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7"/>
  </p:notesMasterIdLst>
  <p:sldIdLst>
    <p:sldId id="258" r:id="rId5"/>
    <p:sldId id="315" r:id="rId6"/>
    <p:sldId id="264" r:id="rId7"/>
    <p:sldId id="270" r:id="rId8"/>
    <p:sldId id="316" r:id="rId9"/>
    <p:sldId id="317" r:id="rId10"/>
    <p:sldId id="278" r:id="rId11"/>
    <p:sldId id="280" r:id="rId12"/>
    <p:sldId id="284" r:id="rId13"/>
    <p:sldId id="288" r:id="rId14"/>
    <p:sldId id="319" r:id="rId15"/>
    <p:sldId id="320" r:id="rId16"/>
    <p:sldId id="296" r:id="rId17"/>
    <p:sldId id="298" r:id="rId18"/>
    <p:sldId id="300" r:id="rId19"/>
    <p:sldId id="302" r:id="rId20"/>
    <p:sldId id="304" r:id="rId21"/>
    <p:sldId id="306" r:id="rId22"/>
    <p:sldId id="308" r:id="rId23"/>
    <p:sldId id="310" r:id="rId24"/>
    <p:sldId id="318" r:id="rId25"/>
    <p:sldId id="314"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110" d="100"/>
          <a:sy n="110" d="100"/>
        </p:scale>
        <p:origin x="150" y="14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n-US">
              <a:cs typeface="Arial"/>
            </a:rPr>
            <a:t>Install and configure </a:t>
          </a:r>
          <a:r>
            <a:rPr lang="en-US">
              <a:cs typeface="Arial"/>
              <a:hlinkClick xmlns:r="http://schemas.openxmlformats.org/officeDocument/2006/relationships" r:id="rId1"/>
            </a:rPr>
            <a:t>Docker</a:t>
          </a:r>
          <a:r>
            <a:rPr lang="en-US">
              <a:cs typeface="Arial"/>
            </a:rPr>
            <a:t> for your operating system</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a:cs typeface="Arial"/>
            </a:rPr>
            <a:t>Install </a:t>
          </a:r>
          <a:r>
            <a:rPr lang="en-US" dirty="0">
              <a:cs typeface="Arial"/>
              <a:hlinkClick xmlns:r="http://schemas.openxmlformats.org/officeDocument/2006/relationships" r:id="rId2"/>
            </a:rPr>
            <a:t>VS Code </a:t>
          </a:r>
          <a:r>
            <a:rPr lang="en-US" dirty="0">
              <a:cs typeface="Arial"/>
            </a:rPr>
            <a:t>and the </a:t>
          </a:r>
          <a:r>
            <a:rPr lang="en-US" dirty="0">
              <a:cs typeface="Arial"/>
              <a:hlinkClick xmlns:r="http://schemas.openxmlformats.org/officeDocument/2006/relationships" r:id="rId3"/>
            </a:rPr>
            <a:t>Remote Development extension </a:t>
          </a:r>
          <a:r>
            <a:rPr lang="en-US" dirty="0">
              <a:cs typeface="Arial"/>
            </a:rPr>
            <a:t>pack</a:t>
          </a: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a:latin typeface="Segoe UI Semibold"/>
              <a:cs typeface="Arial"/>
            </a:rPr>
            <a:t>Add Configuration Files</a:t>
          </a:r>
          <a:endParaRPr lang="en-US">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a:cs typeface="Arial"/>
            </a:rPr>
            <a:t>Press</a:t>
          </a:r>
          <a:r>
            <a:rPr lang="en-US" b="1">
              <a:cs typeface="Arial"/>
            </a:rPr>
            <a:t> F1 </a:t>
          </a:r>
          <a:r>
            <a:rPr lang="en-US">
              <a:cs typeface="Arial"/>
            </a:rPr>
            <a:t>select and </a:t>
          </a:r>
          <a:r>
            <a:rPr lang="en-US" b="1">
              <a:cs typeface="Arial"/>
            </a:rPr>
            <a:t>Add Development Container Configuration Files...</a:t>
          </a:r>
          <a:r>
            <a:rPr lang="en-US">
              <a:cs typeface="Arial"/>
            </a:rPr>
            <a:t> command for </a:t>
          </a:r>
          <a:r>
            <a:rPr lang="en-US" b="1">
              <a:cs typeface="Arial"/>
            </a:rPr>
            <a:t>Remote-Containers</a:t>
          </a:r>
          <a:r>
            <a:rPr lang="en-US">
              <a:cs typeface="Arial"/>
            </a:rPr>
            <a:t> or </a:t>
          </a:r>
          <a:r>
            <a:rPr lang="en-US" b="1" err="1">
              <a:cs typeface="Arial"/>
            </a:rPr>
            <a:t>Codespaces</a:t>
          </a:r>
          <a:r>
            <a:rPr lang="en-US">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a:cs typeface="Arial"/>
            </a:rPr>
            <a:t>Select</a:t>
          </a:r>
          <a:r>
            <a:rPr lang="en-US">
              <a:latin typeface="Segoe UI Semibold"/>
              <a:cs typeface="Arial"/>
            </a:rPr>
            <a:t> the definition</a:t>
          </a:r>
          <a:endParaRPr lang="en-US">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a:cs typeface="Arial"/>
            </a:rPr>
            <a:t>Select this definition. You may also need to select</a:t>
          </a:r>
          <a:r>
            <a:rPr lang="en-US" b="1">
              <a:cs typeface="Arial"/>
            </a:rPr>
            <a:t> Show All Definitions...</a:t>
          </a:r>
          <a:r>
            <a:rPr lang="en-US">
              <a:cs typeface="Arial"/>
            </a:rPr>
            <a:t> for it to appear.</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a:latin typeface="Segoe UI Semibold"/>
              <a:cs typeface="Arial"/>
            </a:rPr>
            <a:t>Open folder in container</a:t>
          </a:r>
          <a:endParaRPr lang="en-US">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a:cs typeface="Arial"/>
            </a:rPr>
            <a:t>Finally, press </a:t>
          </a:r>
          <a:r>
            <a:rPr lang="en-US" b="1">
              <a:cs typeface="Arial"/>
            </a:rPr>
            <a:t>F1</a:t>
          </a:r>
          <a:r>
            <a:rPr lang="en-US">
              <a:cs typeface="Arial"/>
            </a:rPr>
            <a:t> and run </a:t>
          </a:r>
          <a:r>
            <a:rPr lang="en-US" b="1">
              <a:cs typeface="Arial"/>
            </a:rPr>
            <a:t>Remote-Containers: Reopen Folder in Container </a:t>
          </a:r>
          <a:r>
            <a:rPr lang="en-US">
              <a:cs typeface="Arial"/>
            </a:rPr>
            <a:t>to start using the definition.</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Open folder in container</a:t>
          </a:r>
          <a:endParaRPr lang="en-US" sz="1300" kern="120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Finally, press </a:t>
          </a:r>
          <a:r>
            <a:rPr lang="en-US" sz="1100" b="1" kern="1200">
              <a:cs typeface="Arial"/>
            </a:rPr>
            <a:t>F1</a:t>
          </a:r>
          <a:r>
            <a:rPr lang="en-US" sz="1100" kern="1200">
              <a:cs typeface="Arial"/>
            </a:rPr>
            <a:t> and run </a:t>
          </a:r>
          <a:r>
            <a:rPr lang="en-US" sz="1100" b="1" kern="1200">
              <a:cs typeface="Arial"/>
            </a:rPr>
            <a:t>Remote-Containers: Reopen Folder in Container </a:t>
          </a:r>
          <a:r>
            <a:rPr lang="en-US" sz="1100" kern="1200">
              <a:cs typeface="Arial"/>
            </a:rPr>
            <a:t>to start using the definition.</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cs typeface="Arial"/>
            </a:rPr>
            <a:t>Select</a:t>
          </a:r>
          <a:r>
            <a:rPr lang="en-US" sz="1300" kern="1200">
              <a:latin typeface="Segoe UI Semibold"/>
              <a:cs typeface="Arial"/>
            </a:rPr>
            <a:t> the definition</a:t>
          </a:r>
          <a:endParaRPr lang="en-US" sz="1300" kern="120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Select this definition. You may also need to select</a:t>
          </a:r>
          <a:r>
            <a:rPr lang="en-US" sz="1100" b="1" kern="1200">
              <a:cs typeface="Arial"/>
            </a:rPr>
            <a:t> Show All Definitions...</a:t>
          </a:r>
          <a:r>
            <a:rPr lang="en-US" sz="1100" kern="1200">
              <a:cs typeface="Arial"/>
            </a:rPr>
            <a:t> for it to appear.</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Add Configuration Files</a:t>
          </a:r>
          <a:endParaRPr lang="en-US" sz="1300" kern="120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Press</a:t>
          </a:r>
          <a:r>
            <a:rPr lang="en-US" sz="1100" b="1" kern="1200">
              <a:cs typeface="Arial"/>
            </a:rPr>
            <a:t> F1 </a:t>
          </a:r>
          <a:r>
            <a:rPr lang="en-US" sz="1100" kern="1200">
              <a:cs typeface="Arial"/>
            </a:rPr>
            <a:t>select and </a:t>
          </a:r>
          <a:r>
            <a:rPr lang="en-US" sz="1100" b="1" kern="1200">
              <a:cs typeface="Arial"/>
            </a:rPr>
            <a:t>Add Development Container Configuration Files...</a:t>
          </a:r>
          <a:r>
            <a:rPr lang="en-US" sz="1100" kern="1200">
              <a:cs typeface="Arial"/>
            </a:rPr>
            <a:t> command for </a:t>
          </a:r>
          <a:r>
            <a:rPr lang="en-US" sz="1100" b="1" kern="1200">
              <a:cs typeface="Arial"/>
            </a:rPr>
            <a:t>Remote-Containers</a:t>
          </a:r>
          <a:r>
            <a:rPr lang="en-US" sz="1100" kern="1200">
              <a:cs typeface="Arial"/>
            </a:rPr>
            <a:t> or </a:t>
          </a:r>
          <a:r>
            <a:rPr lang="en-US" sz="1100" b="1" kern="1200" err="1">
              <a:cs typeface="Arial"/>
            </a:rPr>
            <a:t>Codespaces</a:t>
          </a:r>
          <a:r>
            <a:rPr lang="en-US" sz="1100" kern="120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a:cs typeface="Arial"/>
            </a:rPr>
            <a:t>Install </a:t>
          </a:r>
          <a:r>
            <a:rPr lang="en-US" sz="1100" kern="1200" dirty="0">
              <a:cs typeface="Arial"/>
              <a:hlinkClick xmlns:r="http://schemas.openxmlformats.org/officeDocument/2006/relationships" r:id="rId1"/>
            </a:rPr>
            <a:t>VS Code </a:t>
          </a:r>
          <a:r>
            <a:rPr lang="en-US" sz="1100" kern="1200" dirty="0">
              <a:cs typeface="Arial"/>
            </a:rPr>
            <a:t>and the </a:t>
          </a:r>
          <a:r>
            <a:rPr lang="en-US" sz="1100" kern="1200" dirty="0">
              <a:cs typeface="Arial"/>
              <a:hlinkClick xmlns:r="http://schemas.openxmlformats.org/officeDocument/2006/relationships" r:id="rId2"/>
            </a:rPr>
            <a:t>Remote Development extension </a:t>
          </a:r>
          <a:r>
            <a:rPr lang="en-US" sz="1100" kern="1200" dirty="0">
              <a:cs typeface="Arial"/>
            </a:rPr>
            <a:t>pack</a:t>
          </a: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Install and configure </a:t>
          </a:r>
          <a:r>
            <a:rPr lang="en-US" sz="1100" kern="1200">
              <a:cs typeface="Arial"/>
              <a:hlinkClick xmlns:r="http://schemas.openxmlformats.org/officeDocument/2006/relationships" r:id="rId3"/>
            </a:rPr>
            <a:t>Docker</a:t>
          </a:r>
          <a:r>
            <a:rPr lang="en-US" sz="1100" kern="1200">
              <a:cs typeface="Arial"/>
            </a:rPr>
            <a:t> for your operating system</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07/04/2022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4/7/2022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4/7/2022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4/7/2022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4/7/2022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4/7/2022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4/7/2022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4/7/2022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image" Target="../media/image1.emf"/><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image" Target="../media/image1.emf"/><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4/7/2022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 id="2147485111" r:id="rId20"/>
    <p:sldLayoutId id="2147485112" r:id="rId21"/>
    <p:sldLayoutId id="2147485113" r:id="rId22"/>
    <p:sldLayoutId id="2147485114" r:id="rId23"/>
    <p:sldLayoutId id="2147485115" r:id="rId24"/>
    <p:sldLayoutId id="2147485116" r:id="rId25"/>
    <p:sldLayoutId id="2147485117" r:id="rId26"/>
    <p:sldLayoutId id="2147485118" r:id="rId27"/>
    <p:sldLayoutId id="2147485119" r:id="rId28"/>
    <p:sldLayoutId id="2147485120" r:id="rId29"/>
    <p:sldLayoutId id="2147485121" r:id="rId30"/>
    <p:sldLayoutId id="2147485122" r:id="rId31"/>
    <p:sldLayoutId id="2147485123" r:id="rId32"/>
    <p:sldLayoutId id="2147485124" r:id="rId33"/>
    <p:sldLayoutId id="2147485125" r:id="rId34"/>
    <p:sldLayoutId id="2147485126" r:id="rId35"/>
    <p:sldLayoutId id="2147485127" r:id="rId36"/>
    <p:sldLayoutId id="2147485128" r:id="rId37"/>
    <p:sldLayoutId id="2147485129" r:id="rId38"/>
    <p:sldLayoutId id="2147485130" r:id="rId39"/>
    <p:sldLayoutId id="2147485131" r:id="rId40"/>
    <p:sldLayoutId id="2147485132" r:id="rId41"/>
    <p:sldLayoutId id="2147485133" r:id="rId42"/>
    <p:sldLayoutId id="2147485134" r:id="rId43"/>
    <p:sldLayoutId id="2147485135" r:id="rId44"/>
    <p:sldLayoutId id="2147485136" r:id="rId45"/>
    <p:sldLayoutId id="2147485137" r:id="rId46"/>
    <p:sldLayoutId id="2147485138" r:id="rId47"/>
    <p:sldLayoutId id="2147485139" r:id="rId48"/>
    <p:sldLayoutId id="2147485140"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s://anunlimitedamountofmoney.com/wholesaling-real-estate-how-to-get-started/"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hub.gke2.mybinder.org/user/carlotta94c-workshop-library-zsu0alyk/doc/tree/full/intro-regression-R-tidymodels/solution/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github.com/allisonhors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Improve models with hyperparameters</a:t>
            </a:r>
          </a:p>
        </p:txBody>
      </p:sp>
      <p:sp>
        <p:nvSpPr>
          <p:cNvPr id="3" name="Subtitle"/>
          <p:cNvSpPr>
            <a:spLocks noGrp="1"/>
          </p:cNvSpPr>
          <p:nvPr>
            <p:ph sz="quarter" idx="12"/>
          </p:nvPr>
        </p:nvSpPr>
        <p:spPr>
          <a:xfrm>
            <a:off x="584200" y="1435100"/>
            <a:ext cx="11200432" cy="1993900"/>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Simple models with small datasets can often be fit in a single step, while larger datasets and more complex models must be fit by repeatedly using the model with training data and comparing the output with the expected label.</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785104"/>
          </a:xfrm>
          <a:prstGeom prst="rect">
            <a:avLst/>
          </a:prstGeom>
          <a:noFill/>
        </p:spPr>
        <p:txBody>
          <a:bodyPr wrap="square" lIns="0" tIns="0" rIns="0" bIns="0" rtlCol="0">
            <a:spAutoFit/>
          </a:bodyPr>
          <a:lstStyle/>
          <a:p>
            <a:r>
              <a:rPr lang="en-US" sz="3200" b="1" i="0" dirty="0">
                <a:effectLst/>
              </a:rPr>
              <a:t>Hyperparameters</a:t>
            </a:r>
            <a:r>
              <a:rPr lang="en-US" sz="3200" b="0" i="0" dirty="0">
                <a:effectLst/>
              </a:rPr>
              <a:t> are values that change the way the model is fit during these loops. </a:t>
            </a:r>
            <a:endParaRPr lang="en-US" sz="3200" dirty="0"/>
          </a:p>
          <a:p>
            <a:pPr algn="l"/>
            <a:endParaRPr lang="it-IT" sz="2000" dirty="0" err="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n-US" sz="2800"/>
              <a:t>Challenge: Train and evaluate Regression models using </a:t>
            </a:r>
            <a:r>
              <a:rPr lang="en-US" sz="2800" err="1"/>
              <a:t>Tidymodels</a:t>
            </a:r>
            <a:endParaRPr lang="en-US" sz="280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2400" b="0" i="0" dirty="0">
                <a:effectLst/>
              </a:rPr>
              <a:t>Let's say we are a real estate agent and we've just been handed a couple of new houses at different locations of a city. We don't know the selling price, and we want to get an estimate of it by comparing it with that of other houses in the location.</a:t>
            </a:r>
          </a:p>
          <a:p>
            <a:pPr>
              <a:lnSpc>
                <a:spcPct val="90000"/>
              </a:lnSpc>
            </a:pPr>
            <a:endParaRPr lang="en-US" sz="2400" b="0" i="0" dirty="0">
              <a:effectLst/>
            </a:endParaRPr>
          </a:p>
          <a:p>
            <a:pPr>
              <a:lnSpc>
                <a:spcPct val="90000"/>
              </a:lnSpc>
            </a:pPr>
            <a:r>
              <a:rPr lang="en-US" sz="2400" b="0" i="0" dirty="0">
                <a:effectLst/>
              </a:rPr>
              <a:t>In this challenge, you will use a dataset of </a:t>
            </a:r>
            <a:r>
              <a:rPr lang="en-US" sz="2400" b="1" i="0" dirty="0">
                <a:effectLst/>
              </a:rPr>
              <a:t>real estate sales transactions </a:t>
            </a:r>
            <a:r>
              <a:rPr lang="en-US" sz="2400" b="0" i="0" dirty="0">
                <a:effectLst/>
              </a:rPr>
              <a:t>to predict the price-per-unit of a property based on features such as the property age, availability of local amenities, and location.</a:t>
            </a:r>
          </a:p>
        </p:txBody>
      </p:sp>
    </p:spTree>
    <p:extLst>
      <p:ext uri="{BB962C8B-B14F-4D97-AF65-F5344CB8AC3E}">
        <p14:creationId xmlns:p14="http://schemas.microsoft.com/office/powerpoint/2010/main" val="27586943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a:t>Prerequisites</a:t>
            </a:r>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n-US" sz="2400" dirty="0">
                <a:cs typeface="Segoe UI"/>
              </a:rPr>
              <a:t>Before taking the challenge, ensure you have your machine ready to start</a:t>
            </a:r>
          </a:p>
          <a:p>
            <a:pPr marL="0" indent="0">
              <a:buNone/>
            </a:pPr>
            <a:r>
              <a:rPr lang="en-US" sz="2400" dirty="0">
                <a:cs typeface="Segoe UI"/>
              </a:rPr>
              <a:t>		</a:t>
            </a:r>
          </a:p>
          <a:p>
            <a:pPr marL="0" indent="0" algn="ctr">
              <a:buNone/>
            </a:pPr>
            <a:r>
              <a:rPr lang="en-US" sz="2400" b="1" dirty="0">
                <a:cs typeface="Segoe UI"/>
              </a:rPr>
              <a:t>Or</a:t>
            </a:r>
          </a:p>
          <a:p>
            <a:pPr marL="0" indent="0" algn="ctr">
              <a:buNone/>
            </a:pPr>
            <a:endParaRPr lang="en-US" sz="2400" b="1" dirty="0">
              <a:cs typeface="Segoe UI"/>
            </a:endParaRPr>
          </a:p>
          <a:p>
            <a:pPr marL="0" indent="0">
              <a:buNone/>
            </a:pPr>
            <a:r>
              <a:rPr lang="en-US" sz="2400" dirty="0">
                <a:cs typeface="Segoe UI"/>
              </a:rPr>
              <a:t>Open the notebook into the cloud</a:t>
            </a:r>
          </a:p>
        </p:txBody>
      </p:sp>
      <p:graphicFrame>
        <p:nvGraphicFramePr>
          <p:cNvPr id="5" name="Subtitle">
            <a:extLst>
              <a:ext uri="{FF2B5EF4-FFF2-40B4-BE49-F238E27FC236}">
                <a16:creationId xmlns:a16="http://schemas.microsoft.com/office/drawing/2014/main" id="{6023B02B-034D-4138-9B42-172D7513CDEC}"/>
              </a:ext>
            </a:extLst>
          </p:cNvPr>
          <p:cNvGraphicFramePr/>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Split the data randomly into two subsets. Use one subset to train the model, and the other to evaluate it.</a:t>
            </a:r>
          </a:p>
          <a:p>
            <a:pPr lvl="1" indent="-457200">
              <a:spcAft>
                <a:spcPct val="15000"/>
              </a:spcAft>
              <a:buAutoNum type="alphaUcPeriod"/>
            </a:pPr>
            <a:r>
              <a:rPr sz="2500">
                <a:solidFill>
                  <a:srgbClr val="000000"/>
                </a:solidFill>
              </a:rPr>
              <a:t>Use all of the data to train the model. Then use all of the data to evaluate it.</a:t>
            </a:r>
          </a:p>
          <a:p>
            <a:pPr lvl="1" indent="-457200">
              <a:spcAft>
                <a:spcPct val="15000"/>
              </a:spcAft>
              <a:buAutoNum type="alphaUcPeriod"/>
            </a:pPr>
            <a:r>
              <a:rPr sz="2500">
                <a:solidFill>
                  <a:srgbClr val="000000"/>
                </a:solidFill>
              </a:rPr>
              <a:t>Train the model using only the feature columns, and then evaluate it using only the label column.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Split the data randomly into two subsets. Use one subset to train the model, and the other to evaluate it.</a:t>
            </a:r>
          </a:p>
          <a:p>
            <a:pPr lvl="1" indent="-457200">
              <a:spcAft>
                <a:spcPct val="15000"/>
              </a:spcAft>
              <a:buAutoNum type="alphaUcPeriod"/>
            </a:pPr>
            <a:r>
              <a:rPr sz="2500" dirty="0">
                <a:solidFill>
                  <a:srgbClr val="000000"/>
                </a:solidFill>
              </a:rPr>
              <a:t>Use all of the data to train the model. Then use all of the data to evaluate it.</a:t>
            </a:r>
          </a:p>
          <a:p>
            <a:pPr lvl="1" indent="-457200">
              <a:spcAft>
                <a:spcPct val="15000"/>
              </a:spcAft>
              <a:buAutoNum type="alphaUcPeriod"/>
            </a:pPr>
            <a:r>
              <a:rPr sz="2500" dirty="0">
                <a:solidFill>
                  <a:srgbClr val="000000"/>
                </a:solidFill>
              </a:rPr>
              <a:t>Train the model using only the feature columns, and then evaluate it using only the label column.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Call the predict() function, specifying the model specification, formula and data.</a:t>
            </a:r>
          </a:p>
          <a:p>
            <a:pPr lvl="1" indent="-457200">
              <a:spcAft>
                <a:spcPct val="15000"/>
              </a:spcAft>
              <a:buAutoNum type="alphaUcPeriod"/>
            </a:pPr>
            <a:r>
              <a:rPr sz="2500">
                <a:solidFill>
                  <a:srgbClr val="000000"/>
                </a:solidFill>
              </a:rPr>
              <a:t>Call the recipe() function, specifying the model specification, formula and data.</a:t>
            </a:r>
          </a:p>
          <a:p>
            <a:pPr lvl="1" indent="-457200">
              <a:spcAft>
                <a:spcPct val="15000"/>
              </a:spcAft>
              <a:buAutoNum type="alphaUcPeriod"/>
            </a:pPr>
            <a:r>
              <a:rPr sz="2500">
                <a:solidFill>
                  <a:srgbClr val="000000"/>
                </a:solidFill>
              </a:rPr>
              <a:t>Call the fit() function, specifying the model specification, formula and data.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Call the predict() function, specifying the model specification, formula and data.</a:t>
            </a:r>
          </a:p>
          <a:p>
            <a:pPr lvl="1" indent="-457200">
              <a:spcAft>
                <a:spcPct val="15000"/>
              </a:spcAft>
              <a:buAutoNum type="alphaUcPeriod"/>
            </a:pPr>
            <a:r>
              <a:rPr sz="2500" dirty="0">
                <a:solidFill>
                  <a:srgbClr val="000000"/>
                </a:solidFill>
              </a:rPr>
              <a:t>Call the recipe() function, specifying the model specification, formula and data.</a:t>
            </a:r>
          </a:p>
          <a:p>
            <a:pPr lvl="1" indent="-457200">
              <a:spcAft>
                <a:spcPct val="15000"/>
              </a:spcAft>
              <a:buAutoNum type="alphaUcPeriod"/>
            </a:pPr>
            <a:r>
              <a:rPr sz="2500" b="1" dirty="0">
                <a:solidFill>
                  <a:srgbClr val="000000"/>
                </a:solidFill>
                <a:highlight>
                  <a:srgbClr val="00FF00"/>
                </a:highlight>
              </a:rPr>
              <a:t>Call the fit() function, specifying the model specification, formula and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model is 95% accurate.</a:t>
            </a:r>
          </a:p>
          <a:p>
            <a:pPr lvl="1" indent="-457200">
              <a:spcAft>
                <a:spcPct val="15000"/>
              </a:spcAft>
              <a:buAutoNum type="alphaUcPeriod"/>
            </a:pPr>
            <a:r>
              <a:rPr sz="2500">
                <a:solidFill>
                  <a:srgbClr val="000000"/>
                </a:solidFill>
              </a:rPr>
              <a:t>The model explains most of the variance between predicted and actual values.</a:t>
            </a:r>
          </a:p>
          <a:p>
            <a:pPr lvl="1" indent="-457200">
              <a:spcAft>
                <a:spcPct val="15000"/>
              </a:spcAft>
              <a:buAutoNum type="alphaUcPeriod"/>
            </a:pPr>
            <a:r>
              <a:rPr sz="2500">
                <a:solidFill>
                  <a:srgbClr val="000000"/>
                </a:solidFill>
              </a:rPr>
              <a:t>On average, predictions are 0.95 higher than actual values.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The model is 95% accurate.</a:t>
            </a:r>
          </a:p>
          <a:p>
            <a:pPr lvl="1" indent="-457200">
              <a:spcAft>
                <a:spcPct val="15000"/>
              </a:spcAft>
              <a:buAutoNum type="alphaUcPeriod"/>
            </a:pPr>
            <a:r>
              <a:rPr sz="2500" b="1" dirty="0">
                <a:solidFill>
                  <a:srgbClr val="000000"/>
                </a:solidFill>
                <a:highlight>
                  <a:srgbClr val="00FF00"/>
                </a:highlight>
              </a:rPr>
              <a:t>The model explains most of the variance between predicted and actual values.</a:t>
            </a:r>
          </a:p>
          <a:p>
            <a:pPr lvl="1" indent="-457200">
              <a:spcAft>
                <a:spcPct val="15000"/>
              </a:spcAft>
              <a:buAutoNum type="alphaUcPeriod"/>
            </a:pPr>
            <a:r>
              <a:rPr sz="2500" dirty="0">
                <a:solidFill>
                  <a:srgbClr val="000000"/>
                </a:solidFill>
              </a:rPr>
              <a:t>On average, predictions are 0.95 higher than actual values.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regression models by using R and </a:t>
            </a:r>
            <a:r>
              <a:rPr lang="en-US"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Summary</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regression?</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dirty="0"/>
              <a:t>Regression works by establishing a</a:t>
            </a:r>
            <a:r>
              <a:rPr lang="it-IT" dirty="0"/>
              <a:t> </a:t>
            </a:r>
            <a:r>
              <a:rPr dirty="0"/>
              <a:t>relationship between variables in the data </a:t>
            </a:r>
            <a:r>
              <a:rPr lang="it-IT" dirty="0"/>
              <a:t>that represents</a:t>
            </a:r>
            <a:r>
              <a:rPr dirty="0"/>
              <a:t> characteristics of the thing being observed - the </a:t>
            </a:r>
            <a:r>
              <a:rPr i="1" dirty="0"/>
              <a:t>features</a:t>
            </a:r>
            <a:r>
              <a:rPr lang="it-IT" i="1" dirty="0"/>
              <a:t> </a:t>
            </a:r>
            <a:r>
              <a:rPr lang="it-IT" dirty="0"/>
              <a:t>- </a:t>
            </a:r>
            <a:r>
              <a:rPr dirty="0"/>
              <a:t>and the variable we're</a:t>
            </a:r>
            <a:r>
              <a:rPr lang="it-IT" dirty="0"/>
              <a:t> </a:t>
            </a:r>
            <a:r>
              <a:rPr dirty="0"/>
              <a:t> trying to predict - the </a:t>
            </a:r>
            <a:r>
              <a:rPr i="1" dirty="0"/>
              <a:t>label</a:t>
            </a:r>
            <a:r>
              <a:rPr dirty="0"/>
              <a:t>.</a:t>
            </a:r>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Regression is where models predict a </a:t>
            </a:r>
            <a:r>
              <a:rPr lang="en-US" b="1" dirty="0"/>
              <a:t>number</a:t>
            </a:r>
            <a:r>
              <a:rPr lang="en-US" dirty="0"/>
              <a:t>.</a:t>
            </a:r>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How to train a regression model</a:t>
            </a:r>
          </a:p>
        </p:txBody>
      </p:sp>
      <p:sp>
        <p:nvSpPr>
          <p:cNvPr id="3" name="Subtitle"/>
          <p:cNvSpPr>
            <a:spLocks noGrp="1"/>
          </p:cNvSpPr>
          <p:nvPr>
            <p:ph sz="quarter" idx="10"/>
          </p:nvPr>
        </p:nvSpPr>
        <p:spPr>
          <a:xfrm>
            <a:off x="584200" y="1435100"/>
            <a:ext cx="73120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b="0" i="0" dirty="0">
                <a:solidFill>
                  <a:srgbClr val="171717"/>
                </a:solidFill>
                <a:effectLst/>
                <a:latin typeface="Segoe UI" panose="020B0502040204020203" pitchFamily="34" charset="0"/>
              </a:rPr>
              <a:t>To train the model, we start with a data sample that contains the features and known values for the label and you'll then split this data sample into two subsets:</a:t>
            </a:r>
            <a:endParaRPr dirty="0"/>
          </a:p>
        </p:txBody>
      </p:sp>
      <p:sp>
        <p:nvSpPr>
          <p:cNvPr id="4" name="New shape"/>
          <p:cNvSpPr/>
          <p:nvPr/>
        </p:nvSpPr>
        <p:spPr>
          <a:xfrm>
            <a:off x="263352" y="3717032"/>
            <a:ext cx="10972800" cy="1914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rPr>
              <a:t>A </a:t>
            </a:r>
            <a:r>
              <a:rPr sz="1800" b="1" dirty="0">
                <a:solidFill>
                  <a:srgbClr val="000000"/>
                </a:solidFill>
              </a:rPr>
              <a:t>training dataset </a:t>
            </a:r>
            <a:r>
              <a:rPr sz="1800" dirty="0">
                <a:solidFill>
                  <a:srgbClr val="000000"/>
                </a:solidFill>
              </a:rPr>
              <a:t>to which we'll apply an algorithm that determines a function </a:t>
            </a:r>
            <a:r>
              <a:rPr lang="it-IT" b="0" i="1" dirty="0">
                <a:solidFill>
                  <a:srgbClr val="171717"/>
                </a:solidFill>
                <a:effectLst/>
                <a:latin typeface="Segoe UI" panose="020B0502040204020203" pitchFamily="34" charset="0"/>
              </a:rPr>
              <a:t>f </a:t>
            </a:r>
            <a:r>
              <a:rPr sz="1800" dirty="0">
                <a:solidFill>
                  <a:srgbClr val="000000"/>
                </a:solidFill>
              </a:rPr>
              <a:t>encapsulating the relationship between the </a:t>
            </a:r>
            <a:r>
              <a:rPr sz="1800" i="1" dirty="0">
                <a:solidFill>
                  <a:srgbClr val="000000"/>
                </a:solidFill>
              </a:rPr>
              <a:t>feature</a:t>
            </a:r>
            <a:r>
              <a:rPr sz="1800" dirty="0">
                <a:solidFill>
                  <a:srgbClr val="000000"/>
                </a:solidFill>
              </a:rPr>
              <a:t> values </a:t>
            </a:r>
            <a:r>
              <a:rPr lang="it-IT" b="0" i="1" dirty="0">
                <a:solidFill>
                  <a:srgbClr val="171717"/>
                </a:solidFill>
                <a:effectLst/>
                <a:latin typeface="Segoe UI" panose="020B0502040204020203" pitchFamily="34" charset="0"/>
              </a:rPr>
              <a:t>x </a:t>
            </a:r>
            <a:r>
              <a:rPr sz="1800" dirty="0">
                <a:solidFill>
                  <a:srgbClr val="000000"/>
                </a:solidFill>
              </a:rPr>
              <a:t>and the known </a:t>
            </a:r>
            <a:r>
              <a:rPr sz="1800" i="1" dirty="0">
                <a:solidFill>
                  <a:srgbClr val="000000"/>
                </a:solidFill>
              </a:rPr>
              <a:t>label</a:t>
            </a:r>
            <a:r>
              <a:rPr sz="1800" dirty="0">
                <a:solidFill>
                  <a:srgbClr val="000000"/>
                </a:solidFill>
              </a:rPr>
              <a:t> values</a:t>
            </a:r>
            <a:r>
              <a:rPr lang="it-IT" sz="1800" dirty="0">
                <a:solidFill>
                  <a:srgbClr val="000000"/>
                </a:solidFill>
              </a:rPr>
              <a:t> </a:t>
            </a:r>
            <a:r>
              <a:rPr lang="it-IT" b="0" i="1" dirty="0">
                <a:solidFill>
                  <a:srgbClr val="171717"/>
                </a:solidFill>
                <a:effectLst/>
                <a:latin typeface="Segoe UI" panose="020B0502040204020203" pitchFamily="34" charset="0"/>
              </a:rPr>
              <a:t>y</a:t>
            </a:r>
            <a:r>
              <a:rPr sz="1800" dirty="0">
                <a:solidFill>
                  <a:srgbClr val="000000"/>
                </a:solidFill>
              </a:rPr>
              <a:t>.</a:t>
            </a:r>
            <a:endParaRPr lang="it-IT" sz="1800" dirty="0">
              <a:solidFill>
                <a:srgbClr val="000000"/>
              </a:solidFill>
            </a:endParaRPr>
          </a:p>
          <a:p>
            <a:pPr marL="269240" algn="ctr">
              <a:spcBef>
                <a:spcPct val="20000"/>
              </a:spcBef>
              <a:spcAft>
                <a:spcPct val="20000"/>
              </a:spcAft>
            </a:pPr>
            <a:r>
              <a:rPr lang="it-IT" sz="2800" b="1" i="1" dirty="0">
                <a:solidFill>
                  <a:srgbClr val="171717"/>
                </a:solidFill>
                <a:effectLst/>
                <a:latin typeface="Segoe UI" panose="020B0502040204020203" pitchFamily="34" charset="0"/>
              </a:rPr>
              <a:t>f(x) = y</a:t>
            </a:r>
            <a:endParaRPr sz="2800" b="1" dirty="0">
              <a:solidFill>
                <a:srgbClr val="000000"/>
              </a:solidFill>
            </a:endParaRPr>
          </a:p>
          <a:p>
            <a:pPr marL="635000" indent="-365760">
              <a:spcBef>
                <a:spcPct val="20000"/>
              </a:spcBef>
              <a:spcAft>
                <a:spcPct val="20000"/>
              </a:spcAft>
              <a:buChar char="•"/>
            </a:pPr>
            <a:r>
              <a:rPr sz="1800" dirty="0">
                <a:solidFill>
                  <a:srgbClr val="000000"/>
                </a:solidFill>
              </a:rPr>
              <a:t>A validation or </a:t>
            </a:r>
            <a:r>
              <a:rPr lang="it-IT" sz="1800" b="1" dirty="0">
                <a:solidFill>
                  <a:srgbClr val="000000"/>
                </a:solidFill>
              </a:rPr>
              <a:t>test dataset </a:t>
            </a:r>
            <a:r>
              <a:rPr sz="1800" dirty="0">
                <a:solidFill>
                  <a:srgbClr val="000000"/>
                </a:solidFill>
              </a:rPr>
              <a:t>that we can use to evaluate the model by using it to generate predictions for the </a:t>
            </a:r>
            <a:r>
              <a:rPr sz="1800" i="1" dirty="0">
                <a:solidFill>
                  <a:srgbClr val="000000"/>
                </a:solidFill>
              </a:rPr>
              <a:t>label</a:t>
            </a:r>
            <a:r>
              <a:rPr sz="1800" dirty="0">
                <a:solidFill>
                  <a:srgbClr val="000000"/>
                </a:solidFill>
              </a:rPr>
              <a:t> and comparing them to the actual known </a:t>
            </a:r>
            <a:r>
              <a:rPr sz="1800" i="1" dirty="0">
                <a:solidFill>
                  <a:srgbClr val="000000"/>
                </a:solidFill>
              </a:rPr>
              <a:t>label</a:t>
            </a:r>
            <a:r>
              <a:rPr sz="1800" dirty="0">
                <a:solidFill>
                  <a:srgbClr val="000000"/>
                </a:solidFill>
              </a:rPr>
              <a:t> values.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simple example</a:t>
            </a:r>
          </a:p>
        </p:txBody>
      </p:sp>
      <p:graphicFrame>
        <p:nvGraphicFramePr>
          <p:cNvPr id="4" name="New Table"/>
          <p:cNvGraphicFramePr>
            <a:graphicFrameLocks noGrp="1"/>
          </p:cNvGraphicFramePr>
          <p:nvPr>
            <p:extLst>
              <p:ext uri="{D42A27DB-BD31-4B8C-83A1-F6EECF244321}">
                <p14:modId xmlns:p14="http://schemas.microsoft.com/office/powerpoint/2010/main" val="2010894636"/>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sz="2200" dirty="0">
                          <a:solidFill>
                            <a:srgbClr val="FFFFFF"/>
                          </a:solidFill>
                        </a:rPr>
                        <a:t>Temperature</a:t>
                      </a:r>
                      <a:r>
                        <a:rPr lang="it-IT" sz="2200" dirty="0">
                          <a:solidFill>
                            <a:srgbClr val="FFFFFF"/>
                          </a:solidFill>
                        </a:rPr>
                        <a:t> (x)</a:t>
                      </a:r>
                      <a:endParaRPr sz="2200" dirty="0">
                        <a:solidFill>
                          <a:srgbClr val="FFFFFF"/>
                        </a:solidFill>
                      </a:endParaRPr>
                    </a:p>
                  </a:txBody>
                  <a:tcPr/>
                </a:tc>
                <a:tc>
                  <a:txBody>
                    <a:bodyPr/>
                    <a:lstStyle/>
                    <a:p>
                      <a:pPr algn="l"/>
                      <a:r>
                        <a:rPr sz="2200" dirty="0">
                          <a:solidFill>
                            <a:srgbClr val="FFFFFF"/>
                          </a:solidFill>
                        </a:rPr>
                        <a:t>Rentals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n-US" sz="2000" dirty="0">
                <a:solidFill>
                  <a:srgbClr val="171717"/>
                </a:solidFill>
                <a:latin typeface="Segoe UI" panose="020B0502040204020203" pitchFamily="34" charset="0"/>
              </a:rPr>
              <a:t>S</a:t>
            </a:r>
            <a:r>
              <a:rPr lang="en-US" sz="2000" b="0" i="0" dirty="0">
                <a:solidFill>
                  <a:srgbClr val="171717"/>
                </a:solidFill>
                <a:effectLst/>
                <a:latin typeface="Segoe UI" panose="020B0502040204020203" pitchFamily="34" charset="0"/>
              </a:rPr>
              <a:t>tarting with some data that includes known values for the average daily temperature feature (x) and the bicycle rentals label (y), let’s define a predictive function able to predict the #rentals (ŷ) given the daily temperature.</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Training</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Test</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Experimenting with models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Experimenting with models</a:t>
            </a:r>
          </a:p>
        </p:txBody>
      </p:sp>
      <p:sp>
        <p:nvSpPr>
          <p:cNvPr id="3" name="Subtitle"/>
          <p:cNvSpPr>
            <a:spLocks noGrp="1"/>
          </p:cNvSpPr>
          <p:nvPr>
            <p:ph sz="quarter" idx="10"/>
          </p:nvPr>
        </p:nvSpPr>
        <p:spPr>
          <a:xfrm>
            <a:off x="584200" y="1435100"/>
            <a:ext cx="11018838" cy="291772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Regression models are often chosen because they work with small data samples, are robust, easy to interpret, and a variety exist.</a:t>
            </a:r>
            <a:endParaRPr lang="it-IT" dirty="0"/>
          </a:p>
          <a:p>
            <a:pPr marL="457200" indent="-457200">
              <a:buFont typeface="Arial" panose="020B0604020202020204" pitchFamily="34" charset="0"/>
              <a:buChar char="•"/>
            </a:pPr>
            <a:endParaRPr lang="it-IT" dirty="0"/>
          </a:p>
          <a:p>
            <a:pPr marL="635000" indent="-365760" defTabSz="914400">
              <a:spcAft>
                <a:spcPct val="20000"/>
              </a:spcAft>
              <a:buFont typeface="Arial" panose="020B0604020202020204" pitchFamily="34" charset="0"/>
              <a:buChar char="•"/>
            </a:pPr>
            <a:r>
              <a:rPr lang="en-US" sz="2000" b="1" dirty="0">
                <a:solidFill>
                  <a:srgbClr val="000000"/>
                </a:solidFill>
                <a:cs typeface="+mn-cs"/>
              </a:rPr>
              <a:t>Linear regression </a:t>
            </a:r>
            <a:r>
              <a:rPr lang="en-US" sz="2000" dirty="0">
                <a:solidFill>
                  <a:srgbClr val="000000"/>
                </a:solidFill>
                <a:cs typeface="+mn-cs"/>
              </a:rPr>
              <a:t>is the simplest form of regression.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Tree-based algorithms: </a:t>
            </a:r>
            <a:r>
              <a:rPr lang="en-US" sz="2000" dirty="0">
                <a:solidFill>
                  <a:srgbClr val="000000"/>
                </a:solidFill>
                <a:cs typeface="+mn-cs"/>
              </a:rPr>
              <a:t>algorithms that build a decision tree to reach a prediction.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Ensemble algorithms: </a:t>
            </a:r>
            <a:r>
              <a:rPr lang="en-US" sz="2000" dirty="0">
                <a:solidFill>
                  <a:srgbClr val="000000"/>
                </a:solidFill>
                <a:cs typeface="+mn-cs"/>
              </a:rPr>
              <a:t>algorithms that combine the outputs of multiple base algorithms to improve generalizability.</a:t>
            </a:r>
            <a:endParaRPr lang="it-IT" sz="2000" dirty="0">
              <a:solidFill>
                <a:srgbClr val="000000"/>
              </a:solidFill>
              <a:cs typeface="+mn-c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3322</Words>
  <Application>Microsoft Office PowerPoint</Application>
  <PresentationFormat>Widescreen</PresentationFormat>
  <Paragraphs>233</Paragraphs>
  <Slides>22</Slides>
  <Notes>20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22</vt:i4>
      </vt:variant>
    </vt:vector>
  </HeadingPairs>
  <TitlesOfParts>
    <vt:vector size="32"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regression models by using R and Tidymodels</vt:lpstr>
      <vt:lpstr>Learning objectives</vt:lpstr>
      <vt:lpstr>Introduction</vt:lpstr>
      <vt:lpstr>What is regression?</vt:lpstr>
      <vt:lpstr>How to train a regression model</vt:lpstr>
      <vt:lpstr>A simple example</vt:lpstr>
      <vt:lpstr>Experimenting with models</vt:lpstr>
      <vt:lpstr>Experimenting with models</vt:lpstr>
      <vt:lpstr>Improve models with hyperparameters</vt:lpstr>
      <vt:lpstr>Challenge: Train and evaluate Regression models using Tidymodels</vt:lpstr>
      <vt:lpstr>Prerequisites</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Carlotta Castelluccio</cp:lastModifiedBy>
  <cp:revision>30</cp:revision>
  <cp:lastPrinted>2022-03-11T12:47:27Z</cp:lastPrinted>
  <dcterms:created xsi:type="dcterms:W3CDTF">2022-03-11T12:47:27Z</dcterms:created>
  <dcterms:modified xsi:type="dcterms:W3CDTF">2022-04-07T15:07:36Z</dcterms:modified>
</cp:coreProperties>
</file>