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1"/>
  </p:notesMasterIdLst>
  <p:sldIdLst>
    <p:sldId id="340" r:id="rId2"/>
    <p:sldId id="341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256" r:id="rId19"/>
    <p:sldId id="257" r:id="rId20"/>
    <p:sldId id="258" r:id="rId21"/>
    <p:sldId id="262" r:id="rId22"/>
    <p:sldId id="259" r:id="rId23"/>
    <p:sldId id="263" r:id="rId24"/>
    <p:sldId id="260" r:id="rId25"/>
    <p:sldId id="281" r:id="rId26"/>
    <p:sldId id="265" r:id="rId27"/>
    <p:sldId id="266" r:id="rId28"/>
    <p:sldId id="261" r:id="rId29"/>
    <p:sldId id="267" r:id="rId30"/>
    <p:sldId id="269" r:id="rId31"/>
    <p:sldId id="270" r:id="rId32"/>
    <p:sldId id="271" r:id="rId33"/>
    <p:sldId id="272" r:id="rId34"/>
    <p:sldId id="273" r:id="rId35"/>
    <p:sldId id="275" r:id="rId36"/>
    <p:sldId id="276" r:id="rId37"/>
    <p:sldId id="277" r:id="rId38"/>
    <p:sldId id="278" r:id="rId39"/>
    <p:sldId id="279" r:id="rId40"/>
    <p:sldId id="280" r:id="rId41"/>
    <p:sldId id="339" r:id="rId42"/>
    <p:sldId id="289" r:id="rId43"/>
    <p:sldId id="290" r:id="rId44"/>
    <p:sldId id="285" r:id="rId45"/>
    <p:sldId id="286" r:id="rId46"/>
    <p:sldId id="287" r:id="rId47"/>
    <p:sldId id="288" r:id="rId48"/>
    <p:sldId id="284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09" r:id="rId67"/>
    <p:sldId id="308" r:id="rId68"/>
    <p:sldId id="310" r:id="rId69"/>
    <p:sldId id="311" r:id="rId70"/>
    <p:sldId id="312" r:id="rId71"/>
    <p:sldId id="313" r:id="rId72"/>
    <p:sldId id="318" r:id="rId73"/>
    <p:sldId id="319" r:id="rId74"/>
    <p:sldId id="320" r:id="rId75"/>
    <p:sldId id="316" r:id="rId76"/>
    <p:sldId id="314" r:id="rId77"/>
    <p:sldId id="317" r:id="rId78"/>
    <p:sldId id="322" r:id="rId79"/>
    <p:sldId id="342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7ECC99-12F0-4C87-ADCB-71D278B8A97B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906CC2-493F-4689-93CB-934067A4B5CA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62F7B0D9-637C-4C8B-BE1E-E335E09E9FBF}" type="parTrans" cxnId="{73C2AD59-3B43-4A9C-977E-4CE2C1073C9E}">
      <dgm:prSet/>
      <dgm:spPr/>
      <dgm:t>
        <a:bodyPr/>
        <a:lstStyle/>
        <a:p>
          <a:endParaRPr lang="en-US"/>
        </a:p>
      </dgm:t>
    </dgm:pt>
    <dgm:pt modelId="{86E29CDF-0C2B-4E5B-8770-4549358724CC}" type="sibTrans" cxnId="{73C2AD59-3B43-4A9C-977E-4CE2C1073C9E}">
      <dgm:prSet/>
      <dgm:spPr/>
      <dgm:t>
        <a:bodyPr/>
        <a:lstStyle/>
        <a:p>
          <a:endParaRPr lang="en-US"/>
        </a:p>
      </dgm:t>
    </dgm:pt>
    <dgm:pt modelId="{2D495BB2-E816-429F-929F-7E5A5AAEE83C}">
      <dgm:prSet/>
      <dgm:spPr/>
      <dgm:t>
        <a:bodyPr/>
        <a:lstStyle/>
        <a:p>
          <a:r>
            <a:rPr lang="en-US" dirty="0"/>
            <a:t>Data Loading</a:t>
          </a:r>
        </a:p>
      </dgm:t>
    </dgm:pt>
    <dgm:pt modelId="{422CA13B-237D-4493-9B16-9D256F737B1E}" type="parTrans" cxnId="{4B512C09-6550-455A-844A-2313EA85B2AC}">
      <dgm:prSet/>
      <dgm:spPr/>
      <dgm:t>
        <a:bodyPr/>
        <a:lstStyle/>
        <a:p>
          <a:endParaRPr lang="en-US"/>
        </a:p>
      </dgm:t>
    </dgm:pt>
    <dgm:pt modelId="{75C12C54-789E-47AD-9486-984313ACDC2C}" type="sibTrans" cxnId="{4B512C09-6550-455A-844A-2313EA85B2AC}">
      <dgm:prSet/>
      <dgm:spPr/>
      <dgm:t>
        <a:bodyPr/>
        <a:lstStyle/>
        <a:p>
          <a:endParaRPr lang="en-US"/>
        </a:p>
      </dgm:t>
    </dgm:pt>
    <dgm:pt modelId="{88BAD8FF-87A5-4F23-A5D8-9636F8E3CCB4}">
      <dgm:prSet/>
      <dgm:spPr/>
      <dgm:t>
        <a:bodyPr/>
        <a:lstStyle/>
        <a:p>
          <a:r>
            <a:rPr lang="en-US" dirty="0"/>
            <a:t>Resampling</a:t>
          </a:r>
        </a:p>
      </dgm:t>
    </dgm:pt>
    <dgm:pt modelId="{32BF815C-1BFB-41C6-8DFE-8572153AF89A}" type="parTrans" cxnId="{52D1CD92-2242-41EE-B797-EF8CF176D268}">
      <dgm:prSet/>
      <dgm:spPr/>
      <dgm:t>
        <a:bodyPr/>
        <a:lstStyle/>
        <a:p>
          <a:endParaRPr lang="en-US"/>
        </a:p>
      </dgm:t>
    </dgm:pt>
    <dgm:pt modelId="{3A6495B6-C8DA-468A-B8FD-66792D690507}" type="sibTrans" cxnId="{52D1CD92-2242-41EE-B797-EF8CF176D268}">
      <dgm:prSet/>
      <dgm:spPr/>
      <dgm:t>
        <a:bodyPr/>
        <a:lstStyle/>
        <a:p>
          <a:endParaRPr lang="en-US"/>
        </a:p>
      </dgm:t>
    </dgm:pt>
    <dgm:pt modelId="{AD9D1B6C-6360-48B5-BA9E-49B30F866DD1}">
      <dgm:prSet/>
      <dgm:spPr/>
      <dgm:t>
        <a:bodyPr/>
        <a:lstStyle/>
        <a:p>
          <a:r>
            <a:rPr lang="en-US" dirty="0"/>
            <a:t>Text Cleaning and Lemmatization</a:t>
          </a:r>
        </a:p>
      </dgm:t>
    </dgm:pt>
    <dgm:pt modelId="{31B0DCBB-344D-4A85-A426-F1EFBE52A17B}" type="parTrans" cxnId="{767DCBBD-6E30-41B3-BF97-101C243EEAD8}">
      <dgm:prSet/>
      <dgm:spPr/>
      <dgm:t>
        <a:bodyPr/>
        <a:lstStyle/>
        <a:p>
          <a:endParaRPr lang="en-US"/>
        </a:p>
      </dgm:t>
    </dgm:pt>
    <dgm:pt modelId="{B1AAB1E4-1DC7-4788-9798-B4D2F1D06AA2}" type="sibTrans" cxnId="{767DCBBD-6E30-41B3-BF97-101C243EEAD8}">
      <dgm:prSet/>
      <dgm:spPr/>
      <dgm:t>
        <a:bodyPr/>
        <a:lstStyle/>
        <a:p>
          <a:endParaRPr lang="en-US"/>
        </a:p>
      </dgm:t>
    </dgm:pt>
    <dgm:pt modelId="{E2A7FF9D-30FC-4540-8AEE-37961551E7AE}">
      <dgm:prSet/>
      <dgm:spPr/>
      <dgm:t>
        <a:bodyPr/>
        <a:lstStyle/>
        <a:p>
          <a:r>
            <a:rPr lang="en-US" dirty="0"/>
            <a:t>Tokenization</a:t>
          </a:r>
        </a:p>
      </dgm:t>
    </dgm:pt>
    <dgm:pt modelId="{2288A54D-38A2-4232-85F1-306941AFBD58}" type="parTrans" cxnId="{1EE7A06B-04BF-4084-9E02-9FEFEA382A9A}">
      <dgm:prSet/>
      <dgm:spPr/>
      <dgm:t>
        <a:bodyPr/>
        <a:lstStyle/>
        <a:p>
          <a:endParaRPr lang="en-US"/>
        </a:p>
      </dgm:t>
    </dgm:pt>
    <dgm:pt modelId="{74D39418-CD0E-4348-B5A7-139C82BAC68A}" type="sibTrans" cxnId="{1EE7A06B-04BF-4084-9E02-9FEFEA382A9A}">
      <dgm:prSet/>
      <dgm:spPr/>
      <dgm:t>
        <a:bodyPr/>
        <a:lstStyle/>
        <a:p>
          <a:endParaRPr lang="en-US"/>
        </a:p>
      </dgm:t>
    </dgm:pt>
    <dgm:pt modelId="{C7516430-5D33-4D4D-8324-6A66912B0C44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E42958DC-7BDF-496C-9ED4-2D71FE43854B}" type="parTrans" cxnId="{C2F376F9-8D91-4E4D-B6CE-6E123096ED4C}">
      <dgm:prSet/>
      <dgm:spPr/>
      <dgm:t>
        <a:bodyPr/>
        <a:lstStyle/>
        <a:p>
          <a:endParaRPr lang="en-US"/>
        </a:p>
      </dgm:t>
    </dgm:pt>
    <dgm:pt modelId="{B7AEADA4-D80D-4A44-B927-4B7780F3FC1B}" type="sibTrans" cxnId="{C2F376F9-8D91-4E4D-B6CE-6E123096ED4C}">
      <dgm:prSet/>
      <dgm:spPr/>
      <dgm:t>
        <a:bodyPr/>
        <a:lstStyle/>
        <a:p>
          <a:endParaRPr lang="en-US"/>
        </a:p>
      </dgm:t>
    </dgm:pt>
    <dgm:pt modelId="{85EAC33F-884B-404F-8FAC-603FC51EF89E}">
      <dgm:prSet/>
      <dgm:spPr/>
      <dgm:t>
        <a:bodyPr/>
        <a:lstStyle/>
        <a:p>
          <a:r>
            <a:rPr lang="en-US" dirty="0"/>
            <a:t>End</a:t>
          </a:r>
        </a:p>
      </dgm:t>
    </dgm:pt>
    <dgm:pt modelId="{DCE4A4F6-98DD-4762-905A-48BE1860A784}" type="parTrans" cxnId="{6C821937-1B01-41F4-BD7C-F1D5D08F713E}">
      <dgm:prSet/>
      <dgm:spPr/>
      <dgm:t>
        <a:bodyPr/>
        <a:lstStyle/>
        <a:p>
          <a:endParaRPr lang="en-US"/>
        </a:p>
      </dgm:t>
    </dgm:pt>
    <dgm:pt modelId="{DEEAA96B-F00C-448F-8F05-7531496095FB}" type="sibTrans" cxnId="{6C821937-1B01-41F4-BD7C-F1D5D08F713E}">
      <dgm:prSet/>
      <dgm:spPr/>
      <dgm:t>
        <a:bodyPr/>
        <a:lstStyle/>
        <a:p>
          <a:endParaRPr lang="en-US"/>
        </a:p>
      </dgm:t>
    </dgm:pt>
    <dgm:pt modelId="{616B9851-80AA-4A92-B81A-23B09254DDD9}" type="pres">
      <dgm:prSet presAssocID="{D57ECC99-12F0-4C87-ADCB-71D278B8A97B}" presName="Name0" presStyleCnt="0">
        <dgm:presLayoutVars>
          <dgm:dir/>
          <dgm:resizeHandles val="exact"/>
        </dgm:presLayoutVars>
      </dgm:prSet>
      <dgm:spPr/>
    </dgm:pt>
    <dgm:pt modelId="{5A46BA77-3C51-45C6-A91B-DB2050723706}" type="pres">
      <dgm:prSet presAssocID="{7B906CC2-493F-4689-93CB-934067A4B5CA}" presName="node" presStyleLbl="node1" presStyleIdx="0" presStyleCnt="7">
        <dgm:presLayoutVars>
          <dgm:bulletEnabled val="1"/>
        </dgm:presLayoutVars>
      </dgm:prSet>
      <dgm:spPr/>
    </dgm:pt>
    <dgm:pt modelId="{D9137DC8-5742-4B9D-8D1E-4AD20AF484FA}" type="pres">
      <dgm:prSet presAssocID="{86E29CDF-0C2B-4E5B-8770-4549358724CC}" presName="sibTrans" presStyleLbl="sibTrans1D1" presStyleIdx="0" presStyleCnt="6"/>
      <dgm:spPr/>
    </dgm:pt>
    <dgm:pt modelId="{89483E35-9192-4AD3-8CC2-20CCA88FD77B}" type="pres">
      <dgm:prSet presAssocID="{86E29CDF-0C2B-4E5B-8770-4549358724CC}" presName="connectorText" presStyleLbl="sibTrans1D1" presStyleIdx="0" presStyleCnt="6"/>
      <dgm:spPr/>
    </dgm:pt>
    <dgm:pt modelId="{BA7FC579-89C3-441F-8961-23E6D58129E4}" type="pres">
      <dgm:prSet presAssocID="{2D495BB2-E816-429F-929F-7E5A5AAEE83C}" presName="node" presStyleLbl="node1" presStyleIdx="1" presStyleCnt="7">
        <dgm:presLayoutVars>
          <dgm:bulletEnabled val="1"/>
        </dgm:presLayoutVars>
      </dgm:prSet>
      <dgm:spPr/>
    </dgm:pt>
    <dgm:pt modelId="{D099975C-E54A-4084-A713-44E111A627EE}" type="pres">
      <dgm:prSet presAssocID="{75C12C54-789E-47AD-9486-984313ACDC2C}" presName="sibTrans" presStyleLbl="sibTrans1D1" presStyleIdx="1" presStyleCnt="6"/>
      <dgm:spPr/>
    </dgm:pt>
    <dgm:pt modelId="{A706AAD4-38F1-4BDA-B0A7-E48DD1A047B9}" type="pres">
      <dgm:prSet presAssocID="{75C12C54-789E-47AD-9486-984313ACDC2C}" presName="connectorText" presStyleLbl="sibTrans1D1" presStyleIdx="1" presStyleCnt="6"/>
      <dgm:spPr/>
    </dgm:pt>
    <dgm:pt modelId="{8753701B-4F60-4E02-9F0C-955A585355BC}" type="pres">
      <dgm:prSet presAssocID="{88BAD8FF-87A5-4F23-A5D8-9636F8E3CCB4}" presName="node" presStyleLbl="node1" presStyleIdx="2" presStyleCnt="7">
        <dgm:presLayoutVars>
          <dgm:bulletEnabled val="1"/>
        </dgm:presLayoutVars>
      </dgm:prSet>
      <dgm:spPr/>
    </dgm:pt>
    <dgm:pt modelId="{CBF3D64E-3260-49FD-9D5C-85778A1405DD}" type="pres">
      <dgm:prSet presAssocID="{3A6495B6-C8DA-468A-B8FD-66792D690507}" presName="sibTrans" presStyleLbl="sibTrans1D1" presStyleIdx="2" presStyleCnt="6"/>
      <dgm:spPr/>
    </dgm:pt>
    <dgm:pt modelId="{FC5FB33B-C7EE-4DD3-8CE1-B3A9B5B79E4D}" type="pres">
      <dgm:prSet presAssocID="{3A6495B6-C8DA-468A-B8FD-66792D690507}" presName="connectorText" presStyleLbl="sibTrans1D1" presStyleIdx="2" presStyleCnt="6"/>
      <dgm:spPr/>
    </dgm:pt>
    <dgm:pt modelId="{5C93DBBE-D598-4391-B893-0620F62DDA91}" type="pres">
      <dgm:prSet presAssocID="{AD9D1B6C-6360-48B5-BA9E-49B30F866DD1}" presName="node" presStyleLbl="node1" presStyleIdx="3" presStyleCnt="7">
        <dgm:presLayoutVars>
          <dgm:bulletEnabled val="1"/>
        </dgm:presLayoutVars>
      </dgm:prSet>
      <dgm:spPr/>
    </dgm:pt>
    <dgm:pt modelId="{89AAD6AF-998E-458E-BBFE-C540E43E2D26}" type="pres">
      <dgm:prSet presAssocID="{B1AAB1E4-1DC7-4788-9798-B4D2F1D06AA2}" presName="sibTrans" presStyleLbl="sibTrans1D1" presStyleIdx="3" presStyleCnt="6"/>
      <dgm:spPr/>
    </dgm:pt>
    <dgm:pt modelId="{85E1BB8F-A811-4565-BF48-B260C1BEB2D3}" type="pres">
      <dgm:prSet presAssocID="{B1AAB1E4-1DC7-4788-9798-B4D2F1D06AA2}" presName="connectorText" presStyleLbl="sibTrans1D1" presStyleIdx="3" presStyleCnt="6"/>
      <dgm:spPr/>
    </dgm:pt>
    <dgm:pt modelId="{378803A1-CEC2-458B-BAAF-40E466B78EA8}" type="pres">
      <dgm:prSet presAssocID="{E2A7FF9D-30FC-4540-8AEE-37961551E7AE}" presName="node" presStyleLbl="node1" presStyleIdx="4" presStyleCnt="7">
        <dgm:presLayoutVars>
          <dgm:bulletEnabled val="1"/>
        </dgm:presLayoutVars>
      </dgm:prSet>
      <dgm:spPr/>
    </dgm:pt>
    <dgm:pt modelId="{F3072087-C5CB-47AD-9E50-BAAFEF2A8BC6}" type="pres">
      <dgm:prSet presAssocID="{74D39418-CD0E-4348-B5A7-139C82BAC68A}" presName="sibTrans" presStyleLbl="sibTrans1D1" presStyleIdx="4" presStyleCnt="6"/>
      <dgm:spPr/>
    </dgm:pt>
    <dgm:pt modelId="{C0C65B4A-9519-46F3-B05D-BD544E4C06E1}" type="pres">
      <dgm:prSet presAssocID="{74D39418-CD0E-4348-B5A7-139C82BAC68A}" presName="connectorText" presStyleLbl="sibTrans1D1" presStyleIdx="4" presStyleCnt="6"/>
      <dgm:spPr/>
    </dgm:pt>
    <dgm:pt modelId="{BD2FB2BA-ED5B-45A2-AF72-BDD30E91A061}" type="pres">
      <dgm:prSet presAssocID="{C7516430-5D33-4D4D-8324-6A66912B0C44}" presName="node" presStyleLbl="node1" presStyleIdx="5" presStyleCnt="7">
        <dgm:presLayoutVars>
          <dgm:bulletEnabled val="1"/>
        </dgm:presLayoutVars>
      </dgm:prSet>
      <dgm:spPr/>
    </dgm:pt>
    <dgm:pt modelId="{CB23662B-685F-490C-ACEA-59C9E830949A}" type="pres">
      <dgm:prSet presAssocID="{B7AEADA4-D80D-4A44-B927-4B7780F3FC1B}" presName="sibTrans" presStyleLbl="sibTrans1D1" presStyleIdx="5" presStyleCnt="6"/>
      <dgm:spPr/>
    </dgm:pt>
    <dgm:pt modelId="{C723292B-17D7-46BA-8C7F-C7835B12D524}" type="pres">
      <dgm:prSet presAssocID="{B7AEADA4-D80D-4A44-B927-4B7780F3FC1B}" presName="connectorText" presStyleLbl="sibTrans1D1" presStyleIdx="5" presStyleCnt="6"/>
      <dgm:spPr/>
    </dgm:pt>
    <dgm:pt modelId="{B0EA08E4-30D7-453C-954C-1BDD4ECD36BB}" type="pres">
      <dgm:prSet presAssocID="{85EAC33F-884B-404F-8FAC-603FC51EF89E}" presName="node" presStyleLbl="node1" presStyleIdx="6" presStyleCnt="7">
        <dgm:presLayoutVars>
          <dgm:bulletEnabled val="1"/>
        </dgm:presLayoutVars>
      </dgm:prSet>
      <dgm:spPr/>
    </dgm:pt>
  </dgm:ptLst>
  <dgm:cxnLst>
    <dgm:cxn modelId="{B2D9A005-0F17-4218-805C-E7746715E1FA}" type="presOf" srcId="{88BAD8FF-87A5-4F23-A5D8-9636F8E3CCB4}" destId="{8753701B-4F60-4E02-9F0C-955A585355BC}" srcOrd="0" destOrd="0" presId="urn:microsoft.com/office/officeart/2005/8/layout/bProcess3"/>
    <dgm:cxn modelId="{5BBE0206-1B0B-423B-8792-44F870E53811}" type="presOf" srcId="{3A6495B6-C8DA-468A-B8FD-66792D690507}" destId="{FC5FB33B-C7EE-4DD3-8CE1-B3A9B5B79E4D}" srcOrd="1" destOrd="0" presId="urn:microsoft.com/office/officeart/2005/8/layout/bProcess3"/>
    <dgm:cxn modelId="{3956D607-6564-4B13-8156-6A7D22C03543}" type="presOf" srcId="{75C12C54-789E-47AD-9486-984313ACDC2C}" destId="{A706AAD4-38F1-4BDA-B0A7-E48DD1A047B9}" srcOrd="1" destOrd="0" presId="urn:microsoft.com/office/officeart/2005/8/layout/bProcess3"/>
    <dgm:cxn modelId="{4B512C09-6550-455A-844A-2313EA85B2AC}" srcId="{D57ECC99-12F0-4C87-ADCB-71D278B8A97B}" destId="{2D495BB2-E816-429F-929F-7E5A5AAEE83C}" srcOrd="1" destOrd="0" parTransId="{422CA13B-237D-4493-9B16-9D256F737B1E}" sibTransId="{75C12C54-789E-47AD-9486-984313ACDC2C}"/>
    <dgm:cxn modelId="{BED1A20F-C683-4068-93E7-9D9BE1C94974}" type="presOf" srcId="{AD9D1B6C-6360-48B5-BA9E-49B30F866DD1}" destId="{5C93DBBE-D598-4391-B893-0620F62DDA91}" srcOrd="0" destOrd="0" presId="urn:microsoft.com/office/officeart/2005/8/layout/bProcess3"/>
    <dgm:cxn modelId="{E4713313-BB80-4C0E-BD86-1A444BD079C3}" type="presOf" srcId="{86E29CDF-0C2B-4E5B-8770-4549358724CC}" destId="{89483E35-9192-4AD3-8CC2-20CCA88FD77B}" srcOrd="1" destOrd="0" presId="urn:microsoft.com/office/officeart/2005/8/layout/bProcess3"/>
    <dgm:cxn modelId="{16428115-B9D9-4E8C-8260-765617A2F097}" type="presOf" srcId="{3A6495B6-C8DA-468A-B8FD-66792D690507}" destId="{CBF3D64E-3260-49FD-9D5C-85778A1405DD}" srcOrd="0" destOrd="0" presId="urn:microsoft.com/office/officeart/2005/8/layout/bProcess3"/>
    <dgm:cxn modelId="{F0E61729-1480-4956-AA75-33ECC1EDC407}" type="presOf" srcId="{74D39418-CD0E-4348-B5A7-139C82BAC68A}" destId="{C0C65B4A-9519-46F3-B05D-BD544E4C06E1}" srcOrd="1" destOrd="0" presId="urn:microsoft.com/office/officeart/2005/8/layout/bProcess3"/>
    <dgm:cxn modelId="{6C821937-1B01-41F4-BD7C-F1D5D08F713E}" srcId="{D57ECC99-12F0-4C87-ADCB-71D278B8A97B}" destId="{85EAC33F-884B-404F-8FAC-603FC51EF89E}" srcOrd="6" destOrd="0" parTransId="{DCE4A4F6-98DD-4762-905A-48BE1860A784}" sibTransId="{DEEAA96B-F00C-448F-8F05-7531496095FB}"/>
    <dgm:cxn modelId="{552D843A-D36C-40A9-ABA8-4B86BA6AEF8C}" type="presOf" srcId="{86E29CDF-0C2B-4E5B-8770-4549358724CC}" destId="{D9137DC8-5742-4B9D-8D1E-4AD20AF484FA}" srcOrd="0" destOrd="0" presId="urn:microsoft.com/office/officeart/2005/8/layout/bProcess3"/>
    <dgm:cxn modelId="{E90CB960-129B-4559-B70E-323D3DDB6EDC}" type="presOf" srcId="{74D39418-CD0E-4348-B5A7-139C82BAC68A}" destId="{F3072087-C5CB-47AD-9E50-BAAFEF2A8BC6}" srcOrd="0" destOrd="0" presId="urn:microsoft.com/office/officeart/2005/8/layout/bProcess3"/>
    <dgm:cxn modelId="{2EE5DA66-8D09-4004-93D8-E6592EB1708D}" type="presOf" srcId="{D57ECC99-12F0-4C87-ADCB-71D278B8A97B}" destId="{616B9851-80AA-4A92-B81A-23B09254DDD9}" srcOrd="0" destOrd="0" presId="urn:microsoft.com/office/officeart/2005/8/layout/bProcess3"/>
    <dgm:cxn modelId="{7668BA47-8F54-4F55-A1DB-056DCED85D46}" type="presOf" srcId="{7B906CC2-493F-4689-93CB-934067A4B5CA}" destId="{5A46BA77-3C51-45C6-A91B-DB2050723706}" srcOrd="0" destOrd="0" presId="urn:microsoft.com/office/officeart/2005/8/layout/bProcess3"/>
    <dgm:cxn modelId="{1EE7A06B-04BF-4084-9E02-9FEFEA382A9A}" srcId="{D57ECC99-12F0-4C87-ADCB-71D278B8A97B}" destId="{E2A7FF9D-30FC-4540-8AEE-37961551E7AE}" srcOrd="4" destOrd="0" parTransId="{2288A54D-38A2-4232-85F1-306941AFBD58}" sibTransId="{74D39418-CD0E-4348-B5A7-139C82BAC68A}"/>
    <dgm:cxn modelId="{73C2AD59-3B43-4A9C-977E-4CE2C1073C9E}" srcId="{D57ECC99-12F0-4C87-ADCB-71D278B8A97B}" destId="{7B906CC2-493F-4689-93CB-934067A4B5CA}" srcOrd="0" destOrd="0" parTransId="{62F7B0D9-637C-4C8B-BE1E-E335E09E9FBF}" sibTransId="{86E29CDF-0C2B-4E5B-8770-4549358724CC}"/>
    <dgm:cxn modelId="{36F6D484-97F6-4F61-A2C8-68BA98CF876C}" type="presOf" srcId="{B7AEADA4-D80D-4A44-B927-4B7780F3FC1B}" destId="{C723292B-17D7-46BA-8C7F-C7835B12D524}" srcOrd="1" destOrd="0" presId="urn:microsoft.com/office/officeart/2005/8/layout/bProcess3"/>
    <dgm:cxn modelId="{159CFC8D-164A-4C9E-BD25-9828B952B0DD}" type="presOf" srcId="{85EAC33F-884B-404F-8FAC-603FC51EF89E}" destId="{B0EA08E4-30D7-453C-954C-1BDD4ECD36BB}" srcOrd="0" destOrd="0" presId="urn:microsoft.com/office/officeart/2005/8/layout/bProcess3"/>
    <dgm:cxn modelId="{52D1CD92-2242-41EE-B797-EF8CF176D268}" srcId="{D57ECC99-12F0-4C87-ADCB-71D278B8A97B}" destId="{88BAD8FF-87A5-4F23-A5D8-9636F8E3CCB4}" srcOrd="2" destOrd="0" parTransId="{32BF815C-1BFB-41C6-8DFE-8572153AF89A}" sibTransId="{3A6495B6-C8DA-468A-B8FD-66792D690507}"/>
    <dgm:cxn modelId="{43EEC297-3D03-475A-92FF-25CECBBB1C82}" type="presOf" srcId="{C7516430-5D33-4D4D-8324-6A66912B0C44}" destId="{BD2FB2BA-ED5B-45A2-AF72-BDD30E91A061}" srcOrd="0" destOrd="0" presId="urn:microsoft.com/office/officeart/2005/8/layout/bProcess3"/>
    <dgm:cxn modelId="{59324DA8-C830-4E03-9545-F039AC780379}" type="presOf" srcId="{B7AEADA4-D80D-4A44-B927-4B7780F3FC1B}" destId="{CB23662B-685F-490C-ACEA-59C9E830949A}" srcOrd="0" destOrd="0" presId="urn:microsoft.com/office/officeart/2005/8/layout/bProcess3"/>
    <dgm:cxn modelId="{21CA22B3-9022-43DF-943A-0E2A6EBD1C1B}" type="presOf" srcId="{E2A7FF9D-30FC-4540-8AEE-37961551E7AE}" destId="{378803A1-CEC2-458B-BAAF-40E466B78EA8}" srcOrd="0" destOrd="0" presId="urn:microsoft.com/office/officeart/2005/8/layout/bProcess3"/>
    <dgm:cxn modelId="{0410D4B4-1D2F-4579-9ADF-A23D95378D60}" type="presOf" srcId="{B1AAB1E4-1DC7-4788-9798-B4D2F1D06AA2}" destId="{89AAD6AF-998E-458E-BBFE-C540E43E2D26}" srcOrd="0" destOrd="0" presId="urn:microsoft.com/office/officeart/2005/8/layout/bProcess3"/>
    <dgm:cxn modelId="{767DCBBD-6E30-41B3-BF97-101C243EEAD8}" srcId="{D57ECC99-12F0-4C87-ADCB-71D278B8A97B}" destId="{AD9D1B6C-6360-48B5-BA9E-49B30F866DD1}" srcOrd="3" destOrd="0" parTransId="{31B0DCBB-344D-4A85-A426-F1EFBE52A17B}" sibTransId="{B1AAB1E4-1DC7-4788-9798-B4D2F1D06AA2}"/>
    <dgm:cxn modelId="{CDE92BC7-CF7D-4736-B083-527264CBB1C9}" type="presOf" srcId="{2D495BB2-E816-429F-929F-7E5A5AAEE83C}" destId="{BA7FC579-89C3-441F-8961-23E6D58129E4}" srcOrd="0" destOrd="0" presId="urn:microsoft.com/office/officeart/2005/8/layout/bProcess3"/>
    <dgm:cxn modelId="{675B9CCB-2D84-4D66-BC51-48D18796581E}" type="presOf" srcId="{75C12C54-789E-47AD-9486-984313ACDC2C}" destId="{D099975C-E54A-4084-A713-44E111A627EE}" srcOrd="0" destOrd="0" presId="urn:microsoft.com/office/officeart/2005/8/layout/bProcess3"/>
    <dgm:cxn modelId="{D93BB2ED-F301-47F0-A82F-ACF8351899AC}" type="presOf" srcId="{B1AAB1E4-1DC7-4788-9798-B4D2F1D06AA2}" destId="{85E1BB8F-A811-4565-BF48-B260C1BEB2D3}" srcOrd="1" destOrd="0" presId="urn:microsoft.com/office/officeart/2005/8/layout/bProcess3"/>
    <dgm:cxn modelId="{C2F376F9-8D91-4E4D-B6CE-6E123096ED4C}" srcId="{D57ECC99-12F0-4C87-ADCB-71D278B8A97B}" destId="{C7516430-5D33-4D4D-8324-6A66912B0C44}" srcOrd="5" destOrd="0" parTransId="{E42958DC-7BDF-496C-9ED4-2D71FE43854B}" sibTransId="{B7AEADA4-D80D-4A44-B927-4B7780F3FC1B}"/>
    <dgm:cxn modelId="{3318FE31-3A0C-4C4A-9ED8-D98FB7626430}" type="presParOf" srcId="{616B9851-80AA-4A92-B81A-23B09254DDD9}" destId="{5A46BA77-3C51-45C6-A91B-DB2050723706}" srcOrd="0" destOrd="0" presId="urn:microsoft.com/office/officeart/2005/8/layout/bProcess3"/>
    <dgm:cxn modelId="{88DE626A-7603-4B18-A309-739CDF0543FD}" type="presParOf" srcId="{616B9851-80AA-4A92-B81A-23B09254DDD9}" destId="{D9137DC8-5742-4B9D-8D1E-4AD20AF484FA}" srcOrd="1" destOrd="0" presId="urn:microsoft.com/office/officeart/2005/8/layout/bProcess3"/>
    <dgm:cxn modelId="{C9CB7261-40DD-47AA-9F22-2380F55FEAEE}" type="presParOf" srcId="{D9137DC8-5742-4B9D-8D1E-4AD20AF484FA}" destId="{89483E35-9192-4AD3-8CC2-20CCA88FD77B}" srcOrd="0" destOrd="0" presId="urn:microsoft.com/office/officeart/2005/8/layout/bProcess3"/>
    <dgm:cxn modelId="{C8FD69B1-C019-4A63-B67D-BDA46C5BE183}" type="presParOf" srcId="{616B9851-80AA-4A92-B81A-23B09254DDD9}" destId="{BA7FC579-89C3-441F-8961-23E6D58129E4}" srcOrd="2" destOrd="0" presId="urn:microsoft.com/office/officeart/2005/8/layout/bProcess3"/>
    <dgm:cxn modelId="{04F89B96-E7A2-4D1F-B510-2F368F6B7310}" type="presParOf" srcId="{616B9851-80AA-4A92-B81A-23B09254DDD9}" destId="{D099975C-E54A-4084-A713-44E111A627EE}" srcOrd="3" destOrd="0" presId="urn:microsoft.com/office/officeart/2005/8/layout/bProcess3"/>
    <dgm:cxn modelId="{221CC7C8-79E4-4E91-947A-0D16A71E1ACA}" type="presParOf" srcId="{D099975C-E54A-4084-A713-44E111A627EE}" destId="{A706AAD4-38F1-4BDA-B0A7-E48DD1A047B9}" srcOrd="0" destOrd="0" presId="urn:microsoft.com/office/officeart/2005/8/layout/bProcess3"/>
    <dgm:cxn modelId="{BD1E6150-1EC4-4C29-B0B0-6ACBC7763E00}" type="presParOf" srcId="{616B9851-80AA-4A92-B81A-23B09254DDD9}" destId="{8753701B-4F60-4E02-9F0C-955A585355BC}" srcOrd="4" destOrd="0" presId="urn:microsoft.com/office/officeart/2005/8/layout/bProcess3"/>
    <dgm:cxn modelId="{BBD05F5A-0C27-417E-BDB2-39F6E2E6C67E}" type="presParOf" srcId="{616B9851-80AA-4A92-B81A-23B09254DDD9}" destId="{CBF3D64E-3260-49FD-9D5C-85778A1405DD}" srcOrd="5" destOrd="0" presId="urn:microsoft.com/office/officeart/2005/8/layout/bProcess3"/>
    <dgm:cxn modelId="{26209E07-443B-4724-9802-EA055CB4EB14}" type="presParOf" srcId="{CBF3D64E-3260-49FD-9D5C-85778A1405DD}" destId="{FC5FB33B-C7EE-4DD3-8CE1-B3A9B5B79E4D}" srcOrd="0" destOrd="0" presId="urn:microsoft.com/office/officeart/2005/8/layout/bProcess3"/>
    <dgm:cxn modelId="{0D4E7367-DAC5-4840-9A58-174E978DB479}" type="presParOf" srcId="{616B9851-80AA-4A92-B81A-23B09254DDD9}" destId="{5C93DBBE-D598-4391-B893-0620F62DDA91}" srcOrd="6" destOrd="0" presId="urn:microsoft.com/office/officeart/2005/8/layout/bProcess3"/>
    <dgm:cxn modelId="{66B536AA-040D-40E8-B26F-FDBBDB967A83}" type="presParOf" srcId="{616B9851-80AA-4A92-B81A-23B09254DDD9}" destId="{89AAD6AF-998E-458E-BBFE-C540E43E2D26}" srcOrd="7" destOrd="0" presId="urn:microsoft.com/office/officeart/2005/8/layout/bProcess3"/>
    <dgm:cxn modelId="{787ADFF7-B384-4E4F-8FA8-40179A7A1B52}" type="presParOf" srcId="{89AAD6AF-998E-458E-BBFE-C540E43E2D26}" destId="{85E1BB8F-A811-4565-BF48-B260C1BEB2D3}" srcOrd="0" destOrd="0" presId="urn:microsoft.com/office/officeart/2005/8/layout/bProcess3"/>
    <dgm:cxn modelId="{1012341A-7D29-4527-8A79-1B6F6CFCE226}" type="presParOf" srcId="{616B9851-80AA-4A92-B81A-23B09254DDD9}" destId="{378803A1-CEC2-458B-BAAF-40E466B78EA8}" srcOrd="8" destOrd="0" presId="urn:microsoft.com/office/officeart/2005/8/layout/bProcess3"/>
    <dgm:cxn modelId="{32B93491-2F45-40BF-87BA-9FA27EDCB807}" type="presParOf" srcId="{616B9851-80AA-4A92-B81A-23B09254DDD9}" destId="{F3072087-C5CB-47AD-9E50-BAAFEF2A8BC6}" srcOrd="9" destOrd="0" presId="urn:microsoft.com/office/officeart/2005/8/layout/bProcess3"/>
    <dgm:cxn modelId="{1F0A5BE1-55F4-4E69-A67C-7A127A9C6BCF}" type="presParOf" srcId="{F3072087-C5CB-47AD-9E50-BAAFEF2A8BC6}" destId="{C0C65B4A-9519-46F3-B05D-BD544E4C06E1}" srcOrd="0" destOrd="0" presId="urn:microsoft.com/office/officeart/2005/8/layout/bProcess3"/>
    <dgm:cxn modelId="{245315E0-CE2E-48FD-92AE-F84D5C8558C9}" type="presParOf" srcId="{616B9851-80AA-4A92-B81A-23B09254DDD9}" destId="{BD2FB2BA-ED5B-45A2-AF72-BDD30E91A061}" srcOrd="10" destOrd="0" presId="urn:microsoft.com/office/officeart/2005/8/layout/bProcess3"/>
    <dgm:cxn modelId="{B1280A40-D812-492E-A42C-D20476129091}" type="presParOf" srcId="{616B9851-80AA-4A92-B81A-23B09254DDD9}" destId="{CB23662B-685F-490C-ACEA-59C9E830949A}" srcOrd="11" destOrd="0" presId="urn:microsoft.com/office/officeart/2005/8/layout/bProcess3"/>
    <dgm:cxn modelId="{08CA3367-1588-49D7-B125-947BF3B21D80}" type="presParOf" srcId="{CB23662B-685F-490C-ACEA-59C9E830949A}" destId="{C723292B-17D7-46BA-8C7F-C7835B12D524}" srcOrd="0" destOrd="0" presId="urn:microsoft.com/office/officeart/2005/8/layout/bProcess3"/>
    <dgm:cxn modelId="{411DBA19-2560-4E60-BD4F-C721C3F5D9AD}" type="presParOf" srcId="{616B9851-80AA-4A92-B81A-23B09254DDD9}" destId="{B0EA08E4-30D7-453C-954C-1BDD4ECD36BB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334F19-EA37-4507-A56E-E0CA4EE64FC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7A74EE-C754-43D1-B273-BD5C78C24366}">
      <dgm:prSet/>
      <dgm:spPr/>
      <dgm:t>
        <a:bodyPr/>
        <a:lstStyle/>
        <a:p>
          <a:r>
            <a:rPr lang="en-US" dirty="0"/>
            <a:t>TF(machine, Document 1) = (Number of times 'machine' appears) / (Total number of words in Document 1) = 2 / 7 = 0.2857</a:t>
          </a:r>
        </a:p>
      </dgm:t>
    </dgm:pt>
    <dgm:pt modelId="{E1438EC1-471A-4E2B-8DA1-BA60DE1C3DB0}" type="parTrans" cxnId="{E871A4C3-E594-4717-B048-0D643D595050}">
      <dgm:prSet/>
      <dgm:spPr/>
      <dgm:t>
        <a:bodyPr/>
        <a:lstStyle/>
        <a:p>
          <a:endParaRPr lang="en-US"/>
        </a:p>
      </dgm:t>
    </dgm:pt>
    <dgm:pt modelId="{3E21004F-1E07-495A-BF63-20FD9C82EBC9}" type="sibTrans" cxnId="{E871A4C3-E594-4717-B048-0D643D595050}">
      <dgm:prSet/>
      <dgm:spPr/>
      <dgm:t>
        <a:bodyPr/>
        <a:lstStyle/>
        <a:p>
          <a:endParaRPr lang="en-US"/>
        </a:p>
      </dgm:t>
    </dgm:pt>
    <dgm:pt modelId="{5177F029-0C4E-4024-854F-831C5F2889F5}">
      <dgm:prSet/>
      <dgm:spPr/>
      <dgm:t>
        <a:bodyPr/>
        <a:lstStyle/>
        <a:p>
          <a:r>
            <a:rPr lang="en-US" dirty="0"/>
            <a:t>IDF(machine) = </a:t>
          </a:r>
          <a:r>
            <a:rPr lang="en-US" dirty="0" err="1"/>
            <a:t>log_e</a:t>
          </a:r>
          <a:r>
            <a:rPr lang="en-US" dirty="0"/>
            <a:t>(Total number of documents / Number of documents containing 'machine’) = </a:t>
          </a:r>
          <a:r>
            <a:rPr lang="en-US" dirty="0" err="1"/>
            <a:t>log_e</a:t>
          </a:r>
          <a:r>
            <a:rPr lang="en-US" dirty="0"/>
            <a:t>(2 / 2) = 0</a:t>
          </a:r>
        </a:p>
      </dgm:t>
    </dgm:pt>
    <dgm:pt modelId="{5C15EBD6-CA67-496B-B60D-8A5EE3DC4785}" type="parTrans" cxnId="{A45FB9DF-D5FC-4754-8994-7B9A8215BEAD}">
      <dgm:prSet/>
      <dgm:spPr/>
      <dgm:t>
        <a:bodyPr/>
        <a:lstStyle/>
        <a:p>
          <a:endParaRPr lang="en-US"/>
        </a:p>
      </dgm:t>
    </dgm:pt>
    <dgm:pt modelId="{EF29CF88-9613-41BC-9C50-5D2D330098C0}" type="sibTrans" cxnId="{A45FB9DF-D5FC-4754-8994-7B9A8215BEAD}">
      <dgm:prSet/>
      <dgm:spPr/>
      <dgm:t>
        <a:bodyPr/>
        <a:lstStyle/>
        <a:p>
          <a:endParaRPr lang="en-US"/>
        </a:p>
      </dgm:t>
    </dgm:pt>
    <dgm:pt modelId="{1730DCD8-323A-4874-99E0-45B9007C39BE}">
      <dgm:prSet/>
      <dgm:spPr/>
      <dgm:t>
        <a:bodyPr/>
        <a:lstStyle/>
        <a:p>
          <a:r>
            <a:rPr lang="en-US" dirty="0"/>
            <a:t>TF-IDF(machine, Document 1) = TF(machine, Document 1) * IDF(machine) = 0.2857 * 0 = 0</a:t>
          </a:r>
        </a:p>
      </dgm:t>
    </dgm:pt>
    <dgm:pt modelId="{2B7B6D49-85A6-4640-A998-276C98C58679}" type="parTrans" cxnId="{D81AEB3A-DD8B-4482-8F5F-795AB000104A}">
      <dgm:prSet/>
      <dgm:spPr/>
      <dgm:t>
        <a:bodyPr/>
        <a:lstStyle/>
        <a:p>
          <a:endParaRPr lang="en-US"/>
        </a:p>
      </dgm:t>
    </dgm:pt>
    <dgm:pt modelId="{BD9ABBB1-D4D0-415B-BB4D-08BA6DE10426}" type="sibTrans" cxnId="{D81AEB3A-DD8B-4482-8F5F-795AB000104A}">
      <dgm:prSet/>
      <dgm:spPr/>
      <dgm:t>
        <a:bodyPr/>
        <a:lstStyle/>
        <a:p>
          <a:endParaRPr lang="en-US"/>
        </a:p>
      </dgm:t>
    </dgm:pt>
    <dgm:pt modelId="{C6D5AFB9-4B6A-457B-A052-DD024F930B90}">
      <dgm:prSet/>
      <dgm:spPr/>
      <dgm:t>
        <a:bodyPr/>
        <a:lstStyle/>
        <a:p>
          <a:r>
            <a:rPr lang="en-US" dirty="0"/>
            <a:t>Text document </a:t>
          </a:r>
        </a:p>
      </dgm:t>
    </dgm:pt>
    <dgm:pt modelId="{CA7E58D5-1756-4512-A4D8-F208A3DE4EAC}" type="parTrans" cxnId="{44016510-74E7-4DCA-A468-6F506CBAFCD9}">
      <dgm:prSet/>
      <dgm:spPr/>
      <dgm:t>
        <a:bodyPr/>
        <a:lstStyle/>
        <a:p>
          <a:endParaRPr lang="en-US"/>
        </a:p>
      </dgm:t>
    </dgm:pt>
    <dgm:pt modelId="{38851440-1DA2-4770-AEDC-61AD6DCEC5CA}" type="sibTrans" cxnId="{44016510-74E7-4DCA-A468-6F506CBAFCD9}">
      <dgm:prSet/>
      <dgm:spPr/>
      <dgm:t>
        <a:bodyPr/>
        <a:lstStyle/>
        <a:p>
          <a:endParaRPr lang="en-US"/>
        </a:p>
      </dgm:t>
    </dgm:pt>
    <dgm:pt modelId="{A6C746AF-FC00-45AF-9383-22993C7C2429}">
      <dgm:prSet/>
      <dgm:spPr/>
      <dgm:t>
        <a:bodyPr/>
        <a:lstStyle/>
        <a:p>
          <a:r>
            <a:rPr lang="en-US" dirty="0"/>
            <a:t>Document 1: "Machine learning is fascinating. Machine learning is powerful.“</a:t>
          </a:r>
          <a:br>
            <a:rPr lang="en-US" dirty="0"/>
          </a:br>
          <a:r>
            <a:rPr lang="en-US" dirty="0"/>
            <a:t>Document 2: "Deep learning is a subset of machine learning."</a:t>
          </a:r>
        </a:p>
      </dgm:t>
    </dgm:pt>
    <dgm:pt modelId="{0B522B80-3119-4CC2-99D3-E111EE99A85D}" type="parTrans" cxnId="{3984466D-B833-4C6B-8449-9019C82244B7}">
      <dgm:prSet/>
      <dgm:spPr/>
      <dgm:t>
        <a:bodyPr/>
        <a:lstStyle/>
        <a:p>
          <a:endParaRPr lang="en-US"/>
        </a:p>
      </dgm:t>
    </dgm:pt>
    <dgm:pt modelId="{ABE81CBA-01B6-4AA5-8324-6065C0F36F84}" type="sibTrans" cxnId="{3984466D-B833-4C6B-8449-9019C82244B7}">
      <dgm:prSet/>
      <dgm:spPr/>
      <dgm:t>
        <a:bodyPr/>
        <a:lstStyle/>
        <a:p>
          <a:endParaRPr lang="en-US"/>
        </a:p>
      </dgm:t>
    </dgm:pt>
    <dgm:pt modelId="{23FD7219-45B8-4534-9968-A87BDC4368E2}">
      <dgm:prSet/>
      <dgm:spPr/>
      <dgm:t>
        <a:bodyPr/>
        <a:lstStyle/>
        <a:p>
          <a:r>
            <a:rPr lang="en-US" dirty="0"/>
            <a:t>Term Frequency (TF)</a:t>
          </a:r>
        </a:p>
      </dgm:t>
    </dgm:pt>
    <dgm:pt modelId="{E474582D-1691-4559-8E92-79277D48AA82}" type="parTrans" cxnId="{94A878A0-B11C-4019-8772-6020D5299BA6}">
      <dgm:prSet/>
      <dgm:spPr/>
      <dgm:t>
        <a:bodyPr/>
        <a:lstStyle/>
        <a:p>
          <a:endParaRPr lang="en-US"/>
        </a:p>
      </dgm:t>
    </dgm:pt>
    <dgm:pt modelId="{69C05666-BA83-4C64-8003-26592D6BD6FE}" type="sibTrans" cxnId="{94A878A0-B11C-4019-8772-6020D5299BA6}">
      <dgm:prSet/>
      <dgm:spPr/>
      <dgm:t>
        <a:bodyPr/>
        <a:lstStyle/>
        <a:p>
          <a:endParaRPr lang="en-US"/>
        </a:p>
      </dgm:t>
    </dgm:pt>
    <dgm:pt modelId="{DA0988B3-A861-4320-BD55-604167094084}">
      <dgm:prSet/>
      <dgm:spPr/>
      <dgm:t>
        <a:bodyPr/>
        <a:lstStyle/>
        <a:p>
          <a:r>
            <a:rPr lang="en-US" dirty="0"/>
            <a:t>Inverse Document Frequency (IDF)</a:t>
          </a:r>
        </a:p>
      </dgm:t>
    </dgm:pt>
    <dgm:pt modelId="{38018491-F332-466D-83C8-2A6467ED69BB}" type="parTrans" cxnId="{ADFCD874-7BBC-4509-A4A5-A2CB97512625}">
      <dgm:prSet/>
      <dgm:spPr/>
      <dgm:t>
        <a:bodyPr/>
        <a:lstStyle/>
        <a:p>
          <a:endParaRPr lang="en-US"/>
        </a:p>
      </dgm:t>
    </dgm:pt>
    <dgm:pt modelId="{6C7D305A-9EC8-4B0B-83B8-30ADB17A6460}" type="sibTrans" cxnId="{ADFCD874-7BBC-4509-A4A5-A2CB97512625}">
      <dgm:prSet/>
      <dgm:spPr/>
      <dgm:t>
        <a:bodyPr/>
        <a:lstStyle/>
        <a:p>
          <a:endParaRPr lang="en-US"/>
        </a:p>
      </dgm:t>
    </dgm:pt>
    <dgm:pt modelId="{C3CFED2C-A0A7-4ADB-A014-19E419D3109D}">
      <dgm:prSet/>
      <dgm:spPr/>
      <dgm:t>
        <a:bodyPr/>
        <a:lstStyle/>
        <a:p>
          <a:r>
            <a:rPr lang="en-US" dirty="0"/>
            <a:t>TF-IDF Calculation</a:t>
          </a:r>
        </a:p>
      </dgm:t>
    </dgm:pt>
    <dgm:pt modelId="{AA8EDD36-0CC3-4E06-A4F5-D42D8F96359A}" type="parTrans" cxnId="{A0C7700C-CD65-438B-A93F-2315933DD25E}">
      <dgm:prSet/>
      <dgm:spPr/>
      <dgm:t>
        <a:bodyPr/>
        <a:lstStyle/>
        <a:p>
          <a:endParaRPr lang="en-US"/>
        </a:p>
      </dgm:t>
    </dgm:pt>
    <dgm:pt modelId="{FE2A5209-7830-45C6-89DE-8077F1DAA115}" type="sibTrans" cxnId="{A0C7700C-CD65-438B-A93F-2315933DD25E}">
      <dgm:prSet/>
      <dgm:spPr/>
      <dgm:t>
        <a:bodyPr/>
        <a:lstStyle/>
        <a:p>
          <a:endParaRPr lang="en-US"/>
        </a:p>
      </dgm:t>
    </dgm:pt>
    <dgm:pt modelId="{6B7B4967-E445-423C-A961-AC26B93A1812}" type="pres">
      <dgm:prSet presAssocID="{3E334F19-EA37-4507-A56E-E0CA4EE64FC4}" presName="Name0" presStyleCnt="0">
        <dgm:presLayoutVars>
          <dgm:dir/>
          <dgm:animLvl val="lvl"/>
          <dgm:resizeHandles val="exact"/>
        </dgm:presLayoutVars>
      </dgm:prSet>
      <dgm:spPr/>
    </dgm:pt>
    <dgm:pt modelId="{96309204-394C-4FA8-95B4-C7A624477F93}" type="pres">
      <dgm:prSet presAssocID="{3E334F19-EA37-4507-A56E-E0CA4EE64FC4}" presName="tSp" presStyleCnt="0"/>
      <dgm:spPr/>
    </dgm:pt>
    <dgm:pt modelId="{1C516331-EE83-4C4D-B573-97774564076B}" type="pres">
      <dgm:prSet presAssocID="{3E334F19-EA37-4507-A56E-E0CA4EE64FC4}" presName="bSp" presStyleCnt="0"/>
      <dgm:spPr/>
    </dgm:pt>
    <dgm:pt modelId="{481C9107-A112-4995-BEEE-891D9AA99EA8}" type="pres">
      <dgm:prSet presAssocID="{3E334F19-EA37-4507-A56E-E0CA4EE64FC4}" presName="process" presStyleCnt="0"/>
      <dgm:spPr/>
    </dgm:pt>
    <dgm:pt modelId="{2AD86EE7-633A-46CE-A0EC-7CF446DBE894}" type="pres">
      <dgm:prSet presAssocID="{C6D5AFB9-4B6A-457B-A052-DD024F930B90}" presName="composite1" presStyleCnt="0"/>
      <dgm:spPr/>
    </dgm:pt>
    <dgm:pt modelId="{21DD43F4-472C-4822-85E0-70D04240F840}" type="pres">
      <dgm:prSet presAssocID="{C6D5AFB9-4B6A-457B-A052-DD024F930B90}" presName="dummyNode1" presStyleLbl="node1" presStyleIdx="0" presStyleCnt="4"/>
      <dgm:spPr/>
    </dgm:pt>
    <dgm:pt modelId="{7B819798-A9A4-4037-BD66-F8621EA8B530}" type="pres">
      <dgm:prSet presAssocID="{C6D5AFB9-4B6A-457B-A052-DD024F930B90}" presName="childNode1" presStyleLbl="bgAcc1" presStyleIdx="0" presStyleCnt="4">
        <dgm:presLayoutVars>
          <dgm:bulletEnabled val="1"/>
        </dgm:presLayoutVars>
      </dgm:prSet>
      <dgm:spPr/>
    </dgm:pt>
    <dgm:pt modelId="{1850BE8C-95E6-4BE2-973B-444D6E4CAB0D}" type="pres">
      <dgm:prSet presAssocID="{C6D5AFB9-4B6A-457B-A052-DD024F930B90}" presName="childNode1tx" presStyleLbl="bgAcc1" presStyleIdx="0" presStyleCnt="4">
        <dgm:presLayoutVars>
          <dgm:bulletEnabled val="1"/>
        </dgm:presLayoutVars>
      </dgm:prSet>
      <dgm:spPr/>
    </dgm:pt>
    <dgm:pt modelId="{7897952B-DD72-4749-9C4A-7B5B7410238C}" type="pres">
      <dgm:prSet presAssocID="{C6D5AFB9-4B6A-457B-A052-DD024F930B90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4D4E09D5-2FBB-4114-99F1-35A5B5ADD19B}" type="pres">
      <dgm:prSet presAssocID="{C6D5AFB9-4B6A-457B-A052-DD024F930B90}" presName="connSite1" presStyleCnt="0"/>
      <dgm:spPr/>
    </dgm:pt>
    <dgm:pt modelId="{C2491F93-EB38-45FE-9EF3-C04C4FE748AA}" type="pres">
      <dgm:prSet presAssocID="{38851440-1DA2-4770-AEDC-61AD6DCEC5CA}" presName="Name9" presStyleLbl="sibTrans2D1" presStyleIdx="0" presStyleCnt="3"/>
      <dgm:spPr/>
    </dgm:pt>
    <dgm:pt modelId="{5D657D75-70D8-4FF6-B9A6-21B10D74053D}" type="pres">
      <dgm:prSet presAssocID="{23FD7219-45B8-4534-9968-A87BDC4368E2}" presName="composite2" presStyleCnt="0"/>
      <dgm:spPr/>
    </dgm:pt>
    <dgm:pt modelId="{24AC24C6-3FCC-40F3-85B2-AEBEDB243BAE}" type="pres">
      <dgm:prSet presAssocID="{23FD7219-45B8-4534-9968-A87BDC4368E2}" presName="dummyNode2" presStyleLbl="node1" presStyleIdx="0" presStyleCnt="4"/>
      <dgm:spPr/>
    </dgm:pt>
    <dgm:pt modelId="{DA08A4C2-4A81-41A6-80C3-3DB6DAB6B1A2}" type="pres">
      <dgm:prSet presAssocID="{23FD7219-45B8-4534-9968-A87BDC4368E2}" presName="childNode2" presStyleLbl="bgAcc1" presStyleIdx="1" presStyleCnt="4" custLinFactNeighborY="0">
        <dgm:presLayoutVars>
          <dgm:bulletEnabled val="1"/>
        </dgm:presLayoutVars>
      </dgm:prSet>
      <dgm:spPr/>
    </dgm:pt>
    <dgm:pt modelId="{D301EDD1-4A73-4C02-A3CA-057070362B2B}" type="pres">
      <dgm:prSet presAssocID="{23FD7219-45B8-4534-9968-A87BDC4368E2}" presName="childNode2tx" presStyleLbl="bgAcc1" presStyleIdx="1" presStyleCnt="4">
        <dgm:presLayoutVars>
          <dgm:bulletEnabled val="1"/>
        </dgm:presLayoutVars>
      </dgm:prSet>
      <dgm:spPr/>
    </dgm:pt>
    <dgm:pt modelId="{A54C9AE6-B7C0-44BF-97A8-41997F6261A9}" type="pres">
      <dgm:prSet presAssocID="{23FD7219-45B8-4534-9968-A87BDC4368E2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7F3295CB-B32C-4B99-B2A1-60C00E2636C6}" type="pres">
      <dgm:prSet presAssocID="{23FD7219-45B8-4534-9968-A87BDC4368E2}" presName="connSite2" presStyleCnt="0"/>
      <dgm:spPr/>
    </dgm:pt>
    <dgm:pt modelId="{BE8C8350-DD9D-455F-84BC-60ACDBBCB54F}" type="pres">
      <dgm:prSet presAssocID="{69C05666-BA83-4C64-8003-26592D6BD6FE}" presName="Name18" presStyleLbl="sibTrans2D1" presStyleIdx="1" presStyleCnt="3"/>
      <dgm:spPr/>
    </dgm:pt>
    <dgm:pt modelId="{144A4DD5-DD9B-4F7C-8FCC-AE61A78CB5A4}" type="pres">
      <dgm:prSet presAssocID="{DA0988B3-A861-4320-BD55-604167094084}" presName="composite1" presStyleCnt="0"/>
      <dgm:spPr/>
    </dgm:pt>
    <dgm:pt modelId="{9337E97F-8E02-4939-84DD-F21BA6C81B0B}" type="pres">
      <dgm:prSet presAssocID="{DA0988B3-A861-4320-BD55-604167094084}" presName="dummyNode1" presStyleLbl="node1" presStyleIdx="1" presStyleCnt="4"/>
      <dgm:spPr/>
    </dgm:pt>
    <dgm:pt modelId="{902D3881-1DD0-49D7-B621-6E1A6FD94201}" type="pres">
      <dgm:prSet presAssocID="{DA0988B3-A861-4320-BD55-604167094084}" presName="childNode1" presStyleLbl="bgAcc1" presStyleIdx="2" presStyleCnt="4">
        <dgm:presLayoutVars>
          <dgm:bulletEnabled val="1"/>
        </dgm:presLayoutVars>
      </dgm:prSet>
      <dgm:spPr/>
    </dgm:pt>
    <dgm:pt modelId="{CE3E7666-A614-4330-963F-2417490191F1}" type="pres">
      <dgm:prSet presAssocID="{DA0988B3-A861-4320-BD55-604167094084}" presName="childNode1tx" presStyleLbl="bgAcc1" presStyleIdx="2" presStyleCnt="4">
        <dgm:presLayoutVars>
          <dgm:bulletEnabled val="1"/>
        </dgm:presLayoutVars>
      </dgm:prSet>
      <dgm:spPr/>
    </dgm:pt>
    <dgm:pt modelId="{83EF5C72-5BE3-469C-AA29-F45ED733D707}" type="pres">
      <dgm:prSet presAssocID="{DA0988B3-A861-4320-BD55-604167094084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78568DC3-A795-4307-B6E1-36DF63A20FD5}" type="pres">
      <dgm:prSet presAssocID="{DA0988B3-A861-4320-BD55-604167094084}" presName="connSite1" presStyleCnt="0"/>
      <dgm:spPr/>
    </dgm:pt>
    <dgm:pt modelId="{7ED7CA12-4B4A-4510-96DC-7F6F2661134F}" type="pres">
      <dgm:prSet presAssocID="{6C7D305A-9EC8-4B0B-83B8-30ADB17A6460}" presName="Name9" presStyleLbl="sibTrans2D1" presStyleIdx="2" presStyleCnt="3"/>
      <dgm:spPr/>
    </dgm:pt>
    <dgm:pt modelId="{65E2B704-5193-43E0-8E1C-BC71628E1D74}" type="pres">
      <dgm:prSet presAssocID="{C3CFED2C-A0A7-4ADB-A014-19E419D3109D}" presName="composite2" presStyleCnt="0"/>
      <dgm:spPr/>
    </dgm:pt>
    <dgm:pt modelId="{94655317-B90F-42E4-B702-3F0104484FF2}" type="pres">
      <dgm:prSet presAssocID="{C3CFED2C-A0A7-4ADB-A014-19E419D3109D}" presName="dummyNode2" presStyleLbl="node1" presStyleIdx="2" presStyleCnt="4"/>
      <dgm:spPr/>
    </dgm:pt>
    <dgm:pt modelId="{ADC5ADFE-EC7A-42BF-9B50-A7AB33767FFA}" type="pres">
      <dgm:prSet presAssocID="{C3CFED2C-A0A7-4ADB-A014-19E419D3109D}" presName="childNode2" presStyleLbl="bgAcc1" presStyleIdx="3" presStyleCnt="4">
        <dgm:presLayoutVars>
          <dgm:bulletEnabled val="1"/>
        </dgm:presLayoutVars>
      </dgm:prSet>
      <dgm:spPr/>
    </dgm:pt>
    <dgm:pt modelId="{63505CB2-DBEB-42F6-AAAD-21F78D746314}" type="pres">
      <dgm:prSet presAssocID="{C3CFED2C-A0A7-4ADB-A014-19E419D3109D}" presName="childNode2tx" presStyleLbl="bgAcc1" presStyleIdx="3" presStyleCnt="4">
        <dgm:presLayoutVars>
          <dgm:bulletEnabled val="1"/>
        </dgm:presLayoutVars>
      </dgm:prSet>
      <dgm:spPr/>
    </dgm:pt>
    <dgm:pt modelId="{7AC2C769-05BF-4293-8B67-7C56CF2352D9}" type="pres">
      <dgm:prSet presAssocID="{C3CFED2C-A0A7-4ADB-A014-19E419D3109D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6C736D8D-C5DB-4E9B-8675-5247E6471D84}" type="pres">
      <dgm:prSet presAssocID="{C3CFED2C-A0A7-4ADB-A014-19E419D3109D}" presName="connSite2" presStyleCnt="0"/>
      <dgm:spPr/>
    </dgm:pt>
  </dgm:ptLst>
  <dgm:cxnLst>
    <dgm:cxn modelId="{A0C7700C-CD65-438B-A93F-2315933DD25E}" srcId="{3E334F19-EA37-4507-A56E-E0CA4EE64FC4}" destId="{C3CFED2C-A0A7-4ADB-A014-19E419D3109D}" srcOrd="3" destOrd="0" parTransId="{AA8EDD36-0CC3-4E06-A4F5-D42D8F96359A}" sibTransId="{FE2A5209-7830-45C6-89DE-8077F1DAA115}"/>
    <dgm:cxn modelId="{44016510-74E7-4DCA-A468-6F506CBAFCD9}" srcId="{3E334F19-EA37-4507-A56E-E0CA4EE64FC4}" destId="{C6D5AFB9-4B6A-457B-A052-DD024F930B90}" srcOrd="0" destOrd="0" parTransId="{CA7E58D5-1756-4512-A4D8-F208A3DE4EAC}" sibTransId="{38851440-1DA2-4770-AEDC-61AD6DCEC5CA}"/>
    <dgm:cxn modelId="{3D08481C-AFEA-4522-862B-53BD6E106F7C}" type="presOf" srcId="{6C7D305A-9EC8-4B0B-83B8-30ADB17A6460}" destId="{7ED7CA12-4B4A-4510-96DC-7F6F2661134F}" srcOrd="0" destOrd="0" presId="urn:microsoft.com/office/officeart/2005/8/layout/hProcess4"/>
    <dgm:cxn modelId="{3E32F028-40E0-42E1-B377-6E824275CBD4}" type="presOf" srcId="{A6C746AF-FC00-45AF-9383-22993C7C2429}" destId="{7B819798-A9A4-4037-BD66-F8621EA8B530}" srcOrd="0" destOrd="0" presId="urn:microsoft.com/office/officeart/2005/8/layout/hProcess4"/>
    <dgm:cxn modelId="{AB1D3235-9D7B-46FE-AE5E-8D8214B70331}" type="presOf" srcId="{3E334F19-EA37-4507-A56E-E0CA4EE64FC4}" destId="{6B7B4967-E445-423C-A961-AC26B93A1812}" srcOrd="0" destOrd="0" presId="urn:microsoft.com/office/officeart/2005/8/layout/hProcess4"/>
    <dgm:cxn modelId="{D81AEB3A-DD8B-4482-8F5F-795AB000104A}" srcId="{C3CFED2C-A0A7-4ADB-A014-19E419D3109D}" destId="{1730DCD8-323A-4874-99E0-45B9007C39BE}" srcOrd="0" destOrd="0" parTransId="{2B7B6D49-85A6-4640-A998-276C98C58679}" sibTransId="{BD9ABBB1-D4D0-415B-BB4D-08BA6DE10426}"/>
    <dgm:cxn modelId="{5553433D-28EB-4417-AE4C-53B0941C425C}" type="presOf" srcId="{F37A74EE-C754-43D1-B273-BD5C78C24366}" destId="{D301EDD1-4A73-4C02-A3CA-057070362B2B}" srcOrd="1" destOrd="0" presId="urn:microsoft.com/office/officeart/2005/8/layout/hProcess4"/>
    <dgm:cxn modelId="{E41AA73D-4C1F-4030-8592-ED892BFDAA07}" type="presOf" srcId="{38851440-1DA2-4770-AEDC-61AD6DCEC5CA}" destId="{C2491F93-EB38-45FE-9EF3-C04C4FE748AA}" srcOrd="0" destOrd="0" presId="urn:microsoft.com/office/officeart/2005/8/layout/hProcess4"/>
    <dgm:cxn modelId="{3984466D-B833-4C6B-8449-9019C82244B7}" srcId="{C6D5AFB9-4B6A-457B-A052-DD024F930B90}" destId="{A6C746AF-FC00-45AF-9383-22993C7C2429}" srcOrd="0" destOrd="0" parTransId="{0B522B80-3119-4CC2-99D3-E111EE99A85D}" sibTransId="{ABE81CBA-01B6-4AA5-8324-6065C0F36F84}"/>
    <dgm:cxn modelId="{1C7ECC70-2EB0-411F-A3C3-457A451EB5EF}" type="presOf" srcId="{F37A74EE-C754-43D1-B273-BD5C78C24366}" destId="{DA08A4C2-4A81-41A6-80C3-3DB6DAB6B1A2}" srcOrd="0" destOrd="0" presId="urn:microsoft.com/office/officeart/2005/8/layout/hProcess4"/>
    <dgm:cxn modelId="{ADFCD874-7BBC-4509-A4A5-A2CB97512625}" srcId="{3E334F19-EA37-4507-A56E-E0CA4EE64FC4}" destId="{DA0988B3-A861-4320-BD55-604167094084}" srcOrd="2" destOrd="0" parTransId="{38018491-F332-466D-83C8-2A6467ED69BB}" sibTransId="{6C7D305A-9EC8-4B0B-83B8-30ADB17A6460}"/>
    <dgm:cxn modelId="{F71C8576-3429-497A-B64A-A9B1CCE9368F}" type="presOf" srcId="{1730DCD8-323A-4874-99E0-45B9007C39BE}" destId="{63505CB2-DBEB-42F6-AAAD-21F78D746314}" srcOrd="1" destOrd="0" presId="urn:microsoft.com/office/officeart/2005/8/layout/hProcess4"/>
    <dgm:cxn modelId="{94A878A0-B11C-4019-8772-6020D5299BA6}" srcId="{3E334F19-EA37-4507-A56E-E0CA4EE64FC4}" destId="{23FD7219-45B8-4534-9968-A87BDC4368E2}" srcOrd="1" destOrd="0" parTransId="{E474582D-1691-4559-8E92-79277D48AA82}" sibTransId="{69C05666-BA83-4C64-8003-26592D6BD6FE}"/>
    <dgm:cxn modelId="{022F92A6-18BB-459D-BA64-80C21F15BFD0}" type="presOf" srcId="{23FD7219-45B8-4534-9968-A87BDC4368E2}" destId="{A54C9AE6-B7C0-44BF-97A8-41997F6261A9}" srcOrd="0" destOrd="0" presId="urn:microsoft.com/office/officeart/2005/8/layout/hProcess4"/>
    <dgm:cxn modelId="{9AC425AB-D4A8-42F5-A8D7-61BCA343A01B}" type="presOf" srcId="{A6C746AF-FC00-45AF-9383-22993C7C2429}" destId="{1850BE8C-95E6-4BE2-973B-444D6E4CAB0D}" srcOrd="1" destOrd="0" presId="urn:microsoft.com/office/officeart/2005/8/layout/hProcess4"/>
    <dgm:cxn modelId="{36D03EAE-516B-49F6-A64E-29A148CF4E1C}" type="presOf" srcId="{5177F029-0C4E-4024-854F-831C5F2889F5}" destId="{CE3E7666-A614-4330-963F-2417490191F1}" srcOrd="1" destOrd="0" presId="urn:microsoft.com/office/officeart/2005/8/layout/hProcess4"/>
    <dgm:cxn modelId="{E871A4C3-E594-4717-B048-0D643D595050}" srcId="{23FD7219-45B8-4534-9968-A87BDC4368E2}" destId="{F37A74EE-C754-43D1-B273-BD5C78C24366}" srcOrd="0" destOrd="0" parTransId="{E1438EC1-471A-4E2B-8DA1-BA60DE1C3DB0}" sibTransId="{3E21004F-1E07-495A-BF63-20FD9C82EBC9}"/>
    <dgm:cxn modelId="{20A843D1-4E4B-4225-B9D8-653F9805F898}" type="presOf" srcId="{DA0988B3-A861-4320-BD55-604167094084}" destId="{83EF5C72-5BE3-469C-AA29-F45ED733D707}" srcOrd="0" destOrd="0" presId="urn:microsoft.com/office/officeart/2005/8/layout/hProcess4"/>
    <dgm:cxn modelId="{8D0AEED1-28FD-4290-96E8-F8CB5C274741}" type="presOf" srcId="{1730DCD8-323A-4874-99E0-45B9007C39BE}" destId="{ADC5ADFE-EC7A-42BF-9B50-A7AB33767FFA}" srcOrd="0" destOrd="0" presId="urn:microsoft.com/office/officeart/2005/8/layout/hProcess4"/>
    <dgm:cxn modelId="{F3AFECD6-C518-4995-81A1-DB55A96EDCA2}" type="presOf" srcId="{C6D5AFB9-4B6A-457B-A052-DD024F930B90}" destId="{7897952B-DD72-4749-9C4A-7B5B7410238C}" srcOrd="0" destOrd="0" presId="urn:microsoft.com/office/officeart/2005/8/layout/hProcess4"/>
    <dgm:cxn modelId="{B1A630DD-8383-405A-BB2D-6F2E0D8587BC}" type="presOf" srcId="{C3CFED2C-A0A7-4ADB-A014-19E419D3109D}" destId="{7AC2C769-05BF-4293-8B67-7C56CF2352D9}" srcOrd="0" destOrd="0" presId="urn:microsoft.com/office/officeart/2005/8/layout/hProcess4"/>
    <dgm:cxn modelId="{A10EC5DE-C0F5-40D7-8D8F-55DF9BFCC5B9}" type="presOf" srcId="{5177F029-0C4E-4024-854F-831C5F2889F5}" destId="{902D3881-1DD0-49D7-B621-6E1A6FD94201}" srcOrd="0" destOrd="0" presId="urn:microsoft.com/office/officeart/2005/8/layout/hProcess4"/>
    <dgm:cxn modelId="{A45FB9DF-D5FC-4754-8994-7B9A8215BEAD}" srcId="{DA0988B3-A861-4320-BD55-604167094084}" destId="{5177F029-0C4E-4024-854F-831C5F2889F5}" srcOrd="0" destOrd="0" parTransId="{5C15EBD6-CA67-496B-B60D-8A5EE3DC4785}" sibTransId="{EF29CF88-9613-41BC-9C50-5D2D330098C0}"/>
    <dgm:cxn modelId="{3D1653F0-D5AC-4521-8E2A-4011DAC7122B}" type="presOf" srcId="{69C05666-BA83-4C64-8003-26592D6BD6FE}" destId="{BE8C8350-DD9D-455F-84BC-60ACDBBCB54F}" srcOrd="0" destOrd="0" presId="urn:microsoft.com/office/officeart/2005/8/layout/hProcess4"/>
    <dgm:cxn modelId="{E2D82B1A-706A-4D7B-A2B5-5C0C178926B2}" type="presParOf" srcId="{6B7B4967-E445-423C-A961-AC26B93A1812}" destId="{96309204-394C-4FA8-95B4-C7A624477F93}" srcOrd="0" destOrd="0" presId="urn:microsoft.com/office/officeart/2005/8/layout/hProcess4"/>
    <dgm:cxn modelId="{9F4CCFAE-71FC-43CF-9A3E-C99E0EF6850D}" type="presParOf" srcId="{6B7B4967-E445-423C-A961-AC26B93A1812}" destId="{1C516331-EE83-4C4D-B573-97774564076B}" srcOrd="1" destOrd="0" presId="urn:microsoft.com/office/officeart/2005/8/layout/hProcess4"/>
    <dgm:cxn modelId="{4CF25ED1-D3A5-4C74-A857-EE66E1278134}" type="presParOf" srcId="{6B7B4967-E445-423C-A961-AC26B93A1812}" destId="{481C9107-A112-4995-BEEE-891D9AA99EA8}" srcOrd="2" destOrd="0" presId="urn:microsoft.com/office/officeart/2005/8/layout/hProcess4"/>
    <dgm:cxn modelId="{4B162B43-333D-4311-A7F8-880CC969C5E2}" type="presParOf" srcId="{481C9107-A112-4995-BEEE-891D9AA99EA8}" destId="{2AD86EE7-633A-46CE-A0EC-7CF446DBE894}" srcOrd="0" destOrd="0" presId="urn:microsoft.com/office/officeart/2005/8/layout/hProcess4"/>
    <dgm:cxn modelId="{F41465C0-9B52-4605-8CE3-36F45AFC11F4}" type="presParOf" srcId="{2AD86EE7-633A-46CE-A0EC-7CF446DBE894}" destId="{21DD43F4-472C-4822-85E0-70D04240F840}" srcOrd="0" destOrd="0" presId="urn:microsoft.com/office/officeart/2005/8/layout/hProcess4"/>
    <dgm:cxn modelId="{40F28C0E-0CF3-46F7-9094-5F6F5752B160}" type="presParOf" srcId="{2AD86EE7-633A-46CE-A0EC-7CF446DBE894}" destId="{7B819798-A9A4-4037-BD66-F8621EA8B530}" srcOrd="1" destOrd="0" presId="urn:microsoft.com/office/officeart/2005/8/layout/hProcess4"/>
    <dgm:cxn modelId="{1963BC2D-34D9-42C6-9955-0F5921736C79}" type="presParOf" srcId="{2AD86EE7-633A-46CE-A0EC-7CF446DBE894}" destId="{1850BE8C-95E6-4BE2-973B-444D6E4CAB0D}" srcOrd="2" destOrd="0" presId="urn:microsoft.com/office/officeart/2005/8/layout/hProcess4"/>
    <dgm:cxn modelId="{6417C756-C2CE-440A-BD23-58BE7B44F130}" type="presParOf" srcId="{2AD86EE7-633A-46CE-A0EC-7CF446DBE894}" destId="{7897952B-DD72-4749-9C4A-7B5B7410238C}" srcOrd="3" destOrd="0" presId="urn:microsoft.com/office/officeart/2005/8/layout/hProcess4"/>
    <dgm:cxn modelId="{9248B764-5992-413B-9D69-3519119E4ECC}" type="presParOf" srcId="{2AD86EE7-633A-46CE-A0EC-7CF446DBE894}" destId="{4D4E09D5-2FBB-4114-99F1-35A5B5ADD19B}" srcOrd="4" destOrd="0" presId="urn:microsoft.com/office/officeart/2005/8/layout/hProcess4"/>
    <dgm:cxn modelId="{DA4B2674-4C80-4E6F-9C38-996D7EC645B2}" type="presParOf" srcId="{481C9107-A112-4995-BEEE-891D9AA99EA8}" destId="{C2491F93-EB38-45FE-9EF3-C04C4FE748AA}" srcOrd="1" destOrd="0" presId="urn:microsoft.com/office/officeart/2005/8/layout/hProcess4"/>
    <dgm:cxn modelId="{614B8AD8-5266-4C47-8BA2-F94F26FBC94C}" type="presParOf" srcId="{481C9107-A112-4995-BEEE-891D9AA99EA8}" destId="{5D657D75-70D8-4FF6-B9A6-21B10D74053D}" srcOrd="2" destOrd="0" presId="urn:microsoft.com/office/officeart/2005/8/layout/hProcess4"/>
    <dgm:cxn modelId="{8082BEFC-E793-4E6C-BC39-80150E1B9FC4}" type="presParOf" srcId="{5D657D75-70D8-4FF6-B9A6-21B10D74053D}" destId="{24AC24C6-3FCC-40F3-85B2-AEBEDB243BAE}" srcOrd="0" destOrd="0" presId="urn:microsoft.com/office/officeart/2005/8/layout/hProcess4"/>
    <dgm:cxn modelId="{31B34CE5-CA95-442C-A191-6DC6485DCAE8}" type="presParOf" srcId="{5D657D75-70D8-4FF6-B9A6-21B10D74053D}" destId="{DA08A4C2-4A81-41A6-80C3-3DB6DAB6B1A2}" srcOrd="1" destOrd="0" presId="urn:microsoft.com/office/officeart/2005/8/layout/hProcess4"/>
    <dgm:cxn modelId="{6F272A61-9D52-4F93-A9CB-F9D4747A1707}" type="presParOf" srcId="{5D657D75-70D8-4FF6-B9A6-21B10D74053D}" destId="{D301EDD1-4A73-4C02-A3CA-057070362B2B}" srcOrd="2" destOrd="0" presId="urn:microsoft.com/office/officeart/2005/8/layout/hProcess4"/>
    <dgm:cxn modelId="{9138DFE6-6437-47BB-B110-330516F3D8DC}" type="presParOf" srcId="{5D657D75-70D8-4FF6-B9A6-21B10D74053D}" destId="{A54C9AE6-B7C0-44BF-97A8-41997F6261A9}" srcOrd="3" destOrd="0" presId="urn:microsoft.com/office/officeart/2005/8/layout/hProcess4"/>
    <dgm:cxn modelId="{24BFDF5D-7290-43FB-86D7-2EF14FA013BB}" type="presParOf" srcId="{5D657D75-70D8-4FF6-B9A6-21B10D74053D}" destId="{7F3295CB-B32C-4B99-B2A1-60C00E2636C6}" srcOrd="4" destOrd="0" presId="urn:microsoft.com/office/officeart/2005/8/layout/hProcess4"/>
    <dgm:cxn modelId="{1D508EBD-1B5A-4BF4-A1C9-9707A31293E0}" type="presParOf" srcId="{481C9107-A112-4995-BEEE-891D9AA99EA8}" destId="{BE8C8350-DD9D-455F-84BC-60ACDBBCB54F}" srcOrd="3" destOrd="0" presId="urn:microsoft.com/office/officeart/2005/8/layout/hProcess4"/>
    <dgm:cxn modelId="{6FBB7D58-74B2-4CA7-9733-AAEA03274D03}" type="presParOf" srcId="{481C9107-A112-4995-BEEE-891D9AA99EA8}" destId="{144A4DD5-DD9B-4F7C-8FCC-AE61A78CB5A4}" srcOrd="4" destOrd="0" presId="urn:microsoft.com/office/officeart/2005/8/layout/hProcess4"/>
    <dgm:cxn modelId="{BD077FC4-021B-4D35-8F81-E995ADD6ADF0}" type="presParOf" srcId="{144A4DD5-DD9B-4F7C-8FCC-AE61A78CB5A4}" destId="{9337E97F-8E02-4939-84DD-F21BA6C81B0B}" srcOrd="0" destOrd="0" presId="urn:microsoft.com/office/officeart/2005/8/layout/hProcess4"/>
    <dgm:cxn modelId="{21084C4D-4C12-47B4-A35D-4B5C24249DBE}" type="presParOf" srcId="{144A4DD5-DD9B-4F7C-8FCC-AE61A78CB5A4}" destId="{902D3881-1DD0-49D7-B621-6E1A6FD94201}" srcOrd="1" destOrd="0" presId="urn:microsoft.com/office/officeart/2005/8/layout/hProcess4"/>
    <dgm:cxn modelId="{5CCCC8B2-6472-432E-9359-5C07B39508D9}" type="presParOf" srcId="{144A4DD5-DD9B-4F7C-8FCC-AE61A78CB5A4}" destId="{CE3E7666-A614-4330-963F-2417490191F1}" srcOrd="2" destOrd="0" presId="urn:microsoft.com/office/officeart/2005/8/layout/hProcess4"/>
    <dgm:cxn modelId="{5A38B989-A18C-4C26-9BC7-EBEE6D5806BA}" type="presParOf" srcId="{144A4DD5-DD9B-4F7C-8FCC-AE61A78CB5A4}" destId="{83EF5C72-5BE3-469C-AA29-F45ED733D707}" srcOrd="3" destOrd="0" presId="urn:microsoft.com/office/officeart/2005/8/layout/hProcess4"/>
    <dgm:cxn modelId="{FAACA717-AD3E-403E-9400-5D02F4D98452}" type="presParOf" srcId="{144A4DD5-DD9B-4F7C-8FCC-AE61A78CB5A4}" destId="{78568DC3-A795-4307-B6E1-36DF63A20FD5}" srcOrd="4" destOrd="0" presId="urn:microsoft.com/office/officeart/2005/8/layout/hProcess4"/>
    <dgm:cxn modelId="{A4DA22D7-D3C3-44CB-B281-FCA3F9697155}" type="presParOf" srcId="{481C9107-A112-4995-BEEE-891D9AA99EA8}" destId="{7ED7CA12-4B4A-4510-96DC-7F6F2661134F}" srcOrd="5" destOrd="0" presId="urn:microsoft.com/office/officeart/2005/8/layout/hProcess4"/>
    <dgm:cxn modelId="{2EEE2F12-54FE-472F-95B1-6061855C5D26}" type="presParOf" srcId="{481C9107-A112-4995-BEEE-891D9AA99EA8}" destId="{65E2B704-5193-43E0-8E1C-BC71628E1D74}" srcOrd="6" destOrd="0" presId="urn:microsoft.com/office/officeart/2005/8/layout/hProcess4"/>
    <dgm:cxn modelId="{53C5F933-7BC1-46B8-B519-AC0A37547C6F}" type="presParOf" srcId="{65E2B704-5193-43E0-8E1C-BC71628E1D74}" destId="{94655317-B90F-42E4-B702-3F0104484FF2}" srcOrd="0" destOrd="0" presId="urn:microsoft.com/office/officeart/2005/8/layout/hProcess4"/>
    <dgm:cxn modelId="{D5329759-7D4B-46B9-A92C-B09632FCADE8}" type="presParOf" srcId="{65E2B704-5193-43E0-8E1C-BC71628E1D74}" destId="{ADC5ADFE-EC7A-42BF-9B50-A7AB33767FFA}" srcOrd="1" destOrd="0" presId="urn:microsoft.com/office/officeart/2005/8/layout/hProcess4"/>
    <dgm:cxn modelId="{CA753B63-3010-49F7-86D6-366D83E27090}" type="presParOf" srcId="{65E2B704-5193-43E0-8E1C-BC71628E1D74}" destId="{63505CB2-DBEB-42F6-AAAD-21F78D746314}" srcOrd="2" destOrd="0" presId="urn:microsoft.com/office/officeart/2005/8/layout/hProcess4"/>
    <dgm:cxn modelId="{1CCA3B8E-39BA-463E-BB02-A60666798B96}" type="presParOf" srcId="{65E2B704-5193-43E0-8E1C-BC71628E1D74}" destId="{7AC2C769-05BF-4293-8B67-7C56CF2352D9}" srcOrd="3" destOrd="0" presId="urn:microsoft.com/office/officeart/2005/8/layout/hProcess4"/>
    <dgm:cxn modelId="{BC86F673-D342-4235-B6E0-A84878DF3472}" type="presParOf" srcId="{65E2B704-5193-43E0-8E1C-BC71628E1D74}" destId="{6C736D8D-C5DB-4E9B-8675-5247E6471D8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37DC8-5742-4B9D-8D1E-4AD20AF484FA}">
      <dsp:nvSpPr>
        <dsp:cNvPr id="0" name=""/>
        <dsp:cNvSpPr/>
      </dsp:nvSpPr>
      <dsp:spPr>
        <a:xfrm>
          <a:off x="1832083" y="1134646"/>
          <a:ext cx="390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799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6948" y="1178259"/>
        <a:ext cx="21069" cy="4213"/>
      </dsp:txXfrm>
    </dsp:sp>
    <dsp:sp modelId="{5A46BA77-3C51-45C6-A91B-DB2050723706}">
      <dsp:nvSpPr>
        <dsp:cNvPr id="0" name=""/>
        <dsp:cNvSpPr/>
      </dsp:nvSpPr>
      <dsp:spPr>
        <a:xfrm>
          <a:off x="1710" y="630714"/>
          <a:ext cx="1832172" cy="1099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Start</a:t>
          </a:r>
        </a:p>
      </dsp:txBody>
      <dsp:txXfrm>
        <a:off x="1710" y="630714"/>
        <a:ext cx="1832172" cy="1099303"/>
      </dsp:txXfrm>
    </dsp:sp>
    <dsp:sp modelId="{D099975C-E54A-4084-A713-44E111A627EE}">
      <dsp:nvSpPr>
        <dsp:cNvPr id="0" name=""/>
        <dsp:cNvSpPr/>
      </dsp:nvSpPr>
      <dsp:spPr>
        <a:xfrm>
          <a:off x="4085656" y="1134646"/>
          <a:ext cx="390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799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70521" y="1178259"/>
        <a:ext cx="21069" cy="4213"/>
      </dsp:txXfrm>
    </dsp:sp>
    <dsp:sp modelId="{BA7FC579-89C3-441F-8961-23E6D58129E4}">
      <dsp:nvSpPr>
        <dsp:cNvPr id="0" name=""/>
        <dsp:cNvSpPr/>
      </dsp:nvSpPr>
      <dsp:spPr>
        <a:xfrm>
          <a:off x="2255283" y="630714"/>
          <a:ext cx="1832172" cy="1099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Loading</a:t>
          </a:r>
        </a:p>
      </dsp:txBody>
      <dsp:txXfrm>
        <a:off x="2255283" y="630714"/>
        <a:ext cx="1832172" cy="1099303"/>
      </dsp:txXfrm>
    </dsp:sp>
    <dsp:sp modelId="{CBF3D64E-3260-49FD-9D5C-85778A1405DD}">
      <dsp:nvSpPr>
        <dsp:cNvPr id="0" name=""/>
        <dsp:cNvSpPr/>
      </dsp:nvSpPr>
      <dsp:spPr>
        <a:xfrm>
          <a:off x="6339228" y="1134646"/>
          <a:ext cx="390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799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24093" y="1178259"/>
        <a:ext cx="21069" cy="4213"/>
      </dsp:txXfrm>
    </dsp:sp>
    <dsp:sp modelId="{8753701B-4F60-4E02-9F0C-955A585355BC}">
      <dsp:nvSpPr>
        <dsp:cNvPr id="0" name=""/>
        <dsp:cNvSpPr/>
      </dsp:nvSpPr>
      <dsp:spPr>
        <a:xfrm>
          <a:off x="4508855" y="630714"/>
          <a:ext cx="1832172" cy="1099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Resampling</a:t>
          </a:r>
        </a:p>
      </dsp:txBody>
      <dsp:txXfrm>
        <a:off x="4508855" y="630714"/>
        <a:ext cx="1832172" cy="1099303"/>
      </dsp:txXfrm>
    </dsp:sp>
    <dsp:sp modelId="{89AAD6AF-998E-458E-BBFE-C540E43E2D26}">
      <dsp:nvSpPr>
        <dsp:cNvPr id="0" name=""/>
        <dsp:cNvSpPr/>
      </dsp:nvSpPr>
      <dsp:spPr>
        <a:xfrm>
          <a:off x="917796" y="1728218"/>
          <a:ext cx="6760718" cy="390799"/>
        </a:xfrm>
        <a:custGeom>
          <a:avLst/>
          <a:gdLst/>
          <a:ahLst/>
          <a:cxnLst/>
          <a:rect l="0" t="0" r="0" b="0"/>
          <a:pathLst>
            <a:path>
              <a:moveTo>
                <a:pt x="6760718" y="0"/>
              </a:moveTo>
              <a:lnTo>
                <a:pt x="6760718" y="212499"/>
              </a:lnTo>
              <a:lnTo>
                <a:pt x="0" y="212499"/>
              </a:lnTo>
              <a:lnTo>
                <a:pt x="0" y="390799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8810" y="1921511"/>
        <a:ext cx="338691" cy="4213"/>
      </dsp:txXfrm>
    </dsp:sp>
    <dsp:sp modelId="{5C93DBBE-D598-4391-B893-0620F62DDA91}">
      <dsp:nvSpPr>
        <dsp:cNvPr id="0" name=""/>
        <dsp:cNvSpPr/>
      </dsp:nvSpPr>
      <dsp:spPr>
        <a:xfrm>
          <a:off x="6762428" y="630714"/>
          <a:ext cx="1832172" cy="1099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Text Cleaning and Lemmatization</a:t>
          </a:r>
        </a:p>
      </dsp:txBody>
      <dsp:txXfrm>
        <a:off x="6762428" y="630714"/>
        <a:ext cx="1832172" cy="1099303"/>
      </dsp:txXfrm>
    </dsp:sp>
    <dsp:sp modelId="{F3072087-C5CB-47AD-9E50-BAAFEF2A8BC6}">
      <dsp:nvSpPr>
        <dsp:cNvPr id="0" name=""/>
        <dsp:cNvSpPr/>
      </dsp:nvSpPr>
      <dsp:spPr>
        <a:xfrm>
          <a:off x="1832083" y="2655350"/>
          <a:ext cx="390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799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6948" y="2698963"/>
        <a:ext cx="21069" cy="4213"/>
      </dsp:txXfrm>
    </dsp:sp>
    <dsp:sp modelId="{378803A1-CEC2-458B-BAAF-40E466B78EA8}">
      <dsp:nvSpPr>
        <dsp:cNvPr id="0" name=""/>
        <dsp:cNvSpPr/>
      </dsp:nvSpPr>
      <dsp:spPr>
        <a:xfrm>
          <a:off x="1710" y="2151418"/>
          <a:ext cx="1832172" cy="1099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Tokenization</a:t>
          </a:r>
        </a:p>
      </dsp:txBody>
      <dsp:txXfrm>
        <a:off x="1710" y="2151418"/>
        <a:ext cx="1832172" cy="1099303"/>
      </dsp:txXfrm>
    </dsp:sp>
    <dsp:sp modelId="{CB23662B-685F-490C-ACEA-59C9E830949A}">
      <dsp:nvSpPr>
        <dsp:cNvPr id="0" name=""/>
        <dsp:cNvSpPr/>
      </dsp:nvSpPr>
      <dsp:spPr>
        <a:xfrm>
          <a:off x="4085656" y="2655350"/>
          <a:ext cx="390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799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70521" y="2698963"/>
        <a:ext cx="21069" cy="4213"/>
      </dsp:txXfrm>
    </dsp:sp>
    <dsp:sp modelId="{BD2FB2BA-ED5B-45A2-AF72-BDD30E91A061}">
      <dsp:nvSpPr>
        <dsp:cNvPr id="0" name=""/>
        <dsp:cNvSpPr/>
      </dsp:nvSpPr>
      <dsp:spPr>
        <a:xfrm>
          <a:off x="2255283" y="2151418"/>
          <a:ext cx="1832172" cy="1099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Engineering</a:t>
          </a:r>
        </a:p>
      </dsp:txBody>
      <dsp:txXfrm>
        <a:off x="2255283" y="2151418"/>
        <a:ext cx="1832172" cy="1099303"/>
      </dsp:txXfrm>
    </dsp:sp>
    <dsp:sp modelId="{B0EA08E4-30D7-453C-954C-1BDD4ECD36BB}">
      <dsp:nvSpPr>
        <dsp:cNvPr id="0" name=""/>
        <dsp:cNvSpPr/>
      </dsp:nvSpPr>
      <dsp:spPr>
        <a:xfrm>
          <a:off x="4508855" y="2151418"/>
          <a:ext cx="1832172" cy="10993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End</a:t>
          </a:r>
        </a:p>
      </dsp:txBody>
      <dsp:txXfrm>
        <a:off x="4508855" y="2151418"/>
        <a:ext cx="1832172" cy="1099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19798-A9A4-4037-BD66-F8621EA8B530}">
      <dsp:nvSpPr>
        <dsp:cNvPr id="0" name=""/>
        <dsp:cNvSpPr/>
      </dsp:nvSpPr>
      <dsp:spPr>
        <a:xfrm>
          <a:off x="385" y="2014431"/>
          <a:ext cx="1685037" cy="1389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Document 1: "Machine learning is fascinating. Machine learning is powerful.“</a:t>
          </a:r>
          <a:br>
            <a:rPr lang="en-US" sz="1000" kern="1200" dirty="0"/>
          </a:br>
          <a:r>
            <a:rPr lang="en-US" sz="1000" kern="1200" dirty="0"/>
            <a:t>Document 2: "Deep learning is a subset of machine learning."</a:t>
          </a:r>
        </a:p>
      </dsp:txBody>
      <dsp:txXfrm>
        <a:off x="32368" y="2046414"/>
        <a:ext cx="1621071" cy="1028022"/>
      </dsp:txXfrm>
    </dsp:sp>
    <dsp:sp modelId="{C2491F93-EB38-45FE-9EF3-C04C4FE748AA}">
      <dsp:nvSpPr>
        <dsp:cNvPr id="0" name=""/>
        <dsp:cNvSpPr/>
      </dsp:nvSpPr>
      <dsp:spPr>
        <a:xfrm>
          <a:off x="967418" y="2417583"/>
          <a:ext cx="1751706" cy="17517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7952B-DD72-4749-9C4A-7B5B7410238C}">
      <dsp:nvSpPr>
        <dsp:cNvPr id="0" name=""/>
        <dsp:cNvSpPr/>
      </dsp:nvSpPr>
      <dsp:spPr>
        <a:xfrm>
          <a:off x="374837" y="3106420"/>
          <a:ext cx="1497810" cy="595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Text document </a:t>
          </a:r>
        </a:p>
      </dsp:txBody>
      <dsp:txXfrm>
        <a:off x="392282" y="3123865"/>
        <a:ext cx="1462920" cy="560740"/>
      </dsp:txXfrm>
    </dsp:sp>
    <dsp:sp modelId="{DA08A4C2-4A81-41A6-80C3-3DB6DAB6B1A2}">
      <dsp:nvSpPr>
        <dsp:cNvPr id="0" name=""/>
        <dsp:cNvSpPr/>
      </dsp:nvSpPr>
      <dsp:spPr>
        <a:xfrm>
          <a:off x="2085373" y="2014431"/>
          <a:ext cx="1685037" cy="1389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TF(machine, Document 1) = (Number of times 'machine' appears) / (Total number of words in Document 1) = 2 / 7 = 0.2857</a:t>
          </a:r>
        </a:p>
      </dsp:txBody>
      <dsp:txXfrm>
        <a:off x="2117356" y="2344229"/>
        <a:ext cx="1621071" cy="1028022"/>
      </dsp:txXfrm>
    </dsp:sp>
    <dsp:sp modelId="{BE8C8350-DD9D-455F-84BC-60ACDBBCB54F}">
      <dsp:nvSpPr>
        <dsp:cNvPr id="0" name=""/>
        <dsp:cNvSpPr/>
      </dsp:nvSpPr>
      <dsp:spPr>
        <a:xfrm>
          <a:off x="3038365" y="1194884"/>
          <a:ext cx="1967016" cy="1967016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C9AE6-B7C0-44BF-97A8-41997F6261A9}">
      <dsp:nvSpPr>
        <dsp:cNvPr id="0" name=""/>
        <dsp:cNvSpPr/>
      </dsp:nvSpPr>
      <dsp:spPr>
        <a:xfrm>
          <a:off x="2459826" y="1716616"/>
          <a:ext cx="1497810" cy="595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Term Frequency (TF)</a:t>
          </a:r>
        </a:p>
      </dsp:txBody>
      <dsp:txXfrm>
        <a:off x="2477271" y="1734061"/>
        <a:ext cx="1462920" cy="560740"/>
      </dsp:txXfrm>
    </dsp:sp>
    <dsp:sp modelId="{902D3881-1DD0-49D7-B621-6E1A6FD94201}">
      <dsp:nvSpPr>
        <dsp:cNvPr id="0" name=""/>
        <dsp:cNvSpPr/>
      </dsp:nvSpPr>
      <dsp:spPr>
        <a:xfrm>
          <a:off x="4170362" y="2014431"/>
          <a:ext cx="1685037" cy="1389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IDF(machine) = </a:t>
          </a:r>
          <a:r>
            <a:rPr lang="en-US" sz="1000" kern="1200" dirty="0" err="1"/>
            <a:t>log_e</a:t>
          </a:r>
          <a:r>
            <a:rPr lang="en-US" sz="1000" kern="1200" dirty="0"/>
            <a:t>(Total number of documents / Number of documents containing 'machine’) = </a:t>
          </a:r>
          <a:r>
            <a:rPr lang="en-US" sz="1000" kern="1200" dirty="0" err="1"/>
            <a:t>log_e</a:t>
          </a:r>
          <a:r>
            <a:rPr lang="en-US" sz="1000" kern="1200" dirty="0"/>
            <a:t>(2 / 2) = 0</a:t>
          </a:r>
        </a:p>
      </dsp:txBody>
      <dsp:txXfrm>
        <a:off x="4202345" y="2046414"/>
        <a:ext cx="1621071" cy="1028022"/>
      </dsp:txXfrm>
    </dsp:sp>
    <dsp:sp modelId="{7ED7CA12-4B4A-4510-96DC-7F6F2661134F}">
      <dsp:nvSpPr>
        <dsp:cNvPr id="0" name=""/>
        <dsp:cNvSpPr/>
      </dsp:nvSpPr>
      <dsp:spPr>
        <a:xfrm>
          <a:off x="5137396" y="2417583"/>
          <a:ext cx="1751706" cy="17517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F5C72-5BE3-469C-AA29-F45ED733D707}">
      <dsp:nvSpPr>
        <dsp:cNvPr id="0" name=""/>
        <dsp:cNvSpPr/>
      </dsp:nvSpPr>
      <dsp:spPr>
        <a:xfrm>
          <a:off x="4544815" y="3106420"/>
          <a:ext cx="1497810" cy="595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Inverse Document Frequency (IDF)</a:t>
          </a:r>
        </a:p>
      </dsp:txBody>
      <dsp:txXfrm>
        <a:off x="4562260" y="3123865"/>
        <a:ext cx="1462920" cy="560740"/>
      </dsp:txXfrm>
    </dsp:sp>
    <dsp:sp modelId="{ADC5ADFE-EC7A-42BF-9B50-A7AB33767FFA}">
      <dsp:nvSpPr>
        <dsp:cNvPr id="0" name=""/>
        <dsp:cNvSpPr/>
      </dsp:nvSpPr>
      <dsp:spPr>
        <a:xfrm>
          <a:off x="6255351" y="2014431"/>
          <a:ext cx="1685037" cy="1389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TF-IDF(machine, Document 1) = TF(machine, Document 1) * IDF(machine) = 0.2857 * 0 = 0</a:t>
          </a:r>
        </a:p>
      </dsp:txBody>
      <dsp:txXfrm>
        <a:off x="6287334" y="2344229"/>
        <a:ext cx="1621071" cy="1028022"/>
      </dsp:txXfrm>
    </dsp:sp>
    <dsp:sp modelId="{7AC2C769-05BF-4293-8B67-7C56CF2352D9}">
      <dsp:nvSpPr>
        <dsp:cNvPr id="0" name=""/>
        <dsp:cNvSpPr/>
      </dsp:nvSpPr>
      <dsp:spPr>
        <a:xfrm>
          <a:off x="6629803" y="1716616"/>
          <a:ext cx="1497810" cy="5956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TF-IDF Calculation</a:t>
          </a:r>
        </a:p>
      </dsp:txBody>
      <dsp:txXfrm>
        <a:off x="6647248" y="1734061"/>
        <a:ext cx="1462920" cy="560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E66F9-84CF-44FF-AD2B-C84FA617BF65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30F5C-31B8-4EC0-B330-21A9B01E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aedc0628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30aedc0628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284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aedc0628f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0aedc0628f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600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aedc0628f_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30aedc0628f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2349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aedc0628f_3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0aedc0628f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387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aedc0628f_3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30aedc0628f_3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510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aedc0628f_3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0aedc0628f_3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707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aedc0628f_3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0aedc0628f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659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aedc0628f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30aedc0628f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6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aedc0628f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0aedc0628f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22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aedc0628f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30aedc0628f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aedc0628f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30aedc0628f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278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aedc0628f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0aedc0628f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40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aedc0628f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30aedc0628f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9607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aedc0628f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0aedc0628f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8941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aedc0628f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0aedc0628f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463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0416-4F5B-45E2-B457-4C98BC2580C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0BE1-89A3-43B6-896A-A09BBB83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3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0416-4F5B-45E2-B457-4C98BC2580C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0BE1-89A3-43B6-896A-A09BBB83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8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0416-4F5B-45E2-B457-4C98BC2580C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0BE1-89A3-43B6-896A-A09BBB835E1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177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0416-4F5B-45E2-B457-4C98BC2580C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0BE1-89A3-43B6-896A-A09BBB83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08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0416-4F5B-45E2-B457-4C98BC2580C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0BE1-89A3-43B6-896A-A09BBB835E1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818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0416-4F5B-45E2-B457-4C98BC2580C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0BE1-89A3-43B6-896A-A09BBB83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45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0416-4F5B-45E2-B457-4C98BC2580C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0BE1-89A3-43B6-896A-A09BBB83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6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0416-4F5B-45E2-B457-4C98BC2580C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0BE1-89A3-43B6-896A-A09BBB83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0416-4F5B-45E2-B457-4C98BC2580C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0BE1-89A3-43B6-896A-A09BBB83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7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0416-4F5B-45E2-B457-4C98BC2580C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0BE1-89A3-43B6-896A-A09BBB83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0416-4F5B-45E2-B457-4C98BC2580C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0BE1-89A3-43B6-896A-A09BBB83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9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0416-4F5B-45E2-B457-4C98BC2580C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0BE1-89A3-43B6-896A-A09BBB83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0416-4F5B-45E2-B457-4C98BC2580C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0BE1-89A3-43B6-896A-A09BBB83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0416-4F5B-45E2-B457-4C98BC2580C8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0BE1-89A3-43B6-896A-A09BBB835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1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0416-4F5B-45E2-B457-4C98BC2580C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0BE1-89A3-43B6-896A-A09BBB83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4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0416-4F5B-45E2-B457-4C98BC2580C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0BE1-89A3-43B6-896A-A09BBB83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0416-4F5B-45E2-B457-4C98BC2580C8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640BE1-89A3-43B6-896A-A09BBB835E1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564FA2-CEC0-4B79-922F-FF838F0112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33756" y="53354"/>
            <a:ext cx="397153" cy="365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FDD68-BCCF-9A42-62EA-23A97223EE35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183" y="43080"/>
            <a:ext cx="762002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0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06025F-B1EE-1568-8299-0B780BF85BC3}"/>
              </a:ext>
            </a:extLst>
          </p:cNvPr>
          <p:cNvSpPr/>
          <p:nvPr/>
        </p:nvSpPr>
        <p:spPr>
          <a:xfrm>
            <a:off x="1564237" y="1368863"/>
            <a:ext cx="932768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Sentiment Analysis Project </a:t>
            </a: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on Amazon Product Reviews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B4CF95-1C88-A084-44B1-98AE13287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38" y="5052470"/>
            <a:ext cx="2723864" cy="1459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1DC4F2-408E-E347-90F5-A48B6E260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8" y="4726391"/>
            <a:ext cx="2297426" cy="2112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CED3BC-BC6D-9E0C-51EC-9959EDFFE719}"/>
              </a:ext>
            </a:extLst>
          </p:cNvPr>
          <p:cNvSpPr txBox="1"/>
          <p:nvPr/>
        </p:nvSpPr>
        <p:spPr>
          <a:xfrm>
            <a:off x="3873500" y="4812970"/>
            <a:ext cx="61010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n w="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n w="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Ahmed Mohamed Essam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n w="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Omar Tamer Salah El Din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n w="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Mostafa Mohamed Amin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n w="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Ahmed Tarek El Sayed </a:t>
            </a:r>
            <a:r>
              <a:rPr lang="en-US" sz="2400" dirty="0" err="1">
                <a:ln w="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Ghazy</a:t>
            </a:r>
            <a:r>
              <a:rPr lang="en-US" sz="2400" dirty="0">
                <a:ln w="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34CB74-1894-0374-A0B3-526DBDA51725}"/>
              </a:ext>
            </a:extLst>
          </p:cNvPr>
          <p:cNvSpPr/>
          <p:nvPr/>
        </p:nvSpPr>
        <p:spPr>
          <a:xfrm>
            <a:off x="3146062" y="2967335"/>
            <a:ext cx="5899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Innovators Team </a:t>
            </a:r>
          </a:p>
        </p:txBody>
      </p:sp>
    </p:spTree>
    <p:extLst>
      <p:ext uri="{BB962C8B-B14F-4D97-AF65-F5344CB8AC3E}">
        <p14:creationId xmlns:p14="http://schemas.microsoft.com/office/powerpoint/2010/main" val="416616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aedc0628f_3_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Word Count and Length Analysis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sp>
        <p:nvSpPr>
          <p:cNvPr id="134" name="Google Shape;134;g30aedc0628f_3_44"/>
          <p:cNvSpPr txBox="1">
            <a:spLocks noGrp="1"/>
          </p:cNvSpPr>
          <p:nvPr>
            <p:ph idx="1"/>
          </p:nvPr>
        </p:nvSpPr>
        <p:spPr>
          <a:xfrm>
            <a:off x="838200" y="1678388"/>
            <a:ext cx="477750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Analysis</a:t>
            </a:r>
            <a:endParaRPr b="1"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Added word count and character count columns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Insight </a:t>
            </a:r>
          </a:p>
          <a:p>
            <a:pPr marL="628650" lvl="1" indent="-228600">
              <a:lnSpc>
                <a:spcPct val="90000"/>
              </a:lnSpc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Longer reviews often indicated more extreme sentiments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35" name="Google Shape;135;g30aedc0628f_3_44"/>
          <p:cNvPicPr preferRelativeResize="0"/>
          <p:nvPr/>
        </p:nvPicPr>
        <p:blipFill rotWithShape="1">
          <a:blip r:embed="rId3">
            <a:alphaModFix/>
          </a:blip>
          <a:srcRect r="2" b="-327"/>
          <a:stretch/>
        </p:blipFill>
        <p:spPr>
          <a:xfrm>
            <a:off x="5919287" y="1953022"/>
            <a:ext cx="6009855" cy="3783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03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aedc0628f_3_50"/>
          <p:cNvSpPr txBox="1">
            <a:spLocks noGrp="1"/>
          </p:cNvSpPr>
          <p:nvPr>
            <p:ph type="title"/>
          </p:nvPr>
        </p:nvSpPr>
        <p:spPr>
          <a:xfrm>
            <a:off x="838200" y="3743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Word Count and Length Analysis (Contd.)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pic>
        <p:nvPicPr>
          <p:cNvPr id="142" name="Google Shape;142;g30aedc0628f_3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922" y="2399493"/>
            <a:ext cx="5055215" cy="3879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30aedc0628f_3_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7851" y="2399494"/>
            <a:ext cx="4911237" cy="3879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08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aedc0628f_3_57"/>
          <p:cNvSpPr txBox="1">
            <a:spLocks noGrp="1"/>
          </p:cNvSpPr>
          <p:nvPr>
            <p:ph type="title"/>
          </p:nvPr>
        </p:nvSpPr>
        <p:spPr>
          <a:xfrm>
            <a:off x="487218" y="2774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Word Cloud Visualization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sp>
        <p:nvSpPr>
          <p:cNvPr id="149" name="Google Shape;149;g30aedc0628f_3_57"/>
          <p:cNvSpPr txBox="1">
            <a:spLocks noGrp="1"/>
          </p:cNvSpPr>
          <p:nvPr>
            <p:ph idx="1"/>
          </p:nvPr>
        </p:nvSpPr>
        <p:spPr>
          <a:xfrm>
            <a:off x="293819" y="1825625"/>
            <a:ext cx="6716581" cy="234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Word Cloud</a:t>
            </a:r>
          </a:p>
          <a:p>
            <a:pPr marL="628650" lvl="1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Highlights most frequent words used in reviews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Insight</a:t>
            </a:r>
          </a:p>
          <a:p>
            <a:pPr marL="628650" lvl="1" indent="-228600">
              <a:lnSpc>
                <a:spcPct val="90000"/>
              </a:lnSpc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Common themes like "quality," "love," or "bad" reveal product-focused feedback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pic>
        <p:nvPicPr>
          <p:cNvPr id="150" name="Google Shape;150;g30aedc0628f_3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0019" y="54864"/>
            <a:ext cx="3374136" cy="67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21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aedc0628f_3_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Rating Distribution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sp>
        <p:nvSpPr>
          <p:cNvPr id="156" name="Google Shape;156;g30aedc0628f_3_63"/>
          <p:cNvSpPr txBox="1">
            <a:spLocks noGrp="1"/>
          </p:cNvSpPr>
          <p:nvPr>
            <p:ph idx="1"/>
          </p:nvPr>
        </p:nvSpPr>
        <p:spPr>
          <a:xfrm>
            <a:off x="838200" y="1905369"/>
            <a:ext cx="3881582" cy="412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Visualization</a:t>
            </a:r>
          </a:p>
          <a:p>
            <a:pPr marL="628650" lvl="1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Histogram showing polarized rating distribution (1-star or 5-star)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Insight</a:t>
            </a:r>
          </a:p>
          <a:p>
            <a:pPr marL="628650" lvl="1" indent="-228600">
              <a:lnSpc>
                <a:spcPct val="90000"/>
              </a:lnSpc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Customers either loved or disliked products intensely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pic>
        <p:nvPicPr>
          <p:cNvPr id="157" name="Google Shape;157;g30aedc0628f_3_63"/>
          <p:cNvPicPr preferRelativeResize="0"/>
          <p:nvPr/>
        </p:nvPicPr>
        <p:blipFill rotWithShape="1">
          <a:blip r:embed="rId3">
            <a:alphaModFix/>
          </a:blip>
          <a:srcRect t="734" r="2" b="2467"/>
          <a:stretch/>
        </p:blipFill>
        <p:spPr>
          <a:xfrm>
            <a:off x="5683504" y="1905369"/>
            <a:ext cx="6009855" cy="3694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26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aedc0628f_3_6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30aedc0628f_3_69"/>
          <p:cNvSpPr txBox="1"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Topic Modeling (LDA)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sp>
        <p:nvSpPr>
          <p:cNvPr id="167" name="Google Shape;167;g30aedc0628f_3_69"/>
          <p:cNvSpPr txBox="1"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 i="0" u="none" strike="noStrike" cap="none">
                <a:latin typeface="Arial"/>
                <a:ea typeface="Arial"/>
                <a:cs typeface="Arial"/>
                <a:sym typeface="Arial"/>
              </a:rPr>
              <a:t>Technique Used:</a:t>
            </a:r>
            <a:r>
              <a:rPr lang="en-US" sz="1100" b="0" i="0" u="none" strike="noStrike" cap="none">
                <a:latin typeface="Arial"/>
                <a:ea typeface="Arial"/>
                <a:cs typeface="Arial"/>
                <a:sym typeface="Arial"/>
              </a:rPr>
              <a:t> Latent Dirichlet Allocation (LDA) for topic modeling</a:t>
            </a:r>
            <a:endParaRPr/>
          </a:p>
          <a:p>
            <a:pPr marL="0" marR="0" lvl="0" indent="-69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 i="0" u="none" strike="noStrike" cap="none">
                <a:latin typeface="Arial"/>
                <a:ea typeface="Arial"/>
                <a:cs typeface="Arial"/>
                <a:sym typeface="Arial"/>
              </a:rPr>
              <a:t>Steps:</a:t>
            </a: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lvl="1" indent="-69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latin typeface="Arial"/>
                <a:ea typeface="Arial"/>
                <a:cs typeface="Arial"/>
                <a:sym typeface="Arial"/>
              </a:rPr>
              <a:t>Applied LDA on the cleaned review texts to extract latent topics.</a:t>
            </a:r>
            <a:endParaRPr/>
          </a:p>
          <a:p>
            <a:pPr marL="457200" lvl="1" indent="-69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latin typeface="Arial"/>
                <a:ea typeface="Arial"/>
                <a:cs typeface="Arial"/>
                <a:sym typeface="Arial"/>
              </a:rPr>
              <a:t>Number of Topics: [Specify number based on analysis]</a:t>
            </a:r>
            <a:endParaRPr/>
          </a:p>
          <a:p>
            <a:pPr marL="457200" lvl="1" indent="-69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latin typeface="Arial"/>
                <a:ea typeface="Arial"/>
                <a:cs typeface="Arial"/>
                <a:sym typeface="Arial"/>
              </a:rPr>
              <a:t>Keywords were identified for each topic.</a:t>
            </a:r>
            <a:endParaRPr/>
          </a:p>
          <a:p>
            <a:pPr marL="0" marR="0" lvl="0" indent="-69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 i="0" u="none" strike="noStrike" cap="none">
                <a:latin typeface="Arial"/>
                <a:ea typeface="Arial"/>
                <a:cs typeface="Arial"/>
                <a:sym typeface="Arial"/>
              </a:rPr>
              <a:t>Outcome:</a:t>
            </a:r>
            <a:r>
              <a:rPr lang="en-US" sz="1100" b="0" i="0" u="none" strike="noStrike" cap="none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457200" lvl="1" indent="-69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latin typeface="Arial"/>
                <a:ea typeface="Arial"/>
                <a:cs typeface="Arial"/>
                <a:sym typeface="Arial"/>
              </a:rPr>
              <a:t>The most common topics discussed in reviews were identified, helping understand key themes.</a:t>
            </a:r>
            <a:endParaRPr/>
          </a:p>
          <a:p>
            <a:pPr marL="0" marR="0" lvl="0" indent="-69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 i="0" u="none" strike="noStrike" cap="none">
                <a:latin typeface="Arial"/>
                <a:ea typeface="Arial"/>
                <a:cs typeface="Arial"/>
                <a:sym typeface="Arial"/>
              </a:rPr>
              <a:t>Example Topics:</a:t>
            </a: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457200" lvl="1" indent="-69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 i="0" u="none" strike="noStrike" cap="none">
                <a:latin typeface="Arial"/>
                <a:ea typeface="Arial"/>
                <a:cs typeface="Arial"/>
                <a:sym typeface="Arial"/>
              </a:rPr>
              <a:t>Topic 1:</a:t>
            </a:r>
            <a:r>
              <a:rPr lang="en-US" sz="1100" b="0" i="0" u="none" strike="noStrike" cap="none">
                <a:latin typeface="Arial"/>
                <a:ea typeface="Arial"/>
                <a:cs typeface="Arial"/>
                <a:sym typeface="Arial"/>
              </a:rPr>
              <a:t> Shipping &amp; Delivery Issues (keywords: "late," "shipping," "package")</a:t>
            </a:r>
            <a:endParaRPr/>
          </a:p>
          <a:p>
            <a:pPr marL="457200" lvl="1" indent="-69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 i="0" u="none" strike="noStrike" cap="none">
                <a:latin typeface="Arial"/>
                <a:ea typeface="Arial"/>
                <a:cs typeface="Arial"/>
                <a:sym typeface="Arial"/>
              </a:rPr>
              <a:t>Topic 2:</a:t>
            </a:r>
            <a:r>
              <a:rPr lang="en-US" sz="1100" b="0" i="0" u="none" strike="noStrike" cap="none">
                <a:latin typeface="Arial"/>
                <a:ea typeface="Arial"/>
                <a:cs typeface="Arial"/>
                <a:sym typeface="Arial"/>
              </a:rPr>
              <a:t> Product Quality (keywords: "quality," "durable," "defective")</a:t>
            </a:r>
            <a:endParaRPr/>
          </a:p>
          <a:p>
            <a:pPr marL="457200" lvl="1" indent="-698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 i="0" u="none" strike="noStrike" cap="none">
                <a:latin typeface="Arial"/>
                <a:ea typeface="Arial"/>
                <a:cs typeface="Arial"/>
                <a:sym typeface="Arial"/>
              </a:rPr>
              <a:t>Topic 3:</a:t>
            </a:r>
            <a:r>
              <a:rPr lang="en-US" sz="1100" b="0" i="0" u="none" strike="noStrike" cap="none">
                <a:latin typeface="Arial"/>
                <a:ea typeface="Arial"/>
                <a:cs typeface="Arial"/>
                <a:sym typeface="Arial"/>
              </a:rPr>
              <a:t> Customer Service (keywords: "support," "helpful," "return")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0aedc0628f_3_69"/>
          <p:cNvSpPr/>
          <p:nvPr/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30aedc0628f_3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768" y="1941740"/>
            <a:ext cx="6702552" cy="40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759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aedc0628f_3_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Outlier Detection (Cosine Similarity)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sp>
        <p:nvSpPr>
          <p:cNvPr id="173" name="Google Shape;173;g30aedc0628f_3_78"/>
          <p:cNvSpPr txBox="1">
            <a:spLocks noGrp="1"/>
          </p:cNvSpPr>
          <p:nvPr>
            <p:ph idx="1"/>
          </p:nvPr>
        </p:nvSpPr>
        <p:spPr>
          <a:xfrm>
            <a:off x="838200" y="146540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900" b="1" dirty="0">
                <a:solidFill>
                  <a:srgbClr val="000000"/>
                </a:solidFill>
                <a:latin typeface="HelvNeueOrange"/>
              </a:rPr>
              <a:t>Method</a:t>
            </a: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sz="2800" dirty="0">
                <a:solidFill>
                  <a:srgbClr val="000000"/>
                </a:solidFill>
                <a:latin typeface="HelvNeueOrange"/>
              </a:rPr>
              <a:t>Used cosine similarity to detect unique, outlier reviews</a:t>
            </a:r>
            <a:endParaRPr sz="2800" dirty="0">
              <a:solidFill>
                <a:srgbClr val="000000"/>
              </a:solidFill>
              <a:latin typeface="HelvNeueOrang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900" b="1" dirty="0">
                <a:solidFill>
                  <a:srgbClr val="000000"/>
                </a:solidFill>
                <a:latin typeface="HelvNeueOrange"/>
              </a:rPr>
              <a:t>Insight</a:t>
            </a:r>
          </a:p>
          <a:p>
            <a:pPr marL="457200" lvl="1" indent="0"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r>
              <a:rPr lang="en-US" sz="2800" dirty="0">
                <a:solidFill>
                  <a:srgbClr val="000000"/>
                </a:solidFill>
                <a:latin typeface="HelvNeueOrange"/>
              </a:rPr>
              <a:t>Outliers represent exceptional customer experiences, useful for identifying special cases</a:t>
            </a:r>
            <a:endParaRPr sz="2800" dirty="0">
              <a:solidFill>
                <a:srgbClr val="000000"/>
              </a:solidFill>
              <a:latin typeface="HelvNeueOrange"/>
            </a:endParaRPr>
          </a:p>
        </p:txBody>
      </p:sp>
      <p:pic>
        <p:nvPicPr>
          <p:cNvPr id="174" name="Google Shape;174;g30aedc0628f_3_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678" y="2790970"/>
            <a:ext cx="2155669" cy="362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0aedc0628f_3_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1724" y="2939144"/>
            <a:ext cx="4959236" cy="3483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02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aedc0628f_3_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Correlation Matrix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sp>
        <p:nvSpPr>
          <p:cNvPr id="181" name="Google Shape;181;g30aedc0628f_3_85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4675910" cy="424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Correlated Features</a:t>
            </a:r>
            <a:endParaRPr b="1"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Rating vs. Polarity (strong correlation)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Word count vs. Rating (weak correlation)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Insight</a:t>
            </a:r>
          </a:p>
          <a:p>
            <a:pPr marL="628650" lvl="1" indent="-228600">
              <a:lnSpc>
                <a:spcPct val="90000"/>
              </a:lnSpc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Sentiment scores strongly align with customer ratings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82" name="Google Shape;182;g30aedc0628f_3_85"/>
          <p:cNvPicPr preferRelativeResize="0"/>
          <p:nvPr/>
        </p:nvPicPr>
        <p:blipFill rotWithShape="1">
          <a:blip r:embed="rId3">
            <a:alphaModFix/>
          </a:blip>
          <a:srcRect l="1968" t="248" b="1279"/>
          <a:stretch/>
        </p:blipFill>
        <p:spPr>
          <a:xfrm>
            <a:off x="5514110" y="716663"/>
            <a:ext cx="6526172" cy="5424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13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aedc0628f_3_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Summary of EDA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sp>
        <p:nvSpPr>
          <p:cNvPr id="188" name="Google Shape;188;g30aedc0628f_3_91"/>
          <p:cNvSpPr txBox="1">
            <a:spLocks noGrp="1"/>
          </p:cNvSpPr>
          <p:nvPr>
            <p:ph idx="1"/>
          </p:nvPr>
        </p:nvSpPr>
        <p:spPr>
          <a:xfrm>
            <a:off x="838200" y="1569290"/>
            <a:ext cx="9858555" cy="372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Overall Sentiment: </a:t>
            </a:r>
            <a:r>
              <a:rPr lang="en-US" sz="2400" dirty="0">
                <a:solidFill>
                  <a:srgbClr val="000000"/>
                </a:solidFill>
                <a:latin typeface="HelvNeueOrange"/>
              </a:rPr>
              <a:t>Majority of reviews are positive</a:t>
            </a:r>
            <a:endParaRPr sz="2400" dirty="0">
              <a:solidFill>
                <a:srgbClr val="000000"/>
              </a:solidFill>
              <a:latin typeface="HelvNeueOrang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Ratings Polarization: </a:t>
            </a:r>
            <a:r>
              <a:rPr lang="en-US" sz="2400" dirty="0">
                <a:solidFill>
                  <a:srgbClr val="000000"/>
                </a:solidFill>
                <a:latin typeface="HelvNeueOrange"/>
              </a:rPr>
              <a:t>Reviews polarized between 1-star and 5-star</a:t>
            </a:r>
            <a:endParaRPr sz="2400" dirty="0">
              <a:solidFill>
                <a:srgbClr val="000000"/>
              </a:solidFill>
              <a:latin typeface="HelvNeueOrang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Common Themes: </a:t>
            </a:r>
            <a:r>
              <a:rPr lang="en-US" sz="2400" dirty="0">
                <a:solidFill>
                  <a:srgbClr val="000000"/>
                </a:solidFill>
                <a:latin typeface="HelvNeueOrange"/>
              </a:rPr>
              <a:t>Frequently mentioned words in reviews</a:t>
            </a:r>
            <a:endParaRPr sz="2400" dirty="0">
              <a:solidFill>
                <a:srgbClr val="000000"/>
              </a:solidFill>
              <a:latin typeface="HelvNeueOrang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Outliers: </a:t>
            </a:r>
            <a:r>
              <a:rPr lang="en-US" sz="2400" dirty="0">
                <a:solidFill>
                  <a:srgbClr val="000000"/>
                </a:solidFill>
                <a:latin typeface="HelvNeueOrange"/>
              </a:rPr>
              <a:t>Unique insights from rare customer experiences</a:t>
            </a:r>
            <a:endParaRPr sz="2400" dirty="0">
              <a:solidFill>
                <a:srgbClr val="000000"/>
              </a:solidFill>
              <a:latin typeface="HelvNeueOrang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Key Topics Identified: </a:t>
            </a:r>
            <a:r>
              <a:rPr lang="en-US" sz="2400" dirty="0">
                <a:solidFill>
                  <a:srgbClr val="000000"/>
                </a:solidFill>
                <a:latin typeface="HelvNeueOrange"/>
              </a:rPr>
              <a:t>LDA extracted latent topics, revealing patterns in customer feedback (e.g., product quality, shipping issues)</a:t>
            </a:r>
            <a:endParaRPr sz="2400" dirty="0">
              <a:solidFill>
                <a:srgbClr val="000000"/>
              </a:solidFill>
              <a:latin typeface="HelvNeueOrang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Correlations: </a:t>
            </a:r>
            <a:r>
              <a:rPr lang="en-US" sz="2400" dirty="0">
                <a:solidFill>
                  <a:srgbClr val="000000"/>
                </a:solidFill>
                <a:latin typeface="HelvNeueOrange"/>
              </a:rPr>
              <a:t>Strong link between ratings and sentiment</a:t>
            </a:r>
            <a:endParaRPr sz="2400" dirty="0">
              <a:solidFill>
                <a:srgbClr val="000000"/>
              </a:solidFill>
              <a:latin typeface="HelvNeueOrange"/>
            </a:endParaRPr>
          </a:p>
        </p:txBody>
      </p:sp>
    </p:spTree>
    <p:extLst>
      <p:ext uri="{BB962C8B-B14F-4D97-AF65-F5344CB8AC3E}">
        <p14:creationId xmlns:p14="http://schemas.microsoft.com/office/powerpoint/2010/main" val="328515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E2DF-94FA-C73B-756A-CBFD90D6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0549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 and Data Preprocessing for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91921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D4BC-F935-EA4F-E420-02B66CB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Data Preprocessing 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3DEDFA3-50D3-2C87-B278-38216CCC3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42975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668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A51B-883A-AC7E-E43C-B15C41A4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Responsibilities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2DB9-11AA-C608-7302-D4E856FC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9786" cy="3880773"/>
          </a:xfrm>
        </p:spPr>
        <p:txBody>
          <a:bodyPr/>
          <a:lstStyle/>
          <a:p>
            <a:r>
              <a:rPr lang="en-US" dirty="0"/>
              <a:t>Mostafa Mohamed Amin  : Exploratory Data Analysis (EDA)</a:t>
            </a:r>
          </a:p>
          <a:p>
            <a:r>
              <a:rPr lang="en-US" dirty="0"/>
              <a:t>Ahmed Tarek El Sayed </a:t>
            </a:r>
            <a:r>
              <a:rPr lang="en-US" dirty="0" err="1"/>
              <a:t>Ghazy</a:t>
            </a:r>
            <a:r>
              <a:rPr lang="en-US" dirty="0"/>
              <a:t> : Machine Learning and Data Preprocessing for Text Classification</a:t>
            </a:r>
          </a:p>
          <a:p>
            <a:r>
              <a:rPr lang="en-US" dirty="0"/>
              <a:t>Omar Tamer Salah El Din : Advanced Techniques for Text Classification</a:t>
            </a:r>
          </a:p>
          <a:p>
            <a:r>
              <a:rPr lang="en-US" dirty="0"/>
              <a:t>Ahmed Mohamed Essam : Azure Deployment and </a:t>
            </a:r>
            <a:r>
              <a:rPr lang="en-US" dirty="0" err="1"/>
              <a:t>MLflow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7923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F9DA-EBAA-EAA5-C7B3-C8255E7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Data Preprocessing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7D43-6171-26F4-5F1B-855E7486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NeueOrange"/>
              </a:rPr>
              <a:t>Cleaning Text:</a:t>
            </a:r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 Removing special characters, converting to lowercase, removing punctuation, and URLs.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NeueOrange"/>
              </a:rPr>
              <a:t>Removing Stop Words:</a:t>
            </a:r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 Filtering out common words that do not contribute to the meaning.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NeueOrange"/>
              </a:rPr>
              <a:t>Lemmatization:</a:t>
            </a:r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 Reducing words to their base or root 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39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62C9-CD93-DEC3-9550-A056B63F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Code Snippet 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53C90-84E7-5ACE-6306-1FFB18793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915" y="1893115"/>
            <a:ext cx="5778797" cy="1790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13D751-5A5D-2FC8-100A-5A3417412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835" y="3886334"/>
            <a:ext cx="6972658" cy="19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8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7089-6202-0725-0650-86894D57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Feature Engineering with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4651-FC1D-68D1-52FF-E418995A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NeueOrange"/>
              </a:rPr>
              <a:t>TF-IDF (Term Frequency-Inverse Document Frequency):</a:t>
            </a:r>
            <a:endParaRPr lang="en-US" b="0" i="0" dirty="0">
              <a:solidFill>
                <a:srgbClr val="000000"/>
              </a:solidFill>
              <a:effectLst/>
              <a:latin typeface="HelvNeueOrang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Converts text data into numerical features suitable for machine learning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Captures the importance of words in the context of the document and the entire dataset.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E64FA29-CA8A-775F-4E69-EB4E642DAD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32758"/>
              </p:ext>
            </p:extLst>
          </p:nvPr>
        </p:nvGraphicFramePr>
        <p:xfrm>
          <a:off x="2166753" y="23174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54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62C9-CD93-DEC3-9550-A056B63F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Code Snippet 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EC98FC-000B-81B2-499E-936E79B5F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521" y="1961964"/>
            <a:ext cx="5607338" cy="1009702"/>
          </a:xfrm>
        </p:spPr>
      </p:pic>
    </p:spTree>
    <p:extLst>
      <p:ext uri="{BB962C8B-B14F-4D97-AF65-F5344CB8AC3E}">
        <p14:creationId xmlns:p14="http://schemas.microsoft.com/office/powerpoint/2010/main" val="3214202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D2AA-01C0-B766-5E2F-34B0155D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E1998-9984-71E5-3EA7-0011EF3A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NeueOrange"/>
              </a:rPr>
              <a:t>Models Tested</a:t>
            </a:r>
            <a:endParaRPr lang="en-US" b="0" i="0" dirty="0">
              <a:solidFill>
                <a:srgbClr val="000000"/>
              </a:solidFill>
              <a:effectLst/>
              <a:latin typeface="HelvNeueOrang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Logistic Regression, SVM, Random Forest, Gradient Boosting, Ensemble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NeueOrang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NeueOrange"/>
              </a:rPr>
              <a:t>Best Model - SVM</a:t>
            </a:r>
            <a:endParaRPr lang="en-US" b="0" i="0" dirty="0">
              <a:solidFill>
                <a:srgbClr val="000000"/>
              </a:solidFill>
              <a:effectLst/>
              <a:latin typeface="HelvNeueOrang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NeueOrange"/>
              </a:rPr>
              <a:t>Performance:</a:t>
            </a:r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 Higher accuracy and better classification metrics.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NeueOrange"/>
              </a:rPr>
              <a:t>Hyperparameter Tuning:</a:t>
            </a:r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 Optimized 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NeueOrange"/>
              </a:rPr>
              <a:t>GridSearchCV</a:t>
            </a:r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NeueOrange"/>
              </a:rPr>
              <a:t>Handling Non-linearity:</a:t>
            </a:r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 RBF kernel handles non-linear relationships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8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D2AA-01C0-B766-5E2F-34B0155D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Model Training and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86B5E-D13D-1BBC-781A-7B6255F4F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014795"/>
              </p:ext>
            </p:extLst>
          </p:nvPr>
        </p:nvGraphicFramePr>
        <p:xfrm>
          <a:off x="677863" y="2160588"/>
          <a:ext cx="859631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3">
                  <a:extLst>
                    <a:ext uri="{9D8B030D-6E8A-4147-A177-3AD203B41FA5}">
                      <a16:colId xmlns:a16="http://schemas.microsoft.com/office/drawing/2014/main" val="2650313283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3788502888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178127817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4024985728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276681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58465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85%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marL="5191" marR="5191" marT="6350" marB="0" anchor="ctr"/>
                </a:tc>
                <a:extLst>
                  <a:ext uri="{0D108BD9-81ED-4DB2-BD59-A6C34878D82A}">
                    <a16:rowId xmlns:a16="http://schemas.microsoft.com/office/drawing/2014/main" val="161936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SVM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</a:p>
                  </a:txBody>
                  <a:tcPr marL="5191" marR="5191" marT="6350" marB="0" anchor="ctr"/>
                </a:tc>
                <a:extLst>
                  <a:ext uri="{0D108BD9-81ED-4DB2-BD59-A6C34878D82A}">
                    <a16:rowId xmlns:a16="http://schemas.microsoft.com/office/drawing/2014/main" val="127320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5191" marR="5191" marT="6350" marB="0" anchor="ctr"/>
                </a:tc>
                <a:extLst>
                  <a:ext uri="{0D108BD9-81ED-4DB2-BD59-A6C34878D82A}">
                    <a16:rowId xmlns:a16="http://schemas.microsoft.com/office/drawing/2014/main" val="399398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Gradient Boosting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79%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</a:p>
                  </a:txBody>
                  <a:tcPr marL="5191" marR="5191" marT="6350" marB="0" anchor="ctr"/>
                </a:tc>
                <a:extLst>
                  <a:ext uri="{0D108BD9-81ED-4DB2-BD59-A6C34878D82A}">
                    <a16:rowId xmlns:a16="http://schemas.microsoft.com/office/drawing/2014/main" val="48708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AdaBoost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81%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5191" marR="5191" marT="6350" marB="0" anchor="ctr"/>
                </a:tc>
                <a:extLst>
                  <a:ext uri="{0D108BD9-81ED-4DB2-BD59-A6C34878D82A}">
                    <a16:rowId xmlns:a16="http://schemas.microsoft.com/office/drawing/2014/main" val="253370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Extra Trees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5191" marR="5191" marT="6350" marB="0" anchor="ctr"/>
                </a:tc>
                <a:extLst>
                  <a:ext uri="{0D108BD9-81ED-4DB2-BD59-A6C34878D82A}">
                    <a16:rowId xmlns:a16="http://schemas.microsoft.com/office/drawing/2014/main" val="344527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XGBoost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5191" marR="5191" marT="6350" marB="0" anchor="ctr"/>
                </a:tc>
                <a:extLst>
                  <a:ext uri="{0D108BD9-81ED-4DB2-BD59-A6C34878D82A}">
                    <a16:rowId xmlns:a16="http://schemas.microsoft.com/office/drawing/2014/main" val="187456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CatBoost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5191" marR="5191" marT="6350" marB="0" anchor="ctr"/>
                </a:tc>
                <a:extLst>
                  <a:ext uri="{0D108BD9-81ED-4DB2-BD59-A6C34878D82A}">
                    <a16:rowId xmlns:a16="http://schemas.microsoft.com/office/drawing/2014/main" val="36731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Multinomial Naive Bayes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5191" marR="5191" marT="6350" marB="0" anchor="ctr"/>
                </a:tc>
                <a:extLst>
                  <a:ext uri="{0D108BD9-81ED-4DB2-BD59-A6C34878D82A}">
                    <a16:rowId xmlns:a16="http://schemas.microsoft.com/office/drawing/2014/main" val="259460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Voting Classifier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5191" marR="5191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5191" marR="5191" marT="6350" marB="0" anchor="ctr"/>
                </a:tc>
                <a:extLst>
                  <a:ext uri="{0D108BD9-81ED-4DB2-BD59-A6C34878D82A}">
                    <a16:rowId xmlns:a16="http://schemas.microsoft.com/office/drawing/2014/main" val="12398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914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A952-9C67-58C2-3D7B-5C328CCD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Code Snippet</a:t>
            </a:r>
            <a:r>
              <a:rPr lang="en-US" b="1" i="0" dirty="0">
                <a:solidFill>
                  <a:srgbClr val="000000"/>
                </a:solidFill>
                <a:effectLst/>
                <a:latin typeface="HelvNeueOrange"/>
              </a:rPr>
              <a:t> 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C58415-D8C8-E16E-3380-86835E28D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779" y="1805091"/>
            <a:ext cx="5416828" cy="152407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75F972-D3E1-E71E-09A1-04897AB4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21" y="1805091"/>
            <a:ext cx="4820285" cy="1962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8C9D8-F6F6-2B52-9AF3-22BB684AA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780" y="3528832"/>
            <a:ext cx="5416828" cy="2121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1282DB-175F-CB01-60F5-C5D7DD66D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011" y="5744099"/>
            <a:ext cx="6045511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17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BA7C-F33C-24D2-4E8E-12855769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Code Snippet</a:t>
            </a:r>
            <a:r>
              <a:rPr lang="en-US" b="1" i="0" dirty="0">
                <a:solidFill>
                  <a:srgbClr val="000000"/>
                </a:solidFill>
                <a:effectLst/>
                <a:latin typeface="HelvNeueOrange"/>
              </a:rPr>
              <a:t> 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926FD-A647-7C50-2C2E-F2BC7898E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13" y="1690688"/>
            <a:ext cx="8039513" cy="111130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5F3AD6-C4CE-2C6D-65B7-67A9CE2C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91" y="2801995"/>
            <a:ext cx="527748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61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E1C9-C415-1DBE-3E2A-A9359DF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Visualization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BD38-1F9D-F59F-2AFC-9C503AC3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NeueOrange"/>
              </a:rPr>
              <a:t>Visualization</a:t>
            </a:r>
            <a:endParaRPr lang="en-US" b="0" i="0" dirty="0">
              <a:solidFill>
                <a:srgbClr val="000000"/>
              </a:solidFill>
              <a:effectLst/>
              <a:latin typeface="HelvNeueOrang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Confusion Matrix: Shows the performance of the SVM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Word Cloud: Highlights the most frequent words in the positive class.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HelvNeueOrang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NeueOrange"/>
              </a:rPr>
              <a:t>Conclusion</a:t>
            </a:r>
            <a:endParaRPr lang="en-US" b="0" i="0" dirty="0">
              <a:solidFill>
                <a:srgbClr val="000000"/>
              </a:solidFill>
              <a:effectLst/>
              <a:latin typeface="HelvNeueOrang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SVM outperformed other models due to its ability to handle high-dimensional, sparse data, margin maximization, and effective regularization.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The project demonstrates a comprehensive approach to text classification using machine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09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Visualization and 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F60D5-ABF0-AFF1-67F3-B73E43196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64" y="1326663"/>
            <a:ext cx="6191609" cy="492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9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aedc0628f_3_0"/>
          <p:cNvSpPr txBox="1">
            <a:spLocks noGrp="1"/>
          </p:cNvSpPr>
          <p:nvPr>
            <p:ph type="ctrTitle"/>
          </p:nvPr>
        </p:nvSpPr>
        <p:spPr>
          <a:xfrm>
            <a:off x="1687774" y="169557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Clr>
                <a:srgbClr val="000000"/>
              </a:buClr>
            </a:pPr>
            <a:r>
              <a:rPr lang="en-US" dirty="0"/>
              <a:t>Exploratory Data Analysis</a:t>
            </a:r>
            <a:br>
              <a:rPr lang="en-US" dirty="0"/>
            </a:br>
            <a:r>
              <a:rPr lang="en-US" dirty="0"/>
              <a:t>(EDA)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764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E2DF-94FA-C73B-756A-CBFD90D6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767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Advanced Techniques for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36010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E1C9-C415-1DBE-3E2A-A9359DF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RNN Challenges in Text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BD38-1F9D-F59F-2AFC-9C503AC3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HelvNeueOrange"/>
              </a:rPr>
              <a:t>Sequential Nature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Processes data sequentially.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Slow especially with long sequences.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Can’t parallelize computations.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NeueOrange"/>
            </a:endParaRPr>
          </a:p>
          <a:p>
            <a:r>
              <a:rPr lang="en-US" altLang="en-US" b="1" dirty="0">
                <a:latin typeface="Arial" panose="020B0604020202020204" pitchFamily="34" charset="0"/>
              </a:rPr>
              <a:t>Vanishing/Exploding Gradients</a:t>
            </a:r>
            <a:endParaRPr lang="en-US" altLang="en-US" b="1" dirty="0">
              <a:solidFill>
                <a:srgbClr val="000000"/>
              </a:solidFill>
              <a:latin typeface="HelvNeueOrange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Struggles with long-term dependencies.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Gradient issues.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Hard to capture contextual information across long texts.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88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E1C9-C415-1DBE-3E2A-A9359DF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RNN Challenges in Text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BD38-1F9D-F59F-2AFC-9C503AC3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NeueOrange"/>
              </a:rPr>
              <a:t>Limited Context</a:t>
            </a:r>
          </a:p>
          <a:p>
            <a:pPr marL="742950" lvl="1" indent="-285750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Considers primarily past context.</a:t>
            </a:r>
          </a:p>
          <a:p>
            <a:pPr marL="742950" lvl="1" indent="-285750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Limited understanding of complex relationships within text.</a:t>
            </a:r>
          </a:p>
          <a:p>
            <a:pPr marL="742950" lvl="1" indent="-285750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Struggles with future context.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NeueOrange"/>
            </a:endParaRPr>
          </a:p>
          <a:p>
            <a:r>
              <a:rPr lang="en-US" altLang="en-US" b="1" dirty="0">
                <a:latin typeface="Arial" panose="020B0604020202020204" pitchFamily="34" charset="0"/>
              </a:rPr>
              <a:t>Memory Inefficiency</a:t>
            </a:r>
            <a:endParaRPr lang="en-US" dirty="0">
              <a:solidFill>
                <a:srgbClr val="000000"/>
              </a:solidFill>
              <a:latin typeface="HelvNeueOrange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Requires more memory to process long text.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Also requires more computing power.</a:t>
            </a: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5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E1C9-C415-1DBE-3E2A-A9359DF7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62" y="365125"/>
            <a:ext cx="12093262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Transformers - Revolutionizing Text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BD38-1F9D-F59F-2AFC-9C503AC3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NeueOrange"/>
              </a:rPr>
              <a:t>Parallelization</a:t>
            </a:r>
          </a:p>
          <a:p>
            <a:pPr marL="742950" lvl="1" indent="-285750" fontAlgn="base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Process all tokens simultaneously, unlike RNN.</a:t>
            </a:r>
          </a:p>
          <a:p>
            <a:pPr marL="742950" lvl="1" indent="-285750" fontAlgn="base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Speed up training and inference.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NeueOrange"/>
            </a:endParaRPr>
          </a:p>
          <a:p>
            <a:r>
              <a:rPr lang="en-US" altLang="en-US" b="1" dirty="0">
                <a:latin typeface="Arial" panose="020B0604020202020204" pitchFamily="34" charset="0"/>
              </a:rPr>
              <a:t>Self-Attention Mechanism</a:t>
            </a:r>
            <a:endParaRPr lang="en-US" dirty="0">
              <a:solidFill>
                <a:srgbClr val="000000"/>
              </a:solidFill>
              <a:latin typeface="HelvNeueOrange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Focus on relevant parts of the input sequence.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Capture long-range dependencies effectively.</a:t>
            </a: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0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E1C9-C415-1DBE-3E2A-A9359DF7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61" y="365125"/>
            <a:ext cx="12131899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NeueOrange"/>
              </a:rPr>
              <a:t>Transformers - Revolutionizing Text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BD38-1F9D-F59F-2AFC-9C503AC3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NeueOrange"/>
              </a:rPr>
              <a:t>Scalability</a:t>
            </a:r>
          </a:p>
          <a:p>
            <a:pPr marL="742950" lvl="1" indent="-285750" fontAlgn="base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Parallel processing.</a:t>
            </a:r>
          </a:p>
          <a:p>
            <a:pPr marL="742950" lvl="1" indent="-285750" fontAlgn="base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Handle larger datasets more efficiently.</a:t>
            </a:r>
          </a:p>
          <a:p>
            <a:pPr marL="742950" lvl="1" indent="-285750" fontAlgn="base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Also handle longer sequences.</a:t>
            </a:r>
          </a:p>
          <a:p>
            <a:pPr marL="742950" lvl="1" indent="-285750" fontAlgn="base">
              <a:lnSpc>
                <a:spcPct val="100000"/>
              </a:lnSpc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HelvNeueOrange"/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HelvNeueOrange"/>
              </a:rPr>
              <a:t>Better Contextual Understanding</a:t>
            </a:r>
            <a:endParaRPr lang="en-US" b="1" dirty="0">
              <a:solidFill>
                <a:srgbClr val="000000"/>
              </a:solidFill>
              <a:latin typeface="HelvNeueOrange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Consider both past and future context in a sentence.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Enhance understanding and accuracy. </a:t>
            </a: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7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E1C9-C415-1DBE-3E2A-A9359DF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Understanding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BD38-1F9D-F59F-2AFC-9C503AC3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HelvNeueOrange"/>
              </a:rPr>
              <a:t>Bidirectional Contextualization</a:t>
            </a:r>
            <a:endParaRPr lang="en-US" b="1" dirty="0">
              <a:solidFill>
                <a:srgbClr val="000000"/>
              </a:solidFill>
              <a:latin typeface="HelvNeueOrange"/>
            </a:endParaRPr>
          </a:p>
          <a:p>
            <a:pPr marL="742950" lvl="1" indent="-285750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BERT = </a:t>
            </a:r>
            <a:r>
              <a:rPr lang="en-US" dirty="0">
                <a:solidFill>
                  <a:srgbClr val="000000"/>
                </a:solidFill>
                <a:latin typeface="HelvNeueOrange"/>
              </a:rPr>
              <a:t>Bidirectional Encoder Representations from Transformers.</a:t>
            </a:r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marL="742950" lvl="1" indent="-285750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Reads text bidirectional considering the context from both directions.</a:t>
            </a:r>
          </a:p>
          <a:p>
            <a:pPr marL="742950" lvl="1" indent="-285750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Highly effective for understanding language.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NeueOrange"/>
            </a:endParaRPr>
          </a:p>
          <a:p>
            <a:r>
              <a:rPr lang="en-US" altLang="en-US" b="1" dirty="0">
                <a:latin typeface="Arial" panose="020B0604020202020204" pitchFamily="34" charset="0"/>
              </a:rPr>
              <a:t>Pre-trained on Large Corpora</a:t>
            </a:r>
            <a:endParaRPr lang="en-US" b="1" dirty="0">
              <a:latin typeface="Arial" panose="020B0604020202020204" pitchFamily="34" charset="0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Pre-trained on massive amounts of text data.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Captures a vast array of language patterns and nuances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75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E1C9-C415-1DBE-3E2A-A9359DF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Understanding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BD38-1F9D-F59F-2AFC-9C503AC3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HelvNeueOrange"/>
              </a:rPr>
              <a:t>Transfer Learning</a:t>
            </a:r>
            <a:endParaRPr lang="en-US" b="1" dirty="0">
              <a:solidFill>
                <a:srgbClr val="000000"/>
              </a:solidFill>
              <a:latin typeface="HelvNeueOrange"/>
            </a:endParaRPr>
          </a:p>
          <a:p>
            <a:pPr marL="742950" lvl="1" indent="-285750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Quick fine-tuning on specific tasks.</a:t>
            </a:r>
          </a:p>
          <a:p>
            <a:pPr marL="742950" lvl="1" indent="-285750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Adaptable and efficient. 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42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E1C9-C415-1DBE-3E2A-A9359DF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NeueOrange"/>
              </a:rPr>
              <a:t>DistilBERT</a:t>
            </a:r>
            <a:r>
              <a:rPr lang="en-US" dirty="0">
                <a:solidFill>
                  <a:srgbClr val="000000"/>
                </a:solidFill>
                <a:latin typeface="HelvNeueOrange"/>
              </a:rPr>
              <a:t> - Efficient and Powerful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BD38-1F9D-F59F-2AFC-9C503AC3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HelvNeueOrange"/>
              </a:rPr>
              <a:t>Lightweight Version of BERT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Retains 97% of BERT’s performance.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60% faster, 40% less memory.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Suitable for real-time applications.</a:t>
            </a:r>
          </a:p>
          <a:p>
            <a:pPr lvl="1"/>
            <a:endParaRPr lang="en-US" dirty="0">
              <a:solidFill>
                <a:srgbClr val="000000"/>
              </a:solidFill>
              <a:latin typeface="HelvNeueOrange"/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HelvNeueOrange"/>
              </a:rPr>
              <a:t>Knowledge Distillation</a:t>
            </a:r>
            <a:endParaRPr lang="en-US" b="1" dirty="0">
              <a:solidFill>
                <a:srgbClr val="000000"/>
              </a:solidFill>
              <a:latin typeface="HelvNeueOrange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Trained using a knowledge distillation process.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 Compresses BERT’s capabilities into a smaller &amp; faster model.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 No significant loss in accuracy.</a:t>
            </a:r>
          </a:p>
          <a:p>
            <a:pPr lvl="1"/>
            <a:endParaRPr lang="en-US" altLang="en-US" dirty="0">
              <a:latin typeface="Arial" panose="020B0604020202020204" pitchFamily="34" charset="0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marL="457200" lvl="1" indent="0">
              <a:buNone/>
            </a:pPr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57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E1C9-C415-1DBE-3E2A-A9359DF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NeueOrange"/>
              </a:rPr>
              <a:t>DistilBERT</a:t>
            </a:r>
            <a:r>
              <a:rPr lang="en-US" dirty="0">
                <a:solidFill>
                  <a:srgbClr val="000000"/>
                </a:solidFill>
                <a:latin typeface="HelvNeueOrange"/>
              </a:rPr>
              <a:t> - Efficient and Powerful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BD38-1F9D-F59F-2AFC-9C503AC3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HelvNeueOrange"/>
              </a:rPr>
              <a:t>Faster Inference</a:t>
            </a:r>
            <a:endParaRPr lang="en-US" b="1" dirty="0">
              <a:solidFill>
                <a:srgbClr val="000000"/>
              </a:solidFill>
              <a:latin typeface="HelvNeueOrange"/>
            </a:endParaRPr>
          </a:p>
          <a:p>
            <a:pPr marL="742950" lvl="1" indent="-285750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Ideal for applications where speed and efficiency are crucial.</a:t>
            </a:r>
          </a:p>
          <a:p>
            <a:pPr marL="742950" lvl="1" indent="-285750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Real-time sentiment analysis.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NeueOrange"/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HelvNeueOrange"/>
              </a:rPr>
              <a:t>Reduced Resource Requirements</a:t>
            </a:r>
            <a:endParaRPr lang="en-US" b="1" dirty="0">
              <a:solidFill>
                <a:srgbClr val="000000"/>
              </a:solidFill>
              <a:latin typeface="HelvNeueOrange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More computationally efficient.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HelvNeueOrange"/>
              </a:rPr>
              <a:t>Easier to deploy and scale. </a:t>
            </a:r>
          </a:p>
          <a:p>
            <a:pPr lvl="1"/>
            <a:endParaRPr lang="en-US" altLang="en-US" dirty="0">
              <a:latin typeface="Arial" panose="020B0604020202020204" pitchFamily="34" charset="0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07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E1C9-C415-1DBE-3E2A-A9359DF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NeueOrange"/>
              </a:rPr>
              <a:t>DistilBERT</a:t>
            </a:r>
            <a:r>
              <a:rPr lang="en-US" dirty="0">
                <a:solidFill>
                  <a:srgbClr val="000000"/>
                </a:solidFill>
                <a:latin typeface="HelvNeueOrange"/>
              </a:rPr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BD38-1F9D-F59F-2AFC-9C503AC3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HelvNeueOrange"/>
              </a:rPr>
              <a:t>Simplified Transformer Layers</a:t>
            </a:r>
            <a:endParaRPr lang="en-US" b="1" dirty="0">
              <a:solidFill>
                <a:srgbClr val="000000"/>
              </a:solidFill>
              <a:latin typeface="HelvNeueOrange"/>
            </a:endParaRPr>
          </a:p>
          <a:p>
            <a:pPr marL="742950" lvl="1" indent="-285750"/>
            <a:r>
              <a:rPr lang="en-US" altLang="en-US" dirty="0">
                <a:latin typeface="Arial" panose="020B0604020202020204" pitchFamily="34" charset="0"/>
              </a:rPr>
              <a:t>Fewer transformer layers than BERT (6 instead of 12) with same model size.</a:t>
            </a:r>
          </a:p>
          <a:p>
            <a:pPr marL="742950" lvl="1" indent="-285750"/>
            <a:r>
              <a:rPr lang="en-US" altLang="en-US" dirty="0">
                <a:latin typeface="Arial" panose="020B0604020202020204" pitchFamily="34" charset="0"/>
              </a:rPr>
              <a:t>More efficient.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HelvNeueOrange"/>
              </a:rPr>
              <a:t>Reduced Resource Requirements</a:t>
            </a:r>
            <a:endParaRPr lang="en-US" b="1" dirty="0">
              <a:solidFill>
                <a:srgbClr val="000000"/>
              </a:solidFill>
              <a:latin typeface="HelvNeueOrange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Uses self-attention to understand contextual relationships in text.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Faster processing.</a:t>
            </a: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latin typeface="Arial" panose="020B0604020202020204" pitchFamily="34" charset="0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7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aedc0628f_3_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Data Origin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sp>
        <p:nvSpPr>
          <p:cNvPr id="91" name="Google Shape;91;g30aedc0628f_3_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Dataset Source: </a:t>
            </a:r>
            <a:r>
              <a:rPr lang="en-US" sz="2400" dirty="0">
                <a:solidFill>
                  <a:srgbClr val="000000"/>
                </a:solidFill>
                <a:latin typeface="HelvNeueOrange"/>
              </a:rPr>
              <a:t>Amazon product reviews (spanning 18 years)</a:t>
            </a:r>
            <a:endParaRPr sz="2400" dirty="0">
              <a:solidFill>
                <a:srgbClr val="000000"/>
              </a:solidFill>
              <a:latin typeface="HelvNeueOrang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Total Reviews: </a:t>
            </a:r>
            <a:r>
              <a:rPr lang="en-US" sz="2400" dirty="0">
                <a:solidFill>
                  <a:srgbClr val="000000"/>
                </a:solidFill>
                <a:latin typeface="HelvNeueOrange"/>
              </a:rPr>
              <a:t>~35 million reviews up to March 2013</a:t>
            </a:r>
            <a:endParaRPr sz="2400" dirty="0">
              <a:solidFill>
                <a:srgbClr val="000000"/>
              </a:solidFill>
              <a:latin typeface="HelvNeueOrang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Data Components: </a:t>
            </a:r>
            <a:r>
              <a:rPr lang="en-US" sz="2400" dirty="0">
                <a:solidFill>
                  <a:srgbClr val="000000"/>
                </a:solidFill>
                <a:latin typeface="HelvNeueOrange"/>
              </a:rPr>
              <a:t>Product &amp; user information, ratings, plaintext reviews</a:t>
            </a:r>
            <a:endParaRPr sz="2400" dirty="0">
              <a:solidFill>
                <a:srgbClr val="000000"/>
              </a:solidFill>
              <a:latin typeface="HelvNeueOrang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Reference: </a:t>
            </a:r>
            <a:r>
              <a:rPr lang="en-US" sz="2400" dirty="0">
                <a:solidFill>
                  <a:srgbClr val="000000"/>
                </a:solidFill>
                <a:latin typeface="HelvNeueOrange"/>
              </a:rPr>
              <a:t>Paper by J. </a:t>
            </a:r>
            <a:r>
              <a:rPr lang="en-US" sz="2400" dirty="0" err="1">
                <a:solidFill>
                  <a:srgbClr val="000000"/>
                </a:solidFill>
                <a:latin typeface="HelvNeueOrange"/>
              </a:rPr>
              <a:t>McAuley</a:t>
            </a:r>
            <a:r>
              <a:rPr lang="en-US" sz="2400" dirty="0">
                <a:solidFill>
                  <a:srgbClr val="000000"/>
                </a:solidFill>
                <a:latin typeface="HelvNeueOrange"/>
              </a:rPr>
              <a:t> and J. </a:t>
            </a:r>
            <a:r>
              <a:rPr lang="en-US" sz="2400" dirty="0" err="1">
                <a:solidFill>
                  <a:srgbClr val="000000"/>
                </a:solidFill>
                <a:latin typeface="HelvNeueOrange"/>
              </a:rPr>
              <a:t>Leskovec</a:t>
            </a:r>
            <a:r>
              <a:rPr lang="en-US" sz="2400" dirty="0">
                <a:solidFill>
                  <a:srgbClr val="000000"/>
                </a:solidFill>
                <a:latin typeface="HelvNeueOrange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HelvNeueOrange"/>
              </a:rPr>
              <a:t>RecSys</a:t>
            </a:r>
            <a:r>
              <a:rPr lang="en-US" sz="2400" dirty="0">
                <a:solidFill>
                  <a:srgbClr val="000000"/>
                </a:solidFill>
                <a:latin typeface="HelvNeueOrange"/>
              </a:rPr>
              <a:t>, 2013) </a:t>
            </a:r>
            <a:endParaRPr sz="2400" dirty="0">
              <a:solidFill>
                <a:srgbClr val="000000"/>
              </a:solidFill>
              <a:latin typeface="HelvNeueOrange"/>
            </a:endParaRPr>
          </a:p>
        </p:txBody>
      </p:sp>
    </p:spTree>
    <p:extLst>
      <p:ext uri="{BB962C8B-B14F-4D97-AF65-F5344CB8AC3E}">
        <p14:creationId xmlns:p14="http://schemas.microsoft.com/office/powerpoint/2010/main" val="1066648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E1C9-C415-1DBE-3E2A-A9359DF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NeueOrange"/>
              </a:rPr>
              <a:t>DistilBERT</a:t>
            </a:r>
            <a:r>
              <a:rPr lang="en-US" dirty="0">
                <a:solidFill>
                  <a:srgbClr val="000000"/>
                </a:solidFill>
                <a:latin typeface="HelvNeueOrange"/>
              </a:rPr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BD38-1F9D-F59F-2AFC-9C503AC3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HelvNeueOrange"/>
              </a:rPr>
              <a:t>Large Scale Corpus </a:t>
            </a:r>
            <a:r>
              <a:rPr lang="en-US" altLang="en-US" b="1" dirty="0">
                <a:latin typeface="Arial" panose="020B0604020202020204" pitchFamily="34" charset="0"/>
              </a:rPr>
              <a:t>Training Dataset</a:t>
            </a:r>
            <a:endParaRPr lang="en-US" b="1" dirty="0">
              <a:solidFill>
                <a:srgbClr val="000000"/>
              </a:solidFill>
              <a:latin typeface="HelvNeueOrange"/>
            </a:endParaRPr>
          </a:p>
          <a:p>
            <a:pPr marL="742950" lvl="1" indent="-285750"/>
            <a:r>
              <a:rPr lang="en-US" altLang="en-US" dirty="0">
                <a:latin typeface="Arial" panose="020B0604020202020204" pitchFamily="34" charset="0"/>
              </a:rPr>
              <a:t>Trained on the same datasets as BERT (e.g. Wikipedia and BookCorpus dataset).</a:t>
            </a:r>
          </a:p>
          <a:p>
            <a:pPr marL="742950" lvl="1" indent="-285750"/>
            <a:r>
              <a:rPr lang="en-US" altLang="en-US" dirty="0">
                <a:latin typeface="Arial" panose="020B0604020202020204" pitchFamily="34" charset="0"/>
              </a:rPr>
              <a:t>Capture general language patterns and semantics.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NeueOrange"/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HelvNeueOrange"/>
              </a:rPr>
              <a:t>General-Purpose Model</a:t>
            </a:r>
            <a:endParaRPr lang="en-US" b="1" dirty="0">
              <a:solidFill>
                <a:srgbClr val="000000"/>
              </a:solidFill>
              <a:latin typeface="HelvNeueOrange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Fine tuned for various tasks, such as text classification &amp; sentiment analysis.</a:t>
            </a: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latin typeface="Arial" panose="020B0604020202020204" pitchFamily="34" charset="0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pPr lvl="1"/>
            <a:endParaRPr lang="en-US" altLang="en-US" dirty="0">
              <a:solidFill>
                <a:srgbClr val="000000"/>
              </a:solidFill>
              <a:latin typeface="HelvNeueOrang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58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E2DF-94FA-C73B-756A-CBFD90D6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767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Azure Deployment</a:t>
            </a:r>
          </a:p>
        </p:txBody>
      </p:sp>
    </p:spTree>
    <p:extLst>
      <p:ext uri="{BB962C8B-B14F-4D97-AF65-F5344CB8AC3E}">
        <p14:creationId xmlns:p14="http://schemas.microsoft.com/office/powerpoint/2010/main" val="3754837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Hugging Face - </a:t>
            </a:r>
            <a:r>
              <a:rPr lang="en-US" dirty="0" err="1">
                <a:solidFill>
                  <a:srgbClr val="000000"/>
                </a:solidFill>
                <a:latin typeface="HelvNeueOrange"/>
              </a:rPr>
              <a:t>DistilBERT</a:t>
            </a:r>
            <a:r>
              <a:rPr lang="en-US" dirty="0">
                <a:solidFill>
                  <a:srgbClr val="000000"/>
                </a:solidFill>
                <a:latin typeface="HelvNeueOrange"/>
              </a:rPr>
              <a:t> SST2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6969"/>
            <a:ext cx="12192000" cy="19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32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Hugging Face - </a:t>
            </a:r>
            <a:r>
              <a:rPr lang="en-US" dirty="0" err="1">
                <a:solidFill>
                  <a:srgbClr val="000000"/>
                </a:solidFill>
                <a:latin typeface="HelvNeueOrange"/>
              </a:rPr>
              <a:t>DistilBERT</a:t>
            </a:r>
            <a:r>
              <a:rPr lang="en-US" dirty="0">
                <a:solidFill>
                  <a:srgbClr val="000000"/>
                </a:solidFill>
                <a:latin typeface="HelvNeueOrange"/>
              </a:rPr>
              <a:t> SST2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2320276"/>
            <a:ext cx="57912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61" y="4217226"/>
            <a:ext cx="48672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09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Hugging Face - </a:t>
            </a:r>
            <a:r>
              <a:rPr lang="en-US" dirty="0" err="1">
                <a:solidFill>
                  <a:srgbClr val="000000"/>
                </a:solidFill>
                <a:latin typeface="HelvNeueOrange"/>
              </a:rPr>
              <a:t>DistilBERT</a:t>
            </a:r>
            <a:r>
              <a:rPr lang="en-US" dirty="0">
                <a:solidFill>
                  <a:srgbClr val="000000"/>
                </a:solidFill>
                <a:latin typeface="HelvNeueOrange"/>
              </a:rPr>
              <a:t> SST2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270" y="1818470"/>
            <a:ext cx="55721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00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491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Hugging Face - SST2 Dataset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7061"/>
            <a:ext cx="12192000" cy="198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62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491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Hugging Face - SST2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2209800"/>
            <a:ext cx="7743825" cy="2438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87" y="4950048"/>
            <a:ext cx="7696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11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491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Hugging Face - SST2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595562"/>
            <a:ext cx="78390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38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Hugging Face - </a:t>
            </a:r>
            <a:r>
              <a:rPr lang="en-US" dirty="0" err="1">
                <a:solidFill>
                  <a:srgbClr val="000000"/>
                </a:solidFill>
                <a:latin typeface="HelvNeueOrange"/>
              </a:rPr>
              <a:t>DistilBERT</a:t>
            </a:r>
            <a:r>
              <a:rPr lang="en-US" dirty="0">
                <a:solidFill>
                  <a:srgbClr val="000000"/>
                </a:solidFill>
                <a:latin typeface="HelvNeueOrange"/>
              </a:rPr>
              <a:t> SST2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43" y="1690688"/>
            <a:ext cx="49434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Azure Machine Learning Studio</a:t>
            </a:r>
          </a:p>
        </p:txBody>
      </p:sp>
      <p:pic>
        <p:nvPicPr>
          <p:cNvPr id="1026" name="Picture 2" descr="A diagram of a work space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308" y="1964342"/>
            <a:ext cx="8154346" cy="398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15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aedc0628f_3_12"/>
          <p:cNvSpPr txBox="1">
            <a:spLocks noGrp="1"/>
          </p:cNvSpPr>
          <p:nvPr>
            <p:ph type="title"/>
          </p:nvPr>
        </p:nvSpPr>
        <p:spPr>
          <a:xfrm>
            <a:off x="576244" y="3900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Data Overview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sp>
        <p:nvSpPr>
          <p:cNvPr id="97" name="Google Shape;97;g30aedc0628f_3_12"/>
          <p:cNvSpPr txBox="1">
            <a:spLocks noGrp="1"/>
          </p:cNvSpPr>
          <p:nvPr>
            <p:ph idx="1"/>
          </p:nvPr>
        </p:nvSpPr>
        <p:spPr>
          <a:xfrm>
            <a:off x="404091" y="171561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Polarity Definition</a:t>
            </a:r>
            <a:endParaRPr b="1"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Negative: 1-2 stars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Positive: 4-5 stars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Neutral reviews (3 stars) were ignored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Dataset Breakdown</a:t>
            </a:r>
            <a:endParaRPr b="1"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1,800,000 training samples per class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200,000 testing samples per class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Key Columns</a:t>
            </a:r>
            <a:endParaRPr b="1"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Polarity, Review Title, Review Text 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pic>
        <p:nvPicPr>
          <p:cNvPr id="98" name="Google Shape;98;g30aedc0628f_3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6556" y="1715615"/>
            <a:ext cx="5628018" cy="319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288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Model Catalog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594297"/>
            <a:ext cx="119729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04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Model Catalog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690688"/>
            <a:ext cx="120300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77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Artifacts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541372"/>
            <a:ext cx="121729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66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Security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525"/>
            <a:ext cx="12192000" cy="33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20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Evaluation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1867839"/>
            <a:ext cx="50863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707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Endpoint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460"/>
            <a:ext cx="12192000" cy="60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948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Metrics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384"/>
            <a:ext cx="12192000" cy="45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953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033"/>
            <a:ext cx="12192000" cy="41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794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Scaling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115"/>
            <a:ext cx="12192000" cy="43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04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NeueOrange"/>
              </a:rPr>
              <a:t>Autoscaling</a:t>
            </a:r>
            <a:endParaRPr lang="en-US" dirty="0">
              <a:solidFill>
                <a:srgbClr val="000000"/>
              </a:solidFill>
              <a:latin typeface="HelvNeueOrang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1690688"/>
            <a:ext cx="70199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2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aedc0628f_3_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Data Cleaning &amp; Preprocessing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sp>
        <p:nvSpPr>
          <p:cNvPr id="104" name="Google Shape;104;g30aedc0628f_3_18"/>
          <p:cNvSpPr txBox="1">
            <a:spLocks noGrp="1"/>
          </p:cNvSpPr>
          <p:nvPr>
            <p:ph idx="1"/>
          </p:nvPr>
        </p:nvSpPr>
        <p:spPr>
          <a:xfrm>
            <a:off x="838200" y="1528338"/>
            <a:ext cx="10515600" cy="217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Steps Taken</a:t>
            </a:r>
            <a:endParaRPr b="1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No missing values were found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Text preprocessing: cleaning, tokenization, and normalization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Additional preprocessing: stop word removal, lemmatization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Outcome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Wingdings 3" charset="2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Cleaned text ready for sentiment analysis 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pic>
        <p:nvPicPr>
          <p:cNvPr id="105" name="Google Shape;105;g30aedc0628f_3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02" y="4066336"/>
            <a:ext cx="11164824" cy="192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8218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NeueOrange"/>
              </a:rPr>
              <a:t>Autoscaling</a:t>
            </a:r>
            <a:endParaRPr lang="en-US" dirty="0">
              <a:solidFill>
                <a:srgbClr val="000000"/>
              </a:solidFill>
              <a:latin typeface="HelvNeueOrang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1690688"/>
            <a:ext cx="43053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45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NeueOrange"/>
              </a:rPr>
              <a:t>Autoscaling</a:t>
            </a:r>
            <a:endParaRPr lang="en-US" dirty="0">
              <a:solidFill>
                <a:srgbClr val="000000"/>
              </a:solidFill>
              <a:latin typeface="HelvNeueOrang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690688"/>
            <a:ext cx="42195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821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NeueOrange"/>
              </a:rPr>
              <a:t>Autoscaling</a:t>
            </a:r>
            <a:endParaRPr lang="en-US" dirty="0">
              <a:solidFill>
                <a:srgbClr val="000000"/>
              </a:solidFill>
              <a:latin typeface="HelvNeueOrang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1800225"/>
            <a:ext cx="42481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146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Monitoring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5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557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Logs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204"/>
            <a:ext cx="12192000" cy="463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584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Streamlit Application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847581"/>
            <a:ext cx="70580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463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Streamlit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41" y="1490797"/>
            <a:ext cx="69818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293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Streamlit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36" y="1551300"/>
            <a:ext cx="69246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715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E2DF-94FA-C73B-756A-CBFD90D6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507" y="2414694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MLflow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817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HelvNeueOrange"/>
              </a:rPr>
              <a:t>MLflow</a:t>
            </a:r>
            <a:endParaRPr lang="en-US" dirty="0">
              <a:solidFill>
                <a:srgbClr val="000000"/>
              </a:solidFill>
              <a:latin typeface="HelvNeueOrange"/>
            </a:endParaRPr>
          </a:p>
        </p:txBody>
      </p:sp>
      <p:pic>
        <p:nvPicPr>
          <p:cNvPr id="1026" name="Picture 2" descr="A screenshot of a white background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422" y="1578511"/>
            <a:ext cx="9136620" cy="459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36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aedc0628f_3_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Basic Statistical Summary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sp>
        <p:nvSpPr>
          <p:cNvPr id="111" name="Google Shape;111;g30aedc0628f_3_24"/>
          <p:cNvSpPr txBox="1">
            <a:spLocks noGrp="1"/>
          </p:cNvSpPr>
          <p:nvPr>
            <p:ph idx="1"/>
          </p:nvPr>
        </p:nvSpPr>
        <p:spPr>
          <a:xfrm>
            <a:off x="838200" y="1793097"/>
            <a:ext cx="518274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Key Metrics</a:t>
            </a:r>
            <a:endParaRPr b="1"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Mean Rating: Indicates overall satisfaction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Median Rating: Helps understand data skewness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Mode Rating: Shows most common rating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Insight</a:t>
            </a:r>
          </a:p>
          <a:p>
            <a:pPr marL="628650" lvl="1" indent="-228600">
              <a:lnSpc>
                <a:spcPct val="90000"/>
              </a:lnSpc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Most ratings are consistent, indicating satisfaction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12" name="Google Shape;112;g30aedc0628f_3_24"/>
          <p:cNvPicPr preferRelativeResize="0"/>
          <p:nvPr/>
        </p:nvPicPr>
        <p:blipFill rotWithShape="1">
          <a:blip r:embed="rId3">
            <a:alphaModFix/>
          </a:blip>
          <a:srcRect t="-371" r="2"/>
          <a:stretch/>
        </p:blipFill>
        <p:spPr>
          <a:xfrm>
            <a:off x="6020945" y="1653902"/>
            <a:ext cx="6009855" cy="4629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18517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Experiments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528887"/>
            <a:ext cx="27241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468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Runs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531311"/>
            <a:ext cx="100203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92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Run - Model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1690688"/>
            <a:ext cx="63817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784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Run - Model Metrics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62" y="2005190"/>
            <a:ext cx="6190476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164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Run - Model Metrics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5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006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Run - Model Artifacts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962"/>
            <a:ext cx="12192000" cy="51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763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Run - Model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2390775"/>
            <a:ext cx="62865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707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Model Registry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265"/>
            <a:ext cx="12192000" cy="215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748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CD3-EF85-0DA9-0A4C-65263DE7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HelvNeueOrange"/>
              </a:rPr>
              <a:t>Model Registry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3902"/>
            <a:ext cx="12192000" cy="285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762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55B7A1-F460-DF30-FB8C-466EB5FC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94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7069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aedc0628f_3_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Sentiment Analysis &amp;Review trend overtime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sp>
        <p:nvSpPr>
          <p:cNvPr id="118" name="Google Shape;118;g30aedc0628f_3_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VADER Sentiment Model</a:t>
            </a:r>
          </a:p>
          <a:p>
            <a:pPr marL="628650" lvl="1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Calculates positive, negative, neutral, and compound sentiment scores</a:t>
            </a:r>
          </a:p>
          <a:p>
            <a:pPr marL="628650" lvl="1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Compound score used to classify reviews as Positive, Neutral, or Negative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Outcome</a:t>
            </a:r>
          </a:p>
          <a:p>
            <a:pPr marL="628650" lvl="1" indent="-228600">
              <a:lnSpc>
                <a:spcPct val="90000"/>
              </a:lnSpc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Reviews categorized by sentiment for further analysis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19" name="Google Shape;119;g30aedc0628f_3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9284" y="4083776"/>
            <a:ext cx="4424516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30aedc0628f_3_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4490895"/>
            <a:ext cx="5135719" cy="1515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605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aedc0628f_3_38"/>
          <p:cNvSpPr txBox="1">
            <a:spLocks noGrp="1"/>
          </p:cNvSpPr>
          <p:nvPr>
            <p:ph type="title"/>
          </p:nvPr>
        </p:nvSpPr>
        <p:spPr>
          <a:xfrm>
            <a:off x="368808" y="2770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Sentiment Distribution</a:t>
            </a:r>
            <a:endParaRPr dirty="0">
              <a:solidFill>
                <a:srgbClr val="000000"/>
              </a:solidFill>
              <a:latin typeface="HelvNeueOrange"/>
            </a:endParaRPr>
          </a:p>
        </p:txBody>
      </p:sp>
      <p:sp>
        <p:nvSpPr>
          <p:cNvPr id="127" name="Google Shape;127;g30aedc0628f_3_38"/>
          <p:cNvSpPr txBox="1">
            <a:spLocks noGrp="1"/>
          </p:cNvSpPr>
          <p:nvPr>
            <p:ph idx="1"/>
          </p:nvPr>
        </p:nvSpPr>
        <p:spPr>
          <a:xfrm>
            <a:off x="670283" y="1816388"/>
            <a:ext cx="43988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Key Findings</a:t>
            </a:r>
            <a:endParaRPr b="1"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Positive Sentiment: 1,421 reviews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Neutral Sentiment: 54 reviews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Negative Sentiment: 122 reviews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0000"/>
                </a:solidFill>
                <a:latin typeface="HelvNeueOrange"/>
              </a:rPr>
              <a:t>Insight</a:t>
            </a:r>
          </a:p>
          <a:p>
            <a:pPr marL="628650" lvl="1" indent="-228600">
              <a:lnSpc>
                <a:spcPct val="90000"/>
              </a:lnSpc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000000"/>
                </a:solidFill>
                <a:latin typeface="HelvNeueOrange"/>
              </a:rPr>
              <a:t>The majority of reviews were positive, suggesting customer satisfaction</a:t>
            </a:r>
            <a:endParaRPr dirty="0">
              <a:solidFill>
                <a:srgbClr val="000000"/>
              </a:solidFill>
              <a:latin typeface="HelvNeueOrang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28" name="Google Shape;128;g30aedc0628f_3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6747" y="1602571"/>
            <a:ext cx="6922008" cy="4949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8182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374</TotalTime>
  <Words>1580</Words>
  <Application>Microsoft Office PowerPoint</Application>
  <PresentationFormat>Widescreen</PresentationFormat>
  <Paragraphs>353</Paragraphs>
  <Slides>79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HelvNeueOrange</vt:lpstr>
      <vt:lpstr>Trebuchet MS</vt:lpstr>
      <vt:lpstr>Wingdings 3</vt:lpstr>
      <vt:lpstr>Facet</vt:lpstr>
      <vt:lpstr>PowerPoint Presentation</vt:lpstr>
      <vt:lpstr>Project Responsibilities </vt:lpstr>
      <vt:lpstr>Exploratory Data Analysis (EDA)</vt:lpstr>
      <vt:lpstr>Data Origin</vt:lpstr>
      <vt:lpstr>Data Overview</vt:lpstr>
      <vt:lpstr>Data Cleaning &amp; Preprocessing</vt:lpstr>
      <vt:lpstr>Basic Statistical Summary</vt:lpstr>
      <vt:lpstr>Sentiment Analysis &amp;Review trend overtime</vt:lpstr>
      <vt:lpstr>Sentiment Distribution</vt:lpstr>
      <vt:lpstr>Word Count and Length Analysis</vt:lpstr>
      <vt:lpstr>Word Count and Length Analysis (Contd.)</vt:lpstr>
      <vt:lpstr>Word Cloud Visualization</vt:lpstr>
      <vt:lpstr>Rating Distribution</vt:lpstr>
      <vt:lpstr>Topic Modeling (LDA)</vt:lpstr>
      <vt:lpstr>Outlier Detection (Cosine Similarity)</vt:lpstr>
      <vt:lpstr>Correlation Matrix</vt:lpstr>
      <vt:lpstr>Summary of EDA</vt:lpstr>
      <vt:lpstr>Machine Learning and Data Preprocessing for Text Classification</vt:lpstr>
      <vt:lpstr>Data Preprocessing </vt:lpstr>
      <vt:lpstr>Data Preprocessing </vt:lpstr>
      <vt:lpstr>Code Snippet </vt:lpstr>
      <vt:lpstr>Feature Engineering with TF-IDF</vt:lpstr>
      <vt:lpstr>Code Snippet </vt:lpstr>
      <vt:lpstr>Model Training and Evaluation</vt:lpstr>
      <vt:lpstr>Model Training and Evaluation</vt:lpstr>
      <vt:lpstr>Code Snippet </vt:lpstr>
      <vt:lpstr>Code Snippet </vt:lpstr>
      <vt:lpstr>Visualization and Conclusion</vt:lpstr>
      <vt:lpstr>Visualization and Conclusion</vt:lpstr>
      <vt:lpstr>Advanced Techniques for Text Classification</vt:lpstr>
      <vt:lpstr>RNN Challenges in Text Processing</vt:lpstr>
      <vt:lpstr>RNN Challenges in Text Processing</vt:lpstr>
      <vt:lpstr>Transformers - Revolutionizing Text Processing</vt:lpstr>
      <vt:lpstr>Transformers - Revolutionizing Text Processing</vt:lpstr>
      <vt:lpstr>Understanding BERT</vt:lpstr>
      <vt:lpstr>Understanding BERT</vt:lpstr>
      <vt:lpstr>DistilBERT - Efficient and Powerful</vt:lpstr>
      <vt:lpstr>DistilBERT - Efficient and Powerful</vt:lpstr>
      <vt:lpstr>DistilBERT Architecture</vt:lpstr>
      <vt:lpstr>DistilBERT Architecture</vt:lpstr>
      <vt:lpstr>Azure Deployment</vt:lpstr>
      <vt:lpstr>Hugging Face - DistilBERT SST2 Model</vt:lpstr>
      <vt:lpstr>Hugging Face - DistilBERT SST2 Model</vt:lpstr>
      <vt:lpstr>Hugging Face - DistilBERT SST2 Model</vt:lpstr>
      <vt:lpstr>Hugging Face - SST2 Dataset</vt:lpstr>
      <vt:lpstr>Hugging Face - SST2 Dataset</vt:lpstr>
      <vt:lpstr>Hugging Face - SST2 Dataset</vt:lpstr>
      <vt:lpstr>Hugging Face - DistilBERT SST2 Model</vt:lpstr>
      <vt:lpstr>Azure Machine Learning Studio</vt:lpstr>
      <vt:lpstr>Model Catalog</vt:lpstr>
      <vt:lpstr>Model Catalog</vt:lpstr>
      <vt:lpstr>Artifacts</vt:lpstr>
      <vt:lpstr>Security</vt:lpstr>
      <vt:lpstr>Evaluation</vt:lpstr>
      <vt:lpstr>Endpoint</vt:lpstr>
      <vt:lpstr>Metrics</vt:lpstr>
      <vt:lpstr>Environment</vt:lpstr>
      <vt:lpstr>Scaling</vt:lpstr>
      <vt:lpstr>Autoscaling</vt:lpstr>
      <vt:lpstr>Autoscaling</vt:lpstr>
      <vt:lpstr>Autoscaling</vt:lpstr>
      <vt:lpstr>Autoscaling</vt:lpstr>
      <vt:lpstr>Monitoring</vt:lpstr>
      <vt:lpstr>Logs</vt:lpstr>
      <vt:lpstr>Streamlit Application</vt:lpstr>
      <vt:lpstr>Streamlit Application</vt:lpstr>
      <vt:lpstr>Streamlit Application</vt:lpstr>
      <vt:lpstr>MLflow</vt:lpstr>
      <vt:lpstr>MLflow</vt:lpstr>
      <vt:lpstr>Experiments</vt:lpstr>
      <vt:lpstr>Runs</vt:lpstr>
      <vt:lpstr>Run - Model Overview</vt:lpstr>
      <vt:lpstr>Run - Model Metrics</vt:lpstr>
      <vt:lpstr>Run - Model Metrics</vt:lpstr>
      <vt:lpstr>Run - Model Artifacts</vt:lpstr>
      <vt:lpstr>Run - Model Parameters</vt:lpstr>
      <vt:lpstr>Model Registry</vt:lpstr>
      <vt:lpstr>Model Registry</vt:lpstr>
      <vt:lpstr>Thank You </vt:lpstr>
    </vt:vector>
  </TitlesOfParts>
  <Company>Orange Business Services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 for Text Classification</dc:title>
  <dc:creator>TAREK Ahmed T OBS/GDO</dc:creator>
  <cp:lastModifiedBy>TAREK Ahmed T OBS/GDO</cp:lastModifiedBy>
  <cp:revision>58</cp:revision>
  <dcterms:created xsi:type="dcterms:W3CDTF">2024-10-13T09:39:38Z</dcterms:created>
  <dcterms:modified xsi:type="dcterms:W3CDTF">2024-10-13T19:44:04Z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