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4"/>
  </p:notesMasterIdLst>
  <p:sldIdLst>
    <p:sldId id="320" r:id="rId2"/>
    <p:sldId id="256" r:id="rId3"/>
    <p:sldId id="321" r:id="rId4"/>
    <p:sldId id="258" r:id="rId5"/>
    <p:sldId id="260" r:id="rId6"/>
    <p:sldId id="293" r:id="rId7"/>
    <p:sldId id="313" r:id="rId8"/>
    <p:sldId id="312" r:id="rId9"/>
    <p:sldId id="314" r:id="rId10"/>
    <p:sldId id="315" r:id="rId11"/>
    <p:sldId id="317" r:id="rId12"/>
    <p:sldId id="318" r:id="rId13"/>
    <p:sldId id="319" r:id="rId14"/>
    <p:sldId id="329" r:id="rId15"/>
    <p:sldId id="342" r:id="rId16"/>
    <p:sldId id="335" r:id="rId17"/>
    <p:sldId id="323" r:id="rId18"/>
    <p:sldId id="338" r:id="rId19"/>
    <p:sldId id="339" r:id="rId20"/>
    <p:sldId id="340" r:id="rId21"/>
    <p:sldId id="341" r:id="rId22"/>
    <p:sldId id="337" r:id="rId23"/>
    <p:sldId id="333" r:id="rId24"/>
    <p:sldId id="334" r:id="rId25"/>
    <p:sldId id="326" r:id="rId26"/>
    <p:sldId id="330" r:id="rId27"/>
    <p:sldId id="327" r:id="rId28"/>
    <p:sldId id="331" r:id="rId29"/>
    <p:sldId id="343" r:id="rId30"/>
    <p:sldId id="344" r:id="rId31"/>
    <p:sldId id="332" r:id="rId32"/>
    <p:sldId id="322" r:id="rId33"/>
  </p:sldIdLst>
  <p:sldSz cx="9144000" cy="5143500" type="screen16x9"/>
  <p:notesSz cx="6858000" cy="9144000"/>
  <p:embeddedFontLst>
    <p:embeddedFont>
      <p:font typeface="DM Sans" panose="020B0604020202020204" charset="0"/>
      <p:regular r:id="rId35"/>
      <p:bold r:id="rId36"/>
      <p:italic r:id="rId37"/>
      <p:boldItalic r:id="rId38"/>
    </p:embeddedFont>
    <p:embeddedFont>
      <p:font typeface="Nunito Light" panose="020B0604020202020204" charset="0"/>
      <p:regular r:id="rId39"/>
      <p:italic r:id="rId40"/>
    </p:embeddedFont>
    <p:embeddedFont>
      <p:font typeface="Outfit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D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7F28A2-405D-45A7-BB6A-6123C790BEDD}">
  <a:tblStyle styleId="{BE7F28A2-405D-45A7-BB6A-6123C790BE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4" autoAdjust="0"/>
    <p:restoredTop sz="91454" autoAdjust="0"/>
  </p:normalViewPr>
  <p:slideViewPr>
    <p:cSldViewPr snapToGrid="0">
      <p:cViewPr varScale="1">
        <p:scale>
          <a:sx n="108" d="100"/>
          <a:sy n="108" d="100"/>
        </p:scale>
        <p:origin x="70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B2616-9AC7-4A84-80B4-9365A42BA9D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978E4E-65EC-44C2-A316-ADD313888E42}">
      <dgm:prSet phldrT="[Text]"/>
      <dgm:spPr>
        <a:solidFill>
          <a:schemeClr val="tx1"/>
        </a:solidFill>
      </dgm:spPr>
      <dgm:t>
        <a:bodyPr/>
        <a:lstStyle/>
        <a:p>
          <a:r>
            <a:rPr lang="en-US" b="1" i="0" dirty="0"/>
            <a:t>Dataset Collection</a:t>
          </a:r>
          <a:endParaRPr lang="en-US" dirty="0"/>
        </a:p>
      </dgm:t>
    </dgm:pt>
    <dgm:pt modelId="{1535C270-7AB3-45C0-811A-749E955DFC31}" type="parTrans" cxnId="{926D04D9-7955-4EFE-A65C-2D4B499F123F}">
      <dgm:prSet/>
      <dgm:spPr/>
      <dgm:t>
        <a:bodyPr/>
        <a:lstStyle/>
        <a:p>
          <a:endParaRPr lang="en-US"/>
        </a:p>
      </dgm:t>
    </dgm:pt>
    <dgm:pt modelId="{88916E1A-905D-4FE6-A844-E71A52200BC0}" type="sibTrans" cxnId="{926D04D9-7955-4EFE-A65C-2D4B499F123F}">
      <dgm:prSet/>
      <dgm:spPr/>
      <dgm:t>
        <a:bodyPr/>
        <a:lstStyle/>
        <a:p>
          <a:endParaRPr lang="en-US"/>
        </a:p>
      </dgm:t>
    </dgm:pt>
    <dgm:pt modelId="{5A4F0C96-1393-41A2-ABAB-0C22969FD46F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Data Exploration</a:t>
          </a:r>
        </a:p>
      </dgm:t>
    </dgm:pt>
    <dgm:pt modelId="{21C456E0-E7E2-48A1-B4FE-EDB9CD7035F8}" type="parTrans" cxnId="{FADBDD8E-6279-43EC-8CB9-185E44973228}">
      <dgm:prSet/>
      <dgm:spPr/>
      <dgm:t>
        <a:bodyPr/>
        <a:lstStyle/>
        <a:p>
          <a:endParaRPr lang="en-US"/>
        </a:p>
      </dgm:t>
    </dgm:pt>
    <dgm:pt modelId="{021CEE5A-FB5E-4E95-BB66-E016F13B5624}" type="sibTrans" cxnId="{FADBDD8E-6279-43EC-8CB9-185E44973228}">
      <dgm:prSet/>
      <dgm:spPr/>
      <dgm:t>
        <a:bodyPr/>
        <a:lstStyle/>
        <a:p>
          <a:endParaRPr lang="en-US"/>
        </a:p>
      </dgm:t>
    </dgm:pt>
    <dgm:pt modelId="{FBAF4A4E-0E38-4C2B-B876-91C7C3F098C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Data Preprocessing</a:t>
          </a:r>
        </a:p>
      </dgm:t>
    </dgm:pt>
    <dgm:pt modelId="{35CD8E63-D0D6-4A0A-8199-96E08B72D819}" type="parTrans" cxnId="{CF4402DD-B743-4811-BB98-87F7CFBE369B}">
      <dgm:prSet/>
      <dgm:spPr/>
      <dgm:t>
        <a:bodyPr/>
        <a:lstStyle/>
        <a:p>
          <a:endParaRPr lang="en-US"/>
        </a:p>
      </dgm:t>
    </dgm:pt>
    <dgm:pt modelId="{53F8F1C9-0708-4B4C-8FB4-9551E515A7DF}" type="sibTrans" cxnId="{CF4402DD-B743-4811-BB98-87F7CFBE369B}">
      <dgm:prSet/>
      <dgm:spPr/>
      <dgm:t>
        <a:bodyPr/>
        <a:lstStyle/>
        <a:p>
          <a:endParaRPr lang="en-US"/>
        </a:p>
      </dgm:t>
    </dgm:pt>
    <dgm:pt modelId="{0D6208A9-6492-4D6B-8D4F-8E3211F9835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Model Training</a:t>
          </a:r>
        </a:p>
      </dgm:t>
    </dgm:pt>
    <dgm:pt modelId="{3E26571D-1CF4-41AD-B80E-AA557665DC6A}" type="parTrans" cxnId="{9A4A1166-F8B0-4D5A-A593-860009141912}">
      <dgm:prSet/>
      <dgm:spPr/>
      <dgm:t>
        <a:bodyPr/>
        <a:lstStyle/>
        <a:p>
          <a:endParaRPr lang="en-US"/>
        </a:p>
      </dgm:t>
    </dgm:pt>
    <dgm:pt modelId="{4BFE7445-F094-4A7C-8140-35B3CD684B69}" type="sibTrans" cxnId="{9A4A1166-F8B0-4D5A-A593-860009141912}">
      <dgm:prSet/>
      <dgm:spPr/>
      <dgm:t>
        <a:bodyPr/>
        <a:lstStyle/>
        <a:p>
          <a:endParaRPr lang="en-US"/>
        </a:p>
      </dgm:t>
    </dgm:pt>
    <dgm:pt modelId="{6DB5D5E0-DE6A-4FDD-AC42-770137D6FF4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Web app</a:t>
          </a:r>
        </a:p>
      </dgm:t>
    </dgm:pt>
    <dgm:pt modelId="{EE926495-9E89-4324-90A3-7AB62A492A76}" type="parTrans" cxnId="{213A4322-05C5-4FE7-8142-351C0EAC4427}">
      <dgm:prSet/>
      <dgm:spPr/>
      <dgm:t>
        <a:bodyPr/>
        <a:lstStyle/>
        <a:p>
          <a:endParaRPr lang="en-US"/>
        </a:p>
      </dgm:t>
    </dgm:pt>
    <dgm:pt modelId="{A71F82C8-2054-422C-858A-99AAB567F2DC}" type="sibTrans" cxnId="{213A4322-05C5-4FE7-8142-351C0EAC4427}">
      <dgm:prSet/>
      <dgm:spPr/>
      <dgm:t>
        <a:bodyPr/>
        <a:lstStyle/>
        <a:p>
          <a:endParaRPr lang="en-US"/>
        </a:p>
      </dgm:t>
    </dgm:pt>
    <dgm:pt modelId="{682E38E6-B4A5-462C-A6A8-754FDCFE442A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Model Evaluation</a:t>
          </a:r>
        </a:p>
      </dgm:t>
    </dgm:pt>
    <dgm:pt modelId="{A0A7CC8C-6F4F-485E-8843-8D4C30097099}" type="parTrans" cxnId="{10A498E6-37C1-4A55-AB30-4148AED3ED9C}">
      <dgm:prSet/>
      <dgm:spPr/>
      <dgm:t>
        <a:bodyPr/>
        <a:lstStyle/>
        <a:p>
          <a:endParaRPr lang="en-US"/>
        </a:p>
      </dgm:t>
    </dgm:pt>
    <dgm:pt modelId="{473E286D-C17E-487B-899B-1946BC8CDCC6}" type="sibTrans" cxnId="{10A498E6-37C1-4A55-AB30-4148AED3ED9C}">
      <dgm:prSet/>
      <dgm:spPr/>
      <dgm:t>
        <a:bodyPr/>
        <a:lstStyle/>
        <a:p>
          <a:endParaRPr lang="en-US"/>
        </a:p>
      </dgm:t>
    </dgm:pt>
    <dgm:pt modelId="{C4615A78-DA5B-4B5D-8FA6-A7DC904836CD}" type="pres">
      <dgm:prSet presAssocID="{B78B2616-9AC7-4A84-80B4-9365A42BA9DB}" presName="diagram" presStyleCnt="0">
        <dgm:presLayoutVars>
          <dgm:dir/>
          <dgm:resizeHandles val="exact"/>
        </dgm:presLayoutVars>
      </dgm:prSet>
      <dgm:spPr/>
    </dgm:pt>
    <dgm:pt modelId="{0A24F060-7DFF-4267-A3B8-EBF4898B5082}" type="pres">
      <dgm:prSet presAssocID="{2C978E4E-65EC-44C2-A316-ADD313888E42}" presName="node" presStyleLbl="node1" presStyleIdx="0" presStyleCnt="6">
        <dgm:presLayoutVars>
          <dgm:bulletEnabled val="1"/>
        </dgm:presLayoutVars>
      </dgm:prSet>
      <dgm:spPr/>
    </dgm:pt>
    <dgm:pt modelId="{838BD6BA-4ED9-4585-9552-ECF3142C1FEF}" type="pres">
      <dgm:prSet presAssocID="{88916E1A-905D-4FE6-A844-E71A52200BC0}" presName="sibTrans" presStyleLbl="sibTrans2D1" presStyleIdx="0" presStyleCnt="5"/>
      <dgm:spPr/>
    </dgm:pt>
    <dgm:pt modelId="{E669B40F-439A-41C6-BC8C-752E428D884A}" type="pres">
      <dgm:prSet presAssocID="{88916E1A-905D-4FE6-A844-E71A52200BC0}" presName="connectorText" presStyleLbl="sibTrans2D1" presStyleIdx="0" presStyleCnt="5"/>
      <dgm:spPr/>
    </dgm:pt>
    <dgm:pt modelId="{EA34DAF4-C0BB-42C4-B1E9-8F8F64EE3E0A}" type="pres">
      <dgm:prSet presAssocID="{5A4F0C96-1393-41A2-ABAB-0C22969FD46F}" presName="node" presStyleLbl="node1" presStyleIdx="1" presStyleCnt="6">
        <dgm:presLayoutVars>
          <dgm:bulletEnabled val="1"/>
        </dgm:presLayoutVars>
      </dgm:prSet>
      <dgm:spPr/>
    </dgm:pt>
    <dgm:pt modelId="{E1454A57-CA06-43F8-9F7D-0B2C7D5C5949}" type="pres">
      <dgm:prSet presAssocID="{021CEE5A-FB5E-4E95-BB66-E016F13B5624}" presName="sibTrans" presStyleLbl="sibTrans2D1" presStyleIdx="1" presStyleCnt="5"/>
      <dgm:spPr/>
    </dgm:pt>
    <dgm:pt modelId="{607A7FE7-E74B-4C88-9698-3940A95913EB}" type="pres">
      <dgm:prSet presAssocID="{021CEE5A-FB5E-4E95-BB66-E016F13B5624}" presName="connectorText" presStyleLbl="sibTrans2D1" presStyleIdx="1" presStyleCnt="5"/>
      <dgm:spPr/>
    </dgm:pt>
    <dgm:pt modelId="{DBA3E626-0B21-453D-B5D5-604DC9953D5F}" type="pres">
      <dgm:prSet presAssocID="{FBAF4A4E-0E38-4C2B-B876-91C7C3F098CD}" presName="node" presStyleLbl="node1" presStyleIdx="2" presStyleCnt="6">
        <dgm:presLayoutVars>
          <dgm:bulletEnabled val="1"/>
        </dgm:presLayoutVars>
      </dgm:prSet>
      <dgm:spPr/>
    </dgm:pt>
    <dgm:pt modelId="{CA7AC413-8CE9-46D8-B03C-CA1EF1C372C1}" type="pres">
      <dgm:prSet presAssocID="{53F8F1C9-0708-4B4C-8FB4-9551E515A7DF}" presName="sibTrans" presStyleLbl="sibTrans2D1" presStyleIdx="2" presStyleCnt="5"/>
      <dgm:spPr/>
    </dgm:pt>
    <dgm:pt modelId="{39FD35ED-0984-4E60-A507-5C6FD74281D6}" type="pres">
      <dgm:prSet presAssocID="{53F8F1C9-0708-4B4C-8FB4-9551E515A7DF}" presName="connectorText" presStyleLbl="sibTrans2D1" presStyleIdx="2" presStyleCnt="5"/>
      <dgm:spPr/>
    </dgm:pt>
    <dgm:pt modelId="{010FAEF9-17ED-4893-921F-3CBBF0DAADCA}" type="pres">
      <dgm:prSet presAssocID="{0D6208A9-6492-4D6B-8D4F-8E3211F9835F}" presName="node" presStyleLbl="node1" presStyleIdx="3" presStyleCnt="6">
        <dgm:presLayoutVars>
          <dgm:bulletEnabled val="1"/>
        </dgm:presLayoutVars>
      </dgm:prSet>
      <dgm:spPr/>
    </dgm:pt>
    <dgm:pt modelId="{132B0CC7-6910-47A2-9AC2-F574D22C08F8}" type="pres">
      <dgm:prSet presAssocID="{4BFE7445-F094-4A7C-8140-35B3CD684B69}" presName="sibTrans" presStyleLbl="sibTrans2D1" presStyleIdx="3" presStyleCnt="5"/>
      <dgm:spPr/>
    </dgm:pt>
    <dgm:pt modelId="{46EB6DC9-CDF6-43EB-AF86-A4E662B6A3F9}" type="pres">
      <dgm:prSet presAssocID="{4BFE7445-F094-4A7C-8140-35B3CD684B69}" presName="connectorText" presStyleLbl="sibTrans2D1" presStyleIdx="3" presStyleCnt="5"/>
      <dgm:spPr/>
    </dgm:pt>
    <dgm:pt modelId="{A2FFAC55-8611-4021-B380-683579BE9F07}" type="pres">
      <dgm:prSet presAssocID="{682E38E6-B4A5-462C-A6A8-754FDCFE442A}" presName="node" presStyleLbl="node1" presStyleIdx="4" presStyleCnt="6">
        <dgm:presLayoutVars>
          <dgm:bulletEnabled val="1"/>
        </dgm:presLayoutVars>
      </dgm:prSet>
      <dgm:spPr/>
    </dgm:pt>
    <dgm:pt modelId="{5169FA16-E626-4190-9E54-18A78B50C77A}" type="pres">
      <dgm:prSet presAssocID="{473E286D-C17E-487B-899B-1946BC8CDCC6}" presName="sibTrans" presStyleLbl="sibTrans2D1" presStyleIdx="4" presStyleCnt="5"/>
      <dgm:spPr/>
    </dgm:pt>
    <dgm:pt modelId="{348A42D6-D290-454C-930E-07F50A9B3EB8}" type="pres">
      <dgm:prSet presAssocID="{473E286D-C17E-487B-899B-1946BC8CDCC6}" presName="connectorText" presStyleLbl="sibTrans2D1" presStyleIdx="4" presStyleCnt="5"/>
      <dgm:spPr/>
    </dgm:pt>
    <dgm:pt modelId="{2F23219D-241D-493A-A804-4EDCA05E8406}" type="pres">
      <dgm:prSet presAssocID="{6DB5D5E0-DE6A-4FDD-AC42-770137D6FF44}" presName="node" presStyleLbl="node1" presStyleIdx="5" presStyleCnt="6">
        <dgm:presLayoutVars>
          <dgm:bulletEnabled val="1"/>
        </dgm:presLayoutVars>
      </dgm:prSet>
      <dgm:spPr/>
    </dgm:pt>
  </dgm:ptLst>
  <dgm:cxnLst>
    <dgm:cxn modelId="{82B1C404-32A4-4717-91F7-973EA5902BAC}" type="presOf" srcId="{FBAF4A4E-0E38-4C2B-B876-91C7C3F098CD}" destId="{DBA3E626-0B21-453D-B5D5-604DC9953D5F}" srcOrd="0" destOrd="0" presId="urn:microsoft.com/office/officeart/2005/8/layout/process5"/>
    <dgm:cxn modelId="{DE389614-C649-4A08-9795-4D317762DDDC}" type="presOf" srcId="{53F8F1C9-0708-4B4C-8FB4-9551E515A7DF}" destId="{39FD35ED-0984-4E60-A507-5C6FD74281D6}" srcOrd="1" destOrd="0" presId="urn:microsoft.com/office/officeart/2005/8/layout/process5"/>
    <dgm:cxn modelId="{213A4322-05C5-4FE7-8142-351C0EAC4427}" srcId="{B78B2616-9AC7-4A84-80B4-9365A42BA9DB}" destId="{6DB5D5E0-DE6A-4FDD-AC42-770137D6FF44}" srcOrd="5" destOrd="0" parTransId="{EE926495-9E89-4324-90A3-7AB62A492A76}" sibTransId="{A71F82C8-2054-422C-858A-99AAB567F2DC}"/>
    <dgm:cxn modelId="{00FE4940-DDCB-47ED-A3B3-BD13723B8933}" type="presOf" srcId="{021CEE5A-FB5E-4E95-BB66-E016F13B5624}" destId="{E1454A57-CA06-43F8-9F7D-0B2C7D5C5949}" srcOrd="0" destOrd="0" presId="urn:microsoft.com/office/officeart/2005/8/layout/process5"/>
    <dgm:cxn modelId="{2D9ADF5E-7ADA-4574-A84B-7BA39A3DF3BF}" type="presOf" srcId="{682E38E6-B4A5-462C-A6A8-754FDCFE442A}" destId="{A2FFAC55-8611-4021-B380-683579BE9F07}" srcOrd="0" destOrd="0" presId="urn:microsoft.com/office/officeart/2005/8/layout/process5"/>
    <dgm:cxn modelId="{8844A641-DE49-41B5-B69D-F33415E0906E}" type="presOf" srcId="{2C978E4E-65EC-44C2-A316-ADD313888E42}" destId="{0A24F060-7DFF-4267-A3B8-EBF4898B5082}" srcOrd="0" destOrd="0" presId="urn:microsoft.com/office/officeart/2005/8/layout/process5"/>
    <dgm:cxn modelId="{9A4A1166-F8B0-4D5A-A593-860009141912}" srcId="{B78B2616-9AC7-4A84-80B4-9365A42BA9DB}" destId="{0D6208A9-6492-4D6B-8D4F-8E3211F9835F}" srcOrd="3" destOrd="0" parTransId="{3E26571D-1CF4-41AD-B80E-AA557665DC6A}" sibTransId="{4BFE7445-F094-4A7C-8140-35B3CD684B69}"/>
    <dgm:cxn modelId="{80FF2348-1875-4A22-A2F5-C60C521F358D}" type="presOf" srcId="{4BFE7445-F094-4A7C-8140-35B3CD684B69}" destId="{132B0CC7-6910-47A2-9AC2-F574D22C08F8}" srcOrd="0" destOrd="0" presId="urn:microsoft.com/office/officeart/2005/8/layout/process5"/>
    <dgm:cxn modelId="{8A7DE96A-789E-4636-AC57-80DDA0495FA4}" type="presOf" srcId="{53F8F1C9-0708-4B4C-8FB4-9551E515A7DF}" destId="{CA7AC413-8CE9-46D8-B03C-CA1EF1C372C1}" srcOrd="0" destOrd="0" presId="urn:microsoft.com/office/officeart/2005/8/layout/process5"/>
    <dgm:cxn modelId="{FADBDD8E-6279-43EC-8CB9-185E44973228}" srcId="{B78B2616-9AC7-4A84-80B4-9365A42BA9DB}" destId="{5A4F0C96-1393-41A2-ABAB-0C22969FD46F}" srcOrd="1" destOrd="0" parTransId="{21C456E0-E7E2-48A1-B4FE-EDB9CD7035F8}" sibTransId="{021CEE5A-FB5E-4E95-BB66-E016F13B5624}"/>
    <dgm:cxn modelId="{927527AA-EECF-4CA5-B6C8-D17D83FF5EF6}" type="presOf" srcId="{473E286D-C17E-487B-899B-1946BC8CDCC6}" destId="{5169FA16-E626-4190-9E54-18A78B50C77A}" srcOrd="0" destOrd="0" presId="urn:microsoft.com/office/officeart/2005/8/layout/process5"/>
    <dgm:cxn modelId="{DFF9BDB2-2538-43DA-9BFE-AFA33CF9720E}" type="presOf" srcId="{0D6208A9-6492-4D6B-8D4F-8E3211F9835F}" destId="{010FAEF9-17ED-4893-921F-3CBBF0DAADCA}" srcOrd="0" destOrd="0" presId="urn:microsoft.com/office/officeart/2005/8/layout/process5"/>
    <dgm:cxn modelId="{F4008BB3-031F-4A10-A03F-F9D3ED07B184}" type="presOf" srcId="{021CEE5A-FB5E-4E95-BB66-E016F13B5624}" destId="{607A7FE7-E74B-4C88-9698-3940A95913EB}" srcOrd="1" destOrd="0" presId="urn:microsoft.com/office/officeart/2005/8/layout/process5"/>
    <dgm:cxn modelId="{9C874EB8-0688-472C-A5AF-7D1F96F11008}" type="presOf" srcId="{88916E1A-905D-4FE6-A844-E71A52200BC0}" destId="{838BD6BA-4ED9-4585-9552-ECF3142C1FEF}" srcOrd="0" destOrd="0" presId="urn:microsoft.com/office/officeart/2005/8/layout/process5"/>
    <dgm:cxn modelId="{0F0D4FBA-A597-49F0-9B95-2801F70971BA}" type="presOf" srcId="{B78B2616-9AC7-4A84-80B4-9365A42BA9DB}" destId="{C4615A78-DA5B-4B5D-8FA6-A7DC904836CD}" srcOrd="0" destOrd="0" presId="urn:microsoft.com/office/officeart/2005/8/layout/process5"/>
    <dgm:cxn modelId="{28D091BF-D942-4613-B4FB-A5FE80522C6B}" type="presOf" srcId="{4BFE7445-F094-4A7C-8140-35B3CD684B69}" destId="{46EB6DC9-CDF6-43EB-AF86-A4E662B6A3F9}" srcOrd="1" destOrd="0" presId="urn:microsoft.com/office/officeart/2005/8/layout/process5"/>
    <dgm:cxn modelId="{A1474BD1-3CE8-4B74-B1CB-2042550E4F11}" type="presOf" srcId="{88916E1A-905D-4FE6-A844-E71A52200BC0}" destId="{E669B40F-439A-41C6-BC8C-752E428D884A}" srcOrd="1" destOrd="0" presId="urn:microsoft.com/office/officeart/2005/8/layout/process5"/>
    <dgm:cxn modelId="{926D04D9-7955-4EFE-A65C-2D4B499F123F}" srcId="{B78B2616-9AC7-4A84-80B4-9365A42BA9DB}" destId="{2C978E4E-65EC-44C2-A316-ADD313888E42}" srcOrd="0" destOrd="0" parTransId="{1535C270-7AB3-45C0-811A-749E955DFC31}" sibTransId="{88916E1A-905D-4FE6-A844-E71A52200BC0}"/>
    <dgm:cxn modelId="{CF4402DD-B743-4811-BB98-87F7CFBE369B}" srcId="{B78B2616-9AC7-4A84-80B4-9365A42BA9DB}" destId="{FBAF4A4E-0E38-4C2B-B876-91C7C3F098CD}" srcOrd="2" destOrd="0" parTransId="{35CD8E63-D0D6-4A0A-8199-96E08B72D819}" sibTransId="{53F8F1C9-0708-4B4C-8FB4-9551E515A7DF}"/>
    <dgm:cxn modelId="{6A4311DE-9CC7-441C-859F-3B034827F911}" type="presOf" srcId="{6DB5D5E0-DE6A-4FDD-AC42-770137D6FF44}" destId="{2F23219D-241D-493A-A804-4EDCA05E8406}" srcOrd="0" destOrd="0" presId="urn:microsoft.com/office/officeart/2005/8/layout/process5"/>
    <dgm:cxn modelId="{F59804E4-AD97-41CC-B592-DA244C8FF7D7}" type="presOf" srcId="{5A4F0C96-1393-41A2-ABAB-0C22969FD46F}" destId="{EA34DAF4-C0BB-42C4-B1E9-8F8F64EE3E0A}" srcOrd="0" destOrd="0" presId="urn:microsoft.com/office/officeart/2005/8/layout/process5"/>
    <dgm:cxn modelId="{10A498E6-37C1-4A55-AB30-4148AED3ED9C}" srcId="{B78B2616-9AC7-4A84-80B4-9365A42BA9DB}" destId="{682E38E6-B4A5-462C-A6A8-754FDCFE442A}" srcOrd="4" destOrd="0" parTransId="{A0A7CC8C-6F4F-485E-8843-8D4C30097099}" sibTransId="{473E286D-C17E-487B-899B-1946BC8CDCC6}"/>
    <dgm:cxn modelId="{19B812FC-2038-40E2-8D20-E460756241F6}" type="presOf" srcId="{473E286D-C17E-487B-899B-1946BC8CDCC6}" destId="{348A42D6-D290-454C-930E-07F50A9B3EB8}" srcOrd="1" destOrd="0" presId="urn:microsoft.com/office/officeart/2005/8/layout/process5"/>
    <dgm:cxn modelId="{0B44BBF0-C963-4582-9742-A0046C093583}" type="presParOf" srcId="{C4615A78-DA5B-4B5D-8FA6-A7DC904836CD}" destId="{0A24F060-7DFF-4267-A3B8-EBF4898B5082}" srcOrd="0" destOrd="0" presId="urn:microsoft.com/office/officeart/2005/8/layout/process5"/>
    <dgm:cxn modelId="{6D8D13DD-C707-4584-A6F8-AF22AFBFDB9D}" type="presParOf" srcId="{C4615A78-DA5B-4B5D-8FA6-A7DC904836CD}" destId="{838BD6BA-4ED9-4585-9552-ECF3142C1FEF}" srcOrd="1" destOrd="0" presId="urn:microsoft.com/office/officeart/2005/8/layout/process5"/>
    <dgm:cxn modelId="{A20C27A2-9127-40FB-B61B-45BC4BD86E3C}" type="presParOf" srcId="{838BD6BA-4ED9-4585-9552-ECF3142C1FEF}" destId="{E669B40F-439A-41C6-BC8C-752E428D884A}" srcOrd="0" destOrd="0" presId="urn:microsoft.com/office/officeart/2005/8/layout/process5"/>
    <dgm:cxn modelId="{BCF12B81-DC1D-45E3-A3F3-10B620133D18}" type="presParOf" srcId="{C4615A78-DA5B-4B5D-8FA6-A7DC904836CD}" destId="{EA34DAF4-C0BB-42C4-B1E9-8F8F64EE3E0A}" srcOrd="2" destOrd="0" presId="urn:microsoft.com/office/officeart/2005/8/layout/process5"/>
    <dgm:cxn modelId="{A8140806-60BC-4D7D-9B12-88B1B93C67CE}" type="presParOf" srcId="{C4615A78-DA5B-4B5D-8FA6-A7DC904836CD}" destId="{E1454A57-CA06-43F8-9F7D-0B2C7D5C5949}" srcOrd="3" destOrd="0" presId="urn:microsoft.com/office/officeart/2005/8/layout/process5"/>
    <dgm:cxn modelId="{2DF767AD-94A6-4112-A74C-A27CE08E9771}" type="presParOf" srcId="{E1454A57-CA06-43F8-9F7D-0B2C7D5C5949}" destId="{607A7FE7-E74B-4C88-9698-3940A95913EB}" srcOrd="0" destOrd="0" presId="urn:microsoft.com/office/officeart/2005/8/layout/process5"/>
    <dgm:cxn modelId="{D411BD94-5591-4DF0-A21A-84A3191BC0ED}" type="presParOf" srcId="{C4615A78-DA5B-4B5D-8FA6-A7DC904836CD}" destId="{DBA3E626-0B21-453D-B5D5-604DC9953D5F}" srcOrd="4" destOrd="0" presId="urn:microsoft.com/office/officeart/2005/8/layout/process5"/>
    <dgm:cxn modelId="{D9C7E1EA-853C-4704-9669-381A94B49191}" type="presParOf" srcId="{C4615A78-DA5B-4B5D-8FA6-A7DC904836CD}" destId="{CA7AC413-8CE9-46D8-B03C-CA1EF1C372C1}" srcOrd="5" destOrd="0" presId="urn:microsoft.com/office/officeart/2005/8/layout/process5"/>
    <dgm:cxn modelId="{F3BFA208-AA8B-403C-BA49-186E6F16CEEE}" type="presParOf" srcId="{CA7AC413-8CE9-46D8-B03C-CA1EF1C372C1}" destId="{39FD35ED-0984-4E60-A507-5C6FD74281D6}" srcOrd="0" destOrd="0" presId="urn:microsoft.com/office/officeart/2005/8/layout/process5"/>
    <dgm:cxn modelId="{99F1A26B-870B-43E6-BF13-036534E9D5E3}" type="presParOf" srcId="{C4615A78-DA5B-4B5D-8FA6-A7DC904836CD}" destId="{010FAEF9-17ED-4893-921F-3CBBF0DAADCA}" srcOrd="6" destOrd="0" presId="urn:microsoft.com/office/officeart/2005/8/layout/process5"/>
    <dgm:cxn modelId="{C9B00783-F451-4512-8FC3-80AC797CAF9C}" type="presParOf" srcId="{C4615A78-DA5B-4B5D-8FA6-A7DC904836CD}" destId="{132B0CC7-6910-47A2-9AC2-F574D22C08F8}" srcOrd="7" destOrd="0" presId="urn:microsoft.com/office/officeart/2005/8/layout/process5"/>
    <dgm:cxn modelId="{0BF966A6-BECE-4E0A-AC23-C4DCBA6C9876}" type="presParOf" srcId="{132B0CC7-6910-47A2-9AC2-F574D22C08F8}" destId="{46EB6DC9-CDF6-43EB-AF86-A4E662B6A3F9}" srcOrd="0" destOrd="0" presId="urn:microsoft.com/office/officeart/2005/8/layout/process5"/>
    <dgm:cxn modelId="{C4F5AE93-4395-421A-BAFD-FC1CF2735647}" type="presParOf" srcId="{C4615A78-DA5B-4B5D-8FA6-A7DC904836CD}" destId="{A2FFAC55-8611-4021-B380-683579BE9F07}" srcOrd="8" destOrd="0" presId="urn:microsoft.com/office/officeart/2005/8/layout/process5"/>
    <dgm:cxn modelId="{5B4EC24F-F180-4F0B-ADEC-1E1256DCB5E8}" type="presParOf" srcId="{C4615A78-DA5B-4B5D-8FA6-A7DC904836CD}" destId="{5169FA16-E626-4190-9E54-18A78B50C77A}" srcOrd="9" destOrd="0" presId="urn:microsoft.com/office/officeart/2005/8/layout/process5"/>
    <dgm:cxn modelId="{5F67EF8E-A24C-4F44-A977-C7BD4602B7C5}" type="presParOf" srcId="{5169FA16-E626-4190-9E54-18A78B50C77A}" destId="{348A42D6-D290-454C-930E-07F50A9B3EB8}" srcOrd="0" destOrd="0" presId="urn:microsoft.com/office/officeart/2005/8/layout/process5"/>
    <dgm:cxn modelId="{E61A6061-06D5-4A74-B123-138869433BD4}" type="presParOf" srcId="{C4615A78-DA5B-4B5D-8FA6-A7DC904836CD}" destId="{2F23219D-241D-493A-A804-4EDCA05E8406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4F060-7DFF-4267-A3B8-EBF4898B5082}">
      <dsp:nvSpPr>
        <dsp:cNvPr id="0" name=""/>
        <dsp:cNvSpPr/>
      </dsp:nvSpPr>
      <dsp:spPr>
        <a:xfrm>
          <a:off x="5357" y="750887"/>
          <a:ext cx="1601390" cy="960834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Dataset Collection</a:t>
          </a:r>
          <a:endParaRPr lang="en-US" sz="1700" kern="1200" dirty="0"/>
        </a:p>
      </dsp:txBody>
      <dsp:txXfrm>
        <a:off x="33499" y="779029"/>
        <a:ext cx="1545106" cy="904550"/>
      </dsp:txXfrm>
    </dsp:sp>
    <dsp:sp modelId="{838BD6BA-4ED9-4585-9552-ECF3142C1FEF}">
      <dsp:nvSpPr>
        <dsp:cNvPr id="0" name=""/>
        <dsp:cNvSpPr/>
      </dsp:nvSpPr>
      <dsp:spPr>
        <a:xfrm>
          <a:off x="1747670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47670" y="1112161"/>
        <a:ext cx="237646" cy="238286"/>
      </dsp:txXfrm>
    </dsp:sp>
    <dsp:sp modelId="{EA34DAF4-C0BB-42C4-B1E9-8F8F64EE3E0A}">
      <dsp:nvSpPr>
        <dsp:cNvPr id="0" name=""/>
        <dsp:cNvSpPr/>
      </dsp:nvSpPr>
      <dsp:spPr>
        <a:xfrm>
          <a:off x="2247304" y="750887"/>
          <a:ext cx="1601390" cy="960834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Exploration</a:t>
          </a:r>
        </a:p>
      </dsp:txBody>
      <dsp:txXfrm>
        <a:off x="2275446" y="779029"/>
        <a:ext cx="1545106" cy="904550"/>
      </dsp:txXfrm>
    </dsp:sp>
    <dsp:sp modelId="{E1454A57-CA06-43F8-9F7D-0B2C7D5C5949}">
      <dsp:nvSpPr>
        <dsp:cNvPr id="0" name=""/>
        <dsp:cNvSpPr/>
      </dsp:nvSpPr>
      <dsp:spPr>
        <a:xfrm>
          <a:off x="3989617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9617" y="1112161"/>
        <a:ext cx="237646" cy="238286"/>
      </dsp:txXfrm>
    </dsp:sp>
    <dsp:sp modelId="{DBA3E626-0B21-453D-B5D5-604DC9953D5F}">
      <dsp:nvSpPr>
        <dsp:cNvPr id="0" name=""/>
        <dsp:cNvSpPr/>
      </dsp:nvSpPr>
      <dsp:spPr>
        <a:xfrm>
          <a:off x="4489251" y="750887"/>
          <a:ext cx="1601390" cy="960834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Preprocessing</a:t>
          </a:r>
        </a:p>
      </dsp:txBody>
      <dsp:txXfrm>
        <a:off x="4517393" y="779029"/>
        <a:ext cx="1545106" cy="904550"/>
      </dsp:txXfrm>
    </dsp:sp>
    <dsp:sp modelId="{CA7AC413-8CE9-46D8-B03C-CA1EF1C372C1}">
      <dsp:nvSpPr>
        <dsp:cNvPr id="0" name=""/>
        <dsp:cNvSpPr/>
      </dsp:nvSpPr>
      <dsp:spPr>
        <a:xfrm rot="5400000">
          <a:off x="5120199" y="1823819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170803" y="1852644"/>
        <a:ext cx="238286" cy="237646"/>
      </dsp:txXfrm>
    </dsp:sp>
    <dsp:sp modelId="{010FAEF9-17ED-4893-921F-3CBBF0DAADCA}">
      <dsp:nvSpPr>
        <dsp:cNvPr id="0" name=""/>
        <dsp:cNvSpPr/>
      </dsp:nvSpPr>
      <dsp:spPr>
        <a:xfrm>
          <a:off x="4489251" y="2352278"/>
          <a:ext cx="1601390" cy="960834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Training</a:t>
          </a:r>
        </a:p>
      </dsp:txBody>
      <dsp:txXfrm>
        <a:off x="4517393" y="2380420"/>
        <a:ext cx="1545106" cy="904550"/>
      </dsp:txXfrm>
    </dsp:sp>
    <dsp:sp modelId="{132B0CC7-6910-47A2-9AC2-F574D22C08F8}">
      <dsp:nvSpPr>
        <dsp:cNvPr id="0" name=""/>
        <dsp:cNvSpPr/>
      </dsp:nvSpPr>
      <dsp:spPr>
        <a:xfrm rot="10800000">
          <a:off x="4008834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4110682" y="2713551"/>
        <a:ext cx="237646" cy="238286"/>
      </dsp:txXfrm>
    </dsp:sp>
    <dsp:sp modelId="{A2FFAC55-8611-4021-B380-683579BE9F07}">
      <dsp:nvSpPr>
        <dsp:cNvPr id="0" name=""/>
        <dsp:cNvSpPr/>
      </dsp:nvSpPr>
      <dsp:spPr>
        <a:xfrm>
          <a:off x="2247304" y="2352278"/>
          <a:ext cx="1601390" cy="960834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Evaluation</a:t>
          </a:r>
        </a:p>
      </dsp:txBody>
      <dsp:txXfrm>
        <a:off x="2275446" y="2380420"/>
        <a:ext cx="1545106" cy="904550"/>
      </dsp:txXfrm>
    </dsp:sp>
    <dsp:sp modelId="{5169FA16-E626-4190-9E54-18A78B50C77A}">
      <dsp:nvSpPr>
        <dsp:cNvPr id="0" name=""/>
        <dsp:cNvSpPr/>
      </dsp:nvSpPr>
      <dsp:spPr>
        <a:xfrm rot="10800000">
          <a:off x="1766887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1868735" y="2713551"/>
        <a:ext cx="237646" cy="238286"/>
      </dsp:txXfrm>
    </dsp:sp>
    <dsp:sp modelId="{2F23219D-241D-493A-A804-4EDCA05E8406}">
      <dsp:nvSpPr>
        <dsp:cNvPr id="0" name=""/>
        <dsp:cNvSpPr/>
      </dsp:nvSpPr>
      <dsp:spPr>
        <a:xfrm>
          <a:off x="5357" y="2352278"/>
          <a:ext cx="1601390" cy="960834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app</a:t>
          </a:r>
        </a:p>
      </dsp:txBody>
      <dsp:txXfrm>
        <a:off x="33499" y="2380420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981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848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0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768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741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185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67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31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18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94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40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`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87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590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476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682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037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060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376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685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374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59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592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25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8264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52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080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05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63A83-9F1C-7195-2532-7B65638E96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24" y="0"/>
            <a:ext cx="1284576" cy="6377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EA90E5-76F2-7F2A-EA6D-DAA8944625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188" y="-263438"/>
            <a:ext cx="1489765" cy="1386637"/>
          </a:xfrm>
          <a:prstGeom prst="rect">
            <a:avLst/>
          </a:prstGeom>
        </p:spPr>
      </p:pic>
      <p:grpSp>
        <p:nvGrpSpPr>
          <p:cNvPr id="4" name="Google Shape;280;p28">
            <a:extLst>
              <a:ext uri="{FF2B5EF4-FFF2-40B4-BE49-F238E27FC236}">
                <a16:creationId xmlns:a16="http://schemas.microsoft.com/office/drawing/2014/main" id="{64BCDE16-2CCB-7F27-FE01-CBA66BDB5BD1}"/>
              </a:ext>
            </a:extLst>
          </p:cNvPr>
          <p:cNvGrpSpPr/>
          <p:nvPr userDrawn="1"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5" name="Google Shape;281;p28">
              <a:extLst>
                <a:ext uri="{FF2B5EF4-FFF2-40B4-BE49-F238E27FC236}">
                  <a16:creationId xmlns:a16="http://schemas.microsoft.com/office/drawing/2014/main" id="{C9BC93FB-B52F-C8AC-1302-0AC948D6FFE8}"/>
                </a:ext>
              </a:extLst>
            </p:cNvPr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2;p28">
              <a:extLst>
                <a:ext uri="{FF2B5EF4-FFF2-40B4-BE49-F238E27FC236}">
                  <a16:creationId xmlns:a16="http://schemas.microsoft.com/office/drawing/2014/main" id="{BF2512E0-1AA4-51A6-53D8-C178CA53C808}"/>
                </a:ext>
              </a:extLst>
            </p:cNvPr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3;p28">
              <a:extLst>
                <a:ext uri="{FF2B5EF4-FFF2-40B4-BE49-F238E27FC236}">
                  <a16:creationId xmlns:a16="http://schemas.microsoft.com/office/drawing/2014/main" id="{8E450D8C-CB73-48E7-92BC-99CCFA5B6476}"/>
                </a:ext>
              </a:extLst>
            </p:cNvPr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4;p28">
              <a:extLst>
                <a:ext uri="{FF2B5EF4-FFF2-40B4-BE49-F238E27FC236}">
                  <a16:creationId xmlns:a16="http://schemas.microsoft.com/office/drawing/2014/main" id="{EC4C04B5-57DD-25D2-B820-388532346726}"/>
                </a:ext>
              </a:extLst>
            </p:cNvPr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5;p28">
              <a:extLst>
                <a:ext uri="{FF2B5EF4-FFF2-40B4-BE49-F238E27FC236}">
                  <a16:creationId xmlns:a16="http://schemas.microsoft.com/office/drawing/2014/main" id="{864785CC-ACDB-8254-D4EB-8DEB33B8CCD8}"/>
                </a:ext>
              </a:extLst>
            </p:cNvPr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6;p28">
              <a:extLst>
                <a:ext uri="{FF2B5EF4-FFF2-40B4-BE49-F238E27FC236}">
                  <a16:creationId xmlns:a16="http://schemas.microsoft.com/office/drawing/2014/main" id="{C85C54B5-F84A-E0DB-1487-6C470CE86003}"/>
                </a:ext>
              </a:extLst>
            </p:cNvPr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7;p28">
              <a:extLst>
                <a:ext uri="{FF2B5EF4-FFF2-40B4-BE49-F238E27FC236}">
                  <a16:creationId xmlns:a16="http://schemas.microsoft.com/office/drawing/2014/main" id="{282BBC8B-815B-9D5D-0FA7-BE92736B1557}"/>
                </a:ext>
              </a:extLst>
            </p:cNvPr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8;p28">
              <a:extLst>
                <a:ext uri="{FF2B5EF4-FFF2-40B4-BE49-F238E27FC236}">
                  <a16:creationId xmlns:a16="http://schemas.microsoft.com/office/drawing/2014/main" id="{ACFBADA4-DCC9-921C-5258-9EB42D57D08E}"/>
                </a:ext>
              </a:extLst>
            </p:cNvPr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oogle Shape;280;p28">
            <a:extLst>
              <a:ext uri="{FF2B5EF4-FFF2-40B4-BE49-F238E27FC236}">
                <a16:creationId xmlns:a16="http://schemas.microsoft.com/office/drawing/2014/main" id="{3FC21702-5D1F-C3EA-6ED9-7BB01B8A94BD}"/>
              </a:ext>
            </a:extLst>
          </p:cNvPr>
          <p:cNvGrpSpPr/>
          <p:nvPr userDrawn="1"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3" name="Google Shape;281;p28">
              <a:extLst>
                <a:ext uri="{FF2B5EF4-FFF2-40B4-BE49-F238E27FC236}">
                  <a16:creationId xmlns:a16="http://schemas.microsoft.com/office/drawing/2014/main" id="{C4327EBB-860C-6E4E-15FC-3F25EB31E73F}"/>
                </a:ext>
              </a:extLst>
            </p:cNvPr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2;p28">
              <a:extLst>
                <a:ext uri="{FF2B5EF4-FFF2-40B4-BE49-F238E27FC236}">
                  <a16:creationId xmlns:a16="http://schemas.microsoft.com/office/drawing/2014/main" id="{C3328E7E-9038-AAAD-9108-8042E63B7280}"/>
                </a:ext>
              </a:extLst>
            </p:cNvPr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3;p28">
              <a:extLst>
                <a:ext uri="{FF2B5EF4-FFF2-40B4-BE49-F238E27FC236}">
                  <a16:creationId xmlns:a16="http://schemas.microsoft.com/office/drawing/2014/main" id="{E267D516-0CE2-A51E-C0A9-5D5ECD1DB501}"/>
                </a:ext>
              </a:extLst>
            </p:cNvPr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4;p28">
              <a:extLst>
                <a:ext uri="{FF2B5EF4-FFF2-40B4-BE49-F238E27FC236}">
                  <a16:creationId xmlns:a16="http://schemas.microsoft.com/office/drawing/2014/main" id="{1456270D-9336-F193-4E23-9C681009FB4D}"/>
                </a:ext>
              </a:extLst>
            </p:cNvPr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5;p28">
              <a:extLst>
                <a:ext uri="{FF2B5EF4-FFF2-40B4-BE49-F238E27FC236}">
                  <a16:creationId xmlns:a16="http://schemas.microsoft.com/office/drawing/2014/main" id="{F217B2CE-CF1B-B7F4-B861-39630DE8150E}"/>
                </a:ext>
              </a:extLst>
            </p:cNvPr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6;p28">
              <a:extLst>
                <a:ext uri="{FF2B5EF4-FFF2-40B4-BE49-F238E27FC236}">
                  <a16:creationId xmlns:a16="http://schemas.microsoft.com/office/drawing/2014/main" id="{4DC8BE53-2D24-35E1-AC01-5A4871A3ABF0}"/>
                </a:ext>
              </a:extLst>
            </p:cNvPr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7;p28">
              <a:extLst>
                <a:ext uri="{FF2B5EF4-FFF2-40B4-BE49-F238E27FC236}">
                  <a16:creationId xmlns:a16="http://schemas.microsoft.com/office/drawing/2014/main" id="{094E781C-BEEB-ECE8-DE88-BCB5913B6561}"/>
                </a:ext>
              </a:extLst>
            </p:cNvPr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8;p28">
              <a:extLst>
                <a:ext uri="{FF2B5EF4-FFF2-40B4-BE49-F238E27FC236}">
                  <a16:creationId xmlns:a16="http://schemas.microsoft.com/office/drawing/2014/main" id="{C6B780C0-0CB6-CE8A-FC46-0B9539D5C57E}"/>
                </a:ext>
              </a:extLst>
            </p:cNvPr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oogle Shape;280;p28">
            <a:extLst>
              <a:ext uri="{FF2B5EF4-FFF2-40B4-BE49-F238E27FC236}">
                <a16:creationId xmlns:a16="http://schemas.microsoft.com/office/drawing/2014/main" id="{C71C6274-3A15-BD22-259C-66ED16057FE4}"/>
              </a:ext>
            </a:extLst>
          </p:cNvPr>
          <p:cNvGrpSpPr/>
          <p:nvPr userDrawn="1"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3" name="Google Shape;281;p28">
              <a:extLst>
                <a:ext uri="{FF2B5EF4-FFF2-40B4-BE49-F238E27FC236}">
                  <a16:creationId xmlns:a16="http://schemas.microsoft.com/office/drawing/2014/main" id="{7CD3E793-D3BF-4BD1-B678-73915EB12F52}"/>
                </a:ext>
              </a:extLst>
            </p:cNvPr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2;p28">
              <a:extLst>
                <a:ext uri="{FF2B5EF4-FFF2-40B4-BE49-F238E27FC236}">
                  <a16:creationId xmlns:a16="http://schemas.microsoft.com/office/drawing/2014/main" id="{EB3405DE-9AFD-729A-AB03-79040126E3A5}"/>
                </a:ext>
              </a:extLst>
            </p:cNvPr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3;p28">
              <a:extLst>
                <a:ext uri="{FF2B5EF4-FFF2-40B4-BE49-F238E27FC236}">
                  <a16:creationId xmlns:a16="http://schemas.microsoft.com/office/drawing/2014/main" id="{13DFA60B-E9D3-8CD0-FA9A-B36DBB60A749}"/>
                </a:ext>
              </a:extLst>
            </p:cNvPr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4;p28">
              <a:extLst>
                <a:ext uri="{FF2B5EF4-FFF2-40B4-BE49-F238E27FC236}">
                  <a16:creationId xmlns:a16="http://schemas.microsoft.com/office/drawing/2014/main" id="{AB08C80E-F871-FAE7-DE18-680534A306A6}"/>
                </a:ext>
              </a:extLst>
            </p:cNvPr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5;p28">
              <a:extLst>
                <a:ext uri="{FF2B5EF4-FFF2-40B4-BE49-F238E27FC236}">
                  <a16:creationId xmlns:a16="http://schemas.microsoft.com/office/drawing/2014/main" id="{D62375AF-48E7-53FC-05E8-28390069F4D1}"/>
                </a:ext>
              </a:extLst>
            </p:cNvPr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6;p28">
              <a:extLst>
                <a:ext uri="{FF2B5EF4-FFF2-40B4-BE49-F238E27FC236}">
                  <a16:creationId xmlns:a16="http://schemas.microsoft.com/office/drawing/2014/main" id="{66F8FA2F-C7CA-AEE7-7DC5-AD463A52AD65}"/>
                </a:ext>
              </a:extLst>
            </p:cNvPr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7;p28">
              <a:extLst>
                <a:ext uri="{FF2B5EF4-FFF2-40B4-BE49-F238E27FC236}">
                  <a16:creationId xmlns:a16="http://schemas.microsoft.com/office/drawing/2014/main" id="{D03E0867-3799-0F50-8959-733E2E1F724F}"/>
                </a:ext>
              </a:extLst>
            </p:cNvPr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8;p28">
              <a:extLst>
                <a:ext uri="{FF2B5EF4-FFF2-40B4-BE49-F238E27FC236}">
                  <a16:creationId xmlns:a16="http://schemas.microsoft.com/office/drawing/2014/main" id="{2356A78D-DD9E-BCF9-FE48-9D6292F46B6E}"/>
                </a:ext>
              </a:extLst>
            </p:cNvPr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0;p28">
            <a:extLst>
              <a:ext uri="{FF2B5EF4-FFF2-40B4-BE49-F238E27FC236}">
                <a16:creationId xmlns:a16="http://schemas.microsoft.com/office/drawing/2014/main" id="{225B31BD-5355-B616-AF48-0A198428D076}"/>
              </a:ext>
            </a:extLst>
          </p:cNvPr>
          <p:cNvGrpSpPr/>
          <p:nvPr userDrawn="1"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3" name="Google Shape;281;p28">
              <a:extLst>
                <a:ext uri="{FF2B5EF4-FFF2-40B4-BE49-F238E27FC236}">
                  <a16:creationId xmlns:a16="http://schemas.microsoft.com/office/drawing/2014/main" id="{6EA9675E-860D-7B22-9803-1D97C8C3701B}"/>
                </a:ext>
              </a:extLst>
            </p:cNvPr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2;p28">
              <a:extLst>
                <a:ext uri="{FF2B5EF4-FFF2-40B4-BE49-F238E27FC236}">
                  <a16:creationId xmlns:a16="http://schemas.microsoft.com/office/drawing/2014/main" id="{509044F3-4AEC-44EE-A967-CEBF5BC5BDBF}"/>
                </a:ext>
              </a:extLst>
            </p:cNvPr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3;p28">
              <a:extLst>
                <a:ext uri="{FF2B5EF4-FFF2-40B4-BE49-F238E27FC236}">
                  <a16:creationId xmlns:a16="http://schemas.microsoft.com/office/drawing/2014/main" id="{AB772DFD-7CDD-40E9-55AF-65F649EE327E}"/>
                </a:ext>
              </a:extLst>
            </p:cNvPr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4;p28">
              <a:extLst>
                <a:ext uri="{FF2B5EF4-FFF2-40B4-BE49-F238E27FC236}">
                  <a16:creationId xmlns:a16="http://schemas.microsoft.com/office/drawing/2014/main" id="{A7DF65C1-3FAF-BD79-7E52-DDD4BAB304C6}"/>
                </a:ext>
              </a:extLst>
            </p:cNvPr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5;p28">
              <a:extLst>
                <a:ext uri="{FF2B5EF4-FFF2-40B4-BE49-F238E27FC236}">
                  <a16:creationId xmlns:a16="http://schemas.microsoft.com/office/drawing/2014/main" id="{83BD8003-7781-2E49-1B61-6485EA9C9310}"/>
                </a:ext>
              </a:extLst>
            </p:cNvPr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6;p28">
              <a:extLst>
                <a:ext uri="{FF2B5EF4-FFF2-40B4-BE49-F238E27FC236}">
                  <a16:creationId xmlns:a16="http://schemas.microsoft.com/office/drawing/2014/main" id="{4666123F-823D-A8D8-A6BE-63CA5E2A2EE7}"/>
                </a:ext>
              </a:extLst>
            </p:cNvPr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7;p28">
              <a:extLst>
                <a:ext uri="{FF2B5EF4-FFF2-40B4-BE49-F238E27FC236}">
                  <a16:creationId xmlns:a16="http://schemas.microsoft.com/office/drawing/2014/main" id="{3BA20B4A-E8B1-1C1F-EFA2-980A6AF41C9C}"/>
                </a:ext>
              </a:extLst>
            </p:cNvPr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8;p28">
              <a:extLst>
                <a:ext uri="{FF2B5EF4-FFF2-40B4-BE49-F238E27FC236}">
                  <a16:creationId xmlns:a16="http://schemas.microsoft.com/office/drawing/2014/main" id="{4113FD06-C676-3AF2-5E85-5BF97F47EDB9}"/>
                </a:ext>
              </a:extLst>
            </p:cNvPr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" name="Google Shape;280;p28">
            <a:extLst>
              <a:ext uri="{FF2B5EF4-FFF2-40B4-BE49-F238E27FC236}">
                <a16:creationId xmlns:a16="http://schemas.microsoft.com/office/drawing/2014/main" id="{D12508DD-7AC6-8B24-139F-2CA0FDB5B808}"/>
              </a:ext>
            </a:extLst>
          </p:cNvPr>
          <p:cNvGrpSpPr/>
          <p:nvPr userDrawn="1"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3" name="Google Shape;281;p28">
              <a:extLst>
                <a:ext uri="{FF2B5EF4-FFF2-40B4-BE49-F238E27FC236}">
                  <a16:creationId xmlns:a16="http://schemas.microsoft.com/office/drawing/2014/main" id="{535AE1B0-957E-891F-C67B-D5E6C59B6D86}"/>
                </a:ext>
              </a:extLst>
            </p:cNvPr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2;p28">
              <a:extLst>
                <a:ext uri="{FF2B5EF4-FFF2-40B4-BE49-F238E27FC236}">
                  <a16:creationId xmlns:a16="http://schemas.microsoft.com/office/drawing/2014/main" id="{E334E77A-250D-005C-C765-DA2029C608CC}"/>
                </a:ext>
              </a:extLst>
            </p:cNvPr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3;p28">
              <a:extLst>
                <a:ext uri="{FF2B5EF4-FFF2-40B4-BE49-F238E27FC236}">
                  <a16:creationId xmlns:a16="http://schemas.microsoft.com/office/drawing/2014/main" id="{D7B08351-3EEB-9AF6-D325-5F10141E7C32}"/>
                </a:ext>
              </a:extLst>
            </p:cNvPr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4;p28">
              <a:extLst>
                <a:ext uri="{FF2B5EF4-FFF2-40B4-BE49-F238E27FC236}">
                  <a16:creationId xmlns:a16="http://schemas.microsoft.com/office/drawing/2014/main" id="{404D8B7D-5EFC-4AB3-B38D-F6B18C3BAA3A}"/>
                </a:ext>
              </a:extLst>
            </p:cNvPr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5;p28">
              <a:extLst>
                <a:ext uri="{FF2B5EF4-FFF2-40B4-BE49-F238E27FC236}">
                  <a16:creationId xmlns:a16="http://schemas.microsoft.com/office/drawing/2014/main" id="{13B922C0-2A7F-CDF2-8AB0-65AF9DE92DE5}"/>
                </a:ext>
              </a:extLst>
            </p:cNvPr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6;p28">
              <a:extLst>
                <a:ext uri="{FF2B5EF4-FFF2-40B4-BE49-F238E27FC236}">
                  <a16:creationId xmlns:a16="http://schemas.microsoft.com/office/drawing/2014/main" id="{B5BFA06A-49A2-A685-ED68-802922D1E141}"/>
                </a:ext>
              </a:extLst>
            </p:cNvPr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7;p28">
              <a:extLst>
                <a:ext uri="{FF2B5EF4-FFF2-40B4-BE49-F238E27FC236}">
                  <a16:creationId xmlns:a16="http://schemas.microsoft.com/office/drawing/2014/main" id="{0759ABE5-7CF6-4308-C87F-E5749365764D}"/>
                </a:ext>
              </a:extLst>
            </p:cNvPr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8;p28">
              <a:extLst>
                <a:ext uri="{FF2B5EF4-FFF2-40B4-BE49-F238E27FC236}">
                  <a16:creationId xmlns:a16="http://schemas.microsoft.com/office/drawing/2014/main" id="{57932F25-020C-5FE3-223F-34B825BAE37D}"/>
                </a:ext>
              </a:extLst>
            </p:cNvPr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" name="Google Shape;280;p28">
            <a:extLst>
              <a:ext uri="{FF2B5EF4-FFF2-40B4-BE49-F238E27FC236}">
                <a16:creationId xmlns:a16="http://schemas.microsoft.com/office/drawing/2014/main" id="{279FE401-3E73-A2B8-ADEC-3C27252D685F}"/>
              </a:ext>
            </a:extLst>
          </p:cNvPr>
          <p:cNvGrpSpPr/>
          <p:nvPr userDrawn="1"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3" name="Google Shape;281;p28">
              <a:extLst>
                <a:ext uri="{FF2B5EF4-FFF2-40B4-BE49-F238E27FC236}">
                  <a16:creationId xmlns:a16="http://schemas.microsoft.com/office/drawing/2014/main" id="{1B078C20-8A73-24D2-5E1A-31C43D026996}"/>
                </a:ext>
              </a:extLst>
            </p:cNvPr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2;p28">
              <a:extLst>
                <a:ext uri="{FF2B5EF4-FFF2-40B4-BE49-F238E27FC236}">
                  <a16:creationId xmlns:a16="http://schemas.microsoft.com/office/drawing/2014/main" id="{92F2B739-40BE-8648-C825-5F00D0B18447}"/>
                </a:ext>
              </a:extLst>
            </p:cNvPr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3;p28">
              <a:extLst>
                <a:ext uri="{FF2B5EF4-FFF2-40B4-BE49-F238E27FC236}">
                  <a16:creationId xmlns:a16="http://schemas.microsoft.com/office/drawing/2014/main" id="{54E01367-AB30-3025-0158-B67EA4A72FB8}"/>
                </a:ext>
              </a:extLst>
            </p:cNvPr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4;p28">
              <a:extLst>
                <a:ext uri="{FF2B5EF4-FFF2-40B4-BE49-F238E27FC236}">
                  <a16:creationId xmlns:a16="http://schemas.microsoft.com/office/drawing/2014/main" id="{7CFF0A22-2336-3E87-C05D-0A99EBBC928A}"/>
                </a:ext>
              </a:extLst>
            </p:cNvPr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5;p28">
              <a:extLst>
                <a:ext uri="{FF2B5EF4-FFF2-40B4-BE49-F238E27FC236}">
                  <a16:creationId xmlns:a16="http://schemas.microsoft.com/office/drawing/2014/main" id="{1B59AF7A-5F1D-3EEC-56C0-C8C1E120CD52}"/>
                </a:ext>
              </a:extLst>
            </p:cNvPr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6;p28">
              <a:extLst>
                <a:ext uri="{FF2B5EF4-FFF2-40B4-BE49-F238E27FC236}">
                  <a16:creationId xmlns:a16="http://schemas.microsoft.com/office/drawing/2014/main" id="{7D92D396-DF77-8920-E73C-C6A1C502A065}"/>
                </a:ext>
              </a:extLst>
            </p:cNvPr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7;p28">
              <a:extLst>
                <a:ext uri="{FF2B5EF4-FFF2-40B4-BE49-F238E27FC236}">
                  <a16:creationId xmlns:a16="http://schemas.microsoft.com/office/drawing/2014/main" id="{27C559FA-B075-85A6-F133-6FB3F0372390}"/>
                </a:ext>
              </a:extLst>
            </p:cNvPr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8;p28">
              <a:extLst>
                <a:ext uri="{FF2B5EF4-FFF2-40B4-BE49-F238E27FC236}">
                  <a16:creationId xmlns:a16="http://schemas.microsoft.com/office/drawing/2014/main" id="{CA53D184-85CB-DCCD-CAB8-1C80281DB164}"/>
                </a:ext>
              </a:extLst>
            </p:cNvPr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E127C2-DE55-7F42-773B-7CE6E807A61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24" y="0"/>
            <a:ext cx="1284576" cy="6377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811E5F-5B2B-F278-C679-737079C121A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188" y="-263438"/>
            <a:ext cx="1489765" cy="1386637"/>
          </a:xfrm>
          <a:prstGeom prst="rect">
            <a:avLst/>
          </a:prstGeom>
        </p:spPr>
      </p:pic>
      <p:grpSp>
        <p:nvGrpSpPr>
          <p:cNvPr id="4" name="Google Shape;280;p28">
            <a:extLst>
              <a:ext uri="{FF2B5EF4-FFF2-40B4-BE49-F238E27FC236}">
                <a16:creationId xmlns:a16="http://schemas.microsoft.com/office/drawing/2014/main" id="{01589C02-7E79-843E-B663-584604EE8891}"/>
              </a:ext>
            </a:extLst>
          </p:cNvPr>
          <p:cNvGrpSpPr/>
          <p:nvPr userDrawn="1"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5" name="Google Shape;281;p28">
              <a:extLst>
                <a:ext uri="{FF2B5EF4-FFF2-40B4-BE49-F238E27FC236}">
                  <a16:creationId xmlns:a16="http://schemas.microsoft.com/office/drawing/2014/main" id="{EA78079A-BE9D-1D54-17CE-DA61BD8AC648}"/>
                </a:ext>
              </a:extLst>
            </p:cNvPr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2;p28">
              <a:extLst>
                <a:ext uri="{FF2B5EF4-FFF2-40B4-BE49-F238E27FC236}">
                  <a16:creationId xmlns:a16="http://schemas.microsoft.com/office/drawing/2014/main" id="{FC7C8E56-2AF5-8EB1-03A3-AF452A379148}"/>
                </a:ext>
              </a:extLst>
            </p:cNvPr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3;p28">
              <a:extLst>
                <a:ext uri="{FF2B5EF4-FFF2-40B4-BE49-F238E27FC236}">
                  <a16:creationId xmlns:a16="http://schemas.microsoft.com/office/drawing/2014/main" id="{A63E1D14-FEC8-09D9-1A0F-0F18BFD72BCB}"/>
                </a:ext>
              </a:extLst>
            </p:cNvPr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4;p28">
              <a:extLst>
                <a:ext uri="{FF2B5EF4-FFF2-40B4-BE49-F238E27FC236}">
                  <a16:creationId xmlns:a16="http://schemas.microsoft.com/office/drawing/2014/main" id="{38B02195-3AC0-2860-AF1E-C3E5D7BBFFD0}"/>
                </a:ext>
              </a:extLst>
            </p:cNvPr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5;p28">
              <a:extLst>
                <a:ext uri="{FF2B5EF4-FFF2-40B4-BE49-F238E27FC236}">
                  <a16:creationId xmlns:a16="http://schemas.microsoft.com/office/drawing/2014/main" id="{85AC8398-DE48-35F9-C28B-4774042F93F8}"/>
                </a:ext>
              </a:extLst>
            </p:cNvPr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6;p28">
              <a:extLst>
                <a:ext uri="{FF2B5EF4-FFF2-40B4-BE49-F238E27FC236}">
                  <a16:creationId xmlns:a16="http://schemas.microsoft.com/office/drawing/2014/main" id="{CAC895AD-B57F-C710-4001-D57707046E2C}"/>
                </a:ext>
              </a:extLst>
            </p:cNvPr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7;p28">
              <a:extLst>
                <a:ext uri="{FF2B5EF4-FFF2-40B4-BE49-F238E27FC236}">
                  <a16:creationId xmlns:a16="http://schemas.microsoft.com/office/drawing/2014/main" id="{C3693C35-0D25-DE63-5900-FD144A80D021}"/>
                </a:ext>
              </a:extLst>
            </p:cNvPr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8;p28">
              <a:extLst>
                <a:ext uri="{FF2B5EF4-FFF2-40B4-BE49-F238E27FC236}">
                  <a16:creationId xmlns:a16="http://schemas.microsoft.com/office/drawing/2014/main" id="{875B2D14-267E-DFCC-942D-C18F3BB35967}"/>
                </a:ext>
              </a:extLst>
            </p:cNvPr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9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elgiriyewithana/credit-card-fraud-detection-dataset-202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frauddetect.westus.cloudapp.azure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6"/>
          <p:cNvGrpSpPr/>
          <p:nvPr/>
        </p:nvGrpSpPr>
        <p:grpSpPr>
          <a:xfrm>
            <a:off x="3678423" y="-353979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300" dirty="0"/>
              <a:t>FRAUD</a:t>
            </a:r>
            <a:br>
              <a:rPr lang="en-GB" sz="4300" dirty="0"/>
            </a:br>
            <a:r>
              <a:rPr lang="en-GB" sz="4300" dirty="0"/>
              <a:t>DETECTION</a:t>
            </a:r>
            <a:br>
              <a:rPr lang="en" b="1" dirty="0"/>
            </a:br>
            <a:endParaRPr sz="4800"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9B16105-780C-503A-FCBB-90D474C00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3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375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spcBef>
                <a:spcPts val="1000"/>
              </a:spcBef>
            </a:pPr>
            <a:r>
              <a:rPr lang="en-US" sz="2000" dirty="0">
                <a:latin typeface="Outfit"/>
                <a:ea typeface="Outfit"/>
                <a:cs typeface="Outfit"/>
                <a:sym typeface="Outfit"/>
              </a:rPr>
              <a:t>Dataset contains 568,630 records</a:t>
            </a:r>
          </a:p>
          <a:p>
            <a:pPr marL="285750" indent="-285750">
              <a:spcBef>
                <a:spcPts val="1000"/>
              </a:spcBef>
            </a:pPr>
            <a:r>
              <a:rPr lang="en-US" sz="2000" dirty="0">
                <a:latin typeface="Outfit"/>
                <a:ea typeface="Outfit"/>
                <a:cs typeface="Outfit"/>
                <a:sym typeface="Outfit"/>
              </a:rPr>
              <a:t>30 columns</a:t>
            </a:r>
          </a:p>
          <a:p>
            <a:pPr marL="285750" indent="-285750">
              <a:spcBef>
                <a:spcPts val="1000"/>
              </a:spcBef>
            </a:pPr>
            <a:r>
              <a:rPr lang="en-US" sz="2000" dirty="0">
                <a:latin typeface="Outfit"/>
                <a:ea typeface="Outfit"/>
                <a:cs typeface="Outfit"/>
                <a:sym typeface="Outfit"/>
              </a:rPr>
              <a:t> data has been anonymized to protect the cardholders' identities</a:t>
            </a:r>
          </a:p>
          <a:p>
            <a:pPr marL="285750" indent="-285750">
              <a:spcBef>
                <a:spcPts val="1000"/>
              </a:spcBef>
            </a:pPr>
            <a:endParaRPr lang="en-US" sz="2000" dirty="0">
              <a:latin typeface="Outfit"/>
              <a:ea typeface="Outfit"/>
              <a:cs typeface="Outfit"/>
              <a:sym typeface="Outfit"/>
            </a:endParaRPr>
          </a:p>
          <a:p>
            <a:pPr marL="285750" indent="-285750">
              <a:spcBef>
                <a:spcPts val="1000"/>
              </a:spcBef>
            </a:pPr>
            <a:endParaRPr lang="en-US" sz="2000" dirty="0">
              <a:latin typeface="Outfit"/>
              <a:ea typeface="Outfit"/>
              <a:cs typeface="Outfit"/>
              <a:sym typeface="Outfit"/>
            </a:endParaRPr>
          </a:p>
          <a:p>
            <a:pPr marL="285750" indent="-285750">
              <a:spcBef>
                <a:spcPts val="1000"/>
              </a:spcBef>
            </a:pPr>
            <a:r>
              <a:rPr lang="en-US" dirty="0">
                <a:latin typeface="Outfit"/>
                <a:ea typeface="Outfit"/>
                <a:cs typeface="Outfit"/>
                <a:sym typeface="Outfit"/>
              </a:rPr>
              <a:t>Dataset URL: </a:t>
            </a:r>
            <a:r>
              <a:rPr lang="en-US" dirty="0">
                <a:hlinkClick r:id="rId3"/>
              </a:rPr>
              <a:t>Credit Card Fraud Detection Dataset 2023 (kaggle.com)</a:t>
            </a:r>
            <a:endParaRPr lang="en-US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Fraud Detection Dataset 2023</a:t>
            </a:r>
            <a:endParaRPr dirty="0"/>
          </a:p>
        </p:txBody>
      </p:sp>
      <p:pic>
        <p:nvPicPr>
          <p:cNvPr id="6146" name="Picture 2" descr="Dataset Icons - Free SVG &amp; PNG Dataset Images - Noun Project">
            <a:extLst>
              <a:ext uri="{FF2B5EF4-FFF2-40B4-BE49-F238E27FC236}">
                <a16:creationId xmlns:a16="http://schemas.microsoft.com/office/drawing/2014/main" id="{0B082826-B38B-F163-1F16-84F0FA4AE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77" y="3392365"/>
            <a:ext cx="1405792" cy="140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81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223309"/>
            <a:ext cx="4344300" cy="1071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Exploration and Visualization</a:t>
            </a:r>
            <a:endParaRPr sz="3200"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</a:t>
            </a:r>
            <a:endParaRPr sz="3600"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314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Outfit"/>
                <a:ea typeface="Outfit"/>
                <a:cs typeface="Outfit"/>
                <a:sym typeface="Outfit"/>
              </a:rPr>
              <a:t>Key Features: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b="1" dirty="0">
                <a:latin typeface="Outfit"/>
                <a:ea typeface="Outfit"/>
                <a:cs typeface="Outfit"/>
                <a:sym typeface="Outfit"/>
              </a:rPr>
              <a:t>id</a:t>
            </a:r>
            <a:r>
              <a:rPr lang="en-US" sz="1600" dirty="0">
                <a:latin typeface="Outfit"/>
                <a:ea typeface="Outfit"/>
                <a:cs typeface="Outfit"/>
                <a:sym typeface="Outfit"/>
              </a:rPr>
              <a:t>: Unique identifier for each transaction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b="1" dirty="0">
                <a:latin typeface="Outfit"/>
                <a:ea typeface="Outfit"/>
                <a:cs typeface="Outfit"/>
                <a:sym typeface="Outfit"/>
              </a:rPr>
              <a:t>V1-V28</a:t>
            </a:r>
            <a:r>
              <a:rPr lang="en-US" sz="1600" dirty="0">
                <a:latin typeface="Outfit"/>
                <a:ea typeface="Outfit"/>
                <a:cs typeface="Outfit"/>
                <a:sym typeface="Outfit"/>
              </a:rPr>
              <a:t>: Anonymized features representing various transaction attributes </a:t>
            </a:r>
            <a:br>
              <a:rPr lang="en-US" sz="1600" dirty="0">
                <a:latin typeface="Outfit"/>
                <a:ea typeface="Outfit"/>
                <a:cs typeface="Outfit"/>
                <a:sym typeface="Outfit"/>
              </a:rPr>
            </a:br>
            <a:r>
              <a:rPr lang="en-US" sz="1600" dirty="0">
                <a:latin typeface="Outfit"/>
                <a:ea typeface="Outfit"/>
                <a:cs typeface="Outfit"/>
                <a:sym typeface="Outfit"/>
              </a:rPr>
              <a:t>(e.g., time, location, etc.), also the Stan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b="1" dirty="0">
                <a:latin typeface="Outfit"/>
                <a:ea typeface="Outfit"/>
                <a:cs typeface="Outfit"/>
                <a:sym typeface="Outfit"/>
              </a:rPr>
              <a:t>Amount</a:t>
            </a:r>
            <a:r>
              <a:rPr lang="en-US" sz="1600" dirty="0">
                <a:latin typeface="Outfit"/>
                <a:ea typeface="Outfit"/>
                <a:cs typeface="Outfit"/>
                <a:sym typeface="Outfit"/>
              </a:rPr>
              <a:t>: The transaction amount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b="1" dirty="0">
                <a:latin typeface="Outfit"/>
                <a:ea typeface="Outfit"/>
                <a:cs typeface="Outfit"/>
                <a:sym typeface="Outfit"/>
              </a:rPr>
              <a:t>Class</a:t>
            </a:r>
            <a:r>
              <a:rPr lang="en-US" sz="1600" dirty="0">
                <a:latin typeface="Outfit"/>
                <a:ea typeface="Outfit"/>
                <a:cs typeface="Outfit"/>
                <a:sym typeface="Outfit"/>
              </a:rPr>
              <a:t>: Binary label indicating whether the transaction is fraudulent (1) or not (0)</a:t>
            </a: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</a:t>
            </a:r>
            <a:endParaRPr dirty="0"/>
          </a:p>
        </p:txBody>
      </p:sp>
      <p:pic>
        <p:nvPicPr>
          <p:cNvPr id="6146" name="Picture 2" descr="Dataset Icons - Free SVG &amp; PNG Dataset Images - Noun Project">
            <a:extLst>
              <a:ext uri="{FF2B5EF4-FFF2-40B4-BE49-F238E27FC236}">
                <a16:creationId xmlns:a16="http://schemas.microsoft.com/office/drawing/2014/main" id="{0B082826-B38B-F163-1F16-84F0FA4AE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462" y="3525227"/>
            <a:ext cx="1405792" cy="140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89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 Visualization</a:t>
            </a:r>
            <a:endParaRPr dirty="0"/>
          </a:p>
        </p:txBody>
      </p:sp>
      <p:pic>
        <p:nvPicPr>
          <p:cNvPr id="6146" name="Picture 2" descr="Dataset Icons - Free SVG &amp; PNG Dataset Images - Noun Project">
            <a:extLst>
              <a:ext uri="{FF2B5EF4-FFF2-40B4-BE49-F238E27FC236}">
                <a16:creationId xmlns:a16="http://schemas.microsoft.com/office/drawing/2014/main" id="{0B082826-B38B-F163-1F16-84F0FA4AE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462" y="3525227"/>
            <a:ext cx="1405792" cy="140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B2DC6-F5E8-CD5A-8208-5A7D7720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7" y="1450428"/>
            <a:ext cx="3255937" cy="2481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53561-2B1B-9A3F-D359-FC379912D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680" y="1380558"/>
            <a:ext cx="3255937" cy="26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0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Outfit"/>
                <a:ea typeface="Outfit"/>
                <a:cs typeface="Outfit"/>
                <a:sym typeface="Outfit"/>
              </a:rPr>
              <a:t>Key Features: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b="1" dirty="0">
                <a:latin typeface="Outfit"/>
                <a:ea typeface="Outfit"/>
                <a:cs typeface="Outfit"/>
                <a:sym typeface="Outfit"/>
              </a:rPr>
              <a:t>1</a:t>
            </a:r>
            <a:endParaRPr lang="en-US" sz="1600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Correlation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C2C9D-3108-8195-FE38-82BC9B27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145538"/>
            <a:ext cx="7740139" cy="355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96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 Visualization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FD9D3-88AA-C1CE-DF3B-38347CFA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194" y="1219934"/>
            <a:ext cx="4948102" cy="36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5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690365" y="2335136"/>
            <a:ext cx="4344300" cy="430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Evaluation</a:t>
            </a:r>
            <a:endParaRPr sz="4800"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endParaRPr sz="3600"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3109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Evaluate the model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74B91-122E-7FBC-CC56-6434D1355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0" y="1417820"/>
            <a:ext cx="6448592" cy="251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96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Evaluate the model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910674-702B-CC1E-B4A2-CFB5265C6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63" y="1513491"/>
            <a:ext cx="6528937" cy="24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564423" y="1298595"/>
            <a:ext cx="5102090" cy="21433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dirty="0"/>
              <a:t>Team</a:t>
            </a:r>
            <a:br>
              <a:rPr lang="en" b="1" dirty="0"/>
            </a:br>
            <a:r>
              <a:rPr lang="en-US" sz="1800" b="0" dirty="0"/>
              <a:t>Ali Mohamed Mokhtar </a:t>
            </a:r>
            <a:r>
              <a:rPr lang="en-US" sz="1800" b="0" dirty="0" err="1"/>
              <a:t>Alrafei</a:t>
            </a:r>
            <a:br>
              <a:rPr lang="en-US" sz="1800" b="0" dirty="0"/>
            </a:br>
            <a:r>
              <a:rPr lang="en-US" sz="1800" b="0" dirty="0"/>
              <a:t>Omar Farouk </a:t>
            </a:r>
            <a:r>
              <a:rPr lang="en-US" sz="1800" b="0" dirty="0" err="1"/>
              <a:t>Abdelwahed</a:t>
            </a:r>
            <a:r>
              <a:rPr lang="en-US" sz="1800" b="0" dirty="0"/>
              <a:t> Ibrahim</a:t>
            </a:r>
            <a:br>
              <a:rPr lang="en-US" sz="1800" b="0" dirty="0"/>
            </a:br>
            <a:r>
              <a:rPr lang="en-US" sz="1800" b="0" dirty="0"/>
              <a:t>Ahmed Mohamed Ahmed</a:t>
            </a:r>
            <a:br>
              <a:rPr lang="en-US" sz="1800" b="0" dirty="0"/>
            </a:br>
            <a:r>
              <a:rPr lang="en-US" sz="1800" b="0" dirty="0"/>
              <a:t>Talha </a:t>
            </a:r>
            <a:r>
              <a:rPr lang="en-US" sz="1800" b="0" dirty="0" err="1"/>
              <a:t>Loay</a:t>
            </a:r>
            <a:r>
              <a:rPr lang="en-US" sz="1800" b="0" dirty="0"/>
              <a:t> </a:t>
            </a:r>
            <a:r>
              <a:rPr lang="en-US" sz="1800" b="0" dirty="0" err="1"/>
              <a:t>Yazed</a:t>
            </a:r>
            <a:br>
              <a:rPr lang="en-US" sz="1800" b="0" dirty="0"/>
            </a:br>
            <a:r>
              <a:rPr lang="en-US" sz="1800" b="0" dirty="0"/>
              <a:t>Peter Magdy </a:t>
            </a:r>
            <a:r>
              <a:rPr lang="en-US" sz="1800" b="0" dirty="0" err="1"/>
              <a:t>Gamil</a:t>
            </a:r>
            <a:endParaRPr sz="4800"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347;p36">
            <a:extLst>
              <a:ext uri="{FF2B5EF4-FFF2-40B4-BE49-F238E27FC236}">
                <a16:creationId xmlns:a16="http://schemas.microsoft.com/office/drawing/2014/main" id="{BB80EBE6-9724-1E23-8687-18F66D6FB739}"/>
              </a:ext>
            </a:extLst>
          </p:cNvPr>
          <p:cNvGrpSpPr/>
          <p:nvPr/>
        </p:nvGrpSpPr>
        <p:grpSpPr>
          <a:xfrm>
            <a:off x="3678423" y="-353979"/>
            <a:ext cx="4275118" cy="6450405"/>
            <a:chOff x="5115337" y="-428624"/>
            <a:chExt cx="4275118" cy="6450405"/>
          </a:xfrm>
        </p:grpSpPr>
        <p:sp>
          <p:nvSpPr>
            <p:cNvPr id="3" name="Google Shape;348;p36">
              <a:extLst>
                <a:ext uri="{FF2B5EF4-FFF2-40B4-BE49-F238E27FC236}">
                  <a16:creationId xmlns:a16="http://schemas.microsoft.com/office/drawing/2014/main" id="{FA7874A8-1E72-4D0A-FDC6-58F54A53561C}"/>
                </a:ext>
              </a:extLst>
            </p:cNvPr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49;p36">
              <a:extLst>
                <a:ext uri="{FF2B5EF4-FFF2-40B4-BE49-F238E27FC236}">
                  <a16:creationId xmlns:a16="http://schemas.microsoft.com/office/drawing/2014/main" id="{B1CF6649-05E4-C2C4-193B-C1684B33C3D9}"/>
                </a:ext>
              </a:extLst>
            </p:cNvPr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50;p36">
              <a:extLst>
                <a:ext uri="{FF2B5EF4-FFF2-40B4-BE49-F238E27FC236}">
                  <a16:creationId xmlns:a16="http://schemas.microsoft.com/office/drawing/2014/main" id="{8C189ADA-0540-0746-2E48-09B844802155}"/>
                </a:ext>
              </a:extLst>
            </p:cNvPr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1;p36">
              <a:extLst>
                <a:ext uri="{FF2B5EF4-FFF2-40B4-BE49-F238E27FC236}">
                  <a16:creationId xmlns:a16="http://schemas.microsoft.com/office/drawing/2014/main" id="{9805A65F-0BBE-7711-220B-246D2EE00CF8}"/>
                </a:ext>
              </a:extLst>
            </p:cNvPr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2;p36">
              <a:extLst>
                <a:ext uri="{FF2B5EF4-FFF2-40B4-BE49-F238E27FC236}">
                  <a16:creationId xmlns:a16="http://schemas.microsoft.com/office/drawing/2014/main" id="{B1F75C66-BA30-DE95-FC42-5AEEE1F665F2}"/>
                </a:ext>
              </a:extLst>
            </p:cNvPr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3;p36">
              <a:extLst>
                <a:ext uri="{FF2B5EF4-FFF2-40B4-BE49-F238E27FC236}">
                  <a16:creationId xmlns:a16="http://schemas.microsoft.com/office/drawing/2014/main" id="{EFBE9803-156A-93B1-6698-A722C1076EF3}"/>
                </a:ext>
              </a:extLst>
            </p:cNvPr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4;p36">
              <a:extLst>
                <a:ext uri="{FF2B5EF4-FFF2-40B4-BE49-F238E27FC236}">
                  <a16:creationId xmlns:a16="http://schemas.microsoft.com/office/drawing/2014/main" id="{2F979CC5-35BF-E94D-78D3-DA3A4D2DA838}"/>
                </a:ext>
              </a:extLst>
            </p:cNvPr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5;p36">
              <a:extLst>
                <a:ext uri="{FF2B5EF4-FFF2-40B4-BE49-F238E27FC236}">
                  <a16:creationId xmlns:a16="http://schemas.microsoft.com/office/drawing/2014/main" id="{B3BD330C-5A0F-E405-77CF-C8E4336FEFEF}"/>
                </a:ext>
              </a:extLst>
            </p:cNvPr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;p36">
              <a:extLst>
                <a:ext uri="{FF2B5EF4-FFF2-40B4-BE49-F238E27FC236}">
                  <a16:creationId xmlns:a16="http://schemas.microsoft.com/office/drawing/2014/main" id="{4014E0BA-1C69-52DB-156C-86B62CE380B3}"/>
                </a:ext>
              </a:extLst>
            </p:cNvPr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7;p36">
              <a:extLst>
                <a:ext uri="{FF2B5EF4-FFF2-40B4-BE49-F238E27FC236}">
                  <a16:creationId xmlns:a16="http://schemas.microsoft.com/office/drawing/2014/main" id="{FD7158C3-DF38-7C15-D3E7-A4BF35940043}"/>
                </a:ext>
              </a:extLst>
            </p:cNvPr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8;p36">
              <a:extLst>
                <a:ext uri="{FF2B5EF4-FFF2-40B4-BE49-F238E27FC236}">
                  <a16:creationId xmlns:a16="http://schemas.microsoft.com/office/drawing/2014/main" id="{DC533293-9211-6679-EBA2-08B240787D11}"/>
                </a:ext>
              </a:extLst>
            </p:cNvPr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9;p36">
              <a:extLst>
                <a:ext uri="{FF2B5EF4-FFF2-40B4-BE49-F238E27FC236}">
                  <a16:creationId xmlns:a16="http://schemas.microsoft.com/office/drawing/2014/main" id="{E9DAE014-4844-2F86-066F-B9C375EDE323}"/>
                </a:ext>
              </a:extLst>
            </p:cNvPr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0;p36">
              <a:extLst>
                <a:ext uri="{FF2B5EF4-FFF2-40B4-BE49-F238E27FC236}">
                  <a16:creationId xmlns:a16="http://schemas.microsoft.com/office/drawing/2014/main" id="{694996DF-C8ED-0C4E-37EB-550362B17BF5}"/>
                </a:ext>
              </a:extLst>
            </p:cNvPr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1;p36">
              <a:extLst>
                <a:ext uri="{FF2B5EF4-FFF2-40B4-BE49-F238E27FC236}">
                  <a16:creationId xmlns:a16="http://schemas.microsoft.com/office/drawing/2014/main" id="{EF43B435-F495-8EDD-C01A-4EB4DB3FD38B}"/>
                </a:ext>
              </a:extLst>
            </p:cNvPr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2;p36">
              <a:extLst>
                <a:ext uri="{FF2B5EF4-FFF2-40B4-BE49-F238E27FC236}">
                  <a16:creationId xmlns:a16="http://schemas.microsoft.com/office/drawing/2014/main" id="{064A5911-EC3D-F6A0-9F4A-A5934BBD6366}"/>
                </a:ext>
              </a:extLst>
            </p:cNvPr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3;p36">
              <a:extLst>
                <a:ext uri="{FF2B5EF4-FFF2-40B4-BE49-F238E27FC236}">
                  <a16:creationId xmlns:a16="http://schemas.microsoft.com/office/drawing/2014/main" id="{BC4D3AB2-EC39-0B86-4DC4-FC70BE8BFED1}"/>
                </a:ext>
              </a:extLst>
            </p:cNvPr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4;p36">
              <a:extLst>
                <a:ext uri="{FF2B5EF4-FFF2-40B4-BE49-F238E27FC236}">
                  <a16:creationId xmlns:a16="http://schemas.microsoft.com/office/drawing/2014/main" id="{0E76C4C7-F419-CA33-24FD-0A4B2F5483A2}"/>
                </a:ext>
              </a:extLst>
            </p:cNvPr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5;p36">
              <a:extLst>
                <a:ext uri="{FF2B5EF4-FFF2-40B4-BE49-F238E27FC236}">
                  <a16:creationId xmlns:a16="http://schemas.microsoft.com/office/drawing/2014/main" id="{F04266B0-299F-F317-151B-0E8C3B6C3714}"/>
                </a:ext>
              </a:extLst>
            </p:cNvPr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6;p36">
              <a:extLst>
                <a:ext uri="{FF2B5EF4-FFF2-40B4-BE49-F238E27FC236}">
                  <a16:creationId xmlns:a16="http://schemas.microsoft.com/office/drawing/2014/main" id="{0246DA4C-14C4-1659-7029-AE0CFD1A7057}"/>
                </a:ext>
              </a:extLst>
            </p:cNvPr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7;p36">
              <a:extLst>
                <a:ext uri="{FF2B5EF4-FFF2-40B4-BE49-F238E27FC236}">
                  <a16:creationId xmlns:a16="http://schemas.microsoft.com/office/drawing/2014/main" id="{171E5C2C-459E-DDCD-CB52-BE666C5D8A01}"/>
                </a:ext>
              </a:extLst>
            </p:cNvPr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44;p36">
            <a:extLst>
              <a:ext uri="{FF2B5EF4-FFF2-40B4-BE49-F238E27FC236}">
                <a16:creationId xmlns:a16="http://schemas.microsoft.com/office/drawing/2014/main" id="{1B738A83-96D1-4FBA-B8AF-0F282F850AD7}"/>
              </a:ext>
            </a:extLst>
          </p:cNvPr>
          <p:cNvSpPr txBox="1">
            <a:spLocks/>
          </p:cNvSpPr>
          <p:nvPr/>
        </p:nvSpPr>
        <p:spPr>
          <a:xfrm>
            <a:off x="707227" y="3955230"/>
            <a:ext cx="2850482" cy="518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36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Medium"/>
              <a:buNone/>
              <a:defRPr sz="5200" b="0" i="0" u="none" strike="noStrike" cap="none">
                <a:solidFill>
                  <a:srgbClr val="191919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000" dirty="0"/>
              <a:t>Tech Company: AST</a:t>
            </a:r>
            <a:endParaRPr lang="en-GB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Evaluate the model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4B2C4-D0BF-FEA5-3F02-F6A575793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987" y="1418349"/>
            <a:ext cx="6920406" cy="230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1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Evaluate the model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68ED6-D2F2-D0FB-ECB5-42D421977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9" y="1576552"/>
            <a:ext cx="7818911" cy="21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82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690365" y="2433747"/>
            <a:ext cx="4344300" cy="430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Web app</a:t>
            </a:r>
            <a:endParaRPr sz="4800"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endParaRPr sz="3600"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851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Outfit"/>
                <a:ea typeface="Outfit"/>
                <a:cs typeface="Outfit"/>
                <a:sym typeface="Outfit"/>
              </a:rPr>
              <a:t>Web app two parts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b="1" dirty="0">
                <a:latin typeface="Outfit"/>
                <a:ea typeface="Outfit"/>
                <a:cs typeface="Outfit"/>
                <a:sym typeface="Outfit"/>
              </a:rPr>
              <a:t>Frontend using HTML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b="1" dirty="0">
                <a:latin typeface="Outfit"/>
                <a:ea typeface="Outfit"/>
                <a:cs typeface="Outfit"/>
                <a:sym typeface="Outfit"/>
              </a:rPr>
              <a:t>Backend using Flask (farmwork in python)</a:t>
            </a:r>
            <a:endParaRPr lang="en-US" sz="1600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webapp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ECD52-CA5A-979D-F818-205761C2D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821" y="2431467"/>
            <a:ext cx="4984843" cy="22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45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b="1" dirty="0">
                <a:latin typeface="Outfit"/>
                <a:ea typeface="Outfit"/>
                <a:cs typeface="Outfit"/>
                <a:sym typeface="Outfit"/>
              </a:rPr>
              <a:t>Flask</a:t>
            </a:r>
            <a:endParaRPr lang="en-US" sz="1600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Backend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C356E-FB93-3356-2372-CC14A7DC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65" y="1669474"/>
            <a:ext cx="4513415" cy="28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24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b="1" dirty="0">
                <a:latin typeface="Outfit"/>
                <a:ea typeface="Outfit"/>
                <a:cs typeface="Outfit"/>
                <a:sym typeface="Outfit"/>
              </a:rPr>
              <a:t>Upload Page</a:t>
            </a:r>
            <a:endParaRPr lang="en-US" sz="1600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Frontend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4B512-8FF1-1D95-B727-83CE8EA3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71" y="1816664"/>
            <a:ext cx="592537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09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b="1" dirty="0">
                <a:latin typeface="Outfit"/>
                <a:ea typeface="Outfit"/>
                <a:cs typeface="Outfit"/>
                <a:sym typeface="Outfit"/>
              </a:rPr>
              <a:t>Prediction Page</a:t>
            </a:r>
            <a:endParaRPr lang="en-US" sz="1600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</a:t>
            </a:r>
            <a:r>
              <a:rPr lang="en" sz="3600" dirty="0"/>
              <a:t>rontend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0746E-090E-5786-4D16-E4A1D4504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323" y="1630665"/>
            <a:ext cx="3096614" cy="306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690365" y="2496500"/>
            <a:ext cx="4344300" cy="430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Deployment</a:t>
            </a:r>
            <a:endParaRPr sz="5400"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05</a:t>
            </a:r>
            <a:endParaRPr sz="3600"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14313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Azure Storage Account</a:t>
            </a:r>
            <a:endParaRPr dirty="0"/>
          </a:p>
        </p:txBody>
      </p:sp>
      <p:pic>
        <p:nvPicPr>
          <p:cNvPr id="1026" name="Picture 2" descr="https://www.partech.nl/-/media/habitat/images/blog/azure-storage-account/azure-storage-types.ashx?mw=900&amp;hash=555BFCDE52A79D19432AA476A2935234">
            <a:extLst>
              <a:ext uri="{FF2B5EF4-FFF2-40B4-BE49-F238E27FC236}">
                <a16:creationId xmlns:a16="http://schemas.microsoft.com/office/drawing/2014/main" id="{04E5F52A-6534-4B65-B878-8897DF50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82" y="1219698"/>
            <a:ext cx="6304236" cy="369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63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962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Azure VM</a:t>
            </a:r>
            <a:endParaRPr dirty="0"/>
          </a:p>
        </p:txBody>
      </p:sp>
      <p:pic>
        <p:nvPicPr>
          <p:cNvPr id="2050" name="Picture 2" descr="https://dotnettrickscloud.blob.core.windows.net/img/azure/az-vms1.png">
            <a:extLst>
              <a:ext uri="{FF2B5EF4-FFF2-40B4-BE49-F238E27FC236}">
                <a16:creationId xmlns:a16="http://schemas.microsoft.com/office/drawing/2014/main" id="{7685CBE5-2A2D-4B85-B76D-205D9AE4F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28" y="1174006"/>
            <a:ext cx="6128428" cy="385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66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FADE7CBB-AEFF-7492-9D31-6F5A3CD9C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696154"/>
              </p:ext>
            </p:extLst>
          </p:nvPr>
        </p:nvGraphicFramePr>
        <p:xfrm>
          <a:off x="2338880" y="6180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Google Shape;390;p38">
            <a:extLst>
              <a:ext uri="{FF2B5EF4-FFF2-40B4-BE49-F238E27FC236}">
                <a16:creationId xmlns:a16="http://schemas.microsoft.com/office/drawing/2014/main" id="{FC2A104A-0B63-7994-CD84-369439E44035}"/>
              </a:ext>
            </a:extLst>
          </p:cNvPr>
          <p:cNvSpPr txBox="1">
            <a:spLocks/>
          </p:cNvSpPr>
          <p:nvPr/>
        </p:nvSpPr>
        <p:spPr>
          <a:xfrm>
            <a:off x="1754480" y="2353727"/>
            <a:ext cx="50892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" sz="2800" dirty="0"/>
              <a:t>Machine learning life cycle</a:t>
            </a:r>
          </a:p>
        </p:txBody>
      </p:sp>
      <p:sp>
        <p:nvSpPr>
          <p:cNvPr id="34" name="Google Shape;390;p38">
            <a:extLst>
              <a:ext uri="{FF2B5EF4-FFF2-40B4-BE49-F238E27FC236}">
                <a16:creationId xmlns:a16="http://schemas.microsoft.com/office/drawing/2014/main" id="{BA3F8844-B7D4-E347-D3AD-7B4529C23435}"/>
              </a:ext>
            </a:extLst>
          </p:cNvPr>
          <p:cNvSpPr txBox="1">
            <a:spLocks/>
          </p:cNvSpPr>
          <p:nvPr/>
        </p:nvSpPr>
        <p:spPr>
          <a:xfrm>
            <a:off x="2309647" y="878450"/>
            <a:ext cx="1629760" cy="50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1400" dirty="0">
                <a:latin typeface="Figtree"/>
              </a:rPr>
              <a:t>Kaggle dataset</a:t>
            </a:r>
            <a:endParaRPr lang="en" sz="2400" dirty="0"/>
          </a:p>
        </p:txBody>
      </p:sp>
      <p:sp>
        <p:nvSpPr>
          <p:cNvPr id="35" name="Google Shape;390;p38">
            <a:extLst>
              <a:ext uri="{FF2B5EF4-FFF2-40B4-BE49-F238E27FC236}">
                <a16:creationId xmlns:a16="http://schemas.microsoft.com/office/drawing/2014/main" id="{755CF935-D228-3031-65F1-35F60CDF06DF}"/>
              </a:ext>
            </a:extLst>
          </p:cNvPr>
          <p:cNvSpPr txBox="1">
            <a:spLocks/>
          </p:cNvSpPr>
          <p:nvPr/>
        </p:nvSpPr>
        <p:spPr>
          <a:xfrm>
            <a:off x="52879" y="3803952"/>
            <a:ext cx="1629760" cy="50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1400" dirty="0">
                <a:latin typeface="Figtree"/>
              </a:rPr>
              <a:t>Ali </a:t>
            </a:r>
            <a:r>
              <a:rPr lang="en-US" sz="1400" dirty="0" err="1">
                <a:latin typeface="Figtree"/>
              </a:rPr>
              <a:t>Alrafei</a:t>
            </a:r>
            <a:endParaRPr lang="en" sz="2400" dirty="0"/>
          </a:p>
        </p:txBody>
      </p:sp>
      <p:sp>
        <p:nvSpPr>
          <p:cNvPr id="36" name="Google Shape;390;p38">
            <a:extLst>
              <a:ext uri="{FF2B5EF4-FFF2-40B4-BE49-F238E27FC236}">
                <a16:creationId xmlns:a16="http://schemas.microsoft.com/office/drawing/2014/main" id="{A428B082-FEE8-093F-7BAD-376F1FB2C451}"/>
              </a:ext>
            </a:extLst>
          </p:cNvPr>
          <p:cNvSpPr txBox="1">
            <a:spLocks/>
          </p:cNvSpPr>
          <p:nvPr/>
        </p:nvSpPr>
        <p:spPr>
          <a:xfrm>
            <a:off x="6805120" y="4055514"/>
            <a:ext cx="1629760" cy="63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br>
              <a:rPr lang="en-US" sz="1400" dirty="0">
                <a:latin typeface="Figtree"/>
              </a:rPr>
            </a:br>
            <a:endParaRPr lang="en-US" sz="1400" dirty="0">
              <a:latin typeface="Figtree"/>
            </a:endParaRPr>
          </a:p>
          <a:p>
            <a:r>
              <a:rPr lang="en-US" sz="1400" dirty="0">
                <a:latin typeface="Figtree"/>
              </a:rPr>
              <a:t>Ali </a:t>
            </a:r>
            <a:r>
              <a:rPr lang="en-US" sz="1400" dirty="0" err="1">
                <a:latin typeface="Figtree"/>
              </a:rPr>
              <a:t>Alrafei</a:t>
            </a:r>
            <a:endParaRPr lang="en" sz="2400" dirty="0"/>
          </a:p>
          <a:p>
            <a:r>
              <a:rPr lang="en-US" sz="1400" dirty="0">
                <a:latin typeface="Figtree"/>
              </a:rPr>
              <a:t>Ahmed Mokhtar</a:t>
            </a:r>
          </a:p>
          <a:p>
            <a:r>
              <a:rPr lang="en-US" sz="1400" dirty="0">
                <a:latin typeface="Figtree"/>
              </a:rPr>
              <a:t>Omar Farouk </a:t>
            </a:r>
            <a:endParaRPr lang="en" sz="2400" dirty="0"/>
          </a:p>
        </p:txBody>
      </p:sp>
      <p:sp>
        <p:nvSpPr>
          <p:cNvPr id="37" name="Google Shape;390;p38">
            <a:extLst>
              <a:ext uri="{FF2B5EF4-FFF2-40B4-BE49-F238E27FC236}">
                <a16:creationId xmlns:a16="http://schemas.microsoft.com/office/drawing/2014/main" id="{F4E9080D-2067-6065-C7A8-93E2A949DFEF}"/>
              </a:ext>
            </a:extLst>
          </p:cNvPr>
          <p:cNvSpPr txBox="1">
            <a:spLocks/>
          </p:cNvSpPr>
          <p:nvPr/>
        </p:nvSpPr>
        <p:spPr>
          <a:xfrm>
            <a:off x="6848279" y="903354"/>
            <a:ext cx="1629760" cy="50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1400" dirty="0">
                <a:latin typeface="Figtree"/>
              </a:rPr>
              <a:t>Ahmed Mokhtar</a:t>
            </a:r>
          </a:p>
        </p:txBody>
      </p:sp>
      <p:sp>
        <p:nvSpPr>
          <p:cNvPr id="38" name="Google Shape;390;p38">
            <a:extLst>
              <a:ext uri="{FF2B5EF4-FFF2-40B4-BE49-F238E27FC236}">
                <a16:creationId xmlns:a16="http://schemas.microsoft.com/office/drawing/2014/main" id="{63316D8C-B931-6B26-ADA6-BBA33E613E9E}"/>
              </a:ext>
            </a:extLst>
          </p:cNvPr>
          <p:cNvSpPr txBox="1">
            <a:spLocks/>
          </p:cNvSpPr>
          <p:nvPr/>
        </p:nvSpPr>
        <p:spPr>
          <a:xfrm>
            <a:off x="4566579" y="3779764"/>
            <a:ext cx="1629760" cy="50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1400" dirty="0">
                <a:latin typeface="Figtree"/>
              </a:rPr>
              <a:t>Omar Farouk </a:t>
            </a:r>
            <a:endParaRPr lang="en" sz="2400" dirty="0"/>
          </a:p>
        </p:txBody>
      </p:sp>
      <p:sp>
        <p:nvSpPr>
          <p:cNvPr id="39" name="Google Shape;390;p38">
            <a:extLst>
              <a:ext uri="{FF2B5EF4-FFF2-40B4-BE49-F238E27FC236}">
                <a16:creationId xmlns:a16="http://schemas.microsoft.com/office/drawing/2014/main" id="{A6D2AA46-6E2D-F7EA-1E00-C56FA85AD0E2}"/>
              </a:ext>
            </a:extLst>
          </p:cNvPr>
          <p:cNvSpPr txBox="1">
            <a:spLocks/>
          </p:cNvSpPr>
          <p:nvPr/>
        </p:nvSpPr>
        <p:spPr>
          <a:xfrm>
            <a:off x="2257005" y="3946622"/>
            <a:ext cx="1629760" cy="50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1400" dirty="0">
                <a:latin typeface="Figtree"/>
              </a:rPr>
              <a:t>Talha </a:t>
            </a:r>
            <a:r>
              <a:rPr lang="en-US" sz="1400" dirty="0" err="1">
                <a:latin typeface="Figtree"/>
              </a:rPr>
              <a:t>Loay</a:t>
            </a:r>
            <a:endParaRPr lang="en-US" sz="1400" dirty="0">
              <a:latin typeface="Figtree"/>
            </a:endParaRPr>
          </a:p>
          <a:p>
            <a:r>
              <a:rPr lang="en-US" sz="1400" dirty="0">
                <a:latin typeface="Figtree"/>
              </a:rPr>
              <a:t>Peter Magdy </a:t>
            </a:r>
            <a:endParaRPr lang="en" sz="1400" dirty="0">
              <a:latin typeface="Figtree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AB3350-844B-2242-8FE7-B04BFEE6C9D0}"/>
              </a:ext>
            </a:extLst>
          </p:cNvPr>
          <p:cNvGrpSpPr/>
          <p:nvPr/>
        </p:nvGrpSpPr>
        <p:grpSpPr>
          <a:xfrm>
            <a:off x="231616" y="2937296"/>
            <a:ext cx="1601390" cy="960834"/>
            <a:chOff x="5357" y="2352278"/>
            <a:chExt cx="1601390" cy="960834"/>
          </a:xfrm>
          <a:solidFill>
            <a:srgbClr val="00B050"/>
          </a:solidFill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306490C-D46D-1FEE-3B8D-7BAFFD47E98F}"/>
                </a:ext>
              </a:extLst>
            </p:cNvPr>
            <p:cNvSpPr/>
            <p:nvPr/>
          </p:nvSpPr>
          <p:spPr>
            <a:xfrm>
              <a:off x="5357" y="2352278"/>
              <a:ext cx="1601390" cy="96083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A006B69C-48B5-3087-3DA3-50101E918D02}"/>
                </a:ext>
              </a:extLst>
            </p:cNvPr>
            <p:cNvSpPr txBox="1"/>
            <p:nvPr/>
          </p:nvSpPr>
          <p:spPr>
            <a:xfrm>
              <a:off x="33499" y="2380420"/>
              <a:ext cx="1545106" cy="9045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Deployment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784EC6-3514-4059-232F-6075454372BA}"/>
              </a:ext>
            </a:extLst>
          </p:cNvPr>
          <p:cNvGrpSpPr/>
          <p:nvPr/>
        </p:nvGrpSpPr>
        <p:grpSpPr>
          <a:xfrm>
            <a:off x="1931243" y="3252474"/>
            <a:ext cx="339494" cy="397144"/>
            <a:chOff x="1766887" y="2634122"/>
            <a:chExt cx="339494" cy="397144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763331C3-0892-7DE9-0F32-898C31F7A612}"/>
                </a:ext>
              </a:extLst>
            </p:cNvPr>
            <p:cNvSpPr/>
            <p:nvPr/>
          </p:nvSpPr>
          <p:spPr>
            <a:xfrm rot="10800000">
              <a:off x="1766887" y="2634122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Arrow: Right 4">
              <a:extLst>
                <a:ext uri="{FF2B5EF4-FFF2-40B4-BE49-F238E27FC236}">
                  <a16:creationId xmlns:a16="http://schemas.microsoft.com/office/drawing/2014/main" id="{36D70B70-7395-FE61-0140-83236A8FCB63}"/>
                </a:ext>
              </a:extLst>
            </p:cNvPr>
            <p:cNvSpPr txBox="1"/>
            <p:nvPr/>
          </p:nvSpPr>
          <p:spPr>
            <a:xfrm rot="21600000">
              <a:off x="1868735" y="2713551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228AFF-C925-C8D3-61F7-7D073B5D1AB6}"/>
              </a:ext>
            </a:extLst>
          </p:cNvPr>
          <p:cNvGrpSpPr/>
          <p:nvPr/>
        </p:nvGrpSpPr>
        <p:grpSpPr>
          <a:xfrm>
            <a:off x="1956227" y="1623273"/>
            <a:ext cx="339494" cy="397144"/>
            <a:chOff x="1747670" y="1032732"/>
            <a:chExt cx="339494" cy="397144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C48BF193-16CB-3405-C581-973F79A88A6B}"/>
                </a:ext>
              </a:extLst>
            </p:cNvPr>
            <p:cNvSpPr/>
            <p:nvPr/>
          </p:nvSpPr>
          <p:spPr>
            <a:xfrm>
              <a:off x="1747670" y="1032732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Arrow: Right 4">
              <a:extLst>
                <a:ext uri="{FF2B5EF4-FFF2-40B4-BE49-F238E27FC236}">
                  <a16:creationId xmlns:a16="http://schemas.microsoft.com/office/drawing/2014/main" id="{0EB8FD40-F0E8-A81A-BA0B-36981D8D2FEE}"/>
                </a:ext>
              </a:extLst>
            </p:cNvPr>
            <p:cNvSpPr txBox="1"/>
            <p:nvPr/>
          </p:nvSpPr>
          <p:spPr>
            <a:xfrm>
              <a:off x="1747670" y="1112161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A0373-13B9-B782-0B0A-77EE961DFBB8}"/>
              </a:ext>
            </a:extLst>
          </p:cNvPr>
          <p:cNvGrpSpPr/>
          <p:nvPr/>
        </p:nvGrpSpPr>
        <p:grpSpPr>
          <a:xfrm>
            <a:off x="184618" y="1377953"/>
            <a:ext cx="1601390" cy="960834"/>
            <a:chOff x="5357" y="2352278"/>
            <a:chExt cx="1601390" cy="960834"/>
          </a:xfrm>
          <a:solidFill>
            <a:srgbClr val="FF0000"/>
          </a:solidFill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9A8C567-A963-38E6-B9F2-B716942159ED}"/>
                </a:ext>
              </a:extLst>
            </p:cNvPr>
            <p:cNvSpPr/>
            <p:nvPr/>
          </p:nvSpPr>
          <p:spPr>
            <a:xfrm>
              <a:off x="5357" y="2352278"/>
              <a:ext cx="1601390" cy="96083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: Rounded Corners 4">
              <a:extLst>
                <a:ext uri="{FF2B5EF4-FFF2-40B4-BE49-F238E27FC236}">
                  <a16:creationId xmlns:a16="http://schemas.microsoft.com/office/drawing/2014/main" id="{38B59C79-8155-3B39-77CE-A0E9A1FD4F33}"/>
                </a:ext>
              </a:extLst>
            </p:cNvPr>
            <p:cNvSpPr txBox="1"/>
            <p:nvPr/>
          </p:nvSpPr>
          <p:spPr>
            <a:xfrm>
              <a:off x="33499" y="2380420"/>
              <a:ext cx="1545106" cy="9045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r>
                <a:rPr lang="en-US" sz="1800" b="1" i="0" dirty="0">
                  <a:effectLst/>
                  <a:latin typeface="Figtree"/>
                </a:rPr>
                <a:t>Maintenance</a:t>
              </a:r>
            </a:p>
            <a:p>
              <a:r>
                <a:rPr lang="en-US" sz="1800" b="1" i="0" dirty="0">
                  <a:effectLst/>
                  <a:latin typeface="Figtree"/>
                </a:rPr>
                <a:t> and Updating</a:t>
              </a:r>
              <a:endParaRPr lang="en" sz="3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E2656D-2D12-B490-ED7A-B04266F1E16B}"/>
              </a:ext>
            </a:extLst>
          </p:cNvPr>
          <p:cNvGrpSpPr/>
          <p:nvPr/>
        </p:nvGrpSpPr>
        <p:grpSpPr>
          <a:xfrm rot="16200000">
            <a:off x="737945" y="2399882"/>
            <a:ext cx="339494" cy="397144"/>
            <a:chOff x="1747670" y="1032732"/>
            <a:chExt cx="339494" cy="397144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91B0817A-15E5-3083-E3C3-4D38838CA848}"/>
                </a:ext>
              </a:extLst>
            </p:cNvPr>
            <p:cNvSpPr/>
            <p:nvPr/>
          </p:nvSpPr>
          <p:spPr>
            <a:xfrm>
              <a:off x="1747670" y="1032732"/>
              <a:ext cx="339494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Arrow: Right 4">
              <a:extLst>
                <a:ext uri="{FF2B5EF4-FFF2-40B4-BE49-F238E27FC236}">
                  <a16:creationId xmlns:a16="http://schemas.microsoft.com/office/drawing/2014/main" id="{3FBBF3D9-CC52-DACF-AB94-8175D010192A}"/>
                </a:ext>
              </a:extLst>
            </p:cNvPr>
            <p:cNvSpPr txBox="1"/>
            <p:nvPr/>
          </p:nvSpPr>
          <p:spPr>
            <a:xfrm>
              <a:off x="1747670" y="1112161"/>
              <a:ext cx="237646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sp>
        <p:nvSpPr>
          <p:cNvPr id="55" name="Google Shape;390;p38">
            <a:extLst>
              <a:ext uri="{FF2B5EF4-FFF2-40B4-BE49-F238E27FC236}">
                <a16:creationId xmlns:a16="http://schemas.microsoft.com/office/drawing/2014/main" id="{85CDC01D-DFA1-B284-4620-DD77D08EDAF8}"/>
              </a:ext>
            </a:extLst>
          </p:cNvPr>
          <p:cNvSpPr txBox="1">
            <a:spLocks/>
          </p:cNvSpPr>
          <p:nvPr/>
        </p:nvSpPr>
        <p:spPr>
          <a:xfrm>
            <a:off x="4634246" y="875212"/>
            <a:ext cx="1629760" cy="50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1400" dirty="0">
                <a:latin typeface="Figtree"/>
              </a:rPr>
              <a:t>Ahmed Mokhtar</a:t>
            </a:r>
          </a:p>
        </p:txBody>
      </p:sp>
      <p:sp>
        <p:nvSpPr>
          <p:cNvPr id="56" name="Google Shape;390;p38">
            <a:extLst>
              <a:ext uri="{FF2B5EF4-FFF2-40B4-BE49-F238E27FC236}">
                <a16:creationId xmlns:a16="http://schemas.microsoft.com/office/drawing/2014/main" id="{16325937-4818-6362-098F-29F72F25DCDF}"/>
              </a:ext>
            </a:extLst>
          </p:cNvPr>
          <p:cNvSpPr txBox="1">
            <a:spLocks/>
          </p:cNvSpPr>
          <p:nvPr/>
        </p:nvSpPr>
        <p:spPr>
          <a:xfrm>
            <a:off x="95614" y="911114"/>
            <a:ext cx="1629760" cy="50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1400" dirty="0">
                <a:latin typeface="Figtree"/>
              </a:rPr>
              <a:t>ALL Team</a:t>
            </a:r>
            <a:endParaRPr lang="en" sz="2400" dirty="0"/>
          </a:p>
        </p:txBody>
      </p:sp>
      <p:sp>
        <p:nvSpPr>
          <p:cNvPr id="57" name="Google Shape;390;p38">
            <a:extLst>
              <a:ext uri="{FF2B5EF4-FFF2-40B4-BE49-F238E27FC236}">
                <a16:creationId xmlns:a16="http://schemas.microsoft.com/office/drawing/2014/main" id="{B0E90931-2113-F4D2-387E-0F07B0756374}"/>
              </a:ext>
            </a:extLst>
          </p:cNvPr>
          <p:cNvSpPr txBox="1">
            <a:spLocks/>
          </p:cNvSpPr>
          <p:nvPr/>
        </p:nvSpPr>
        <p:spPr>
          <a:xfrm>
            <a:off x="2679318" y="205663"/>
            <a:ext cx="39098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"/>
              <a:buNone/>
              <a:defRPr sz="3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Medium"/>
              <a:buNone/>
              <a:defRPr sz="30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" sz="3200" dirty="0">
                <a:solidFill>
                  <a:schemeClr val="tx1">
                    <a:lumMod val="50000"/>
                  </a:schemeClr>
                </a:solidFill>
              </a:rPr>
              <a:t>Team roles</a:t>
            </a:r>
          </a:p>
        </p:txBody>
      </p:sp>
    </p:spTree>
    <p:extLst>
      <p:ext uri="{BB962C8B-B14F-4D97-AF65-F5344CB8AC3E}">
        <p14:creationId xmlns:p14="http://schemas.microsoft.com/office/powerpoint/2010/main" val="3952983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dirty="0">
                <a:latin typeface="Outfit"/>
                <a:ea typeface="Outfit"/>
                <a:cs typeface="Outfit"/>
                <a:sym typeface="Outfit"/>
              </a:rPr>
              <a:t>Nginx: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600" dirty="0">
                <a:latin typeface="Outfit"/>
                <a:ea typeface="Outfit"/>
                <a:cs typeface="Outfit"/>
                <a:sym typeface="Outfit"/>
              </a:rPr>
              <a:t>is a web server that can also be used as a reverse proxy, load balancer, mail proxy and HTTP cache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dirty="0">
                <a:latin typeface="Outfit"/>
                <a:ea typeface="Outfit"/>
                <a:cs typeface="Outfit"/>
                <a:sym typeface="Outfit"/>
              </a:rPr>
              <a:t>Open source web server and a reverse proxy server</a:t>
            </a:r>
          </a:p>
          <a:p>
            <a:pPr marL="342900" indent="-342900">
              <a:lnSpc>
                <a:spcPct val="150000"/>
              </a:lnSpc>
            </a:pPr>
            <a:r>
              <a:rPr lang="en-US" sz="1600" dirty="0" err="1">
                <a:latin typeface="Outfit"/>
                <a:ea typeface="Outfit"/>
                <a:cs typeface="Outfit"/>
                <a:sym typeface="Outfit"/>
              </a:rPr>
              <a:t>Gunicorn</a:t>
            </a:r>
            <a:r>
              <a:rPr lang="en-US" sz="1600" dirty="0">
                <a:latin typeface="Outfit"/>
                <a:ea typeface="Outfit"/>
                <a:cs typeface="Outfit"/>
                <a:sym typeface="Outfit"/>
              </a:rPr>
              <a:t>: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600" dirty="0">
                <a:latin typeface="Outfit"/>
                <a:ea typeface="Outfit"/>
                <a:cs typeface="Outfit"/>
                <a:sym typeface="Outfit"/>
              </a:rPr>
              <a:t> is a Python Web Server Gateway Interface HTTP server</a:t>
            </a:r>
          </a:p>
          <a:p>
            <a:pPr marL="342900" indent="-342900">
              <a:lnSpc>
                <a:spcPct val="150000"/>
              </a:lnSpc>
            </a:pPr>
            <a:endParaRPr lang="en-US" sz="1600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962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Deployment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761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656492" y="1145537"/>
            <a:ext cx="7767507" cy="321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1600" b="1" dirty="0">
                <a:latin typeface="Outfit"/>
                <a:ea typeface="Outfit"/>
                <a:cs typeface="Outfit"/>
                <a:sym typeface="Outfit"/>
              </a:rPr>
              <a:t>URL:</a:t>
            </a:r>
          </a:p>
          <a:p>
            <a:pPr marL="800100" lvl="1" indent="-342900">
              <a:lnSpc>
                <a:spcPct val="150000"/>
              </a:lnSpc>
            </a:pPr>
            <a:r>
              <a:rPr lang="en-GB" sz="1600" dirty="0">
                <a:hlinkClick r:id="rId3"/>
              </a:rPr>
              <a:t>http://frauddetect.westus.cloudapp.azure.com</a:t>
            </a:r>
            <a:endParaRPr lang="en-US" sz="1600" dirty="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Deployment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254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45E09F8-DFED-0A2B-B838-E8CA0637F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034" y="1049084"/>
            <a:ext cx="5814425" cy="23418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7200" b="1" dirty="0"/>
              <a:t>Thank</a:t>
            </a:r>
            <a:br>
              <a:rPr lang="en-US" sz="7200" b="1" dirty="0"/>
            </a:br>
            <a:r>
              <a:rPr lang="en-US" sz="7200" b="1" dirty="0"/>
              <a:t>       You!</a:t>
            </a:r>
          </a:p>
        </p:txBody>
      </p:sp>
    </p:spTree>
    <p:extLst>
      <p:ext uri="{BB962C8B-B14F-4D97-AF65-F5344CB8AC3E}">
        <p14:creationId xmlns:p14="http://schemas.microsoft.com/office/powerpoint/2010/main" val="197724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8"/>
          </p:nvPr>
        </p:nvSpPr>
        <p:spPr>
          <a:xfrm>
            <a:off x="2684578" y="2997814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5383849" y="2997814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6118549" y="1724912"/>
            <a:ext cx="2305500" cy="1138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 Exploration</a:t>
            </a:r>
          </a:p>
          <a:p>
            <a:pPr marL="0" indent="0"/>
            <a:r>
              <a:rPr lang="en-US" sz="2000" dirty="0"/>
              <a:t>And  visualization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397" name="Google Shape;397;p38"/>
          <p:cNvSpPr txBox="1">
            <a:spLocks noGrp="1"/>
          </p:cNvSpPr>
          <p:nvPr>
            <p:ph type="subTitle" idx="19"/>
          </p:nvPr>
        </p:nvSpPr>
        <p:spPr>
          <a:xfrm>
            <a:off x="1899129" y="3637577"/>
            <a:ext cx="2305500" cy="4392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app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4598449" y="3592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Deployment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73"/>
          <p:cNvSpPr txBox="1">
            <a:spLocks noGrp="1"/>
          </p:cNvSpPr>
          <p:nvPr>
            <p:ph type="body" idx="1"/>
          </p:nvPr>
        </p:nvSpPr>
        <p:spPr>
          <a:xfrm>
            <a:off x="1055076" y="1469291"/>
            <a:ext cx="7368923" cy="2891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spcBef>
                <a:spcPts val="1000"/>
              </a:spcBef>
            </a:pPr>
            <a:r>
              <a:rPr lang="en-US" sz="2000" b="1" dirty="0">
                <a:latin typeface="Outfit"/>
                <a:ea typeface="Outfit"/>
                <a:cs typeface="Outfit"/>
                <a:sym typeface="Outfit"/>
              </a:rPr>
              <a:t>Credit Card</a:t>
            </a:r>
          </a:p>
          <a:p>
            <a:pPr marL="285750" indent="-285750">
              <a:spcBef>
                <a:spcPts val="1000"/>
              </a:spcBef>
            </a:pPr>
            <a:r>
              <a:rPr lang="en-US" sz="2000" b="1" dirty="0">
                <a:latin typeface="Outfit"/>
                <a:ea typeface="Outfit"/>
                <a:cs typeface="Outfit"/>
                <a:sym typeface="Outfit"/>
              </a:rPr>
              <a:t>Serve Large Scale</a:t>
            </a:r>
          </a:p>
          <a:p>
            <a:pPr marL="285750" indent="-285750">
              <a:spcBef>
                <a:spcPts val="1000"/>
              </a:spcBef>
            </a:pPr>
            <a:r>
              <a:rPr lang="en-US" sz="2000" b="1" dirty="0">
                <a:latin typeface="Outfit"/>
                <a:ea typeface="Outfit"/>
                <a:cs typeface="Outfit"/>
                <a:sym typeface="Outfit"/>
              </a:rPr>
              <a:t>Security</a:t>
            </a:r>
          </a:p>
          <a:p>
            <a:pPr marL="285750" indent="-285750">
              <a:spcBef>
                <a:spcPts val="1000"/>
              </a:spcBef>
            </a:pPr>
            <a:r>
              <a:rPr lang="en-US" sz="2000" b="1" dirty="0">
                <a:latin typeface="Outfit"/>
                <a:ea typeface="Outfit"/>
                <a:cs typeface="Outfit"/>
                <a:sym typeface="Outfit"/>
              </a:rPr>
              <a:t>Easy to use</a:t>
            </a:r>
            <a:endParaRPr lang="en-US" dirty="0"/>
          </a:p>
        </p:txBody>
      </p:sp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2" name="Picture 5" descr="Credit card - Free business and finance icons">
            <a:extLst>
              <a:ext uri="{FF2B5EF4-FFF2-40B4-BE49-F238E27FC236}">
                <a16:creationId xmlns:a16="http://schemas.microsoft.com/office/drawing/2014/main" id="{CAF598A0-C2C3-8428-250A-249FB1613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71" y="1145537"/>
            <a:ext cx="2595429" cy="259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Card Fruad</a:t>
            </a:r>
            <a:endParaRPr dirty="0"/>
          </a:p>
        </p:txBody>
      </p:sp>
      <p:pic>
        <p:nvPicPr>
          <p:cNvPr id="4098" name="Picture 2" descr="The Basics of Credit Card Fraud and How it Impacts Sellers">
            <a:extLst>
              <a:ext uri="{FF2B5EF4-FFF2-40B4-BE49-F238E27FC236}">
                <a16:creationId xmlns:a16="http://schemas.microsoft.com/office/drawing/2014/main" id="{548E7B24-DFC2-5A97-F2EF-84D5A2FA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15" y="1331089"/>
            <a:ext cx="6072554" cy="316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2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edit Card Fraud Statistics (2024)">
            <a:extLst>
              <a:ext uri="{FF2B5EF4-FFF2-40B4-BE49-F238E27FC236}">
                <a16:creationId xmlns:a16="http://schemas.microsoft.com/office/drawing/2014/main" id="{E789CA85-25B8-53E8-4F1E-D4F91A975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77" y="458536"/>
            <a:ext cx="6689235" cy="422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25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d you get your money back for the fraudulent charge? circle graph">
            <a:extLst>
              <a:ext uri="{FF2B5EF4-FFF2-40B4-BE49-F238E27FC236}">
                <a16:creationId xmlns:a16="http://schemas.microsoft.com/office/drawing/2014/main" id="{4BEA9DF2-65AB-4382-4946-C22B9BB7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0"/>
            <a:ext cx="70072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67556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335</Words>
  <Application>Microsoft Office PowerPoint</Application>
  <PresentationFormat>On-screen Show (16:9)</PresentationFormat>
  <Paragraphs>103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Figtree</vt:lpstr>
      <vt:lpstr>Arial</vt:lpstr>
      <vt:lpstr>Nunito Light</vt:lpstr>
      <vt:lpstr>DM Sans</vt:lpstr>
      <vt:lpstr>Outfit Medium</vt:lpstr>
      <vt:lpstr>Outfit</vt:lpstr>
      <vt:lpstr>Data Collection and Analysis - Master of Science in Community Health and Prevention Research by Slidesgo</vt:lpstr>
      <vt:lpstr>FRAUD DETECTION </vt:lpstr>
      <vt:lpstr>Team Ali Mohamed Mokhtar Alrafei Omar Farouk Abdelwahed Ibrahim Ahmed Mohamed Ahmed Talha Loay Yazed Peter Magdy Gamil</vt:lpstr>
      <vt:lpstr>PowerPoint Presentation</vt:lpstr>
      <vt:lpstr>Table of contents</vt:lpstr>
      <vt:lpstr>Introduction</vt:lpstr>
      <vt:lpstr>Introduction</vt:lpstr>
      <vt:lpstr>Credit Card Fruad</vt:lpstr>
      <vt:lpstr>PowerPoint Presentation</vt:lpstr>
      <vt:lpstr>PowerPoint Presentation</vt:lpstr>
      <vt:lpstr>Dataset</vt:lpstr>
      <vt:lpstr>Fraud Detection Dataset 2023</vt:lpstr>
      <vt:lpstr>Data Exploration and Visualization</vt:lpstr>
      <vt:lpstr>Data Exploration</vt:lpstr>
      <vt:lpstr>Data Visualization</vt:lpstr>
      <vt:lpstr>Correlation</vt:lpstr>
      <vt:lpstr>Data Visualization</vt:lpstr>
      <vt:lpstr>Evaluation</vt:lpstr>
      <vt:lpstr>Evaluate the model</vt:lpstr>
      <vt:lpstr>Evaluate the model</vt:lpstr>
      <vt:lpstr>Evaluate the model</vt:lpstr>
      <vt:lpstr>Evaluate the model</vt:lpstr>
      <vt:lpstr>Web app</vt:lpstr>
      <vt:lpstr>webapp</vt:lpstr>
      <vt:lpstr>Backend</vt:lpstr>
      <vt:lpstr>Frontend</vt:lpstr>
      <vt:lpstr>Frontend</vt:lpstr>
      <vt:lpstr>Deployment</vt:lpstr>
      <vt:lpstr>Azure Storage Account</vt:lpstr>
      <vt:lpstr>Azure VM</vt:lpstr>
      <vt:lpstr>Deployment</vt:lpstr>
      <vt:lpstr>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Master of Science in Community Health and Prevention Research</dc:title>
  <cp:lastModifiedBy>Omar Farouk</cp:lastModifiedBy>
  <cp:revision>12</cp:revision>
  <dcterms:modified xsi:type="dcterms:W3CDTF">2024-10-13T17:50:40Z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5ab016a-022d-4842-b407-a61897a39a0c_Enabled">
    <vt:lpwstr>true</vt:lpwstr>
  </property>
  <property fmtid="{D5CDD505-2E9C-101B-9397-08002B2CF9AE}" pid="3" name="MSIP_Label_b5ab016a-022d-4842-b407-a61897a39a0c_SetDate">
    <vt:lpwstr>2024-10-10T13:14:58Z</vt:lpwstr>
  </property>
  <property fmtid="{D5CDD505-2E9C-101B-9397-08002B2CF9AE}" pid="4" name="MSIP_Label_b5ab016a-022d-4842-b407-a61897a39a0c_Method">
    <vt:lpwstr>Privileged</vt:lpwstr>
  </property>
  <property fmtid="{D5CDD505-2E9C-101B-9397-08002B2CF9AE}" pid="5" name="MSIP_Label_b5ab016a-022d-4842-b407-a61897a39a0c_Name">
    <vt:lpwstr>Public</vt:lpwstr>
  </property>
  <property fmtid="{D5CDD505-2E9C-101B-9397-08002B2CF9AE}" pid="6" name="MSIP_Label_b5ab016a-022d-4842-b407-a61897a39a0c_SiteId">
    <vt:lpwstr>e1304ad9-93ba-4557-8b20-8c1c1143b399</vt:lpwstr>
  </property>
  <property fmtid="{D5CDD505-2E9C-101B-9397-08002B2CF9AE}" pid="7" name="MSIP_Label_b5ab016a-022d-4842-b407-a61897a39a0c_ActionId">
    <vt:lpwstr>513dd95c-2d70-4d40-8363-ee565cb77318</vt:lpwstr>
  </property>
  <property fmtid="{D5CDD505-2E9C-101B-9397-08002B2CF9AE}" pid="8" name="MSIP_Label_b5ab016a-022d-4842-b407-a61897a39a0c_ContentBits">
    <vt:lpwstr>2</vt:lpwstr>
  </property>
  <property fmtid="{D5CDD505-2E9C-101B-9397-08002B2CF9AE}" pid="9" name="ClassificationContentMarkingFooterLocations">
    <vt:lpwstr>Data Collection and Analysis - Master of Science in Community Health and Prevention Research by Slidesgo:3\Slidesgo Final Pages:3</vt:lpwstr>
  </property>
  <property fmtid="{D5CDD505-2E9C-101B-9397-08002B2CF9AE}" pid="10" name="ClassificationContentMarkingFooterText">
    <vt:lpwstr>Ejada Public Information</vt:lpwstr>
  </property>
</Properties>
</file>