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7" r:id="rId24"/>
  </p:sldIdLst>
  <p:sldSz cx="18288000" cy="10287000"/>
  <p:notesSz cx="6858000" cy="9144000"/>
  <p:embeddedFontLst>
    <p:embeddedFont>
      <p:font typeface="Raleway Bold" charset="0"/>
      <p:regular r:id="rId26"/>
    </p:embeddedFont>
    <p:embeddedFont>
      <p:font typeface="Canva Sans Bold" charset="0"/>
      <p:regular r:id="rId27"/>
    </p:embeddedFont>
    <p:embeddedFont>
      <p:font typeface="Calibri" pitchFamily="34" charset="0"/>
      <p:regular r:id="rId28"/>
      <p:bold r:id="rId29"/>
      <p:italic r:id="rId30"/>
      <p:boldItalic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1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3" d="100"/>
          <a:sy n="53" d="100"/>
        </p:scale>
        <p:origin x="-754" y="-14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21.10.2024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21-Oct-24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21-Oct-24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21-Oct-24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21-Oct-24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6.png"/><Relationship Id="rId18" Type="http://schemas.openxmlformats.org/officeDocument/2006/relationships/image" Target="../media/image16.svg"/><Relationship Id="rId26" Type="http://schemas.openxmlformats.org/officeDocument/2006/relationships/image" Target="../media/image24.svg"/><Relationship Id="rId39" Type="http://schemas.openxmlformats.org/officeDocument/2006/relationships/image" Target="../media/image19.png"/><Relationship Id="rId3" Type="http://schemas.openxmlformats.org/officeDocument/2006/relationships/image" Target="../media/image1.png"/><Relationship Id="rId21" Type="http://schemas.openxmlformats.org/officeDocument/2006/relationships/image" Target="../media/image10.png"/><Relationship Id="rId34" Type="http://schemas.openxmlformats.org/officeDocument/2006/relationships/image" Target="../media/image32.svg"/><Relationship Id="rId42" Type="http://schemas.openxmlformats.org/officeDocument/2006/relationships/image" Target="../media/image40.svg"/><Relationship Id="rId47" Type="http://schemas.openxmlformats.org/officeDocument/2006/relationships/image" Target="../media/image23.png"/><Relationship Id="rId7" Type="http://schemas.openxmlformats.org/officeDocument/2006/relationships/image" Target="../media/image3.png"/><Relationship Id="rId12" Type="http://schemas.openxmlformats.org/officeDocument/2006/relationships/image" Target="../media/image10.svg"/><Relationship Id="rId17" Type="http://schemas.openxmlformats.org/officeDocument/2006/relationships/image" Target="../media/image8.png"/><Relationship Id="rId25" Type="http://schemas.openxmlformats.org/officeDocument/2006/relationships/image" Target="../media/image12.png"/><Relationship Id="rId33" Type="http://schemas.openxmlformats.org/officeDocument/2006/relationships/image" Target="../media/image16.png"/><Relationship Id="rId38" Type="http://schemas.openxmlformats.org/officeDocument/2006/relationships/image" Target="../media/image36.svg"/><Relationship Id="rId46" Type="http://schemas.openxmlformats.org/officeDocument/2006/relationships/image" Target="../media/image44.svg"/><Relationship Id="rId2" Type="http://schemas.openxmlformats.org/officeDocument/2006/relationships/notesSlide" Target="../notesSlides/notesSlide1.xml"/><Relationship Id="rId16" Type="http://schemas.openxmlformats.org/officeDocument/2006/relationships/image" Target="../media/image14.svg"/><Relationship Id="rId20" Type="http://schemas.openxmlformats.org/officeDocument/2006/relationships/image" Target="../media/image18.svg"/><Relationship Id="rId29" Type="http://schemas.openxmlformats.org/officeDocument/2006/relationships/image" Target="../media/image14.png"/><Relationship Id="rId41"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image" Target="../media/image5.png"/><Relationship Id="rId24" Type="http://schemas.openxmlformats.org/officeDocument/2006/relationships/image" Target="../media/image22.svg"/><Relationship Id="rId32" Type="http://schemas.openxmlformats.org/officeDocument/2006/relationships/image" Target="../media/image30.svg"/><Relationship Id="rId37" Type="http://schemas.openxmlformats.org/officeDocument/2006/relationships/image" Target="../media/image18.png"/><Relationship Id="rId40" Type="http://schemas.openxmlformats.org/officeDocument/2006/relationships/image" Target="../media/image38.svg"/><Relationship Id="rId45" Type="http://schemas.openxmlformats.org/officeDocument/2006/relationships/image" Target="../media/image22.png"/><Relationship Id="rId5" Type="http://schemas.openxmlformats.org/officeDocument/2006/relationships/image" Target="../media/image2.png"/><Relationship Id="rId15" Type="http://schemas.openxmlformats.org/officeDocument/2006/relationships/image" Target="../media/image7.png"/><Relationship Id="rId23" Type="http://schemas.openxmlformats.org/officeDocument/2006/relationships/image" Target="../media/image11.png"/><Relationship Id="rId28" Type="http://schemas.openxmlformats.org/officeDocument/2006/relationships/image" Target="../media/image26.svg"/><Relationship Id="rId36" Type="http://schemas.openxmlformats.org/officeDocument/2006/relationships/image" Target="../media/image34.svg"/><Relationship Id="rId10" Type="http://schemas.openxmlformats.org/officeDocument/2006/relationships/image" Target="../media/image8.svg"/><Relationship Id="rId19" Type="http://schemas.openxmlformats.org/officeDocument/2006/relationships/image" Target="../media/image9.png"/><Relationship Id="rId31" Type="http://schemas.openxmlformats.org/officeDocument/2006/relationships/image" Target="../media/image15.png"/><Relationship Id="rId44" Type="http://schemas.openxmlformats.org/officeDocument/2006/relationships/image" Target="../media/image42.svg"/><Relationship Id="rId4" Type="http://schemas.openxmlformats.org/officeDocument/2006/relationships/image" Target="../media/image2.svg"/><Relationship Id="rId9" Type="http://schemas.openxmlformats.org/officeDocument/2006/relationships/image" Target="../media/image4.png"/><Relationship Id="rId14" Type="http://schemas.openxmlformats.org/officeDocument/2006/relationships/image" Target="../media/image12.svg"/><Relationship Id="rId22" Type="http://schemas.openxmlformats.org/officeDocument/2006/relationships/image" Target="../media/image20.svg"/><Relationship Id="rId27" Type="http://schemas.openxmlformats.org/officeDocument/2006/relationships/image" Target="../media/image13.png"/><Relationship Id="rId30" Type="http://schemas.openxmlformats.org/officeDocument/2006/relationships/image" Target="../media/image28.svg"/><Relationship Id="rId35" Type="http://schemas.openxmlformats.org/officeDocument/2006/relationships/image" Target="../media/image17.png"/><Relationship Id="rId43" Type="http://schemas.openxmlformats.org/officeDocument/2006/relationships/image" Target="../media/image2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38.jpeg"/><Relationship Id="rId5" Type="http://schemas.openxmlformats.org/officeDocument/2006/relationships/image" Target="../media/image23.pn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40.jpeg"/><Relationship Id="rId5" Type="http://schemas.openxmlformats.org/officeDocument/2006/relationships/image" Target="../media/image39.jpeg"/><Relationship Id="rId4" Type="http://schemas.openxmlformats.org/officeDocument/2006/relationships/image" Target="../media/image47.sv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41.jpeg"/><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42.jpeg"/><Relationship Id="rId4" Type="http://schemas.openxmlformats.org/officeDocument/2006/relationships/image" Target="../media/image47.sv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43.jpeg"/><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44.jpeg"/><Relationship Id="rId4" Type="http://schemas.openxmlformats.org/officeDocument/2006/relationships/image" Target="../media/image47.sv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45.jpeg"/><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46.jpeg"/><Relationship Id="rId4" Type="http://schemas.openxmlformats.org/officeDocument/2006/relationships/image" Target="../media/image47.sv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47.jpeg"/><Relationship Id="rId4" Type="http://schemas.openxmlformats.org/officeDocument/2006/relationships/image" Target="../media/image2.sv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23.png"/><Relationship Id="rId4" Type="http://schemas.openxmlformats.org/officeDocument/2006/relationships/image" Target="../media/image47.svg"/></Relationships>
</file>

<file path=ppt/slides/_rels/slide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5.jpeg"/><Relationship Id="rId4" Type="http://schemas.openxmlformats.org/officeDocument/2006/relationships/image" Target="../media/image47.sv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49.jpeg"/><Relationship Id="rId4" Type="http://schemas.openxmlformats.org/officeDocument/2006/relationships/image" Target="../media/image2.sv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50.jpeg"/><Relationship Id="rId4" Type="http://schemas.openxmlformats.org/officeDocument/2006/relationships/image" Target="../media/image47.sv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51.jpeg"/><Relationship Id="rId5" Type="http://schemas.openxmlformats.org/officeDocument/2006/relationships/image" Target="../media/image23.png"/><Relationship Id="rId4" Type="http://schemas.openxmlformats.org/officeDocument/2006/relationships/image" Target="../media/image2.svg"/></Relationships>
</file>

<file path=ppt/slides/_rels/slide23.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82.svg"/><Relationship Id="rId3" Type="http://schemas.openxmlformats.org/officeDocument/2006/relationships/image" Target="../media/image76.svg"/><Relationship Id="rId7" Type="http://schemas.openxmlformats.org/officeDocument/2006/relationships/image" Target="../media/image78.svg"/><Relationship Id="rId12" Type="http://schemas.openxmlformats.org/officeDocument/2006/relationships/image" Target="../media/image55.png"/><Relationship Id="rId2" Type="http://schemas.openxmlformats.org/officeDocument/2006/relationships/image" Target="../media/image24.png"/><Relationship Id="rId16"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53.png"/><Relationship Id="rId11" Type="http://schemas.openxmlformats.org/officeDocument/2006/relationships/image" Target="../media/image4.svg"/><Relationship Id="rId5" Type="http://schemas.openxmlformats.org/officeDocument/2006/relationships/image" Target="../media/image52.png"/><Relationship Id="rId15" Type="http://schemas.openxmlformats.org/officeDocument/2006/relationships/image" Target="../media/image10.svg"/><Relationship Id="rId10" Type="http://schemas.openxmlformats.org/officeDocument/2006/relationships/image" Target="../media/image2.png"/><Relationship Id="rId4" Type="http://schemas.openxmlformats.org/officeDocument/2006/relationships/image" Target="../media/image47.svg"/><Relationship Id="rId9" Type="http://schemas.openxmlformats.org/officeDocument/2006/relationships/image" Target="../media/image80.svg"/><Relationship Id="rId1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7.jpeg"/><Relationship Id="rId4" Type="http://schemas.openxmlformats.org/officeDocument/2006/relationships/image" Target="../media/image50.svg"/></Relationships>
</file>

<file path=ppt/slides/_rels/slide4.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image" Target="../media/image1.png"/><Relationship Id="rId7" Type="http://schemas.openxmlformats.org/officeDocument/2006/relationships/image" Target="../media/image30.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9.jpeg"/><Relationship Id="rId5" Type="http://schemas.openxmlformats.org/officeDocument/2006/relationships/image" Target="../media/image28.jpeg"/><Relationship Id="rId10" Type="http://schemas.openxmlformats.org/officeDocument/2006/relationships/image" Target="../media/image23.png"/><Relationship Id="rId4" Type="http://schemas.openxmlformats.org/officeDocument/2006/relationships/image" Target="../media/image2.svg"/><Relationship Id="rId9" Type="http://schemas.openxmlformats.org/officeDocument/2006/relationships/image" Target="../media/image32.jpeg"/></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33.jpeg"/><Relationship Id="rId4" Type="http://schemas.openxmlformats.org/officeDocument/2006/relationships/image" Target="../media/image47.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2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35.jpeg"/><Relationship Id="rId4" Type="http://schemas.openxmlformats.org/officeDocument/2006/relationships/image" Target="../media/image47.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36.jpe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37.jpeg"/><Relationship Id="rId5" Type="http://schemas.openxmlformats.org/officeDocument/2006/relationships/image" Target="../media/image23.png"/><Relationship Id="rId4" Type="http://schemas.openxmlformats.org/officeDocument/2006/relationships/image" Target="../media/image4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8F1FC"/>
        </a:solidFill>
        <a:effectLst/>
      </p:bgPr>
    </p:bg>
    <p:spTree>
      <p:nvGrpSpPr>
        <p:cNvPr id="1" name=""/>
        <p:cNvGrpSpPr/>
        <p:nvPr/>
      </p:nvGrpSpPr>
      <p:grpSpPr>
        <a:xfrm>
          <a:off x="0" y="0"/>
          <a:ext cx="0" cy="0"/>
          <a:chOff x="0" y="0"/>
          <a:chExt cx="0" cy="0"/>
        </a:xfrm>
      </p:grpSpPr>
      <p:sp>
        <p:nvSpPr>
          <p:cNvPr id="2" name="Freeform 2"/>
          <p:cNvSpPr/>
          <p:nvPr/>
        </p:nvSpPr>
        <p:spPr>
          <a:xfrm>
            <a:off x="1" y="-10"/>
            <a:ext cx="18288000" cy="10332922"/>
          </a:xfrm>
          <a:custGeom>
            <a:avLst/>
            <a:gdLst/>
            <a:ahLst/>
            <a:cxnLst/>
            <a:rect l="l" t="t" r="r" b="b"/>
            <a:pathLst>
              <a:path w="19079563" h="10332922">
                <a:moveTo>
                  <a:pt x="0" y="0"/>
                </a:moveTo>
                <a:lnTo>
                  <a:pt x="19079563" y="0"/>
                </a:lnTo>
                <a:lnTo>
                  <a:pt x="19079563" y="10332922"/>
                </a:lnTo>
                <a:lnTo>
                  <a:pt x="0" y="1033292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3" name="Freeform 3"/>
          <p:cNvSpPr/>
          <p:nvPr/>
        </p:nvSpPr>
        <p:spPr>
          <a:xfrm>
            <a:off x="11508468" y="2292650"/>
            <a:ext cx="3111914" cy="288448"/>
          </a:xfrm>
          <a:custGeom>
            <a:avLst/>
            <a:gdLst/>
            <a:ahLst/>
            <a:cxnLst/>
            <a:rect l="l" t="t" r="r" b="b"/>
            <a:pathLst>
              <a:path w="3111914" h="288448">
                <a:moveTo>
                  <a:pt x="0" y="0"/>
                </a:moveTo>
                <a:lnTo>
                  <a:pt x="3111914" y="0"/>
                </a:lnTo>
                <a:lnTo>
                  <a:pt x="3111914" y="288448"/>
                </a:lnTo>
                <a:lnTo>
                  <a:pt x="0" y="288448"/>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4" name="Freeform 4"/>
          <p:cNvSpPr/>
          <p:nvPr/>
        </p:nvSpPr>
        <p:spPr>
          <a:xfrm>
            <a:off x="11243198" y="1511954"/>
            <a:ext cx="3652756" cy="7263082"/>
          </a:xfrm>
          <a:custGeom>
            <a:avLst/>
            <a:gdLst/>
            <a:ahLst/>
            <a:cxnLst/>
            <a:rect l="l" t="t" r="r" b="b"/>
            <a:pathLst>
              <a:path w="3652756" h="7263082">
                <a:moveTo>
                  <a:pt x="0" y="0"/>
                </a:moveTo>
                <a:lnTo>
                  <a:pt x="3652756" y="0"/>
                </a:lnTo>
                <a:lnTo>
                  <a:pt x="3652756" y="7263082"/>
                </a:lnTo>
                <a:lnTo>
                  <a:pt x="0" y="7263082"/>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5" name="Freeform 5"/>
          <p:cNvSpPr/>
          <p:nvPr/>
        </p:nvSpPr>
        <p:spPr>
          <a:xfrm>
            <a:off x="10083978" y="2885910"/>
            <a:ext cx="1367588" cy="1279090"/>
          </a:xfrm>
          <a:custGeom>
            <a:avLst/>
            <a:gdLst/>
            <a:ahLst/>
            <a:cxnLst/>
            <a:rect l="l" t="t" r="r" b="b"/>
            <a:pathLst>
              <a:path w="1367588" h="1279090">
                <a:moveTo>
                  <a:pt x="0" y="0"/>
                </a:moveTo>
                <a:lnTo>
                  <a:pt x="1367588" y="0"/>
                </a:lnTo>
                <a:lnTo>
                  <a:pt x="1367588" y="1279090"/>
                </a:lnTo>
                <a:lnTo>
                  <a:pt x="0" y="1279090"/>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p:spPr>
      </p:sp>
      <p:sp>
        <p:nvSpPr>
          <p:cNvPr id="6" name="Freeform 6"/>
          <p:cNvSpPr/>
          <p:nvPr/>
        </p:nvSpPr>
        <p:spPr>
          <a:xfrm>
            <a:off x="12471774" y="7884180"/>
            <a:ext cx="1196556" cy="96250"/>
          </a:xfrm>
          <a:custGeom>
            <a:avLst/>
            <a:gdLst/>
            <a:ahLst/>
            <a:cxnLst/>
            <a:rect l="l" t="t" r="r" b="b"/>
            <a:pathLst>
              <a:path w="1196556" h="96250">
                <a:moveTo>
                  <a:pt x="0" y="0"/>
                </a:moveTo>
                <a:lnTo>
                  <a:pt x="1196556" y="0"/>
                </a:lnTo>
                <a:lnTo>
                  <a:pt x="1196556" y="96250"/>
                </a:lnTo>
                <a:lnTo>
                  <a:pt x="0" y="96250"/>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p:spPr>
      </p:sp>
      <p:sp>
        <p:nvSpPr>
          <p:cNvPr id="7" name="Freeform 7"/>
          <p:cNvSpPr/>
          <p:nvPr/>
        </p:nvSpPr>
        <p:spPr>
          <a:xfrm>
            <a:off x="11467604" y="3878744"/>
            <a:ext cx="3263146" cy="3257866"/>
          </a:xfrm>
          <a:custGeom>
            <a:avLst/>
            <a:gdLst/>
            <a:ahLst/>
            <a:cxnLst/>
            <a:rect l="l" t="t" r="r" b="b"/>
            <a:pathLst>
              <a:path w="3263146" h="3257866">
                <a:moveTo>
                  <a:pt x="0" y="0"/>
                </a:moveTo>
                <a:lnTo>
                  <a:pt x="3263146" y="0"/>
                </a:lnTo>
                <a:lnTo>
                  <a:pt x="3263146" y="3257866"/>
                </a:lnTo>
                <a:lnTo>
                  <a:pt x="0" y="3257866"/>
                </a:lnTo>
                <a:lnTo>
                  <a:pt x="0" y="0"/>
                </a:lnTo>
                <a:close/>
              </a:path>
            </a:pathLst>
          </a:custGeom>
          <a:blipFill>
            <a:blip r:embed="rId13">
              <a:extLst>
                <a:ext uri="{96DAC541-7B7A-43D3-8B79-37D633B846F1}">
                  <asvg:svgBlip xmlns:asvg="http://schemas.microsoft.com/office/drawing/2016/SVG/main" xmlns="" r:embed="rId14"/>
                </a:ext>
              </a:extLst>
            </a:blip>
            <a:stretch>
              <a:fillRect/>
            </a:stretch>
          </a:blipFill>
        </p:spPr>
      </p:sp>
      <p:sp>
        <p:nvSpPr>
          <p:cNvPr id="8" name="Freeform 8"/>
          <p:cNvSpPr/>
          <p:nvPr/>
        </p:nvSpPr>
        <p:spPr>
          <a:xfrm>
            <a:off x="13781812" y="3523606"/>
            <a:ext cx="1196418" cy="1928036"/>
          </a:xfrm>
          <a:custGeom>
            <a:avLst/>
            <a:gdLst/>
            <a:ahLst/>
            <a:cxnLst/>
            <a:rect l="l" t="t" r="r" b="b"/>
            <a:pathLst>
              <a:path w="1196418" h="1928036">
                <a:moveTo>
                  <a:pt x="0" y="0"/>
                </a:moveTo>
                <a:lnTo>
                  <a:pt x="1196418" y="0"/>
                </a:lnTo>
                <a:lnTo>
                  <a:pt x="1196418" y="1928036"/>
                </a:lnTo>
                <a:lnTo>
                  <a:pt x="0" y="1928036"/>
                </a:lnTo>
                <a:lnTo>
                  <a:pt x="0" y="0"/>
                </a:lnTo>
                <a:close/>
              </a:path>
            </a:pathLst>
          </a:custGeom>
          <a:blipFill>
            <a:blip r:embed="rId15">
              <a:extLst>
                <a:ext uri="{96DAC541-7B7A-43D3-8B79-37D633B846F1}">
                  <asvg:svgBlip xmlns:asvg="http://schemas.microsoft.com/office/drawing/2016/SVG/main" xmlns="" r:embed="rId16"/>
                </a:ext>
              </a:extLst>
            </a:blip>
            <a:stretch>
              <a:fillRect/>
            </a:stretch>
          </a:blipFill>
        </p:spPr>
      </p:sp>
      <p:sp>
        <p:nvSpPr>
          <p:cNvPr id="9" name="Freeform 9"/>
          <p:cNvSpPr/>
          <p:nvPr/>
        </p:nvSpPr>
        <p:spPr>
          <a:xfrm>
            <a:off x="13216664" y="3478200"/>
            <a:ext cx="437996" cy="1287184"/>
          </a:xfrm>
          <a:custGeom>
            <a:avLst/>
            <a:gdLst/>
            <a:ahLst/>
            <a:cxnLst/>
            <a:rect l="l" t="t" r="r" b="b"/>
            <a:pathLst>
              <a:path w="437996" h="1287184">
                <a:moveTo>
                  <a:pt x="0" y="0"/>
                </a:moveTo>
                <a:lnTo>
                  <a:pt x="437996" y="0"/>
                </a:lnTo>
                <a:lnTo>
                  <a:pt x="437996" y="1287184"/>
                </a:lnTo>
                <a:lnTo>
                  <a:pt x="0" y="1287184"/>
                </a:lnTo>
                <a:lnTo>
                  <a:pt x="0" y="0"/>
                </a:lnTo>
                <a:close/>
              </a:path>
            </a:pathLst>
          </a:custGeom>
          <a:blipFill>
            <a:blip r:embed="rId17">
              <a:extLst>
                <a:ext uri="{96DAC541-7B7A-43D3-8B79-37D633B846F1}">
                  <asvg:svgBlip xmlns:asvg="http://schemas.microsoft.com/office/drawing/2016/SVG/main" xmlns="" r:embed="rId18"/>
                </a:ext>
              </a:extLst>
            </a:blip>
            <a:stretch>
              <a:fillRect/>
            </a:stretch>
          </a:blipFill>
        </p:spPr>
      </p:sp>
      <p:sp>
        <p:nvSpPr>
          <p:cNvPr id="10" name="Freeform 10"/>
          <p:cNvSpPr/>
          <p:nvPr/>
        </p:nvSpPr>
        <p:spPr>
          <a:xfrm>
            <a:off x="12471626" y="3889406"/>
            <a:ext cx="1148294" cy="897312"/>
          </a:xfrm>
          <a:custGeom>
            <a:avLst/>
            <a:gdLst/>
            <a:ahLst/>
            <a:cxnLst/>
            <a:rect l="l" t="t" r="r" b="b"/>
            <a:pathLst>
              <a:path w="1148294" h="897312">
                <a:moveTo>
                  <a:pt x="0" y="0"/>
                </a:moveTo>
                <a:lnTo>
                  <a:pt x="1148294" y="0"/>
                </a:lnTo>
                <a:lnTo>
                  <a:pt x="1148294" y="897312"/>
                </a:lnTo>
                <a:lnTo>
                  <a:pt x="0" y="897312"/>
                </a:lnTo>
                <a:lnTo>
                  <a:pt x="0" y="0"/>
                </a:lnTo>
                <a:close/>
              </a:path>
            </a:pathLst>
          </a:custGeom>
          <a:blipFill>
            <a:blip r:embed="rId19">
              <a:extLst>
                <a:ext uri="{96DAC541-7B7A-43D3-8B79-37D633B846F1}">
                  <asvg:svgBlip xmlns:asvg="http://schemas.microsoft.com/office/drawing/2016/SVG/main" xmlns="" r:embed="rId20"/>
                </a:ext>
              </a:extLst>
            </a:blip>
            <a:stretch>
              <a:fillRect/>
            </a:stretch>
          </a:blipFill>
        </p:spPr>
      </p:sp>
      <p:sp>
        <p:nvSpPr>
          <p:cNvPr id="11" name="Freeform 11"/>
          <p:cNvSpPr/>
          <p:nvPr/>
        </p:nvSpPr>
        <p:spPr>
          <a:xfrm>
            <a:off x="11021568" y="5925860"/>
            <a:ext cx="1297846" cy="1340588"/>
          </a:xfrm>
          <a:custGeom>
            <a:avLst/>
            <a:gdLst/>
            <a:ahLst/>
            <a:cxnLst/>
            <a:rect l="l" t="t" r="r" b="b"/>
            <a:pathLst>
              <a:path w="1297846" h="1340588">
                <a:moveTo>
                  <a:pt x="0" y="0"/>
                </a:moveTo>
                <a:lnTo>
                  <a:pt x="1297846" y="0"/>
                </a:lnTo>
                <a:lnTo>
                  <a:pt x="1297846" y="1340588"/>
                </a:lnTo>
                <a:lnTo>
                  <a:pt x="0" y="1340588"/>
                </a:lnTo>
                <a:lnTo>
                  <a:pt x="0" y="0"/>
                </a:lnTo>
                <a:close/>
              </a:path>
            </a:pathLst>
          </a:custGeom>
          <a:blipFill>
            <a:blip r:embed="rId21">
              <a:extLst>
                <a:ext uri="{96DAC541-7B7A-43D3-8B79-37D633B846F1}">
                  <asvg:svgBlip xmlns:asvg="http://schemas.microsoft.com/office/drawing/2016/SVG/main" xmlns="" r:embed="rId22"/>
                </a:ext>
              </a:extLst>
            </a:blip>
            <a:stretch>
              <a:fillRect/>
            </a:stretch>
          </a:blipFill>
        </p:spPr>
      </p:sp>
      <p:grpSp>
        <p:nvGrpSpPr>
          <p:cNvPr id="12" name="Group 12"/>
          <p:cNvGrpSpPr/>
          <p:nvPr/>
        </p:nvGrpSpPr>
        <p:grpSpPr>
          <a:xfrm>
            <a:off x="13630506" y="3187128"/>
            <a:ext cx="96248" cy="96248"/>
            <a:chOff x="0" y="0"/>
            <a:chExt cx="128331" cy="128331"/>
          </a:xfrm>
        </p:grpSpPr>
        <p:sp>
          <p:nvSpPr>
            <p:cNvPr id="13" name="Freeform 13"/>
            <p:cNvSpPr/>
            <p:nvPr/>
          </p:nvSpPr>
          <p:spPr>
            <a:xfrm>
              <a:off x="127" y="127"/>
              <a:ext cx="128143" cy="128143"/>
            </a:xfrm>
            <a:custGeom>
              <a:avLst/>
              <a:gdLst/>
              <a:ahLst/>
              <a:cxnLst/>
              <a:rect l="l" t="t" r="r" b="b"/>
              <a:pathLst>
                <a:path w="128143" h="128143">
                  <a:moveTo>
                    <a:pt x="35560" y="0"/>
                  </a:moveTo>
                  <a:lnTo>
                    <a:pt x="14224" y="14224"/>
                  </a:lnTo>
                  <a:lnTo>
                    <a:pt x="6985" y="35560"/>
                  </a:lnTo>
                  <a:lnTo>
                    <a:pt x="0" y="64008"/>
                  </a:lnTo>
                  <a:lnTo>
                    <a:pt x="6985" y="85471"/>
                  </a:lnTo>
                  <a:lnTo>
                    <a:pt x="14097" y="106807"/>
                  </a:lnTo>
                  <a:lnTo>
                    <a:pt x="35560" y="121031"/>
                  </a:lnTo>
                  <a:lnTo>
                    <a:pt x="64008" y="128143"/>
                  </a:lnTo>
                  <a:lnTo>
                    <a:pt x="85344" y="121031"/>
                  </a:lnTo>
                  <a:lnTo>
                    <a:pt x="106807" y="106807"/>
                  </a:lnTo>
                  <a:lnTo>
                    <a:pt x="121031" y="85471"/>
                  </a:lnTo>
                  <a:lnTo>
                    <a:pt x="128143" y="64135"/>
                  </a:lnTo>
                  <a:lnTo>
                    <a:pt x="121031" y="35687"/>
                  </a:lnTo>
                  <a:lnTo>
                    <a:pt x="106807" y="14224"/>
                  </a:lnTo>
                  <a:lnTo>
                    <a:pt x="85471" y="0"/>
                  </a:lnTo>
                  <a:close/>
                </a:path>
              </a:pathLst>
            </a:custGeom>
            <a:solidFill>
              <a:srgbClr val="666EFC"/>
            </a:solidFill>
          </p:spPr>
        </p:sp>
      </p:grpSp>
      <p:grpSp>
        <p:nvGrpSpPr>
          <p:cNvPr id="14" name="Group 14"/>
          <p:cNvGrpSpPr/>
          <p:nvPr/>
        </p:nvGrpSpPr>
        <p:grpSpPr>
          <a:xfrm>
            <a:off x="14667066" y="5651822"/>
            <a:ext cx="96248" cy="96248"/>
            <a:chOff x="0" y="0"/>
            <a:chExt cx="128331" cy="128331"/>
          </a:xfrm>
        </p:grpSpPr>
        <p:sp>
          <p:nvSpPr>
            <p:cNvPr id="15" name="Freeform 15"/>
            <p:cNvSpPr/>
            <p:nvPr/>
          </p:nvSpPr>
          <p:spPr>
            <a:xfrm>
              <a:off x="127" y="127"/>
              <a:ext cx="128016" cy="128143"/>
            </a:xfrm>
            <a:custGeom>
              <a:avLst/>
              <a:gdLst/>
              <a:ahLst/>
              <a:cxnLst/>
              <a:rect l="l" t="t" r="r" b="b"/>
              <a:pathLst>
                <a:path w="128016" h="128143">
                  <a:moveTo>
                    <a:pt x="64008" y="0"/>
                  </a:moveTo>
                  <a:lnTo>
                    <a:pt x="42672" y="6985"/>
                  </a:lnTo>
                  <a:lnTo>
                    <a:pt x="21209" y="21336"/>
                  </a:lnTo>
                  <a:lnTo>
                    <a:pt x="6985" y="42672"/>
                  </a:lnTo>
                  <a:lnTo>
                    <a:pt x="0" y="64008"/>
                  </a:lnTo>
                  <a:lnTo>
                    <a:pt x="6985" y="92583"/>
                  </a:lnTo>
                  <a:lnTo>
                    <a:pt x="21209" y="114046"/>
                  </a:lnTo>
                  <a:lnTo>
                    <a:pt x="42672" y="128143"/>
                  </a:lnTo>
                  <a:lnTo>
                    <a:pt x="92456" y="128143"/>
                  </a:lnTo>
                  <a:lnTo>
                    <a:pt x="113919" y="114046"/>
                  </a:lnTo>
                  <a:lnTo>
                    <a:pt x="128016" y="92583"/>
                  </a:lnTo>
                  <a:lnTo>
                    <a:pt x="128016" y="64008"/>
                  </a:lnTo>
                  <a:lnTo>
                    <a:pt x="128016" y="42672"/>
                  </a:lnTo>
                  <a:lnTo>
                    <a:pt x="113919" y="21336"/>
                  </a:lnTo>
                  <a:lnTo>
                    <a:pt x="92456" y="6985"/>
                  </a:lnTo>
                  <a:lnTo>
                    <a:pt x="64008" y="0"/>
                  </a:lnTo>
                  <a:close/>
                </a:path>
              </a:pathLst>
            </a:custGeom>
            <a:solidFill>
              <a:srgbClr val="666EFC"/>
            </a:solidFill>
          </p:spPr>
        </p:sp>
      </p:grpSp>
      <p:grpSp>
        <p:nvGrpSpPr>
          <p:cNvPr id="16" name="Group 16"/>
          <p:cNvGrpSpPr/>
          <p:nvPr/>
        </p:nvGrpSpPr>
        <p:grpSpPr>
          <a:xfrm>
            <a:off x="11451562" y="5411530"/>
            <a:ext cx="96248" cy="96248"/>
            <a:chOff x="0" y="0"/>
            <a:chExt cx="128331" cy="128331"/>
          </a:xfrm>
        </p:grpSpPr>
        <p:sp>
          <p:nvSpPr>
            <p:cNvPr id="17" name="Freeform 17"/>
            <p:cNvSpPr/>
            <p:nvPr/>
          </p:nvSpPr>
          <p:spPr>
            <a:xfrm>
              <a:off x="0" y="0"/>
              <a:ext cx="128143" cy="128143"/>
            </a:xfrm>
            <a:custGeom>
              <a:avLst/>
              <a:gdLst/>
              <a:ahLst/>
              <a:cxnLst/>
              <a:rect l="l" t="t" r="r" b="b"/>
              <a:pathLst>
                <a:path w="128143" h="128143">
                  <a:moveTo>
                    <a:pt x="64135" y="0"/>
                  </a:moveTo>
                  <a:lnTo>
                    <a:pt x="35560" y="7112"/>
                  </a:lnTo>
                  <a:lnTo>
                    <a:pt x="14351" y="21336"/>
                  </a:lnTo>
                  <a:lnTo>
                    <a:pt x="0" y="42799"/>
                  </a:lnTo>
                  <a:lnTo>
                    <a:pt x="0" y="64135"/>
                  </a:lnTo>
                  <a:lnTo>
                    <a:pt x="0" y="92583"/>
                  </a:lnTo>
                  <a:lnTo>
                    <a:pt x="14351" y="106807"/>
                  </a:lnTo>
                  <a:lnTo>
                    <a:pt x="35560" y="121031"/>
                  </a:lnTo>
                  <a:lnTo>
                    <a:pt x="64135" y="128143"/>
                  </a:lnTo>
                  <a:lnTo>
                    <a:pt x="85471" y="121031"/>
                  </a:lnTo>
                  <a:lnTo>
                    <a:pt x="106934" y="106807"/>
                  </a:lnTo>
                  <a:lnTo>
                    <a:pt x="121158" y="92583"/>
                  </a:lnTo>
                  <a:lnTo>
                    <a:pt x="128143" y="64135"/>
                  </a:lnTo>
                  <a:lnTo>
                    <a:pt x="121158" y="42799"/>
                  </a:lnTo>
                  <a:lnTo>
                    <a:pt x="106934" y="21336"/>
                  </a:lnTo>
                  <a:lnTo>
                    <a:pt x="85598" y="7112"/>
                  </a:lnTo>
                  <a:lnTo>
                    <a:pt x="64135" y="0"/>
                  </a:lnTo>
                  <a:close/>
                </a:path>
              </a:pathLst>
            </a:custGeom>
            <a:solidFill>
              <a:srgbClr val="666EFC"/>
            </a:solidFill>
          </p:spPr>
        </p:sp>
      </p:grpSp>
      <p:sp>
        <p:nvSpPr>
          <p:cNvPr id="18" name="Freeform 18"/>
          <p:cNvSpPr/>
          <p:nvPr/>
        </p:nvSpPr>
        <p:spPr>
          <a:xfrm>
            <a:off x="11734626" y="4679810"/>
            <a:ext cx="2563608" cy="1714420"/>
          </a:xfrm>
          <a:custGeom>
            <a:avLst/>
            <a:gdLst/>
            <a:ahLst/>
            <a:cxnLst/>
            <a:rect l="l" t="t" r="r" b="b"/>
            <a:pathLst>
              <a:path w="2563608" h="1714420">
                <a:moveTo>
                  <a:pt x="0" y="0"/>
                </a:moveTo>
                <a:lnTo>
                  <a:pt x="2563608" y="0"/>
                </a:lnTo>
                <a:lnTo>
                  <a:pt x="2563608" y="1714420"/>
                </a:lnTo>
                <a:lnTo>
                  <a:pt x="0" y="1714420"/>
                </a:lnTo>
                <a:lnTo>
                  <a:pt x="0" y="0"/>
                </a:lnTo>
                <a:close/>
              </a:path>
            </a:pathLst>
          </a:custGeom>
          <a:blipFill>
            <a:blip r:embed="rId23">
              <a:extLst>
                <a:ext uri="{96DAC541-7B7A-43D3-8B79-37D633B846F1}">
                  <asvg:svgBlip xmlns:asvg="http://schemas.microsoft.com/office/drawing/2016/SVG/main" xmlns="" r:embed="rId24"/>
                </a:ext>
              </a:extLst>
            </a:blip>
            <a:stretch>
              <a:fillRect/>
            </a:stretch>
          </a:blipFill>
        </p:spPr>
      </p:sp>
      <p:sp>
        <p:nvSpPr>
          <p:cNvPr id="19" name="Freeform 19"/>
          <p:cNvSpPr/>
          <p:nvPr/>
        </p:nvSpPr>
        <p:spPr>
          <a:xfrm>
            <a:off x="12231306" y="5817344"/>
            <a:ext cx="1564868" cy="454136"/>
          </a:xfrm>
          <a:custGeom>
            <a:avLst/>
            <a:gdLst/>
            <a:ahLst/>
            <a:cxnLst/>
            <a:rect l="l" t="t" r="r" b="b"/>
            <a:pathLst>
              <a:path w="1564868" h="454136">
                <a:moveTo>
                  <a:pt x="0" y="0"/>
                </a:moveTo>
                <a:lnTo>
                  <a:pt x="1564868" y="0"/>
                </a:lnTo>
                <a:lnTo>
                  <a:pt x="1564868" y="454136"/>
                </a:lnTo>
                <a:lnTo>
                  <a:pt x="0" y="454136"/>
                </a:lnTo>
                <a:lnTo>
                  <a:pt x="0" y="0"/>
                </a:lnTo>
                <a:close/>
              </a:path>
            </a:pathLst>
          </a:custGeom>
          <a:blipFill>
            <a:blip r:embed="rId25">
              <a:extLst>
                <a:ext uri="{96DAC541-7B7A-43D3-8B79-37D633B846F1}">
                  <asvg:svgBlip xmlns:asvg="http://schemas.microsoft.com/office/drawing/2016/SVG/main" xmlns="" r:embed="rId26"/>
                </a:ext>
              </a:extLst>
            </a:blip>
            <a:stretch>
              <a:fillRect/>
            </a:stretch>
          </a:blipFill>
        </p:spPr>
      </p:sp>
      <p:sp>
        <p:nvSpPr>
          <p:cNvPr id="20" name="Freeform 20"/>
          <p:cNvSpPr/>
          <p:nvPr/>
        </p:nvSpPr>
        <p:spPr>
          <a:xfrm>
            <a:off x="12108456" y="4856066"/>
            <a:ext cx="486120" cy="416674"/>
          </a:xfrm>
          <a:custGeom>
            <a:avLst/>
            <a:gdLst/>
            <a:ahLst/>
            <a:cxnLst/>
            <a:rect l="l" t="t" r="r" b="b"/>
            <a:pathLst>
              <a:path w="486120" h="416674">
                <a:moveTo>
                  <a:pt x="0" y="0"/>
                </a:moveTo>
                <a:lnTo>
                  <a:pt x="486120" y="0"/>
                </a:lnTo>
                <a:lnTo>
                  <a:pt x="486120" y="416674"/>
                </a:lnTo>
                <a:lnTo>
                  <a:pt x="0" y="416674"/>
                </a:lnTo>
                <a:lnTo>
                  <a:pt x="0" y="0"/>
                </a:lnTo>
                <a:close/>
              </a:path>
            </a:pathLst>
          </a:custGeom>
          <a:blipFill>
            <a:blip r:embed="rId27">
              <a:extLst>
                <a:ext uri="{96DAC541-7B7A-43D3-8B79-37D633B846F1}">
                  <asvg:svgBlip xmlns:asvg="http://schemas.microsoft.com/office/drawing/2016/SVG/main" xmlns="" r:embed="rId28"/>
                </a:ext>
              </a:extLst>
            </a:blip>
            <a:stretch>
              <a:fillRect/>
            </a:stretch>
          </a:blipFill>
        </p:spPr>
      </p:sp>
      <p:sp>
        <p:nvSpPr>
          <p:cNvPr id="21" name="Freeform 21"/>
          <p:cNvSpPr/>
          <p:nvPr/>
        </p:nvSpPr>
        <p:spPr>
          <a:xfrm>
            <a:off x="12770730" y="4856066"/>
            <a:ext cx="486020" cy="416674"/>
          </a:xfrm>
          <a:custGeom>
            <a:avLst/>
            <a:gdLst/>
            <a:ahLst/>
            <a:cxnLst/>
            <a:rect l="l" t="t" r="r" b="b"/>
            <a:pathLst>
              <a:path w="486020" h="416674">
                <a:moveTo>
                  <a:pt x="0" y="0"/>
                </a:moveTo>
                <a:lnTo>
                  <a:pt x="486020" y="0"/>
                </a:lnTo>
                <a:lnTo>
                  <a:pt x="486020" y="416674"/>
                </a:lnTo>
                <a:lnTo>
                  <a:pt x="0" y="416674"/>
                </a:lnTo>
                <a:lnTo>
                  <a:pt x="0" y="0"/>
                </a:lnTo>
                <a:close/>
              </a:path>
            </a:pathLst>
          </a:custGeom>
          <a:blipFill>
            <a:blip r:embed="rId29">
              <a:extLst>
                <a:ext uri="{96DAC541-7B7A-43D3-8B79-37D633B846F1}">
                  <asvg:svgBlip xmlns:asvg="http://schemas.microsoft.com/office/drawing/2016/SVG/main" xmlns="" r:embed="rId30"/>
                </a:ext>
              </a:extLst>
            </a:blip>
            <a:stretch>
              <a:fillRect/>
            </a:stretch>
          </a:blipFill>
        </p:spPr>
      </p:sp>
      <p:sp>
        <p:nvSpPr>
          <p:cNvPr id="22" name="Freeform 22"/>
          <p:cNvSpPr/>
          <p:nvPr/>
        </p:nvSpPr>
        <p:spPr>
          <a:xfrm>
            <a:off x="13438286" y="4856066"/>
            <a:ext cx="480738" cy="416674"/>
          </a:xfrm>
          <a:custGeom>
            <a:avLst/>
            <a:gdLst/>
            <a:ahLst/>
            <a:cxnLst/>
            <a:rect l="l" t="t" r="r" b="b"/>
            <a:pathLst>
              <a:path w="480738" h="416674">
                <a:moveTo>
                  <a:pt x="0" y="0"/>
                </a:moveTo>
                <a:lnTo>
                  <a:pt x="480738" y="0"/>
                </a:lnTo>
                <a:lnTo>
                  <a:pt x="480738" y="416674"/>
                </a:lnTo>
                <a:lnTo>
                  <a:pt x="0" y="416674"/>
                </a:lnTo>
                <a:lnTo>
                  <a:pt x="0" y="0"/>
                </a:lnTo>
                <a:close/>
              </a:path>
            </a:pathLst>
          </a:custGeom>
          <a:blipFill>
            <a:blip r:embed="rId31">
              <a:extLst>
                <a:ext uri="{96DAC541-7B7A-43D3-8B79-37D633B846F1}">
                  <asvg:svgBlip xmlns:asvg="http://schemas.microsoft.com/office/drawing/2016/SVG/main" xmlns="" r:embed="rId32"/>
                </a:ext>
              </a:extLst>
            </a:blip>
            <a:stretch>
              <a:fillRect/>
            </a:stretch>
          </a:blipFill>
        </p:spPr>
      </p:sp>
      <p:sp>
        <p:nvSpPr>
          <p:cNvPr id="23" name="Freeform 23"/>
          <p:cNvSpPr/>
          <p:nvPr/>
        </p:nvSpPr>
        <p:spPr>
          <a:xfrm>
            <a:off x="12167240" y="4856066"/>
            <a:ext cx="427334" cy="416674"/>
          </a:xfrm>
          <a:custGeom>
            <a:avLst/>
            <a:gdLst/>
            <a:ahLst/>
            <a:cxnLst/>
            <a:rect l="l" t="t" r="r" b="b"/>
            <a:pathLst>
              <a:path w="427334" h="416674">
                <a:moveTo>
                  <a:pt x="0" y="0"/>
                </a:moveTo>
                <a:lnTo>
                  <a:pt x="427334" y="0"/>
                </a:lnTo>
                <a:lnTo>
                  <a:pt x="427334" y="416674"/>
                </a:lnTo>
                <a:lnTo>
                  <a:pt x="0" y="416674"/>
                </a:lnTo>
                <a:lnTo>
                  <a:pt x="0" y="0"/>
                </a:lnTo>
                <a:close/>
              </a:path>
            </a:pathLst>
          </a:custGeom>
          <a:blipFill>
            <a:blip r:embed="rId33">
              <a:extLst>
                <a:ext uri="{96DAC541-7B7A-43D3-8B79-37D633B846F1}">
                  <asvg:svgBlip xmlns:asvg="http://schemas.microsoft.com/office/drawing/2016/SVG/main" xmlns="" r:embed="rId34"/>
                </a:ext>
              </a:extLst>
            </a:blip>
            <a:stretch>
              <a:fillRect/>
            </a:stretch>
          </a:blipFill>
        </p:spPr>
      </p:sp>
      <p:sp>
        <p:nvSpPr>
          <p:cNvPr id="24" name="Freeform 24"/>
          <p:cNvSpPr/>
          <p:nvPr/>
        </p:nvSpPr>
        <p:spPr>
          <a:xfrm>
            <a:off x="12829416" y="4856066"/>
            <a:ext cx="427334" cy="416674"/>
          </a:xfrm>
          <a:custGeom>
            <a:avLst/>
            <a:gdLst/>
            <a:ahLst/>
            <a:cxnLst/>
            <a:rect l="l" t="t" r="r" b="b"/>
            <a:pathLst>
              <a:path w="427334" h="416674">
                <a:moveTo>
                  <a:pt x="0" y="0"/>
                </a:moveTo>
                <a:lnTo>
                  <a:pt x="427334" y="0"/>
                </a:lnTo>
                <a:lnTo>
                  <a:pt x="427334" y="416674"/>
                </a:lnTo>
                <a:lnTo>
                  <a:pt x="0" y="416674"/>
                </a:lnTo>
                <a:lnTo>
                  <a:pt x="0" y="0"/>
                </a:lnTo>
                <a:close/>
              </a:path>
            </a:pathLst>
          </a:custGeom>
          <a:blipFill>
            <a:blip r:embed="rId35">
              <a:extLst>
                <a:ext uri="{96DAC541-7B7A-43D3-8B79-37D633B846F1}">
                  <asvg:svgBlip xmlns:asvg="http://schemas.microsoft.com/office/drawing/2016/SVG/main" xmlns="" r:embed="rId36"/>
                </a:ext>
              </a:extLst>
            </a:blip>
            <a:stretch>
              <a:fillRect/>
            </a:stretch>
          </a:blipFill>
        </p:spPr>
      </p:sp>
      <p:sp>
        <p:nvSpPr>
          <p:cNvPr id="25" name="Freeform 25"/>
          <p:cNvSpPr/>
          <p:nvPr/>
        </p:nvSpPr>
        <p:spPr>
          <a:xfrm>
            <a:off x="13496970" y="4856066"/>
            <a:ext cx="422054" cy="416674"/>
          </a:xfrm>
          <a:custGeom>
            <a:avLst/>
            <a:gdLst/>
            <a:ahLst/>
            <a:cxnLst/>
            <a:rect l="l" t="t" r="r" b="b"/>
            <a:pathLst>
              <a:path w="422054" h="416674">
                <a:moveTo>
                  <a:pt x="0" y="0"/>
                </a:moveTo>
                <a:lnTo>
                  <a:pt x="422054" y="0"/>
                </a:lnTo>
                <a:lnTo>
                  <a:pt x="422054" y="416674"/>
                </a:lnTo>
                <a:lnTo>
                  <a:pt x="0" y="416674"/>
                </a:lnTo>
                <a:lnTo>
                  <a:pt x="0" y="0"/>
                </a:lnTo>
                <a:close/>
              </a:path>
            </a:pathLst>
          </a:custGeom>
          <a:blipFill>
            <a:blip r:embed="rId37">
              <a:extLst>
                <a:ext uri="{96DAC541-7B7A-43D3-8B79-37D633B846F1}">
                  <asvg:svgBlip xmlns:asvg="http://schemas.microsoft.com/office/drawing/2016/SVG/main" xmlns="" r:embed="rId38"/>
                </a:ext>
              </a:extLst>
            </a:blip>
            <a:stretch>
              <a:fillRect/>
            </a:stretch>
          </a:blipFill>
        </p:spPr>
      </p:sp>
      <p:grpSp>
        <p:nvGrpSpPr>
          <p:cNvPr id="26" name="Group 26"/>
          <p:cNvGrpSpPr/>
          <p:nvPr/>
        </p:nvGrpSpPr>
        <p:grpSpPr>
          <a:xfrm>
            <a:off x="11910880" y="5507678"/>
            <a:ext cx="2211100" cy="74826"/>
            <a:chOff x="0" y="0"/>
            <a:chExt cx="2948133" cy="99768"/>
          </a:xfrm>
        </p:grpSpPr>
        <p:sp>
          <p:nvSpPr>
            <p:cNvPr id="27" name="Freeform 27"/>
            <p:cNvSpPr/>
            <p:nvPr/>
          </p:nvSpPr>
          <p:spPr>
            <a:xfrm>
              <a:off x="0" y="0"/>
              <a:ext cx="2947797" cy="99568"/>
            </a:xfrm>
            <a:custGeom>
              <a:avLst/>
              <a:gdLst/>
              <a:ahLst/>
              <a:cxnLst/>
              <a:rect l="l" t="t" r="r" b="b"/>
              <a:pathLst>
                <a:path w="2947797" h="99568">
                  <a:moveTo>
                    <a:pt x="28575" y="0"/>
                  </a:moveTo>
                  <a:lnTo>
                    <a:pt x="14224" y="14224"/>
                  </a:lnTo>
                  <a:lnTo>
                    <a:pt x="0" y="28448"/>
                  </a:lnTo>
                  <a:lnTo>
                    <a:pt x="0" y="49784"/>
                  </a:lnTo>
                  <a:lnTo>
                    <a:pt x="0" y="71247"/>
                  </a:lnTo>
                  <a:lnTo>
                    <a:pt x="14224" y="85471"/>
                  </a:lnTo>
                  <a:lnTo>
                    <a:pt x="28575" y="92583"/>
                  </a:lnTo>
                  <a:lnTo>
                    <a:pt x="49784" y="99568"/>
                  </a:lnTo>
                  <a:lnTo>
                    <a:pt x="2898140" y="99568"/>
                  </a:lnTo>
                  <a:lnTo>
                    <a:pt x="2912364" y="92583"/>
                  </a:lnTo>
                  <a:lnTo>
                    <a:pt x="2933700" y="85471"/>
                  </a:lnTo>
                  <a:lnTo>
                    <a:pt x="2940812" y="71247"/>
                  </a:lnTo>
                  <a:lnTo>
                    <a:pt x="2947797" y="49911"/>
                  </a:lnTo>
                  <a:lnTo>
                    <a:pt x="2940812" y="28575"/>
                  </a:lnTo>
                  <a:lnTo>
                    <a:pt x="2933700" y="14351"/>
                  </a:lnTo>
                  <a:lnTo>
                    <a:pt x="2912364" y="0"/>
                  </a:lnTo>
                  <a:close/>
                </a:path>
              </a:pathLst>
            </a:custGeom>
            <a:solidFill>
              <a:srgbClr val="00F9D8"/>
            </a:solidFill>
          </p:spPr>
        </p:sp>
      </p:grpSp>
      <p:grpSp>
        <p:nvGrpSpPr>
          <p:cNvPr id="28" name="Group 28"/>
          <p:cNvGrpSpPr/>
          <p:nvPr/>
        </p:nvGrpSpPr>
        <p:grpSpPr>
          <a:xfrm>
            <a:off x="11910880" y="5662512"/>
            <a:ext cx="2211100" cy="74826"/>
            <a:chOff x="0" y="0"/>
            <a:chExt cx="2948133" cy="99768"/>
          </a:xfrm>
        </p:grpSpPr>
        <p:sp>
          <p:nvSpPr>
            <p:cNvPr id="29" name="Freeform 29"/>
            <p:cNvSpPr/>
            <p:nvPr/>
          </p:nvSpPr>
          <p:spPr>
            <a:xfrm>
              <a:off x="0" y="0"/>
              <a:ext cx="2947797" cy="99822"/>
            </a:xfrm>
            <a:custGeom>
              <a:avLst/>
              <a:gdLst/>
              <a:ahLst/>
              <a:cxnLst/>
              <a:rect l="l" t="t" r="r" b="b"/>
              <a:pathLst>
                <a:path w="2947797" h="99822">
                  <a:moveTo>
                    <a:pt x="49784" y="0"/>
                  </a:moveTo>
                  <a:lnTo>
                    <a:pt x="28575" y="7112"/>
                  </a:lnTo>
                  <a:lnTo>
                    <a:pt x="14224" y="14224"/>
                  </a:lnTo>
                  <a:lnTo>
                    <a:pt x="0" y="28575"/>
                  </a:lnTo>
                  <a:lnTo>
                    <a:pt x="0" y="49911"/>
                  </a:lnTo>
                  <a:lnTo>
                    <a:pt x="0" y="71374"/>
                  </a:lnTo>
                  <a:lnTo>
                    <a:pt x="14224" y="85598"/>
                  </a:lnTo>
                  <a:lnTo>
                    <a:pt x="28575" y="99822"/>
                  </a:lnTo>
                  <a:lnTo>
                    <a:pt x="2912364" y="99822"/>
                  </a:lnTo>
                  <a:lnTo>
                    <a:pt x="2933700" y="85598"/>
                  </a:lnTo>
                  <a:lnTo>
                    <a:pt x="2940812" y="71374"/>
                  </a:lnTo>
                  <a:lnTo>
                    <a:pt x="2947797" y="50038"/>
                  </a:lnTo>
                  <a:lnTo>
                    <a:pt x="2940812" y="28702"/>
                  </a:lnTo>
                  <a:lnTo>
                    <a:pt x="2933700" y="14478"/>
                  </a:lnTo>
                  <a:lnTo>
                    <a:pt x="2912364" y="7366"/>
                  </a:lnTo>
                  <a:lnTo>
                    <a:pt x="2898140" y="0"/>
                  </a:lnTo>
                  <a:close/>
                </a:path>
              </a:pathLst>
            </a:custGeom>
            <a:solidFill>
              <a:srgbClr val="00F9D8"/>
            </a:solidFill>
          </p:spPr>
        </p:sp>
      </p:grpSp>
      <p:sp>
        <p:nvSpPr>
          <p:cNvPr id="30" name="Freeform 30"/>
          <p:cNvSpPr/>
          <p:nvPr/>
        </p:nvSpPr>
        <p:spPr>
          <a:xfrm>
            <a:off x="12642500" y="4881754"/>
            <a:ext cx="608970" cy="523482"/>
          </a:xfrm>
          <a:custGeom>
            <a:avLst/>
            <a:gdLst/>
            <a:ahLst/>
            <a:cxnLst/>
            <a:rect l="l" t="t" r="r" b="b"/>
            <a:pathLst>
              <a:path w="608970" h="523482">
                <a:moveTo>
                  <a:pt x="0" y="0"/>
                </a:moveTo>
                <a:lnTo>
                  <a:pt x="608970" y="0"/>
                </a:lnTo>
                <a:lnTo>
                  <a:pt x="608970" y="523482"/>
                </a:lnTo>
                <a:lnTo>
                  <a:pt x="0" y="523482"/>
                </a:lnTo>
                <a:lnTo>
                  <a:pt x="0" y="0"/>
                </a:lnTo>
                <a:close/>
              </a:path>
            </a:pathLst>
          </a:custGeom>
          <a:blipFill>
            <a:blip r:embed="rId39">
              <a:extLst>
                <a:ext uri="{96DAC541-7B7A-43D3-8B79-37D633B846F1}">
                  <asvg:svgBlip xmlns:asvg="http://schemas.microsoft.com/office/drawing/2016/SVG/main" xmlns="" r:embed="rId40"/>
                </a:ext>
              </a:extLst>
            </a:blip>
            <a:stretch>
              <a:fillRect/>
            </a:stretch>
          </a:blipFill>
        </p:spPr>
      </p:sp>
      <p:grpSp>
        <p:nvGrpSpPr>
          <p:cNvPr id="31" name="Group 31"/>
          <p:cNvGrpSpPr/>
          <p:nvPr/>
        </p:nvGrpSpPr>
        <p:grpSpPr>
          <a:xfrm>
            <a:off x="13133800" y="4914850"/>
            <a:ext cx="160412" cy="165594"/>
            <a:chOff x="0" y="0"/>
            <a:chExt cx="213883" cy="220792"/>
          </a:xfrm>
        </p:grpSpPr>
        <p:sp>
          <p:nvSpPr>
            <p:cNvPr id="32" name="Freeform 32"/>
            <p:cNvSpPr/>
            <p:nvPr/>
          </p:nvSpPr>
          <p:spPr>
            <a:xfrm>
              <a:off x="127" y="0"/>
              <a:ext cx="213106" cy="220472"/>
            </a:xfrm>
            <a:custGeom>
              <a:avLst/>
              <a:gdLst/>
              <a:ahLst/>
              <a:cxnLst/>
              <a:rect l="l" t="t" r="r" b="b"/>
              <a:pathLst>
                <a:path w="213106" h="220472">
                  <a:moveTo>
                    <a:pt x="85471" y="0"/>
                  </a:moveTo>
                  <a:lnTo>
                    <a:pt x="64008" y="7112"/>
                  </a:lnTo>
                  <a:lnTo>
                    <a:pt x="28448" y="28575"/>
                  </a:lnTo>
                  <a:lnTo>
                    <a:pt x="7239" y="64135"/>
                  </a:lnTo>
                  <a:lnTo>
                    <a:pt x="0" y="85598"/>
                  </a:lnTo>
                  <a:lnTo>
                    <a:pt x="0" y="106807"/>
                  </a:lnTo>
                  <a:lnTo>
                    <a:pt x="0" y="128143"/>
                  </a:lnTo>
                  <a:lnTo>
                    <a:pt x="7112" y="149479"/>
                  </a:lnTo>
                  <a:lnTo>
                    <a:pt x="28321" y="185039"/>
                  </a:lnTo>
                  <a:lnTo>
                    <a:pt x="63881" y="206375"/>
                  </a:lnTo>
                  <a:lnTo>
                    <a:pt x="85217" y="213360"/>
                  </a:lnTo>
                  <a:lnTo>
                    <a:pt x="106553" y="220472"/>
                  </a:lnTo>
                  <a:lnTo>
                    <a:pt x="127889" y="213360"/>
                  </a:lnTo>
                  <a:lnTo>
                    <a:pt x="149225" y="206375"/>
                  </a:lnTo>
                  <a:lnTo>
                    <a:pt x="184785" y="185039"/>
                  </a:lnTo>
                  <a:lnTo>
                    <a:pt x="205994" y="149479"/>
                  </a:lnTo>
                  <a:lnTo>
                    <a:pt x="213106" y="128143"/>
                  </a:lnTo>
                  <a:lnTo>
                    <a:pt x="213106" y="106807"/>
                  </a:lnTo>
                  <a:lnTo>
                    <a:pt x="213106" y="85598"/>
                  </a:lnTo>
                  <a:lnTo>
                    <a:pt x="205994" y="64262"/>
                  </a:lnTo>
                  <a:lnTo>
                    <a:pt x="184785" y="28702"/>
                  </a:lnTo>
                  <a:lnTo>
                    <a:pt x="149606" y="7112"/>
                  </a:lnTo>
                  <a:lnTo>
                    <a:pt x="128143" y="0"/>
                  </a:lnTo>
                  <a:close/>
                </a:path>
              </a:pathLst>
            </a:custGeom>
            <a:solidFill>
              <a:srgbClr val="F60052"/>
            </a:solidFill>
          </p:spPr>
        </p:sp>
      </p:grpSp>
      <p:grpSp>
        <p:nvGrpSpPr>
          <p:cNvPr id="33" name="Group 33"/>
          <p:cNvGrpSpPr/>
          <p:nvPr/>
        </p:nvGrpSpPr>
        <p:grpSpPr>
          <a:xfrm>
            <a:off x="13181924" y="4952212"/>
            <a:ext cx="69546" cy="90868"/>
            <a:chOff x="0" y="0"/>
            <a:chExt cx="92728" cy="121157"/>
          </a:xfrm>
        </p:grpSpPr>
        <p:sp>
          <p:nvSpPr>
            <p:cNvPr id="34" name="Freeform 34"/>
            <p:cNvSpPr/>
            <p:nvPr/>
          </p:nvSpPr>
          <p:spPr>
            <a:xfrm>
              <a:off x="0" y="127"/>
              <a:ext cx="92456" cy="120904"/>
            </a:xfrm>
            <a:custGeom>
              <a:avLst/>
              <a:gdLst/>
              <a:ahLst/>
              <a:cxnLst/>
              <a:rect l="l" t="t" r="r" b="b"/>
              <a:pathLst>
                <a:path w="92456" h="120904">
                  <a:moveTo>
                    <a:pt x="14351" y="0"/>
                  </a:moveTo>
                  <a:lnTo>
                    <a:pt x="7112" y="64008"/>
                  </a:lnTo>
                  <a:lnTo>
                    <a:pt x="35560" y="64008"/>
                  </a:lnTo>
                  <a:lnTo>
                    <a:pt x="56896" y="71120"/>
                  </a:lnTo>
                  <a:lnTo>
                    <a:pt x="64008" y="78105"/>
                  </a:lnTo>
                  <a:lnTo>
                    <a:pt x="56896" y="92329"/>
                  </a:lnTo>
                  <a:lnTo>
                    <a:pt x="21336" y="92329"/>
                  </a:lnTo>
                  <a:lnTo>
                    <a:pt x="7112" y="85471"/>
                  </a:lnTo>
                  <a:lnTo>
                    <a:pt x="0" y="106807"/>
                  </a:lnTo>
                  <a:lnTo>
                    <a:pt x="14351" y="113792"/>
                  </a:lnTo>
                  <a:lnTo>
                    <a:pt x="42799" y="120904"/>
                  </a:lnTo>
                  <a:lnTo>
                    <a:pt x="64135" y="113792"/>
                  </a:lnTo>
                  <a:lnTo>
                    <a:pt x="78359" y="106807"/>
                  </a:lnTo>
                  <a:lnTo>
                    <a:pt x="85471" y="92456"/>
                  </a:lnTo>
                  <a:lnTo>
                    <a:pt x="92456" y="78232"/>
                  </a:lnTo>
                  <a:lnTo>
                    <a:pt x="85471" y="64008"/>
                  </a:lnTo>
                  <a:lnTo>
                    <a:pt x="78359" y="49784"/>
                  </a:lnTo>
                  <a:lnTo>
                    <a:pt x="64135" y="42672"/>
                  </a:lnTo>
                  <a:lnTo>
                    <a:pt x="28575" y="42672"/>
                  </a:lnTo>
                  <a:lnTo>
                    <a:pt x="35560" y="21209"/>
                  </a:lnTo>
                  <a:lnTo>
                    <a:pt x="85598" y="21209"/>
                  </a:lnTo>
                  <a:lnTo>
                    <a:pt x="85598" y="0"/>
                  </a:lnTo>
                  <a:close/>
                </a:path>
              </a:pathLst>
            </a:custGeom>
            <a:solidFill>
              <a:srgbClr val="FFFFFF"/>
            </a:solidFill>
          </p:spPr>
        </p:sp>
      </p:grpSp>
      <p:grpSp>
        <p:nvGrpSpPr>
          <p:cNvPr id="35" name="Group 35"/>
          <p:cNvGrpSpPr/>
          <p:nvPr/>
        </p:nvGrpSpPr>
        <p:grpSpPr>
          <a:xfrm>
            <a:off x="11910880" y="5507678"/>
            <a:ext cx="1041484" cy="74826"/>
            <a:chOff x="0" y="0"/>
            <a:chExt cx="1388645" cy="99768"/>
          </a:xfrm>
        </p:grpSpPr>
        <p:sp>
          <p:nvSpPr>
            <p:cNvPr id="36" name="Freeform 36"/>
            <p:cNvSpPr/>
            <p:nvPr/>
          </p:nvSpPr>
          <p:spPr>
            <a:xfrm>
              <a:off x="0" y="0"/>
              <a:ext cx="1388618" cy="99568"/>
            </a:xfrm>
            <a:custGeom>
              <a:avLst/>
              <a:gdLst/>
              <a:ahLst/>
              <a:cxnLst/>
              <a:rect l="l" t="t" r="r" b="b"/>
              <a:pathLst>
                <a:path w="1388618" h="99568">
                  <a:moveTo>
                    <a:pt x="28575" y="0"/>
                  </a:moveTo>
                  <a:lnTo>
                    <a:pt x="14224" y="14224"/>
                  </a:lnTo>
                  <a:lnTo>
                    <a:pt x="0" y="28448"/>
                  </a:lnTo>
                  <a:lnTo>
                    <a:pt x="0" y="49784"/>
                  </a:lnTo>
                  <a:lnTo>
                    <a:pt x="0" y="71247"/>
                  </a:lnTo>
                  <a:lnTo>
                    <a:pt x="14224" y="85471"/>
                  </a:lnTo>
                  <a:lnTo>
                    <a:pt x="28575" y="92583"/>
                  </a:lnTo>
                  <a:lnTo>
                    <a:pt x="49784" y="99568"/>
                  </a:lnTo>
                  <a:lnTo>
                    <a:pt x="1388618" y="99568"/>
                  </a:lnTo>
                  <a:lnTo>
                    <a:pt x="1246124" y="0"/>
                  </a:lnTo>
                  <a:close/>
                </a:path>
              </a:pathLst>
            </a:custGeom>
            <a:solidFill>
              <a:srgbClr val="2C115A">
                <a:alpha val="13725"/>
              </a:srgbClr>
            </a:solidFill>
          </p:spPr>
        </p:sp>
      </p:grpSp>
      <p:grpSp>
        <p:nvGrpSpPr>
          <p:cNvPr id="37" name="Group 37"/>
          <p:cNvGrpSpPr/>
          <p:nvPr/>
        </p:nvGrpSpPr>
        <p:grpSpPr>
          <a:xfrm>
            <a:off x="11910880" y="5662512"/>
            <a:ext cx="1260482" cy="74826"/>
            <a:chOff x="0" y="0"/>
            <a:chExt cx="1680643" cy="99768"/>
          </a:xfrm>
        </p:grpSpPr>
        <p:sp>
          <p:nvSpPr>
            <p:cNvPr id="38" name="Freeform 38"/>
            <p:cNvSpPr/>
            <p:nvPr/>
          </p:nvSpPr>
          <p:spPr>
            <a:xfrm>
              <a:off x="0" y="0"/>
              <a:ext cx="1680464" cy="99822"/>
            </a:xfrm>
            <a:custGeom>
              <a:avLst/>
              <a:gdLst/>
              <a:ahLst/>
              <a:cxnLst/>
              <a:rect l="l" t="t" r="r" b="b"/>
              <a:pathLst>
                <a:path w="1680464" h="99822">
                  <a:moveTo>
                    <a:pt x="49784" y="0"/>
                  </a:moveTo>
                  <a:lnTo>
                    <a:pt x="28575" y="7112"/>
                  </a:lnTo>
                  <a:lnTo>
                    <a:pt x="14224" y="14224"/>
                  </a:lnTo>
                  <a:lnTo>
                    <a:pt x="0" y="28575"/>
                  </a:lnTo>
                  <a:lnTo>
                    <a:pt x="0" y="49911"/>
                  </a:lnTo>
                  <a:lnTo>
                    <a:pt x="0" y="71374"/>
                  </a:lnTo>
                  <a:lnTo>
                    <a:pt x="14224" y="85598"/>
                  </a:lnTo>
                  <a:lnTo>
                    <a:pt x="28575" y="99822"/>
                  </a:lnTo>
                  <a:lnTo>
                    <a:pt x="1680464" y="99822"/>
                  </a:lnTo>
                  <a:lnTo>
                    <a:pt x="1538097" y="0"/>
                  </a:lnTo>
                  <a:close/>
                </a:path>
              </a:pathLst>
            </a:custGeom>
            <a:solidFill>
              <a:srgbClr val="2C115A">
                <a:alpha val="13725"/>
              </a:srgbClr>
            </a:solidFill>
          </p:spPr>
        </p:sp>
      </p:grpSp>
      <p:sp>
        <p:nvSpPr>
          <p:cNvPr id="39" name="Freeform 39"/>
          <p:cNvSpPr/>
          <p:nvPr/>
        </p:nvSpPr>
        <p:spPr>
          <a:xfrm>
            <a:off x="13368840" y="5982938"/>
            <a:ext cx="918634" cy="843908"/>
          </a:xfrm>
          <a:custGeom>
            <a:avLst/>
            <a:gdLst/>
            <a:ahLst/>
            <a:cxnLst/>
            <a:rect l="l" t="t" r="r" b="b"/>
            <a:pathLst>
              <a:path w="918634" h="843908">
                <a:moveTo>
                  <a:pt x="0" y="0"/>
                </a:moveTo>
                <a:lnTo>
                  <a:pt x="918634" y="0"/>
                </a:lnTo>
                <a:lnTo>
                  <a:pt x="918634" y="843908"/>
                </a:lnTo>
                <a:lnTo>
                  <a:pt x="0" y="843908"/>
                </a:lnTo>
                <a:lnTo>
                  <a:pt x="0" y="0"/>
                </a:lnTo>
                <a:close/>
              </a:path>
            </a:pathLst>
          </a:custGeom>
          <a:blipFill>
            <a:blip r:embed="rId41">
              <a:extLst>
                <a:ext uri="{96DAC541-7B7A-43D3-8B79-37D633B846F1}">
                  <asvg:svgBlip xmlns:asvg="http://schemas.microsoft.com/office/drawing/2016/SVG/main" xmlns="" r:embed="rId42"/>
                </a:ext>
              </a:extLst>
            </a:blip>
            <a:stretch>
              <a:fillRect/>
            </a:stretch>
          </a:blipFill>
        </p:spPr>
      </p:sp>
      <p:sp>
        <p:nvSpPr>
          <p:cNvPr id="40" name="Freeform 40"/>
          <p:cNvSpPr/>
          <p:nvPr/>
        </p:nvSpPr>
        <p:spPr>
          <a:xfrm>
            <a:off x="13368840" y="6394132"/>
            <a:ext cx="918634" cy="432714"/>
          </a:xfrm>
          <a:custGeom>
            <a:avLst/>
            <a:gdLst/>
            <a:ahLst/>
            <a:cxnLst/>
            <a:rect l="l" t="t" r="r" b="b"/>
            <a:pathLst>
              <a:path w="918634" h="432714">
                <a:moveTo>
                  <a:pt x="0" y="0"/>
                </a:moveTo>
                <a:lnTo>
                  <a:pt x="918634" y="0"/>
                </a:lnTo>
                <a:lnTo>
                  <a:pt x="918634" y="432714"/>
                </a:lnTo>
                <a:lnTo>
                  <a:pt x="0" y="432714"/>
                </a:lnTo>
                <a:lnTo>
                  <a:pt x="0" y="0"/>
                </a:lnTo>
                <a:close/>
              </a:path>
            </a:pathLst>
          </a:custGeom>
          <a:blipFill>
            <a:blip r:embed="rId43">
              <a:extLst>
                <a:ext uri="{96DAC541-7B7A-43D3-8B79-37D633B846F1}">
                  <asvg:svgBlip xmlns:asvg="http://schemas.microsoft.com/office/drawing/2016/SVG/main" xmlns="" r:embed="rId44"/>
                </a:ext>
              </a:extLst>
            </a:blip>
            <a:stretch>
              <a:fillRect/>
            </a:stretch>
          </a:blipFill>
        </p:spPr>
      </p:sp>
      <p:grpSp>
        <p:nvGrpSpPr>
          <p:cNvPr id="41" name="Group 41"/>
          <p:cNvGrpSpPr/>
          <p:nvPr/>
        </p:nvGrpSpPr>
        <p:grpSpPr>
          <a:xfrm>
            <a:off x="12290150" y="3248050"/>
            <a:ext cx="96000" cy="96000"/>
            <a:chOff x="0" y="0"/>
            <a:chExt cx="128000" cy="128000"/>
          </a:xfrm>
        </p:grpSpPr>
        <p:sp>
          <p:nvSpPr>
            <p:cNvPr id="42" name="Freeform 42"/>
            <p:cNvSpPr/>
            <p:nvPr/>
          </p:nvSpPr>
          <p:spPr>
            <a:xfrm>
              <a:off x="0" y="0"/>
              <a:ext cx="128016" cy="128016"/>
            </a:xfrm>
            <a:custGeom>
              <a:avLst/>
              <a:gdLst/>
              <a:ahLst/>
              <a:cxnLst/>
              <a:rect l="l" t="t" r="r" b="b"/>
              <a:pathLst>
                <a:path w="128016" h="128016">
                  <a:moveTo>
                    <a:pt x="0" y="21336"/>
                  </a:moveTo>
                  <a:cubicBezTo>
                    <a:pt x="0" y="9525"/>
                    <a:pt x="9525" y="0"/>
                    <a:pt x="21336" y="0"/>
                  </a:cubicBezTo>
                  <a:lnTo>
                    <a:pt x="106680" y="0"/>
                  </a:lnTo>
                  <a:cubicBezTo>
                    <a:pt x="118491" y="0"/>
                    <a:pt x="128016" y="9525"/>
                    <a:pt x="128016" y="21336"/>
                  </a:cubicBezTo>
                  <a:lnTo>
                    <a:pt x="128016" y="106680"/>
                  </a:lnTo>
                  <a:cubicBezTo>
                    <a:pt x="128016" y="118491"/>
                    <a:pt x="118491" y="128016"/>
                    <a:pt x="106680" y="128016"/>
                  </a:cubicBezTo>
                  <a:lnTo>
                    <a:pt x="21336" y="128016"/>
                  </a:lnTo>
                  <a:cubicBezTo>
                    <a:pt x="9525" y="128016"/>
                    <a:pt x="0" y="118491"/>
                    <a:pt x="0" y="106680"/>
                  </a:cubicBezTo>
                  <a:close/>
                </a:path>
              </a:pathLst>
            </a:custGeom>
            <a:solidFill>
              <a:srgbClr val="FFB200"/>
            </a:solidFill>
          </p:spPr>
        </p:sp>
      </p:grpSp>
      <p:grpSp>
        <p:nvGrpSpPr>
          <p:cNvPr id="43" name="Group 43"/>
          <p:cNvGrpSpPr/>
          <p:nvPr/>
        </p:nvGrpSpPr>
        <p:grpSpPr>
          <a:xfrm>
            <a:off x="13251426" y="7091200"/>
            <a:ext cx="96000" cy="96000"/>
            <a:chOff x="0" y="0"/>
            <a:chExt cx="128000" cy="128000"/>
          </a:xfrm>
        </p:grpSpPr>
        <p:sp>
          <p:nvSpPr>
            <p:cNvPr id="44" name="Freeform 44"/>
            <p:cNvSpPr/>
            <p:nvPr/>
          </p:nvSpPr>
          <p:spPr>
            <a:xfrm>
              <a:off x="0" y="0"/>
              <a:ext cx="128016" cy="128016"/>
            </a:xfrm>
            <a:custGeom>
              <a:avLst/>
              <a:gdLst/>
              <a:ahLst/>
              <a:cxnLst/>
              <a:rect l="l" t="t" r="r" b="b"/>
              <a:pathLst>
                <a:path w="128016" h="128016">
                  <a:moveTo>
                    <a:pt x="0" y="21336"/>
                  </a:moveTo>
                  <a:cubicBezTo>
                    <a:pt x="0" y="9525"/>
                    <a:pt x="9525" y="0"/>
                    <a:pt x="21336" y="0"/>
                  </a:cubicBezTo>
                  <a:lnTo>
                    <a:pt x="106680" y="0"/>
                  </a:lnTo>
                  <a:cubicBezTo>
                    <a:pt x="118491" y="0"/>
                    <a:pt x="128016" y="9525"/>
                    <a:pt x="128016" y="21336"/>
                  </a:cubicBezTo>
                  <a:lnTo>
                    <a:pt x="128016" y="106680"/>
                  </a:lnTo>
                  <a:cubicBezTo>
                    <a:pt x="128016" y="118491"/>
                    <a:pt x="118491" y="128016"/>
                    <a:pt x="106680" y="128016"/>
                  </a:cubicBezTo>
                  <a:lnTo>
                    <a:pt x="21336" y="128016"/>
                  </a:lnTo>
                  <a:cubicBezTo>
                    <a:pt x="9525" y="128016"/>
                    <a:pt x="0" y="118491"/>
                    <a:pt x="0" y="106680"/>
                  </a:cubicBezTo>
                  <a:close/>
                </a:path>
              </a:pathLst>
            </a:custGeom>
            <a:solidFill>
              <a:srgbClr val="FFB200"/>
            </a:solidFill>
          </p:spPr>
        </p:sp>
      </p:grpSp>
      <p:grpSp>
        <p:nvGrpSpPr>
          <p:cNvPr id="45" name="Group 45"/>
          <p:cNvGrpSpPr/>
          <p:nvPr/>
        </p:nvGrpSpPr>
        <p:grpSpPr>
          <a:xfrm>
            <a:off x="13919000" y="3878750"/>
            <a:ext cx="96000" cy="96000"/>
            <a:chOff x="0" y="0"/>
            <a:chExt cx="128000" cy="128000"/>
          </a:xfrm>
        </p:grpSpPr>
        <p:sp>
          <p:nvSpPr>
            <p:cNvPr id="46" name="Freeform 46"/>
            <p:cNvSpPr/>
            <p:nvPr/>
          </p:nvSpPr>
          <p:spPr>
            <a:xfrm>
              <a:off x="0" y="0"/>
              <a:ext cx="128016" cy="128016"/>
            </a:xfrm>
            <a:custGeom>
              <a:avLst/>
              <a:gdLst/>
              <a:ahLst/>
              <a:cxnLst/>
              <a:rect l="l" t="t" r="r" b="b"/>
              <a:pathLst>
                <a:path w="128016" h="128016">
                  <a:moveTo>
                    <a:pt x="0" y="21336"/>
                  </a:moveTo>
                  <a:cubicBezTo>
                    <a:pt x="0" y="9525"/>
                    <a:pt x="9525" y="0"/>
                    <a:pt x="21336" y="0"/>
                  </a:cubicBezTo>
                  <a:lnTo>
                    <a:pt x="106680" y="0"/>
                  </a:lnTo>
                  <a:cubicBezTo>
                    <a:pt x="118491" y="0"/>
                    <a:pt x="128016" y="9525"/>
                    <a:pt x="128016" y="21336"/>
                  </a:cubicBezTo>
                  <a:lnTo>
                    <a:pt x="128016" y="106680"/>
                  </a:lnTo>
                  <a:cubicBezTo>
                    <a:pt x="128016" y="118491"/>
                    <a:pt x="118491" y="128016"/>
                    <a:pt x="106680" y="128016"/>
                  </a:cubicBezTo>
                  <a:lnTo>
                    <a:pt x="21336" y="128016"/>
                  </a:lnTo>
                  <a:cubicBezTo>
                    <a:pt x="9525" y="128016"/>
                    <a:pt x="0" y="118491"/>
                    <a:pt x="0" y="106680"/>
                  </a:cubicBezTo>
                  <a:close/>
                </a:path>
              </a:pathLst>
            </a:custGeom>
            <a:solidFill>
              <a:srgbClr val="FFB200"/>
            </a:solidFill>
          </p:spPr>
        </p:sp>
      </p:grpSp>
      <p:sp>
        <p:nvSpPr>
          <p:cNvPr id="47" name="Freeform 47"/>
          <p:cNvSpPr/>
          <p:nvPr/>
        </p:nvSpPr>
        <p:spPr>
          <a:xfrm>
            <a:off x="14543738" y="6784010"/>
            <a:ext cx="1592842" cy="1279090"/>
          </a:xfrm>
          <a:custGeom>
            <a:avLst/>
            <a:gdLst/>
            <a:ahLst/>
            <a:cxnLst/>
            <a:rect l="l" t="t" r="r" b="b"/>
            <a:pathLst>
              <a:path w="1592842" h="1279090">
                <a:moveTo>
                  <a:pt x="0" y="0"/>
                </a:moveTo>
                <a:lnTo>
                  <a:pt x="1592842" y="0"/>
                </a:lnTo>
                <a:lnTo>
                  <a:pt x="1592842" y="1279090"/>
                </a:lnTo>
                <a:lnTo>
                  <a:pt x="0" y="1279090"/>
                </a:lnTo>
                <a:lnTo>
                  <a:pt x="0" y="0"/>
                </a:lnTo>
                <a:close/>
              </a:path>
            </a:pathLst>
          </a:custGeom>
          <a:blipFill>
            <a:blip r:embed="rId45">
              <a:extLst>
                <a:ext uri="{96DAC541-7B7A-43D3-8B79-37D633B846F1}">
                  <asvg:svgBlip xmlns:asvg="http://schemas.microsoft.com/office/drawing/2016/SVG/main" xmlns="" r:embed="rId46"/>
                </a:ext>
              </a:extLst>
            </a:blip>
            <a:stretch>
              <a:fillRect/>
            </a:stretch>
          </a:blipFill>
        </p:spPr>
      </p:sp>
      <p:sp>
        <p:nvSpPr>
          <p:cNvPr id="49" name="TextBox 49"/>
          <p:cNvSpPr txBox="1"/>
          <p:nvPr/>
        </p:nvSpPr>
        <p:spPr>
          <a:xfrm>
            <a:off x="762001" y="2865705"/>
            <a:ext cx="8745720" cy="2545825"/>
          </a:xfrm>
          <a:prstGeom prst="rect">
            <a:avLst/>
          </a:prstGeom>
        </p:spPr>
        <p:txBody>
          <a:bodyPr wrap="square" lIns="0" tIns="0" rIns="0" bIns="0" rtlCol="0" anchor="t">
            <a:spAutoFit/>
          </a:bodyPr>
          <a:lstStyle/>
          <a:p>
            <a:pPr algn="ctr">
              <a:lnSpc>
                <a:spcPts val="9600"/>
              </a:lnSpc>
            </a:pPr>
            <a:r>
              <a:rPr lang="en-US" sz="8000" b="1" dirty="0" smtClean="0">
                <a:solidFill>
                  <a:srgbClr val="2C115A"/>
                </a:solidFill>
                <a:latin typeface="Raleway Bold"/>
                <a:ea typeface="Raleway Bold"/>
                <a:cs typeface="Raleway Bold"/>
                <a:sym typeface="Raleway Bold"/>
              </a:rPr>
              <a:t>Snap</a:t>
            </a:r>
            <a:r>
              <a:rPr lang="ar-EG" sz="8000" b="1" dirty="0" smtClean="0">
                <a:solidFill>
                  <a:srgbClr val="2C115A"/>
                </a:solidFill>
                <a:latin typeface="Raleway Bold"/>
                <a:ea typeface="Raleway Bold"/>
                <a:cs typeface="Raleway Bold"/>
                <a:sym typeface="Raleway Bold"/>
              </a:rPr>
              <a:t> </a:t>
            </a:r>
            <a:r>
              <a:rPr lang="en-US" sz="8000" b="1" dirty="0" smtClean="0">
                <a:solidFill>
                  <a:srgbClr val="2C115A"/>
                </a:solidFill>
                <a:latin typeface="Raleway Bold"/>
                <a:ea typeface="Raleway Bold"/>
                <a:cs typeface="Raleway Bold"/>
                <a:sym typeface="Raleway Bold"/>
              </a:rPr>
              <a:t>Shop</a:t>
            </a:r>
            <a:r>
              <a:rPr lang="ar-EG" sz="8000" b="1" dirty="0" smtClean="0">
                <a:solidFill>
                  <a:srgbClr val="2C115A"/>
                </a:solidFill>
                <a:latin typeface="Raleway Bold"/>
                <a:ea typeface="Raleway Bold"/>
                <a:cs typeface="Raleway Bold"/>
                <a:sym typeface="Raleway Bold"/>
              </a:rPr>
              <a:t> </a:t>
            </a:r>
            <a:r>
              <a:rPr lang="en-US" sz="8000" b="1" dirty="0" smtClean="0">
                <a:solidFill>
                  <a:srgbClr val="2C115A"/>
                </a:solidFill>
                <a:latin typeface="Raleway Bold"/>
                <a:ea typeface="Raleway Bold"/>
                <a:cs typeface="Raleway Bold"/>
                <a:sym typeface="Raleway Bold"/>
              </a:rPr>
              <a:t>Application</a:t>
            </a:r>
            <a:endParaRPr lang="en-US" sz="8000" b="1" dirty="0">
              <a:solidFill>
                <a:srgbClr val="2C115A"/>
              </a:solidFill>
              <a:latin typeface="Raleway Bold"/>
              <a:ea typeface="Raleway Bold"/>
              <a:cs typeface="Raleway Bold"/>
              <a:sym typeface="Raleway Bold"/>
            </a:endParaRPr>
          </a:p>
        </p:txBody>
      </p:sp>
      <p:sp>
        <p:nvSpPr>
          <p:cNvPr id="50" name="TextBox 50"/>
          <p:cNvSpPr txBox="1"/>
          <p:nvPr/>
        </p:nvSpPr>
        <p:spPr>
          <a:xfrm>
            <a:off x="12456251" y="5758526"/>
            <a:ext cx="1114950" cy="450075"/>
          </a:xfrm>
          <a:prstGeom prst="rect">
            <a:avLst/>
          </a:prstGeom>
        </p:spPr>
        <p:txBody>
          <a:bodyPr lIns="0" tIns="0" rIns="0" bIns="0" rtlCol="0" anchor="t">
            <a:spAutoFit/>
          </a:bodyPr>
          <a:lstStyle/>
          <a:p>
            <a:pPr algn="ctr">
              <a:lnSpc>
                <a:spcPts val="3359"/>
              </a:lnSpc>
            </a:pPr>
            <a:r>
              <a:rPr lang="en-US" sz="2799" b="1">
                <a:solidFill>
                  <a:srgbClr val="FFFFFF"/>
                </a:solidFill>
                <a:latin typeface="Raleway Bold"/>
                <a:ea typeface="Raleway Bold"/>
                <a:cs typeface="Raleway Bold"/>
                <a:sym typeface="Raleway Bold"/>
              </a:rPr>
              <a:t>PAY</a:t>
            </a:r>
          </a:p>
        </p:txBody>
      </p:sp>
      <p:sp>
        <p:nvSpPr>
          <p:cNvPr id="51" name="TextBox 51"/>
          <p:cNvSpPr txBox="1"/>
          <p:nvPr/>
        </p:nvSpPr>
        <p:spPr>
          <a:xfrm>
            <a:off x="15031725" y="7438950"/>
            <a:ext cx="1013550" cy="450075"/>
          </a:xfrm>
          <a:prstGeom prst="rect">
            <a:avLst/>
          </a:prstGeom>
        </p:spPr>
        <p:txBody>
          <a:bodyPr lIns="0" tIns="0" rIns="0" bIns="0" rtlCol="0" anchor="t">
            <a:spAutoFit/>
          </a:bodyPr>
          <a:lstStyle/>
          <a:p>
            <a:pPr algn="ctr">
              <a:lnSpc>
                <a:spcPts val="3359"/>
              </a:lnSpc>
            </a:pPr>
            <a:r>
              <a:rPr lang="en-US" sz="2799" b="1">
                <a:solidFill>
                  <a:srgbClr val="FFFFFF"/>
                </a:solidFill>
                <a:latin typeface="Raleway Bold"/>
                <a:ea typeface="Raleway Bold"/>
                <a:cs typeface="Raleway Bold"/>
                <a:sym typeface="Raleway Bold"/>
              </a:rPr>
              <a:t>12$</a:t>
            </a:r>
          </a:p>
        </p:txBody>
      </p:sp>
      <p:sp>
        <p:nvSpPr>
          <p:cNvPr id="52" name="TextBox 52"/>
          <p:cNvSpPr txBox="1"/>
          <p:nvPr/>
        </p:nvSpPr>
        <p:spPr>
          <a:xfrm>
            <a:off x="1524001" y="6336982"/>
            <a:ext cx="6490242" cy="2564805"/>
          </a:xfrm>
          <a:prstGeom prst="rect">
            <a:avLst/>
          </a:prstGeom>
        </p:spPr>
        <p:txBody>
          <a:bodyPr wrap="square" lIns="0" tIns="0" rIns="0" bIns="0" rtlCol="0" anchor="t">
            <a:spAutoFit/>
          </a:bodyPr>
          <a:lstStyle/>
          <a:p>
            <a:pPr>
              <a:lnSpc>
                <a:spcPts val="4038"/>
              </a:lnSpc>
            </a:pPr>
            <a:r>
              <a:rPr lang="en-US" sz="2884" b="1" dirty="0">
                <a:solidFill>
                  <a:srgbClr val="000000"/>
                </a:solidFill>
                <a:latin typeface="Canva Sans Bold"/>
                <a:ea typeface="Canva Sans Bold"/>
                <a:cs typeface="Canva Sans Bold"/>
                <a:sym typeface="Canva Sans Bold"/>
              </a:rPr>
              <a:t>Presented by : </a:t>
            </a:r>
            <a:r>
              <a:rPr lang="en-US" sz="2884" b="1" dirty="0" smtClean="0">
                <a:solidFill>
                  <a:srgbClr val="000000"/>
                </a:solidFill>
                <a:latin typeface="Canva Sans Bold"/>
                <a:ea typeface="Canva Sans Bold"/>
                <a:cs typeface="Canva Sans Bold"/>
                <a:sym typeface="Canva Sans Bold"/>
              </a:rPr>
              <a:t> (IBFI) </a:t>
            </a:r>
          </a:p>
          <a:p>
            <a:pPr marL="514350" indent="-514350">
              <a:lnSpc>
                <a:spcPts val="4038"/>
              </a:lnSpc>
              <a:buFont typeface="+mj-lt"/>
              <a:buAutoNum type="arabicPeriod"/>
            </a:pPr>
            <a:r>
              <a:rPr lang="en-US" sz="2884" b="1" dirty="0" smtClean="0">
                <a:solidFill>
                  <a:srgbClr val="000000"/>
                </a:solidFill>
                <a:latin typeface="Canva Sans Bold"/>
                <a:ea typeface="Canva Sans Bold"/>
                <a:cs typeface="Canva Sans Bold"/>
                <a:sym typeface="Canva Sans Bold"/>
              </a:rPr>
              <a:t>(IB)</a:t>
            </a:r>
            <a:r>
              <a:rPr lang="en-US" sz="2884" b="1" dirty="0" err="1" smtClean="0">
                <a:solidFill>
                  <a:srgbClr val="000000"/>
                </a:solidFill>
                <a:latin typeface="Canva Sans Bold"/>
                <a:ea typeface="Canva Sans Bold"/>
                <a:cs typeface="Canva Sans Bold"/>
                <a:sym typeface="Canva Sans Bold"/>
              </a:rPr>
              <a:t>Ibrahem</a:t>
            </a:r>
            <a:r>
              <a:rPr lang="en-US" sz="2884" b="1" dirty="0" smtClean="0">
                <a:solidFill>
                  <a:srgbClr val="000000"/>
                </a:solidFill>
                <a:latin typeface="Canva Sans Bold"/>
                <a:ea typeface="Canva Sans Bold"/>
                <a:cs typeface="Canva Sans Bold"/>
                <a:sym typeface="Canva Sans Bold"/>
              </a:rPr>
              <a:t> </a:t>
            </a:r>
            <a:r>
              <a:rPr lang="en-US" sz="2884" b="1" dirty="0">
                <a:solidFill>
                  <a:srgbClr val="000000"/>
                </a:solidFill>
                <a:latin typeface="Canva Sans Bold"/>
                <a:ea typeface="Canva Sans Bold"/>
                <a:cs typeface="Canva Sans Bold"/>
                <a:sym typeface="Canva Sans Bold"/>
              </a:rPr>
              <a:t>Mohamed </a:t>
            </a:r>
            <a:r>
              <a:rPr lang="en-US" sz="2884" b="1" dirty="0" err="1" smtClean="0">
                <a:solidFill>
                  <a:srgbClr val="000000"/>
                </a:solidFill>
                <a:latin typeface="Canva Sans Bold"/>
                <a:ea typeface="Canva Sans Bold"/>
                <a:cs typeface="Canva Sans Bold"/>
                <a:sym typeface="Canva Sans Bold"/>
              </a:rPr>
              <a:t>Ibrahem</a:t>
            </a:r>
            <a:r>
              <a:rPr lang="en-US" sz="2884" b="1" dirty="0" smtClean="0">
                <a:solidFill>
                  <a:srgbClr val="000000"/>
                </a:solidFill>
                <a:latin typeface="Canva Sans Bold"/>
                <a:ea typeface="Canva Sans Bold"/>
                <a:cs typeface="Canva Sans Bold"/>
                <a:sym typeface="Canva Sans Bold"/>
              </a:rPr>
              <a:t> </a:t>
            </a:r>
          </a:p>
          <a:p>
            <a:pPr marL="514350" indent="-514350">
              <a:lnSpc>
                <a:spcPts val="4038"/>
              </a:lnSpc>
              <a:buFont typeface="+mj-lt"/>
              <a:buAutoNum type="arabicPeriod"/>
            </a:pPr>
            <a:r>
              <a:rPr lang="en-US" sz="2884" b="1" dirty="0" smtClean="0">
                <a:solidFill>
                  <a:srgbClr val="000000"/>
                </a:solidFill>
                <a:latin typeface="Canva Sans Bold"/>
                <a:ea typeface="Canva Sans Bold"/>
                <a:cs typeface="Canva Sans Bold"/>
                <a:sym typeface="Canva Sans Bold"/>
              </a:rPr>
              <a:t>(F) </a:t>
            </a:r>
            <a:r>
              <a:rPr lang="en-US" sz="2884" b="1" dirty="0">
                <a:solidFill>
                  <a:srgbClr val="000000"/>
                </a:solidFill>
                <a:latin typeface="Canva Sans Bold"/>
                <a:ea typeface="Canva Sans Bold"/>
                <a:cs typeface="Canva Sans Bold"/>
                <a:sym typeface="Canva Sans Bold"/>
              </a:rPr>
              <a:t>Fares </a:t>
            </a:r>
            <a:r>
              <a:rPr lang="en-US" sz="2884" b="1" dirty="0" err="1">
                <a:solidFill>
                  <a:srgbClr val="000000"/>
                </a:solidFill>
                <a:latin typeface="Canva Sans Bold"/>
                <a:ea typeface="Canva Sans Bold"/>
                <a:cs typeface="Canva Sans Bold"/>
                <a:sym typeface="Canva Sans Bold"/>
              </a:rPr>
              <a:t>Gamal</a:t>
            </a:r>
            <a:r>
              <a:rPr lang="en-US" sz="2884" b="1" dirty="0">
                <a:solidFill>
                  <a:srgbClr val="000000"/>
                </a:solidFill>
                <a:latin typeface="Canva Sans Bold"/>
                <a:ea typeface="Canva Sans Bold"/>
                <a:cs typeface="Canva Sans Bold"/>
                <a:sym typeface="Canva Sans Bold"/>
              </a:rPr>
              <a:t> </a:t>
            </a:r>
            <a:r>
              <a:rPr lang="en-US" sz="2884" b="1" dirty="0" smtClean="0">
                <a:solidFill>
                  <a:srgbClr val="000000"/>
                </a:solidFill>
                <a:latin typeface="Canva Sans Bold"/>
                <a:ea typeface="Canva Sans Bold"/>
                <a:cs typeface="Canva Sans Bold"/>
                <a:sym typeface="Canva Sans Bold"/>
              </a:rPr>
              <a:t>Ali                       </a:t>
            </a:r>
            <a:endParaRPr lang="en-US" sz="2884" b="1" dirty="0">
              <a:solidFill>
                <a:srgbClr val="000000"/>
              </a:solidFill>
              <a:latin typeface="Canva Sans Bold"/>
              <a:ea typeface="Canva Sans Bold"/>
              <a:cs typeface="Canva Sans Bold"/>
              <a:sym typeface="Canva Sans Bold"/>
            </a:endParaRPr>
          </a:p>
          <a:p>
            <a:pPr marL="514350" indent="-514350">
              <a:lnSpc>
                <a:spcPts val="4038"/>
              </a:lnSpc>
              <a:buFont typeface="+mj-lt"/>
              <a:buAutoNum type="arabicPeriod"/>
            </a:pPr>
            <a:r>
              <a:rPr lang="en-US" sz="2884" b="1" dirty="0" smtClean="0">
                <a:solidFill>
                  <a:srgbClr val="000000"/>
                </a:solidFill>
                <a:latin typeface="Canva Sans Bold"/>
                <a:ea typeface="Canva Sans Bold"/>
                <a:cs typeface="Canva Sans Bold"/>
                <a:sym typeface="Canva Sans Bold"/>
              </a:rPr>
              <a:t>(I) Ibrahim </a:t>
            </a:r>
            <a:r>
              <a:rPr lang="en-US" sz="2884" b="1" dirty="0" err="1">
                <a:solidFill>
                  <a:srgbClr val="000000"/>
                </a:solidFill>
                <a:latin typeface="Canva Sans Bold"/>
                <a:ea typeface="Canva Sans Bold"/>
                <a:cs typeface="Canva Sans Bold"/>
                <a:sym typeface="Canva Sans Bold"/>
              </a:rPr>
              <a:t>Mosaad</a:t>
            </a:r>
            <a:r>
              <a:rPr lang="en-US" sz="2884" b="1" dirty="0">
                <a:solidFill>
                  <a:srgbClr val="000000"/>
                </a:solidFill>
                <a:latin typeface="Canva Sans Bold"/>
                <a:ea typeface="Canva Sans Bold"/>
                <a:cs typeface="Canva Sans Bold"/>
                <a:sym typeface="Canva Sans Bold"/>
              </a:rPr>
              <a:t> </a:t>
            </a:r>
            <a:r>
              <a:rPr lang="en-US" sz="2884" b="1" dirty="0" smtClean="0">
                <a:solidFill>
                  <a:srgbClr val="000000"/>
                </a:solidFill>
                <a:latin typeface="Canva Sans Bold"/>
                <a:ea typeface="Canva Sans Bold"/>
                <a:cs typeface="Canva Sans Bold"/>
                <a:sym typeface="Canva Sans Bold"/>
              </a:rPr>
              <a:t>Ahmed</a:t>
            </a:r>
            <a:endParaRPr lang="en-US" sz="2884" b="1" dirty="0">
              <a:solidFill>
                <a:srgbClr val="000000"/>
              </a:solidFill>
              <a:latin typeface="Canva Sans Bold"/>
              <a:ea typeface="Canva Sans Bold"/>
              <a:cs typeface="Canva Sans Bold"/>
              <a:sym typeface="Canva Sans Bold"/>
            </a:endParaRPr>
          </a:p>
          <a:p>
            <a:pPr>
              <a:lnSpc>
                <a:spcPts val="4038"/>
              </a:lnSpc>
            </a:pPr>
            <a:r>
              <a:rPr lang="en-US" sz="2884" b="1" dirty="0" smtClean="0">
                <a:solidFill>
                  <a:srgbClr val="000000"/>
                </a:solidFill>
                <a:latin typeface="Canva Sans Bold"/>
                <a:ea typeface="Canva Sans Bold"/>
                <a:cs typeface="Canva Sans Bold"/>
                <a:sym typeface="Canva Sans Bold"/>
              </a:rPr>
              <a:t>Tech </a:t>
            </a:r>
            <a:r>
              <a:rPr lang="en-US" sz="2884" b="1" dirty="0">
                <a:solidFill>
                  <a:srgbClr val="000000"/>
                </a:solidFill>
                <a:latin typeface="Canva Sans Bold"/>
                <a:ea typeface="Canva Sans Bold"/>
                <a:cs typeface="Canva Sans Bold"/>
                <a:sym typeface="Canva Sans Bold"/>
              </a:rPr>
              <a:t>Company : </a:t>
            </a:r>
            <a:r>
              <a:rPr lang="en-US" sz="2884" b="1" dirty="0" smtClean="0">
                <a:solidFill>
                  <a:srgbClr val="000000"/>
                </a:solidFill>
                <a:latin typeface="Canva Sans Bold"/>
                <a:ea typeface="Canva Sans Bold"/>
                <a:cs typeface="Canva Sans Bold"/>
                <a:sym typeface="Canva Sans Bold"/>
              </a:rPr>
              <a:t>AST</a:t>
            </a:r>
            <a:endParaRPr lang="en-US" sz="2884" b="1" dirty="0">
              <a:solidFill>
                <a:srgbClr val="000000"/>
              </a:solidFill>
              <a:latin typeface="Canva Sans Bold"/>
              <a:ea typeface="Canva Sans Bold"/>
              <a:cs typeface="Canva Sans Bold"/>
              <a:sym typeface="Canva Sans Bold"/>
            </a:endParaRPr>
          </a:p>
        </p:txBody>
      </p:sp>
      <p:pic>
        <p:nvPicPr>
          <p:cNvPr id="1026" name="Picture 2" descr="C:\Users\HP\Downloads\depiEN.png"/>
          <p:cNvPicPr>
            <a:picLocks noChangeAspect="1" noChangeArrowheads="1"/>
          </p:cNvPicPr>
          <p:nvPr/>
        </p:nvPicPr>
        <p:blipFill>
          <a:blip r:embed="rId47" cstate="print">
            <a:extLst>
              <a:ext uri="{28A0092B-C50C-407E-A947-70E740481C1C}">
                <a14:useLocalDpi xmlns:a14="http://schemas.microsoft.com/office/drawing/2010/main" val="0"/>
              </a:ext>
            </a:extLst>
          </a:blip>
          <a:srcRect/>
          <a:stretch>
            <a:fillRect/>
          </a:stretch>
        </p:blipFill>
        <p:spPr bwMode="auto">
          <a:xfrm>
            <a:off x="15390625" y="304397"/>
            <a:ext cx="1906775" cy="17530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8F1FC"/>
        </a:solidFill>
        <a:effectLst/>
      </p:bgPr>
    </p:bg>
    <p:spTree>
      <p:nvGrpSpPr>
        <p:cNvPr id="1" name=""/>
        <p:cNvGrpSpPr/>
        <p:nvPr/>
      </p:nvGrpSpPr>
      <p:grpSpPr>
        <a:xfrm>
          <a:off x="0" y="0"/>
          <a:ext cx="0" cy="0"/>
          <a:chOff x="0" y="0"/>
          <a:chExt cx="0" cy="0"/>
        </a:xfrm>
      </p:grpSpPr>
      <p:sp>
        <p:nvSpPr>
          <p:cNvPr id="6" name="Freeform 2"/>
          <p:cNvSpPr/>
          <p:nvPr/>
        </p:nvSpPr>
        <p:spPr>
          <a:xfrm>
            <a:off x="1" y="-10"/>
            <a:ext cx="18288000" cy="10332922"/>
          </a:xfrm>
          <a:custGeom>
            <a:avLst/>
            <a:gdLst/>
            <a:ahLst/>
            <a:cxnLst/>
            <a:rect l="l" t="t" r="r" b="b"/>
            <a:pathLst>
              <a:path w="19079563" h="10332922">
                <a:moveTo>
                  <a:pt x="0" y="0"/>
                </a:moveTo>
                <a:lnTo>
                  <a:pt x="19079563" y="0"/>
                </a:lnTo>
                <a:lnTo>
                  <a:pt x="19079563" y="10332922"/>
                </a:lnTo>
                <a:lnTo>
                  <a:pt x="0" y="1033292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TextBox 4"/>
          <p:cNvSpPr txBox="1"/>
          <p:nvPr/>
        </p:nvSpPr>
        <p:spPr>
          <a:xfrm>
            <a:off x="-4337337" y="561975"/>
            <a:ext cx="15225150" cy="923925"/>
          </a:xfrm>
          <a:prstGeom prst="rect">
            <a:avLst/>
          </a:prstGeom>
        </p:spPr>
        <p:txBody>
          <a:bodyPr lIns="0" tIns="0" rIns="0" bIns="0" rtlCol="0" anchor="t">
            <a:spAutoFit/>
          </a:bodyPr>
          <a:lstStyle/>
          <a:p>
            <a:pPr algn="ctr">
              <a:lnSpc>
                <a:spcPts val="7200"/>
              </a:lnSpc>
            </a:pPr>
            <a:r>
              <a:rPr lang="en-US" sz="6000" b="1" dirty="0">
                <a:solidFill>
                  <a:srgbClr val="2C115A"/>
                </a:solidFill>
                <a:latin typeface="Raleway Bold"/>
                <a:ea typeface="Raleway Bold"/>
                <a:cs typeface="Raleway Bold"/>
                <a:sym typeface="Raleway Bold"/>
              </a:rPr>
              <a:t>The Dark Mode</a:t>
            </a:r>
          </a:p>
        </p:txBody>
      </p:sp>
      <p:sp>
        <p:nvSpPr>
          <p:cNvPr id="5" name="TextBox 5"/>
          <p:cNvSpPr txBox="1"/>
          <p:nvPr/>
        </p:nvSpPr>
        <p:spPr>
          <a:xfrm>
            <a:off x="580182" y="1704906"/>
            <a:ext cx="11995259" cy="8052449"/>
          </a:xfrm>
          <a:prstGeom prst="rect">
            <a:avLst/>
          </a:prstGeom>
        </p:spPr>
        <p:txBody>
          <a:bodyPr lIns="0" tIns="0" rIns="0" bIns="0" rtlCol="0" anchor="t">
            <a:spAutoFit/>
          </a:bodyPr>
          <a:lstStyle/>
          <a:p>
            <a:pPr algn="l">
              <a:lnSpc>
                <a:spcPts val="3989"/>
              </a:lnSpc>
            </a:pPr>
            <a:r>
              <a:rPr lang="en-US" sz="2849" b="1" dirty="0">
                <a:solidFill>
                  <a:srgbClr val="2C115A"/>
                </a:solidFill>
                <a:latin typeface="Canva Sans Bold"/>
                <a:ea typeface="Canva Sans Bold"/>
                <a:cs typeface="Canva Sans Bold"/>
                <a:sym typeface="Canva Sans Bold"/>
              </a:rPr>
              <a:t>This image shows the dark mode version of the Snap Shop app interface. Key observations:</a:t>
            </a:r>
          </a:p>
          <a:p>
            <a:pPr marL="615197" lvl="1" indent="-307598" algn="l">
              <a:lnSpc>
                <a:spcPts val="3989"/>
              </a:lnSpc>
              <a:buFont typeface="Arial"/>
              <a:buChar char="•"/>
            </a:pPr>
            <a:r>
              <a:rPr lang="en-US" sz="2849" b="1" dirty="0">
                <a:solidFill>
                  <a:srgbClr val="2C115A"/>
                </a:solidFill>
                <a:latin typeface="Canva Sans Bold"/>
                <a:ea typeface="Canva Sans Bold"/>
                <a:cs typeface="Canva Sans Bold"/>
                <a:sym typeface="Canva Sans Bold"/>
              </a:rPr>
              <a:t>The background has switched to a dark shade, making the content more prominent.</a:t>
            </a:r>
          </a:p>
          <a:p>
            <a:pPr marL="615197" lvl="1" indent="-307598" algn="l">
              <a:lnSpc>
                <a:spcPts val="3989"/>
              </a:lnSpc>
              <a:buFont typeface="Arial"/>
              <a:buChar char="•"/>
            </a:pPr>
            <a:r>
              <a:rPr lang="en-US" sz="2849" b="1" dirty="0">
                <a:solidFill>
                  <a:srgbClr val="2C115A"/>
                </a:solidFill>
                <a:latin typeface="Canva Sans Bold"/>
                <a:ea typeface="Canva Sans Bold"/>
                <a:cs typeface="Canva Sans Bold"/>
                <a:sym typeface="Canva Sans Bold"/>
              </a:rPr>
              <a:t>The text and icons have adapted with lighter colors for contrast, with the title "Snap Shop" in orange and other elements in white or light gray.</a:t>
            </a:r>
          </a:p>
          <a:p>
            <a:pPr marL="615197" lvl="1" indent="-307598" algn="l">
              <a:lnSpc>
                <a:spcPts val="3989"/>
              </a:lnSpc>
              <a:buFont typeface="Arial"/>
              <a:buChar char="•"/>
            </a:pPr>
            <a:r>
              <a:rPr lang="en-US" sz="2849" b="1" dirty="0">
                <a:solidFill>
                  <a:srgbClr val="2C115A"/>
                </a:solidFill>
                <a:latin typeface="Canva Sans Bold"/>
                <a:ea typeface="Canva Sans Bold"/>
                <a:cs typeface="Canva Sans Bold"/>
                <a:sym typeface="Canva Sans Bold"/>
              </a:rPr>
              <a:t>The toggle switch for dark mode is now active, shown in orange, indicating that dark mode is on.</a:t>
            </a:r>
          </a:p>
          <a:p>
            <a:pPr marL="615197" lvl="1" indent="-307598" algn="l">
              <a:lnSpc>
                <a:spcPts val="3989"/>
              </a:lnSpc>
              <a:buFont typeface="Arial"/>
              <a:buChar char="•"/>
            </a:pPr>
            <a:r>
              <a:rPr lang="en-US" sz="2849" b="1" dirty="0">
                <a:solidFill>
                  <a:srgbClr val="2C115A"/>
                </a:solidFill>
                <a:latin typeface="Canva Sans Bold"/>
                <a:ea typeface="Canva Sans Bold"/>
                <a:cs typeface="Canva Sans Bold"/>
                <a:sym typeface="Canva Sans Bold"/>
              </a:rPr>
              <a:t>Visual elements like the promotion banner, product images, and buttons (such as the orange Shop Now button and heart icons) retain their original colors for emphasis.</a:t>
            </a:r>
          </a:p>
          <a:p>
            <a:pPr marL="615197" lvl="1" indent="-307598" algn="l">
              <a:lnSpc>
                <a:spcPts val="3989"/>
              </a:lnSpc>
              <a:buFont typeface="Arial"/>
              <a:buChar char="•"/>
            </a:pPr>
            <a:r>
              <a:rPr lang="en-US" sz="2849" b="1" dirty="0">
                <a:solidFill>
                  <a:srgbClr val="2C115A"/>
                </a:solidFill>
                <a:latin typeface="Canva Sans Bold"/>
                <a:ea typeface="Canva Sans Bold"/>
                <a:cs typeface="Canva Sans Bold"/>
                <a:sym typeface="Canva Sans Bold"/>
              </a:rPr>
              <a:t>The overall layout remains the same, but dark mode enhances the contrast, making the design easier on the eyes, especially in low-light settings.</a:t>
            </a:r>
          </a:p>
          <a:p>
            <a:pPr algn="l">
              <a:lnSpc>
                <a:spcPts val="3989"/>
              </a:lnSpc>
            </a:pPr>
            <a:endParaRPr lang="en-US" sz="2849" b="1" dirty="0">
              <a:solidFill>
                <a:srgbClr val="2C115A"/>
              </a:solidFill>
              <a:latin typeface="Canva Sans Bold"/>
              <a:ea typeface="Canva Sans Bold"/>
              <a:cs typeface="Canva Sans Bold"/>
              <a:sym typeface="Canva Sans Bold"/>
            </a:endParaRPr>
          </a:p>
        </p:txBody>
      </p:sp>
      <p:pic>
        <p:nvPicPr>
          <p:cNvPr id="7" name="Picture 2" descr="C:\Users\HP\Downloads\depiE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390625" y="304397"/>
            <a:ext cx="1906775" cy="1753003"/>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Users\HP\Downloads\Telegram Desktop\photo_2024-10-13_04-07-05.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91524" y="2112574"/>
            <a:ext cx="4139276" cy="76791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8F1FC"/>
        </a:solidFill>
        <a:effectLst/>
      </p:bgPr>
    </p:bg>
    <p:spTree>
      <p:nvGrpSpPr>
        <p:cNvPr id="1" name=""/>
        <p:cNvGrpSpPr/>
        <p:nvPr/>
      </p:nvGrpSpPr>
      <p:grpSpPr>
        <a:xfrm>
          <a:off x="0" y="0"/>
          <a:ext cx="0" cy="0"/>
          <a:chOff x="0" y="0"/>
          <a:chExt cx="0" cy="0"/>
        </a:xfrm>
      </p:grpSpPr>
      <p:sp>
        <p:nvSpPr>
          <p:cNvPr id="8" name="Freeform 2"/>
          <p:cNvSpPr/>
          <p:nvPr/>
        </p:nvSpPr>
        <p:spPr>
          <a:xfrm>
            <a:off x="-15" y="33337"/>
            <a:ext cx="18288000" cy="10287023"/>
          </a:xfrm>
          <a:custGeom>
            <a:avLst/>
            <a:gdLst/>
            <a:ahLst/>
            <a:cxnLst/>
            <a:rect l="l" t="t" r="r" b="b"/>
            <a:pathLst>
              <a:path w="18288000" h="10287023">
                <a:moveTo>
                  <a:pt x="0" y="0"/>
                </a:moveTo>
                <a:lnTo>
                  <a:pt x="18288000" y="0"/>
                </a:lnTo>
                <a:lnTo>
                  <a:pt x="18288000" y="10287023"/>
                </a:lnTo>
                <a:lnTo>
                  <a:pt x="0" y="10287023"/>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2" name="Freeform 2"/>
          <p:cNvSpPr/>
          <p:nvPr/>
        </p:nvSpPr>
        <p:spPr>
          <a:xfrm>
            <a:off x="10134599" y="2400300"/>
            <a:ext cx="3776411" cy="6770905"/>
          </a:xfrm>
          <a:custGeom>
            <a:avLst/>
            <a:gdLst/>
            <a:ahLst/>
            <a:cxnLst/>
            <a:rect l="l" t="t" r="r" b="b"/>
            <a:pathLst>
              <a:path w="4164514" h="8661149">
                <a:moveTo>
                  <a:pt x="0" y="0"/>
                </a:moveTo>
                <a:lnTo>
                  <a:pt x="4164513" y="0"/>
                </a:lnTo>
                <a:lnTo>
                  <a:pt x="4164513" y="8661149"/>
                </a:lnTo>
                <a:lnTo>
                  <a:pt x="0" y="8661149"/>
                </a:lnTo>
                <a:lnTo>
                  <a:pt x="0" y="0"/>
                </a:lnTo>
                <a:close/>
              </a:path>
            </a:pathLst>
          </a:custGeom>
          <a:blipFill>
            <a:blip r:embed="rId5"/>
            <a:stretch>
              <a:fillRect t="-1803" b="-772"/>
            </a:stretch>
          </a:blipFill>
        </p:spPr>
      </p:sp>
      <p:sp>
        <p:nvSpPr>
          <p:cNvPr id="3" name="Freeform 3"/>
          <p:cNvSpPr/>
          <p:nvPr/>
        </p:nvSpPr>
        <p:spPr>
          <a:xfrm>
            <a:off x="14477999" y="2400300"/>
            <a:ext cx="3657139" cy="6770905"/>
          </a:xfrm>
          <a:custGeom>
            <a:avLst/>
            <a:gdLst/>
            <a:ahLst/>
            <a:cxnLst/>
            <a:rect l="l" t="t" r="r" b="b"/>
            <a:pathLst>
              <a:path w="3965314" h="8599705">
                <a:moveTo>
                  <a:pt x="0" y="0"/>
                </a:moveTo>
                <a:lnTo>
                  <a:pt x="3965314" y="0"/>
                </a:lnTo>
                <a:lnTo>
                  <a:pt x="3965314" y="8599705"/>
                </a:lnTo>
                <a:lnTo>
                  <a:pt x="0" y="8599705"/>
                </a:lnTo>
                <a:lnTo>
                  <a:pt x="0" y="0"/>
                </a:lnTo>
                <a:close/>
              </a:path>
            </a:pathLst>
          </a:custGeom>
          <a:blipFill>
            <a:blip r:embed="rId6"/>
            <a:stretch>
              <a:fillRect t="-349"/>
            </a:stretch>
          </a:blipFill>
        </p:spPr>
      </p:sp>
      <p:sp>
        <p:nvSpPr>
          <p:cNvPr id="5" name="TextBox 5"/>
          <p:cNvSpPr txBox="1"/>
          <p:nvPr/>
        </p:nvSpPr>
        <p:spPr>
          <a:xfrm>
            <a:off x="-4627428" y="561975"/>
            <a:ext cx="15225150" cy="923925"/>
          </a:xfrm>
          <a:prstGeom prst="rect">
            <a:avLst/>
          </a:prstGeom>
        </p:spPr>
        <p:txBody>
          <a:bodyPr lIns="0" tIns="0" rIns="0" bIns="0" rtlCol="0" anchor="t">
            <a:spAutoFit/>
          </a:bodyPr>
          <a:lstStyle/>
          <a:p>
            <a:pPr algn="ctr">
              <a:lnSpc>
                <a:spcPts val="7200"/>
              </a:lnSpc>
            </a:pPr>
            <a:r>
              <a:rPr lang="en-US" sz="6000" b="1" dirty="0">
                <a:solidFill>
                  <a:srgbClr val="2C115A"/>
                </a:solidFill>
                <a:latin typeface="Raleway Bold"/>
                <a:ea typeface="Raleway Bold"/>
                <a:cs typeface="Raleway Bold"/>
                <a:sym typeface="Raleway Bold"/>
              </a:rPr>
              <a:t>Search Bar</a:t>
            </a:r>
          </a:p>
        </p:txBody>
      </p:sp>
      <p:sp>
        <p:nvSpPr>
          <p:cNvPr id="6" name="TextBox 6"/>
          <p:cNvSpPr txBox="1"/>
          <p:nvPr/>
        </p:nvSpPr>
        <p:spPr>
          <a:xfrm>
            <a:off x="189119" y="2164222"/>
            <a:ext cx="9300203" cy="5305193"/>
          </a:xfrm>
          <a:prstGeom prst="rect">
            <a:avLst/>
          </a:prstGeom>
        </p:spPr>
        <p:txBody>
          <a:bodyPr lIns="0" tIns="0" rIns="0" bIns="0" rtlCol="0" anchor="t">
            <a:spAutoFit/>
          </a:bodyPr>
          <a:lstStyle/>
          <a:p>
            <a:pPr algn="l">
              <a:lnSpc>
                <a:spcPts val="3843"/>
              </a:lnSpc>
            </a:pPr>
            <a:r>
              <a:rPr lang="en-US" sz="2745" b="1">
                <a:solidFill>
                  <a:srgbClr val="2C115A"/>
                </a:solidFill>
                <a:latin typeface="Canva Sans Bold"/>
                <a:ea typeface="Canva Sans Bold"/>
                <a:cs typeface="Canva Sans Bold"/>
                <a:sym typeface="Canva Sans Bold"/>
              </a:rPr>
              <a:t>The search bar in the app will:</a:t>
            </a:r>
          </a:p>
          <a:p>
            <a:pPr marL="592647" lvl="1" indent="-296324" algn="l">
              <a:lnSpc>
                <a:spcPts val="3843"/>
              </a:lnSpc>
              <a:buFont typeface="Arial"/>
              <a:buChar char="•"/>
            </a:pPr>
            <a:r>
              <a:rPr lang="en-US" sz="2745" b="1">
                <a:solidFill>
                  <a:srgbClr val="2C115A"/>
                </a:solidFill>
                <a:latin typeface="Canva Sans Bold"/>
                <a:ea typeface="Canva Sans Bold"/>
                <a:cs typeface="Canva Sans Bold"/>
                <a:sym typeface="Canva Sans Bold"/>
              </a:rPr>
              <a:t>Show all products when clicked.</a:t>
            </a:r>
          </a:p>
          <a:p>
            <a:pPr marL="592647" lvl="1" indent="-296324" algn="l">
              <a:lnSpc>
                <a:spcPts val="3843"/>
              </a:lnSpc>
              <a:buFont typeface="Arial"/>
              <a:buChar char="•"/>
            </a:pPr>
            <a:r>
              <a:rPr lang="en-US" sz="2745" b="1">
                <a:solidFill>
                  <a:srgbClr val="2C115A"/>
                </a:solidFill>
                <a:latin typeface="Canva Sans Bold"/>
                <a:ea typeface="Canva Sans Bold"/>
                <a:cs typeface="Canva Sans Bold"/>
                <a:sym typeface="Canva Sans Bold"/>
              </a:rPr>
              <a:t>Provide real-time suggestions as users type, displaying matching items.</a:t>
            </a:r>
          </a:p>
          <a:p>
            <a:pPr marL="592647" lvl="1" indent="-296324" algn="l">
              <a:lnSpc>
                <a:spcPts val="3843"/>
              </a:lnSpc>
              <a:buFont typeface="Arial"/>
              <a:buChar char="•"/>
            </a:pPr>
            <a:r>
              <a:rPr lang="en-US" sz="2745" b="1">
                <a:solidFill>
                  <a:srgbClr val="2C115A"/>
                </a:solidFill>
                <a:latin typeface="Canva Sans Bold"/>
                <a:ea typeface="Canva Sans Bold"/>
                <a:cs typeface="Canva Sans Bold"/>
                <a:sym typeface="Canva Sans Bold"/>
              </a:rPr>
              <a:t>Narrow down suggestions based on the input, refining the search.</a:t>
            </a:r>
          </a:p>
          <a:p>
            <a:pPr marL="592647" lvl="1" indent="-296324" algn="l">
              <a:lnSpc>
                <a:spcPts val="3843"/>
              </a:lnSpc>
              <a:buFont typeface="Arial"/>
              <a:buChar char="•"/>
            </a:pPr>
            <a:r>
              <a:rPr lang="en-US" sz="2745" b="1">
                <a:solidFill>
                  <a:srgbClr val="2C115A"/>
                </a:solidFill>
                <a:latin typeface="Canva Sans Bold"/>
                <a:ea typeface="Canva Sans Bold"/>
                <a:cs typeface="Canva Sans Bold"/>
                <a:sym typeface="Canva Sans Bold"/>
              </a:rPr>
              <a:t>Allow users to select a suggestion or complete the search for detailed results.</a:t>
            </a:r>
          </a:p>
          <a:p>
            <a:pPr marL="592647" lvl="1" indent="-296324" algn="l">
              <a:lnSpc>
                <a:spcPts val="3843"/>
              </a:lnSpc>
              <a:buFont typeface="Arial"/>
              <a:buChar char="•"/>
            </a:pPr>
            <a:r>
              <a:rPr lang="en-US" sz="2745" b="1">
                <a:solidFill>
                  <a:srgbClr val="2C115A"/>
                </a:solidFill>
                <a:latin typeface="Canva Sans Bold"/>
                <a:ea typeface="Canva Sans Bold"/>
                <a:cs typeface="Canva Sans Bold"/>
                <a:sym typeface="Canva Sans Bold"/>
              </a:rPr>
              <a:t>Display a message like “No results found” if there are no matches</a:t>
            </a:r>
          </a:p>
          <a:p>
            <a:pPr algn="l">
              <a:lnSpc>
                <a:spcPts val="3843"/>
              </a:lnSpc>
            </a:pPr>
            <a:endParaRPr lang="en-US" sz="2745" b="1">
              <a:solidFill>
                <a:srgbClr val="2C115A"/>
              </a:solidFill>
              <a:latin typeface="Canva Sans Bold"/>
              <a:ea typeface="Canva Sans Bold"/>
              <a:cs typeface="Canva Sans Bold"/>
              <a:sym typeface="Canva Sans Bold"/>
            </a:endParaRPr>
          </a:p>
        </p:txBody>
      </p:sp>
      <p:pic>
        <p:nvPicPr>
          <p:cNvPr id="7" name="Picture 2" descr="C:\Users\HP\Downloads\depiE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390625" y="304397"/>
            <a:ext cx="1906775" cy="17530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8F1FC"/>
        </a:solidFill>
        <a:effectLst/>
      </p:bgPr>
    </p:bg>
    <p:spTree>
      <p:nvGrpSpPr>
        <p:cNvPr id="1" name=""/>
        <p:cNvGrpSpPr/>
        <p:nvPr/>
      </p:nvGrpSpPr>
      <p:grpSpPr>
        <a:xfrm>
          <a:off x="0" y="0"/>
          <a:ext cx="0" cy="0"/>
          <a:chOff x="0" y="0"/>
          <a:chExt cx="0" cy="0"/>
        </a:xfrm>
      </p:grpSpPr>
      <p:sp>
        <p:nvSpPr>
          <p:cNvPr id="7" name="Freeform 2"/>
          <p:cNvSpPr/>
          <p:nvPr/>
        </p:nvSpPr>
        <p:spPr>
          <a:xfrm>
            <a:off x="1" y="-10"/>
            <a:ext cx="18288000" cy="10332922"/>
          </a:xfrm>
          <a:custGeom>
            <a:avLst/>
            <a:gdLst/>
            <a:ahLst/>
            <a:cxnLst/>
            <a:rect l="l" t="t" r="r" b="b"/>
            <a:pathLst>
              <a:path w="19079563" h="10332922">
                <a:moveTo>
                  <a:pt x="0" y="0"/>
                </a:moveTo>
                <a:lnTo>
                  <a:pt x="19079563" y="0"/>
                </a:lnTo>
                <a:lnTo>
                  <a:pt x="19079563" y="10332922"/>
                </a:lnTo>
                <a:lnTo>
                  <a:pt x="0" y="1033292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2" name="Freeform 2"/>
          <p:cNvSpPr/>
          <p:nvPr/>
        </p:nvSpPr>
        <p:spPr>
          <a:xfrm>
            <a:off x="13376193" y="2171699"/>
            <a:ext cx="4149807" cy="7368009"/>
          </a:xfrm>
          <a:custGeom>
            <a:avLst/>
            <a:gdLst/>
            <a:ahLst/>
            <a:cxnLst/>
            <a:rect l="l" t="t" r="r" b="b"/>
            <a:pathLst>
              <a:path w="4328752" h="9231226">
                <a:moveTo>
                  <a:pt x="0" y="0"/>
                </a:moveTo>
                <a:lnTo>
                  <a:pt x="4328752" y="0"/>
                </a:lnTo>
                <a:lnTo>
                  <a:pt x="4328752" y="9231226"/>
                </a:lnTo>
                <a:lnTo>
                  <a:pt x="0" y="9231226"/>
                </a:lnTo>
                <a:lnTo>
                  <a:pt x="0" y="0"/>
                </a:lnTo>
                <a:close/>
              </a:path>
            </a:pathLst>
          </a:custGeom>
          <a:blipFill>
            <a:blip r:embed="rId5"/>
            <a:stretch>
              <a:fillRect t="-710" b="-1421"/>
            </a:stretch>
          </a:blipFill>
        </p:spPr>
      </p:sp>
      <p:sp>
        <p:nvSpPr>
          <p:cNvPr id="4" name="TextBox 4"/>
          <p:cNvSpPr txBox="1"/>
          <p:nvPr/>
        </p:nvSpPr>
        <p:spPr>
          <a:xfrm>
            <a:off x="-3132344" y="561975"/>
            <a:ext cx="15225150" cy="923925"/>
          </a:xfrm>
          <a:prstGeom prst="rect">
            <a:avLst/>
          </a:prstGeom>
        </p:spPr>
        <p:txBody>
          <a:bodyPr lIns="0" tIns="0" rIns="0" bIns="0" rtlCol="0" anchor="t">
            <a:spAutoFit/>
          </a:bodyPr>
          <a:lstStyle/>
          <a:p>
            <a:pPr algn="ctr">
              <a:lnSpc>
                <a:spcPts val="7200"/>
              </a:lnSpc>
            </a:pPr>
            <a:r>
              <a:rPr lang="en-US" sz="6000" b="1" dirty="0">
                <a:solidFill>
                  <a:srgbClr val="2C115A"/>
                </a:solidFill>
                <a:latin typeface="Raleway Bold"/>
                <a:ea typeface="Raleway Bold"/>
                <a:cs typeface="Raleway Bold"/>
                <a:sym typeface="Raleway Bold"/>
              </a:rPr>
              <a:t>Product Detail Page</a:t>
            </a:r>
          </a:p>
        </p:txBody>
      </p:sp>
      <p:sp>
        <p:nvSpPr>
          <p:cNvPr id="5" name="TextBox 5"/>
          <p:cNvSpPr txBox="1"/>
          <p:nvPr/>
        </p:nvSpPr>
        <p:spPr>
          <a:xfrm>
            <a:off x="267776" y="1697373"/>
            <a:ext cx="9720531" cy="8589627"/>
          </a:xfrm>
          <a:prstGeom prst="rect">
            <a:avLst/>
          </a:prstGeom>
        </p:spPr>
        <p:txBody>
          <a:bodyPr lIns="0" tIns="0" rIns="0" bIns="0" rtlCol="0" anchor="t">
            <a:spAutoFit/>
          </a:bodyPr>
          <a:lstStyle/>
          <a:p>
            <a:pPr algn="l">
              <a:lnSpc>
                <a:spcPts val="4041"/>
              </a:lnSpc>
            </a:pPr>
            <a:r>
              <a:rPr lang="en-US" sz="2886" b="1">
                <a:solidFill>
                  <a:srgbClr val="2C115A"/>
                </a:solidFill>
                <a:latin typeface="Canva Sans Bold"/>
                <a:ea typeface="Canva Sans Bold"/>
                <a:cs typeface="Canva Sans Bold"/>
                <a:sym typeface="Canva Sans Bold"/>
              </a:rPr>
              <a:t>This image displays a product detail page within the app. General observations:</a:t>
            </a:r>
          </a:p>
          <a:p>
            <a:pPr marL="623239" lvl="1" indent="-311620" algn="l">
              <a:lnSpc>
                <a:spcPts val="4041"/>
              </a:lnSpc>
              <a:buFont typeface="Arial"/>
              <a:buChar char="•"/>
            </a:pPr>
            <a:r>
              <a:rPr lang="en-US" sz="2886" b="1">
                <a:solidFill>
                  <a:srgbClr val="2C115A"/>
                </a:solidFill>
                <a:latin typeface="Canva Sans Bold"/>
                <a:ea typeface="Canva Sans Bold"/>
                <a:cs typeface="Canva Sans Bold"/>
                <a:sym typeface="Canva Sans Bold"/>
              </a:rPr>
              <a:t>A large product image is displayed at the top, with a small carousel indicator showing that multiple images can be viewed.</a:t>
            </a:r>
          </a:p>
          <a:p>
            <a:pPr marL="623239" lvl="1" indent="-311620" algn="l">
              <a:lnSpc>
                <a:spcPts val="4041"/>
              </a:lnSpc>
              <a:buFont typeface="Arial"/>
              <a:buChar char="•"/>
            </a:pPr>
            <a:r>
              <a:rPr lang="en-US" sz="2886" b="1">
                <a:solidFill>
                  <a:srgbClr val="2C115A"/>
                </a:solidFill>
                <a:latin typeface="Canva Sans Bold"/>
                <a:ea typeface="Canva Sans Bold"/>
                <a:cs typeface="Canva Sans Bold"/>
                <a:sym typeface="Canva Sans Bold"/>
              </a:rPr>
              <a:t>The product name, price, and seller information are shown beneath the image.</a:t>
            </a:r>
          </a:p>
          <a:p>
            <a:pPr marL="623239" lvl="1" indent="-311620" algn="l">
              <a:lnSpc>
                <a:spcPts val="4041"/>
              </a:lnSpc>
              <a:buFont typeface="Arial"/>
              <a:buChar char="•"/>
            </a:pPr>
            <a:r>
              <a:rPr lang="en-US" sz="2886" b="1">
                <a:solidFill>
                  <a:srgbClr val="2C115A"/>
                </a:solidFill>
                <a:latin typeface="Canva Sans Bold"/>
                <a:ea typeface="Canva Sans Bold"/>
                <a:cs typeface="Canva Sans Bold"/>
                <a:sym typeface="Canva Sans Bold"/>
              </a:rPr>
              <a:t>User ratings are visible with a star rating (4.8) and the number of reviews (320).</a:t>
            </a:r>
          </a:p>
          <a:p>
            <a:pPr marL="623239" lvl="1" indent="-311620" algn="l">
              <a:lnSpc>
                <a:spcPts val="4041"/>
              </a:lnSpc>
              <a:buFont typeface="Arial"/>
              <a:buChar char="•"/>
            </a:pPr>
            <a:r>
              <a:rPr lang="en-US" sz="2886" b="1">
                <a:solidFill>
                  <a:srgbClr val="2C115A"/>
                </a:solidFill>
                <a:latin typeface="Canva Sans Bold"/>
                <a:ea typeface="Canva Sans Bold"/>
                <a:cs typeface="Canva Sans Bold"/>
                <a:sym typeface="Canva Sans Bold"/>
              </a:rPr>
              <a:t>A color selection option is available, showing different color swatches for the product.</a:t>
            </a:r>
          </a:p>
          <a:p>
            <a:pPr marL="623239" lvl="1" indent="-311620" algn="l">
              <a:lnSpc>
                <a:spcPts val="4041"/>
              </a:lnSpc>
              <a:buFont typeface="Arial"/>
              <a:buChar char="•"/>
            </a:pPr>
            <a:r>
              <a:rPr lang="en-US" sz="2886" b="1">
                <a:solidFill>
                  <a:srgbClr val="2C115A"/>
                </a:solidFill>
                <a:latin typeface="Canva Sans Bold"/>
                <a:ea typeface="Canva Sans Bold"/>
                <a:cs typeface="Canva Sans Bold"/>
                <a:sym typeface="Canva Sans Bold"/>
              </a:rPr>
              <a:t>The description section is provided, though placeholder text is shown in the image.</a:t>
            </a:r>
          </a:p>
          <a:p>
            <a:pPr marL="623239" lvl="1" indent="-311620" algn="l">
              <a:lnSpc>
                <a:spcPts val="4041"/>
              </a:lnSpc>
              <a:buFont typeface="Arial"/>
              <a:buChar char="•"/>
            </a:pPr>
            <a:r>
              <a:rPr lang="en-US" sz="2886" b="1">
                <a:solidFill>
                  <a:srgbClr val="2C115A"/>
                </a:solidFill>
                <a:latin typeface="Canva Sans Bold"/>
                <a:ea typeface="Canva Sans Bold"/>
                <a:cs typeface="Canva Sans Bold"/>
                <a:sym typeface="Canva Sans Bold"/>
              </a:rPr>
              <a:t>At the bottom, there is a quantity selector (with "+" and "-" buttons) and a large, prominent "Add to Cart" button in orange for easy checkout.</a:t>
            </a:r>
          </a:p>
          <a:p>
            <a:pPr algn="l">
              <a:lnSpc>
                <a:spcPts val="4041"/>
              </a:lnSpc>
            </a:pPr>
            <a:endParaRPr lang="en-US" sz="2886" b="1">
              <a:solidFill>
                <a:srgbClr val="2C115A"/>
              </a:solidFill>
              <a:latin typeface="Canva Sans Bold"/>
              <a:ea typeface="Canva Sans Bold"/>
              <a:cs typeface="Canva Sans Bold"/>
              <a:sym typeface="Canva Sans Bold"/>
            </a:endParaRPr>
          </a:p>
        </p:txBody>
      </p:sp>
      <p:pic>
        <p:nvPicPr>
          <p:cNvPr id="6" name="Picture 2" descr="C:\Users\HP\Downloads\depiE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390625" y="304397"/>
            <a:ext cx="1906775" cy="17530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8F1FC"/>
        </a:solidFill>
        <a:effectLst/>
      </p:bgPr>
    </p:bg>
    <p:spTree>
      <p:nvGrpSpPr>
        <p:cNvPr id="1" name=""/>
        <p:cNvGrpSpPr/>
        <p:nvPr/>
      </p:nvGrpSpPr>
      <p:grpSpPr>
        <a:xfrm>
          <a:off x="0" y="0"/>
          <a:ext cx="0" cy="0"/>
          <a:chOff x="0" y="0"/>
          <a:chExt cx="0" cy="0"/>
        </a:xfrm>
      </p:grpSpPr>
      <p:sp>
        <p:nvSpPr>
          <p:cNvPr id="7" name="Freeform 2"/>
          <p:cNvSpPr/>
          <p:nvPr/>
        </p:nvSpPr>
        <p:spPr>
          <a:xfrm>
            <a:off x="-15" y="33337"/>
            <a:ext cx="18288000" cy="10287023"/>
          </a:xfrm>
          <a:custGeom>
            <a:avLst/>
            <a:gdLst/>
            <a:ahLst/>
            <a:cxnLst/>
            <a:rect l="l" t="t" r="r" b="b"/>
            <a:pathLst>
              <a:path w="18288000" h="10287023">
                <a:moveTo>
                  <a:pt x="0" y="0"/>
                </a:moveTo>
                <a:lnTo>
                  <a:pt x="18288000" y="0"/>
                </a:lnTo>
                <a:lnTo>
                  <a:pt x="18288000" y="10287023"/>
                </a:lnTo>
                <a:lnTo>
                  <a:pt x="0" y="10287023"/>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2" name="Freeform 2"/>
          <p:cNvSpPr/>
          <p:nvPr/>
        </p:nvSpPr>
        <p:spPr>
          <a:xfrm>
            <a:off x="13792200" y="2324100"/>
            <a:ext cx="3713982" cy="6934200"/>
          </a:xfrm>
          <a:custGeom>
            <a:avLst/>
            <a:gdLst/>
            <a:ahLst/>
            <a:cxnLst/>
            <a:rect l="l" t="t" r="r" b="b"/>
            <a:pathLst>
              <a:path w="4280950" h="8976891">
                <a:moveTo>
                  <a:pt x="0" y="0"/>
                </a:moveTo>
                <a:lnTo>
                  <a:pt x="4280950" y="0"/>
                </a:lnTo>
                <a:lnTo>
                  <a:pt x="4280950" y="8976891"/>
                </a:lnTo>
                <a:lnTo>
                  <a:pt x="0" y="8976891"/>
                </a:lnTo>
                <a:lnTo>
                  <a:pt x="0" y="0"/>
                </a:lnTo>
                <a:close/>
              </a:path>
            </a:pathLst>
          </a:custGeom>
          <a:blipFill>
            <a:blip r:embed="rId5"/>
            <a:stretch>
              <a:fillRect/>
            </a:stretch>
          </a:blipFill>
        </p:spPr>
      </p:sp>
      <p:sp>
        <p:nvSpPr>
          <p:cNvPr id="4" name="TextBox 4"/>
          <p:cNvSpPr txBox="1"/>
          <p:nvPr/>
        </p:nvSpPr>
        <p:spPr>
          <a:xfrm>
            <a:off x="-4069561" y="271884"/>
            <a:ext cx="15225150" cy="923925"/>
          </a:xfrm>
          <a:prstGeom prst="rect">
            <a:avLst/>
          </a:prstGeom>
        </p:spPr>
        <p:txBody>
          <a:bodyPr lIns="0" tIns="0" rIns="0" bIns="0" rtlCol="0" anchor="t">
            <a:spAutoFit/>
          </a:bodyPr>
          <a:lstStyle/>
          <a:p>
            <a:pPr algn="ctr">
              <a:lnSpc>
                <a:spcPts val="7200"/>
              </a:lnSpc>
            </a:pPr>
            <a:r>
              <a:rPr lang="en-US" sz="6000" b="1" dirty="0">
                <a:solidFill>
                  <a:srgbClr val="2C115A"/>
                </a:solidFill>
                <a:latin typeface="Raleway Bold"/>
                <a:ea typeface="Raleway Bold"/>
                <a:cs typeface="Raleway Bold"/>
                <a:sym typeface="Raleway Bold"/>
              </a:rPr>
              <a:t>Favorites Screen</a:t>
            </a:r>
          </a:p>
        </p:txBody>
      </p:sp>
      <p:sp>
        <p:nvSpPr>
          <p:cNvPr id="5" name="TextBox 5"/>
          <p:cNvSpPr txBox="1"/>
          <p:nvPr/>
        </p:nvSpPr>
        <p:spPr>
          <a:xfrm>
            <a:off x="223147" y="1899244"/>
            <a:ext cx="12737660" cy="6229195"/>
          </a:xfrm>
          <a:prstGeom prst="rect">
            <a:avLst/>
          </a:prstGeom>
        </p:spPr>
        <p:txBody>
          <a:bodyPr lIns="0" tIns="0" rIns="0" bIns="0" rtlCol="0" anchor="t">
            <a:spAutoFit/>
          </a:bodyPr>
          <a:lstStyle/>
          <a:p>
            <a:pPr algn="l">
              <a:lnSpc>
                <a:spcPts val="3548"/>
              </a:lnSpc>
            </a:pPr>
            <a:r>
              <a:rPr lang="en-US" sz="2534" b="1" dirty="0">
                <a:solidFill>
                  <a:srgbClr val="2C115A"/>
                </a:solidFill>
                <a:latin typeface="Canva Sans Bold"/>
                <a:ea typeface="Canva Sans Bold"/>
                <a:cs typeface="Canva Sans Bold"/>
                <a:sym typeface="Canva Sans Bold"/>
              </a:rPr>
              <a:t>The favorites screen typically presents a list of products that the user has marked for future reference. Here's a general breakdown of how it works:</a:t>
            </a:r>
          </a:p>
          <a:p>
            <a:pPr marL="547181" lvl="1" indent="-273591" algn="l">
              <a:lnSpc>
                <a:spcPts val="3548"/>
              </a:lnSpc>
              <a:buAutoNum type="arabicPeriod"/>
            </a:pPr>
            <a:r>
              <a:rPr lang="en-US" sz="2534" b="1" dirty="0">
                <a:solidFill>
                  <a:srgbClr val="2C115A"/>
                </a:solidFill>
                <a:latin typeface="Canva Sans Bold"/>
                <a:ea typeface="Canva Sans Bold"/>
                <a:cs typeface="Canva Sans Bold"/>
                <a:sym typeface="Canva Sans Bold"/>
              </a:rPr>
              <a:t>List of Favorite Items: Displays products that the user has saved for later. Each item usually includes a brief description (e.g., category, product name) and its price.</a:t>
            </a:r>
          </a:p>
          <a:p>
            <a:pPr marL="547181" lvl="1" indent="-273591" algn="l">
              <a:lnSpc>
                <a:spcPts val="3548"/>
              </a:lnSpc>
              <a:buAutoNum type="arabicPeriod"/>
            </a:pPr>
            <a:r>
              <a:rPr lang="en-US" sz="2534" b="1" dirty="0">
                <a:solidFill>
                  <a:srgbClr val="2C115A"/>
                </a:solidFill>
                <a:latin typeface="Canva Sans Bold"/>
                <a:ea typeface="Canva Sans Bold"/>
                <a:cs typeface="Canva Sans Bold"/>
                <a:sym typeface="Canva Sans Bold"/>
              </a:rPr>
              <a:t>Categories: Items are often categorized, such as fashion or electronics, helping users organize their favorites better.</a:t>
            </a:r>
          </a:p>
          <a:p>
            <a:pPr marL="547181" lvl="1" indent="-273591" algn="l">
              <a:lnSpc>
                <a:spcPts val="3548"/>
              </a:lnSpc>
              <a:buAutoNum type="arabicPeriod"/>
            </a:pPr>
            <a:r>
              <a:rPr lang="en-US" sz="2534" b="1" dirty="0">
                <a:solidFill>
                  <a:srgbClr val="2C115A"/>
                </a:solidFill>
                <a:latin typeface="Canva Sans Bold"/>
                <a:ea typeface="Canva Sans Bold"/>
                <a:cs typeface="Canva Sans Bold"/>
                <a:sym typeface="Canva Sans Bold"/>
              </a:rPr>
              <a:t>Remove Option: There's typically a trash icon or some other means for users to remove items from their favorites list.</a:t>
            </a:r>
          </a:p>
          <a:p>
            <a:pPr marL="547181" lvl="1" indent="-273591" algn="l">
              <a:lnSpc>
                <a:spcPts val="3548"/>
              </a:lnSpc>
              <a:buAutoNum type="arabicPeriod"/>
            </a:pPr>
            <a:r>
              <a:rPr lang="en-US" sz="2534" b="1" dirty="0">
                <a:solidFill>
                  <a:srgbClr val="2C115A"/>
                </a:solidFill>
                <a:latin typeface="Canva Sans Bold"/>
                <a:ea typeface="Canva Sans Bold"/>
                <a:cs typeface="Canva Sans Bold"/>
                <a:sym typeface="Canva Sans Bold"/>
              </a:rPr>
              <a:t>Price Display: Each item shows the current price, which can help users track sales or changes in pricing.</a:t>
            </a:r>
          </a:p>
          <a:p>
            <a:pPr marL="547181" lvl="1" indent="-273591" algn="l">
              <a:lnSpc>
                <a:spcPts val="3548"/>
              </a:lnSpc>
              <a:buAutoNum type="arabicPeriod"/>
            </a:pPr>
            <a:r>
              <a:rPr lang="en-US" sz="2534" b="1" dirty="0">
                <a:solidFill>
                  <a:srgbClr val="2C115A"/>
                </a:solidFill>
                <a:latin typeface="Canva Sans Bold"/>
                <a:ea typeface="Canva Sans Bold"/>
                <a:cs typeface="Canva Sans Bold"/>
                <a:sym typeface="Canva Sans Bold"/>
              </a:rPr>
              <a:t>Navigation Options: At the bottom, there are buttons to easily switch between different parts of the app (home, cart, etc.).</a:t>
            </a:r>
          </a:p>
          <a:p>
            <a:pPr algn="l">
              <a:lnSpc>
                <a:spcPts val="3548"/>
              </a:lnSpc>
            </a:pPr>
            <a:endParaRPr lang="en-US" sz="2534" b="1" dirty="0">
              <a:solidFill>
                <a:srgbClr val="2C115A"/>
              </a:solidFill>
              <a:latin typeface="Canva Sans Bold"/>
              <a:ea typeface="Canva Sans Bold"/>
              <a:cs typeface="Canva Sans Bold"/>
              <a:sym typeface="Canva Sans Bold"/>
            </a:endParaRPr>
          </a:p>
        </p:txBody>
      </p:sp>
      <p:pic>
        <p:nvPicPr>
          <p:cNvPr id="6" name="Picture 2" descr="C:\Users\HP\Downloads\depiE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390625" y="304397"/>
            <a:ext cx="1906775" cy="17530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8F1FC"/>
        </a:solidFill>
        <a:effectLst/>
      </p:bgPr>
    </p:bg>
    <p:spTree>
      <p:nvGrpSpPr>
        <p:cNvPr id="1" name=""/>
        <p:cNvGrpSpPr/>
        <p:nvPr/>
      </p:nvGrpSpPr>
      <p:grpSpPr>
        <a:xfrm>
          <a:off x="0" y="0"/>
          <a:ext cx="0" cy="0"/>
          <a:chOff x="0" y="0"/>
          <a:chExt cx="0" cy="0"/>
        </a:xfrm>
      </p:grpSpPr>
      <p:sp>
        <p:nvSpPr>
          <p:cNvPr id="7" name="Freeform 2"/>
          <p:cNvSpPr/>
          <p:nvPr/>
        </p:nvSpPr>
        <p:spPr>
          <a:xfrm>
            <a:off x="1" y="-10"/>
            <a:ext cx="18288000" cy="10332922"/>
          </a:xfrm>
          <a:custGeom>
            <a:avLst/>
            <a:gdLst/>
            <a:ahLst/>
            <a:cxnLst/>
            <a:rect l="l" t="t" r="r" b="b"/>
            <a:pathLst>
              <a:path w="19079563" h="10332922">
                <a:moveTo>
                  <a:pt x="0" y="0"/>
                </a:moveTo>
                <a:lnTo>
                  <a:pt x="19079563" y="0"/>
                </a:lnTo>
                <a:lnTo>
                  <a:pt x="19079563" y="10332922"/>
                </a:lnTo>
                <a:lnTo>
                  <a:pt x="0" y="1033292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2" name="Freeform 2"/>
          <p:cNvSpPr/>
          <p:nvPr/>
        </p:nvSpPr>
        <p:spPr>
          <a:xfrm>
            <a:off x="13868400" y="2171700"/>
            <a:ext cx="3923385" cy="7457630"/>
          </a:xfrm>
          <a:custGeom>
            <a:avLst/>
            <a:gdLst/>
            <a:ahLst/>
            <a:cxnLst/>
            <a:rect l="l" t="t" r="r" b="b"/>
            <a:pathLst>
              <a:path w="4277903" h="9125448">
                <a:moveTo>
                  <a:pt x="0" y="0"/>
                </a:moveTo>
                <a:lnTo>
                  <a:pt x="4277903" y="0"/>
                </a:lnTo>
                <a:lnTo>
                  <a:pt x="4277903" y="9125448"/>
                </a:lnTo>
                <a:lnTo>
                  <a:pt x="0" y="9125448"/>
                </a:lnTo>
                <a:lnTo>
                  <a:pt x="0" y="0"/>
                </a:lnTo>
                <a:close/>
              </a:path>
            </a:pathLst>
          </a:custGeom>
          <a:blipFill>
            <a:blip r:embed="rId5"/>
            <a:stretch>
              <a:fillRect/>
            </a:stretch>
          </a:blipFill>
        </p:spPr>
      </p:sp>
      <p:sp>
        <p:nvSpPr>
          <p:cNvPr id="4" name="TextBox 4"/>
          <p:cNvSpPr txBox="1"/>
          <p:nvPr/>
        </p:nvSpPr>
        <p:spPr>
          <a:xfrm>
            <a:off x="-4515855" y="271884"/>
            <a:ext cx="15225150" cy="923925"/>
          </a:xfrm>
          <a:prstGeom prst="rect">
            <a:avLst/>
          </a:prstGeom>
        </p:spPr>
        <p:txBody>
          <a:bodyPr lIns="0" tIns="0" rIns="0" bIns="0" rtlCol="0" anchor="t">
            <a:spAutoFit/>
          </a:bodyPr>
          <a:lstStyle/>
          <a:p>
            <a:pPr algn="ctr">
              <a:lnSpc>
                <a:spcPts val="7200"/>
              </a:lnSpc>
            </a:pPr>
            <a:r>
              <a:rPr lang="en-US" sz="6000" b="1" dirty="0">
                <a:solidFill>
                  <a:srgbClr val="2C115A"/>
                </a:solidFill>
                <a:latin typeface="Raleway Bold"/>
                <a:ea typeface="Raleway Bold"/>
                <a:cs typeface="Raleway Bold"/>
                <a:sym typeface="Raleway Bold"/>
              </a:rPr>
              <a:t>Cart Screen</a:t>
            </a:r>
          </a:p>
        </p:txBody>
      </p:sp>
      <p:sp>
        <p:nvSpPr>
          <p:cNvPr id="5" name="TextBox 5"/>
          <p:cNvSpPr txBox="1"/>
          <p:nvPr/>
        </p:nvSpPr>
        <p:spPr>
          <a:xfrm>
            <a:off x="200832" y="1824067"/>
            <a:ext cx="12262256" cy="7434233"/>
          </a:xfrm>
          <a:prstGeom prst="rect">
            <a:avLst/>
          </a:prstGeom>
        </p:spPr>
        <p:txBody>
          <a:bodyPr lIns="0" tIns="0" rIns="0" bIns="0" rtlCol="0" anchor="t">
            <a:spAutoFit/>
          </a:bodyPr>
          <a:lstStyle/>
          <a:p>
            <a:pPr algn="l">
              <a:lnSpc>
                <a:spcPts val="3910"/>
              </a:lnSpc>
            </a:pPr>
            <a:r>
              <a:rPr lang="en-US" sz="2793" b="1">
                <a:solidFill>
                  <a:srgbClr val="2C115A"/>
                </a:solidFill>
                <a:latin typeface="Canva Sans Bold"/>
                <a:ea typeface="Canva Sans Bold"/>
                <a:cs typeface="Canva Sans Bold"/>
                <a:sym typeface="Canva Sans Bold"/>
              </a:rPr>
              <a:t>The cart screen generally presents an overview of the items a user has selected for purchase. It typically includes:</a:t>
            </a:r>
          </a:p>
          <a:p>
            <a:pPr marL="603011" lvl="1" indent="-301506" algn="l">
              <a:lnSpc>
                <a:spcPts val="3910"/>
              </a:lnSpc>
              <a:buAutoNum type="arabicPeriod"/>
            </a:pPr>
            <a:r>
              <a:rPr lang="en-US" sz="2793" b="1">
                <a:solidFill>
                  <a:srgbClr val="2C115A"/>
                </a:solidFill>
                <a:latin typeface="Canva Sans Bold"/>
                <a:ea typeface="Canva Sans Bold"/>
                <a:cs typeface="Canva Sans Bold"/>
                <a:sym typeface="Canva Sans Bold"/>
              </a:rPr>
              <a:t>List of Items: Displays each product, often categorized by type (e.g., clothing, electronics). It shows the item name, price, and quantity, with options to increase or decrease the quantity or remove the item entirely.</a:t>
            </a:r>
          </a:p>
          <a:p>
            <a:pPr marL="603011" lvl="1" indent="-301506" algn="l">
              <a:lnSpc>
                <a:spcPts val="3910"/>
              </a:lnSpc>
              <a:buAutoNum type="arabicPeriod"/>
            </a:pPr>
            <a:r>
              <a:rPr lang="en-US" sz="2793" b="1">
                <a:solidFill>
                  <a:srgbClr val="2C115A"/>
                </a:solidFill>
                <a:latin typeface="Canva Sans Bold"/>
                <a:ea typeface="Canva Sans Bold"/>
                <a:cs typeface="Canva Sans Bold"/>
                <a:sym typeface="Canva Sans Bold"/>
              </a:rPr>
              <a:t>Subtotal: The combined cost of all the items before applying any discounts or taxes.</a:t>
            </a:r>
          </a:p>
          <a:p>
            <a:pPr marL="603011" lvl="1" indent="-301506" algn="l">
              <a:lnSpc>
                <a:spcPts val="3910"/>
              </a:lnSpc>
              <a:buAutoNum type="arabicPeriod"/>
            </a:pPr>
            <a:r>
              <a:rPr lang="en-US" sz="2793" b="1">
                <a:solidFill>
                  <a:srgbClr val="2C115A"/>
                </a:solidFill>
                <a:latin typeface="Canva Sans Bold"/>
                <a:ea typeface="Canva Sans Bold"/>
                <a:cs typeface="Canva Sans Bold"/>
                <a:sym typeface="Canva Sans Bold"/>
              </a:rPr>
              <a:t>Discount Section: A field where users can enter a discount or promotional code, which can adjust the total price when applied.</a:t>
            </a:r>
          </a:p>
          <a:p>
            <a:pPr marL="603011" lvl="1" indent="-301506" algn="l">
              <a:lnSpc>
                <a:spcPts val="3910"/>
              </a:lnSpc>
              <a:buAutoNum type="arabicPeriod"/>
            </a:pPr>
            <a:r>
              <a:rPr lang="en-US" sz="2793" b="1">
                <a:solidFill>
                  <a:srgbClr val="2C115A"/>
                </a:solidFill>
                <a:latin typeface="Canva Sans Bold"/>
                <a:ea typeface="Canva Sans Bold"/>
                <a:cs typeface="Canva Sans Bold"/>
                <a:sym typeface="Canva Sans Bold"/>
              </a:rPr>
              <a:t>Total Amount: The final price the user needs to pay, which may include taxes, shipping, or applied discounts.</a:t>
            </a:r>
          </a:p>
          <a:p>
            <a:pPr marL="603011" lvl="1" indent="-301506" algn="l">
              <a:lnSpc>
                <a:spcPts val="3910"/>
              </a:lnSpc>
              <a:buAutoNum type="arabicPeriod"/>
            </a:pPr>
            <a:r>
              <a:rPr lang="en-US" sz="2793" b="1">
                <a:solidFill>
                  <a:srgbClr val="2C115A"/>
                </a:solidFill>
                <a:latin typeface="Canva Sans Bold"/>
                <a:ea typeface="Canva Sans Bold"/>
                <a:cs typeface="Canva Sans Bold"/>
                <a:sym typeface="Canva Sans Bold"/>
              </a:rPr>
              <a:t>Checkout Button: A call-to-action button guiding users to the payment and shipping process, completing the purchase.</a:t>
            </a:r>
          </a:p>
          <a:p>
            <a:pPr algn="l">
              <a:lnSpc>
                <a:spcPts val="3910"/>
              </a:lnSpc>
            </a:pPr>
            <a:endParaRPr lang="en-US" sz="2793" b="1">
              <a:solidFill>
                <a:srgbClr val="2C115A"/>
              </a:solidFill>
              <a:latin typeface="Canva Sans Bold"/>
              <a:ea typeface="Canva Sans Bold"/>
              <a:cs typeface="Canva Sans Bold"/>
              <a:sym typeface="Canva Sans Bold"/>
            </a:endParaRPr>
          </a:p>
        </p:txBody>
      </p:sp>
      <p:pic>
        <p:nvPicPr>
          <p:cNvPr id="6" name="Picture 2" descr="C:\Users\HP\Downloads\depiE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390625" y="304397"/>
            <a:ext cx="1906775" cy="17530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8F1FC"/>
        </a:solidFill>
        <a:effectLst/>
      </p:bgPr>
    </p:bg>
    <p:spTree>
      <p:nvGrpSpPr>
        <p:cNvPr id="1" name=""/>
        <p:cNvGrpSpPr/>
        <p:nvPr/>
      </p:nvGrpSpPr>
      <p:grpSpPr>
        <a:xfrm>
          <a:off x="0" y="0"/>
          <a:ext cx="0" cy="0"/>
          <a:chOff x="0" y="0"/>
          <a:chExt cx="0" cy="0"/>
        </a:xfrm>
      </p:grpSpPr>
      <p:sp>
        <p:nvSpPr>
          <p:cNvPr id="7" name="Freeform 2"/>
          <p:cNvSpPr/>
          <p:nvPr/>
        </p:nvSpPr>
        <p:spPr>
          <a:xfrm>
            <a:off x="-15" y="33337"/>
            <a:ext cx="18288000" cy="10287023"/>
          </a:xfrm>
          <a:custGeom>
            <a:avLst/>
            <a:gdLst/>
            <a:ahLst/>
            <a:cxnLst/>
            <a:rect l="l" t="t" r="r" b="b"/>
            <a:pathLst>
              <a:path w="18288000" h="10287023">
                <a:moveTo>
                  <a:pt x="0" y="0"/>
                </a:moveTo>
                <a:lnTo>
                  <a:pt x="18288000" y="0"/>
                </a:lnTo>
                <a:lnTo>
                  <a:pt x="18288000" y="10287023"/>
                </a:lnTo>
                <a:lnTo>
                  <a:pt x="0" y="10287023"/>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2" name="Freeform 2"/>
          <p:cNvSpPr/>
          <p:nvPr/>
        </p:nvSpPr>
        <p:spPr>
          <a:xfrm>
            <a:off x="14020800" y="2057399"/>
            <a:ext cx="3854820" cy="7571735"/>
          </a:xfrm>
          <a:custGeom>
            <a:avLst/>
            <a:gdLst/>
            <a:ahLst/>
            <a:cxnLst/>
            <a:rect l="l" t="t" r="r" b="b"/>
            <a:pathLst>
              <a:path w="4382104" h="9347726">
                <a:moveTo>
                  <a:pt x="0" y="0"/>
                </a:moveTo>
                <a:lnTo>
                  <a:pt x="4382104" y="0"/>
                </a:lnTo>
                <a:lnTo>
                  <a:pt x="4382104" y="9347726"/>
                </a:lnTo>
                <a:lnTo>
                  <a:pt x="0" y="9347726"/>
                </a:lnTo>
                <a:lnTo>
                  <a:pt x="0" y="0"/>
                </a:lnTo>
                <a:close/>
              </a:path>
            </a:pathLst>
          </a:custGeom>
          <a:blipFill>
            <a:blip r:embed="rId5"/>
            <a:stretch>
              <a:fillRect/>
            </a:stretch>
          </a:blipFill>
        </p:spPr>
      </p:sp>
      <p:sp>
        <p:nvSpPr>
          <p:cNvPr id="4" name="TextBox 4"/>
          <p:cNvSpPr txBox="1"/>
          <p:nvPr/>
        </p:nvSpPr>
        <p:spPr>
          <a:xfrm>
            <a:off x="-1369484" y="472716"/>
            <a:ext cx="13451733" cy="817416"/>
          </a:xfrm>
          <a:prstGeom prst="rect">
            <a:avLst/>
          </a:prstGeom>
        </p:spPr>
        <p:txBody>
          <a:bodyPr lIns="0" tIns="0" rIns="0" bIns="0" rtlCol="0" anchor="t">
            <a:spAutoFit/>
          </a:bodyPr>
          <a:lstStyle/>
          <a:p>
            <a:pPr algn="ctr">
              <a:lnSpc>
                <a:spcPts val="6361"/>
              </a:lnSpc>
            </a:pPr>
            <a:r>
              <a:rPr lang="en-US" sz="5301" b="1" dirty="0">
                <a:solidFill>
                  <a:srgbClr val="2C115A"/>
                </a:solidFill>
                <a:latin typeface="Raleway Bold"/>
                <a:ea typeface="Raleway Bold"/>
                <a:cs typeface="Raleway Bold"/>
                <a:sym typeface="Raleway Bold"/>
              </a:rPr>
              <a:t>Select Payment Method Screen</a:t>
            </a:r>
          </a:p>
        </p:txBody>
      </p:sp>
      <p:sp>
        <p:nvSpPr>
          <p:cNvPr id="5" name="TextBox 5"/>
          <p:cNvSpPr txBox="1"/>
          <p:nvPr/>
        </p:nvSpPr>
        <p:spPr>
          <a:xfrm>
            <a:off x="161984" y="2247192"/>
            <a:ext cx="13137824" cy="7304149"/>
          </a:xfrm>
          <a:prstGeom prst="rect">
            <a:avLst/>
          </a:prstGeom>
        </p:spPr>
        <p:txBody>
          <a:bodyPr lIns="0" tIns="0" rIns="0" bIns="0" rtlCol="0" anchor="t">
            <a:spAutoFit/>
          </a:bodyPr>
          <a:lstStyle/>
          <a:p>
            <a:pPr algn="l">
              <a:lnSpc>
                <a:spcPts val="4151"/>
              </a:lnSpc>
            </a:pPr>
            <a:r>
              <a:rPr lang="en-US" sz="2965" b="1" dirty="0">
                <a:solidFill>
                  <a:srgbClr val="2C115A"/>
                </a:solidFill>
                <a:latin typeface="Canva Sans Bold"/>
                <a:ea typeface="Canva Sans Bold"/>
                <a:cs typeface="Canva Sans Bold"/>
                <a:sym typeface="Canva Sans Bold"/>
              </a:rPr>
              <a:t>This screen shows the "Select Payment Method" interface for an online transaction. The user can choose from four available payment methods:</a:t>
            </a:r>
          </a:p>
          <a:p>
            <a:pPr marL="640264" lvl="1" indent="-320132" algn="l">
              <a:lnSpc>
                <a:spcPts val="4151"/>
              </a:lnSpc>
              <a:buAutoNum type="arabicPeriod"/>
            </a:pPr>
            <a:r>
              <a:rPr lang="en-US" sz="2965" b="1" dirty="0">
                <a:solidFill>
                  <a:srgbClr val="2C115A"/>
                </a:solidFill>
                <a:latin typeface="Canva Sans Bold"/>
                <a:ea typeface="Canva Sans Bold"/>
                <a:cs typeface="Canva Sans Bold"/>
                <a:sym typeface="Canva Sans Bold"/>
              </a:rPr>
              <a:t>Amazon Pay – A widely-used digital wallet and payment system linked to Amazon accounts.</a:t>
            </a:r>
          </a:p>
          <a:p>
            <a:pPr marL="640264" lvl="1" indent="-320132" algn="l">
              <a:lnSpc>
                <a:spcPts val="4151"/>
              </a:lnSpc>
              <a:buAutoNum type="arabicPeriod"/>
            </a:pPr>
            <a:r>
              <a:rPr lang="en-US" sz="2965" b="1" dirty="0">
                <a:solidFill>
                  <a:srgbClr val="2C115A"/>
                </a:solidFill>
                <a:latin typeface="Canva Sans Bold"/>
                <a:ea typeface="Canva Sans Bold"/>
                <a:cs typeface="Canva Sans Bold"/>
                <a:sym typeface="Canva Sans Bold"/>
              </a:rPr>
              <a:t>Google Pay – The selected option, which is a fast and secure method for payments through Google's service.</a:t>
            </a:r>
          </a:p>
          <a:p>
            <a:pPr marL="640264" lvl="1" indent="-320132" algn="l">
              <a:lnSpc>
                <a:spcPts val="4151"/>
              </a:lnSpc>
              <a:buAutoNum type="arabicPeriod"/>
            </a:pPr>
            <a:r>
              <a:rPr lang="en-US" sz="2965" b="1" dirty="0">
                <a:solidFill>
                  <a:srgbClr val="2C115A"/>
                </a:solidFill>
                <a:latin typeface="Canva Sans Bold"/>
                <a:ea typeface="Canva Sans Bold"/>
                <a:cs typeface="Canva Sans Bold"/>
                <a:sym typeface="Canva Sans Bold"/>
              </a:rPr>
              <a:t>Credit card – Offering the option to pay via Visa or MasterCard.</a:t>
            </a:r>
          </a:p>
          <a:p>
            <a:pPr marL="640264" lvl="1" indent="-320132" algn="l">
              <a:lnSpc>
                <a:spcPts val="4151"/>
              </a:lnSpc>
              <a:buAutoNum type="arabicPeriod"/>
            </a:pPr>
            <a:r>
              <a:rPr lang="en-US" sz="2965" b="1" dirty="0">
                <a:solidFill>
                  <a:srgbClr val="2C115A"/>
                </a:solidFill>
                <a:latin typeface="Canva Sans Bold"/>
                <a:ea typeface="Canva Sans Bold"/>
                <a:cs typeface="Canva Sans Bold"/>
                <a:sym typeface="Canva Sans Bold"/>
              </a:rPr>
              <a:t>PayPal – A trusted global payment service.</a:t>
            </a:r>
          </a:p>
          <a:p>
            <a:pPr algn="l">
              <a:lnSpc>
                <a:spcPts val="4151"/>
              </a:lnSpc>
            </a:pPr>
            <a:r>
              <a:rPr lang="en-US" sz="2965" b="1" dirty="0">
                <a:solidFill>
                  <a:srgbClr val="2C115A"/>
                </a:solidFill>
                <a:latin typeface="Canva Sans Bold"/>
                <a:ea typeface="Canva Sans Bold"/>
                <a:cs typeface="Canva Sans Bold"/>
                <a:sym typeface="Canva Sans Bold"/>
              </a:rPr>
              <a:t>Once a selection is made, the user can proceed by clicking the "Complete Payment" button at the bottom, which finalizes the transaction. The design is simple, clear, and user-friendly, ensuring an easy checkout experience.</a:t>
            </a:r>
          </a:p>
          <a:p>
            <a:pPr algn="l">
              <a:lnSpc>
                <a:spcPts val="4151"/>
              </a:lnSpc>
            </a:pPr>
            <a:endParaRPr lang="en-US" sz="2965" b="1" dirty="0">
              <a:solidFill>
                <a:srgbClr val="2C115A"/>
              </a:solidFill>
              <a:latin typeface="Canva Sans Bold"/>
              <a:ea typeface="Canva Sans Bold"/>
              <a:cs typeface="Canva Sans Bold"/>
              <a:sym typeface="Canva Sans Bold"/>
            </a:endParaRPr>
          </a:p>
        </p:txBody>
      </p:sp>
      <p:pic>
        <p:nvPicPr>
          <p:cNvPr id="6" name="Picture 2" descr="C:\Users\HP\Downloads\depiE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390625" y="304397"/>
            <a:ext cx="1906775" cy="17530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8F1FC"/>
        </a:solidFill>
        <a:effectLst/>
      </p:bgPr>
    </p:bg>
    <p:spTree>
      <p:nvGrpSpPr>
        <p:cNvPr id="1" name=""/>
        <p:cNvGrpSpPr/>
        <p:nvPr/>
      </p:nvGrpSpPr>
      <p:grpSpPr>
        <a:xfrm>
          <a:off x="0" y="0"/>
          <a:ext cx="0" cy="0"/>
          <a:chOff x="0" y="0"/>
          <a:chExt cx="0" cy="0"/>
        </a:xfrm>
      </p:grpSpPr>
      <p:sp>
        <p:nvSpPr>
          <p:cNvPr id="7" name="Freeform 2"/>
          <p:cNvSpPr/>
          <p:nvPr/>
        </p:nvSpPr>
        <p:spPr>
          <a:xfrm>
            <a:off x="1" y="-10"/>
            <a:ext cx="18288000" cy="10332922"/>
          </a:xfrm>
          <a:custGeom>
            <a:avLst/>
            <a:gdLst/>
            <a:ahLst/>
            <a:cxnLst/>
            <a:rect l="l" t="t" r="r" b="b"/>
            <a:pathLst>
              <a:path w="19079563" h="10332922">
                <a:moveTo>
                  <a:pt x="0" y="0"/>
                </a:moveTo>
                <a:lnTo>
                  <a:pt x="19079563" y="0"/>
                </a:lnTo>
                <a:lnTo>
                  <a:pt x="19079563" y="10332922"/>
                </a:lnTo>
                <a:lnTo>
                  <a:pt x="0" y="1033292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2" name="Freeform 2"/>
          <p:cNvSpPr/>
          <p:nvPr/>
        </p:nvSpPr>
        <p:spPr>
          <a:xfrm>
            <a:off x="13487399" y="2324100"/>
            <a:ext cx="4215631" cy="7448550"/>
          </a:xfrm>
          <a:custGeom>
            <a:avLst/>
            <a:gdLst/>
            <a:ahLst/>
            <a:cxnLst/>
            <a:rect l="l" t="t" r="r" b="b"/>
            <a:pathLst>
              <a:path w="4350148" h="9258300">
                <a:moveTo>
                  <a:pt x="0" y="0"/>
                </a:moveTo>
                <a:lnTo>
                  <a:pt x="4350148" y="0"/>
                </a:lnTo>
                <a:lnTo>
                  <a:pt x="4350148" y="9258300"/>
                </a:lnTo>
                <a:lnTo>
                  <a:pt x="0" y="9258300"/>
                </a:lnTo>
                <a:lnTo>
                  <a:pt x="0" y="0"/>
                </a:lnTo>
                <a:close/>
              </a:path>
            </a:pathLst>
          </a:custGeom>
          <a:blipFill>
            <a:blip r:embed="rId5"/>
            <a:stretch>
              <a:fillRect/>
            </a:stretch>
          </a:blipFill>
        </p:spPr>
      </p:sp>
      <p:sp>
        <p:nvSpPr>
          <p:cNvPr id="4" name="TextBox 4"/>
          <p:cNvSpPr txBox="1"/>
          <p:nvPr/>
        </p:nvSpPr>
        <p:spPr>
          <a:xfrm>
            <a:off x="-2016610" y="504825"/>
            <a:ext cx="13451733" cy="817416"/>
          </a:xfrm>
          <a:prstGeom prst="rect">
            <a:avLst/>
          </a:prstGeom>
        </p:spPr>
        <p:txBody>
          <a:bodyPr lIns="0" tIns="0" rIns="0" bIns="0" rtlCol="0" anchor="t">
            <a:spAutoFit/>
          </a:bodyPr>
          <a:lstStyle/>
          <a:p>
            <a:pPr algn="ctr">
              <a:lnSpc>
                <a:spcPts val="6361"/>
              </a:lnSpc>
            </a:pPr>
            <a:r>
              <a:rPr lang="en-US" sz="5301" b="1" dirty="0">
                <a:solidFill>
                  <a:srgbClr val="2C115A"/>
                </a:solidFill>
                <a:latin typeface="Raleway Bold"/>
                <a:ea typeface="Raleway Bold"/>
                <a:cs typeface="Raleway Bold"/>
                <a:sym typeface="Raleway Bold"/>
              </a:rPr>
              <a:t>Shipping Address Screen</a:t>
            </a:r>
          </a:p>
        </p:txBody>
      </p:sp>
      <p:sp>
        <p:nvSpPr>
          <p:cNvPr id="5" name="TextBox 5"/>
          <p:cNvSpPr txBox="1"/>
          <p:nvPr/>
        </p:nvSpPr>
        <p:spPr>
          <a:xfrm>
            <a:off x="133888" y="1582821"/>
            <a:ext cx="13074109" cy="7999943"/>
          </a:xfrm>
          <a:prstGeom prst="rect">
            <a:avLst/>
          </a:prstGeom>
        </p:spPr>
        <p:txBody>
          <a:bodyPr lIns="0" tIns="0" rIns="0" bIns="0" rtlCol="0" anchor="t">
            <a:spAutoFit/>
          </a:bodyPr>
          <a:lstStyle/>
          <a:p>
            <a:pPr algn="l">
              <a:lnSpc>
                <a:spcPts val="4005"/>
              </a:lnSpc>
            </a:pPr>
            <a:r>
              <a:rPr lang="en-US" sz="2860" b="1" dirty="0">
                <a:solidFill>
                  <a:srgbClr val="2C115A"/>
                </a:solidFill>
                <a:latin typeface="Canva Sans Bold"/>
                <a:ea typeface="Canva Sans Bold"/>
                <a:cs typeface="Canva Sans Bold"/>
                <a:sym typeface="Canva Sans Bold"/>
              </a:rPr>
              <a:t>This screen shows a "Shipping Address" form, where the user fills in their details for delivery. The fields included are:</a:t>
            </a:r>
          </a:p>
          <a:p>
            <a:pPr marL="617654" lvl="1" indent="-308827" algn="l">
              <a:lnSpc>
                <a:spcPts val="4005"/>
              </a:lnSpc>
              <a:buAutoNum type="arabicPeriod"/>
            </a:pPr>
            <a:r>
              <a:rPr lang="en-US" sz="2860" b="1" dirty="0">
                <a:solidFill>
                  <a:srgbClr val="2C115A"/>
                </a:solidFill>
                <a:latin typeface="Canva Sans Bold"/>
                <a:ea typeface="Canva Sans Bold"/>
                <a:cs typeface="Canva Sans Bold"/>
                <a:sym typeface="Canva Sans Bold"/>
              </a:rPr>
              <a:t>Name – The name entered is "Fares </a:t>
            </a:r>
            <a:r>
              <a:rPr lang="en-US" sz="2860" b="1" dirty="0" err="1">
                <a:solidFill>
                  <a:srgbClr val="2C115A"/>
                </a:solidFill>
                <a:latin typeface="Canva Sans Bold"/>
                <a:ea typeface="Canva Sans Bold"/>
                <a:cs typeface="Canva Sans Bold"/>
                <a:sym typeface="Canva Sans Bold"/>
              </a:rPr>
              <a:t>Gamal</a:t>
            </a:r>
            <a:r>
              <a:rPr lang="en-US" sz="2860" b="1" dirty="0">
                <a:solidFill>
                  <a:srgbClr val="2C115A"/>
                </a:solidFill>
                <a:latin typeface="Canva Sans Bold"/>
                <a:ea typeface="Canva Sans Bold"/>
                <a:cs typeface="Canva Sans Bold"/>
                <a:sym typeface="Canva Sans Bold"/>
              </a:rPr>
              <a:t>."</a:t>
            </a:r>
          </a:p>
          <a:p>
            <a:pPr marL="617654" lvl="1" indent="-308827" algn="l">
              <a:lnSpc>
                <a:spcPts val="4005"/>
              </a:lnSpc>
              <a:buAutoNum type="arabicPeriod"/>
            </a:pPr>
            <a:r>
              <a:rPr lang="en-US" sz="2860" b="1" dirty="0">
                <a:solidFill>
                  <a:srgbClr val="2C115A"/>
                </a:solidFill>
                <a:latin typeface="Canva Sans Bold"/>
                <a:ea typeface="Canva Sans Bold"/>
                <a:cs typeface="Canva Sans Bold"/>
                <a:sym typeface="Canva Sans Bold"/>
              </a:rPr>
              <a:t>Address – The user has entered "</a:t>
            </a:r>
            <a:r>
              <a:rPr lang="en-US" sz="2860" b="1" dirty="0" err="1">
                <a:solidFill>
                  <a:srgbClr val="2C115A"/>
                </a:solidFill>
                <a:latin typeface="Canva Sans Bold"/>
                <a:ea typeface="Canva Sans Bold"/>
                <a:cs typeface="Canva Sans Bold"/>
                <a:sym typeface="Canva Sans Bold"/>
              </a:rPr>
              <a:t>Helwan</a:t>
            </a:r>
            <a:r>
              <a:rPr lang="en-US" sz="2860" b="1" dirty="0">
                <a:solidFill>
                  <a:srgbClr val="2C115A"/>
                </a:solidFill>
                <a:latin typeface="Canva Sans Bold"/>
                <a:ea typeface="Canva Sans Bold"/>
                <a:cs typeface="Canva Sans Bold"/>
                <a:sym typeface="Canva Sans Bold"/>
              </a:rPr>
              <a:t>," a specific location or neighborhood.</a:t>
            </a:r>
          </a:p>
          <a:p>
            <a:pPr marL="617654" lvl="1" indent="-308827" algn="l">
              <a:lnSpc>
                <a:spcPts val="4005"/>
              </a:lnSpc>
              <a:buAutoNum type="arabicPeriod"/>
            </a:pPr>
            <a:r>
              <a:rPr lang="en-US" sz="2860" b="1" dirty="0">
                <a:solidFill>
                  <a:srgbClr val="2C115A"/>
                </a:solidFill>
                <a:latin typeface="Canva Sans Bold"/>
                <a:ea typeface="Canva Sans Bold"/>
                <a:cs typeface="Canva Sans Bold"/>
                <a:sym typeface="Canva Sans Bold"/>
              </a:rPr>
              <a:t>City – "Cairo" is listed as the city.</a:t>
            </a:r>
          </a:p>
          <a:p>
            <a:pPr marL="617654" lvl="1" indent="-308827" algn="l">
              <a:lnSpc>
                <a:spcPts val="4005"/>
              </a:lnSpc>
              <a:buAutoNum type="arabicPeriod"/>
            </a:pPr>
            <a:r>
              <a:rPr lang="en-US" sz="2860" b="1" dirty="0">
                <a:solidFill>
                  <a:srgbClr val="2C115A"/>
                </a:solidFill>
                <a:latin typeface="Canva Sans Bold"/>
                <a:ea typeface="Canva Sans Bold"/>
                <a:cs typeface="Canva Sans Bold"/>
                <a:sym typeface="Canva Sans Bold"/>
              </a:rPr>
              <a:t>State – Again, "Cairo" is provided as the state.</a:t>
            </a:r>
          </a:p>
          <a:p>
            <a:pPr marL="617654" lvl="1" indent="-308827" algn="l">
              <a:lnSpc>
                <a:spcPts val="4005"/>
              </a:lnSpc>
              <a:buAutoNum type="arabicPeriod"/>
            </a:pPr>
            <a:r>
              <a:rPr lang="en-US" sz="2860" b="1" dirty="0">
                <a:solidFill>
                  <a:srgbClr val="2C115A"/>
                </a:solidFill>
                <a:latin typeface="Canva Sans Bold"/>
                <a:ea typeface="Canva Sans Bold"/>
                <a:cs typeface="Canva Sans Bold"/>
                <a:sym typeface="Canva Sans Bold"/>
              </a:rPr>
              <a:t>Postal Code – The postal code entered is "11731."</a:t>
            </a:r>
          </a:p>
          <a:p>
            <a:pPr marL="617654" lvl="1" indent="-308827" algn="l">
              <a:lnSpc>
                <a:spcPts val="4005"/>
              </a:lnSpc>
              <a:buAutoNum type="arabicPeriod"/>
            </a:pPr>
            <a:r>
              <a:rPr lang="en-US" sz="2860" b="1" dirty="0">
                <a:solidFill>
                  <a:srgbClr val="2C115A"/>
                </a:solidFill>
                <a:latin typeface="Canva Sans Bold"/>
                <a:ea typeface="Canva Sans Bold"/>
                <a:cs typeface="Canva Sans Bold"/>
                <a:sym typeface="Canva Sans Bold"/>
              </a:rPr>
              <a:t>Country – "Egypt" is selected from a dropdown menu.</a:t>
            </a:r>
          </a:p>
          <a:p>
            <a:pPr algn="l">
              <a:lnSpc>
                <a:spcPts val="4005"/>
              </a:lnSpc>
            </a:pPr>
            <a:r>
              <a:rPr lang="en-US" sz="2860" b="1" dirty="0">
                <a:solidFill>
                  <a:srgbClr val="2C115A"/>
                </a:solidFill>
                <a:latin typeface="Canva Sans Bold"/>
                <a:ea typeface="Canva Sans Bold"/>
                <a:cs typeface="Canva Sans Bold"/>
                <a:sym typeface="Canva Sans Bold"/>
              </a:rPr>
              <a:t>Once all information is filled in, the user can click the "Submit Address" button to save or proceed with their shipping details for the order. The form is clean, intuitive, and easy to navigate, ensuring the user can enter their details quickly.</a:t>
            </a:r>
          </a:p>
          <a:p>
            <a:pPr algn="l">
              <a:lnSpc>
                <a:spcPts val="4005"/>
              </a:lnSpc>
            </a:pPr>
            <a:endParaRPr lang="en-US" sz="2860" b="1" dirty="0">
              <a:solidFill>
                <a:srgbClr val="2C115A"/>
              </a:solidFill>
              <a:latin typeface="Canva Sans Bold"/>
              <a:ea typeface="Canva Sans Bold"/>
              <a:cs typeface="Canva Sans Bold"/>
              <a:sym typeface="Canva Sans Bold"/>
            </a:endParaRPr>
          </a:p>
          <a:p>
            <a:pPr algn="l">
              <a:lnSpc>
                <a:spcPts val="4005"/>
              </a:lnSpc>
            </a:pPr>
            <a:endParaRPr lang="en-US" sz="2860" b="1" dirty="0">
              <a:solidFill>
                <a:srgbClr val="2C115A"/>
              </a:solidFill>
              <a:latin typeface="Canva Sans Bold"/>
              <a:ea typeface="Canva Sans Bold"/>
              <a:cs typeface="Canva Sans Bold"/>
              <a:sym typeface="Canva Sans Bold"/>
            </a:endParaRPr>
          </a:p>
          <a:p>
            <a:pPr algn="l">
              <a:lnSpc>
                <a:spcPts val="4005"/>
              </a:lnSpc>
            </a:pPr>
            <a:endParaRPr lang="en-US" sz="2860" b="1" dirty="0">
              <a:solidFill>
                <a:srgbClr val="2C115A"/>
              </a:solidFill>
              <a:latin typeface="Canva Sans Bold"/>
              <a:ea typeface="Canva Sans Bold"/>
              <a:cs typeface="Canva Sans Bold"/>
              <a:sym typeface="Canva Sans Bold"/>
            </a:endParaRPr>
          </a:p>
        </p:txBody>
      </p:sp>
      <p:pic>
        <p:nvPicPr>
          <p:cNvPr id="6" name="Picture 2" descr="C:\Users\HP\Downloads\depiE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390625" y="304397"/>
            <a:ext cx="1906775" cy="17530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8F1FC"/>
        </a:solidFill>
        <a:effectLst/>
      </p:bgPr>
    </p:bg>
    <p:spTree>
      <p:nvGrpSpPr>
        <p:cNvPr id="1" name=""/>
        <p:cNvGrpSpPr/>
        <p:nvPr/>
      </p:nvGrpSpPr>
      <p:grpSpPr>
        <a:xfrm>
          <a:off x="0" y="0"/>
          <a:ext cx="0" cy="0"/>
          <a:chOff x="0" y="0"/>
          <a:chExt cx="0" cy="0"/>
        </a:xfrm>
      </p:grpSpPr>
      <p:sp>
        <p:nvSpPr>
          <p:cNvPr id="7" name="Freeform 2"/>
          <p:cNvSpPr/>
          <p:nvPr/>
        </p:nvSpPr>
        <p:spPr>
          <a:xfrm>
            <a:off x="-15" y="33337"/>
            <a:ext cx="18288000" cy="10287023"/>
          </a:xfrm>
          <a:custGeom>
            <a:avLst/>
            <a:gdLst/>
            <a:ahLst/>
            <a:cxnLst/>
            <a:rect l="l" t="t" r="r" b="b"/>
            <a:pathLst>
              <a:path w="18288000" h="10287023">
                <a:moveTo>
                  <a:pt x="0" y="0"/>
                </a:moveTo>
                <a:lnTo>
                  <a:pt x="18288000" y="0"/>
                </a:lnTo>
                <a:lnTo>
                  <a:pt x="18288000" y="10287023"/>
                </a:lnTo>
                <a:lnTo>
                  <a:pt x="0" y="10287023"/>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2" name="Freeform 2"/>
          <p:cNvSpPr/>
          <p:nvPr/>
        </p:nvSpPr>
        <p:spPr>
          <a:xfrm>
            <a:off x="13716000" y="2247900"/>
            <a:ext cx="3832861" cy="7353743"/>
          </a:xfrm>
          <a:custGeom>
            <a:avLst/>
            <a:gdLst/>
            <a:ahLst/>
            <a:cxnLst/>
            <a:rect l="l" t="t" r="r" b="b"/>
            <a:pathLst>
              <a:path w="4398223" h="9298163">
                <a:moveTo>
                  <a:pt x="0" y="0"/>
                </a:moveTo>
                <a:lnTo>
                  <a:pt x="4398223" y="0"/>
                </a:lnTo>
                <a:lnTo>
                  <a:pt x="4398223" y="9298163"/>
                </a:lnTo>
                <a:lnTo>
                  <a:pt x="0" y="9298163"/>
                </a:lnTo>
                <a:lnTo>
                  <a:pt x="0" y="0"/>
                </a:lnTo>
                <a:close/>
              </a:path>
            </a:pathLst>
          </a:custGeom>
          <a:blipFill>
            <a:blip r:embed="rId5"/>
            <a:stretch>
              <a:fillRect b="-959"/>
            </a:stretch>
          </a:blipFill>
        </p:spPr>
      </p:sp>
      <p:sp>
        <p:nvSpPr>
          <p:cNvPr id="4" name="TextBox 4"/>
          <p:cNvSpPr txBox="1"/>
          <p:nvPr/>
        </p:nvSpPr>
        <p:spPr>
          <a:xfrm>
            <a:off x="-3065400" y="460196"/>
            <a:ext cx="13451733" cy="817416"/>
          </a:xfrm>
          <a:prstGeom prst="rect">
            <a:avLst/>
          </a:prstGeom>
        </p:spPr>
        <p:txBody>
          <a:bodyPr lIns="0" tIns="0" rIns="0" bIns="0" rtlCol="0" anchor="t">
            <a:spAutoFit/>
          </a:bodyPr>
          <a:lstStyle/>
          <a:p>
            <a:pPr algn="ctr">
              <a:lnSpc>
                <a:spcPts val="6361"/>
              </a:lnSpc>
            </a:pPr>
            <a:r>
              <a:rPr lang="en-US" sz="5301" b="1" dirty="0">
                <a:solidFill>
                  <a:srgbClr val="2C115A"/>
                </a:solidFill>
                <a:latin typeface="Raleway Bold"/>
                <a:ea typeface="Raleway Bold"/>
                <a:cs typeface="Raleway Bold"/>
                <a:sym typeface="Raleway Bold"/>
              </a:rPr>
              <a:t>Credit Card Screen</a:t>
            </a:r>
          </a:p>
        </p:txBody>
      </p:sp>
      <p:sp>
        <p:nvSpPr>
          <p:cNvPr id="5" name="TextBox 5"/>
          <p:cNvSpPr txBox="1"/>
          <p:nvPr/>
        </p:nvSpPr>
        <p:spPr>
          <a:xfrm>
            <a:off x="384468" y="1843484"/>
            <a:ext cx="11618688" cy="7758160"/>
          </a:xfrm>
          <a:prstGeom prst="rect">
            <a:avLst/>
          </a:prstGeom>
        </p:spPr>
        <p:txBody>
          <a:bodyPr lIns="0" tIns="0" rIns="0" bIns="0" rtlCol="0" anchor="t">
            <a:spAutoFit/>
          </a:bodyPr>
          <a:lstStyle/>
          <a:p>
            <a:pPr algn="l">
              <a:lnSpc>
                <a:spcPts val="4150"/>
              </a:lnSpc>
            </a:pPr>
            <a:r>
              <a:rPr lang="en-US" sz="2964" b="1" dirty="0">
                <a:solidFill>
                  <a:srgbClr val="2C115A"/>
                </a:solidFill>
                <a:latin typeface="Canva Sans Bold"/>
                <a:ea typeface="Canva Sans Bold"/>
                <a:cs typeface="Canva Sans Bold"/>
                <a:sym typeface="Canva Sans Bold"/>
              </a:rPr>
              <a:t>This screen shows a "Credit Card" payment form, where the user enters their card details for processing the payment. The fields present are:</a:t>
            </a:r>
          </a:p>
          <a:p>
            <a:pPr marL="640039" lvl="1" indent="-320020" algn="l">
              <a:lnSpc>
                <a:spcPts val="4150"/>
              </a:lnSpc>
              <a:buAutoNum type="arabicPeriod"/>
            </a:pPr>
            <a:r>
              <a:rPr lang="en-US" sz="2964" b="1" dirty="0">
                <a:solidFill>
                  <a:srgbClr val="2C115A"/>
                </a:solidFill>
                <a:latin typeface="Canva Sans Bold"/>
                <a:ea typeface="Canva Sans Bold"/>
                <a:cs typeface="Canva Sans Bold"/>
                <a:sym typeface="Canva Sans Bold"/>
              </a:rPr>
              <a:t>Card Number – A sample number "1234567891234567" is shown, which represents the user’s credit card number.</a:t>
            </a:r>
          </a:p>
          <a:p>
            <a:pPr marL="640039" lvl="1" indent="-320020" algn="l">
              <a:lnSpc>
                <a:spcPts val="4150"/>
              </a:lnSpc>
              <a:buAutoNum type="arabicPeriod"/>
            </a:pPr>
            <a:r>
              <a:rPr lang="en-US" sz="2964" b="1" dirty="0">
                <a:solidFill>
                  <a:srgbClr val="2C115A"/>
                </a:solidFill>
                <a:latin typeface="Canva Sans Bold"/>
                <a:ea typeface="Canva Sans Bold"/>
                <a:cs typeface="Canva Sans Bold"/>
                <a:sym typeface="Canva Sans Bold"/>
              </a:rPr>
              <a:t>Expiry Date (MM/YY) – The expiration date entered is "05/10" (May 2010 or 2050).</a:t>
            </a:r>
          </a:p>
          <a:p>
            <a:pPr marL="640039" lvl="1" indent="-320020" algn="l">
              <a:lnSpc>
                <a:spcPts val="4150"/>
              </a:lnSpc>
              <a:buAutoNum type="arabicPeriod"/>
            </a:pPr>
            <a:r>
              <a:rPr lang="en-US" sz="2964" b="1" dirty="0">
                <a:solidFill>
                  <a:srgbClr val="2C115A"/>
                </a:solidFill>
                <a:latin typeface="Canva Sans Bold"/>
                <a:ea typeface="Canva Sans Bold"/>
                <a:cs typeface="Canva Sans Bold"/>
                <a:sym typeface="Canva Sans Bold"/>
              </a:rPr>
              <a:t>Card Holder Name – The name "Fares </a:t>
            </a:r>
            <a:r>
              <a:rPr lang="en-US" sz="2964" b="1" dirty="0" err="1">
                <a:solidFill>
                  <a:srgbClr val="2C115A"/>
                </a:solidFill>
                <a:latin typeface="Canva Sans Bold"/>
                <a:ea typeface="Canva Sans Bold"/>
                <a:cs typeface="Canva Sans Bold"/>
                <a:sym typeface="Canva Sans Bold"/>
              </a:rPr>
              <a:t>Gamal</a:t>
            </a:r>
            <a:r>
              <a:rPr lang="en-US" sz="2964" b="1" dirty="0">
                <a:solidFill>
                  <a:srgbClr val="2C115A"/>
                </a:solidFill>
                <a:latin typeface="Canva Sans Bold"/>
                <a:ea typeface="Canva Sans Bold"/>
                <a:cs typeface="Canva Sans Bold"/>
                <a:sym typeface="Canva Sans Bold"/>
              </a:rPr>
              <a:t>" is entered as the cardholder.</a:t>
            </a:r>
          </a:p>
          <a:p>
            <a:pPr marL="640039" lvl="1" indent="-320020" algn="l">
              <a:lnSpc>
                <a:spcPts val="4150"/>
              </a:lnSpc>
              <a:buAutoNum type="arabicPeriod"/>
            </a:pPr>
            <a:r>
              <a:rPr lang="en-US" sz="2964" b="1" dirty="0">
                <a:solidFill>
                  <a:srgbClr val="2C115A"/>
                </a:solidFill>
                <a:latin typeface="Canva Sans Bold"/>
                <a:ea typeface="Canva Sans Bold"/>
                <a:cs typeface="Canva Sans Bold"/>
                <a:sym typeface="Canva Sans Bold"/>
              </a:rPr>
              <a:t>CVV – The security code entered is "123."</a:t>
            </a:r>
          </a:p>
          <a:p>
            <a:pPr algn="l">
              <a:lnSpc>
                <a:spcPts val="4150"/>
              </a:lnSpc>
            </a:pPr>
            <a:r>
              <a:rPr lang="en-US" sz="2964" b="1" dirty="0">
                <a:solidFill>
                  <a:srgbClr val="2C115A"/>
                </a:solidFill>
                <a:latin typeface="Canva Sans Bold"/>
                <a:ea typeface="Canva Sans Bold"/>
                <a:cs typeface="Canva Sans Bold"/>
                <a:sym typeface="Canva Sans Bold"/>
              </a:rPr>
              <a:t>After entering the necessary details, the user can proceed by pressing the "Proceed to Payment" button, which will initiate the transaction. The interface is straightforward, with minimal distractions, ensuring an easy payment experience.</a:t>
            </a:r>
          </a:p>
          <a:p>
            <a:pPr algn="l">
              <a:lnSpc>
                <a:spcPts val="4150"/>
              </a:lnSpc>
            </a:pPr>
            <a:endParaRPr lang="en-US" sz="2964" b="1" dirty="0">
              <a:solidFill>
                <a:srgbClr val="2C115A"/>
              </a:solidFill>
              <a:latin typeface="Canva Sans Bold"/>
              <a:ea typeface="Canva Sans Bold"/>
              <a:cs typeface="Canva Sans Bold"/>
              <a:sym typeface="Canva Sans Bold"/>
            </a:endParaRPr>
          </a:p>
        </p:txBody>
      </p:sp>
      <p:pic>
        <p:nvPicPr>
          <p:cNvPr id="6" name="Picture 2" descr="C:\Users\HP\Downloads\depiE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390625" y="304397"/>
            <a:ext cx="1906775" cy="17530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8F1FC"/>
        </a:solidFill>
        <a:effectLst/>
      </p:bgPr>
    </p:bg>
    <p:spTree>
      <p:nvGrpSpPr>
        <p:cNvPr id="1" name=""/>
        <p:cNvGrpSpPr/>
        <p:nvPr/>
      </p:nvGrpSpPr>
      <p:grpSpPr>
        <a:xfrm>
          <a:off x="0" y="0"/>
          <a:ext cx="0" cy="0"/>
          <a:chOff x="0" y="0"/>
          <a:chExt cx="0" cy="0"/>
        </a:xfrm>
      </p:grpSpPr>
      <p:sp>
        <p:nvSpPr>
          <p:cNvPr id="7" name="Freeform 2"/>
          <p:cNvSpPr/>
          <p:nvPr/>
        </p:nvSpPr>
        <p:spPr>
          <a:xfrm>
            <a:off x="1" y="-10"/>
            <a:ext cx="18288000" cy="10332922"/>
          </a:xfrm>
          <a:custGeom>
            <a:avLst/>
            <a:gdLst/>
            <a:ahLst/>
            <a:cxnLst/>
            <a:rect l="l" t="t" r="r" b="b"/>
            <a:pathLst>
              <a:path w="19079563" h="10332922">
                <a:moveTo>
                  <a:pt x="0" y="0"/>
                </a:moveTo>
                <a:lnTo>
                  <a:pt x="19079563" y="0"/>
                </a:lnTo>
                <a:lnTo>
                  <a:pt x="19079563" y="10332922"/>
                </a:lnTo>
                <a:lnTo>
                  <a:pt x="0" y="1033292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2" name="Freeform 2"/>
          <p:cNvSpPr/>
          <p:nvPr/>
        </p:nvSpPr>
        <p:spPr>
          <a:xfrm>
            <a:off x="13868400" y="2171700"/>
            <a:ext cx="3857700" cy="7213509"/>
          </a:xfrm>
          <a:custGeom>
            <a:avLst/>
            <a:gdLst/>
            <a:ahLst/>
            <a:cxnLst/>
            <a:rect l="l" t="t" r="r" b="b"/>
            <a:pathLst>
              <a:path w="4088673" h="8718963">
                <a:moveTo>
                  <a:pt x="0" y="0"/>
                </a:moveTo>
                <a:lnTo>
                  <a:pt x="4088673" y="0"/>
                </a:lnTo>
                <a:lnTo>
                  <a:pt x="4088673" y="8718963"/>
                </a:lnTo>
                <a:lnTo>
                  <a:pt x="0" y="8718963"/>
                </a:lnTo>
                <a:lnTo>
                  <a:pt x="0" y="0"/>
                </a:lnTo>
                <a:close/>
              </a:path>
            </a:pathLst>
          </a:custGeom>
          <a:blipFill>
            <a:blip r:embed="rId5"/>
            <a:stretch>
              <a:fillRect/>
            </a:stretch>
          </a:blipFill>
        </p:spPr>
      </p:sp>
      <p:sp>
        <p:nvSpPr>
          <p:cNvPr id="4" name="TextBox 4"/>
          <p:cNvSpPr txBox="1"/>
          <p:nvPr/>
        </p:nvSpPr>
        <p:spPr>
          <a:xfrm>
            <a:off x="-2083554" y="615229"/>
            <a:ext cx="13451733" cy="817416"/>
          </a:xfrm>
          <a:prstGeom prst="rect">
            <a:avLst/>
          </a:prstGeom>
        </p:spPr>
        <p:txBody>
          <a:bodyPr lIns="0" tIns="0" rIns="0" bIns="0" rtlCol="0" anchor="t">
            <a:spAutoFit/>
          </a:bodyPr>
          <a:lstStyle/>
          <a:p>
            <a:pPr algn="ctr">
              <a:lnSpc>
                <a:spcPts val="6361"/>
              </a:lnSpc>
            </a:pPr>
            <a:r>
              <a:rPr lang="en-US" sz="5301" b="1" dirty="0">
                <a:solidFill>
                  <a:srgbClr val="2C115A"/>
                </a:solidFill>
                <a:latin typeface="Raleway Bold"/>
                <a:ea typeface="Raleway Bold"/>
                <a:cs typeface="Raleway Bold"/>
                <a:sym typeface="Raleway Bold"/>
              </a:rPr>
              <a:t>Payment Success Screen</a:t>
            </a:r>
          </a:p>
        </p:txBody>
      </p:sp>
      <p:sp>
        <p:nvSpPr>
          <p:cNvPr id="5" name="TextBox 5"/>
          <p:cNvSpPr txBox="1"/>
          <p:nvPr/>
        </p:nvSpPr>
        <p:spPr>
          <a:xfrm>
            <a:off x="176623" y="2305570"/>
            <a:ext cx="13155248" cy="6741016"/>
          </a:xfrm>
          <a:prstGeom prst="rect">
            <a:avLst/>
          </a:prstGeom>
        </p:spPr>
        <p:txBody>
          <a:bodyPr lIns="0" tIns="0" rIns="0" bIns="0" rtlCol="0" anchor="t">
            <a:spAutoFit/>
          </a:bodyPr>
          <a:lstStyle/>
          <a:p>
            <a:pPr algn="l">
              <a:lnSpc>
                <a:spcPts val="4478"/>
              </a:lnSpc>
            </a:pPr>
            <a:r>
              <a:rPr lang="en-US" sz="3198" b="1">
                <a:solidFill>
                  <a:srgbClr val="2C115A"/>
                </a:solidFill>
                <a:latin typeface="Canva Sans Bold"/>
                <a:ea typeface="Canva Sans Bold"/>
                <a:cs typeface="Canva Sans Bold"/>
                <a:sym typeface="Canva Sans Bold"/>
              </a:rPr>
              <a:t>This screen shows a confirmation message for a successful payment transaction. At the top, the title "Payment Success" informs the user of the completion. The main portion of the screen features a stylized logo, likely representing the brand or app in use, followed by a message, "Payment Successful!" written in green, reinforcing the confirmation. Beneath this, a simple thank-you message reads: "Thank you for your payment. Your transaction is complete."</a:t>
            </a:r>
          </a:p>
          <a:p>
            <a:pPr algn="l">
              <a:lnSpc>
                <a:spcPts val="4478"/>
              </a:lnSpc>
            </a:pPr>
            <a:r>
              <a:rPr lang="en-US" sz="3198" b="1">
                <a:solidFill>
                  <a:srgbClr val="2C115A"/>
                </a:solidFill>
                <a:latin typeface="Canva Sans Bold"/>
                <a:ea typeface="Canva Sans Bold"/>
                <a:cs typeface="Canva Sans Bold"/>
                <a:sym typeface="Canva Sans Bold"/>
              </a:rPr>
              <a:t>Below the message, there is a prominent orange button labeled "Go to Home Screen," suggesting the next step for the user to return to the main interface of the app or platform.</a:t>
            </a:r>
          </a:p>
          <a:p>
            <a:pPr algn="l">
              <a:lnSpc>
                <a:spcPts val="4478"/>
              </a:lnSpc>
            </a:pPr>
            <a:endParaRPr lang="en-US" sz="3198" b="1">
              <a:solidFill>
                <a:srgbClr val="2C115A"/>
              </a:solidFill>
              <a:latin typeface="Canva Sans Bold"/>
              <a:ea typeface="Canva Sans Bold"/>
              <a:cs typeface="Canva Sans Bold"/>
              <a:sym typeface="Canva Sans Bold"/>
            </a:endParaRPr>
          </a:p>
        </p:txBody>
      </p:sp>
      <p:pic>
        <p:nvPicPr>
          <p:cNvPr id="6" name="Picture 2" descr="C:\Users\HP\Downloads\depiE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390625" y="304397"/>
            <a:ext cx="1906775" cy="17530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8F1FC"/>
        </a:solidFill>
        <a:effectLst/>
      </p:bgPr>
    </p:bg>
    <p:spTree>
      <p:nvGrpSpPr>
        <p:cNvPr id="1" name=""/>
        <p:cNvGrpSpPr/>
        <p:nvPr/>
      </p:nvGrpSpPr>
      <p:grpSpPr>
        <a:xfrm>
          <a:off x="0" y="0"/>
          <a:ext cx="0" cy="0"/>
          <a:chOff x="0" y="0"/>
          <a:chExt cx="0" cy="0"/>
        </a:xfrm>
      </p:grpSpPr>
      <p:sp>
        <p:nvSpPr>
          <p:cNvPr id="7" name="Freeform 2"/>
          <p:cNvSpPr/>
          <p:nvPr/>
        </p:nvSpPr>
        <p:spPr>
          <a:xfrm>
            <a:off x="-15" y="38100"/>
            <a:ext cx="18288000" cy="10287023"/>
          </a:xfrm>
          <a:custGeom>
            <a:avLst/>
            <a:gdLst/>
            <a:ahLst/>
            <a:cxnLst/>
            <a:rect l="l" t="t" r="r" b="b"/>
            <a:pathLst>
              <a:path w="18288000" h="10287023">
                <a:moveTo>
                  <a:pt x="0" y="0"/>
                </a:moveTo>
                <a:lnTo>
                  <a:pt x="18288000" y="0"/>
                </a:lnTo>
                <a:lnTo>
                  <a:pt x="18288000" y="10287023"/>
                </a:lnTo>
                <a:lnTo>
                  <a:pt x="0" y="10287023"/>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TextBox 4"/>
          <p:cNvSpPr txBox="1"/>
          <p:nvPr/>
        </p:nvSpPr>
        <p:spPr>
          <a:xfrm>
            <a:off x="-3646291" y="637477"/>
            <a:ext cx="13451733" cy="817416"/>
          </a:xfrm>
          <a:prstGeom prst="rect">
            <a:avLst/>
          </a:prstGeom>
        </p:spPr>
        <p:txBody>
          <a:bodyPr lIns="0" tIns="0" rIns="0" bIns="0" rtlCol="0" anchor="t">
            <a:spAutoFit/>
          </a:bodyPr>
          <a:lstStyle/>
          <a:p>
            <a:pPr algn="ctr">
              <a:lnSpc>
                <a:spcPts val="6361"/>
              </a:lnSpc>
            </a:pPr>
            <a:r>
              <a:rPr lang="en-US" sz="5301" b="1" dirty="0">
                <a:solidFill>
                  <a:srgbClr val="2C115A"/>
                </a:solidFill>
                <a:latin typeface="Raleway Bold"/>
                <a:ea typeface="Raleway Bold"/>
                <a:cs typeface="Raleway Bold"/>
                <a:sym typeface="Raleway Bold"/>
              </a:rPr>
              <a:t>Menu Screen</a:t>
            </a:r>
          </a:p>
        </p:txBody>
      </p:sp>
      <p:sp>
        <p:nvSpPr>
          <p:cNvPr id="5" name="TextBox 5"/>
          <p:cNvSpPr txBox="1"/>
          <p:nvPr/>
        </p:nvSpPr>
        <p:spPr>
          <a:xfrm>
            <a:off x="277404" y="2353283"/>
            <a:ext cx="12442833" cy="4887162"/>
          </a:xfrm>
          <a:prstGeom prst="rect">
            <a:avLst/>
          </a:prstGeom>
        </p:spPr>
        <p:txBody>
          <a:bodyPr lIns="0" tIns="0" rIns="0" bIns="0" rtlCol="0" anchor="t">
            <a:spAutoFit/>
          </a:bodyPr>
          <a:lstStyle/>
          <a:p>
            <a:pPr algn="l">
              <a:lnSpc>
                <a:spcPts val="3224"/>
              </a:lnSpc>
            </a:pPr>
            <a:r>
              <a:rPr lang="en-US" sz="2303" b="1">
                <a:solidFill>
                  <a:srgbClr val="2C115A"/>
                </a:solidFill>
                <a:latin typeface="Canva Sans Bold"/>
                <a:ea typeface="Canva Sans Bold"/>
                <a:cs typeface="Canva Sans Bold"/>
                <a:sym typeface="Canva Sans Bold"/>
              </a:rPr>
              <a:t>The first screen displays a sidebar or navigation menu overlay from an app or website. The orange header at the top welcomes the user with a polite message, "Welcome, sir," which personalizes the experience. Below, there are four navigation options:</a:t>
            </a:r>
          </a:p>
          <a:p>
            <a:pPr marL="497330" lvl="1" indent="-248665" algn="l">
              <a:lnSpc>
                <a:spcPts val="3224"/>
              </a:lnSpc>
              <a:buAutoNum type="arabicPeriod"/>
            </a:pPr>
            <a:r>
              <a:rPr lang="en-US" sz="2303" b="1">
                <a:solidFill>
                  <a:srgbClr val="2C115A"/>
                </a:solidFill>
                <a:latin typeface="Canva Sans Bold"/>
                <a:ea typeface="Canva Sans Bold"/>
                <a:cs typeface="Canva Sans Bold"/>
                <a:sym typeface="Canva Sans Bold"/>
              </a:rPr>
              <a:t>Home: Likely takes the user back to the main screen of the app.</a:t>
            </a:r>
          </a:p>
          <a:p>
            <a:pPr marL="497330" lvl="1" indent="-248665" algn="l">
              <a:lnSpc>
                <a:spcPts val="3224"/>
              </a:lnSpc>
              <a:buAutoNum type="arabicPeriod"/>
            </a:pPr>
            <a:r>
              <a:rPr lang="en-US" sz="2303" b="1">
                <a:solidFill>
                  <a:srgbClr val="2C115A"/>
                </a:solidFill>
                <a:latin typeface="Canva Sans Bold"/>
                <a:ea typeface="Canva Sans Bold"/>
                <a:cs typeface="Canva Sans Bold"/>
                <a:sym typeface="Canva Sans Bold"/>
              </a:rPr>
              <a:t>Views: This option probably directs the user to a section that displays recently viewed items, browsing history, or popular products.</a:t>
            </a:r>
          </a:p>
          <a:p>
            <a:pPr marL="497330" lvl="1" indent="-248665" algn="l">
              <a:lnSpc>
                <a:spcPts val="3224"/>
              </a:lnSpc>
              <a:buAutoNum type="arabicPeriod"/>
            </a:pPr>
            <a:r>
              <a:rPr lang="en-US" sz="2303" b="1">
                <a:solidFill>
                  <a:srgbClr val="2C115A"/>
                </a:solidFill>
                <a:latin typeface="Canva Sans Bold"/>
                <a:ea typeface="Canva Sans Bold"/>
                <a:cs typeface="Canva Sans Bold"/>
                <a:sym typeface="Canva Sans Bold"/>
              </a:rPr>
              <a:t>About us: Offers information about the app or company, such as its mission, history, or contact details.</a:t>
            </a:r>
          </a:p>
          <a:p>
            <a:pPr marL="497330" lvl="1" indent="-248665" algn="l">
              <a:lnSpc>
                <a:spcPts val="3224"/>
              </a:lnSpc>
              <a:buAutoNum type="arabicPeriod"/>
            </a:pPr>
            <a:r>
              <a:rPr lang="en-US" sz="2303" b="1">
                <a:solidFill>
                  <a:srgbClr val="2C115A"/>
                </a:solidFill>
                <a:latin typeface="Canva Sans Bold"/>
                <a:ea typeface="Canva Sans Bold"/>
                <a:cs typeface="Canva Sans Bold"/>
                <a:sym typeface="Canva Sans Bold"/>
              </a:rPr>
              <a:t>Logout: Allows the user to sign out of the account for security or switching accounts.</a:t>
            </a:r>
          </a:p>
          <a:p>
            <a:pPr algn="l">
              <a:lnSpc>
                <a:spcPts val="3224"/>
              </a:lnSpc>
            </a:pPr>
            <a:endParaRPr lang="en-US" sz="2303" b="1">
              <a:solidFill>
                <a:srgbClr val="2C115A"/>
              </a:solidFill>
              <a:latin typeface="Canva Sans Bold"/>
              <a:ea typeface="Canva Sans Bold"/>
              <a:cs typeface="Canva Sans Bold"/>
              <a:sym typeface="Canva Sans Bold"/>
            </a:endParaRPr>
          </a:p>
          <a:p>
            <a:pPr algn="l">
              <a:lnSpc>
                <a:spcPts val="3224"/>
              </a:lnSpc>
            </a:pPr>
            <a:endParaRPr lang="en-US" sz="2303" b="1">
              <a:solidFill>
                <a:srgbClr val="2C115A"/>
              </a:solidFill>
              <a:latin typeface="Canva Sans Bold"/>
              <a:ea typeface="Canva Sans Bold"/>
              <a:cs typeface="Canva Sans Bold"/>
              <a:sym typeface="Canva Sans Bold"/>
            </a:endParaRPr>
          </a:p>
        </p:txBody>
      </p:sp>
      <p:pic>
        <p:nvPicPr>
          <p:cNvPr id="6" name="Picture 2" descr="C:\Users\HP\Downloads\depiE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390625" y="304397"/>
            <a:ext cx="1906775" cy="175300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92200" y="2324100"/>
            <a:ext cx="4038600" cy="748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8F1FC"/>
        </a:solidFill>
        <a:effectLst/>
      </p:bgPr>
    </p:bg>
    <p:spTree>
      <p:nvGrpSpPr>
        <p:cNvPr id="1" name=""/>
        <p:cNvGrpSpPr/>
        <p:nvPr/>
      </p:nvGrpSpPr>
      <p:grpSpPr>
        <a:xfrm>
          <a:off x="0" y="0"/>
          <a:ext cx="0" cy="0"/>
          <a:chOff x="0" y="0"/>
          <a:chExt cx="0" cy="0"/>
        </a:xfrm>
      </p:grpSpPr>
      <p:sp>
        <p:nvSpPr>
          <p:cNvPr id="2" name="Freeform 2"/>
          <p:cNvSpPr/>
          <p:nvPr/>
        </p:nvSpPr>
        <p:spPr>
          <a:xfrm>
            <a:off x="-15" y="33337"/>
            <a:ext cx="18288000" cy="10287023"/>
          </a:xfrm>
          <a:custGeom>
            <a:avLst/>
            <a:gdLst/>
            <a:ahLst/>
            <a:cxnLst/>
            <a:rect l="l" t="t" r="r" b="b"/>
            <a:pathLst>
              <a:path w="18288000" h="10287023">
                <a:moveTo>
                  <a:pt x="0" y="0"/>
                </a:moveTo>
                <a:lnTo>
                  <a:pt x="18288000" y="0"/>
                </a:lnTo>
                <a:lnTo>
                  <a:pt x="18288000" y="10287023"/>
                </a:lnTo>
                <a:lnTo>
                  <a:pt x="0" y="10287023"/>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3" name="Freeform 3"/>
          <p:cNvSpPr/>
          <p:nvPr/>
        </p:nvSpPr>
        <p:spPr>
          <a:xfrm>
            <a:off x="13411200" y="2171700"/>
            <a:ext cx="4697847" cy="7597662"/>
          </a:xfrm>
          <a:custGeom>
            <a:avLst/>
            <a:gdLst/>
            <a:ahLst/>
            <a:cxnLst/>
            <a:rect l="l" t="t" r="r" b="b"/>
            <a:pathLst>
              <a:path w="4888059" h="9683928">
                <a:moveTo>
                  <a:pt x="0" y="0"/>
                </a:moveTo>
                <a:lnTo>
                  <a:pt x="4888060" y="0"/>
                </a:lnTo>
                <a:lnTo>
                  <a:pt x="4888060" y="9683928"/>
                </a:lnTo>
                <a:lnTo>
                  <a:pt x="0" y="9683928"/>
                </a:lnTo>
                <a:lnTo>
                  <a:pt x="0" y="0"/>
                </a:lnTo>
                <a:close/>
              </a:path>
            </a:pathLst>
          </a:custGeom>
          <a:blipFill>
            <a:blip r:embed="rId5"/>
            <a:stretch>
              <a:fillRect t="-6086" b="-1102"/>
            </a:stretch>
          </a:blipFill>
        </p:spPr>
      </p:sp>
      <p:grpSp>
        <p:nvGrpSpPr>
          <p:cNvPr id="4" name="Group 4"/>
          <p:cNvGrpSpPr/>
          <p:nvPr/>
        </p:nvGrpSpPr>
        <p:grpSpPr>
          <a:xfrm>
            <a:off x="5114108" y="4941408"/>
            <a:ext cx="191940" cy="1181548"/>
            <a:chOff x="0" y="0"/>
            <a:chExt cx="255920" cy="1575397"/>
          </a:xfrm>
        </p:grpSpPr>
        <p:sp>
          <p:nvSpPr>
            <p:cNvPr id="5" name="Freeform 5"/>
            <p:cNvSpPr/>
            <p:nvPr/>
          </p:nvSpPr>
          <p:spPr>
            <a:xfrm>
              <a:off x="0" y="0"/>
              <a:ext cx="255778" cy="1575435"/>
            </a:xfrm>
            <a:custGeom>
              <a:avLst/>
              <a:gdLst/>
              <a:ahLst/>
              <a:cxnLst/>
              <a:rect l="l" t="t" r="r" b="b"/>
              <a:pathLst>
                <a:path w="255778" h="1575435">
                  <a:moveTo>
                    <a:pt x="0" y="0"/>
                  </a:moveTo>
                  <a:lnTo>
                    <a:pt x="0" y="1575435"/>
                  </a:lnTo>
                  <a:lnTo>
                    <a:pt x="255778" y="1575435"/>
                  </a:lnTo>
                  <a:lnTo>
                    <a:pt x="255778" y="0"/>
                  </a:lnTo>
                  <a:close/>
                </a:path>
              </a:pathLst>
            </a:custGeom>
            <a:solidFill>
              <a:srgbClr val="FFFFFF">
                <a:alpha val="29804"/>
              </a:srgbClr>
            </a:solidFill>
          </p:spPr>
        </p:sp>
      </p:grpSp>
      <p:sp>
        <p:nvSpPr>
          <p:cNvPr id="7" name="TextBox 7"/>
          <p:cNvSpPr txBox="1"/>
          <p:nvPr/>
        </p:nvSpPr>
        <p:spPr>
          <a:xfrm>
            <a:off x="397954" y="358268"/>
            <a:ext cx="9432308" cy="1654877"/>
          </a:xfrm>
          <a:prstGeom prst="rect">
            <a:avLst/>
          </a:prstGeom>
        </p:spPr>
        <p:txBody>
          <a:bodyPr lIns="0" tIns="0" rIns="0" bIns="0" rtlCol="0" anchor="t">
            <a:spAutoFit/>
          </a:bodyPr>
          <a:lstStyle/>
          <a:p>
            <a:pPr algn="ctr">
              <a:lnSpc>
                <a:spcPts val="14400"/>
              </a:lnSpc>
            </a:pPr>
            <a:r>
              <a:rPr lang="en-US" sz="8800" b="1" dirty="0">
                <a:solidFill>
                  <a:srgbClr val="2C115A"/>
                </a:solidFill>
                <a:latin typeface="Raleway Bold"/>
                <a:ea typeface="Raleway Bold"/>
                <a:cs typeface="Raleway Bold"/>
                <a:sym typeface="Raleway Bold"/>
              </a:rPr>
              <a:t>Introduction</a:t>
            </a:r>
          </a:p>
        </p:txBody>
      </p:sp>
      <p:sp>
        <p:nvSpPr>
          <p:cNvPr id="8" name="TextBox 8"/>
          <p:cNvSpPr txBox="1"/>
          <p:nvPr/>
        </p:nvSpPr>
        <p:spPr>
          <a:xfrm>
            <a:off x="397954" y="3086100"/>
            <a:ext cx="12149645" cy="4698722"/>
          </a:xfrm>
          <a:prstGeom prst="rect">
            <a:avLst/>
          </a:prstGeom>
        </p:spPr>
        <p:txBody>
          <a:bodyPr wrap="square" lIns="0" tIns="0" rIns="0" bIns="0" rtlCol="0" anchor="t">
            <a:spAutoFit/>
          </a:bodyPr>
          <a:lstStyle/>
          <a:p>
            <a:pPr marL="0" lvl="0" indent="0">
              <a:lnSpc>
                <a:spcPts val="3222"/>
              </a:lnSpc>
            </a:pPr>
            <a:r>
              <a:rPr lang="en-US" sz="3600" b="1" dirty="0">
                <a:solidFill>
                  <a:srgbClr val="2C115A"/>
                </a:solidFill>
                <a:latin typeface="Raleway Bold"/>
                <a:ea typeface="Raleway Bold"/>
                <a:cs typeface="Raleway Bold"/>
                <a:sym typeface="Raleway Bold"/>
              </a:rPr>
              <a:t>Welcome to Snap Shop !</a:t>
            </a:r>
          </a:p>
          <a:p>
            <a:pPr marL="0" lvl="0" indent="0">
              <a:lnSpc>
                <a:spcPts val="3222"/>
              </a:lnSpc>
            </a:pPr>
            <a:endParaRPr lang="en-US" sz="3600" b="1" dirty="0">
              <a:solidFill>
                <a:srgbClr val="2C115A"/>
              </a:solidFill>
              <a:latin typeface="Raleway Bold"/>
              <a:ea typeface="Raleway Bold"/>
              <a:cs typeface="Raleway Bold"/>
              <a:sym typeface="Raleway Bold"/>
            </a:endParaRPr>
          </a:p>
          <a:p>
            <a:pPr>
              <a:spcBef>
                <a:spcPct val="0"/>
              </a:spcBef>
            </a:pPr>
            <a:r>
              <a:rPr lang="en-US" sz="3600" b="1" dirty="0">
                <a:solidFill>
                  <a:srgbClr val="2C115A"/>
                </a:solidFill>
                <a:latin typeface="Raleway Bold"/>
                <a:ea typeface="Raleway Bold"/>
                <a:cs typeface="Raleway Bold"/>
                <a:sym typeface="Raleway Bold"/>
              </a:rPr>
              <a:t>At Snap Shop, we are dedicated to making shopping effortless, enjoyable, and tailored to your individual preferences. Our platform seamlessly integrates a user-friendly shopping experience with cutting-edge technology, delivering the latest trends directly to you. Fashion has never been more accessible, engaging, or convenient—it's all right at your fingertips!</a:t>
            </a:r>
          </a:p>
        </p:txBody>
      </p:sp>
      <p:pic>
        <p:nvPicPr>
          <p:cNvPr id="10" name="Picture 2" descr="C:\Users\HP\Downloads\depiE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390625" y="304397"/>
            <a:ext cx="1906775" cy="17530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8F1FC"/>
        </a:solidFill>
        <a:effectLst/>
      </p:bgPr>
    </p:bg>
    <p:spTree>
      <p:nvGrpSpPr>
        <p:cNvPr id="1" name=""/>
        <p:cNvGrpSpPr/>
        <p:nvPr/>
      </p:nvGrpSpPr>
      <p:grpSpPr>
        <a:xfrm>
          <a:off x="0" y="0"/>
          <a:ext cx="0" cy="0"/>
          <a:chOff x="0" y="0"/>
          <a:chExt cx="0" cy="0"/>
        </a:xfrm>
      </p:grpSpPr>
      <p:sp>
        <p:nvSpPr>
          <p:cNvPr id="7" name="Freeform 2"/>
          <p:cNvSpPr/>
          <p:nvPr/>
        </p:nvSpPr>
        <p:spPr>
          <a:xfrm>
            <a:off x="1" y="38100"/>
            <a:ext cx="18288000" cy="10332922"/>
          </a:xfrm>
          <a:custGeom>
            <a:avLst/>
            <a:gdLst/>
            <a:ahLst/>
            <a:cxnLst/>
            <a:rect l="l" t="t" r="r" b="b"/>
            <a:pathLst>
              <a:path w="19079563" h="10332922">
                <a:moveTo>
                  <a:pt x="0" y="0"/>
                </a:moveTo>
                <a:lnTo>
                  <a:pt x="19079563" y="0"/>
                </a:lnTo>
                <a:lnTo>
                  <a:pt x="19079563" y="10332922"/>
                </a:lnTo>
                <a:lnTo>
                  <a:pt x="0" y="1033292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2" name="Freeform 2"/>
          <p:cNvSpPr/>
          <p:nvPr/>
        </p:nvSpPr>
        <p:spPr>
          <a:xfrm>
            <a:off x="13792199" y="2247899"/>
            <a:ext cx="3931953" cy="7641451"/>
          </a:xfrm>
          <a:custGeom>
            <a:avLst/>
            <a:gdLst/>
            <a:ahLst/>
            <a:cxnLst/>
            <a:rect l="l" t="t" r="r" b="b"/>
            <a:pathLst>
              <a:path w="4402286" h="9491702">
                <a:moveTo>
                  <a:pt x="0" y="0"/>
                </a:moveTo>
                <a:lnTo>
                  <a:pt x="4402286" y="0"/>
                </a:lnTo>
                <a:lnTo>
                  <a:pt x="4402286" y="9491702"/>
                </a:lnTo>
                <a:lnTo>
                  <a:pt x="0" y="9491702"/>
                </a:lnTo>
                <a:lnTo>
                  <a:pt x="0" y="0"/>
                </a:lnTo>
                <a:close/>
              </a:path>
            </a:pathLst>
          </a:custGeom>
          <a:blipFill>
            <a:blip r:embed="rId5"/>
            <a:stretch>
              <a:fillRect/>
            </a:stretch>
          </a:blipFill>
        </p:spPr>
      </p:sp>
      <p:sp>
        <p:nvSpPr>
          <p:cNvPr id="4" name="TextBox 4"/>
          <p:cNvSpPr txBox="1"/>
          <p:nvPr/>
        </p:nvSpPr>
        <p:spPr>
          <a:xfrm>
            <a:off x="-2061948" y="615229"/>
            <a:ext cx="13451733" cy="817416"/>
          </a:xfrm>
          <a:prstGeom prst="rect">
            <a:avLst/>
          </a:prstGeom>
        </p:spPr>
        <p:txBody>
          <a:bodyPr lIns="0" tIns="0" rIns="0" bIns="0" rtlCol="0" anchor="t">
            <a:spAutoFit/>
          </a:bodyPr>
          <a:lstStyle/>
          <a:p>
            <a:pPr algn="ctr">
              <a:lnSpc>
                <a:spcPts val="6361"/>
              </a:lnSpc>
            </a:pPr>
            <a:r>
              <a:rPr lang="en-US" sz="5301" b="1" dirty="0">
                <a:solidFill>
                  <a:srgbClr val="2C115A"/>
                </a:solidFill>
                <a:latin typeface="Raleway Bold"/>
                <a:ea typeface="Raleway Bold"/>
                <a:cs typeface="Raleway Bold"/>
                <a:sym typeface="Raleway Bold"/>
              </a:rPr>
              <a:t>Viewed Products Screen</a:t>
            </a:r>
          </a:p>
        </p:txBody>
      </p:sp>
      <p:sp>
        <p:nvSpPr>
          <p:cNvPr id="5" name="TextBox 5"/>
          <p:cNvSpPr txBox="1"/>
          <p:nvPr/>
        </p:nvSpPr>
        <p:spPr>
          <a:xfrm>
            <a:off x="294171" y="1773439"/>
            <a:ext cx="12795054" cy="6726221"/>
          </a:xfrm>
          <a:prstGeom prst="rect">
            <a:avLst/>
          </a:prstGeom>
        </p:spPr>
        <p:txBody>
          <a:bodyPr lIns="0" tIns="0" rIns="0" bIns="0" rtlCol="0" anchor="t">
            <a:spAutoFit/>
          </a:bodyPr>
          <a:lstStyle/>
          <a:p>
            <a:pPr algn="l">
              <a:lnSpc>
                <a:spcPts val="3553"/>
              </a:lnSpc>
            </a:pPr>
            <a:r>
              <a:rPr lang="en-US" sz="2538" b="1">
                <a:solidFill>
                  <a:srgbClr val="2C115A"/>
                </a:solidFill>
                <a:latin typeface="Canva Sans Bold"/>
                <a:ea typeface="Canva Sans Bold"/>
                <a:cs typeface="Canva Sans Bold"/>
                <a:sym typeface="Canva Sans Bold"/>
              </a:rPr>
              <a:t>The second screen shows a list titled "Viewed Products," which is accessed through the "Views" option in the previous menu. This section displays the items the user has recently looked at, along with their prices. The products listed include:</a:t>
            </a:r>
          </a:p>
          <a:p>
            <a:pPr marL="547988" lvl="1" indent="-273994" algn="l">
              <a:lnSpc>
                <a:spcPts val="3553"/>
              </a:lnSpc>
              <a:buFont typeface="Arial"/>
              <a:buChar char="•"/>
            </a:pPr>
            <a:r>
              <a:rPr lang="en-US" sz="2538" b="1">
                <a:solidFill>
                  <a:srgbClr val="2C115A"/>
                </a:solidFill>
                <a:latin typeface="Canva Sans Bold"/>
                <a:ea typeface="Canva Sans Bold"/>
                <a:cs typeface="Canva Sans Bold"/>
                <a:sym typeface="Canva Sans Bold"/>
              </a:rPr>
              <a:t>Super Perfume priced at $155.00</a:t>
            </a:r>
          </a:p>
          <a:p>
            <a:pPr marL="547988" lvl="1" indent="-273994" algn="l">
              <a:lnSpc>
                <a:spcPts val="3553"/>
              </a:lnSpc>
              <a:buFont typeface="Arial"/>
              <a:buChar char="•"/>
            </a:pPr>
            <a:r>
              <a:rPr lang="en-US" sz="2538" b="1">
                <a:solidFill>
                  <a:srgbClr val="2C115A"/>
                </a:solidFill>
                <a:latin typeface="Canva Sans Bold"/>
                <a:ea typeface="Canva Sans Bold"/>
                <a:cs typeface="Canva Sans Bold"/>
                <a:sym typeface="Canva Sans Bold"/>
              </a:rPr>
              <a:t>Wireless Headphones priced at $120.00</a:t>
            </a:r>
          </a:p>
          <a:p>
            <a:pPr marL="547988" lvl="1" indent="-273994" algn="l">
              <a:lnSpc>
                <a:spcPts val="3553"/>
              </a:lnSpc>
              <a:buFont typeface="Arial"/>
              <a:buChar char="•"/>
            </a:pPr>
            <a:r>
              <a:rPr lang="en-US" sz="2538" b="1">
                <a:solidFill>
                  <a:srgbClr val="2C115A"/>
                </a:solidFill>
                <a:latin typeface="Canva Sans Bold"/>
                <a:ea typeface="Canva Sans Bold"/>
                <a:cs typeface="Canva Sans Bold"/>
                <a:sym typeface="Canva Sans Bold"/>
              </a:rPr>
              <a:t>Woman Sweater priced at $120.00 (note the slight misspelling of "Sweater")</a:t>
            </a:r>
          </a:p>
          <a:p>
            <a:pPr marL="547988" lvl="1" indent="-273994" algn="l">
              <a:lnSpc>
                <a:spcPts val="3553"/>
              </a:lnSpc>
              <a:buFont typeface="Arial"/>
              <a:buChar char="•"/>
            </a:pPr>
            <a:r>
              <a:rPr lang="en-US" sz="2538" b="1">
                <a:solidFill>
                  <a:srgbClr val="2C115A"/>
                </a:solidFill>
                <a:latin typeface="Canva Sans Bold"/>
                <a:ea typeface="Canva Sans Bold"/>
                <a:cs typeface="Canva Sans Bold"/>
                <a:sym typeface="Canva Sans Bold"/>
              </a:rPr>
              <a:t>Women Kurta priced at $299.00</a:t>
            </a:r>
          </a:p>
          <a:p>
            <a:pPr marL="547988" lvl="1" indent="-273994" algn="l">
              <a:lnSpc>
                <a:spcPts val="3553"/>
              </a:lnSpc>
              <a:buFont typeface="Arial"/>
              <a:buChar char="•"/>
            </a:pPr>
            <a:r>
              <a:rPr lang="en-US" sz="2538" b="1">
                <a:solidFill>
                  <a:srgbClr val="2C115A"/>
                </a:solidFill>
                <a:latin typeface="Canva Sans Bold"/>
                <a:ea typeface="Canva Sans Bold"/>
                <a:cs typeface="Canva Sans Bold"/>
                <a:sym typeface="Canva Sans Bold"/>
              </a:rPr>
              <a:t>Pants priced at $155.00</a:t>
            </a:r>
          </a:p>
          <a:p>
            <a:pPr algn="l">
              <a:lnSpc>
                <a:spcPts val="3553"/>
              </a:lnSpc>
            </a:pPr>
            <a:r>
              <a:rPr lang="en-US" sz="2538" b="1">
                <a:solidFill>
                  <a:srgbClr val="2C115A"/>
                </a:solidFill>
                <a:latin typeface="Canva Sans Bold"/>
                <a:ea typeface="Canva Sans Bold"/>
                <a:cs typeface="Canva Sans Bold"/>
                <a:sym typeface="Canva Sans Bold"/>
              </a:rPr>
              <a:t>Each item is accompanied by a small image, providing a visual reference for the user. This screen makes it easy for the user to revisit and potentially purchase items they were previously interested in. The navigation arrow at the top-left allows the user to go back to the previous screen, such as the home page or main shopping area.</a:t>
            </a:r>
          </a:p>
          <a:p>
            <a:pPr algn="l">
              <a:lnSpc>
                <a:spcPts val="3553"/>
              </a:lnSpc>
            </a:pPr>
            <a:endParaRPr lang="en-US" sz="2538" b="1">
              <a:solidFill>
                <a:srgbClr val="2C115A"/>
              </a:solidFill>
              <a:latin typeface="Canva Sans Bold"/>
              <a:ea typeface="Canva Sans Bold"/>
              <a:cs typeface="Canva Sans Bold"/>
              <a:sym typeface="Canva Sans Bold"/>
            </a:endParaRPr>
          </a:p>
        </p:txBody>
      </p:sp>
      <p:pic>
        <p:nvPicPr>
          <p:cNvPr id="6" name="Picture 2" descr="C:\Users\HP\Downloads\depiE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390625" y="304397"/>
            <a:ext cx="1906775" cy="17530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8F1FC"/>
        </a:solidFill>
        <a:effectLst/>
      </p:bgPr>
    </p:bg>
    <p:spTree>
      <p:nvGrpSpPr>
        <p:cNvPr id="1" name=""/>
        <p:cNvGrpSpPr/>
        <p:nvPr/>
      </p:nvGrpSpPr>
      <p:grpSpPr>
        <a:xfrm>
          <a:off x="0" y="0"/>
          <a:ext cx="0" cy="0"/>
          <a:chOff x="0" y="0"/>
          <a:chExt cx="0" cy="0"/>
        </a:xfrm>
      </p:grpSpPr>
      <p:sp>
        <p:nvSpPr>
          <p:cNvPr id="7" name="Freeform 2"/>
          <p:cNvSpPr/>
          <p:nvPr/>
        </p:nvSpPr>
        <p:spPr>
          <a:xfrm>
            <a:off x="-15" y="33337"/>
            <a:ext cx="18288000" cy="10287023"/>
          </a:xfrm>
          <a:custGeom>
            <a:avLst/>
            <a:gdLst/>
            <a:ahLst/>
            <a:cxnLst/>
            <a:rect l="l" t="t" r="r" b="b"/>
            <a:pathLst>
              <a:path w="18288000" h="10287023">
                <a:moveTo>
                  <a:pt x="0" y="0"/>
                </a:moveTo>
                <a:lnTo>
                  <a:pt x="18288000" y="0"/>
                </a:lnTo>
                <a:lnTo>
                  <a:pt x="18288000" y="10287023"/>
                </a:lnTo>
                <a:lnTo>
                  <a:pt x="0" y="10287023"/>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2" name="Freeform 2"/>
          <p:cNvSpPr/>
          <p:nvPr/>
        </p:nvSpPr>
        <p:spPr>
          <a:xfrm>
            <a:off x="13716000" y="2057400"/>
            <a:ext cx="4078852" cy="7470314"/>
          </a:xfrm>
          <a:custGeom>
            <a:avLst/>
            <a:gdLst/>
            <a:ahLst/>
            <a:cxnLst/>
            <a:rect l="l" t="t" r="r" b="b"/>
            <a:pathLst>
              <a:path w="4406510" h="9223990">
                <a:moveTo>
                  <a:pt x="0" y="0"/>
                </a:moveTo>
                <a:lnTo>
                  <a:pt x="4406510" y="0"/>
                </a:lnTo>
                <a:lnTo>
                  <a:pt x="4406510" y="9223990"/>
                </a:lnTo>
                <a:lnTo>
                  <a:pt x="0" y="9223990"/>
                </a:lnTo>
                <a:lnTo>
                  <a:pt x="0" y="0"/>
                </a:lnTo>
                <a:close/>
              </a:path>
            </a:pathLst>
          </a:custGeom>
          <a:blipFill>
            <a:blip r:embed="rId5"/>
            <a:stretch>
              <a:fillRect/>
            </a:stretch>
          </a:blipFill>
        </p:spPr>
      </p:sp>
      <p:sp>
        <p:nvSpPr>
          <p:cNvPr id="4" name="TextBox 4"/>
          <p:cNvSpPr txBox="1"/>
          <p:nvPr/>
        </p:nvSpPr>
        <p:spPr>
          <a:xfrm>
            <a:off x="-3467064" y="294199"/>
            <a:ext cx="15225150" cy="923925"/>
          </a:xfrm>
          <a:prstGeom prst="rect">
            <a:avLst/>
          </a:prstGeom>
        </p:spPr>
        <p:txBody>
          <a:bodyPr lIns="0" tIns="0" rIns="0" bIns="0" rtlCol="0" anchor="t">
            <a:spAutoFit/>
          </a:bodyPr>
          <a:lstStyle/>
          <a:p>
            <a:pPr algn="ctr">
              <a:lnSpc>
                <a:spcPts val="7200"/>
              </a:lnSpc>
            </a:pPr>
            <a:r>
              <a:rPr lang="en-US" sz="6000" b="1" dirty="0">
                <a:solidFill>
                  <a:srgbClr val="2C115A"/>
                </a:solidFill>
                <a:latin typeface="Raleway Bold"/>
                <a:ea typeface="Raleway Bold"/>
                <a:cs typeface="Raleway Bold"/>
                <a:sym typeface="Raleway Bold"/>
              </a:rPr>
              <a:t>Add Product Screen</a:t>
            </a:r>
          </a:p>
        </p:txBody>
      </p:sp>
      <p:sp>
        <p:nvSpPr>
          <p:cNvPr id="5" name="TextBox 5"/>
          <p:cNvSpPr txBox="1"/>
          <p:nvPr/>
        </p:nvSpPr>
        <p:spPr>
          <a:xfrm>
            <a:off x="178517" y="1426570"/>
            <a:ext cx="12962139" cy="7831730"/>
          </a:xfrm>
          <a:prstGeom prst="rect">
            <a:avLst/>
          </a:prstGeom>
        </p:spPr>
        <p:txBody>
          <a:bodyPr lIns="0" tIns="0" rIns="0" bIns="0" rtlCol="0" anchor="t">
            <a:spAutoFit/>
          </a:bodyPr>
          <a:lstStyle/>
          <a:p>
            <a:pPr algn="l">
              <a:lnSpc>
                <a:spcPts val="3096"/>
              </a:lnSpc>
            </a:pPr>
            <a:r>
              <a:rPr lang="en-US" sz="2211" b="1">
                <a:solidFill>
                  <a:srgbClr val="2C115A"/>
                </a:solidFill>
                <a:latin typeface="Canva Sans Bold"/>
                <a:ea typeface="Canva Sans Bold"/>
                <a:cs typeface="Canva Sans Bold"/>
                <a:sym typeface="Canva Sans Bold"/>
              </a:rPr>
              <a:t>The "Add Product" screen is designed for users to input details when listing a new product. Here's a general breakdown:</a:t>
            </a:r>
          </a:p>
          <a:p>
            <a:pPr marL="477486" lvl="1" indent="-238743" algn="l">
              <a:lnSpc>
                <a:spcPts val="3096"/>
              </a:lnSpc>
              <a:buAutoNum type="arabicPeriod"/>
            </a:pPr>
            <a:r>
              <a:rPr lang="en-US" sz="2211" b="1">
                <a:solidFill>
                  <a:srgbClr val="2C115A"/>
                </a:solidFill>
                <a:latin typeface="Canva Sans Bold"/>
                <a:ea typeface="Canva Sans Bold"/>
                <a:cs typeface="Canva Sans Bold"/>
                <a:sym typeface="Canva Sans Bold"/>
              </a:rPr>
              <a:t>Product Image: Users can upload or select an image for the product using the "Pick Image" button, which helps display the item visually.</a:t>
            </a:r>
          </a:p>
          <a:p>
            <a:pPr marL="477486" lvl="1" indent="-238743" algn="l">
              <a:lnSpc>
                <a:spcPts val="3096"/>
              </a:lnSpc>
              <a:buAutoNum type="arabicPeriod"/>
            </a:pPr>
            <a:r>
              <a:rPr lang="en-US" sz="2211" b="1">
                <a:solidFill>
                  <a:srgbClr val="2C115A"/>
                </a:solidFill>
                <a:latin typeface="Canva Sans Bold"/>
                <a:ea typeface="Canva Sans Bold"/>
                <a:cs typeface="Canva Sans Bold"/>
                <a:sym typeface="Canva Sans Bold"/>
              </a:rPr>
              <a:t>Description: A text field where the user can add a brief description of the product, outlining key features or details.</a:t>
            </a:r>
          </a:p>
          <a:p>
            <a:pPr marL="477486" lvl="1" indent="-238743" algn="l">
              <a:lnSpc>
                <a:spcPts val="3096"/>
              </a:lnSpc>
              <a:buAutoNum type="arabicPeriod"/>
            </a:pPr>
            <a:r>
              <a:rPr lang="en-US" sz="2211" b="1">
                <a:solidFill>
                  <a:srgbClr val="2C115A"/>
                </a:solidFill>
                <a:latin typeface="Canva Sans Bold"/>
                <a:ea typeface="Canva Sans Bold"/>
                <a:cs typeface="Canva Sans Bold"/>
                <a:sym typeface="Canva Sans Bold"/>
              </a:rPr>
              <a:t>Seller Information: A field where the name of the seller is provided.</a:t>
            </a:r>
          </a:p>
          <a:p>
            <a:pPr marL="477486" lvl="1" indent="-238743" algn="l">
              <a:lnSpc>
                <a:spcPts val="3096"/>
              </a:lnSpc>
              <a:buAutoNum type="arabicPeriod"/>
            </a:pPr>
            <a:r>
              <a:rPr lang="en-US" sz="2211" b="1">
                <a:solidFill>
                  <a:srgbClr val="2C115A"/>
                </a:solidFill>
                <a:latin typeface="Canva Sans Bold"/>
                <a:ea typeface="Canva Sans Bold"/>
                <a:cs typeface="Canva Sans Bold"/>
                <a:sym typeface="Canva Sans Bold"/>
              </a:rPr>
              <a:t>Review: Space to add or display reviews related to the product.</a:t>
            </a:r>
          </a:p>
          <a:p>
            <a:pPr marL="477486" lvl="1" indent="-238743" algn="l">
              <a:lnSpc>
                <a:spcPts val="3096"/>
              </a:lnSpc>
              <a:buAutoNum type="arabicPeriod"/>
            </a:pPr>
            <a:r>
              <a:rPr lang="en-US" sz="2211" b="1">
                <a:solidFill>
                  <a:srgbClr val="2C115A"/>
                </a:solidFill>
                <a:latin typeface="Canva Sans Bold"/>
                <a:ea typeface="Canva Sans Bold"/>
                <a:cs typeface="Canva Sans Bold"/>
                <a:sym typeface="Canva Sans Bold"/>
              </a:rPr>
              <a:t>Price: A section where the user inputs the product's price.</a:t>
            </a:r>
          </a:p>
          <a:p>
            <a:pPr marL="477486" lvl="1" indent="-238743" algn="l">
              <a:lnSpc>
                <a:spcPts val="3096"/>
              </a:lnSpc>
              <a:buAutoNum type="arabicPeriod"/>
            </a:pPr>
            <a:r>
              <a:rPr lang="en-US" sz="2211" b="1">
                <a:solidFill>
                  <a:srgbClr val="2C115A"/>
                </a:solidFill>
                <a:latin typeface="Canva Sans Bold"/>
                <a:ea typeface="Canva Sans Bold"/>
                <a:cs typeface="Canva Sans Bold"/>
                <a:sym typeface="Canva Sans Bold"/>
              </a:rPr>
              <a:t>Rate: Likely a rating field for the product, possibly allowing users to indicate product quality.</a:t>
            </a:r>
          </a:p>
          <a:p>
            <a:pPr marL="477486" lvl="1" indent="-238743" algn="l">
              <a:lnSpc>
                <a:spcPts val="3096"/>
              </a:lnSpc>
              <a:buAutoNum type="arabicPeriod"/>
            </a:pPr>
            <a:r>
              <a:rPr lang="en-US" sz="2211" b="1">
                <a:solidFill>
                  <a:srgbClr val="2C115A"/>
                </a:solidFill>
                <a:latin typeface="Canva Sans Bold"/>
                <a:ea typeface="Canva Sans Bold"/>
                <a:cs typeface="Canva Sans Bold"/>
                <a:sym typeface="Canva Sans Bold"/>
              </a:rPr>
              <a:t>Quantity: Allows users to specify how many units of the product are available for sale.</a:t>
            </a:r>
          </a:p>
          <a:p>
            <a:pPr marL="477486" lvl="1" indent="-238743" algn="l">
              <a:lnSpc>
                <a:spcPts val="3096"/>
              </a:lnSpc>
              <a:buAutoNum type="arabicPeriod"/>
            </a:pPr>
            <a:r>
              <a:rPr lang="en-US" sz="2211" b="1">
                <a:solidFill>
                  <a:srgbClr val="2C115A"/>
                </a:solidFill>
                <a:latin typeface="Canva Sans Bold"/>
                <a:ea typeface="Canva Sans Bold"/>
                <a:cs typeface="Canva Sans Bold"/>
                <a:sym typeface="Canva Sans Bold"/>
              </a:rPr>
              <a:t>Category Selection: A drop-down menu to categorize the product, making it easier for buyers to find relevant items.</a:t>
            </a:r>
          </a:p>
          <a:p>
            <a:pPr marL="477486" lvl="1" indent="-238743" algn="l">
              <a:lnSpc>
                <a:spcPts val="3096"/>
              </a:lnSpc>
              <a:buAutoNum type="arabicPeriod"/>
            </a:pPr>
            <a:r>
              <a:rPr lang="en-US" sz="2211" b="1">
                <a:solidFill>
                  <a:srgbClr val="2C115A"/>
                </a:solidFill>
                <a:latin typeface="Canva Sans Bold"/>
                <a:ea typeface="Canva Sans Bold"/>
                <a:cs typeface="Canva Sans Bold"/>
                <a:sym typeface="Canva Sans Bold"/>
              </a:rPr>
              <a:t>Select List: Another drop-down menu, possibly for adding the product to a specific list, like favorites or a shopping list.</a:t>
            </a:r>
          </a:p>
          <a:p>
            <a:pPr marL="477486" lvl="1" indent="-238743" algn="l">
              <a:lnSpc>
                <a:spcPts val="3096"/>
              </a:lnSpc>
              <a:buAutoNum type="arabicPeriod"/>
            </a:pPr>
            <a:r>
              <a:rPr lang="en-US" sz="2211" b="1">
                <a:solidFill>
                  <a:srgbClr val="2C115A"/>
                </a:solidFill>
                <a:latin typeface="Canva Sans Bold"/>
                <a:ea typeface="Canva Sans Bold"/>
                <a:cs typeface="Canva Sans Bold"/>
                <a:sym typeface="Canva Sans Bold"/>
              </a:rPr>
              <a:t>Pick Colors: An option for users to specify available color variations of the product.</a:t>
            </a:r>
          </a:p>
          <a:p>
            <a:pPr marL="477486" lvl="1" indent="-238743" algn="l">
              <a:lnSpc>
                <a:spcPts val="3096"/>
              </a:lnSpc>
              <a:buAutoNum type="arabicPeriod"/>
            </a:pPr>
            <a:r>
              <a:rPr lang="en-US" sz="2211" b="1">
                <a:solidFill>
                  <a:srgbClr val="2C115A"/>
                </a:solidFill>
                <a:latin typeface="Canva Sans Bold"/>
                <a:ea typeface="Canva Sans Bold"/>
                <a:cs typeface="Canva Sans Bold"/>
                <a:sym typeface="Canva Sans Bold"/>
              </a:rPr>
              <a:t>Add Product Button: A call-to-action button to finalize and add the product to the platform.</a:t>
            </a:r>
          </a:p>
          <a:p>
            <a:pPr algn="l">
              <a:lnSpc>
                <a:spcPts val="3096"/>
              </a:lnSpc>
            </a:pPr>
            <a:endParaRPr lang="en-US" sz="2211" b="1">
              <a:solidFill>
                <a:srgbClr val="2C115A"/>
              </a:solidFill>
              <a:latin typeface="Canva Sans Bold"/>
              <a:ea typeface="Canva Sans Bold"/>
              <a:cs typeface="Canva Sans Bold"/>
              <a:sym typeface="Canva Sans Bold"/>
            </a:endParaRPr>
          </a:p>
        </p:txBody>
      </p:sp>
      <p:pic>
        <p:nvPicPr>
          <p:cNvPr id="6" name="Picture 2" descr="C:\Users\HP\Downloads\depiE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390625" y="304397"/>
            <a:ext cx="1906775" cy="17530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8F1FC"/>
        </a:solidFill>
        <a:effectLst/>
      </p:bgPr>
    </p:bg>
    <p:spTree>
      <p:nvGrpSpPr>
        <p:cNvPr id="1" name=""/>
        <p:cNvGrpSpPr/>
        <p:nvPr/>
      </p:nvGrpSpPr>
      <p:grpSpPr>
        <a:xfrm>
          <a:off x="0" y="0"/>
          <a:ext cx="0" cy="0"/>
          <a:chOff x="0" y="0"/>
          <a:chExt cx="0" cy="0"/>
        </a:xfrm>
      </p:grpSpPr>
      <p:sp>
        <p:nvSpPr>
          <p:cNvPr id="7" name="Freeform 2"/>
          <p:cNvSpPr/>
          <p:nvPr/>
        </p:nvSpPr>
        <p:spPr>
          <a:xfrm>
            <a:off x="1" y="-10"/>
            <a:ext cx="18288000" cy="10332922"/>
          </a:xfrm>
          <a:custGeom>
            <a:avLst/>
            <a:gdLst/>
            <a:ahLst/>
            <a:cxnLst/>
            <a:rect l="l" t="t" r="r" b="b"/>
            <a:pathLst>
              <a:path w="19079563" h="10332922">
                <a:moveTo>
                  <a:pt x="0" y="0"/>
                </a:moveTo>
                <a:lnTo>
                  <a:pt x="19079563" y="0"/>
                </a:lnTo>
                <a:lnTo>
                  <a:pt x="19079563" y="10332922"/>
                </a:lnTo>
                <a:lnTo>
                  <a:pt x="0" y="1033292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TextBox 4"/>
          <p:cNvSpPr txBox="1"/>
          <p:nvPr/>
        </p:nvSpPr>
        <p:spPr>
          <a:xfrm>
            <a:off x="-3467064" y="294199"/>
            <a:ext cx="15225150" cy="923925"/>
          </a:xfrm>
          <a:prstGeom prst="rect">
            <a:avLst/>
          </a:prstGeom>
        </p:spPr>
        <p:txBody>
          <a:bodyPr lIns="0" tIns="0" rIns="0" bIns="0" rtlCol="0" anchor="t">
            <a:spAutoFit/>
          </a:bodyPr>
          <a:lstStyle/>
          <a:p>
            <a:pPr algn="ctr">
              <a:lnSpc>
                <a:spcPts val="7200"/>
              </a:lnSpc>
            </a:pPr>
            <a:r>
              <a:rPr lang="en-US" sz="6000" b="1" dirty="0" smtClean="0">
                <a:solidFill>
                  <a:srgbClr val="2C115A"/>
                </a:solidFill>
                <a:latin typeface="Raleway Bold"/>
                <a:ea typeface="Raleway Bold"/>
                <a:cs typeface="Raleway Bold"/>
                <a:sym typeface="Raleway Bold"/>
              </a:rPr>
              <a:t>Profile Screen</a:t>
            </a:r>
            <a:endParaRPr lang="en-US" sz="6000" b="1" dirty="0">
              <a:solidFill>
                <a:srgbClr val="2C115A"/>
              </a:solidFill>
              <a:latin typeface="Raleway Bold"/>
              <a:ea typeface="Raleway Bold"/>
              <a:cs typeface="Raleway Bold"/>
              <a:sym typeface="Raleway Bold"/>
            </a:endParaRPr>
          </a:p>
        </p:txBody>
      </p:sp>
      <p:sp>
        <p:nvSpPr>
          <p:cNvPr id="5" name="TextBox 5"/>
          <p:cNvSpPr txBox="1"/>
          <p:nvPr/>
        </p:nvSpPr>
        <p:spPr>
          <a:xfrm>
            <a:off x="199871" y="2171700"/>
            <a:ext cx="12962139" cy="3459537"/>
          </a:xfrm>
          <a:prstGeom prst="rect">
            <a:avLst/>
          </a:prstGeom>
        </p:spPr>
        <p:txBody>
          <a:bodyPr lIns="0" tIns="0" rIns="0" bIns="0" rtlCol="0" anchor="t">
            <a:spAutoFit/>
          </a:bodyPr>
          <a:lstStyle/>
          <a:p>
            <a:r>
              <a:rPr lang="en-US" sz="2211" b="1" dirty="0" smtClean="0">
                <a:solidFill>
                  <a:srgbClr val="2C115A"/>
                </a:solidFill>
                <a:latin typeface="Canva Sans Bold"/>
                <a:ea typeface="Canva Sans Bold"/>
                <a:cs typeface="Canva Sans Bold"/>
              </a:rPr>
              <a:t>The </a:t>
            </a:r>
            <a:r>
              <a:rPr lang="en-US" sz="2211" b="1" dirty="0">
                <a:solidFill>
                  <a:srgbClr val="2C115A"/>
                </a:solidFill>
                <a:latin typeface="Canva Sans Bold"/>
                <a:ea typeface="Canva Sans Bold"/>
                <a:cs typeface="Canva Sans Bold"/>
              </a:rPr>
              <a:t>profile screen allows users to manage and view their personal information within the Snap-Shop app. It includes:</a:t>
            </a:r>
          </a:p>
          <a:p>
            <a:r>
              <a:rPr lang="en-US" sz="2211" b="1" dirty="0">
                <a:solidFill>
                  <a:srgbClr val="2C115A"/>
                </a:solidFill>
                <a:latin typeface="Canva Sans Bold"/>
                <a:ea typeface="Canva Sans Bold"/>
                <a:cs typeface="Canva Sans Bold"/>
              </a:rPr>
              <a:t>Profile Picture Update:</a:t>
            </a:r>
          </a:p>
          <a:p>
            <a:pPr lvl="1"/>
            <a:r>
              <a:rPr lang="en-US" sz="2211" b="1" dirty="0">
                <a:solidFill>
                  <a:srgbClr val="2C115A"/>
                </a:solidFill>
                <a:latin typeface="Canva Sans Bold"/>
                <a:ea typeface="Canva Sans Bold"/>
                <a:cs typeface="Canva Sans Bold"/>
              </a:rPr>
              <a:t>Users can tap on the camera icon to upload or change their profile picture. This feature provides an intuitive way to personalize the app.</a:t>
            </a:r>
          </a:p>
          <a:p>
            <a:r>
              <a:rPr lang="en-US" sz="2211" b="1" dirty="0">
                <a:solidFill>
                  <a:srgbClr val="2C115A"/>
                </a:solidFill>
                <a:latin typeface="Canva Sans Bold"/>
                <a:ea typeface="Canva Sans Bold"/>
                <a:cs typeface="Canva Sans Bold"/>
              </a:rPr>
              <a:t>User Information Display:</a:t>
            </a:r>
          </a:p>
          <a:p>
            <a:pPr lvl="1"/>
            <a:r>
              <a:rPr lang="en-US" sz="2211" b="1" dirty="0">
                <a:solidFill>
                  <a:srgbClr val="2C115A"/>
                </a:solidFill>
                <a:latin typeface="Canva Sans Bold"/>
                <a:ea typeface="Canva Sans Bold"/>
                <a:cs typeface="Canva Sans Bold"/>
              </a:rPr>
              <a:t>The screen displays key user details, including username, email address, and phone number. This information is pulled from the user’s account and is presented clearly for easy review.</a:t>
            </a:r>
          </a:p>
          <a:p>
            <a:pPr algn="l">
              <a:lnSpc>
                <a:spcPts val="3096"/>
              </a:lnSpc>
            </a:pPr>
            <a:endParaRPr lang="en-US" sz="2211" b="1" dirty="0">
              <a:solidFill>
                <a:srgbClr val="2C115A"/>
              </a:solidFill>
              <a:latin typeface="Canva Sans Bold"/>
              <a:ea typeface="Canva Sans Bold"/>
              <a:cs typeface="Canva Sans Bold"/>
              <a:sym typeface="Canva Sans Bold"/>
            </a:endParaRPr>
          </a:p>
        </p:txBody>
      </p:sp>
      <p:pic>
        <p:nvPicPr>
          <p:cNvPr id="6" name="Picture 2" descr="C:\Users\HP\Downloads\depiE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390625" y="304397"/>
            <a:ext cx="1906775" cy="175300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HP\Downloads\Telegram Desktop\photo_2024-10-13_04-29-00.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185515" y="2476500"/>
            <a:ext cx="3954190" cy="7272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761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8F1FC"/>
        </a:solidFill>
        <a:effectLst/>
      </p:bgPr>
    </p:bg>
    <p:spTree>
      <p:nvGrpSpPr>
        <p:cNvPr id="1" name=""/>
        <p:cNvGrpSpPr/>
        <p:nvPr/>
      </p:nvGrpSpPr>
      <p:grpSpPr>
        <a:xfrm>
          <a:off x="0" y="0"/>
          <a:ext cx="0" cy="0"/>
          <a:chOff x="0" y="0"/>
          <a:chExt cx="0" cy="0"/>
        </a:xfrm>
      </p:grpSpPr>
      <p:sp>
        <p:nvSpPr>
          <p:cNvPr id="12" name="Freeform 2"/>
          <p:cNvSpPr/>
          <p:nvPr/>
        </p:nvSpPr>
        <p:spPr>
          <a:xfrm>
            <a:off x="-15" y="33337"/>
            <a:ext cx="18288000" cy="10287023"/>
          </a:xfrm>
          <a:custGeom>
            <a:avLst/>
            <a:gdLst/>
            <a:ahLst/>
            <a:cxnLst/>
            <a:rect l="l" t="t" r="r" b="b"/>
            <a:pathLst>
              <a:path w="18288000" h="10287023">
                <a:moveTo>
                  <a:pt x="0" y="0"/>
                </a:moveTo>
                <a:lnTo>
                  <a:pt x="18288000" y="0"/>
                </a:lnTo>
                <a:lnTo>
                  <a:pt x="18288000" y="10287023"/>
                </a:lnTo>
                <a:lnTo>
                  <a:pt x="0" y="10287023"/>
                </a:lnTo>
                <a:lnTo>
                  <a:pt x="0" y="0"/>
                </a:lnTo>
                <a:close/>
              </a:path>
            </a:pathLst>
          </a:custGeom>
          <a:blipFill>
            <a:blip r:embed="rId2">
              <a:extLst>
                <a:ext uri="{96DAC541-7B7A-43D3-8B79-37D633B846F1}">
                  <asvg:svgBlip xmlns:asvg="http://schemas.microsoft.com/office/drawing/2016/SVG/main" xmlns="" r:embed="rId4"/>
                </a:ext>
              </a:extLst>
            </a:blip>
            <a:stretch>
              <a:fillRect/>
            </a:stretch>
          </a:blipFill>
        </p:spPr>
      </p:sp>
      <p:sp>
        <p:nvSpPr>
          <p:cNvPr id="2" name="Freeform 2"/>
          <p:cNvSpPr/>
          <p:nvPr/>
        </p:nvSpPr>
        <p:spPr>
          <a:xfrm>
            <a:off x="2348200" y="1079100"/>
            <a:ext cx="4220400" cy="8128800"/>
          </a:xfrm>
          <a:custGeom>
            <a:avLst/>
            <a:gdLst/>
            <a:ahLst/>
            <a:cxnLst/>
            <a:rect l="l" t="t" r="r" b="b"/>
            <a:pathLst>
              <a:path w="4220400" h="8128800">
                <a:moveTo>
                  <a:pt x="0" y="0"/>
                </a:moveTo>
                <a:lnTo>
                  <a:pt x="4220400" y="0"/>
                </a:lnTo>
                <a:lnTo>
                  <a:pt x="4220400" y="8128800"/>
                </a:lnTo>
                <a:lnTo>
                  <a:pt x="0" y="8128800"/>
                </a:lnTo>
                <a:lnTo>
                  <a:pt x="0" y="0"/>
                </a:lnTo>
                <a:close/>
              </a:path>
            </a:pathLst>
          </a:custGeom>
          <a:blipFill>
            <a:blip r:embed="rId5">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666880" y="3265698"/>
            <a:ext cx="5345950" cy="4213497"/>
          </a:xfrm>
          <a:custGeom>
            <a:avLst/>
            <a:gdLst/>
            <a:ahLst/>
            <a:cxnLst/>
            <a:rect l="l" t="t" r="r" b="b"/>
            <a:pathLst>
              <a:path w="5345950" h="4213497">
                <a:moveTo>
                  <a:pt x="0" y="0"/>
                </a:moveTo>
                <a:lnTo>
                  <a:pt x="5345950" y="0"/>
                </a:lnTo>
                <a:lnTo>
                  <a:pt x="5345950" y="4213497"/>
                </a:lnTo>
                <a:lnTo>
                  <a:pt x="0" y="4213497"/>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4" name="Freeform 4"/>
          <p:cNvSpPr/>
          <p:nvPr/>
        </p:nvSpPr>
        <p:spPr>
          <a:xfrm>
            <a:off x="1309602" y="2019210"/>
            <a:ext cx="1592842" cy="1279090"/>
          </a:xfrm>
          <a:custGeom>
            <a:avLst/>
            <a:gdLst/>
            <a:ahLst/>
            <a:cxnLst/>
            <a:rect l="l" t="t" r="r" b="b"/>
            <a:pathLst>
              <a:path w="1592842" h="1279090">
                <a:moveTo>
                  <a:pt x="0" y="0"/>
                </a:moveTo>
                <a:lnTo>
                  <a:pt x="1592842" y="0"/>
                </a:lnTo>
                <a:lnTo>
                  <a:pt x="1592842" y="1279090"/>
                </a:lnTo>
                <a:lnTo>
                  <a:pt x="0" y="1279090"/>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5" name="Freeform 5"/>
          <p:cNvSpPr/>
          <p:nvPr/>
        </p:nvSpPr>
        <p:spPr>
          <a:xfrm>
            <a:off x="2902444" y="1438699"/>
            <a:ext cx="3111914" cy="288448"/>
          </a:xfrm>
          <a:custGeom>
            <a:avLst/>
            <a:gdLst/>
            <a:ahLst/>
            <a:cxnLst/>
            <a:rect l="l" t="t" r="r" b="b"/>
            <a:pathLst>
              <a:path w="3111914" h="288448">
                <a:moveTo>
                  <a:pt x="0" y="0"/>
                </a:moveTo>
                <a:lnTo>
                  <a:pt x="3111914" y="0"/>
                </a:lnTo>
                <a:lnTo>
                  <a:pt x="3111914" y="288448"/>
                </a:lnTo>
                <a:lnTo>
                  <a:pt x="0" y="288448"/>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6" name="Freeform 6"/>
          <p:cNvSpPr/>
          <p:nvPr/>
        </p:nvSpPr>
        <p:spPr>
          <a:xfrm>
            <a:off x="5972603" y="7225309"/>
            <a:ext cx="1408960" cy="1317742"/>
          </a:xfrm>
          <a:custGeom>
            <a:avLst/>
            <a:gdLst/>
            <a:ahLst/>
            <a:cxnLst/>
            <a:rect l="l" t="t" r="r" b="b"/>
            <a:pathLst>
              <a:path w="1408960" h="1317742">
                <a:moveTo>
                  <a:pt x="0" y="0"/>
                </a:moveTo>
                <a:lnTo>
                  <a:pt x="1408960" y="0"/>
                </a:lnTo>
                <a:lnTo>
                  <a:pt x="1408960" y="1317742"/>
                </a:lnTo>
                <a:lnTo>
                  <a:pt x="0" y="1317742"/>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sp>
        <p:nvSpPr>
          <p:cNvPr id="7" name="Freeform 7"/>
          <p:cNvSpPr/>
          <p:nvPr/>
        </p:nvSpPr>
        <p:spPr>
          <a:xfrm>
            <a:off x="3860124" y="7594089"/>
            <a:ext cx="1196556" cy="96250"/>
          </a:xfrm>
          <a:custGeom>
            <a:avLst/>
            <a:gdLst/>
            <a:ahLst/>
            <a:cxnLst/>
            <a:rect l="l" t="t" r="r" b="b"/>
            <a:pathLst>
              <a:path w="1196556" h="96250">
                <a:moveTo>
                  <a:pt x="0" y="0"/>
                </a:moveTo>
                <a:lnTo>
                  <a:pt x="1196556" y="0"/>
                </a:lnTo>
                <a:lnTo>
                  <a:pt x="1196556" y="96250"/>
                </a:lnTo>
                <a:lnTo>
                  <a:pt x="0" y="96250"/>
                </a:lnTo>
                <a:lnTo>
                  <a:pt x="0" y="0"/>
                </a:lnTo>
                <a:close/>
              </a:path>
            </a:pathLst>
          </a:custGeom>
          <a:blipFill>
            <a:blip r:embed="rId14">
              <a:extLst>
                <a:ext uri="{96DAC541-7B7A-43D3-8B79-37D633B846F1}">
                  <asvg:svgBlip xmlns:asvg="http://schemas.microsoft.com/office/drawing/2016/SVG/main" xmlns="" r:embed="rId15"/>
                </a:ext>
              </a:extLst>
            </a:blip>
            <a:stretch>
              <a:fillRect/>
            </a:stretch>
          </a:blipFill>
        </p:spPr>
      </p:sp>
      <p:sp>
        <p:nvSpPr>
          <p:cNvPr id="9" name="TextBox 9"/>
          <p:cNvSpPr txBox="1"/>
          <p:nvPr/>
        </p:nvSpPr>
        <p:spPr>
          <a:xfrm>
            <a:off x="1708189" y="2823300"/>
            <a:ext cx="1013550" cy="450075"/>
          </a:xfrm>
          <a:prstGeom prst="rect">
            <a:avLst/>
          </a:prstGeom>
        </p:spPr>
        <p:txBody>
          <a:bodyPr lIns="0" tIns="0" rIns="0" bIns="0" rtlCol="0" anchor="t">
            <a:spAutoFit/>
          </a:bodyPr>
          <a:lstStyle/>
          <a:p>
            <a:pPr algn="ctr">
              <a:lnSpc>
                <a:spcPts val="3359"/>
              </a:lnSpc>
            </a:pPr>
            <a:r>
              <a:rPr lang="en-US" sz="2799" b="1">
                <a:solidFill>
                  <a:srgbClr val="FFFFFF"/>
                </a:solidFill>
                <a:latin typeface="Raleway Bold"/>
                <a:ea typeface="Raleway Bold"/>
                <a:cs typeface="Raleway Bold"/>
                <a:sym typeface="Raleway Bold"/>
              </a:rPr>
              <a:t>20$</a:t>
            </a:r>
          </a:p>
        </p:txBody>
      </p:sp>
      <p:sp>
        <p:nvSpPr>
          <p:cNvPr id="10" name="TextBox 10"/>
          <p:cNvSpPr txBox="1"/>
          <p:nvPr/>
        </p:nvSpPr>
        <p:spPr>
          <a:xfrm>
            <a:off x="8805150" y="3120093"/>
            <a:ext cx="8454150" cy="1953600"/>
          </a:xfrm>
          <a:prstGeom prst="rect">
            <a:avLst/>
          </a:prstGeom>
        </p:spPr>
        <p:txBody>
          <a:bodyPr lIns="0" tIns="0" rIns="0" bIns="0" rtlCol="0" anchor="t">
            <a:spAutoFit/>
          </a:bodyPr>
          <a:lstStyle/>
          <a:p>
            <a:pPr algn="l">
              <a:lnSpc>
                <a:spcPts val="20400"/>
              </a:lnSpc>
            </a:pPr>
            <a:r>
              <a:rPr lang="en-US" sz="17000" b="1">
                <a:solidFill>
                  <a:srgbClr val="2C115A"/>
                </a:solidFill>
                <a:latin typeface="Raleway Bold"/>
                <a:ea typeface="Raleway Bold"/>
                <a:cs typeface="Raleway Bold"/>
                <a:sym typeface="Raleway Bold"/>
              </a:rPr>
              <a:t>Thanks!</a:t>
            </a:r>
          </a:p>
        </p:txBody>
      </p:sp>
      <p:pic>
        <p:nvPicPr>
          <p:cNvPr id="11" name="Picture 2" descr="C:\Users\HP\Downloads\depiEN.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5390625" y="304397"/>
            <a:ext cx="1906775" cy="17530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8F1FC"/>
        </a:solidFill>
        <a:effectLst/>
      </p:bgPr>
    </p:bg>
    <p:spTree>
      <p:nvGrpSpPr>
        <p:cNvPr id="1" name=""/>
        <p:cNvGrpSpPr/>
        <p:nvPr/>
      </p:nvGrpSpPr>
      <p:grpSpPr>
        <a:xfrm>
          <a:off x="0" y="0"/>
          <a:ext cx="0" cy="0"/>
          <a:chOff x="0" y="0"/>
          <a:chExt cx="0" cy="0"/>
        </a:xfrm>
      </p:grpSpPr>
      <p:sp>
        <p:nvSpPr>
          <p:cNvPr id="2" name="Freeform 2"/>
          <p:cNvSpPr/>
          <p:nvPr/>
        </p:nvSpPr>
        <p:spPr>
          <a:xfrm>
            <a:off x="-15" y="-20"/>
            <a:ext cx="10362455" cy="10287029"/>
          </a:xfrm>
          <a:custGeom>
            <a:avLst/>
            <a:gdLst/>
            <a:ahLst/>
            <a:cxnLst/>
            <a:rect l="l" t="t" r="r" b="b"/>
            <a:pathLst>
              <a:path w="10362455" h="10287029">
                <a:moveTo>
                  <a:pt x="0" y="0"/>
                </a:moveTo>
                <a:lnTo>
                  <a:pt x="10362455" y="0"/>
                </a:lnTo>
                <a:lnTo>
                  <a:pt x="10362455" y="10287029"/>
                </a:lnTo>
                <a:lnTo>
                  <a:pt x="0" y="10287029"/>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3" name="Freeform 3"/>
          <p:cNvSpPr/>
          <p:nvPr/>
        </p:nvSpPr>
        <p:spPr>
          <a:xfrm>
            <a:off x="13868400" y="2247900"/>
            <a:ext cx="4209291" cy="7902285"/>
          </a:xfrm>
          <a:custGeom>
            <a:avLst/>
            <a:gdLst/>
            <a:ahLst/>
            <a:cxnLst/>
            <a:rect l="l" t="t" r="r" b="b"/>
            <a:pathLst>
              <a:path w="3852198" h="9121485">
                <a:moveTo>
                  <a:pt x="0" y="0"/>
                </a:moveTo>
                <a:lnTo>
                  <a:pt x="3852197" y="0"/>
                </a:lnTo>
                <a:lnTo>
                  <a:pt x="3852197" y="9121485"/>
                </a:lnTo>
                <a:lnTo>
                  <a:pt x="0" y="9121485"/>
                </a:lnTo>
                <a:lnTo>
                  <a:pt x="0" y="0"/>
                </a:lnTo>
                <a:close/>
              </a:path>
            </a:pathLst>
          </a:custGeom>
          <a:blipFill>
            <a:blip r:embed="rId5"/>
            <a:stretch>
              <a:fillRect l="-6690" t="-5665" r="-11825"/>
            </a:stretch>
          </a:blipFill>
        </p:spPr>
      </p:sp>
      <p:sp>
        <p:nvSpPr>
          <p:cNvPr id="5" name="TextBox 5"/>
          <p:cNvSpPr txBox="1"/>
          <p:nvPr/>
        </p:nvSpPr>
        <p:spPr>
          <a:xfrm>
            <a:off x="164149" y="261669"/>
            <a:ext cx="9766350" cy="923925"/>
          </a:xfrm>
          <a:prstGeom prst="rect">
            <a:avLst/>
          </a:prstGeom>
        </p:spPr>
        <p:txBody>
          <a:bodyPr lIns="0" tIns="0" rIns="0" bIns="0" rtlCol="0" anchor="t">
            <a:spAutoFit/>
          </a:bodyPr>
          <a:lstStyle/>
          <a:p>
            <a:pPr algn="l">
              <a:lnSpc>
                <a:spcPts val="7200"/>
              </a:lnSpc>
            </a:pPr>
            <a:r>
              <a:rPr lang="en-US" sz="6000" b="1" dirty="0">
                <a:solidFill>
                  <a:srgbClr val="2C115A"/>
                </a:solidFill>
                <a:latin typeface="Raleway Bold"/>
                <a:ea typeface="Raleway Bold"/>
                <a:cs typeface="Raleway Bold"/>
                <a:sym typeface="Raleway Bold"/>
              </a:rPr>
              <a:t>Splash Screen</a:t>
            </a:r>
          </a:p>
        </p:txBody>
      </p:sp>
      <p:sp>
        <p:nvSpPr>
          <p:cNvPr id="6" name="TextBox 6"/>
          <p:cNvSpPr txBox="1"/>
          <p:nvPr/>
        </p:nvSpPr>
        <p:spPr>
          <a:xfrm>
            <a:off x="0" y="1581159"/>
            <a:ext cx="13624231" cy="8822928"/>
          </a:xfrm>
          <a:prstGeom prst="rect">
            <a:avLst/>
          </a:prstGeom>
        </p:spPr>
        <p:txBody>
          <a:bodyPr wrap="square" lIns="0" tIns="0" rIns="0" bIns="0" rtlCol="0" anchor="t">
            <a:spAutoFit/>
          </a:bodyPr>
          <a:lstStyle/>
          <a:p>
            <a:pPr marL="777240" lvl="1" indent="-388620" algn="l">
              <a:lnSpc>
                <a:spcPts val="4320"/>
              </a:lnSpc>
              <a:spcBef>
                <a:spcPct val="0"/>
              </a:spcBef>
              <a:buFont typeface="Arial"/>
              <a:buChar char="•"/>
            </a:pPr>
            <a:r>
              <a:rPr lang="en-US" sz="3600" b="1" dirty="0">
                <a:solidFill>
                  <a:srgbClr val="2C115A"/>
                </a:solidFill>
                <a:latin typeface="Raleway Bold"/>
                <a:ea typeface="Raleway Bold"/>
                <a:cs typeface="Raleway Bold"/>
                <a:sym typeface="Raleway Bold"/>
              </a:rPr>
              <a:t>Clean and Modern Design: The splash screen features our brand’s visual identity—a shopping cart and clothing item that instantly communicates the purpose of our app.</a:t>
            </a:r>
          </a:p>
          <a:p>
            <a:pPr marL="777240" lvl="1" indent="-388620" algn="l">
              <a:lnSpc>
                <a:spcPts val="4320"/>
              </a:lnSpc>
              <a:spcBef>
                <a:spcPct val="0"/>
              </a:spcBef>
              <a:buFont typeface="Arial"/>
              <a:buChar char="•"/>
            </a:pPr>
            <a:endParaRPr lang="en-US" sz="3600" b="1" dirty="0">
              <a:solidFill>
                <a:srgbClr val="2C115A"/>
              </a:solidFill>
              <a:latin typeface="Raleway Bold"/>
              <a:ea typeface="Raleway Bold"/>
              <a:cs typeface="Raleway Bold"/>
              <a:sym typeface="Raleway Bold"/>
            </a:endParaRPr>
          </a:p>
          <a:p>
            <a:pPr marL="777240" lvl="1" indent="-388620" algn="l">
              <a:lnSpc>
                <a:spcPts val="4320"/>
              </a:lnSpc>
              <a:spcBef>
                <a:spcPct val="0"/>
              </a:spcBef>
              <a:buFont typeface="Arial"/>
              <a:buChar char="•"/>
            </a:pPr>
            <a:r>
              <a:rPr lang="en-US" sz="3600" b="1" dirty="0">
                <a:solidFill>
                  <a:srgbClr val="2C115A"/>
                </a:solidFill>
                <a:latin typeface="Raleway Bold"/>
                <a:ea typeface="Raleway Bold"/>
                <a:cs typeface="Raleway Bold"/>
                <a:sym typeface="Raleway Bold"/>
              </a:rPr>
              <a:t>Welcoming Message: The phrase "Welcome to </a:t>
            </a:r>
            <a:r>
              <a:rPr lang="en-US" sz="3600" b="1" dirty="0" err="1">
                <a:solidFill>
                  <a:srgbClr val="2C115A"/>
                </a:solidFill>
                <a:latin typeface="Raleway Bold"/>
                <a:ea typeface="Raleway Bold"/>
                <a:cs typeface="Raleway Bold"/>
                <a:sym typeface="Raleway Bold"/>
              </a:rPr>
              <a:t>SnapShop</a:t>
            </a:r>
            <a:r>
              <a:rPr lang="en-US" sz="3600" b="1" dirty="0">
                <a:solidFill>
                  <a:srgbClr val="2C115A"/>
                </a:solidFill>
                <a:latin typeface="Raleway Bold"/>
                <a:ea typeface="Raleway Bold"/>
                <a:cs typeface="Raleway Bold"/>
                <a:sym typeface="Raleway Bold"/>
              </a:rPr>
              <a:t>" greets the user, establishing a friendly and inviting tone right from the start.</a:t>
            </a:r>
          </a:p>
          <a:p>
            <a:pPr marL="777240" lvl="1" indent="-388620" algn="l">
              <a:lnSpc>
                <a:spcPts val="4320"/>
              </a:lnSpc>
              <a:spcBef>
                <a:spcPct val="0"/>
              </a:spcBef>
              <a:buFont typeface="Arial"/>
              <a:buChar char="•"/>
            </a:pPr>
            <a:endParaRPr lang="en-US" sz="3600" b="1" dirty="0">
              <a:solidFill>
                <a:srgbClr val="2C115A"/>
              </a:solidFill>
              <a:latin typeface="Raleway Bold"/>
              <a:ea typeface="Raleway Bold"/>
              <a:cs typeface="Raleway Bold"/>
              <a:sym typeface="Raleway Bold"/>
            </a:endParaRPr>
          </a:p>
          <a:p>
            <a:pPr marL="777240" lvl="1" indent="-388620" algn="l">
              <a:lnSpc>
                <a:spcPts val="4320"/>
              </a:lnSpc>
              <a:spcBef>
                <a:spcPct val="0"/>
              </a:spcBef>
              <a:buFont typeface="Arial"/>
              <a:buChar char="•"/>
            </a:pPr>
            <a:r>
              <a:rPr lang="en-US" sz="3600" b="1" dirty="0">
                <a:solidFill>
                  <a:srgbClr val="2C115A"/>
                </a:solidFill>
                <a:latin typeface="Raleway Bold"/>
                <a:ea typeface="Raleway Bold"/>
                <a:cs typeface="Raleway Bold"/>
                <a:sym typeface="Raleway Bold"/>
              </a:rPr>
              <a:t>Visual Elements: The icon of the shopping app with a credit card and shopping bag aligns perfectly with our goal—making shopping easy and accessible.</a:t>
            </a:r>
          </a:p>
          <a:p>
            <a:pPr marL="777240" lvl="1" indent="-388620" algn="l">
              <a:lnSpc>
                <a:spcPts val="4320"/>
              </a:lnSpc>
              <a:spcBef>
                <a:spcPct val="0"/>
              </a:spcBef>
              <a:buFont typeface="Arial"/>
              <a:buChar char="•"/>
            </a:pPr>
            <a:endParaRPr lang="en-US" sz="3600" b="1" dirty="0">
              <a:solidFill>
                <a:srgbClr val="2C115A"/>
              </a:solidFill>
              <a:latin typeface="Raleway Bold"/>
              <a:ea typeface="Raleway Bold"/>
              <a:cs typeface="Raleway Bold"/>
              <a:sym typeface="Raleway Bold"/>
            </a:endParaRPr>
          </a:p>
          <a:p>
            <a:pPr marL="777240" lvl="1" indent="-388620" algn="l">
              <a:lnSpc>
                <a:spcPts val="4320"/>
              </a:lnSpc>
              <a:spcBef>
                <a:spcPct val="0"/>
              </a:spcBef>
              <a:buFont typeface="Arial"/>
              <a:buChar char="•"/>
            </a:pPr>
            <a:r>
              <a:rPr lang="en-US" sz="3600" b="1" dirty="0">
                <a:solidFill>
                  <a:srgbClr val="2C115A"/>
                </a:solidFill>
                <a:latin typeface="Raleway Bold"/>
                <a:ea typeface="Raleway Bold"/>
                <a:cs typeface="Raleway Bold"/>
                <a:sym typeface="Raleway Bold"/>
              </a:rPr>
              <a:t>Quick and Smooth: The splash screen is designed to load quickly, ensuring users are never delayed as they access the app.</a:t>
            </a:r>
          </a:p>
          <a:p>
            <a:pPr algn="l">
              <a:lnSpc>
                <a:spcPts val="4320"/>
              </a:lnSpc>
              <a:spcBef>
                <a:spcPct val="0"/>
              </a:spcBef>
            </a:pPr>
            <a:endParaRPr lang="en-US" sz="3600" b="1" dirty="0">
              <a:solidFill>
                <a:srgbClr val="2C115A"/>
              </a:solidFill>
              <a:latin typeface="Raleway Bold"/>
              <a:ea typeface="Raleway Bold"/>
              <a:cs typeface="Raleway Bold"/>
              <a:sym typeface="Raleway Bold"/>
            </a:endParaRPr>
          </a:p>
        </p:txBody>
      </p:sp>
      <p:pic>
        <p:nvPicPr>
          <p:cNvPr id="8" name="Picture 2" descr="C:\Users\HP\Downloads\depiE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390625" y="304397"/>
            <a:ext cx="1906775" cy="17530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8F1FC"/>
        </a:solidFill>
        <a:effectLst/>
      </p:bgPr>
    </p:bg>
    <p:spTree>
      <p:nvGrpSpPr>
        <p:cNvPr id="1" name=""/>
        <p:cNvGrpSpPr/>
        <p:nvPr/>
      </p:nvGrpSpPr>
      <p:grpSpPr>
        <a:xfrm>
          <a:off x="0" y="0"/>
          <a:ext cx="0" cy="0"/>
          <a:chOff x="0" y="0"/>
          <a:chExt cx="0" cy="0"/>
        </a:xfrm>
      </p:grpSpPr>
      <p:sp>
        <p:nvSpPr>
          <p:cNvPr id="15" name="Freeform 2"/>
          <p:cNvSpPr/>
          <p:nvPr/>
        </p:nvSpPr>
        <p:spPr>
          <a:xfrm>
            <a:off x="1" y="-10"/>
            <a:ext cx="18288000" cy="10332922"/>
          </a:xfrm>
          <a:custGeom>
            <a:avLst/>
            <a:gdLst/>
            <a:ahLst/>
            <a:cxnLst/>
            <a:rect l="l" t="t" r="r" b="b"/>
            <a:pathLst>
              <a:path w="19079563" h="10332922">
                <a:moveTo>
                  <a:pt x="0" y="0"/>
                </a:moveTo>
                <a:lnTo>
                  <a:pt x="19079563" y="0"/>
                </a:lnTo>
                <a:lnTo>
                  <a:pt x="19079563" y="10332922"/>
                </a:lnTo>
                <a:lnTo>
                  <a:pt x="0" y="1033292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2" name="Freeform 2"/>
          <p:cNvSpPr/>
          <p:nvPr/>
        </p:nvSpPr>
        <p:spPr>
          <a:xfrm>
            <a:off x="10471536" y="571256"/>
            <a:ext cx="2092030" cy="4251229"/>
          </a:xfrm>
          <a:custGeom>
            <a:avLst/>
            <a:gdLst/>
            <a:ahLst/>
            <a:cxnLst/>
            <a:rect l="l" t="t" r="r" b="b"/>
            <a:pathLst>
              <a:path w="2092030" h="4251229">
                <a:moveTo>
                  <a:pt x="0" y="0"/>
                </a:moveTo>
                <a:lnTo>
                  <a:pt x="2092031" y="0"/>
                </a:lnTo>
                <a:lnTo>
                  <a:pt x="2092031" y="4251229"/>
                </a:lnTo>
                <a:lnTo>
                  <a:pt x="0" y="4251229"/>
                </a:lnTo>
                <a:lnTo>
                  <a:pt x="0" y="0"/>
                </a:lnTo>
                <a:close/>
              </a:path>
            </a:pathLst>
          </a:custGeom>
          <a:blipFill>
            <a:blip r:embed="rId5"/>
            <a:stretch>
              <a:fillRect t="-6298"/>
            </a:stretch>
          </a:blipFill>
        </p:spPr>
      </p:sp>
      <p:sp>
        <p:nvSpPr>
          <p:cNvPr id="3" name="Freeform 3"/>
          <p:cNvSpPr/>
          <p:nvPr/>
        </p:nvSpPr>
        <p:spPr>
          <a:xfrm>
            <a:off x="15800471" y="571256"/>
            <a:ext cx="2104398" cy="4251229"/>
          </a:xfrm>
          <a:custGeom>
            <a:avLst/>
            <a:gdLst/>
            <a:ahLst/>
            <a:cxnLst/>
            <a:rect l="l" t="t" r="r" b="b"/>
            <a:pathLst>
              <a:path w="2104398" h="4251229">
                <a:moveTo>
                  <a:pt x="0" y="0"/>
                </a:moveTo>
                <a:lnTo>
                  <a:pt x="2104398" y="0"/>
                </a:lnTo>
                <a:lnTo>
                  <a:pt x="2104398" y="4251229"/>
                </a:lnTo>
                <a:lnTo>
                  <a:pt x="0" y="4251229"/>
                </a:lnTo>
                <a:lnTo>
                  <a:pt x="0" y="0"/>
                </a:lnTo>
                <a:close/>
              </a:path>
            </a:pathLst>
          </a:custGeom>
          <a:blipFill>
            <a:blip r:embed="rId6"/>
            <a:stretch>
              <a:fillRect t="-6110"/>
            </a:stretch>
          </a:blipFill>
        </p:spPr>
      </p:sp>
      <p:sp>
        <p:nvSpPr>
          <p:cNvPr id="4" name="Freeform 4"/>
          <p:cNvSpPr/>
          <p:nvPr/>
        </p:nvSpPr>
        <p:spPr>
          <a:xfrm>
            <a:off x="13124758" y="571256"/>
            <a:ext cx="2114521" cy="4251229"/>
          </a:xfrm>
          <a:custGeom>
            <a:avLst/>
            <a:gdLst/>
            <a:ahLst/>
            <a:cxnLst/>
            <a:rect l="l" t="t" r="r" b="b"/>
            <a:pathLst>
              <a:path w="2114521" h="4251229">
                <a:moveTo>
                  <a:pt x="0" y="0"/>
                </a:moveTo>
                <a:lnTo>
                  <a:pt x="2114521" y="0"/>
                </a:lnTo>
                <a:lnTo>
                  <a:pt x="2114521" y="4251229"/>
                </a:lnTo>
                <a:lnTo>
                  <a:pt x="0" y="4251229"/>
                </a:lnTo>
                <a:lnTo>
                  <a:pt x="0" y="0"/>
                </a:lnTo>
                <a:close/>
              </a:path>
            </a:pathLst>
          </a:custGeom>
          <a:blipFill>
            <a:blip r:embed="rId7"/>
            <a:stretch>
              <a:fillRect t="-7311"/>
            </a:stretch>
          </a:blipFill>
        </p:spPr>
      </p:sp>
      <p:sp>
        <p:nvSpPr>
          <p:cNvPr id="5" name="Freeform 5"/>
          <p:cNvSpPr/>
          <p:nvPr/>
        </p:nvSpPr>
        <p:spPr>
          <a:xfrm>
            <a:off x="13132593" y="5541412"/>
            <a:ext cx="2065374" cy="4167863"/>
          </a:xfrm>
          <a:custGeom>
            <a:avLst/>
            <a:gdLst/>
            <a:ahLst/>
            <a:cxnLst/>
            <a:rect l="l" t="t" r="r" b="b"/>
            <a:pathLst>
              <a:path w="2065374" h="4167863">
                <a:moveTo>
                  <a:pt x="0" y="0"/>
                </a:moveTo>
                <a:lnTo>
                  <a:pt x="2065375" y="0"/>
                </a:lnTo>
                <a:lnTo>
                  <a:pt x="2065375" y="4167863"/>
                </a:lnTo>
                <a:lnTo>
                  <a:pt x="0" y="4167863"/>
                </a:lnTo>
                <a:lnTo>
                  <a:pt x="0" y="0"/>
                </a:lnTo>
                <a:close/>
              </a:path>
            </a:pathLst>
          </a:custGeom>
          <a:blipFill>
            <a:blip r:embed="rId8"/>
            <a:stretch>
              <a:fillRect t="-6683"/>
            </a:stretch>
          </a:blipFill>
        </p:spPr>
      </p:sp>
      <p:sp>
        <p:nvSpPr>
          <p:cNvPr id="6" name="Freeform 6"/>
          <p:cNvSpPr/>
          <p:nvPr/>
        </p:nvSpPr>
        <p:spPr>
          <a:xfrm>
            <a:off x="15800471" y="5541412"/>
            <a:ext cx="2047652" cy="4167863"/>
          </a:xfrm>
          <a:custGeom>
            <a:avLst/>
            <a:gdLst/>
            <a:ahLst/>
            <a:cxnLst/>
            <a:rect l="l" t="t" r="r" b="b"/>
            <a:pathLst>
              <a:path w="2047652" h="4167863">
                <a:moveTo>
                  <a:pt x="0" y="0"/>
                </a:moveTo>
                <a:lnTo>
                  <a:pt x="2047652" y="0"/>
                </a:lnTo>
                <a:lnTo>
                  <a:pt x="2047652" y="4167863"/>
                </a:lnTo>
                <a:lnTo>
                  <a:pt x="0" y="4167863"/>
                </a:lnTo>
                <a:lnTo>
                  <a:pt x="0" y="0"/>
                </a:lnTo>
                <a:close/>
              </a:path>
            </a:pathLst>
          </a:custGeom>
          <a:blipFill>
            <a:blip r:embed="rId9"/>
            <a:stretch>
              <a:fillRect t="-5895"/>
            </a:stretch>
          </a:blipFill>
        </p:spPr>
      </p:sp>
      <p:sp>
        <p:nvSpPr>
          <p:cNvPr id="8" name="TextBox 8"/>
          <p:cNvSpPr txBox="1"/>
          <p:nvPr/>
        </p:nvSpPr>
        <p:spPr>
          <a:xfrm>
            <a:off x="-3913358" y="384051"/>
            <a:ext cx="15225150" cy="923925"/>
          </a:xfrm>
          <a:prstGeom prst="rect">
            <a:avLst/>
          </a:prstGeom>
        </p:spPr>
        <p:txBody>
          <a:bodyPr lIns="0" tIns="0" rIns="0" bIns="0" rtlCol="0" anchor="t">
            <a:spAutoFit/>
          </a:bodyPr>
          <a:lstStyle/>
          <a:p>
            <a:pPr algn="ctr">
              <a:lnSpc>
                <a:spcPts val="7200"/>
              </a:lnSpc>
            </a:pPr>
            <a:r>
              <a:rPr lang="en-US" sz="6000" b="1">
                <a:solidFill>
                  <a:srgbClr val="2C115A"/>
                </a:solidFill>
                <a:latin typeface="Raleway Bold"/>
                <a:ea typeface="Raleway Bold"/>
                <a:cs typeface="Raleway Bold"/>
                <a:sym typeface="Raleway Bold"/>
              </a:rPr>
              <a:t>Onboarding Screen</a:t>
            </a:r>
          </a:p>
        </p:txBody>
      </p:sp>
      <p:sp>
        <p:nvSpPr>
          <p:cNvPr id="9" name="TextBox 9"/>
          <p:cNvSpPr txBox="1"/>
          <p:nvPr/>
        </p:nvSpPr>
        <p:spPr>
          <a:xfrm>
            <a:off x="190500" y="1717858"/>
            <a:ext cx="9909561" cy="1924050"/>
          </a:xfrm>
          <a:prstGeom prst="rect">
            <a:avLst/>
          </a:prstGeom>
        </p:spPr>
        <p:txBody>
          <a:bodyPr lIns="0" tIns="0" rIns="0" bIns="0" rtlCol="0" anchor="t">
            <a:spAutoFit/>
          </a:bodyPr>
          <a:lstStyle/>
          <a:p>
            <a:pPr algn="l">
              <a:lnSpc>
                <a:spcPts val="3800"/>
              </a:lnSpc>
              <a:spcBef>
                <a:spcPct val="0"/>
              </a:spcBef>
            </a:pPr>
            <a:r>
              <a:rPr lang="en-US" sz="3166" b="1">
                <a:solidFill>
                  <a:srgbClr val="2C115A"/>
                </a:solidFill>
                <a:latin typeface="Raleway Bold"/>
                <a:ea typeface="Raleway Bold"/>
                <a:cs typeface="Raleway Bold"/>
                <a:sym typeface="Raleway Bold"/>
              </a:rPr>
              <a:t>1-Explore a wide variety of clothing categories and find exactly what you’re looking for with ease. Browse through the latest trends, tailored to your style!</a:t>
            </a:r>
          </a:p>
        </p:txBody>
      </p:sp>
      <p:sp>
        <p:nvSpPr>
          <p:cNvPr id="10" name="TextBox 10"/>
          <p:cNvSpPr txBox="1"/>
          <p:nvPr/>
        </p:nvSpPr>
        <p:spPr>
          <a:xfrm>
            <a:off x="90487" y="3818844"/>
            <a:ext cx="9928611" cy="1504950"/>
          </a:xfrm>
          <a:prstGeom prst="rect">
            <a:avLst/>
          </a:prstGeom>
        </p:spPr>
        <p:txBody>
          <a:bodyPr lIns="0" tIns="0" rIns="0" bIns="0" rtlCol="0" anchor="t">
            <a:spAutoFit/>
          </a:bodyPr>
          <a:lstStyle/>
          <a:p>
            <a:pPr algn="l">
              <a:lnSpc>
                <a:spcPts val="3929"/>
              </a:lnSpc>
              <a:spcBef>
                <a:spcPct val="0"/>
              </a:spcBef>
            </a:pPr>
            <a:r>
              <a:rPr lang="en-US" sz="3274" b="1">
                <a:solidFill>
                  <a:srgbClr val="2C115A"/>
                </a:solidFill>
                <a:latin typeface="Raleway Bold"/>
                <a:ea typeface="Raleway Bold"/>
                <a:cs typeface="Raleway Bold"/>
                <a:sym typeface="Raleway Bold"/>
              </a:rPr>
              <a:t>2-Found something you love? Add it to your wishlist or cart with a single tap and keep your favorite items within easy reach.</a:t>
            </a:r>
          </a:p>
        </p:txBody>
      </p:sp>
      <p:sp>
        <p:nvSpPr>
          <p:cNvPr id="11" name="TextBox 11"/>
          <p:cNvSpPr txBox="1"/>
          <p:nvPr/>
        </p:nvSpPr>
        <p:spPr>
          <a:xfrm>
            <a:off x="90487" y="5531887"/>
            <a:ext cx="10106526" cy="1352550"/>
          </a:xfrm>
          <a:prstGeom prst="rect">
            <a:avLst/>
          </a:prstGeom>
        </p:spPr>
        <p:txBody>
          <a:bodyPr lIns="0" tIns="0" rIns="0" bIns="0" rtlCol="0" anchor="t">
            <a:spAutoFit/>
          </a:bodyPr>
          <a:lstStyle/>
          <a:p>
            <a:pPr algn="l">
              <a:lnSpc>
                <a:spcPts val="3581"/>
              </a:lnSpc>
              <a:spcBef>
                <a:spcPct val="0"/>
              </a:spcBef>
            </a:pPr>
            <a:r>
              <a:rPr lang="en-US" sz="2984" b="1">
                <a:solidFill>
                  <a:srgbClr val="2C115A"/>
                </a:solidFill>
                <a:latin typeface="Raleway Bold"/>
                <a:ea typeface="Raleway Bold"/>
                <a:cs typeface="Raleway Bold"/>
                <a:sym typeface="Raleway Bold"/>
              </a:rPr>
              <a:t>3-Our seamless and secure checkout process ensures you can complete your purchase in just a few steps. Shopping has never been easier.</a:t>
            </a:r>
          </a:p>
        </p:txBody>
      </p:sp>
      <p:sp>
        <p:nvSpPr>
          <p:cNvPr id="12" name="TextBox 12"/>
          <p:cNvSpPr txBox="1"/>
          <p:nvPr/>
        </p:nvSpPr>
        <p:spPr>
          <a:xfrm>
            <a:off x="90487" y="7072676"/>
            <a:ext cx="9712511" cy="1438275"/>
          </a:xfrm>
          <a:prstGeom prst="rect">
            <a:avLst/>
          </a:prstGeom>
        </p:spPr>
        <p:txBody>
          <a:bodyPr lIns="0" tIns="0" rIns="0" bIns="0" rtlCol="0" anchor="t">
            <a:spAutoFit/>
          </a:bodyPr>
          <a:lstStyle/>
          <a:p>
            <a:pPr algn="l">
              <a:lnSpc>
                <a:spcPts val="3753"/>
              </a:lnSpc>
              <a:spcBef>
                <a:spcPct val="0"/>
              </a:spcBef>
            </a:pPr>
            <a:r>
              <a:rPr lang="en-US" sz="3128" b="1">
                <a:solidFill>
                  <a:srgbClr val="2C115A"/>
                </a:solidFill>
                <a:latin typeface="Raleway Bold"/>
                <a:ea typeface="Raleway Bold"/>
                <a:cs typeface="Raleway Bold"/>
                <a:sym typeface="Raleway Bold"/>
              </a:rPr>
              <a:t>4-Easily select the items you want, review details, and proceed to purchase—all within a user-friendly interface.</a:t>
            </a:r>
          </a:p>
        </p:txBody>
      </p:sp>
      <p:sp>
        <p:nvSpPr>
          <p:cNvPr id="13" name="TextBox 13"/>
          <p:cNvSpPr txBox="1"/>
          <p:nvPr/>
        </p:nvSpPr>
        <p:spPr>
          <a:xfrm>
            <a:off x="90487" y="8608955"/>
            <a:ext cx="10109586" cy="1295400"/>
          </a:xfrm>
          <a:prstGeom prst="rect">
            <a:avLst/>
          </a:prstGeom>
        </p:spPr>
        <p:txBody>
          <a:bodyPr lIns="0" tIns="0" rIns="0" bIns="0" rtlCol="0" anchor="t">
            <a:spAutoFit/>
          </a:bodyPr>
          <a:lstStyle/>
          <a:p>
            <a:pPr algn="l">
              <a:lnSpc>
                <a:spcPts val="3393"/>
              </a:lnSpc>
              <a:spcBef>
                <a:spcPct val="0"/>
              </a:spcBef>
            </a:pPr>
            <a:r>
              <a:rPr lang="en-US" sz="2828" b="1">
                <a:solidFill>
                  <a:srgbClr val="2C115A"/>
                </a:solidFill>
                <a:latin typeface="Raleway Bold"/>
                <a:ea typeface="Raleway Bold"/>
                <a:cs typeface="Raleway Bold"/>
                <a:sym typeface="Raleway Bold"/>
              </a:rPr>
              <a:t>5-No matter where you are, we’ve got you covered! Enjoy fast and reliable delivery right to your doorstep, wherever you may be.</a:t>
            </a:r>
          </a:p>
        </p:txBody>
      </p:sp>
      <p:pic>
        <p:nvPicPr>
          <p:cNvPr id="14" name="Picture 2" descr="C:\Users\HP\Downloads\depiE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972800" y="7956272"/>
            <a:ext cx="1906775" cy="17530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8F1FC"/>
        </a:solidFill>
        <a:effectLst/>
      </p:bgPr>
    </p:bg>
    <p:spTree>
      <p:nvGrpSpPr>
        <p:cNvPr id="1" name=""/>
        <p:cNvGrpSpPr/>
        <p:nvPr/>
      </p:nvGrpSpPr>
      <p:grpSpPr>
        <a:xfrm>
          <a:off x="0" y="0"/>
          <a:ext cx="0" cy="0"/>
          <a:chOff x="0" y="0"/>
          <a:chExt cx="0" cy="0"/>
        </a:xfrm>
      </p:grpSpPr>
      <p:sp>
        <p:nvSpPr>
          <p:cNvPr id="7" name="Freeform 2"/>
          <p:cNvSpPr/>
          <p:nvPr/>
        </p:nvSpPr>
        <p:spPr>
          <a:xfrm>
            <a:off x="-15" y="33337"/>
            <a:ext cx="18288000" cy="10287023"/>
          </a:xfrm>
          <a:custGeom>
            <a:avLst/>
            <a:gdLst/>
            <a:ahLst/>
            <a:cxnLst/>
            <a:rect l="l" t="t" r="r" b="b"/>
            <a:pathLst>
              <a:path w="18288000" h="10287023">
                <a:moveTo>
                  <a:pt x="0" y="0"/>
                </a:moveTo>
                <a:lnTo>
                  <a:pt x="18288000" y="0"/>
                </a:lnTo>
                <a:lnTo>
                  <a:pt x="18288000" y="10287023"/>
                </a:lnTo>
                <a:lnTo>
                  <a:pt x="0" y="10287023"/>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2" name="Freeform 2"/>
          <p:cNvSpPr/>
          <p:nvPr/>
        </p:nvSpPr>
        <p:spPr>
          <a:xfrm>
            <a:off x="13335000" y="2227712"/>
            <a:ext cx="4343400" cy="7563988"/>
          </a:xfrm>
          <a:custGeom>
            <a:avLst/>
            <a:gdLst/>
            <a:ahLst/>
            <a:cxnLst/>
            <a:rect l="l" t="t" r="r" b="b"/>
            <a:pathLst>
              <a:path w="5343010" h="9379638">
                <a:moveTo>
                  <a:pt x="0" y="0"/>
                </a:moveTo>
                <a:lnTo>
                  <a:pt x="5343010" y="0"/>
                </a:lnTo>
                <a:lnTo>
                  <a:pt x="5343010" y="9379638"/>
                </a:lnTo>
                <a:lnTo>
                  <a:pt x="0" y="9379638"/>
                </a:lnTo>
                <a:lnTo>
                  <a:pt x="0" y="0"/>
                </a:lnTo>
                <a:close/>
              </a:path>
            </a:pathLst>
          </a:custGeom>
          <a:blipFill>
            <a:blip r:embed="rId5"/>
            <a:stretch>
              <a:fillRect t="-3562" b="-1781"/>
            </a:stretch>
          </a:blipFill>
        </p:spPr>
      </p:sp>
      <p:sp>
        <p:nvSpPr>
          <p:cNvPr id="4" name="TextBox 4"/>
          <p:cNvSpPr txBox="1"/>
          <p:nvPr/>
        </p:nvSpPr>
        <p:spPr>
          <a:xfrm>
            <a:off x="-3913358" y="384051"/>
            <a:ext cx="15225150" cy="923925"/>
          </a:xfrm>
          <a:prstGeom prst="rect">
            <a:avLst/>
          </a:prstGeom>
        </p:spPr>
        <p:txBody>
          <a:bodyPr lIns="0" tIns="0" rIns="0" bIns="0" rtlCol="0" anchor="t">
            <a:spAutoFit/>
          </a:bodyPr>
          <a:lstStyle/>
          <a:p>
            <a:pPr algn="ctr">
              <a:lnSpc>
                <a:spcPts val="7200"/>
              </a:lnSpc>
            </a:pPr>
            <a:r>
              <a:rPr lang="en-US" sz="6000" b="1">
                <a:solidFill>
                  <a:srgbClr val="2C115A"/>
                </a:solidFill>
                <a:latin typeface="Raleway Bold"/>
                <a:ea typeface="Raleway Bold"/>
                <a:cs typeface="Raleway Bold"/>
                <a:sym typeface="Raleway Bold"/>
              </a:rPr>
              <a:t>Sign in Screen</a:t>
            </a:r>
          </a:p>
        </p:txBody>
      </p:sp>
      <p:sp>
        <p:nvSpPr>
          <p:cNvPr id="5" name="TextBox 5"/>
          <p:cNvSpPr txBox="1"/>
          <p:nvPr/>
        </p:nvSpPr>
        <p:spPr>
          <a:xfrm>
            <a:off x="133888" y="2496209"/>
            <a:ext cx="12204379" cy="4556979"/>
          </a:xfrm>
          <a:prstGeom prst="rect">
            <a:avLst/>
          </a:prstGeom>
        </p:spPr>
        <p:txBody>
          <a:bodyPr lIns="0" tIns="0" rIns="0" bIns="0" rtlCol="0" anchor="t">
            <a:spAutoFit/>
          </a:bodyPr>
          <a:lstStyle/>
          <a:p>
            <a:pPr algn="just">
              <a:lnSpc>
                <a:spcPts val="4502"/>
              </a:lnSpc>
            </a:pPr>
            <a:r>
              <a:rPr lang="en-US" sz="3216" b="1">
                <a:solidFill>
                  <a:srgbClr val="2C115A"/>
                </a:solidFill>
                <a:latin typeface="Canva Sans Bold"/>
                <a:ea typeface="Canva Sans Bold"/>
                <a:cs typeface="Canva Sans Bold"/>
                <a:sym typeface="Canva Sans Bold"/>
              </a:rPr>
              <a:t>The Sign-in Screen offers a clean and user-friendly interface for logging in. It includes input fields for email and password, a "Remember Me" option for convenience, and a "Forgot Password" link for easy recovery. Users can also log in with Google or Facebook, simplifying the process. The bold Sign In button stands out, guiding users smoothly, while a Sign Up link at the bottom encourages new users to create an account.</a:t>
            </a:r>
          </a:p>
        </p:txBody>
      </p:sp>
      <p:pic>
        <p:nvPicPr>
          <p:cNvPr id="6" name="Picture 2" descr="C:\Users\HP\Downloads\depiE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390625" y="304397"/>
            <a:ext cx="1906775" cy="17530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8F1FC"/>
        </a:solidFill>
        <a:effectLst/>
      </p:bgPr>
    </p:bg>
    <p:spTree>
      <p:nvGrpSpPr>
        <p:cNvPr id="1" name=""/>
        <p:cNvGrpSpPr/>
        <p:nvPr/>
      </p:nvGrpSpPr>
      <p:grpSpPr>
        <a:xfrm>
          <a:off x="0" y="0"/>
          <a:ext cx="0" cy="0"/>
          <a:chOff x="0" y="0"/>
          <a:chExt cx="0" cy="0"/>
        </a:xfrm>
      </p:grpSpPr>
      <p:sp>
        <p:nvSpPr>
          <p:cNvPr id="7" name="Freeform 2"/>
          <p:cNvSpPr/>
          <p:nvPr/>
        </p:nvSpPr>
        <p:spPr>
          <a:xfrm>
            <a:off x="0" y="14287"/>
            <a:ext cx="18288000" cy="10332922"/>
          </a:xfrm>
          <a:custGeom>
            <a:avLst/>
            <a:gdLst/>
            <a:ahLst/>
            <a:cxnLst/>
            <a:rect l="l" t="t" r="r" b="b"/>
            <a:pathLst>
              <a:path w="19079563" h="10332922">
                <a:moveTo>
                  <a:pt x="0" y="0"/>
                </a:moveTo>
                <a:lnTo>
                  <a:pt x="19079563" y="0"/>
                </a:lnTo>
                <a:lnTo>
                  <a:pt x="19079563" y="10332922"/>
                </a:lnTo>
                <a:lnTo>
                  <a:pt x="0" y="1033292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TextBox 4"/>
          <p:cNvSpPr txBox="1"/>
          <p:nvPr/>
        </p:nvSpPr>
        <p:spPr>
          <a:xfrm>
            <a:off x="-3913358" y="384051"/>
            <a:ext cx="15225150" cy="923925"/>
          </a:xfrm>
          <a:prstGeom prst="rect">
            <a:avLst/>
          </a:prstGeom>
        </p:spPr>
        <p:txBody>
          <a:bodyPr lIns="0" tIns="0" rIns="0" bIns="0" rtlCol="0" anchor="t">
            <a:spAutoFit/>
          </a:bodyPr>
          <a:lstStyle/>
          <a:p>
            <a:pPr algn="ctr">
              <a:lnSpc>
                <a:spcPts val="7200"/>
              </a:lnSpc>
            </a:pPr>
            <a:r>
              <a:rPr lang="en-US" sz="6000" b="1">
                <a:solidFill>
                  <a:srgbClr val="2C115A"/>
                </a:solidFill>
                <a:latin typeface="Raleway Bold"/>
                <a:ea typeface="Raleway Bold"/>
                <a:cs typeface="Raleway Bold"/>
                <a:sym typeface="Raleway Bold"/>
              </a:rPr>
              <a:t>Sign up Screen</a:t>
            </a:r>
          </a:p>
        </p:txBody>
      </p:sp>
      <p:sp>
        <p:nvSpPr>
          <p:cNvPr id="5" name="TextBox 5"/>
          <p:cNvSpPr txBox="1"/>
          <p:nvPr/>
        </p:nvSpPr>
        <p:spPr>
          <a:xfrm>
            <a:off x="156203" y="2205355"/>
            <a:ext cx="12777648" cy="3874777"/>
          </a:xfrm>
          <a:prstGeom prst="rect">
            <a:avLst/>
          </a:prstGeom>
        </p:spPr>
        <p:txBody>
          <a:bodyPr lIns="0" tIns="0" rIns="0" bIns="0" rtlCol="0" anchor="t">
            <a:spAutoFit/>
          </a:bodyPr>
          <a:lstStyle/>
          <a:p>
            <a:pPr algn="l">
              <a:lnSpc>
                <a:spcPts val="4400"/>
              </a:lnSpc>
            </a:pPr>
            <a:r>
              <a:rPr lang="en-US" sz="3143" b="1" dirty="0">
                <a:solidFill>
                  <a:srgbClr val="2C115A"/>
                </a:solidFill>
                <a:latin typeface="Canva Sans Bold"/>
                <a:ea typeface="Canva Sans Bold"/>
                <a:cs typeface="Canva Sans Bold"/>
                <a:sym typeface="Canva Sans Bold"/>
              </a:rPr>
              <a:t>The Sign Up Screen features a user-friendly layout with fields for “Username”, “Email Address”, “Password”, and “Confirm Password”. Each field is clearly labeled to guide users in providing the necessary information. The design includes visual cues and feedback to enhance user experience. A prominent Sign-Up button encourages registration, while notes on privacy ensure users feel secure about their data.</a:t>
            </a:r>
          </a:p>
        </p:txBody>
      </p:sp>
      <p:pic>
        <p:nvPicPr>
          <p:cNvPr id="6" name="Picture 2" descr="C:\Users\HP\Downloads\depiE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390625" y="304397"/>
            <a:ext cx="1906775" cy="175300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t="2997"/>
          <a:stretch/>
        </p:blipFill>
        <p:spPr bwMode="auto">
          <a:xfrm>
            <a:off x="13544550" y="2247900"/>
            <a:ext cx="4133850" cy="7397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8F1FC"/>
        </a:solidFill>
        <a:effectLst/>
      </p:bgPr>
    </p:bg>
    <p:spTree>
      <p:nvGrpSpPr>
        <p:cNvPr id="1" name=""/>
        <p:cNvGrpSpPr/>
        <p:nvPr/>
      </p:nvGrpSpPr>
      <p:grpSpPr>
        <a:xfrm>
          <a:off x="0" y="0"/>
          <a:ext cx="0" cy="0"/>
          <a:chOff x="0" y="0"/>
          <a:chExt cx="0" cy="0"/>
        </a:xfrm>
      </p:grpSpPr>
      <p:sp>
        <p:nvSpPr>
          <p:cNvPr id="6" name="Freeform 2"/>
          <p:cNvSpPr/>
          <p:nvPr/>
        </p:nvSpPr>
        <p:spPr>
          <a:xfrm>
            <a:off x="-15" y="33337"/>
            <a:ext cx="18288000" cy="10287023"/>
          </a:xfrm>
          <a:custGeom>
            <a:avLst/>
            <a:gdLst/>
            <a:ahLst/>
            <a:cxnLst/>
            <a:rect l="l" t="t" r="r" b="b"/>
            <a:pathLst>
              <a:path w="18288000" h="10287023">
                <a:moveTo>
                  <a:pt x="0" y="0"/>
                </a:moveTo>
                <a:lnTo>
                  <a:pt x="18288000" y="0"/>
                </a:lnTo>
                <a:lnTo>
                  <a:pt x="18288000" y="10287023"/>
                </a:lnTo>
                <a:lnTo>
                  <a:pt x="0" y="10287023"/>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2" name="Freeform 2"/>
          <p:cNvSpPr/>
          <p:nvPr/>
        </p:nvSpPr>
        <p:spPr>
          <a:xfrm>
            <a:off x="13716000" y="2339862"/>
            <a:ext cx="4137968" cy="7223238"/>
          </a:xfrm>
          <a:custGeom>
            <a:avLst/>
            <a:gdLst/>
            <a:ahLst/>
            <a:cxnLst/>
            <a:rect l="l" t="t" r="r" b="b"/>
            <a:pathLst>
              <a:path w="5175424" h="9181471">
                <a:moveTo>
                  <a:pt x="0" y="0"/>
                </a:moveTo>
                <a:lnTo>
                  <a:pt x="5175424" y="0"/>
                </a:lnTo>
                <a:lnTo>
                  <a:pt x="5175424" y="9181471"/>
                </a:lnTo>
                <a:lnTo>
                  <a:pt x="0" y="9181471"/>
                </a:lnTo>
                <a:lnTo>
                  <a:pt x="0" y="0"/>
                </a:lnTo>
                <a:close/>
              </a:path>
            </a:pathLst>
          </a:custGeom>
          <a:blipFill>
            <a:blip r:embed="rId5"/>
            <a:stretch>
              <a:fillRect t="-3194" b="-1774"/>
            </a:stretch>
          </a:blipFill>
        </p:spPr>
      </p:sp>
      <p:sp>
        <p:nvSpPr>
          <p:cNvPr id="4" name="TextBox 4"/>
          <p:cNvSpPr txBox="1"/>
          <p:nvPr/>
        </p:nvSpPr>
        <p:spPr>
          <a:xfrm>
            <a:off x="-2909197" y="561975"/>
            <a:ext cx="15225150" cy="923925"/>
          </a:xfrm>
          <a:prstGeom prst="rect">
            <a:avLst/>
          </a:prstGeom>
        </p:spPr>
        <p:txBody>
          <a:bodyPr lIns="0" tIns="0" rIns="0" bIns="0" rtlCol="0" anchor="t">
            <a:spAutoFit/>
          </a:bodyPr>
          <a:lstStyle/>
          <a:p>
            <a:pPr algn="ctr">
              <a:lnSpc>
                <a:spcPts val="7200"/>
              </a:lnSpc>
            </a:pPr>
            <a:r>
              <a:rPr lang="en-US" sz="6000" b="1" dirty="0">
                <a:solidFill>
                  <a:srgbClr val="2C115A"/>
                </a:solidFill>
                <a:latin typeface="Raleway Bold"/>
                <a:ea typeface="Raleway Bold"/>
                <a:cs typeface="Raleway Bold"/>
                <a:sym typeface="Raleway Bold"/>
              </a:rPr>
              <a:t>Forget Password Screen</a:t>
            </a:r>
          </a:p>
        </p:txBody>
      </p:sp>
      <p:sp>
        <p:nvSpPr>
          <p:cNvPr id="5" name="TextBox 5"/>
          <p:cNvSpPr txBox="1"/>
          <p:nvPr/>
        </p:nvSpPr>
        <p:spPr>
          <a:xfrm>
            <a:off x="138356" y="2279188"/>
            <a:ext cx="12177597" cy="3341094"/>
          </a:xfrm>
          <a:prstGeom prst="rect">
            <a:avLst/>
          </a:prstGeom>
        </p:spPr>
        <p:txBody>
          <a:bodyPr lIns="0" tIns="0" rIns="0" bIns="0" rtlCol="0" anchor="t">
            <a:spAutoFit/>
          </a:bodyPr>
          <a:lstStyle/>
          <a:p>
            <a:pPr algn="l">
              <a:lnSpc>
                <a:spcPts val="4450"/>
              </a:lnSpc>
            </a:pPr>
            <a:r>
              <a:rPr lang="en-US" sz="3178" b="1">
                <a:solidFill>
                  <a:srgbClr val="2C115A"/>
                </a:solidFill>
                <a:latin typeface="Canva Sans Bold"/>
                <a:ea typeface="Canva Sans Bold"/>
                <a:cs typeface="Canva Sans Bold"/>
                <a:sym typeface="Canva Sans Bold"/>
              </a:rPr>
              <a:t>The Forgot Password Screen allows users to recover their accounts by entering their Email Address. It features a clear input field and an instructional message guiding users to check their email for a password reset link. A prominent Submit button encourages action, while a note on privacy reassures users about the security of their information.</a:t>
            </a:r>
          </a:p>
        </p:txBody>
      </p:sp>
      <p:pic>
        <p:nvPicPr>
          <p:cNvPr id="8" name="Picture 2" descr="C:\Users\HP\Downloads\depiE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390625" y="304397"/>
            <a:ext cx="1906775" cy="17530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8F1FC"/>
        </a:solidFill>
        <a:effectLst/>
      </p:bgPr>
    </p:bg>
    <p:spTree>
      <p:nvGrpSpPr>
        <p:cNvPr id="1" name=""/>
        <p:cNvGrpSpPr/>
        <p:nvPr/>
      </p:nvGrpSpPr>
      <p:grpSpPr>
        <a:xfrm>
          <a:off x="0" y="0"/>
          <a:ext cx="0" cy="0"/>
          <a:chOff x="0" y="0"/>
          <a:chExt cx="0" cy="0"/>
        </a:xfrm>
      </p:grpSpPr>
      <p:sp>
        <p:nvSpPr>
          <p:cNvPr id="7" name="Freeform 2"/>
          <p:cNvSpPr/>
          <p:nvPr/>
        </p:nvSpPr>
        <p:spPr>
          <a:xfrm>
            <a:off x="1" y="-10"/>
            <a:ext cx="18288000" cy="10332922"/>
          </a:xfrm>
          <a:custGeom>
            <a:avLst/>
            <a:gdLst/>
            <a:ahLst/>
            <a:cxnLst/>
            <a:rect l="l" t="t" r="r" b="b"/>
            <a:pathLst>
              <a:path w="19079563" h="10332922">
                <a:moveTo>
                  <a:pt x="0" y="0"/>
                </a:moveTo>
                <a:lnTo>
                  <a:pt x="19079563" y="0"/>
                </a:lnTo>
                <a:lnTo>
                  <a:pt x="19079563" y="10332922"/>
                </a:lnTo>
                <a:lnTo>
                  <a:pt x="0" y="1033292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2" name="Freeform 2"/>
          <p:cNvSpPr/>
          <p:nvPr/>
        </p:nvSpPr>
        <p:spPr>
          <a:xfrm>
            <a:off x="13487400" y="2157565"/>
            <a:ext cx="4206924" cy="7557935"/>
          </a:xfrm>
          <a:custGeom>
            <a:avLst/>
            <a:gdLst/>
            <a:ahLst/>
            <a:cxnLst/>
            <a:rect l="l" t="t" r="r" b="b"/>
            <a:pathLst>
              <a:path w="5249936" h="9270281">
                <a:moveTo>
                  <a:pt x="0" y="0"/>
                </a:moveTo>
                <a:lnTo>
                  <a:pt x="5249936" y="0"/>
                </a:lnTo>
                <a:lnTo>
                  <a:pt x="5249936" y="9270281"/>
                </a:lnTo>
                <a:lnTo>
                  <a:pt x="0" y="9270281"/>
                </a:lnTo>
                <a:lnTo>
                  <a:pt x="0" y="0"/>
                </a:lnTo>
                <a:close/>
              </a:path>
            </a:pathLst>
          </a:custGeom>
          <a:blipFill>
            <a:blip r:embed="rId5"/>
            <a:stretch>
              <a:fillRect t="-2466" b="-1762"/>
            </a:stretch>
          </a:blipFill>
        </p:spPr>
      </p:sp>
      <p:sp>
        <p:nvSpPr>
          <p:cNvPr id="4" name="TextBox 4"/>
          <p:cNvSpPr txBox="1"/>
          <p:nvPr/>
        </p:nvSpPr>
        <p:spPr>
          <a:xfrm>
            <a:off x="-2909197" y="561975"/>
            <a:ext cx="15225150" cy="923925"/>
          </a:xfrm>
          <a:prstGeom prst="rect">
            <a:avLst/>
          </a:prstGeom>
        </p:spPr>
        <p:txBody>
          <a:bodyPr lIns="0" tIns="0" rIns="0" bIns="0" rtlCol="0" anchor="t">
            <a:spAutoFit/>
          </a:bodyPr>
          <a:lstStyle/>
          <a:p>
            <a:pPr algn="ctr">
              <a:lnSpc>
                <a:spcPts val="7200"/>
              </a:lnSpc>
            </a:pPr>
            <a:r>
              <a:rPr lang="en-US" sz="6000" b="1" dirty="0">
                <a:solidFill>
                  <a:srgbClr val="2C115A"/>
                </a:solidFill>
                <a:latin typeface="Raleway Bold"/>
                <a:ea typeface="Raleway Bold"/>
                <a:cs typeface="Raleway Bold"/>
                <a:sym typeface="Raleway Bold"/>
              </a:rPr>
              <a:t>Check Your Email Screen</a:t>
            </a:r>
          </a:p>
        </p:txBody>
      </p:sp>
      <p:sp>
        <p:nvSpPr>
          <p:cNvPr id="5" name="TextBox 5"/>
          <p:cNvSpPr txBox="1"/>
          <p:nvPr/>
        </p:nvSpPr>
        <p:spPr>
          <a:xfrm>
            <a:off x="198823" y="2362645"/>
            <a:ext cx="12117130" cy="3831687"/>
          </a:xfrm>
          <a:prstGeom prst="rect">
            <a:avLst/>
          </a:prstGeom>
        </p:spPr>
        <p:txBody>
          <a:bodyPr lIns="0" tIns="0" rIns="0" bIns="0" rtlCol="0" anchor="t">
            <a:spAutoFit/>
          </a:bodyPr>
          <a:lstStyle/>
          <a:p>
            <a:pPr algn="l">
              <a:lnSpc>
                <a:spcPts val="4348"/>
              </a:lnSpc>
            </a:pPr>
            <a:r>
              <a:rPr lang="en-US" sz="3105" b="1">
                <a:solidFill>
                  <a:srgbClr val="2C115A"/>
                </a:solidFill>
                <a:latin typeface="Canva Sans Bold"/>
                <a:ea typeface="Canva Sans Bold"/>
                <a:cs typeface="Canva Sans Bold"/>
                <a:sym typeface="Canva Sans Bold"/>
              </a:rPr>
              <a:t>The Email Verification Screen prompts users to check their email for a verification link to confirm their account. It features a clear message instructing users to look for the email and a button to Resend Verification Email if they haven't received it. This screen enhances security by ensuring that the email address is valid and belongs to the user.</a:t>
            </a:r>
          </a:p>
          <a:p>
            <a:pPr algn="l">
              <a:lnSpc>
                <a:spcPts val="4348"/>
              </a:lnSpc>
            </a:pPr>
            <a:endParaRPr lang="en-US" sz="3105" b="1">
              <a:solidFill>
                <a:srgbClr val="2C115A"/>
              </a:solidFill>
              <a:latin typeface="Canva Sans Bold"/>
              <a:ea typeface="Canva Sans Bold"/>
              <a:cs typeface="Canva Sans Bold"/>
              <a:sym typeface="Canva Sans Bold"/>
            </a:endParaRPr>
          </a:p>
        </p:txBody>
      </p:sp>
      <p:pic>
        <p:nvPicPr>
          <p:cNvPr id="6" name="Picture 2" descr="C:\Users\HP\Downloads\depiE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390625" y="304397"/>
            <a:ext cx="1906775" cy="17530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8F1FC"/>
        </a:solidFill>
        <a:effectLst/>
      </p:bgPr>
    </p:bg>
    <p:spTree>
      <p:nvGrpSpPr>
        <p:cNvPr id="1" name=""/>
        <p:cNvGrpSpPr/>
        <p:nvPr/>
      </p:nvGrpSpPr>
      <p:grpSpPr>
        <a:xfrm>
          <a:off x="0" y="0"/>
          <a:ext cx="0" cy="0"/>
          <a:chOff x="0" y="0"/>
          <a:chExt cx="0" cy="0"/>
        </a:xfrm>
      </p:grpSpPr>
      <p:sp>
        <p:nvSpPr>
          <p:cNvPr id="7" name="Freeform 2"/>
          <p:cNvSpPr/>
          <p:nvPr/>
        </p:nvSpPr>
        <p:spPr>
          <a:xfrm>
            <a:off x="-15" y="33337"/>
            <a:ext cx="18288000" cy="10287023"/>
          </a:xfrm>
          <a:custGeom>
            <a:avLst/>
            <a:gdLst/>
            <a:ahLst/>
            <a:cxnLst/>
            <a:rect l="l" t="t" r="r" b="b"/>
            <a:pathLst>
              <a:path w="18288000" h="10287023">
                <a:moveTo>
                  <a:pt x="0" y="0"/>
                </a:moveTo>
                <a:lnTo>
                  <a:pt x="18288000" y="0"/>
                </a:lnTo>
                <a:lnTo>
                  <a:pt x="18288000" y="10287023"/>
                </a:lnTo>
                <a:lnTo>
                  <a:pt x="0" y="10287023"/>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TextBox 4"/>
          <p:cNvSpPr txBox="1"/>
          <p:nvPr/>
        </p:nvSpPr>
        <p:spPr>
          <a:xfrm>
            <a:off x="-4337337" y="561975"/>
            <a:ext cx="15225150" cy="923925"/>
          </a:xfrm>
          <a:prstGeom prst="rect">
            <a:avLst/>
          </a:prstGeom>
        </p:spPr>
        <p:txBody>
          <a:bodyPr lIns="0" tIns="0" rIns="0" bIns="0" rtlCol="0" anchor="t">
            <a:spAutoFit/>
          </a:bodyPr>
          <a:lstStyle/>
          <a:p>
            <a:pPr algn="ctr">
              <a:lnSpc>
                <a:spcPts val="7200"/>
              </a:lnSpc>
            </a:pPr>
            <a:r>
              <a:rPr lang="en-US" sz="6000" b="1" dirty="0">
                <a:solidFill>
                  <a:srgbClr val="2C115A"/>
                </a:solidFill>
                <a:latin typeface="Raleway Bold"/>
                <a:ea typeface="Raleway Bold"/>
                <a:cs typeface="Raleway Bold"/>
                <a:sym typeface="Raleway Bold"/>
              </a:rPr>
              <a:t>Home Screen</a:t>
            </a:r>
          </a:p>
        </p:txBody>
      </p:sp>
      <p:sp>
        <p:nvSpPr>
          <p:cNvPr id="5" name="TextBox 5"/>
          <p:cNvSpPr txBox="1"/>
          <p:nvPr/>
        </p:nvSpPr>
        <p:spPr>
          <a:xfrm>
            <a:off x="254693" y="1813130"/>
            <a:ext cx="10255585" cy="8473870"/>
          </a:xfrm>
          <a:prstGeom prst="rect">
            <a:avLst/>
          </a:prstGeom>
        </p:spPr>
        <p:txBody>
          <a:bodyPr lIns="0" tIns="0" rIns="0" bIns="0" rtlCol="0" anchor="t">
            <a:spAutoFit/>
          </a:bodyPr>
          <a:lstStyle/>
          <a:p>
            <a:pPr algn="l">
              <a:lnSpc>
                <a:spcPts val="3726"/>
              </a:lnSpc>
            </a:pPr>
            <a:r>
              <a:rPr lang="en-US" sz="2662" b="1">
                <a:solidFill>
                  <a:srgbClr val="2C115A"/>
                </a:solidFill>
                <a:latin typeface="Canva Sans Bold"/>
                <a:ea typeface="Canva Sans Bold"/>
                <a:cs typeface="Canva Sans Bold"/>
                <a:sym typeface="Canva Sans Bold"/>
              </a:rPr>
              <a:t>The home screen shown in the image is from an e-commerce application called Snap Shop. Key highlights of the interface:</a:t>
            </a:r>
          </a:p>
          <a:p>
            <a:pPr algn="l">
              <a:lnSpc>
                <a:spcPts val="3726"/>
              </a:lnSpc>
            </a:pPr>
            <a:endParaRPr lang="en-US" sz="2662" b="1">
              <a:solidFill>
                <a:srgbClr val="2C115A"/>
              </a:solidFill>
              <a:latin typeface="Canva Sans Bold"/>
              <a:ea typeface="Canva Sans Bold"/>
              <a:cs typeface="Canva Sans Bold"/>
              <a:sym typeface="Canva Sans Bold"/>
            </a:endParaRPr>
          </a:p>
          <a:p>
            <a:pPr marL="574741" lvl="1" indent="-287370" algn="l">
              <a:lnSpc>
                <a:spcPts val="3726"/>
              </a:lnSpc>
              <a:buFont typeface="Arial"/>
              <a:buChar char="•"/>
            </a:pPr>
            <a:r>
              <a:rPr lang="en-US" sz="2662" b="1">
                <a:solidFill>
                  <a:srgbClr val="2C115A"/>
                </a:solidFill>
                <a:latin typeface="Canva Sans Bold"/>
                <a:ea typeface="Canva Sans Bold"/>
                <a:cs typeface="Canva Sans Bold"/>
                <a:sym typeface="Canva Sans Bold"/>
              </a:rPr>
              <a:t>At the top, it displays a search bar where users can look for items.</a:t>
            </a:r>
          </a:p>
          <a:p>
            <a:pPr marL="574741" lvl="1" indent="-287370" algn="l">
              <a:lnSpc>
                <a:spcPts val="3726"/>
              </a:lnSpc>
              <a:buFont typeface="Arial"/>
              <a:buChar char="•"/>
            </a:pPr>
            <a:r>
              <a:rPr lang="en-US" sz="2662" b="1">
                <a:solidFill>
                  <a:srgbClr val="2C115A"/>
                </a:solidFill>
                <a:latin typeface="Canva Sans Bold"/>
                <a:ea typeface="Canva Sans Bold"/>
                <a:cs typeface="Canva Sans Bold"/>
                <a:sym typeface="Canva Sans Bold"/>
              </a:rPr>
              <a:t>A large banner below promotes a Super Sale with up to 50% discounts.</a:t>
            </a:r>
          </a:p>
          <a:p>
            <a:pPr marL="574741" lvl="1" indent="-287370" algn="l">
              <a:lnSpc>
                <a:spcPts val="3726"/>
              </a:lnSpc>
              <a:buFont typeface="Arial"/>
              <a:buChar char="•"/>
            </a:pPr>
            <a:r>
              <a:rPr lang="en-US" sz="2662" b="1">
                <a:solidFill>
                  <a:srgbClr val="2C115A"/>
                </a:solidFill>
                <a:latin typeface="Canva Sans Bold"/>
                <a:ea typeface="Canva Sans Bold"/>
                <a:cs typeface="Canva Sans Bold"/>
                <a:sym typeface="Canva Sans Bold"/>
              </a:rPr>
              <a:t>Categories such as Shoes, Beauty, Women's Fashion, Jewelry, and Men's Fashion are listed under a horizontal scrolling menu.</a:t>
            </a:r>
          </a:p>
          <a:p>
            <a:pPr marL="574741" lvl="1" indent="-287370" algn="l">
              <a:lnSpc>
                <a:spcPts val="3726"/>
              </a:lnSpc>
              <a:buFont typeface="Arial"/>
              <a:buChar char="•"/>
            </a:pPr>
            <a:r>
              <a:rPr lang="en-US" sz="2662" b="1">
                <a:solidFill>
                  <a:srgbClr val="2C115A"/>
                </a:solidFill>
                <a:latin typeface="Canva Sans Bold"/>
                <a:ea typeface="Canva Sans Bold"/>
                <a:cs typeface="Canva Sans Bold"/>
                <a:sym typeface="Canva Sans Bold"/>
              </a:rPr>
              <a:t>A section titled "Special for You" features recommended products: Wireless Headphones and a Woman Sweater, each priced at $120.</a:t>
            </a:r>
          </a:p>
          <a:p>
            <a:pPr marL="574741" lvl="1" indent="-287370" algn="l">
              <a:lnSpc>
                <a:spcPts val="3726"/>
              </a:lnSpc>
              <a:buFont typeface="Arial"/>
              <a:buChar char="•"/>
            </a:pPr>
            <a:r>
              <a:rPr lang="en-US" sz="2662" b="1">
                <a:solidFill>
                  <a:srgbClr val="2C115A"/>
                </a:solidFill>
                <a:latin typeface="Canva Sans Bold"/>
                <a:ea typeface="Canva Sans Bold"/>
                <a:cs typeface="Canva Sans Bold"/>
                <a:sym typeface="Canva Sans Bold"/>
              </a:rPr>
              <a:t>Navigation options are present at the bottom for home, cart, Add Product, and profile tabs.</a:t>
            </a:r>
          </a:p>
          <a:p>
            <a:pPr marL="574741" lvl="1" indent="-287370" algn="l">
              <a:lnSpc>
                <a:spcPts val="3726"/>
              </a:lnSpc>
              <a:buFont typeface="Arial"/>
              <a:buChar char="•"/>
            </a:pPr>
            <a:r>
              <a:rPr lang="en-US" sz="2662" b="1">
                <a:solidFill>
                  <a:srgbClr val="2C115A"/>
                </a:solidFill>
                <a:latin typeface="Canva Sans Bold"/>
                <a:ea typeface="Canva Sans Bold"/>
                <a:cs typeface="Canva Sans Bold"/>
                <a:sym typeface="Canva Sans Bold"/>
              </a:rPr>
              <a:t>There are heart icons for users to mark products as favorites.</a:t>
            </a:r>
          </a:p>
          <a:p>
            <a:pPr algn="l">
              <a:lnSpc>
                <a:spcPts val="3726"/>
              </a:lnSpc>
            </a:pPr>
            <a:endParaRPr lang="en-US" sz="2662" b="1">
              <a:solidFill>
                <a:srgbClr val="2C115A"/>
              </a:solidFill>
              <a:latin typeface="Canva Sans Bold"/>
              <a:ea typeface="Canva Sans Bold"/>
              <a:cs typeface="Canva Sans Bold"/>
              <a:sym typeface="Canva Sans Bold"/>
            </a:endParaRPr>
          </a:p>
        </p:txBody>
      </p:sp>
      <p:pic>
        <p:nvPicPr>
          <p:cNvPr id="6" name="Picture 2" descr="C:\Users\HP\Downloads\depiE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390625" y="304397"/>
            <a:ext cx="1906775" cy="1753003"/>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Users\HP\Downloads\Telegram Desktop\photo_2024-10-13_04-06-16.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39800" y="2224716"/>
            <a:ext cx="4167188" cy="76506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TotalTime>
  <Words>2585</Words>
  <Application>Microsoft Office PowerPoint</Application>
  <PresentationFormat>Custom</PresentationFormat>
  <Paragraphs>185</Paragraphs>
  <Slides>23</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Raleway Bold</vt:lpstr>
      <vt:lpstr>Canva Sans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Purchase Order App Pitch Deck by Slidesgo.pptx</dc:title>
  <cp:lastModifiedBy>HP</cp:lastModifiedBy>
  <cp:revision>8</cp:revision>
  <dcterms:created xsi:type="dcterms:W3CDTF">2006-08-16T00:00:00Z</dcterms:created>
  <dcterms:modified xsi:type="dcterms:W3CDTF">2024-10-21T08:55:52Z</dcterms:modified>
  <dc:identifier>DAGTSNM6n4w</dc:identifier>
</cp:coreProperties>
</file>