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Alatsi" charset="1" panose="00000500000000000000"/>
      <p:regular r:id="rId27"/>
    </p:embeddedFont>
    <p:embeddedFont>
      <p:font typeface="Canva Sans" charset="1" panose="020B0503030501040103"/>
      <p:regular r:id="rId28"/>
    </p:embeddedFont>
    <p:embeddedFont>
      <p:font typeface="Canva Sans Bold" charset="1" panose="020B08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 Id="rId9"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4512757" y="2600967"/>
            <a:ext cx="9262486" cy="3800475"/>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FRAUD</a:t>
            </a:r>
          </a:p>
          <a:p>
            <a:pPr algn="ctr">
              <a:lnSpc>
                <a:spcPts val="14550"/>
              </a:lnSpc>
            </a:pPr>
            <a:r>
              <a:rPr lang="en-US" sz="15000">
                <a:solidFill>
                  <a:srgbClr val="000000"/>
                </a:solidFill>
                <a:latin typeface="Alatsi"/>
                <a:ea typeface="Alatsi"/>
                <a:cs typeface="Alatsi"/>
                <a:sym typeface="Alatsi"/>
              </a:rPr>
              <a:t>DETECTION</a:t>
            </a:r>
          </a:p>
        </p:txBody>
      </p:sp>
      <p:sp>
        <p:nvSpPr>
          <p:cNvPr name="Freeform 3" id="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6" id="6"/>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TextBox 7" id="7"/>
          <p:cNvSpPr txBox="true"/>
          <p:nvPr/>
        </p:nvSpPr>
        <p:spPr>
          <a:xfrm rot="0">
            <a:off x="5702946" y="8239345"/>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DEPI</a:t>
            </a:r>
            <a:r>
              <a:rPr lang="en-US" sz="3126">
                <a:solidFill>
                  <a:srgbClr val="000000"/>
                </a:solidFill>
                <a:latin typeface="Alatsi"/>
                <a:ea typeface="Alatsi"/>
                <a:cs typeface="Alatsi"/>
                <a:sym typeface="Alatsi"/>
              </a:rPr>
              <a:t> | 2024</a:t>
            </a:r>
          </a:p>
        </p:txBody>
      </p:sp>
      <p:sp>
        <p:nvSpPr>
          <p:cNvPr name="TextBox 8" id="8"/>
          <p:cNvSpPr txBox="true"/>
          <p:nvPr/>
        </p:nvSpPr>
        <p:spPr>
          <a:xfrm rot="0">
            <a:off x="4728826" y="7025436"/>
            <a:ext cx="8830347"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Microsoft Machine Learning Engineer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PREPROCESSING</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6" id="6"/>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8" id="8"/>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grpSp>
        <p:nvGrpSpPr>
          <p:cNvPr name="Group 9" id="9"/>
          <p:cNvGrpSpPr/>
          <p:nvPr/>
        </p:nvGrpSpPr>
        <p:grpSpPr>
          <a:xfrm rot="-10800000">
            <a:off x="15810087" y="8224655"/>
            <a:ext cx="1449213" cy="1673225"/>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263658" y="3307924"/>
            <a:ext cx="15862672" cy="621381"/>
          </a:xfrm>
          <a:prstGeom prst="rect">
            <a:avLst/>
          </a:prstGeom>
        </p:spPr>
        <p:txBody>
          <a:bodyPr anchor="t" rtlCol="false" tIns="0" lIns="0" bIns="0" rIns="0">
            <a:spAutoFit/>
          </a:bodyPr>
          <a:lstStyle/>
          <a:p>
            <a:pPr algn="l">
              <a:lnSpc>
                <a:spcPts val="5125"/>
              </a:lnSpc>
            </a:pPr>
          </a:p>
        </p:txBody>
      </p:sp>
      <p:sp>
        <p:nvSpPr>
          <p:cNvPr name="Freeform 13" id="13"/>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1196113" y="3213803"/>
            <a:ext cx="6176060" cy="4114800"/>
          </a:xfrm>
          <a:custGeom>
            <a:avLst/>
            <a:gdLst/>
            <a:ahLst/>
            <a:cxnLst/>
            <a:rect r="r" b="b" t="t" l="l"/>
            <a:pathLst>
              <a:path h="4114800" w="6176060">
                <a:moveTo>
                  <a:pt x="0" y="0"/>
                </a:moveTo>
                <a:lnTo>
                  <a:pt x="6176060" y="0"/>
                </a:lnTo>
                <a:lnTo>
                  <a:pt x="6176060" y="4114800"/>
                </a:lnTo>
                <a:lnTo>
                  <a:pt x="0" y="4114800"/>
                </a:lnTo>
                <a:lnTo>
                  <a:pt x="0" y="0"/>
                </a:lnTo>
                <a:close/>
              </a:path>
            </a:pathLst>
          </a:custGeom>
          <a:blipFill>
            <a:blip r:embed="rId6"/>
            <a:stretch>
              <a:fillRect l="0" t="0" r="0" b="0"/>
            </a:stretch>
          </a:blipFill>
        </p:spPr>
      </p:sp>
      <p:sp>
        <p:nvSpPr>
          <p:cNvPr name="TextBox 15" id="15"/>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8</a:t>
            </a:r>
          </a:p>
        </p:txBody>
      </p:sp>
      <p:sp>
        <p:nvSpPr>
          <p:cNvPr name="TextBox 16" id="16"/>
          <p:cNvSpPr txBox="true"/>
          <p:nvPr/>
        </p:nvSpPr>
        <p:spPr>
          <a:xfrm rot="0">
            <a:off x="1263658" y="3147128"/>
            <a:ext cx="15862672" cy="41808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1. Exploring the DataFrame</a:t>
            </a:r>
          </a:p>
          <a:p>
            <a:pPr algn="just">
              <a:lnSpc>
                <a:spcPts val="4759"/>
              </a:lnSpc>
            </a:pPr>
            <a:r>
              <a:rPr lang="en-US" sz="3399">
                <a:solidFill>
                  <a:srgbClr val="000000"/>
                </a:solidFill>
                <a:latin typeface="Canva Sans"/>
                <a:ea typeface="Canva Sans"/>
                <a:cs typeface="Canva Sans"/>
                <a:sym typeface="Canva Sans"/>
              </a:rPr>
              <a:t>2. Checking for Duplicates and Missing Values</a:t>
            </a:r>
          </a:p>
          <a:p>
            <a:pPr algn="just">
              <a:lnSpc>
                <a:spcPts val="4759"/>
              </a:lnSpc>
            </a:pPr>
            <a:r>
              <a:rPr lang="en-US" sz="3399">
                <a:solidFill>
                  <a:srgbClr val="000000"/>
                </a:solidFill>
                <a:latin typeface="Canva Sans"/>
                <a:ea typeface="Canva Sans"/>
                <a:cs typeface="Canva Sans"/>
                <a:sym typeface="Canva Sans"/>
              </a:rPr>
              <a:t>3. Examining Categorical Features</a:t>
            </a:r>
          </a:p>
          <a:p>
            <a:pPr algn="just">
              <a:lnSpc>
                <a:spcPts val="4759"/>
              </a:lnSpc>
            </a:pPr>
            <a:r>
              <a:rPr lang="en-US" sz="3399">
                <a:solidFill>
                  <a:srgbClr val="000000"/>
                </a:solidFill>
                <a:latin typeface="Canva Sans"/>
                <a:ea typeface="Canva Sans"/>
                <a:cs typeface="Canva Sans"/>
                <a:sym typeface="Canva Sans"/>
              </a:rPr>
              <a:t>4. Preprocessing Numerical Data</a:t>
            </a:r>
          </a:p>
          <a:p>
            <a:pPr algn="just">
              <a:lnSpc>
                <a:spcPts val="4759"/>
              </a:lnSpc>
            </a:pPr>
            <a:r>
              <a:rPr lang="en-US" sz="3399">
                <a:solidFill>
                  <a:srgbClr val="000000"/>
                </a:solidFill>
                <a:latin typeface="Canva Sans"/>
                <a:ea typeface="Canva Sans"/>
                <a:cs typeface="Canva Sans"/>
                <a:sym typeface="Canva Sans"/>
              </a:rPr>
              <a:t>5. Data Cleaning</a:t>
            </a:r>
          </a:p>
          <a:p>
            <a:pPr algn="just">
              <a:lnSpc>
                <a:spcPts val="4759"/>
              </a:lnSpc>
            </a:pPr>
            <a:r>
              <a:rPr lang="en-US" sz="3399">
                <a:solidFill>
                  <a:srgbClr val="000000"/>
                </a:solidFill>
                <a:latin typeface="Canva Sans"/>
                <a:ea typeface="Canva Sans"/>
                <a:cs typeface="Canva Sans"/>
                <a:sym typeface="Canva Sans"/>
              </a:rPr>
              <a:t>6. Label Encoding</a:t>
            </a:r>
          </a:p>
          <a:p>
            <a:pPr algn="just">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DATA VISUALIZATION</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Freeform 4" id="4"/>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7" id="7"/>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10800000">
            <a:off x="15810087" y="8224655"/>
            <a:ext cx="1449213" cy="1673225"/>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2" id="12"/>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grpSp>
        <p:nvGrpSpPr>
          <p:cNvPr name="Group 13" id="13"/>
          <p:cNvGrpSpPr/>
          <p:nvPr/>
        </p:nvGrpSpPr>
        <p:grpSpPr>
          <a:xfrm rot="0">
            <a:off x="592383" y="4576493"/>
            <a:ext cx="8853688" cy="1134015"/>
            <a:chOff x="0" y="0"/>
            <a:chExt cx="2331835" cy="298671"/>
          </a:xfrm>
        </p:grpSpPr>
        <p:sp>
          <p:nvSpPr>
            <p:cNvPr name="Freeform 14" id="14"/>
            <p:cNvSpPr/>
            <p:nvPr/>
          </p:nvSpPr>
          <p:spPr>
            <a:xfrm flipH="false" flipV="false" rot="0">
              <a:off x="0" y="0"/>
              <a:ext cx="2331835" cy="298671"/>
            </a:xfrm>
            <a:custGeom>
              <a:avLst/>
              <a:gdLst/>
              <a:ahLst/>
              <a:cxnLst/>
              <a:rect r="r" b="b" t="t" l="l"/>
              <a:pathLst>
                <a:path h="298671" w="2331835">
                  <a:moveTo>
                    <a:pt x="44596" y="0"/>
                  </a:moveTo>
                  <a:lnTo>
                    <a:pt x="2287239" y="0"/>
                  </a:lnTo>
                  <a:cubicBezTo>
                    <a:pt x="2311869" y="0"/>
                    <a:pt x="2331835" y="19966"/>
                    <a:pt x="2331835" y="44596"/>
                  </a:cubicBezTo>
                  <a:lnTo>
                    <a:pt x="2331835" y="254075"/>
                  </a:lnTo>
                  <a:cubicBezTo>
                    <a:pt x="2331835" y="265902"/>
                    <a:pt x="2327137" y="277245"/>
                    <a:pt x="2318774" y="285609"/>
                  </a:cubicBezTo>
                  <a:cubicBezTo>
                    <a:pt x="2310410" y="293972"/>
                    <a:pt x="2299067" y="298671"/>
                    <a:pt x="2287239" y="298671"/>
                  </a:cubicBezTo>
                  <a:lnTo>
                    <a:pt x="44596" y="298671"/>
                  </a:lnTo>
                  <a:cubicBezTo>
                    <a:pt x="19966" y="298671"/>
                    <a:pt x="0" y="278704"/>
                    <a:pt x="0" y="254075"/>
                  </a:cubicBezTo>
                  <a:lnTo>
                    <a:pt x="0" y="44596"/>
                  </a:lnTo>
                  <a:cubicBezTo>
                    <a:pt x="0" y="19966"/>
                    <a:pt x="19966" y="0"/>
                    <a:pt x="44596" y="0"/>
                  </a:cubicBezTo>
                  <a:close/>
                </a:path>
              </a:pathLst>
            </a:custGeom>
            <a:solidFill>
              <a:srgbClr val="E9C7C6"/>
            </a:solidFill>
          </p:spPr>
        </p:sp>
        <p:sp>
          <p:nvSpPr>
            <p:cNvPr name="TextBox 15" id="15"/>
            <p:cNvSpPr txBox="true"/>
            <p:nvPr/>
          </p:nvSpPr>
          <p:spPr>
            <a:xfrm>
              <a:off x="0" y="-38100"/>
              <a:ext cx="2331835" cy="33677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0023966" y="2690038"/>
            <a:ext cx="8264034" cy="4844434"/>
          </a:xfrm>
          <a:custGeom>
            <a:avLst/>
            <a:gdLst/>
            <a:ahLst/>
            <a:cxnLst/>
            <a:rect r="r" b="b" t="t" l="l"/>
            <a:pathLst>
              <a:path h="4844434" w="8264034">
                <a:moveTo>
                  <a:pt x="0" y="0"/>
                </a:moveTo>
                <a:lnTo>
                  <a:pt x="8264034" y="0"/>
                </a:lnTo>
                <a:lnTo>
                  <a:pt x="8264034" y="4844434"/>
                </a:lnTo>
                <a:lnTo>
                  <a:pt x="0" y="4844434"/>
                </a:lnTo>
                <a:lnTo>
                  <a:pt x="0" y="0"/>
                </a:lnTo>
                <a:close/>
              </a:path>
            </a:pathLst>
          </a:custGeom>
          <a:blipFill>
            <a:blip r:embed="rId6"/>
            <a:stretch>
              <a:fillRect l="0" t="0" r="0" b="0"/>
            </a:stretch>
          </a:blipFill>
        </p:spPr>
      </p:sp>
      <p:sp>
        <p:nvSpPr>
          <p:cNvPr name="TextBox 17" id="17"/>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9</a:t>
            </a:r>
          </a:p>
        </p:txBody>
      </p:sp>
      <p:sp>
        <p:nvSpPr>
          <p:cNvPr name="TextBox 18" id="18"/>
          <p:cNvSpPr txBox="true"/>
          <p:nvPr/>
        </p:nvSpPr>
        <p:spPr>
          <a:xfrm rot="0">
            <a:off x="852098" y="4797005"/>
            <a:ext cx="7018925" cy="563825"/>
          </a:xfrm>
          <a:prstGeom prst="rect">
            <a:avLst/>
          </a:prstGeom>
        </p:spPr>
        <p:txBody>
          <a:bodyPr anchor="t" rtlCol="false" tIns="0" lIns="0" bIns="0" rIns="0">
            <a:spAutoFit/>
          </a:bodyPr>
          <a:lstStyle/>
          <a:p>
            <a:pPr algn="l">
              <a:lnSpc>
                <a:spcPts val="4620"/>
              </a:lnSpc>
            </a:pPr>
            <a:r>
              <a:rPr lang="en-US" sz="3300">
                <a:solidFill>
                  <a:srgbClr val="000000"/>
                </a:solidFill>
                <a:latin typeface="Alatsi"/>
                <a:ea typeface="Alatsi"/>
                <a:cs typeface="Alatsi"/>
                <a:sym typeface="Alatsi"/>
              </a:rPr>
              <a:t>Communicate Insights Effectively</a:t>
            </a:r>
          </a:p>
        </p:txBody>
      </p:sp>
      <p:grpSp>
        <p:nvGrpSpPr>
          <p:cNvPr name="Group 19" id="19"/>
          <p:cNvGrpSpPr/>
          <p:nvPr/>
        </p:nvGrpSpPr>
        <p:grpSpPr>
          <a:xfrm rot="0">
            <a:off x="594384" y="6142174"/>
            <a:ext cx="8853688" cy="1134015"/>
            <a:chOff x="0" y="0"/>
            <a:chExt cx="2331835" cy="298671"/>
          </a:xfrm>
        </p:grpSpPr>
        <p:sp>
          <p:nvSpPr>
            <p:cNvPr name="Freeform 20" id="20"/>
            <p:cNvSpPr/>
            <p:nvPr/>
          </p:nvSpPr>
          <p:spPr>
            <a:xfrm flipH="false" flipV="false" rot="0">
              <a:off x="0" y="0"/>
              <a:ext cx="2331835" cy="298671"/>
            </a:xfrm>
            <a:custGeom>
              <a:avLst/>
              <a:gdLst/>
              <a:ahLst/>
              <a:cxnLst/>
              <a:rect r="r" b="b" t="t" l="l"/>
              <a:pathLst>
                <a:path h="298671" w="2331835">
                  <a:moveTo>
                    <a:pt x="44596" y="0"/>
                  </a:moveTo>
                  <a:lnTo>
                    <a:pt x="2287239" y="0"/>
                  </a:lnTo>
                  <a:cubicBezTo>
                    <a:pt x="2311869" y="0"/>
                    <a:pt x="2331835" y="19966"/>
                    <a:pt x="2331835" y="44596"/>
                  </a:cubicBezTo>
                  <a:lnTo>
                    <a:pt x="2331835" y="254075"/>
                  </a:lnTo>
                  <a:cubicBezTo>
                    <a:pt x="2331835" y="265902"/>
                    <a:pt x="2327137" y="277245"/>
                    <a:pt x="2318774" y="285609"/>
                  </a:cubicBezTo>
                  <a:cubicBezTo>
                    <a:pt x="2310410" y="293972"/>
                    <a:pt x="2299067" y="298671"/>
                    <a:pt x="2287239" y="298671"/>
                  </a:cubicBezTo>
                  <a:lnTo>
                    <a:pt x="44596" y="298671"/>
                  </a:lnTo>
                  <a:cubicBezTo>
                    <a:pt x="19966" y="298671"/>
                    <a:pt x="0" y="278704"/>
                    <a:pt x="0" y="254075"/>
                  </a:cubicBezTo>
                  <a:lnTo>
                    <a:pt x="0" y="44596"/>
                  </a:lnTo>
                  <a:cubicBezTo>
                    <a:pt x="0" y="19966"/>
                    <a:pt x="19966" y="0"/>
                    <a:pt x="44596" y="0"/>
                  </a:cubicBezTo>
                  <a:close/>
                </a:path>
              </a:pathLst>
            </a:custGeom>
            <a:solidFill>
              <a:srgbClr val="E9C7C6"/>
            </a:solidFill>
          </p:spPr>
        </p:sp>
        <p:sp>
          <p:nvSpPr>
            <p:cNvPr name="TextBox 21" id="21"/>
            <p:cNvSpPr txBox="true"/>
            <p:nvPr/>
          </p:nvSpPr>
          <p:spPr>
            <a:xfrm>
              <a:off x="0" y="-38100"/>
              <a:ext cx="2331835" cy="336771"/>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594384" y="6393931"/>
            <a:ext cx="6545845" cy="563826"/>
          </a:xfrm>
          <a:prstGeom prst="rect">
            <a:avLst/>
          </a:prstGeom>
        </p:spPr>
        <p:txBody>
          <a:bodyPr anchor="t" rtlCol="false" tIns="0" lIns="0" bIns="0" rIns="0">
            <a:spAutoFit/>
          </a:bodyPr>
          <a:lstStyle/>
          <a:p>
            <a:pPr algn="ctr">
              <a:lnSpc>
                <a:spcPts val="4620"/>
              </a:lnSpc>
            </a:pPr>
            <a:r>
              <a:rPr lang="en-US" sz="3300" b="true">
                <a:solidFill>
                  <a:srgbClr val="000000"/>
                </a:solidFill>
                <a:latin typeface="Canva Sans Bold"/>
                <a:ea typeface="Canva Sans Bold"/>
                <a:cs typeface="Canva Sans Bold"/>
                <a:sym typeface="Canva Sans Bold"/>
              </a:rPr>
              <a:t>Identify Fraudulent Activities</a:t>
            </a:r>
          </a:p>
        </p:txBody>
      </p:sp>
      <p:grpSp>
        <p:nvGrpSpPr>
          <p:cNvPr name="Group 23" id="23"/>
          <p:cNvGrpSpPr/>
          <p:nvPr/>
        </p:nvGrpSpPr>
        <p:grpSpPr>
          <a:xfrm rot="0">
            <a:off x="594384" y="2909078"/>
            <a:ext cx="8853688" cy="1134015"/>
            <a:chOff x="0" y="0"/>
            <a:chExt cx="2331835" cy="298671"/>
          </a:xfrm>
        </p:grpSpPr>
        <p:sp>
          <p:nvSpPr>
            <p:cNvPr name="Freeform 24" id="24"/>
            <p:cNvSpPr/>
            <p:nvPr/>
          </p:nvSpPr>
          <p:spPr>
            <a:xfrm flipH="false" flipV="false" rot="0">
              <a:off x="0" y="0"/>
              <a:ext cx="2331835" cy="298671"/>
            </a:xfrm>
            <a:custGeom>
              <a:avLst/>
              <a:gdLst/>
              <a:ahLst/>
              <a:cxnLst/>
              <a:rect r="r" b="b" t="t" l="l"/>
              <a:pathLst>
                <a:path h="298671" w="2331835">
                  <a:moveTo>
                    <a:pt x="44596" y="0"/>
                  </a:moveTo>
                  <a:lnTo>
                    <a:pt x="2287239" y="0"/>
                  </a:lnTo>
                  <a:cubicBezTo>
                    <a:pt x="2311869" y="0"/>
                    <a:pt x="2331835" y="19966"/>
                    <a:pt x="2331835" y="44596"/>
                  </a:cubicBezTo>
                  <a:lnTo>
                    <a:pt x="2331835" y="254075"/>
                  </a:lnTo>
                  <a:cubicBezTo>
                    <a:pt x="2331835" y="265902"/>
                    <a:pt x="2327137" y="277245"/>
                    <a:pt x="2318774" y="285609"/>
                  </a:cubicBezTo>
                  <a:cubicBezTo>
                    <a:pt x="2310410" y="293972"/>
                    <a:pt x="2299067" y="298671"/>
                    <a:pt x="2287239" y="298671"/>
                  </a:cubicBezTo>
                  <a:lnTo>
                    <a:pt x="44596" y="298671"/>
                  </a:lnTo>
                  <a:cubicBezTo>
                    <a:pt x="19966" y="298671"/>
                    <a:pt x="0" y="278704"/>
                    <a:pt x="0" y="254075"/>
                  </a:cubicBezTo>
                  <a:lnTo>
                    <a:pt x="0" y="44596"/>
                  </a:lnTo>
                  <a:cubicBezTo>
                    <a:pt x="0" y="19966"/>
                    <a:pt x="19966" y="0"/>
                    <a:pt x="44596" y="0"/>
                  </a:cubicBezTo>
                  <a:close/>
                </a:path>
              </a:pathLst>
            </a:custGeom>
            <a:solidFill>
              <a:srgbClr val="E9C7C6"/>
            </a:solidFill>
          </p:spPr>
        </p:sp>
        <p:sp>
          <p:nvSpPr>
            <p:cNvPr name="TextBox 25" id="25"/>
            <p:cNvSpPr txBox="true"/>
            <p:nvPr/>
          </p:nvSpPr>
          <p:spPr>
            <a:xfrm>
              <a:off x="0" y="-38100"/>
              <a:ext cx="2331835" cy="336771"/>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592383" y="3145554"/>
            <a:ext cx="8855689" cy="521362"/>
          </a:xfrm>
          <a:prstGeom prst="rect">
            <a:avLst/>
          </a:prstGeom>
        </p:spPr>
        <p:txBody>
          <a:bodyPr anchor="t" rtlCol="false" tIns="0" lIns="0" bIns="0" rIns="0">
            <a:spAutoFit/>
          </a:bodyPr>
          <a:lstStyle/>
          <a:p>
            <a:pPr algn="ctr">
              <a:lnSpc>
                <a:spcPts val="4340"/>
              </a:lnSpc>
            </a:pPr>
            <a:r>
              <a:rPr lang="en-US" sz="3100" b="true">
                <a:solidFill>
                  <a:srgbClr val="000000"/>
                </a:solidFill>
                <a:latin typeface="Canva Sans Bold"/>
                <a:ea typeface="Canva Sans Bold"/>
                <a:cs typeface="Canva Sans Bold"/>
                <a:sym typeface="Canva Sans Bold"/>
              </a:rPr>
              <a:t>Understand Data Patterns and Relationships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Freeform 2" id="2"/>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2"/>
            <a:stretch>
              <a:fillRect l="0" t="0" r="0" b="0"/>
            </a:stretch>
          </a:blipFill>
        </p:spPr>
      </p:sp>
      <p:sp>
        <p:nvSpPr>
          <p:cNvPr name="Freeform 3" id="3"/>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3"/>
            <a:stretch>
              <a:fillRect l="0" t="0" r="0" b="0"/>
            </a:stretch>
          </a:blipFill>
        </p:spPr>
      </p:sp>
      <p:sp>
        <p:nvSpPr>
          <p:cNvPr name="Freeform 4" id="4"/>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7" id="7"/>
          <p:cNvGrpSpPr/>
          <p:nvPr/>
        </p:nvGrpSpPr>
        <p:grpSpPr>
          <a:xfrm rot="-10800000">
            <a:off x="15810087" y="8224655"/>
            <a:ext cx="1449213" cy="1673225"/>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10</a:t>
            </a:r>
          </a:p>
        </p:txBody>
      </p:sp>
      <p:sp>
        <p:nvSpPr>
          <p:cNvPr name="Freeform 11" id="11"/>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NLP</a:t>
            </a:r>
          </a:p>
        </p:txBody>
      </p:sp>
      <p:grpSp>
        <p:nvGrpSpPr>
          <p:cNvPr name="Group 13" id="13"/>
          <p:cNvGrpSpPr/>
          <p:nvPr/>
        </p:nvGrpSpPr>
        <p:grpSpPr>
          <a:xfrm rot="0">
            <a:off x="1028700" y="2317751"/>
            <a:ext cx="9900992" cy="702069"/>
            <a:chOff x="0" y="0"/>
            <a:chExt cx="2607669" cy="184907"/>
          </a:xfrm>
        </p:grpSpPr>
        <p:sp>
          <p:nvSpPr>
            <p:cNvPr name="Freeform 14" id="14"/>
            <p:cNvSpPr/>
            <p:nvPr/>
          </p:nvSpPr>
          <p:spPr>
            <a:xfrm flipH="false" flipV="false" rot="0">
              <a:off x="0" y="0"/>
              <a:ext cx="2607669" cy="184907"/>
            </a:xfrm>
            <a:custGeom>
              <a:avLst/>
              <a:gdLst/>
              <a:ahLst/>
              <a:cxnLst/>
              <a:rect r="r" b="b" t="t" l="l"/>
              <a:pathLst>
                <a:path h="184907" w="2607669">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name="TextBox 15" id="15"/>
            <p:cNvSpPr txBox="true"/>
            <p:nvPr/>
          </p:nvSpPr>
          <p:spPr>
            <a:xfrm>
              <a:off x="0" y="-38100"/>
              <a:ext cx="2607669" cy="223007"/>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394697" y="2191392"/>
            <a:ext cx="8127608" cy="752449"/>
          </a:xfrm>
          <a:prstGeom prst="rect">
            <a:avLst/>
          </a:prstGeom>
        </p:spPr>
        <p:txBody>
          <a:bodyPr anchor="t" rtlCol="false" tIns="0" lIns="0" bIns="0" rIns="0">
            <a:spAutoFit/>
          </a:bodyPr>
          <a:lstStyle/>
          <a:p>
            <a:pPr algn="l">
              <a:lnSpc>
                <a:spcPts val="6299"/>
              </a:lnSpc>
              <a:spcBef>
                <a:spcPct val="0"/>
              </a:spcBef>
            </a:pPr>
            <a:r>
              <a:rPr lang="en-US" sz="4499">
                <a:solidFill>
                  <a:srgbClr val="000000"/>
                </a:solidFill>
                <a:latin typeface="Canva Sans"/>
                <a:ea typeface="Canva Sans"/>
                <a:cs typeface="Canva Sans"/>
                <a:sym typeface="Canva Sans"/>
              </a:rPr>
              <a:t>1.Convert text to lowercase.</a:t>
            </a:r>
          </a:p>
        </p:txBody>
      </p:sp>
      <p:grpSp>
        <p:nvGrpSpPr>
          <p:cNvPr name="Group 17" id="17"/>
          <p:cNvGrpSpPr/>
          <p:nvPr/>
        </p:nvGrpSpPr>
        <p:grpSpPr>
          <a:xfrm rot="0">
            <a:off x="1028700" y="3257945"/>
            <a:ext cx="9900992" cy="702069"/>
            <a:chOff x="0" y="0"/>
            <a:chExt cx="2607669" cy="184907"/>
          </a:xfrm>
        </p:grpSpPr>
        <p:sp>
          <p:nvSpPr>
            <p:cNvPr name="Freeform 18" id="18"/>
            <p:cNvSpPr/>
            <p:nvPr/>
          </p:nvSpPr>
          <p:spPr>
            <a:xfrm flipH="false" flipV="false" rot="0">
              <a:off x="0" y="0"/>
              <a:ext cx="2607669" cy="184907"/>
            </a:xfrm>
            <a:custGeom>
              <a:avLst/>
              <a:gdLst/>
              <a:ahLst/>
              <a:cxnLst/>
              <a:rect r="r" b="b" t="t" l="l"/>
              <a:pathLst>
                <a:path h="184907" w="2607669">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name="TextBox 19" id="19"/>
            <p:cNvSpPr txBox="true"/>
            <p:nvPr/>
          </p:nvSpPr>
          <p:spPr>
            <a:xfrm>
              <a:off x="0" y="-38100"/>
              <a:ext cx="2607669" cy="223007"/>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394697" y="3194655"/>
            <a:ext cx="9286655" cy="752449"/>
          </a:xfrm>
          <a:prstGeom prst="rect">
            <a:avLst/>
          </a:prstGeom>
        </p:spPr>
        <p:txBody>
          <a:bodyPr anchor="t" rtlCol="false" tIns="0" lIns="0" bIns="0" rIns="0">
            <a:spAutoFit/>
          </a:bodyPr>
          <a:lstStyle/>
          <a:p>
            <a:pPr algn="l">
              <a:lnSpc>
                <a:spcPts val="6299"/>
              </a:lnSpc>
              <a:spcBef>
                <a:spcPct val="0"/>
              </a:spcBef>
            </a:pPr>
            <a:r>
              <a:rPr lang="en-US" sz="4499">
                <a:solidFill>
                  <a:srgbClr val="000000"/>
                </a:solidFill>
                <a:latin typeface="Canva Sans"/>
                <a:ea typeface="Canva Sans"/>
                <a:cs typeface="Canva Sans"/>
                <a:sym typeface="Canva Sans"/>
              </a:rPr>
              <a:t>2.Remove digits and punctuation</a:t>
            </a:r>
          </a:p>
        </p:txBody>
      </p:sp>
      <p:grpSp>
        <p:nvGrpSpPr>
          <p:cNvPr name="Group 21" id="21"/>
          <p:cNvGrpSpPr/>
          <p:nvPr/>
        </p:nvGrpSpPr>
        <p:grpSpPr>
          <a:xfrm rot="0">
            <a:off x="1028700" y="4283864"/>
            <a:ext cx="9900992" cy="702069"/>
            <a:chOff x="0" y="0"/>
            <a:chExt cx="2607669" cy="184907"/>
          </a:xfrm>
        </p:grpSpPr>
        <p:sp>
          <p:nvSpPr>
            <p:cNvPr name="Freeform 22" id="22"/>
            <p:cNvSpPr/>
            <p:nvPr/>
          </p:nvSpPr>
          <p:spPr>
            <a:xfrm flipH="false" flipV="false" rot="0">
              <a:off x="0" y="0"/>
              <a:ext cx="2607669" cy="184907"/>
            </a:xfrm>
            <a:custGeom>
              <a:avLst/>
              <a:gdLst/>
              <a:ahLst/>
              <a:cxnLst/>
              <a:rect r="r" b="b" t="t" l="l"/>
              <a:pathLst>
                <a:path h="184907" w="2607669">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name="TextBox 23" id="23"/>
            <p:cNvSpPr txBox="true"/>
            <p:nvPr/>
          </p:nvSpPr>
          <p:spPr>
            <a:xfrm>
              <a:off x="0" y="-38100"/>
              <a:ext cx="2607669" cy="223007"/>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260598" y="4237326"/>
            <a:ext cx="6007400" cy="752449"/>
          </a:xfrm>
          <a:prstGeom prst="rect">
            <a:avLst/>
          </a:prstGeom>
        </p:spPr>
        <p:txBody>
          <a:bodyPr anchor="t" rtlCol="false" tIns="0" lIns="0" bIns="0" rIns="0">
            <a:spAutoFit/>
          </a:bodyPr>
          <a:lstStyle/>
          <a:p>
            <a:pPr algn="l">
              <a:lnSpc>
                <a:spcPts val="6299"/>
              </a:lnSpc>
              <a:spcBef>
                <a:spcPct val="0"/>
              </a:spcBef>
            </a:pPr>
            <a:r>
              <a:rPr lang="en-US" sz="4499">
                <a:solidFill>
                  <a:srgbClr val="000000"/>
                </a:solidFill>
                <a:latin typeface="Canva Sans"/>
                <a:ea typeface="Canva Sans"/>
                <a:cs typeface="Canva Sans"/>
                <a:sym typeface="Canva Sans"/>
              </a:rPr>
              <a:t>3.Remove stopwords</a:t>
            </a:r>
          </a:p>
        </p:txBody>
      </p:sp>
      <p:sp>
        <p:nvSpPr>
          <p:cNvPr name="TextBox 25" id="25"/>
          <p:cNvSpPr txBox="true"/>
          <p:nvPr/>
        </p:nvSpPr>
        <p:spPr>
          <a:xfrm rot="0">
            <a:off x="1382034" y="4970725"/>
            <a:ext cx="7169070" cy="563826"/>
          </a:xfrm>
          <a:prstGeom prst="rect">
            <a:avLst/>
          </a:prstGeom>
        </p:spPr>
        <p:txBody>
          <a:bodyPr anchor="t" rtlCol="false" tIns="0" lIns="0" bIns="0" rIns="0">
            <a:spAutoFit/>
          </a:bodyPr>
          <a:lstStyle/>
          <a:p>
            <a:pPr algn="l">
              <a:lnSpc>
                <a:spcPts val="4620"/>
              </a:lnSpc>
              <a:spcBef>
                <a:spcPct val="0"/>
              </a:spcBef>
            </a:pPr>
            <a:r>
              <a:rPr lang="en-US" sz="3300">
                <a:solidFill>
                  <a:srgbClr val="000000"/>
                </a:solidFill>
                <a:latin typeface="Canva Sans"/>
                <a:ea typeface="Canva Sans"/>
                <a:cs typeface="Canva Sans"/>
                <a:sym typeface="Canva Sans"/>
              </a:rPr>
              <a:t> </a:t>
            </a:r>
            <a:r>
              <a:rPr lang="en-US" sz="3300">
                <a:solidFill>
                  <a:srgbClr val="000000"/>
                </a:solidFill>
                <a:latin typeface="Canva Sans"/>
                <a:ea typeface="Canva Sans"/>
                <a:cs typeface="Canva Sans"/>
                <a:sym typeface="Canva Sans"/>
              </a:rPr>
              <a:t>(common words like "and", "the").</a:t>
            </a:r>
          </a:p>
        </p:txBody>
      </p:sp>
      <p:grpSp>
        <p:nvGrpSpPr>
          <p:cNvPr name="Group 26" id="26"/>
          <p:cNvGrpSpPr/>
          <p:nvPr/>
        </p:nvGrpSpPr>
        <p:grpSpPr>
          <a:xfrm rot="0">
            <a:off x="1028700" y="5667901"/>
            <a:ext cx="9900992" cy="702069"/>
            <a:chOff x="0" y="0"/>
            <a:chExt cx="2607669" cy="184907"/>
          </a:xfrm>
        </p:grpSpPr>
        <p:sp>
          <p:nvSpPr>
            <p:cNvPr name="Freeform 27" id="27"/>
            <p:cNvSpPr/>
            <p:nvPr/>
          </p:nvSpPr>
          <p:spPr>
            <a:xfrm flipH="false" flipV="false" rot="0">
              <a:off x="0" y="0"/>
              <a:ext cx="2607669" cy="184907"/>
            </a:xfrm>
            <a:custGeom>
              <a:avLst/>
              <a:gdLst/>
              <a:ahLst/>
              <a:cxnLst/>
              <a:rect r="r" b="b" t="t" l="l"/>
              <a:pathLst>
                <a:path h="184907" w="2607669">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name="TextBox 28" id="28"/>
            <p:cNvSpPr txBox="true"/>
            <p:nvPr/>
          </p:nvSpPr>
          <p:spPr>
            <a:xfrm>
              <a:off x="0" y="-38100"/>
              <a:ext cx="2607669" cy="223007"/>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1382034" y="5617522"/>
            <a:ext cx="4076467" cy="752449"/>
          </a:xfrm>
          <a:prstGeom prst="rect">
            <a:avLst/>
          </a:prstGeom>
        </p:spPr>
        <p:txBody>
          <a:bodyPr anchor="t" rtlCol="false" tIns="0" lIns="0" bIns="0" rIns="0">
            <a:spAutoFit/>
          </a:bodyPr>
          <a:lstStyle/>
          <a:p>
            <a:pPr algn="l">
              <a:lnSpc>
                <a:spcPts val="6299"/>
              </a:lnSpc>
              <a:spcBef>
                <a:spcPct val="0"/>
              </a:spcBef>
            </a:pPr>
            <a:r>
              <a:rPr lang="en-US" sz="4499">
                <a:solidFill>
                  <a:srgbClr val="000000"/>
                </a:solidFill>
                <a:latin typeface="Canva Sans"/>
                <a:ea typeface="Canva Sans"/>
                <a:cs typeface="Canva Sans"/>
                <a:sym typeface="Canva Sans"/>
              </a:rPr>
              <a:t>4.Tokenization</a:t>
            </a:r>
          </a:p>
        </p:txBody>
      </p:sp>
      <p:sp>
        <p:nvSpPr>
          <p:cNvPr name="TextBox 30" id="30"/>
          <p:cNvSpPr txBox="true"/>
          <p:nvPr/>
        </p:nvSpPr>
        <p:spPr>
          <a:xfrm rot="0">
            <a:off x="1260598" y="6275646"/>
            <a:ext cx="13023545" cy="563826"/>
          </a:xfrm>
          <a:prstGeom prst="rect">
            <a:avLst/>
          </a:prstGeom>
        </p:spPr>
        <p:txBody>
          <a:bodyPr anchor="t" rtlCol="false" tIns="0" lIns="0" bIns="0" rIns="0">
            <a:spAutoFit/>
          </a:bodyPr>
          <a:lstStyle/>
          <a:p>
            <a:pPr algn="l">
              <a:lnSpc>
                <a:spcPts val="4620"/>
              </a:lnSpc>
              <a:spcBef>
                <a:spcPct val="0"/>
              </a:spcBef>
            </a:pPr>
            <a:r>
              <a:rPr lang="en-US" sz="3300">
                <a:solidFill>
                  <a:srgbClr val="000000"/>
                </a:solidFill>
                <a:latin typeface="Canva Sans"/>
                <a:ea typeface="Canva Sans"/>
                <a:cs typeface="Canva Sans"/>
                <a:sym typeface="Canva Sans"/>
              </a:rPr>
              <a:t> Breaking down the email into smaller chunks (tokens)..</a:t>
            </a:r>
          </a:p>
        </p:txBody>
      </p:sp>
      <p:grpSp>
        <p:nvGrpSpPr>
          <p:cNvPr name="Group 31" id="31"/>
          <p:cNvGrpSpPr/>
          <p:nvPr/>
        </p:nvGrpSpPr>
        <p:grpSpPr>
          <a:xfrm rot="0">
            <a:off x="1028700" y="7062384"/>
            <a:ext cx="9900992" cy="702069"/>
            <a:chOff x="0" y="0"/>
            <a:chExt cx="2607669" cy="184907"/>
          </a:xfrm>
        </p:grpSpPr>
        <p:sp>
          <p:nvSpPr>
            <p:cNvPr name="Freeform 32" id="32"/>
            <p:cNvSpPr/>
            <p:nvPr/>
          </p:nvSpPr>
          <p:spPr>
            <a:xfrm flipH="false" flipV="false" rot="0">
              <a:off x="0" y="0"/>
              <a:ext cx="2607669" cy="184907"/>
            </a:xfrm>
            <a:custGeom>
              <a:avLst/>
              <a:gdLst/>
              <a:ahLst/>
              <a:cxnLst/>
              <a:rect r="r" b="b" t="t" l="l"/>
              <a:pathLst>
                <a:path h="184907" w="2607669">
                  <a:moveTo>
                    <a:pt x="39879" y="0"/>
                  </a:moveTo>
                  <a:lnTo>
                    <a:pt x="2567790" y="0"/>
                  </a:lnTo>
                  <a:cubicBezTo>
                    <a:pt x="2578367" y="0"/>
                    <a:pt x="2588510" y="4201"/>
                    <a:pt x="2595989" y="11680"/>
                  </a:cubicBezTo>
                  <a:cubicBezTo>
                    <a:pt x="2603467" y="19159"/>
                    <a:pt x="2607669" y="29302"/>
                    <a:pt x="2607669" y="39879"/>
                  </a:cubicBezTo>
                  <a:lnTo>
                    <a:pt x="2607669" y="145029"/>
                  </a:lnTo>
                  <a:cubicBezTo>
                    <a:pt x="2607669" y="155605"/>
                    <a:pt x="2603467" y="165748"/>
                    <a:pt x="2595989" y="173227"/>
                  </a:cubicBezTo>
                  <a:cubicBezTo>
                    <a:pt x="2588510" y="180706"/>
                    <a:pt x="2578367" y="184907"/>
                    <a:pt x="2567790" y="184907"/>
                  </a:cubicBezTo>
                  <a:lnTo>
                    <a:pt x="39879" y="184907"/>
                  </a:lnTo>
                  <a:cubicBezTo>
                    <a:pt x="29302" y="184907"/>
                    <a:pt x="19159" y="180706"/>
                    <a:pt x="11680" y="173227"/>
                  </a:cubicBezTo>
                  <a:cubicBezTo>
                    <a:pt x="4201" y="165748"/>
                    <a:pt x="0" y="155605"/>
                    <a:pt x="0" y="145029"/>
                  </a:cubicBezTo>
                  <a:lnTo>
                    <a:pt x="0" y="39879"/>
                  </a:lnTo>
                  <a:cubicBezTo>
                    <a:pt x="0" y="29302"/>
                    <a:pt x="4201" y="19159"/>
                    <a:pt x="11680" y="11680"/>
                  </a:cubicBezTo>
                  <a:cubicBezTo>
                    <a:pt x="19159" y="4201"/>
                    <a:pt x="29302" y="0"/>
                    <a:pt x="39879" y="0"/>
                  </a:cubicBezTo>
                  <a:close/>
                </a:path>
              </a:pathLst>
            </a:custGeom>
            <a:solidFill>
              <a:srgbClr val="9FC3D0"/>
            </a:solidFill>
          </p:spPr>
        </p:sp>
        <p:sp>
          <p:nvSpPr>
            <p:cNvPr name="TextBox 33" id="33"/>
            <p:cNvSpPr txBox="true"/>
            <p:nvPr/>
          </p:nvSpPr>
          <p:spPr>
            <a:xfrm>
              <a:off x="0" y="-38100"/>
              <a:ext cx="2607669" cy="223007"/>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1414463" y="6925197"/>
            <a:ext cx="6705526" cy="752449"/>
          </a:xfrm>
          <a:prstGeom prst="rect">
            <a:avLst/>
          </a:prstGeom>
        </p:spPr>
        <p:txBody>
          <a:bodyPr anchor="t" rtlCol="false" tIns="0" lIns="0" bIns="0" rIns="0">
            <a:spAutoFit/>
          </a:bodyPr>
          <a:lstStyle/>
          <a:p>
            <a:pPr algn="l">
              <a:lnSpc>
                <a:spcPts val="6299"/>
              </a:lnSpc>
              <a:spcBef>
                <a:spcPct val="0"/>
              </a:spcBef>
            </a:pPr>
            <a:r>
              <a:rPr lang="en-US" sz="4499">
                <a:solidFill>
                  <a:srgbClr val="000000"/>
                </a:solidFill>
                <a:latin typeface="Canva Sans"/>
                <a:ea typeface="Canva Sans"/>
                <a:cs typeface="Canva Sans"/>
                <a:sym typeface="Canva Sans"/>
              </a:rPr>
              <a:t>5.TF-IDF Vectorization</a:t>
            </a:r>
          </a:p>
        </p:txBody>
      </p:sp>
      <p:sp>
        <p:nvSpPr>
          <p:cNvPr name="TextBox 35" id="35"/>
          <p:cNvSpPr txBox="true"/>
          <p:nvPr/>
        </p:nvSpPr>
        <p:spPr>
          <a:xfrm rot="0">
            <a:off x="1028700" y="7850178"/>
            <a:ext cx="14781387" cy="1144797"/>
          </a:xfrm>
          <a:prstGeom prst="rect">
            <a:avLst/>
          </a:prstGeom>
        </p:spPr>
        <p:txBody>
          <a:bodyPr anchor="t" rtlCol="false" tIns="0" lIns="0" bIns="0" rIns="0">
            <a:spAutoFit/>
          </a:bodyPr>
          <a:lstStyle/>
          <a:p>
            <a:pPr algn="l">
              <a:lnSpc>
                <a:spcPts val="4620"/>
              </a:lnSpc>
              <a:spcBef>
                <a:spcPct val="0"/>
              </a:spcBef>
            </a:pPr>
            <a:r>
              <a:rPr lang="en-US" sz="3300">
                <a:solidFill>
                  <a:srgbClr val="000000"/>
                </a:solidFill>
                <a:latin typeface="Canva Sans"/>
                <a:ea typeface="Canva Sans"/>
                <a:cs typeface="Canva Sans"/>
                <a:sym typeface="Canva Sans"/>
              </a:rPr>
              <a:t>Converting textual data into numerical form for the machine learning model to process.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MODEL SELECTION</a:t>
            </a:r>
          </a:p>
        </p:txBody>
      </p:sp>
      <p:sp>
        <p:nvSpPr>
          <p:cNvPr name="Freeform 6" id="6"/>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10800000">
            <a:off x="15810087" y="8243705"/>
            <a:ext cx="1449213" cy="1673225"/>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11</a:t>
            </a:r>
          </a:p>
        </p:txBody>
      </p:sp>
      <p:sp>
        <p:nvSpPr>
          <p:cNvPr name="Freeform 12" id="12"/>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3" id="13"/>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pic>
        <p:nvPicPr>
          <p:cNvPr name="Picture 14" id="14"/>
          <p:cNvPicPr>
            <a:picLocks noChangeAspect="true"/>
          </p:cNvPicPr>
          <p:nvPr/>
        </p:nvPicPr>
        <p:blipFill>
          <a:blip r:embed="rId6"/>
          <a:stretch>
            <a:fillRect/>
          </a:stretch>
        </p:blipFill>
        <p:spPr>
          <a:xfrm rot="0">
            <a:off x="2378266" y="3111204"/>
            <a:ext cx="2145667" cy="2145667"/>
          </a:xfrm>
          <a:prstGeom prst="rect">
            <a:avLst/>
          </a:prstGeom>
        </p:spPr>
      </p:pic>
      <p:pic>
        <p:nvPicPr>
          <p:cNvPr name="Picture 15" id="15"/>
          <p:cNvPicPr>
            <a:picLocks noChangeAspect="true"/>
          </p:cNvPicPr>
          <p:nvPr/>
        </p:nvPicPr>
        <p:blipFill>
          <a:blip r:embed="rId7"/>
          <a:stretch>
            <a:fillRect/>
          </a:stretch>
        </p:blipFill>
        <p:spPr>
          <a:xfrm rot="0">
            <a:off x="6195164" y="3111204"/>
            <a:ext cx="2145667" cy="2145667"/>
          </a:xfrm>
          <a:prstGeom prst="rect">
            <a:avLst/>
          </a:prstGeom>
        </p:spPr>
      </p:pic>
      <p:pic>
        <p:nvPicPr>
          <p:cNvPr name="Picture 16" id="16"/>
          <p:cNvPicPr>
            <a:picLocks noChangeAspect="true"/>
          </p:cNvPicPr>
          <p:nvPr/>
        </p:nvPicPr>
        <p:blipFill>
          <a:blip r:embed="rId8"/>
          <a:stretch>
            <a:fillRect/>
          </a:stretch>
        </p:blipFill>
        <p:spPr>
          <a:xfrm rot="0">
            <a:off x="10012045" y="3111204"/>
            <a:ext cx="2145667" cy="2145667"/>
          </a:xfrm>
          <a:prstGeom prst="rect">
            <a:avLst/>
          </a:prstGeom>
        </p:spPr>
      </p:pic>
      <p:pic>
        <p:nvPicPr>
          <p:cNvPr name="Picture 17" id="17"/>
          <p:cNvPicPr>
            <a:picLocks noChangeAspect="true"/>
          </p:cNvPicPr>
          <p:nvPr/>
        </p:nvPicPr>
        <p:blipFill>
          <a:blip r:embed="rId9"/>
          <a:stretch>
            <a:fillRect/>
          </a:stretch>
        </p:blipFill>
        <p:spPr>
          <a:xfrm rot="0">
            <a:off x="13828926" y="3111204"/>
            <a:ext cx="2145667" cy="2145667"/>
          </a:xfrm>
          <a:prstGeom prst="rect">
            <a:avLst/>
          </a:prstGeom>
        </p:spPr>
      </p:pic>
      <p:sp>
        <p:nvSpPr>
          <p:cNvPr name="TextBox 18" id="18"/>
          <p:cNvSpPr txBox="true"/>
          <p:nvPr/>
        </p:nvSpPr>
        <p:spPr>
          <a:xfrm rot="0">
            <a:off x="2311493" y="5297646"/>
            <a:ext cx="2279213"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Logistic </a:t>
            </a:r>
          </a:p>
          <a:p>
            <a:pPr algn="ctr">
              <a:lnSpc>
                <a:spcPts val="4759"/>
              </a:lnSpc>
            </a:pPr>
            <a:r>
              <a:rPr lang="en-US" sz="3399">
                <a:solidFill>
                  <a:srgbClr val="000000"/>
                </a:solidFill>
                <a:latin typeface="Canva Sans"/>
                <a:ea typeface="Canva Sans"/>
                <a:cs typeface="Canva Sans"/>
                <a:sym typeface="Canva Sans"/>
              </a:rPr>
              <a:t>regression </a:t>
            </a:r>
          </a:p>
        </p:txBody>
      </p:sp>
      <p:sp>
        <p:nvSpPr>
          <p:cNvPr name="TextBox 19" id="19"/>
          <p:cNvSpPr txBox="true"/>
          <p:nvPr/>
        </p:nvSpPr>
        <p:spPr>
          <a:xfrm rot="0">
            <a:off x="5269534" y="5297646"/>
            <a:ext cx="3996928"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Decision </a:t>
            </a:r>
          </a:p>
          <a:p>
            <a:pPr algn="ctr">
              <a:lnSpc>
                <a:spcPts val="4759"/>
              </a:lnSpc>
            </a:pPr>
            <a:r>
              <a:rPr lang="en-US" sz="3399">
                <a:solidFill>
                  <a:srgbClr val="000000"/>
                </a:solidFill>
                <a:latin typeface="Canva Sans"/>
                <a:ea typeface="Canva Sans"/>
                <a:cs typeface="Canva Sans"/>
                <a:sym typeface="Canva Sans"/>
              </a:rPr>
              <a:t>Tree</a:t>
            </a:r>
          </a:p>
        </p:txBody>
      </p:sp>
      <p:sp>
        <p:nvSpPr>
          <p:cNvPr name="TextBox 20" id="20"/>
          <p:cNvSpPr txBox="true"/>
          <p:nvPr/>
        </p:nvSpPr>
        <p:spPr>
          <a:xfrm rot="0">
            <a:off x="13993432" y="5340826"/>
            <a:ext cx="181665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XGBoost</a:t>
            </a:r>
          </a:p>
        </p:txBody>
      </p:sp>
      <p:sp>
        <p:nvSpPr>
          <p:cNvPr name="TextBox 21" id="21"/>
          <p:cNvSpPr txBox="true"/>
          <p:nvPr/>
        </p:nvSpPr>
        <p:spPr>
          <a:xfrm rot="0">
            <a:off x="10190851" y="5198170"/>
            <a:ext cx="1816656"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Random forest</a:t>
            </a:r>
          </a:p>
        </p:txBody>
      </p:sp>
      <p:sp>
        <p:nvSpPr>
          <p:cNvPr name="TextBox 22" id="22"/>
          <p:cNvSpPr txBox="true"/>
          <p:nvPr/>
        </p:nvSpPr>
        <p:spPr>
          <a:xfrm rot="0">
            <a:off x="2874659" y="6988870"/>
            <a:ext cx="1152882" cy="762000"/>
          </a:xfrm>
          <a:prstGeom prst="rect">
            <a:avLst/>
          </a:prstGeom>
        </p:spPr>
        <p:txBody>
          <a:bodyPr anchor="t" rtlCol="false" tIns="0" lIns="0" bIns="0" rIns="0">
            <a:spAutoFit/>
          </a:bodyPr>
          <a:lstStyle/>
          <a:p>
            <a:pPr algn="ctr">
              <a:lnSpc>
                <a:spcPts val="6299"/>
              </a:lnSpc>
            </a:pPr>
            <a:r>
              <a:rPr lang="en-US" sz="4500" b="true">
                <a:solidFill>
                  <a:srgbClr val="000000"/>
                </a:solidFill>
                <a:latin typeface="Canva Sans Bold"/>
                <a:ea typeface="Canva Sans Bold"/>
                <a:cs typeface="Canva Sans Bold"/>
                <a:sym typeface="Canva Sans Bold"/>
              </a:rPr>
              <a:t>79%</a:t>
            </a:r>
          </a:p>
        </p:txBody>
      </p:sp>
      <p:sp>
        <p:nvSpPr>
          <p:cNvPr name="TextBox 23" id="23"/>
          <p:cNvSpPr txBox="true"/>
          <p:nvPr/>
        </p:nvSpPr>
        <p:spPr>
          <a:xfrm rot="0">
            <a:off x="6650957" y="6988870"/>
            <a:ext cx="1234083" cy="762000"/>
          </a:xfrm>
          <a:prstGeom prst="rect">
            <a:avLst/>
          </a:prstGeom>
        </p:spPr>
        <p:txBody>
          <a:bodyPr anchor="t" rtlCol="false" tIns="0" lIns="0" bIns="0" rIns="0">
            <a:spAutoFit/>
          </a:bodyPr>
          <a:lstStyle/>
          <a:p>
            <a:pPr algn="ctr">
              <a:lnSpc>
                <a:spcPts val="6299"/>
              </a:lnSpc>
            </a:pPr>
            <a:r>
              <a:rPr lang="en-US" sz="4500" b="true">
                <a:solidFill>
                  <a:srgbClr val="000000"/>
                </a:solidFill>
                <a:latin typeface="Canva Sans Bold"/>
                <a:ea typeface="Canva Sans Bold"/>
                <a:cs typeface="Canva Sans Bold"/>
                <a:sym typeface="Canva Sans Bold"/>
              </a:rPr>
              <a:t>96%</a:t>
            </a:r>
          </a:p>
        </p:txBody>
      </p:sp>
      <p:sp>
        <p:nvSpPr>
          <p:cNvPr name="TextBox 24" id="24"/>
          <p:cNvSpPr txBox="true"/>
          <p:nvPr/>
        </p:nvSpPr>
        <p:spPr>
          <a:xfrm rot="0">
            <a:off x="10474173" y="6988870"/>
            <a:ext cx="1213366" cy="762000"/>
          </a:xfrm>
          <a:prstGeom prst="rect">
            <a:avLst/>
          </a:prstGeom>
        </p:spPr>
        <p:txBody>
          <a:bodyPr anchor="t" rtlCol="false" tIns="0" lIns="0" bIns="0" rIns="0">
            <a:spAutoFit/>
          </a:bodyPr>
          <a:lstStyle/>
          <a:p>
            <a:pPr algn="ctr">
              <a:lnSpc>
                <a:spcPts val="6299"/>
              </a:lnSpc>
            </a:pPr>
            <a:r>
              <a:rPr lang="en-US" sz="4500" b="true">
                <a:solidFill>
                  <a:srgbClr val="000000"/>
                </a:solidFill>
                <a:latin typeface="Canva Sans Bold"/>
                <a:ea typeface="Canva Sans Bold"/>
                <a:cs typeface="Canva Sans Bold"/>
                <a:sym typeface="Canva Sans Bold"/>
              </a:rPr>
              <a:t>98%</a:t>
            </a:r>
          </a:p>
        </p:txBody>
      </p:sp>
      <p:sp>
        <p:nvSpPr>
          <p:cNvPr name="TextBox 25" id="25"/>
          <p:cNvSpPr txBox="true"/>
          <p:nvPr/>
        </p:nvSpPr>
        <p:spPr>
          <a:xfrm rot="0">
            <a:off x="14278339" y="6988870"/>
            <a:ext cx="1213366" cy="762000"/>
          </a:xfrm>
          <a:prstGeom prst="rect">
            <a:avLst/>
          </a:prstGeom>
        </p:spPr>
        <p:txBody>
          <a:bodyPr anchor="t" rtlCol="false" tIns="0" lIns="0" bIns="0" rIns="0">
            <a:spAutoFit/>
          </a:bodyPr>
          <a:lstStyle/>
          <a:p>
            <a:pPr algn="ctr">
              <a:lnSpc>
                <a:spcPts val="6299"/>
              </a:lnSpc>
            </a:pPr>
            <a:r>
              <a:rPr lang="en-US" sz="4500" b="true">
                <a:solidFill>
                  <a:srgbClr val="000000"/>
                </a:solidFill>
                <a:latin typeface="Canva Sans Bold"/>
                <a:ea typeface="Canva Sans Bold"/>
                <a:cs typeface="Canva Sans Bold"/>
                <a:sym typeface="Canva Sans Bold"/>
              </a:rPr>
              <a:t>98%</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Freeform 2" id="2"/>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2"/>
            <a:stretch>
              <a:fillRect l="0" t="0" r="0" b="0"/>
            </a:stretch>
          </a:blipFill>
        </p:spPr>
      </p:sp>
      <p:sp>
        <p:nvSpPr>
          <p:cNvPr name="Freeform 3" id="3"/>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3"/>
            <a:stretch>
              <a:fillRect l="0" t="0" r="0" b="0"/>
            </a:stretch>
          </a:blipFill>
        </p:spPr>
      </p:sp>
      <p:sp>
        <p:nvSpPr>
          <p:cNvPr name="Freeform 4" id="4"/>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6" id="6"/>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7" id="7"/>
          <p:cNvSpPr/>
          <p:nvPr/>
        </p:nvSpPr>
        <p:spPr>
          <a:xfrm flipH="false" flipV="false" rot="0">
            <a:off x="13881892" y="624534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10800000">
            <a:off x="15810087" y="8224655"/>
            <a:ext cx="1449213" cy="1673225"/>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12</a:t>
            </a:r>
          </a:p>
        </p:txBody>
      </p:sp>
      <p:pic>
        <p:nvPicPr>
          <p:cNvPr name="Picture 12" id="12"/>
          <p:cNvPicPr>
            <a:picLocks noChangeAspect="true"/>
          </p:cNvPicPr>
          <p:nvPr/>
        </p:nvPicPr>
        <p:blipFill>
          <a:blip r:embed="rId6"/>
          <a:stretch>
            <a:fillRect/>
          </a:stretch>
        </p:blipFill>
        <p:spPr>
          <a:xfrm rot="0">
            <a:off x="183988" y="1077747"/>
            <a:ext cx="17390216" cy="8596092"/>
          </a:xfrm>
          <a:prstGeom prst="rect">
            <a:avLst/>
          </a:prstGeom>
        </p:spPr>
      </p:pic>
      <p:sp>
        <p:nvSpPr>
          <p:cNvPr name="TextBox 13" id="13"/>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TEXT MODELS</a:t>
            </a:r>
          </a:p>
        </p:txBody>
      </p:sp>
      <p:sp>
        <p:nvSpPr>
          <p:cNvPr name="TextBox 14" id="14"/>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GANS</a:t>
            </a:r>
          </a:p>
        </p:txBody>
      </p:sp>
      <p:sp>
        <p:nvSpPr>
          <p:cNvPr name="TextBox 3" id="3"/>
          <p:cNvSpPr txBox="true"/>
          <p:nvPr/>
        </p:nvSpPr>
        <p:spPr>
          <a:xfrm rot="0">
            <a:off x="1260598" y="2932512"/>
            <a:ext cx="7530434" cy="618022"/>
          </a:xfrm>
          <a:prstGeom prst="rect">
            <a:avLst/>
          </a:prstGeom>
        </p:spPr>
        <p:txBody>
          <a:bodyPr anchor="t" rtlCol="false" tIns="0" lIns="0" bIns="0" rIns="0">
            <a:spAutoFit/>
          </a:bodyPr>
          <a:lstStyle/>
          <a:p>
            <a:pPr algn="l">
              <a:lnSpc>
                <a:spcPts val="5192"/>
              </a:lnSpc>
            </a:pPr>
          </a:p>
        </p:txBody>
      </p:sp>
      <p:grpSp>
        <p:nvGrpSpPr>
          <p:cNvPr name="Group 4" id="4"/>
          <p:cNvGrpSpPr/>
          <p:nvPr/>
        </p:nvGrpSpPr>
        <p:grpSpPr>
          <a:xfrm rot="0">
            <a:off x="9927491" y="3131327"/>
            <a:ext cx="7532659" cy="2205575"/>
            <a:chOff x="0" y="0"/>
            <a:chExt cx="1983910" cy="580892"/>
          </a:xfrm>
        </p:grpSpPr>
        <p:sp>
          <p:nvSpPr>
            <p:cNvPr name="Freeform 5" id="5"/>
            <p:cNvSpPr/>
            <p:nvPr/>
          </p:nvSpPr>
          <p:spPr>
            <a:xfrm flipH="false" flipV="false" rot="0">
              <a:off x="0" y="0"/>
              <a:ext cx="1983910" cy="580892"/>
            </a:xfrm>
            <a:custGeom>
              <a:avLst/>
              <a:gdLst/>
              <a:ahLst/>
              <a:cxnLst/>
              <a:rect r="r" b="b" t="t" l="l"/>
              <a:pathLst>
                <a:path h="580892" w="1983910">
                  <a:moveTo>
                    <a:pt x="52417" y="0"/>
                  </a:moveTo>
                  <a:lnTo>
                    <a:pt x="1931493" y="0"/>
                  </a:lnTo>
                  <a:cubicBezTo>
                    <a:pt x="1945395" y="0"/>
                    <a:pt x="1958728" y="5522"/>
                    <a:pt x="1968558" y="15353"/>
                  </a:cubicBezTo>
                  <a:cubicBezTo>
                    <a:pt x="1978388" y="25183"/>
                    <a:pt x="1983910" y="38515"/>
                    <a:pt x="1983910" y="52417"/>
                  </a:cubicBezTo>
                  <a:lnTo>
                    <a:pt x="1983910" y="528475"/>
                  </a:lnTo>
                  <a:cubicBezTo>
                    <a:pt x="1983910" y="557424"/>
                    <a:pt x="1960442" y="580892"/>
                    <a:pt x="1931493" y="580892"/>
                  </a:cubicBezTo>
                  <a:lnTo>
                    <a:pt x="52417" y="580892"/>
                  </a:lnTo>
                  <a:cubicBezTo>
                    <a:pt x="23468" y="580892"/>
                    <a:pt x="0" y="557424"/>
                    <a:pt x="0" y="528475"/>
                  </a:cubicBezTo>
                  <a:lnTo>
                    <a:pt x="0" y="52417"/>
                  </a:lnTo>
                  <a:cubicBezTo>
                    <a:pt x="0" y="23468"/>
                    <a:pt x="23468" y="0"/>
                    <a:pt x="52417" y="0"/>
                  </a:cubicBezTo>
                  <a:close/>
                </a:path>
              </a:pathLst>
            </a:custGeom>
            <a:solidFill>
              <a:srgbClr val="E9C7C6"/>
            </a:solidFill>
          </p:spPr>
        </p:sp>
        <p:sp>
          <p:nvSpPr>
            <p:cNvPr name="TextBox 6" id="6"/>
            <p:cNvSpPr txBox="true"/>
            <p:nvPr/>
          </p:nvSpPr>
          <p:spPr>
            <a:xfrm>
              <a:off x="0" y="-38100"/>
              <a:ext cx="1983910" cy="618992"/>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097495" y="2479984"/>
            <a:ext cx="6590020" cy="670858"/>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Generator</a:t>
            </a:r>
          </a:p>
        </p:txBody>
      </p:sp>
      <p:sp>
        <p:nvSpPr>
          <p:cNvPr name="TextBox 8" id="8"/>
          <p:cNvSpPr txBox="true"/>
          <p:nvPr/>
        </p:nvSpPr>
        <p:spPr>
          <a:xfrm rot="0">
            <a:off x="10207761" y="3413920"/>
            <a:ext cx="7013109" cy="1570558"/>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 Creates synthetic data that closely mimics real financial transactions, aiming to generate realistic fake data points.</a:t>
            </a:r>
          </a:p>
        </p:txBody>
      </p:sp>
      <p:grpSp>
        <p:nvGrpSpPr>
          <p:cNvPr name="Group 9" id="9"/>
          <p:cNvGrpSpPr/>
          <p:nvPr/>
        </p:nvGrpSpPr>
        <p:grpSpPr>
          <a:xfrm rot="0">
            <a:off x="9927491" y="6293093"/>
            <a:ext cx="7532659" cy="1843047"/>
            <a:chOff x="0" y="0"/>
            <a:chExt cx="1983910" cy="485412"/>
          </a:xfrm>
        </p:grpSpPr>
        <p:sp>
          <p:nvSpPr>
            <p:cNvPr name="Freeform 10" id="10"/>
            <p:cNvSpPr/>
            <p:nvPr/>
          </p:nvSpPr>
          <p:spPr>
            <a:xfrm flipH="false" flipV="false" rot="0">
              <a:off x="0" y="0"/>
              <a:ext cx="1983910" cy="485412"/>
            </a:xfrm>
            <a:custGeom>
              <a:avLst/>
              <a:gdLst/>
              <a:ahLst/>
              <a:cxnLst/>
              <a:rect r="r" b="b" t="t" l="l"/>
              <a:pathLst>
                <a:path h="485412" w="1983910">
                  <a:moveTo>
                    <a:pt x="52417" y="0"/>
                  </a:moveTo>
                  <a:lnTo>
                    <a:pt x="1931493" y="0"/>
                  </a:lnTo>
                  <a:cubicBezTo>
                    <a:pt x="1945395" y="0"/>
                    <a:pt x="1958728" y="5522"/>
                    <a:pt x="1968558" y="15353"/>
                  </a:cubicBezTo>
                  <a:cubicBezTo>
                    <a:pt x="1978388" y="25183"/>
                    <a:pt x="1983910" y="38515"/>
                    <a:pt x="1983910" y="52417"/>
                  </a:cubicBezTo>
                  <a:lnTo>
                    <a:pt x="1983910" y="432995"/>
                  </a:lnTo>
                  <a:cubicBezTo>
                    <a:pt x="1983910" y="461944"/>
                    <a:pt x="1960442" y="485412"/>
                    <a:pt x="1931493" y="485412"/>
                  </a:cubicBezTo>
                  <a:lnTo>
                    <a:pt x="52417" y="485412"/>
                  </a:lnTo>
                  <a:cubicBezTo>
                    <a:pt x="23468" y="485412"/>
                    <a:pt x="0" y="461944"/>
                    <a:pt x="0" y="432995"/>
                  </a:cubicBezTo>
                  <a:lnTo>
                    <a:pt x="0" y="52417"/>
                  </a:lnTo>
                  <a:cubicBezTo>
                    <a:pt x="0" y="23468"/>
                    <a:pt x="23468" y="0"/>
                    <a:pt x="52417" y="0"/>
                  </a:cubicBezTo>
                  <a:close/>
                </a:path>
              </a:pathLst>
            </a:custGeom>
            <a:solidFill>
              <a:srgbClr val="E9C7C6"/>
            </a:solidFill>
          </p:spPr>
        </p:sp>
        <p:sp>
          <p:nvSpPr>
            <p:cNvPr name="TextBox 11" id="11"/>
            <p:cNvSpPr txBox="true"/>
            <p:nvPr/>
          </p:nvSpPr>
          <p:spPr>
            <a:xfrm>
              <a:off x="0" y="-38100"/>
              <a:ext cx="1983910" cy="52351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097495" y="5498827"/>
            <a:ext cx="6590020" cy="670858"/>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Discriminator</a:t>
            </a:r>
          </a:p>
        </p:txBody>
      </p:sp>
      <p:sp>
        <p:nvSpPr>
          <p:cNvPr name="TextBox 13" id="13"/>
          <p:cNvSpPr txBox="true"/>
          <p:nvPr/>
        </p:nvSpPr>
        <p:spPr>
          <a:xfrm rot="0">
            <a:off x="10207761" y="6434829"/>
            <a:ext cx="7051539" cy="1570558"/>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Distinguishes between real and generated data, acting as a gatekeeper to identify whether data is genuine or synthetic.</a:t>
            </a:r>
          </a:p>
        </p:txBody>
      </p:sp>
      <p:sp>
        <p:nvSpPr>
          <p:cNvPr name="Freeform 14" id="14"/>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6" id="16"/>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AutoShape 17" id="17"/>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TextBox 18" id="18"/>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AutoShape 19" id="19"/>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20" id="20"/>
          <p:cNvGrpSpPr/>
          <p:nvPr/>
        </p:nvGrpSpPr>
        <p:grpSpPr>
          <a:xfrm rot="-10800000">
            <a:off x="15810087" y="8224655"/>
            <a:ext cx="1449213" cy="1673225"/>
            <a:chOff x="0" y="0"/>
            <a:chExt cx="703982" cy="812800"/>
          </a:xfrm>
        </p:grpSpPr>
        <p:sp>
          <p:nvSpPr>
            <p:cNvPr name="Freeform 21" id="2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2" id="2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13</a:t>
            </a:r>
          </a:p>
        </p:txBody>
      </p:sp>
      <p:sp>
        <p:nvSpPr>
          <p:cNvPr name="TextBox 24" id="24"/>
          <p:cNvSpPr txBox="true"/>
          <p:nvPr/>
        </p:nvSpPr>
        <p:spPr>
          <a:xfrm rot="0">
            <a:off x="1260598" y="2922987"/>
            <a:ext cx="7530434"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To validate and test our model effectively, we can implement Generative Adversarial Networks (GANs) to generate synthetic financial transaction data.</a:t>
            </a:r>
            <a:r>
              <a:rPr lang="en-US" sz="3399">
                <a:solidFill>
                  <a:srgbClr val="000000"/>
                </a:solidFill>
                <a:latin typeface="Canva Sans"/>
                <a:ea typeface="Canva Sans"/>
                <a:cs typeface="Canva Sans"/>
                <a:sym typeface="Canva Sans"/>
              </a:rPr>
              <a:t> </a:t>
            </a:r>
          </a:p>
          <a:p>
            <a:pPr algn="l">
              <a:lnSpc>
                <a:spcPts val="4759"/>
              </a:lnSpc>
            </a:pPr>
          </a:p>
          <a:p>
            <a:pPr algn="l">
              <a:lnSpc>
                <a:spcPts val="4759"/>
              </a:lnSpc>
            </a:pPr>
            <a:r>
              <a:rPr lang="en-US" sz="3399">
                <a:solidFill>
                  <a:srgbClr val="000000"/>
                </a:solidFill>
                <a:latin typeface="Canva Sans"/>
                <a:ea typeface="Canva Sans"/>
                <a:cs typeface="Canva Sans"/>
                <a:sym typeface="Canva Sans"/>
              </a:rPr>
              <a:t>GANs consist of two neural networks: Generator and Discriminator.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2642154" y="762000"/>
            <a:ext cx="12223367" cy="1730284"/>
          </a:xfrm>
          <a:prstGeom prst="rect">
            <a:avLst/>
          </a:prstGeom>
        </p:spPr>
        <p:txBody>
          <a:bodyPr anchor="t" rtlCol="false" tIns="0" lIns="0" bIns="0" rIns="0">
            <a:spAutoFit/>
          </a:bodyPr>
          <a:lstStyle/>
          <a:p>
            <a:pPr algn="ctr">
              <a:lnSpc>
                <a:spcPts val="7002"/>
              </a:lnSpc>
            </a:pPr>
            <a:r>
              <a:rPr lang="en-US" sz="5001">
                <a:solidFill>
                  <a:srgbClr val="000000"/>
                </a:solidFill>
                <a:latin typeface="Alatsi"/>
                <a:ea typeface="Alatsi"/>
                <a:cs typeface="Alatsi"/>
                <a:sym typeface="Alatsi"/>
              </a:rPr>
              <a:t>KEY STAGES IN TRAINING A TEXT GENERATION MODEL</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Freeform 4" id="4"/>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47891" y="5984977"/>
            <a:ext cx="258480" cy="2584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1399"/>
                </a:lnSpc>
              </a:pPr>
            </a:p>
          </p:txBody>
        </p:sp>
      </p:grpSp>
      <p:sp>
        <p:nvSpPr>
          <p:cNvPr name="AutoShape 8" id="8"/>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9" id="9"/>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10" id="10"/>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10800000">
            <a:off x="15810087" y="8224655"/>
            <a:ext cx="1449213" cy="1673225"/>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5" id="15"/>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grpSp>
        <p:nvGrpSpPr>
          <p:cNvPr name="Group 16" id="16"/>
          <p:cNvGrpSpPr/>
          <p:nvPr/>
        </p:nvGrpSpPr>
        <p:grpSpPr>
          <a:xfrm rot="0">
            <a:off x="1547891" y="3212905"/>
            <a:ext cx="258480" cy="25848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a:lnSpc>
                  <a:spcPts val="1399"/>
                </a:lnSpc>
              </a:pPr>
            </a:p>
          </p:txBody>
        </p:sp>
      </p:grpSp>
      <p:grpSp>
        <p:nvGrpSpPr>
          <p:cNvPr name="Group 19" id="19"/>
          <p:cNvGrpSpPr/>
          <p:nvPr/>
        </p:nvGrpSpPr>
        <p:grpSpPr>
          <a:xfrm rot="0">
            <a:off x="1547891" y="4570198"/>
            <a:ext cx="258480" cy="25848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1" id="21"/>
            <p:cNvSpPr txBox="true"/>
            <p:nvPr/>
          </p:nvSpPr>
          <p:spPr>
            <a:xfrm>
              <a:off x="76200" y="57150"/>
              <a:ext cx="660400" cy="679450"/>
            </a:xfrm>
            <a:prstGeom prst="rect">
              <a:avLst/>
            </a:prstGeom>
          </p:spPr>
          <p:txBody>
            <a:bodyPr anchor="ctr" rtlCol="false" tIns="50800" lIns="50800" bIns="50800" rIns="50800"/>
            <a:lstStyle/>
            <a:p>
              <a:pPr algn="ctr">
                <a:lnSpc>
                  <a:spcPts val="1399"/>
                </a:lnSpc>
              </a:pPr>
            </a:p>
          </p:txBody>
        </p:sp>
      </p:grpSp>
      <p:sp>
        <p:nvSpPr>
          <p:cNvPr name="TextBox 22" id="22"/>
          <p:cNvSpPr txBox="true"/>
          <p:nvPr/>
        </p:nvSpPr>
        <p:spPr>
          <a:xfrm rot="0">
            <a:off x="2245267" y="2936884"/>
            <a:ext cx="15751963" cy="621381"/>
          </a:xfrm>
          <a:prstGeom prst="rect">
            <a:avLst/>
          </a:prstGeom>
        </p:spPr>
        <p:txBody>
          <a:bodyPr anchor="t" rtlCol="false" tIns="0" lIns="0" bIns="0" rIns="0">
            <a:spAutoFit/>
          </a:bodyPr>
          <a:lstStyle/>
          <a:p>
            <a:pPr algn="l">
              <a:lnSpc>
                <a:spcPts val="5125"/>
              </a:lnSpc>
            </a:pPr>
          </a:p>
        </p:txBody>
      </p:sp>
      <p:sp>
        <p:nvSpPr>
          <p:cNvPr name="TextBox 23" id="23"/>
          <p:cNvSpPr txBox="true"/>
          <p:nvPr/>
        </p:nvSpPr>
        <p:spPr>
          <a:xfrm rot="0">
            <a:off x="2245267" y="5873680"/>
            <a:ext cx="15176500" cy="621315"/>
          </a:xfrm>
          <a:prstGeom prst="rect">
            <a:avLst/>
          </a:prstGeom>
        </p:spPr>
        <p:txBody>
          <a:bodyPr anchor="t" rtlCol="false" tIns="0" lIns="0" bIns="0" rIns="0">
            <a:spAutoFit/>
          </a:bodyPr>
          <a:lstStyle/>
          <a:p>
            <a:pPr algn="l">
              <a:lnSpc>
                <a:spcPts val="5125"/>
              </a:lnSpc>
            </a:pPr>
          </a:p>
        </p:txBody>
      </p:sp>
      <p:sp>
        <p:nvSpPr>
          <p:cNvPr name="TextBox 24" id="24"/>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14</a:t>
            </a:r>
          </a:p>
        </p:txBody>
      </p:sp>
      <p:sp>
        <p:nvSpPr>
          <p:cNvPr name="TextBox 25" id="25"/>
          <p:cNvSpPr txBox="true"/>
          <p:nvPr/>
        </p:nvSpPr>
        <p:spPr>
          <a:xfrm rot="0">
            <a:off x="2245267" y="4466536"/>
            <a:ext cx="15176500" cy="629920"/>
          </a:xfrm>
          <a:prstGeom prst="rect">
            <a:avLst/>
          </a:prstGeom>
        </p:spPr>
        <p:txBody>
          <a:bodyPr anchor="t" rtlCol="false" tIns="0" lIns="0" bIns="0" rIns="0">
            <a:spAutoFit/>
          </a:bodyPr>
          <a:lstStyle/>
          <a:p>
            <a:pPr algn="l">
              <a:lnSpc>
                <a:spcPts val="5179"/>
              </a:lnSpc>
              <a:spcBef>
                <a:spcPct val="0"/>
              </a:spcBef>
            </a:pPr>
          </a:p>
        </p:txBody>
      </p:sp>
      <p:sp>
        <p:nvSpPr>
          <p:cNvPr name="TextBox 26" id="26"/>
          <p:cNvSpPr txBox="true"/>
          <p:nvPr/>
        </p:nvSpPr>
        <p:spPr>
          <a:xfrm rot="0">
            <a:off x="2245267" y="7333081"/>
            <a:ext cx="14847341" cy="621315"/>
          </a:xfrm>
          <a:prstGeom prst="rect">
            <a:avLst/>
          </a:prstGeom>
        </p:spPr>
        <p:txBody>
          <a:bodyPr anchor="t" rtlCol="false" tIns="0" lIns="0" bIns="0" rIns="0">
            <a:spAutoFit/>
          </a:bodyPr>
          <a:lstStyle/>
          <a:p>
            <a:pPr algn="l">
              <a:lnSpc>
                <a:spcPts val="5125"/>
              </a:lnSpc>
            </a:pPr>
          </a:p>
        </p:txBody>
      </p:sp>
      <p:grpSp>
        <p:nvGrpSpPr>
          <p:cNvPr name="Group 27" id="27"/>
          <p:cNvGrpSpPr/>
          <p:nvPr/>
        </p:nvGrpSpPr>
        <p:grpSpPr>
          <a:xfrm rot="0">
            <a:off x="1547891" y="7399756"/>
            <a:ext cx="258480" cy="25848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9" id="29"/>
            <p:cNvSpPr txBox="true"/>
            <p:nvPr/>
          </p:nvSpPr>
          <p:spPr>
            <a:xfrm>
              <a:off x="76200" y="57150"/>
              <a:ext cx="660400" cy="679450"/>
            </a:xfrm>
            <a:prstGeom prst="rect">
              <a:avLst/>
            </a:prstGeom>
          </p:spPr>
          <p:txBody>
            <a:bodyPr anchor="ctr" rtlCol="false" tIns="50800" lIns="50800" bIns="50800" rIns="50800"/>
            <a:lstStyle/>
            <a:p>
              <a:pPr algn="ctr">
                <a:lnSpc>
                  <a:spcPts val="1399"/>
                </a:lnSpc>
              </a:pPr>
            </a:p>
          </p:txBody>
        </p:sp>
      </p:grpSp>
      <p:sp>
        <p:nvSpPr>
          <p:cNvPr name="TextBox 30" id="30"/>
          <p:cNvSpPr txBox="true"/>
          <p:nvPr/>
        </p:nvSpPr>
        <p:spPr>
          <a:xfrm rot="0">
            <a:off x="2245267" y="2936884"/>
            <a:ext cx="15751963"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Tokenize the input text, map words to indices, and apply padding for uniform sequence length.</a:t>
            </a:r>
          </a:p>
        </p:txBody>
      </p:sp>
      <p:sp>
        <p:nvSpPr>
          <p:cNvPr name="TextBox 31" id="31"/>
          <p:cNvSpPr txBox="true"/>
          <p:nvPr/>
        </p:nvSpPr>
        <p:spPr>
          <a:xfrm rot="0">
            <a:off x="2245267" y="4348915"/>
            <a:ext cx="15176500"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Optimize model performance by tuning key hyperparameters such as learning rate and batch size.</a:t>
            </a:r>
          </a:p>
        </p:txBody>
      </p:sp>
      <p:sp>
        <p:nvSpPr>
          <p:cNvPr name="TextBox 32" id="32"/>
          <p:cNvSpPr txBox="true"/>
          <p:nvPr/>
        </p:nvSpPr>
        <p:spPr>
          <a:xfrm rot="0">
            <a:off x="2245267" y="5757980"/>
            <a:ext cx="15176500"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Alternate training between the Generator and Discriminator to enhance text generation quality.</a:t>
            </a:r>
          </a:p>
        </p:txBody>
      </p:sp>
      <p:sp>
        <p:nvSpPr>
          <p:cNvPr name="TextBox 33" id="33"/>
          <p:cNvSpPr txBox="true"/>
          <p:nvPr/>
        </p:nvSpPr>
        <p:spPr>
          <a:xfrm rot="0">
            <a:off x="2245267" y="7167045"/>
            <a:ext cx="14847341"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Generate text sequences and convert the resulting indices back into readable text.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Freeform 2" id="2"/>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2"/>
            <a:stretch>
              <a:fillRect l="0" t="0" r="0" b="0"/>
            </a:stretch>
          </a:blipFill>
        </p:spPr>
      </p:sp>
      <p:sp>
        <p:nvSpPr>
          <p:cNvPr name="Freeform 3" id="3"/>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3"/>
            <a:stretch>
              <a:fillRect l="0" t="0" r="0" b="0"/>
            </a:stretch>
          </a:blipFill>
        </p:spPr>
      </p:sp>
      <p:sp>
        <p:nvSpPr>
          <p:cNvPr name="Freeform 4" id="4"/>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553980" y="1200406"/>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DEPLOYMENT</a:t>
            </a:r>
          </a:p>
        </p:txBody>
      </p:sp>
      <p:sp>
        <p:nvSpPr>
          <p:cNvPr name="Freeform 7" id="7"/>
          <p:cNvSpPr/>
          <p:nvPr/>
        </p:nvSpPr>
        <p:spPr>
          <a:xfrm flipH="false" flipV="false" rot="0">
            <a:off x="10440523" y="6366085"/>
            <a:ext cx="5264714" cy="2237503"/>
          </a:xfrm>
          <a:custGeom>
            <a:avLst/>
            <a:gdLst/>
            <a:ahLst/>
            <a:cxnLst/>
            <a:rect r="r" b="b" t="t" l="l"/>
            <a:pathLst>
              <a:path h="2237503" w="5264714">
                <a:moveTo>
                  <a:pt x="0" y="0"/>
                </a:moveTo>
                <a:lnTo>
                  <a:pt x="5264713" y="0"/>
                </a:lnTo>
                <a:lnTo>
                  <a:pt x="5264713" y="2237503"/>
                </a:lnTo>
                <a:lnTo>
                  <a:pt x="0" y="2237503"/>
                </a:lnTo>
                <a:lnTo>
                  <a:pt x="0" y="0"/>
                </a:lnTo>
                <a:close/>
              </a:path>
            </a:pathLst>
          </a:custGeom>
          <a:blipFill>
            <a:blip r:embed="rId6"/>
            <a:stretch>
              <a:fillRect l="0" t="0" r="0" b="0"/>
            </a:stretch>
          </a:blipFill>
        </p:spPr>
      </p:sp>
      <p:sp>
        <p:nvSpPr>
          <p:cNvPr name="TextBox 8" id="8"/>
          <p:cNvSpPr txBox="true"/>
          <p:nvPr/>
        </p:nvSpPr>
        <p:spPr>
          <a:xfrm rot="0">
            <a:off x="991220" y="2918082"/>
            <a:ext cx="15543474" cy="1154430"/>
          </a:xfrm>
          <a:prstGeom prst="rect">
            <a:avLst/>
          </a:prstGeom>
        </p:spPr>
        <p:txBody>
          <a:bodyPr anchor="t" rtlCol="false" tIns="0" lIns="0" bIns="0" rIns="0">
            <a:spAutoFit/>
          </a:bodyPr>
          <a:lstStyle/>
          <a:p>
            <a:pPr algn="l">
              <a:lnSpc>
                <a:spcPts val="4900"/>
              </a:lnSpc>
            </a:pPr>
          </a:p>
          <a:p>
            <a:pPr algn="l">
              <a:lnSpc>
                <a:spcPts val="4340"/>
              </a:lnSpc>
            </a:pPr>
          </a:p>
        </p:txBody>
      </p:sp>
      <p:sp>
        <p:nvSpPr>
          <p:cNvPr name="AutoShape 9" id="9"/>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0" id="10"/>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11" id="11"/>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grpSp>
        <p:nvGrpSpPr>
          <p:cNvPr name="Group 12" id="12"/>
          <p:cNvGrpSpPr/>
          <p:nvPr/>
        </p:nvGrpSpPr>
        <p:grpSpPr>
          <a:xfrm rot="-10800000">
            <a:off x="15972554" y="8105113"/>
            <a:ext cx="1449213" cy="1673225"/>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5972554" y="8527388"/>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15</a:t>
            </a:r>
          </a:p>
        </p:txBody>
      </p:sp>
      <p:sp>
        <p:nvSpPr>
          <p:cNvPr name="TextBox 16" id="16"/>
          <p:cNvSpPr txBox="true"/>
          <p:nvPr/>
        </p:nvSpPr>
        <p:spPr>
          <a:xfrm rot="0">
            <a:off x="1372263" y="2584707"/>
            <a:ext cx="15543474" cy="47809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The fraud detection model was enhanced with credit card transaction data and email content analysis, seamlessly deployed for real-time predictions.</a:t>
            </a:r>
            <a:r>
              <a:rPr lang="en-US" sz="3399">
                <a:solidFill>
                  <a:srgbClr val="000000"/>
                </a:solidFill>
                <a:latin typeface="Canva Sans"/>
                <a:ea typeface="Canva Sans"/>
                <a:cs typeface="Canva Sans"/>
                <a:sym typeface="Canva Sans"/>
              </a:rPr>
              <a:t> </a:t>
            </a:r>
          </a:p>
          <a:p>
            <a:pPr algn="l">
              <a:lnSpc>
                <a:spcPts val="4759"/>
              </a:lnSpc>
            </a:pPr>
          </a:p>
          <a:p>
            <a:pPr algn="l">
              <a:lnSpc>
                <a:spcPts val="4759"/>
              </a:lnSpc>
            </a:pPr>
            <a:r>
              <a:rPr lang="en-US" sz="3399">
                <a:solidFill>
                  <a:srgbClr val="000000"/>
                </a:solidFill>
                <a:latin typeface="Canva Sans"/>
                <a:ea typeface="Canva Sans"/>
                <a:cs typeface="Canva Sans"/>
                <a:sym typeface="Canva Sans"/>
              </a:rPr>
              <a:t>The user-friendly Streamlit interface ensured effective integration of advanced technologies, enhancing security measures. This streamlined process facilitated efficient fraud detection and demonstrated system scalability.</a:t>
            </a:r>
          </a:p>
          <a:p>
            <a:pPr algn="l">
              <a:lnSpc>
                <a:spcPts val="475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grpSp>
        <p:nvGrpSpPr>
          <p:cNvPr name="Group 2" id="2"/>
          <p:cNvGrpSpPr/>
          <p:nvPr/>
        </p:nvGrpSpPr>
        <p:grpSpPr>
          <a:xfrm rot="0">
            <a:off x="1653365" y="3198285"/>
            <a:ext cx="503827" cy="50382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53365" y="6022814"/>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803327" y="3198285"/>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803327" y="6125547"/>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ABOUT CODE</a:t>
            </a:r>
          </a:p>
        </p:txBody>
      </p:sp>
      <p:sp>
        <p:nvSpPr>
          <p:cNvPr name="TextBox 15" id="15"/>
          <p:cNvSpPr txBox="true"/>
          <p:nvPr/>
        </p:nvSpPr>
        <p:spPr>
          <a:xfrm rot="0">
            <a:off x="2360364" y="3009827"/>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New data</a:t>
            </a:r>
          </a:p>
        </p:txBody>
      </p:sp>
      <p:sp>
        <p:nvSpPr>
          <p:cNvPr name="TextBox 16" id="16"/>
          <p:cNvSpPr txBox="true"/>
          <p:nvPr/>
        </p:nvSpPr>
        <p:spPr>
          <a:xfrm rot="0">
            <a:off x="2296544" y="5834355"/>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Email Text</a:t>
            </a:r>
          </a:p>
        </p:txBody>
      </p:sp>
      <p:sp>
        <p:nvSpPr>
          <p:cNvPr name="TextBox 17" id="17"/>
          <p:cNvSpPr txBox="true"/>
          <p:nvPr/>
        </p:nvSpPr>
        <p:spPr>
          <a:xfrm rot="0">
            <a:off x="2296544" y="6743675"/>
            <a:ext cx="5700443" cy="529992"/>
          </a:xfrm>
          <a:prstGeom prst="rect">
            <a:avLst/>
          </a:prstGeom>
        </p:spPr>
        <p:txBody>
          <a:bodyPr anchor="t" rtlCol="false" tIns="0" lIns="0" bIns="0" rIns="0">
            <a:spAutoFit/>
          </a:bodyPr>
          <a:lstStyle/>
          <a:p>
            <a:pPr algn="l">
              <a:lnSpc>
                <a:spcPts val="4369"/>
              </a:lnSpc>
            </a:pPr>
          </a:p>
        </p:txBody>
      </p:sp>
      <p:sp>
        <p:nvSpPr>
          <p:cNvPr name="TextBox 18" id="18"/>
          <p:cNvSpPr txBox="true"/>
          <p:nvPr/>
        </p:nvSpPr>
        <p:spPr>
          <a:xfrm rot="0">
            <a:off x="9510326" y="3009827"/>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GANs</a:t>
            </a:r>
          </a:p>
        </p:txBody>
      </p:sp>
      <p:sp>
        <p:nvSpPr>
          <p:cNvPr name="TextBox 19" id="19"/>
          <p:cNvSpPr txBox="true"/>
          <p:nvPr/>
        </p:nvSpPr>
        <p:spPr>
          <a:xfrm rot="0">
            <a:off x="9510326" y="3919147"/>
            <a:ext cx="6848358" cy="529992"/>
          </a:xfrm>
          <a:prstGeom prst="rect">
            <a:avLst/>
          </a:prstGeom>
        </p:spPr>
        <p:txBody>
          <a:bodyPr anchor="t" rtlCol="false" tIns="0" lIns="0" bIns="0" rIns="0">
            <a:spAutoFit/>
          </a:bodyPr>
          <a:lstStyle/>
          <a:p>
            <a:pPr algn="l">
              <a:lnSpc>
                <a:spcPts val="4369"/>
              </a:lnSpc>
            </a:pPr>
          </a:p>
        </p:txBody>
      </p:sp>
      <p:sp>
        <p:nvSpPr>
          <p:cNvPr name="TextBox 20" id="20"/>
          <p:cNvSpPr txBox="true"/>
          <p:nvPr/>
        </p:nvSpPr>
        <p:spPr>
          <a:xfrm rot="0">
            <a:off x="9527670" y="5815317"/>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Deployment</a:t>
            </a:r>
          </a:p>
        </p:txBody>
      </p:sp>
      <p:sp>
        <p:nvSpPr>
          <p:cNvPr name="TextBox 21" id="21"/>
          <p:cNvSpPr txBox="true"/>
          <p:nvPr/>
        </p:nvSpPr>
        <p:spPr>
          <a:xfrm rot="0">
            <a:off x="9510326" y="6724637"/>
            <a:ext cx="6848358" cy="529992"/>
          </a:xfrm>
          <a:prstGeom prst="rect">
            <a:avLst/>
          </a:prstGeom>
        </p:spPr>
        <p:txBody>
          <a:bodyPr anchor="t" rtlCol="false" tIns="0" lIns="0" bIns="0" rIns="0">
            <a:spAutoFit/>
          </a:bodyPr>
          <a:lstStyle/>
          <a:p>
            <a:pPr algn="l">
              <a:lnSpc>
                <a:spcPts val="4369"/>
              </a:lnSpc>
            </a:pPr>
          </a:p>
        </p:txBody>
      </p:sp>
      <p:sp>
        <p:nvSpPr>
          <p:cNvPr name="Freeform 22" id="2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25" id="25"/>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TextBox 26" id="26"/>
          <p:cNvSpPr txBox="true"/>
          <p:nvPr/>
        </p:nvSpPr>
        <p:spPr>
          <a:xfrm rot="0">
            <a:off x="2201044" y="3919147"/>
            <a:ext cx="5700443" cy="529992"/>
          </a:xfrm>
          <a:prstGeom prst="rect">
            <a:avLst/>
          </a:prstGeom>
        </p:spPr>
        <p:txBody>
          <a:bodyPr anchor="t" rtlCol="false" tIns="0" lIns="0" bIns="0" rIns="0">
            <a:spAutoFit/>
          </a:bodyPr>
          <a:lstStyle/>
          <a:p>
            <a:pPr algn="l">
              <a:lnSpc>
                <a:spcPts val="4369"/>
              </a:lnSpc>
            </a:pPr>
          </a:p>
        </p:txBody>
      </p:sp>
      <p:sp>
        <p:nvSpPr>
          <p:cNvPr name="AutoShape 27" id="27"/>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28" id="28"/>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29" id="29"/>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grpSp>
        <p:nvGrpSpPr>
          <p:cNvPr name="Group 30" id="30"/>
          <p:cNvGrpSpPr/>
          <p:nvPr/>
        </p:nvGrpSpPr>
        <p:grpSpPr>
          <a:xfrm rot="-10800000">
            <a:off x="15972554" y="8105113"/>
            <a:ext cx="1449213" cy="1673225"/>
            <a:chOff x="0" y="0"/>
            <a:chExt cx="703982" cy="812800"/>
          </a:xfrm>
        </p:grpSpPr>
        <p:sp>
          <p:nvSpPr>
            <p:cNvPr name="Freeform 31" id="3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32" id="3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15972554" y="8527388"/>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16</a:t>
            </a:r>
          </a:p>
        </p:txBody>
      </p:sp>
      <p:sp>
        <p:nvSpPr>
          <p:cNvPr name="TextBox 34" id="34"/>
          <p:cNvSpPr txBox="true"/>
          <p:nvPr/>
        </p:nvSpPr>
        <p:spPr>
          <a:xfrm rot="0">
            <a:off x="2201044" y="3909622"/>
            <a:ext cx="5700443"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This data about credit card information</a:t>
            </a:r>
          </a:p>
        </p:txBody>
      </p:sp>
      <p:sp>
        <p:nvSpPr>
          <p:cNvPr name="TextBox 35" id="35"/>
          <p:cNvSpPr txBox="true"/>
          <p:nvPr/>
        </p:nvSpPr>
        <p:spPr>
          <a:xfrm rot="0">
            <a:off x="9307154" y="3919147"/>
            <a:ext cx="6462228" cy="1674382"/>
          </a:xfrm>
          <a:prstGeom prst="rect">
            <a:avLst/>
          </a:prstGeom>
        </p:spPr>
        <p:txBody>
          <a:bodyPr anchor="t" rtlCol="false" tIns="0" lIns="0" bIns="0" rIns="0">
            <a:spAutoFit/>
          </a:bodyPr>
          <a:lstStyle/>
          <a:p>
            <a:pPr algn="l">
              <a:lnSpc>
                <a:spcPts val="4491"/>
              </a:lnSpc>
            </a:pPr>
            <a:r>
              <a:rPr lang="en-US" sz="3208">
                <a:solidFill>
                  <a:srgbClr val="000000"/>
                </a:solidFill>
                <a:latin typeface="Canva Sans"/>
                <a:ea typeface="Canva Sans"/>
                <a:cs typeface="Canva Sans"/>
                <a:sym typeface="Canva Sans"/>
              </a:rPr>
              <a:t>This about GANs Algorithms and</a:t>
            </a:r>
            <a:r>
              <a:rPr lang="en-US" sz="3208">
                <a:solidFill>
                  <a:srgbClr val="000000"/>
                </a:solidFill>
                <a:latin typeface="Canva Sans"/>
                <a:ea typeface="Canva Sans"/>
                <a:cs typeface="Canva Sans"/>
                <a:sym typeface="Canva Sans"/>
              </a:rPr>
              <a:t> </a:t>
            </a:r>
          </a:p>
          <a:p>
            <a:pPr algn="l">
              <a:lnSpc>
                <a:spcPts val="4491"/>
              </a:lnSpc>
            </a:pPr>
            <a:r>
              <a:rPr lang="en-US" sz="3208">
                <a:solidFill>
                  <a:srgbClr val="000000"/>
                </a:solidFill>
                <a:latin typeface="Canva Sans"/>
                <a:ea typeface="Canva Sans"/>
                <a:cs typeface="Canva Sans"/>
                <a:sym typeface="Canva Sans"/>
              </a:rPr>
              <a:t>synthetic data</a:t>
            </a:r>
          </a:p>
          <a:p>
            <a:pPr algn="l">
              <a:lnSpc>
                <a:spcPts val="4491"/>
              </a:lnSpc>
            </a:pPr>
          </a:p>
        </p:txBody>
      </p:sp>
      <p:sp>
        <p:nvSpPr>
          <p:cNvPr name="TextBox 36" id="36"/>
          <p:cNvSpPr txBox="true"/>
          <p:nvPr/>
        </p:nvSpPr>
        <p:spPr>
          <a:xfrm rot="0">
            <a:off x="2157192" y="6734150"/>
            <a:ext cx="6421770"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This data about email text and apply on it NLP Algorithm</a:t>
            </a:r>
            <a:r>
              <a:rPr lang="en-US" sz="3399">
                <a:solidFill>
                  <a:srgbClr val="000000"/>
                </a:solidFill>
                <a:latin typeface="Canva Sans"/>
                <a:ea typeface="Canva Sans"/>
                <a:cs typeface="Canva Sans"/>
                <a:sym typeface="Canva Sans"/>
              </a:rPr>
              <a:t> </a:t>
            </a:r>
          </a:p>
        </p:txBody>
      </p:sp>
      <p:sp>
        <p:nvSpPr>
          <p:cNvPr name="TextBox 37" id="37"/>
          <p:cNvSpPr txBox="true"/>
          <p:nvPr/>
        </p:nvSpPr>
        <p:spPr>
          <a:xfrm rot="0">
            <a:off x="9307154" y="6743674"/>
            <a:ext cx="6848358"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Building deployment using streamlit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1236347" y="866775"/>
            <a:ext cx="15815306"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﻿RESULT</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pic>
        <p:nvPicPr>
          <p:cNvPr name="Picture 6" id="6"/>
          <p:cNvPicPr>
            <a:picLocks noChangeAspect="true"/>
          </p:cNvPicPr>
          <p:nvPr/>
        </p:nvPicPr>
        <p:blipFill>
          <a:blip r:embed="rId2"/>
          <a:stretch>
            <a:fillRect/>
          </a:stretch>
        </p:blipFill>
        <p:spPr>
          <a:xfrm rot="0">
            <a:off x="9137185" y="1786633"/>
            <a:ext cx="6895739" cy="6971392"/>
          </a:xfrm>
          <a:prstGeom prst="rect">
            <a:avLst/>
          </a:prstGeom>
        </p:spPr>
      </p:pic>
      <p:sp>
        <p:nvSpPr>
          <p:cNvPr name="Freeform 7" id="7"/>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10800000">
            <a:off x="15810087" y="8224655"/>
            <a:ext cx="1449213" cy="1673225"/>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5"/>
            <a:stretch>
              <a:fillRect l="0" t="0" r="0" b="0"/>
            </a:stretch>
          </a:blipFill>
        </p:spPr>
      </p:sp>
      <p:sp>
        <p:nvSpPr>
          <p:cNvPr name="Freeform 13" id="13"/>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6"/>
            <a:stretch>
              <a:fillRect l="0" t="0" r="0" b="0"/>
            </a:stretch>
          </a:blipFill>
        </p:spPr>
      </p:sp>
      <p:sp>
        <p:nvSpPr>
          <p:cNvPr name="TextBox 14" id="14"/>
          <p:cNvSpPr txBox="true"/>
          <p:nvPr/>
        </p:nvSpPr>
        <p:spPr>
          <a:xfrm rot="0">
            <a:off x="722372" y="2934703"/>
            <a:ext cx="8147257" cy="625149"/>
          </a:xfrm>
          <a:prstGeom prst="rect">
            <a:avLst/>
          </a:prstGeom>
        </p:spPr>
        <p:txBody>
          <a:bodyPr anchor="t" rtlCol="false" tIns="0" lIns="0" bIns="0" rIns="0">
            <a:spAutoFit/>
          </a:bodyPr>
          <a:lstStyle/>
          <a:p>
            <a:pPr algn="l">
              <a:lnSpc>
                <a:spcPts val="5161"/>
              </a:lnSpc>
            </a:pPr>
          </a:p>
        </p:txBody>
      </p:sp>
      <p:sp>
        <p:nvSpPr>
          <p:cNvPr name="TextBox 15" id="15"/>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17</a:t>
            </a:r>
          </a:p>
        </p:txBody>
      </p:sp>
      <p:sp>
        <p:nvSpPr>
          <p:cNvPr name="TextBox 16" id="16"/>
          <p:cNvSpPr txBox="true"/>
          <p:nvPr/>
        </p:nvSpPr>
        <p:spPr>
          <a:xfrm rot="0">
            <a:off x="712847" y="2742064"/>
            <a:ext cx="8147257" cy="59810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The results indicated improved fraud detection accuracy and efficiency through the integration of multiple datasets, NLP, GANs, and machine learning models. The deployed system using Streamlit facilitated user interaction and real-time predictions. </a:t>
            </a:r>
            <a:r>
              <a:rPr lang="en-US" sz="3399">
                <a:solidFill>
                  <a:srgbClr val="000000"/>
                </a:solidFill>
                <a:latin typeface="Canva Sans"/>
                <a:ea typeface="Canva Sans"/>
                <a:cs typeface="Canva Sans"/>
                <a:sym typeface="Canva Sans"/>
              </a:rPr>
              <a:t>achieved an outstanding accuracy rate of 98%</a:t>
            </a:r>
          </a:p>
          <a:p>
            <a:pPr algn="l">
              <a:lnSpc>
                <a:spcPts val="47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Freeform 2" id="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1430169" y="9061267"/>
            <a:ext cx="7105264" cy="19050"/>
          </a:xfrm>
          <a:prstGeom prst="line">
            <a:avLst/>
          </a:prstGeom>
          <a:ln cap="flat" w="114300">
            <a:solidFill>
              <a:srgbClr val="7AA5BE"/>
            </a:solidFill>
            <a:prstDash val="solid"/>
            <a:headEnd type="none" len="sm" w="sm"/>
            <a:tailEnd type="none" len="sm" w="sm"/>
          </a:ln>
        </p:spPr>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TextBox 5" id="5"/>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Freeform 6" id="6"/>
          <p:cNvSpPr/>
          <p:nvPr/>
        </p:nvSpPr>
        <p:spPr>
          <a:xfrm flipH="false" flipV="false" rot="0">
            <a:off x="13455113" y="620597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10800000">
            <a:off x="15915855" y="8243705"/>
            <a:ext cx="1449213" cy="1673225"/>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5686668" y="8600265"/>
            <a:ext cx="1907587" cy="855330"/>
          </a:xfrm>
          <a:prstGeom prst="rect">
            <a:avLst/>
          </a:prstGeom>
        </p:spPr>
        <p:txBody>
          <a:bodyPr anchor="t" rtlCol="false" tIns="0" lIns="0" bIns="0" rIns="0">
            <a:spAutoFit/>
          </a:bodyPr>
          <a:lstStyle/>
          <a:p>
            <a:pPr algn="ctr">
              <a:lnSpc>
                <a:spcPts val="6930"/>
              </a:lnSpc>
            </a:pPr>
            <a:r>
              <a:rPr lang="en-US" sz="4950" b="true">
                <a:solidFill>
                  <a:srgbClr val="000000"/>
                </a:solidFill>
                <a:latin typeface="Canva Sans Bold"/>
                <a:ea typeface="Canva Sans Bold"/>
                <a:cs typeface="Canva Sans Bold"/>
                <a:sym typeface="Canva Sans Bold"/>
              </a:rPr>
              <a:t>1</a:t>
            </a:r>
          </a:p>
        </p:txBody>
      </p:sp>
      <p:sp>
        <p:nvSpPr>
          <p:cNvPr name="TextBox 11" id="11"/>
          <p:cNvSpPr txBox="true"/>
          <p:nvPr/>
        </p:nvSpPr>
        <p:spPr>
          <a:xfrm rot="0">
            <a:off x="3679044" y="904875"/>
            <a:ext cx="10929913" cy="1038245"/>
          </a:xfrm>
          <a:prstGeom prst="rect">
            <a:avLst/>
          </a:prstGeom>
        </p:spPr>
        <p:txBody>
          <a:bodyPr anchor="t" rtlCol="false" tIns="0" lIns="0" bIns="0" rIns="0">
            <a:spAutoFit/>
          </a:bodyPr>
          <a:lstStyle/>
          <a:p>
            <a:pPr algn="ctr">
              <a:lnSpc>
                <a:spcPts val="8400"/>
              </a:lnSpc>
            </a:pPr>
            <a:r>
              <a:rPr lang="en-US" sz="6000">
                <a:solidFill>
                  <a:srgbClr val="000000"/>
                </a:solidFill>
                <a:latin typeface="Alatsi"/>
                <a:ea typeface="Alatsi"/>
                <a:cs typeface="Alatsi"/>
                <a:sym typeface="Alatsi"/>
              </a:rPr>
              <a:t>TEAM MEMBERS</a:t>
            </a:r>
          </a:p>
        </p:txBody>
      </p:sp>
      <p:sp>
        <p:nvSpPr>
          <p:cNvPr name="TextBox 12" id="12"/>
          <p:cNvSpPr txBox="true"/>
          <p:nvPr/>
        </p:nvSpPr>
        <p:spPr>
          <a:xfrm rot="0">
            <a:off x="2072134" y="2719662"/>
            <a:ext cx="6723446" cy="646429"/>
          </a:xfrm>
          <a:prstGeom prst="rect">
            <a:avLst/>
          </a:prstGeom>
        </p:spPr>
        <p:txBody>
          <a:bodyPr anchor="t" rtlCol="false" tIns="0" lIns="0" bIns="0" rIns="0">
            <a:spAutoFit/>
          </a:bodyPr>
          <a:lstStyle/>
          <a:p>
            <a:pPr algn="l" marL="820425" indent="-410213" lvl="1">
              <a:lnSpc>
                <a:spcPts val="5320"/>
              </a:lnSpc>
              <a:buFont typeface="Arial"/>
              <a:buChar char="•"/>
            </a:pPr>
            <a:r>
              <a:rPr lang="en-US" sz="3800">
                <a:solidFill>
                  <a:srgbClr val="000000"/>
                </a:solidFill>
                <a:latin typeface="Alatsi"/>
                <a:ea typeface="Alatsi"/>
                <a:cs typeface="Alatsi"/>
                <a:sym typeface="Alatsi"/>
              </a:rPr>
              <a:t>Basmala Ahmed </a:t>
            </a:r>
          </a:p>
        </p:txBody>
      </p:sp>
      <p:sp>
        <p:nvSpPr>
          <p:cNvPr name="TextBox 13" id="13"/>
          <p:cNvSpPr txBox="true"/>
          <p:nvPr/>
        </p:nvSpPr>
        <p:spPr>
          <a:xfrm rot="0">
            <a:off x="2072134" y="3848848"/>
            <a:ext cx="6590994" cy="646430"/>
          </a:xfrm>
          <a:prstGeom prst="rect">
            <a:avLst/>
          </a:prstGeom>
        </p:spPr>
        <p:txBody>
          <a:bodyPr anchor="t" rtlCol="false" tIns="0" lIns="0" bIns="0" rIns="0">
            <a:spAutoFit/>
          </a:bodyPr>
          <a:lstStyle/>
          <a:p>
            <a:pPr algn="l" marL="820424" indent="-410212" lvl="1">
              <a:lnSpc>
                <a:spcPts val="5320"/>
              </a:lnSpc>
              <a:buFont typeface="Arial"/>
              <a:buChar char="•"/>
            </a:pPr>
            <a:r>
              <a:rPr lang="en-US" sz="3800">
                <a:solidFill>
                  <a:srgbClr val="000000"/>
                </a:solidFill>
                <a:latin typeface="Alatsi"/>
                <a:ea typeface="Alatsi"/>
                <a:cs typeface="Alatsi"/>
                <a:sym typeface="Alatsi"/>
              </a:rPr>
              <a:t>Tasneem Salama</a:t>
            </a:r>
          </a:p>
        </p:txBody>
      </p:sp>
      <p:sp>
        <p:nvSpPr>
          <p:cNvPr name="TextBox 14" id="14"/>
          <p:cNvSpPr txBox="true"/>
          <p:nvPr/>
        </p:nvSpPr>
        <p:spPr>
          <a:xfrm rot="0">
            <a:off x="9815636" y="2719662"/>
            <a:ext cx="5538836" cy="646430"/>
          </a:xfrm>
          <a:prstGeom prst="rect">
            <a:avLst/>
          </a:prstGeom>
        </p:spPr>
        <p:txBody>
          <a:bodyPr anchor="t" rtlCol="false" tIns="0" lIns="0" bIns="0" rIns="0">
            <a:spAutoFit/>
          </a:bodyPr>
          <a:lstStyle/>
          <a:p>
            <a:pPr algn="l" marL="820424" indent="-410212" lvl="1">
              <a:lnSpc>
                <a:spcPts val="5320"/>
              </a:lnSpc>
              <a:buFont typeface="Arial"/>
              <a:buChar char="•"/>
            </a:pPr>
            <a:r>
              <a:rPr lang="en-US" sz="3800">
                <a:solidFill>
                  <a:srgbClr val="000000"/>
                </a:solidFill>
                <a:latin typeface="Alatsi"/>
                <a:ea typeface="Alatsi"/>
                <a:cs typeface="Alatsi"/>
                <a:sym typeface="Alatsi"/>
              </a:rPr>
              <a:t>Mai Kamel</a:t>
            </a:r>
          </a:p>
        </p:txBody>
      </p:sp>
      <p:sp>
        <p:nvSpPr>
          <p:cNvPr name="TextBox 15" id="15"/>
          <p:cNvSpPr txBox="true"/>
          <p:nvPr/>
        </p:nvSpPr>
        <p:spPr>
          <a:xfrm rot="0">
            <a:off x="9815636" y="3848848"/>
            <a:ext cx="5538836" cy="646430"/>
          </a:xfrm>
          <a:prstGeom prst="rect">
            <a:avLst/>
          </a:prstGeom>
        </p:spPr>
        <p:txBody>
          <a:bodyPr anchor="t" rtlCol="false" tIns="0" lIns="0" bIns="0" rIns="0">
            <a:spAutoFit/>
          </a:bodyPr>
          <a:lstStyle/>
          <a:p>
            <a:pPr algn="l" marL="820424" indent="-410212" lvl="1">
              <a:lnSpc>
                <a:spcPts val="5320"/>
              </a:lnSpc>
              <a:buFont typeface="Arial"/>
              <a:buChar char="•"/>
            </a:pPr>
            <a:r>
              <a:rPr lang="en-US" sz="3800">
                <a:solidFill>
                  <a:srgbClr val="000000"/>
                </a:solidFill>
                <a:latin typeface="Alatsi"/>
                <a:ea typeface="Alatsi"/>
                <a:cs typeface="Alatsi"/>
                <a:sym typeface="Alatsi"/>
              </a:rPr>
              <a:t>Mai Mohammed</a:t>
            </a:r>
          </a:p>
        </p:txBody>
      </p:sp>
      <p:sp>
        <p:nvSpPr>
          <p:cNvPr name="Freeform 16" id="16"/>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7" id="17"/>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TextBox 18" id="18"/>
          <p:cNvSpPr txBox="true"/>
          <p:nvPr/>
        </p:nvSpPr>
        <p:spPr>
          <a:xfrm rot="0">
            <a:off x="4755883" y="5276328"/>
            <a:ext cx="7829171" cy="646430"/>
          </a:xfrm>
          <a:prstGeom prst="rect">
            <a:avLst/>
          </a:prstGeom>
        </p:spPr>
        <p:txBody>
          <a:bodyPr anchor="t" rtlCol="false" tIns="0" lIns="0" bIns="0" rIns="0">
            <a:spAutoFit/>
          </a:bodyPr>
          <a:lstStyle/>
          <a:p>
            <a:pPr algn="ctr">
              <a:lnSpc>
                <a:spcPts val="5320"/>
              </a:lnSpc>
            </a:pPr>
            <a:r>
              <a:rPr lang="en-US" sz="3800" b="true">
                <a:solidFill>
                  <a:srgbClr val="000000"/>
                </a:solidFill>
                <a:latin typeface="Canva Sans Bold"/>
                <a:ea typeface="Canva Sans Bold"/>
                <a:cs typeface="Canva Sans Bold"/>
                <a:sym typeface="Canva Sans Bold"/>
              </a:rPr>
              <a:t>Mentored by</a:t>
            </a:r>
            <a:r>
              <a:rPr lang="en-US" sz="3800">
                <a:solidFill>
                  <a:srgbClr val="000000"/>
                </a:solidFill>
                <a:latin typeface="Canva Sans"/>
                <a:ea typeface="Canva Sans"/>
                <a:cs typeface="Canva Sans"/>
                <a:sym typeface="Canva Sans"/>
              </a:rPr>
              <a:t> </a:t>
            </a:r>
            <a:r>
              <a:rPr lang="en-US" sz="3800" b="true">
                <a:solidFill>
                  <a:srgbClr val="000000"/>
                </a:solidFill>
                <a:latin typeface="Canva Sans Bold"/>
                <a:ea typeface="Canva Sans Bold"/>
                <a:cs typeface="Canva Sans Bold"/>
                <a:sym typeface="Canva Sans Bold"/>
              </a:rPr>
              <a:t>: Eng Eslam Elreedy </a:t>
            </a:r>
          </a:p>
        </p:txBody>
      </p:sp>
      <p:sp>
        <p:nvSpPr>
          <p:cNvPr name="TextBox 19" id="19"/>
          <p:cNvSpPr txBox="true"/>
          <p:nvPr/>
        </p:nvSpPr>
        <p:spPr>
          <a:xfrm rot="0">
            <a:off x="6076829" y="7119892"/>
            <a:ext cx="5437503" cy="646430"/>
          </a:xfrm>
          <a:prstGeom prst="rect">
            <a:avLst/>
          </a:prstGeom>
        </p:spPr>
        <p:txBody>
          <a:bodyPr anchor="t" rtlCol="false" tIns="0" lIns="0" bIns="0" rIns="0">
            <a:spAutoFit/>
          </a:bodyPr>
          <a:lstStyle/>
          <a:p>
            <a:pPr algn="ctr">
              <a:lnSpc>
                <a:spcPts val="5319"/>
              </a:lnSpc>
            </a:pPr>
            <a:r>
              <a:rPr lang="en-US" sz="3799" b="true">
                <a:solidFill>
                  <a:srgbClr val="000000"/>
                </a:solidFill>
                <a:latin typeface="Canva Sans Bold"/>
                <a:ea typeface="Canva Sans Bold"/>
                <a:cs typeface="Canva Sans Bold"/>
                <a:sym typeface="Canva Sans Bold"/>
              </a:rPr>
              <a:t>Traning Company</a:t>
            </a:r>
            <a:r>
              <a:rPr lang="en-US" sz="3799">
                <a:solidFill>
                  <a:srgbClr val="000000"/>
                </a:solidFill>
                <a:latin typeface="Canva Sans"/>
                <a:ea typeface="Canva Sans"/>
                <a:cs typeface="Canva Sans"/>
                <a:sym typeface="Canva Sans"/>
              </a:rPr>
              <a:t> </a:t>
            </a:r>
            <a:r>
              <a:rPr lang="en-US" sz="3799" b="true">
                <a:solidFill>
                  <a:srgbClr val="000000"/>
                </a:solidFill>
                <a:latin typeface="Canva Sans Bold"/>
                <a:ea typeface="Canva Sans Bold"/>
                <a:cs typeface="Canva Sans Bold"/>
                <a:sym typeface="Canva Sans Bold"/>
              </a:rPr>
              <a:t>: AST</a:t>
            </a:r>
          </a:p>
        </p:txBody>
      </p:sp>
      <p:sp>
        <p:nvSpPr>
          <p:cNvPr name="TextBox 20" id="20"/>
          <p:cNvSpPr txBox="true"/>
          <p:nvPr/>
        </p:nvSpPr>
        <p:spPr>
          <a:xfrm rot="0">
            <a:off x="5452224" y="6129778"/>
            <a:ext cx="6686712" cy="646430"/>
          </a:xfrm>
          <a:prstGeom prst="rect">
            <a:avLst/>
          </a:prstGeom>
        </p:spPr>
        <p:txBody>
          <a:bodyPr anchor="t" rtlCol="false" tIns="0" lIns="0" bIns="0" rIns="0">
            <a:spAutoFit/>
          </a:bodyPr>
          <a:lstStyle/>
          <a:p>
            <a:pPr algn="ctr">
              <a:lnSpc>
                <a:spcPts val="5320"/>
              </a:lnSpc>
            </a:pPr>
            <a:r>
              <a:rPr lang="en-US" sz="3800" b="true">
                <a:solidFill>
                  <a:srgbClr val="000000"/>
                </a:solidFill>
                <a:latin typeface="Canva Sans Bold"/>
                <a:ea typeface="Canva Sans Bold"/>
                <a:cs typeface="Canva Sans Bold"/>
                <a:sym typeface="Canva Sans Bold"/>
              </a:rPr>
              <a:t>Group Code</a:t>
            </a:r>
            <a:r>
              <a:rPr lang="en-US" sz="3800">
                <a:solidFill>
                  <a:srgbClr val="000000"/>
                </a:solidFill>
                <a:latin typeface="Canva Sans"/>
                <a:ea typeface="Canva Sans"/>
                <a:cs typeface="Canva Sans"/>
                <a:sym typeface="Canva Sans"/>
              </a:rPr>
              <a:t> </a:t>
            </a:r>
            <a:r>
              <a:rPr lang="en-US" sz="3800" b="true">
                <a:solidFill>
                  <a:srgbClr val="000000"/>
                </a:solidFill>
                <a:latin typeface="Canva Sans Bold"/>
                <a:ea typeface="Canva Sans Bold"/>
                <a:cs typeface="Canva Sans Bold"/>
                <a:sym typeface="Canva Sans Bold"/>
              </a:rPr>
              <a:t>: CAI1_AIS5_S8E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11985761" y="2897255"/>
            <a:ext cx="5246391" cy="5246370"/>
            <a:chOff x="0" y="0"/>
            <a:chExt cx="6350025" cy="6350000"/>
          </a:xfrm>
        </p:grpSpPr>
        <p:sp>
          <p:nvSpPr>
            <p:cNvPr name="Freeform 7" id="7"/>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34530" t="0" r="-34530" b="0"/>
              </a:stretch>
            </a:blipFill>
          </p:spPr>
        </p:sp>
      </p:grpSp>
      <p:sp>
        <p:nvSpPr>
          <p:cNvPr name="TextBox 8" id="8"/>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name="Freeform 9" id="9"/>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10800000">
            <a:off x="15810087" y="8224655"/>
            <a:ext cx="1449213" cy="1673225"/>
            <a:chOff x="0" y="0"/>
            <a:chExt cx="703982" cy="812800"/>
          </a:xfrm>
        </p:grpSpPr>
        <p:sp>
          <p:nvSpPr>
            <p:cNvPr name="Freeform 11" id="1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2" id="1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5"/>
            <a:stretch>
              <a:fillRect l="0" t="0" r="0" b="0"/>
            </a:stretch>
          </a:blipFill>
        </p:spPr>
      </p:sp>
      <p:sp>
        <p:nvSpPr>
          <p:cNvPr name="Freeform 14" id="14"/>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6"/>
            <a:stretch>
              <a:fillRect l="0" t="0" r="0" b="0"/>
            </a:stretch>
          </a:blipFill>
        </p:spPr>
      </p:sp>
      <p:sp>
        <p:nvSpPr>
          <p:cNvPr name="TextBox 15" id="15"/>
          <p:cNvSpPr txBox="true"/>
          <p:nvPr/>
        </p:nvSpPr>
        <p:spPr>
          <a:xfrm rot="0">
            <a:off x="1028700" y="3203353"/>
            <a:ext cx="10401469" cy="597808"/>
          </a:xfrm>
          <a:prstGeom prst="rect">
            <a:avLst/>
          </a:prstGeom>
        </p:spPr>
        <p:txBody>
          <a:bodyPr anchor="t" rtlCol="false" tIns="0" lIns="0" bIns="0" rIns="0">
            <a:spAutoFit/>
          </a:bodyPr>
          <a:lstStyle/>
          <a:p>
            <a:pPr algn="l">
              <a:lnSpc>
                <a:spcPts val="4917"/>
              </a:lnSpc>
            </a:pPr>
            <a:r>
              <a:rPr lang="en-US" sz="3512">
                <a:solidFill>
                  <a:srgbClr val="000000"/>
                </a:solidFill>
                <a:latin typeface="Alatsi"/>
                <a:ea typeface="Alatsi"/>
                <a:cs typeface="Alatsi"/>
                <a:sym typeface="Alatsi"/>
              </a:rPr>
              <a:t> </a:t>
            </a:r>
          </a:p>
        </p:txBody>
      </p:sp>
      <p:sp>
        <p:nvSpPr>
          <p:cNvPr name="TextBox 16" id="16"/>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18</a:t>
            </a:r>
          </a:p>
        </p:txBody>
      </p:sp>
      <p:sp>
        <p:nvSpPr>
          <p:cNvPr name="TextBox 17" id="17"/>
          <p:cNvSpPr txBox="true"/>
          <p:nvPr/>
        </p:nvSpPr>
        <p:spPr>
          <a:xfrm rot="0">
            <a:off x="1028700" y="2863759"/>
            <a:ext cx="10401469"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In the project, the user's information, including credit card details and email content, was utilized to enhance fraud detection mechanisms.</a:t>
            </a:r>
            <a:r>
              <a:rPr lang="en-US" sz="3399">
                <a:solidFill>
                  <a:srgbClr val="000000"/>
                </a:solidFill>
                <a:latin typeface="Canva Sans"/>
                <a:ea typeface="Canva Sans"/>
                <a:cs typeface="Canva Sans"/>
                <a:sym typeface="Canva Sans"/>
              </a:rPr>
              <a:t> </a:t>
            </a:r>
          </a:p>
          <a:p>
            <a:pPr algn="l">
              <a:lnSpc>
                <a:spcPts val="4759"/>
              </a:lnSpc>
            </a:pPr>
          </a:p>
          <a:p>
            <a:pPr algn="l">
              <a:lnSpc>
                <a:spcPts val="4759"/>
              </a:lnSpc>
            </a:pPr>
            <a:r>
              <a:rPr lang="en-US" sz="3399">
                <a:solidFill>
                  <a:srgbClr val="000000"/>
                </a:solidFill>
                <a:latin typeface="Canva Sans"/>
                <a:ea typeface="Canva Sans"/>
                <a:cs typeface="Canva Sans"/>
                <a:sym typeface="Canva Sans"/>
              </a:rPr>
              <a:t>The project showcased the efficacy of merging user data from credit card transactions and email interactions to strengthen fraud detection capabilities.</a:t>
            </a:r>
          </a:p>
          <a:p>
            <a:pPr algn="l">
              <a:lnSpc>
                <a:spcPts val="475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3330251"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5702946" y="8331618"/>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DEPI</a:t>
            </a:r>
            <a:r>
              <a:rPr lang="en-US" sz="3126">
                <a:solidFill>
                  <a:srgbClr val="000000"/>
                </a:solidFill>
                <a:latin typeface="Alatsi"/>
                <a:ea typeface="Alatsi"/>
                <a:cs typeface="Alatsi"/>
                <a:sym typeface="Alatsi"/>
              </a:rPr>
              <a:t>| 2024</a:t>
            </a:r>
          </a:p>
        </p:txBody>
      </p:sp>
      <p:sp>
        <p:nvSpPr>
          <p:cNvPr name="Freeform 4" id="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7" id="7"/>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Freeform 8" id="8"/>
          <p:cNvSpPr/>
          <p:nvPr/>
        </p:nvSpPr>
        <p:spPr>
          <a:xfrm flipH="false" flipV="false" rot="0">
            <a:off x="-3657600"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7524690" y="6196065"/>
            <a:ext cx="323861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Any Questions?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Freeform 2" id="2"/>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1430169" y="9061267"/>
            <a:ext cx="7105264" cy="19050"/>
          </a:xfrm>
          <a:prstGeom prst="line">
            <a:avLst/>
          </a:prstGeom>
          <a:ln cap="flat" w="114300">
            <a:solidFill>
              <a:srgbClr val="7AA5BE"/>
            </a:solidFill>
            <a:prstDash val="solid"/>
            <a:headEnd type="none" len="sm" w="sm"/>
            <a:tailEnd type="none" len="sm" w="sm"/>
          </a:ln>
        </p:spPr>
      </p:sp>
      <p:sp>
        <p:nvSpPr>
          <p:cNvPr name="AutoShape 4" id="4"/>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3455113" y="620597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10800000">
            <a:off x="15915855" y="8243705"/>
            <a:ext cx="1449213" cy="1673225"/>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3556456" y="517211"/>
            <a:ext cx="10929913" cy="1094788"/>
          </a:xfrm>
          <a:prstGeom prst="rect">
            <a:avLst/>
          </a:prstGeom>
        </p:spPr>
        <p:txBody>
          <a:bodyPr anchor="t" rtlCol="false" tIns="0" lIns="0" bIns="0" rIns="0">
            <a:spAutoFit/>
          </a:bodyPr>
          <a:lstStyle/>
          <a:p>
            <a:pPr algn="ctr">
              <a:lnSpc>
                <a:spcPts val="8960"/>
              </a:lnSpc>
            </a:pPr>
            <a:r>
              <a:rPr lang="en-US" sz="6400">
                <a:solidFill>
                  <a:srgbClr val="000000"/>
                </a:solidFill>
                <a:latin typeface="Alatsi"/>
                <a:ea typeface="Alatsi"/>
                <a:cs typeface="Alatsi"/>
                <a:sym typeface="Alatsi"/>
              </a:rPr>
              <a:t>ABOUT TEAM </a:t>
            </a:r>
          </a:p>
        </p:txBody>
      </p:sp>
      <p:sp>
        <p:nvSpPr>
          <p:cNvPr name="Freeform 10" id="10"/>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1" id="11"/>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TextBox 12" id="1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TextBox 13" id="13"/>
          <p:cNvSpPr txBox="true"/>
          <p:nvPr/>
        </p:nvSpPr>
        <p:spPr>
          <a:xfrm rot="0">
            <a:off x="15686668" y="8600265"/>
            <a:ext cx="1907587" cy="855330"/>
          </a:xfrm>
          <a:prstGeom prst="rect">
            <a:avLst/>
          </a:prstGeom>
        </p:spPr>
        <p:txBody>
          <a:bodyPr anchor="t" rtlCol="false" tIns="0" lIns="0" bIns="0" rIns="0">
            <a:spAutoFit/>
          </a:bodyPr>
          <a:lstStyle/>
          <a:p>
            <a:pPr algn="ctr">
              <a:lnSpc>
                <a:spcPts val="6930"/>
              </a:lnSpc>
            </a:pPr>
            <a:r>
              <a:rPr lang="en-US" sz="4950" b="true">
                <a:solidFill>
                  <a:srgbClr val="000000"/>
                </a:solidFill>
                <a:latin typeface="Canva Sans Bold"/>
                <a:ea typeface="Canva Sans Bold"/>
                <a:cs typeface="Canva Sans Bold"/>
                <a:sym typeface="Canva Sans Bold"/>
              </a:rPr>
              <a:t>1</a:t>
            </a:r>
          </a:p>
        </p:txBody>
      </p:sp>
      <p:sp>
        <p:nvSpPr>
          <p:cNvPr name="TextBox 14" id="14"/>
          <p:cNvSpPr txBox="true"/>
          <p:nvPr/>
        </p:nvSpPr>
        <p:spPr>
          <a:xfrm rot="0">
            <a:off x="1260598" y="2215774"/>
            <a:ext cx="11621810" cy="580362"/>
          </a:xfrm>
          <a:prstGeom prst="rect">
            <a:avLst/>
          </a:prstGeom>
        </p:spPr>
        <p:txBody>
          <a:bodyPr anchor="t" rtlCol="false" tIns="0" lIns="0" bIns="0" rIns="0">
            <a:spAutoFit/>
          </a:bodyPr>
          <a:lstStyle/>
          <a:p>
            <a:pPr algn="ctr">
              <a:lnSpc>
                <a:spcPts val="4760"/>
              </a:lnSpc>
            </a:pPr>
            <a:r>
              <a:rPr lang="en-US" sz="3400" b="true">
                <a:solidFill>
                  <a:srgbClr val="000000"/>
                </a:solidFill>
                <a:latin typeface="Canva Sans Bold"/>
                <a:ea typeface="Canva Sans Bold"/>
                <a:cs typeface="Canva Sans Bold"/>
                <a:sym typeface="Canva Sans Bold"/>
              </a:rPr>
              <a:t>All team members contribute to all tasks.</a:t>
            </a:r>
          </a:p>
        </p:txBody>
      </p:sp>
      <p:sp>
        <p:nvSpPr>
          <p:cNvPr name="TextBox 15" id="15"/>
          <p:cNvSpPr txBox="true"/>
          <p:nvPr/>
        </p:nvSpPr>
        <p:spPr>
          <a:xfrm rot="0">
            <a:off x="2492539" y="2838127"/>
            <a:ext cx="13423315" cy="58036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1- Data Searching and Collection</a:t>
            </a:r>
          </a:p>
        </p:txBody>
      </p:sp>
      <p:sp>
        <p:nvSpPr>
          <p:cNvPr name="TextBox 16" id="16"/>
          <p:cNvSpPr txBox="true"/>
          <p:nvPr/>
        </p:nvSpPr>
        <p:spPr>
          <a:xfrm rot="0">
            <a:off x="2492539" y="3399082"/>
            <a:ext cx="13658879" cy="58036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2-</a:t>
            </a:r>
            <a:r>
              <a:rPr lang="en-US" sz="3399">
                <a:solidFill>
                  <a:srgbClr val="000000"/>
                </a:solidFill>
                <a:latin typeface="Canva Sans"/>
                <a:ea typeface="Canva Sans"/>
                <a:cs typeface="Canva Sans"/>
                <a:sym typeface="Canva Sans"/>
              </a:rPr>
              <a:t> Data Preparation, Cleaning, and Preprocessing</a:t>
            </a:r>
          </a:p>
        </p:txBody>
      </p:sp>
      <p:sp>
        <p:nvSpPr>
          <p:cNvPr name="TextBox 17" id="17"/>
          <p:cNvSpPr txBox="true"/>
          <p:nvPr/>
        </p:nvSpPr>
        <p:spPr>
          <a:xfrm rot="0">
            <a:off x="2492539" y="4065170"/>
            <a:ext cx="13194128" cy="58036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3- Statistical Analysis and Data Visualization</a:t>
            </a:r>
            <a:r>
              <a:rPr lang="en-US" sz="3399">
                <a:solidFill>
                  <a:srgbClr val="000000"/>
                </a:solidFill>
                <a:latin typeface="Canva Sans"/>
                <a:ea typeface="Canva Sans"/>
                <a:cs typeface="Canva Sans"/>
                <a:sym typeface="Canva Sans"/>
              </a:rPr>
              <a:t> </a:t>
            </a:r>
          </a:p>
        </p:txBody>
      </p:sp>
      <p:sp>
        <p:nvSpPr>
          <p:cNvPr name="TextBox 18" id="18"/>
          <p:cNvSpPr txBox="true"/>
          <p:nvPr/>
        </p:nvSpPr>
        <p:spPr>
          <a:xfrm rot="0">
            <a:off x="2535699" y="4731258"/>
            <a:ext cx="11459888" cy="58036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4- Model Architecture Design</a:t>
            </a:r>
          </a:p>
        </p:txBody>
      </p:sp>
      <p:sp>
        <p:nvSpPr>
          <p:cNvPr name="TextBox 19" id="19"/>
          <p:cNvSpPr txBox="true"/>
          <p:nvPr/>
        </p:nvSpPr>
        <p:spPr>
          <a:xfrm rot="0">
            <a:off x="2492539" y="5397346"/>
            <a:ext cx="11503048" cy="58036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5 -Applying NLP Techniques to Text Datasets</a:t>
            </a:r>
            <a:r>
              <a:rPr lang="en-US" sz="3399">
                <a:solidFill>
                  <a:srgbClr val="000000"/>
                </a:solidFill>
                <a:latin typeface="Canva Sans"/>
                <a:ea typeface="Canva Sans"/>
                <a:cs typeface="Canva Sans"/>
                <a:sym typeface="Canva Sans"/>
              </a:rPr>
              <a:t> </a:t>
            </a:r>
          </a:p>
        </p:txBody>
      </p:sp>
      <p:sp>
        <p:nvSpPr>
          <p:cNvPr name="TextBox 20" id="20"/>
          <p:cNvSpPr txBox="true"/>
          <p:nvPr/>
        </p:nvSpPr>
        <p:spPr>
          <a:xfrm rot="0">
            <a:off x="2535699" y="6063434"/>
            <a:ext cx="12734633" cy="58036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6- GAN Implementation for Data Generation</a:t>
            </a:r>
          </a:p>
        </p:txBody>
      </p:sp>
      <p:sp>
        <p:nvSpPr>
          <p:cNvPr name="TextBox 21" id="21"/>
          <p:cNvSpPr txBox="true"/>
          <p:nvPr/>
        </p:nvSpPr>
        <p:spPr>
          <a:xfrm rot="0">
            <a:off x="2535699" y="6729522"/>
            <a:ext cx="12283550" cy="58036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7 -Model Deployment and Monitoring</a:t>
            </a:r>
          </a:p>
        </p:txBody>
      </p:sp>
      <p:sp>
        <p:nvSpPr>
          <p:cNvPr name="TextBox 22" id="22"/>
          <p:cNvSpPr txBox="true"/>
          <p:nvPr/>
        </p:nvSpPr>
        <p:spPr>
          <a:xfrm rot="0">
            <a:off x="2492539" y="7395610"/>
            <a:ext cx="11993829" cy="58036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8- Testing Models in Real-World Applications</a:t>
            </a:r>
          </a:p>
        </p:txBody>
      </p:sp>
      <p:sp>
        <p:nvSpPr>
          <p:cNvPr name="TextBox 23" id="23"/>
          <p:cNvSpPr txBox="true"/>
          <p:nvPr/>
        </p:nvSpPr>
        <p:spPr>
          <a:xfrm rot="0">
            <a:off x="2492539" y="8002696"/>
            <a:ext cx="9705170" cy="580363"/>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9 -Report and Presentation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AutoShape 3" id="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6" id="6"/>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ABSTRACT</a:t>
            </a:r>
          </a:p>
        </p:txBody>
      </p:sp>
      <p:grpSp>
        <p:nvGrpSpPr>
          <p:cNvPr name="Group 7" id="7"/>
          <p:cNvGrpSpPr/>
          <p:nvPr/>
        </p:nvGrpSpPr>
        <p:grpSpPr>
          <a:xfrm rot="-10800000">
            <a:off x="15915855" y="8243705"/>
            <a:ext cx="1449213" cy="1673225"/>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5915855" y="866597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2</a:t>
            </a:r>
          </a:p>
        </p:txBody>
      </p:sp>
      <p:sp>
        <p:nvSpPr>
          <p:cNvPr name="Freeform 12" id="12"/>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3" id="13"/>
          <p:cNvSpPr/>
          <p:nvPr/>
        </p:nvSpPr>
        <p:spPr>
          <a:xfrm flipH="false" flipV="false" rot="0">
            <a:off x="14312926" y="457070"/>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grpSp>
        <p:nvGrpSpPr>
          <p:cNvPr name="Group 14" id="14"/>
          <p:cNvGrpSpPr/>
          <p:nvPr/>
        </p:nvGrpSpPr>
        <p:grpSpPr>
          <a:xfrm rot="0">
            <a:off x="804042" y="5017516"/>
            <a:ext cx="16351071" cy="876358"/>
            <a:chOff x="0" y="0"/>
            <a:chExt cx="4306455" cy="230810"/>
          </a:xfrm>
        </p:grpSpPr>
        <p:sp>
          <p:nvSpPr>
            <p:cNvPr name="Freeform 15" id="15"/>
            <p:cNvSpPr/>
            <p:nvPr/>
          </p:nvSpPr>
          <p:spPr>
            <a:xfrm flipH="false" flipV="false" rot="0">
              <a:off x="0" y="0"/>
              <a:ext cx="4306455" cy="230810"/>
            </a:xfrm>
            <a:custGeom>
              <a:avLst/>
              <a:gdLst/>
              <a:ahLst/>
              <a:cxnLst/>
              <a:rect r="r" b="b" t="t" l="l"/>
              <a:pathLst>
                <a:path h="230810" w="4306455">
                  <a:moveTo>
                    <a:pt x="24148" y="0"/>
                  </a:moveTo>
                  <a:lnTo>
                    <a:pt x="4282308" y="0"/>
                  </a:lnTo>
                  <a:cubicBezTo>
                    <a:pt x="4295644" y="0"/>
                    <a:pt x="4306455" y="10811"/>
                    <a:pt x="4306455" y="24148"/>
                  </a:cubicBezTo>
                  <a:lnTo>
                    <a:pt x="4306455" y="206663"/>
                  </a:lnTo>
                  <a:cubicBezTo>
                    <a:pt x="4306455" y="219999"/>
                    <a:pt x="4295644" y="230810"/>
                    <a:pt x="4282308" y="230810"/>
                  </a:cubicBezTo>
                  <a:lnTo>
                    <a:pt x="24148" y="230810"/>
                  </a:lnTo>
                  <a:cubicBezTo>
                    <a:pt x="10811" y="230810"/>
                    <a:pt x="0" y="219999"/>
                    <a:pt x="0" y="206663"/>
                  </a:cubicBezTo>
                  <a:lnTo>
                    <a:pt x="0" y="24148"/>
                  </a:lnTo>
                  <a:cubicBezTo>
                    <a:pt x="0" y="10811"/>
                    <a:pt x="10811" y="0"/>
                    <a:pt x="24148" y="0"/>
                  </a:cubicBezTo>
                  <a:close/>
                </a:path>
              </a:pathLst>
            </a:custGeom>
            <a:solidFill>
              <a:srgbClr val="9FC3D0"/>
            </a:solidFill>
          </p:spPr>
        </p:sp>
        <p:sp>
          <p:nvSpPr>
            <p:cNvPr name="TextBox 16" id="16"/>
            <p:cNvSpPr txBox="true"/>
            <p:nvPr/>
          </p:nvSpPr>
          <p:spPr>
            <a:xfrm>
              <a:off x="0" y="-38100"/>
              <a:ext cx="4306455" cy="26891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804042" y="3188657"/>
            <a:ext cx="16455258" cy="1314508"/>
            <a:chOff x="0" y="0"/>
            <a:chExt cx="4333895" cy="346208"/>
          </a:xfrm>
        </p:grpSpPr>
        <p:sp>
          <p:nvSpPr>
            <p:cNvPr name="Freeform 18" id="18"/>
            <p:cNvSpPr/>
            <p:nvPr/>
          </p:nvSpPr>
          <p:spPr>
            <a:xfrm flipH="false" flipV="false" rot="0">
              <a:off x="0" y="0"/>
              <a:ext cx="4333895" cy="346208"/>
            </a:xfrm>
            <a:custGeom>
              <a:avLst/>
              <a:gdLst/>
              <a:ahLst/>
              <a:cxnLst/>
              <a:rect r="r" b="b" t="t" l="l"/>
              <a:pathLst>
                <a:path h="346208" w="4333895">
                  <a:moveTo>
                    <a:pt x="23995" y="0"/>
                  </a:moveTo>
                  <a:lnTo>
                    <a:pt x="4309900" y="0"/>
                  </a:lnTo>
                  <a:cubicBezTo>
                    <a:pt x="4323152" y="0"/>
                    <a:pt x="4333895" y="10743"/>
                    <a:pt x="4333895" y="23995"/>
                  </a:cubicBezTo>
                  <a:lnTo>
                    <a:pt x="4333895" y="322213"/>
                  </a:lnTo>
                  <a:cubicBezTo>
                    <a:pt x="4333895" y="335465"/>
                    <a:pt x="4323152" y="346208"/>
                    <a:pt x="4309900" y="346208"/>
                  </a:cubicBezTo>
                  <a:lnTo>
                    <a:pt x="23995" y="346208"/>
                  </a:lnTo>
                  <a:cubicBezTo>
                    <a:pt x="10743" y="346208"/>
                    <a:pt x="0" y="335465"/>
                    <a:pt x="0" y="322213"/>
                  </a:cubicBezTo>
                  <a:lnTo>
                    <a:pt x="0" y="23995"/>
                  </a:lnTo>
                  <a:cubicBezTo>
                    <a:pt x="0" y="10743"/>
                    <a:pt x="10743" y="0"/>
                    <a:pt x="23995" y="0"/>
                  </a:cubicBezTo>
                  <a:close/>
                </a:path>
              </a:pathLst>
            </a:custGeom>
            <a:solidFill>
              <a:srgbClr val="9FC3D0"/>
            </a:solidFill>
          </p:spPr>
        </p:sp>
        <p:sp>
          <p:nvSpPr>
            <p:cNvPr name="TextBox 19" id="19"/>
            <p:cNvSpPr txBox="true"/>
            <p:nvPr/>
          </p:nvSpPr>
          <p:spPr>
            <a:xfrm>
              <a:off x="0" y="-38100"/>
              <a:ext cx="4333895" cy="384308"/>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0050149" y="6175487"/>
            <a:ext cx="3052679" cy="510901"/>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Second Problem</a:t>
            </a:r>
          </a:p>
        </p:txBody>
      </p:sp>
      <p:grpSp>
        <p:nvGrpSpPr>
          <p:cNvPr name="Group 21" id="21"/>
          <p:cNvGrpSpPr/>
          <p:nvPr/>
        </p:nvGrpSpPr>
        <p:grpSpPr>
          <a:xfrm rot="0">
            <a:off x="804042" y="6208199"/>
            <a:ext cx="16561025" cy="876358"/>
            <a:chOff x="0" y="0"/>
            <a:chExt cx="4361752" cy="230810"/>
          </a:xfrm>
        </p:grpSpPr>
        <p:sp>
          <p:nvSpPr>
            <p:cNvPr name="Freeform 22" id="22"/>
            <p:cNvSpPr/>
            <p:nvPr/>
          </p:nvSpPr>
          <p:spPr>
            <a:xfrm flipH="false" flipV="false" rot="0">
              <a:off x="0" y="0"/>
              <a:ext cx="4361752" cy="230810"/>
            </a:xfrm>
            <a:custGeom>
              <a:avLst/>
              <a:gdLst/>
              <a:ahLst/>
              <a:cxnLst/>
              <a:rect r="r" b="b" t="t" l="l"/>
              <a:pathLst>
                <a:path h="230810" w="4361752">
                  <a:moveTo>
                    <a:pt x="23841" y="0"/>
                  </a:moveTo>
                  <a:lnTo>
                    <a:pt x="4337910" y="0"/>
                  </a:lnTo>
                  <a:cubicBezTo>
                    <a:pt x="4351077" y="0"/>
                    <a:pt x="4361752" y="10674"/>
                    <a:pt x="4361752" y="23841"/>
                  </a:cubicBezTo>
                  <a:lnTo>
                    <a:pt x="4361752" y="206969"/>
                  </a:lnTo>
                  <a:cubicBezTo>
                    <a:pt x="4361752" y="220136"/>
                    <a:pt x="4351077" y="230810"/>
                    <a:pt x="4337910" y="230810"/>
                  </a:cubicBezTo>
                  <a:lnTo>
                    <a:pt x="23841" y="230810"/>
                  </a:lnTo>
                  <a:cubicBezTo>
                    <a:pt x="10674" y="230810"/>
                    <a:pt x="0" y="220136"/>
                    <a:pt x="0" y="206969"/>
                  </a:cubicBezTo>
                  <a:lnTo>
                    <a:pt x="0" y="23841"/>
                  </a:lnTo>
                  <a:cubicBezTo>
                    <a:pt x="0" y="10674"/>
                    <a:pt x="10674" y="0"/>
                    <a:pt x="23841" y="0"/>
                  </a:cubicBezTo>
                  <a:close/>
                </a:path>
              </a:pathLst>
            </a:custGeom>
            <a:solidFill>
              <a:srgbClr val="9FC3D0"/>
            </a:solidFill>
          </p:spPr>
        </p:sp>
        <p:sp>
          <p:nvSpPr>
            <p:cNvPr name="TextBox 23" id="23"/>
            <p:cNvSpPr txBox="true"/>
            <p:nvPr/>
          </p:nvSpPr>
          <p:spPr>
            <a:xfrm>
              <a:off x="0" y="-38100"/>
              <a:ext cx="4361752" cy="26891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804042" y="7399450"/>
            <a:ext cx="16561025" cy="876358"/>
            <a:chOff x="0" y="0"/>
            <a:chExt cx="4361752" cy="230810"/>
          </a:xfrm>
        </p:grpSpPr>
        <p:sp>
          <p:nvSpPr>
            <p:cNvPr name="Freeform 25" id="25"/>
            <p:cNvSpPr/>
            <p:nvPr/>
          </p:nvSpPr>
          <p:spPr>
            <a:xfrm flipH="false" flipV="false" rot="0">
              <a:off x="0" y="0"/>
              <a:ext cx="4361752" cy="230810"/>
            </a:xfrm>
            <a:custGeom>
              <a:avLst/>
              <a:gdLst/>
              <a:ahLst/>
              <a:cxnLst/>
              <a:rect r="r" b="b" t="t" l="l"/>
              <a:pathLst>
                <a:path h="230810" w="4361752">
                  <a:moveTo>
                    <a:pt x="23841" y="0"/>
                  </a:moveTo>
                  <a:lnTo>
                    <a:pt x="4337910" y="0"/>
                  </a:lnTo>
                  <a:cubicBezTo>
                    <a:pt x="4351077" y="0"/>
                    <a:pt x="4361752" y="10674"/>
                    <a:pt x="4361752" y="23841"/>
                  </a:cubicBezTo>
                  <a:lnTo>
                    <a:pt x="4361752" y="206969"/>
                  </a:lnTo>
                  <a:cubicBezTo>
                    <a:pt x="4361752" y="220136"/>
                    <a:pt x="4351077" y="230810"/>
                    <a:pt x="4337910" y="230810"/>
                  </a:cubicBezTo>
                  <a:lnTo>
                    <a:pt x="23841" y="230810"/>
                  </a:lnTo>
                  <a:cubicBezTo>
                    <a:pt x="10674" y="230810"/>
                    <a:pt x="0" y="220136"/>
                    <a:pt x="0" y="206969"/>
                  </a:cubicBezTo>
                  <a:lnTo>
                    <a:pt x="0" y="23841"/>
                  </a:lnTo>
                  <a:cubicBezTo>
                    <a:pt x="0" y="10674"/>
                    <a:pt x="10674" y="0"/>
                    <a:pt x="23841" y="0"/>
                  </a:cubicBezTo>
                  <a:close/>
                </a:path>
              </a:pathLst>
            </a:custGeom>
            <a:solidFill>
              <a:srgbClr val="9FC3D0"/>
            </a:solidFill>
          </p:spPr>
        </p:sp>
        <p:sp>
          <p:nvSpPr>
            <p:cNvPr name="TextBox 26" id="26"/>
            <p:cNvSpPr txBox="true"/>
            <p:nvPr/>
          </p:nvSpPr>
          <p:spPr>
            <a:xfrm>
              <a:off x="0" y="-38100"/>
              <a:ext cx="4361752" cy="268910"/>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804042" y="7547056"/>
            <a:ext cx="14333153" cy="547546"/>
          </a:xfrm>
          <a:prstGeom prst="rect">
            <a:avLst/>
          </a:prstGeom>
        </p:spPr>
        <p:txBody>
          <a:bodyPr anchor="t" rtlCol="false" tIns="0" lIns="0" bIns="0" rIns="0">
            <a:spAutoFit/>
          </a:bodyPr>
          <a:lstStyle/>
          <a:p>
            <a:pPr algn="l" marL="689841" indent="-344920" lvl="1">
              <a:lnSpc>
                <a:spcPts val="4473"/>
              </a:lnSpc>
              <a:buFont typeface="Arial"/>
              <a:buChar char="•"/>
            </a:pPr>
            <a:r>
              <a:rPr lang="en-US" sz="3195">
                <a:solidFill>
                  <a:srgbClr val="000000"/>
                </a:solidFill>
                <a:latin typeface="Alatsi"/>
                <a:ea typeface="Alatsi"/>
                <a:cs typeface="Alatsi"/>
                <a:sym typeface="Alatsi"/>
              </a:rPr>
              <a:t>Provides a real-time, user-friendly platform for quick fraud predictions.</a:t>
            </a:r>
          </a:p>
        </p:txBody>
      </p:sp>
      <p:sp>
        <p:nvSpPr>
          <p:cNvPr name="TextBox 28" id="28"/>
          <p:cNvSpPr txBox="true"/>
          <p:nvPr/>
        </p:nvSpPr>
        <p:spPr>
          <a:xfrm rot="0">
            <a:off x="804042" y="6308866"/>
            <a:ext cx="16561025" cy="563826"/>
          </a:xfrm>
          <a:prstGeom prst="rect">
            <a:avLst/>
          </a:prstGeom>
        </p:spPr>
        <p:txBody>
          <a:bodyPr anchor="t" rtlCol="false" tIns="0" lIns="0" bIns="0" rIns="0">
            <a:spAutoFit/>
          </a:bodyPr>
          <a:lstStyle/>
          <a:p>
            <a:pPr algn="l" marL="712470" indent="-356235" lvl="1">
              <a:lnSpc>
                <a:spcPts val="4620"/>
              </a:lnSpc>
              <a:buFont typeface="Arial"/>
              <a:buChar char="•"/>
            </a:pPr>
            <a:r>
              <a:rPr lang="en-US" b="true" sz="3300">
                <a:solidFill>
                  <a:srgbClr val="000000"/>
                </a:solidFill>
                <a:latin typeface="Canva Sans Bold"/>
                <a:ea typeface="Canva Sans Bold"/>
                <a:cs typeface="Canva Sans Bold"/>
                <a:sym typeface="Canva Sans Bold"/>
              </a:rPr>
              <a:t>Uses various models to classify fraudulent activities.</a:t>
            </a:r>
            <a:r>
              <a:rPr lang="en-US" b="true" sz="3300">
                <a:solidFill>
                  <a:srgbClr val="000000"/>
                </a:solidFill>
                <a:latin typeface="Canva Sans Bold"/>
                <a:ea typeface="Canva Sans Bold"/>
                <a:cs typeface="Canva Sans Bold"/>
                <a:sym typeface="Canva Sans Bold"/>
              </a:rPr>
              <a:t> </a:t>
            </a:r>
          </a:p>
        </p:txBody>
      </p:sp>
      <p:sp>
        <p:nvSpPr>
          <p:cNvPr name="TextBox 29" id="29"/>
          <p:cNvSpPr txBox="true"/>
          <p:nvPr/>
        </p:nvSpPr>
        <p:spPr>
          <a:xfrm rot="0">
            <a:off x="536062" y="5111554"/>
            <a:ext cx="16351071" cy="563826"/>
          </a:xfrm>
          <a:prstGeom prst="rect">
            <a:avLst/>
          </a:prstGeom>
        </p:spPr>
        <p:txBody>
          <a:bodyPr anchor="t" rtlCol="false" tIns="0" lIns="0" bIns="0" rIns="0">
            <a:spAutoFit/>
          </a:bodyPr>
          <a:lstStyle/>
          <a:p>
            <a:pPr algn="l" marL="712472" indent="-356236" lvl="1">
              <a:lnSpc>
                <a:spcPts val="4620"/>
              </a:lnSpc>
              <a:buFont typeface="Arial"/>
              <a:buChar char="•"/>
            </a:pPr>
            <a:r>
              <a:rPr lang="en-US" sz="3300">
                <a:solidFill>
                  <a:srgbClr val="000000"/>
                </a:solidFill>
                <a:latin typeface="Alatsi"/>
                <a:ea typeface="Alatsi"/>
                <a:cs typeface="Alatsi"/>
                <a:sym typeface="Alatsi"/>
              </a:rPr>
              <a:t>Generates realistic synthetic data using Generative Adversarial Networks. </a:t>
            </a:r>
          </a:p>
        </p:txBody>
      </p:sp>
      <p:sp>
        <p:nvSpPr>
          <p:cNvPr name="TextBox 30" id="30"/>
          <p:cNvSpPr txBox="true"/>
          <p:nvPr/>
        </p:nvSpPr>
        <p:spPr>
          <a:xfrm rot="0">
            <a:off x="804042" y="3225545"/>
            <a:ext cx="14692143" cy="1153795"/>
          </a:xfrm>
          <a:prstGeom prst="rect">
            <a:avLst/>
          </a:prstGeom>
        </p:spPr>
        <p:txBody>
          <a:bodyPr anchor="t" rtlCol="false" tIns="0" lIns="0" bIns="0" rIns="0">
            <a:spAutoFit/>
          </a:bodyPr>
          <a:lstStyle/>
          <a:p>
            <a:pPr algn="l" marL="717783" indent="-358891" lvl="1">
              <a:lnSpc>
                <a:spcPts val="4654"/>
              </a:lnSpc>
              <a:buFont typeface="Arial"/>
              <a:buChar char="•"/>
            </a:pPr>
            <a:r>
              <a:rPr lang="en-US" sz="3324">
                <a:solidFill>
                  <a:srgbClr val="000000"/>
                </a:solidFill>
                <a:latin typeface="Alatsi"/>
                <a:ea typeface="Alatsi"/>
                <a:cs typeface="Alatsi"/>
                <a:sym typeface="Alatsi"/>
              </a:rPr>
              <a:t>Combines credit card transactions with email content for enhanced fraud detection.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AGENDA</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TextBox 4" id="4"/>
          <p:cNvSpPr txBox="true"/>
          <p:nvPr/>
        </p:nvSpPr>
        <p:spPr>
          <a:xfrm rot="0">
            <a:off x="1221986" y="332964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Problem</a:t>
            </a:r>
          </a:p>
        </p:txBody>
      </p:sp>
      <p:sp>
        <p:nvSpPr>
          <p:cNvPr name="TextBox 5" id="5"/>
          <p:cNvSpPr txBox="true"/>
          <p:nvPr/>
        </p:nvSpPr>
        <p:spPr>
          <a:xfrm rot="0">
            <a:off x="1202936" y="4513580"/>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Dataset overview</a:t>
            </a:r>
          </a:p>
        </p:txBody>
      </p:sp>
      <p:sp>
        <p:nvSpPr>
          <p:cNvPr name="TextBox 6" id="6"/>
          <p:cNvSpPr txBox="true"/>
          <p:nvPr/>
        </p:nvSpPr>
        <p:spPr>
          <a:xfrm rot="0">
            <a:off x="1202936" y="560982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Data Cleaning</a:t>
            </a:r>
          </a:p>
        </p:txBody>
      </p:sp>
      <p:sp>
        <p:nvSpPr>
          <p:cNvPr name="TextBox 7" id="7"/>
          <p:cNvSpPr txBox="true"/>
          <p:nvPr/>
        </p:nvSpPr>
        <p:spPr>
          <a:xfrm rot="0">
            <a:off x="6444390" y="33391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Data Visualization</a:t>
            </a:r>
          </a:p>
        </p:txBody>
      </p:sp>
      <p:sp>
        <p:nvSpPr>
          <p:cNvPr name="TextBox 8" id="8"/>
          <p:cNvSpPr txBox="true"/>
          <p:nvPr/>
        </p:nvSpPr>
        <p:spPr>
          <a:xfrm rot="0">
            <a:off x="6444390" y="451358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NLP</a:t>
            </a:r>
          </a:p>
        </p:txBody>
      </p:sp>
      <p:sp>
        <p:nvSpPr>
          <p:cNvPr name="TextBox 9" id="9"/>
          <p:cNvSpPr txBox="true"/>
          <p:nvPr/>
        </p:nvSpPr>
        <p:spPr>
          <a:xfrm rot="0">
            <a:off x="6444390" y="5652885"/>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Model Selection</a:t>
            </a:r>
          </a:p>
        </p:txBody>
      </p:sp>
      <p:sp>
        <p:nvSpPr>
          <p:cNvPr name="TextBox 10" id="10"/>
          <p:cNvSpPr txBox="true"/>
          <p:nvPr/>
        </p:nvSpPr>
        <p:spPr>
          <a:xfrm rot="0">
            <a:off x="11890224" y="3339170"/>
            <a:ext cx="5055568"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About code</a:t>
            </a:r>
          </a:p>
        </p:txBody>
      </p:sp>
      <p:sp>
        <p:nvSpPr>
          <p:cNvPr name="TextBox 11" id="11"/>
          <p:cNvSpPr txBox="true"/>
          <p:nvPr/>
        </p:nvSpPr>
        <p:spPr>
          <a:xfrm rot="0">
            <a:off x="6444390" y="679219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GANs</a:t>
            </a:r>
          </a:p>
        </p:txBody>
      </p:sp>
      <p:sp>
        <p:nvSpPr>
          <p:cNvPr name="TextBox 12" id="12"/>
          <p:cNvSpPr txBox="true"/>
          <p:nvPr/>
        </p:nvSpPr>
        <p:spPr>
          <a:xfrm rot="0">
            <a:off x="11890224" y="575810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Conclusion</a:t>
            </a:r>
          </a:p>
        </p:txBody>
      </p:sp>
      <p:sp>
        <p:nvSpPr>
          <p:cNvPr name="AutoShape 13" id="13"/>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14" id="1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15" id="15"/>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10800000">
            <a:off x="15915855" y="8243705"/>
            <a:ext cx="1449213" cy="1673225"/>
            <a:chOff x="0" y="0"/>
            <a:chExt cx="703982" cy="812800"/>
          </a:xfrm>
        </p:grpSpPr>
        <p:sp>
          <p:nvSpPr>
            <p:cNvPr name="Freeform 18" id="1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9" id="1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5915855" y="866597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3</a:t>
            </a:r>
          </a:p>
        </p:txBody>
      </p:sp>
      <p:sp>
        <p:nvSpPr>
          <p:cNvPr name="Freeform 21" id="21"/>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22" id="22"/>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TextBox 23" id="23"/>
          <p:cNvSpPr txBox="true"/>
          <p:nvPr/>
        </p:nvSpPr>
        <p:spPr>
          <a:xfrm rot="0">
            <a:off x="11890224" y="451358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Deployment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4" id="4"/>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10800000">
            <a:off x="15915855" y="8243705"/>
            <a:ext cx="1449213" cy="1673225"/>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0" id="10"/>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TextBox 11" id="11"/>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TextBox 12" id="12"/>
          <p:cNvSpPr txBox="true"/>
          <p:nvPr/>
        </p:nvSpPr>
        <p:spPr>
          <a:xfrm rot="0">
            <a:off x="15915855" y="866597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4</a:t>
            </a:r>
          </a:p>
        </p:txBody>
      </p:sp>
      <p:sp>
        <p:nvSpPr>
          <p:cNvPr name="Freeform 13" id="13"/>
          <p:cNvSpPr/>
          <p:nvPr/>
        </p:nvSpPr>
        <p:spPr>
          <a:xfrm flipH="false" flipV="false" rot="0">
            <a:off x="10152691" y="3410687"/>
            <a:ext cx="7212377" cy="3128368"/>
          </a:xfrm>
          <a:custGeom>
            <a:avLst/>
            <a:gdLst/>
            <a:ahLst/>
            <a:cxnLst/>
            <a:rect r="r" b="b" t="t" l="l"/>
            <a:pathLst>
              <a:path h="3128368" w="7212377">
                <a:moveTo>
                  <a:pt x="0" y="0"/>
                </a:moveTo>
                <a:lnTo>
                  <a:pt x="7212376" y="0"/>
                </a:lnTo>
                <a:lnTo>
                  <a:pt x="7212376" y="3128368"/>
                </a:lnTo>
                <a:lnTo>
                  <a:pt x="0" y="3128368"/>
                </a:lnTo>
                <a:lnTo>
                  <a:pt x="0" y="0"/>
                </a:lnTo>
                <a:close/>
              </a:path>
            </a:pathLst>
          </a:custGeom>
          <a:blipFill>
            <a:blip r:embed="rId6"/>
            <a:stretch>
              <a:fillRect l="0" t="0" r="0" b="0"/>
            </a:stretch>
          </a:blipFill>
        </p:spPr>
      </p:sp>
      <p:sp>
        <p:nvSpPr>
          <p:cNvPr name="TextBox 14" id="14"/>
          <p:cNvSpPr txBox="true"/>
          <p:nvPr/>
        </p:nvSpPr>
        <p:spPr>
          <a:xfrm rot="0">
            <a:off x="942292" y="2811548"/>
            <a:ext cx="779692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what is fraud detection?</a:t>
            </a:r>
          </a:p>
        </p:txBody>
      </p:sp>
      <p:sp>
        <p:nvSpPr>
          <p:cNvPr name="TextBox 15" id="15"/>
          <p:cNvSpPr txBox="true"/>
          <p:nvPr/>
        </p:nvSpPr>
        <p:spPr>
          <a:xfrm rot="0">
            <a:off x="942292" y="4372878"/>
            <a:ext cx="8531869" cy="2794000"/>
          </a:xfrm>
          <a:prstGeom prst="rect">
            <a:avLst/>
          </a:prstGeom>
        </p:spPr>
        <p:txBody>
          <a:bodyPr anchor="t" rtlCol="false" tIns="0" lIns="0" bIns="0" rIns="0">
            <a:spAutoFit/>
          </a:bodyPr>
          <a:lstStyle/>
          <a:p>
            <a:pPr algn="l">
              <a:lnSpc>
                <a:spcPts val="5599"/>
              </a:lnSpc>
            </a:pPr>
            <a:r>
              <a:rPr lang="en-US" sz="3999">
                <a:solidFill>
                  <a:srgbClr val="000000"/>
                </a:solidFill>
                <a:latin typeface="Canva Sans"/>
                <a:ea typeface="Canva Sans"/>
                <a:cs typeface="Canva Sans"/>
                <a:sym typeface="Canva Sans"/>
              </a:rPr>
              <a:t>Set of activities undertaken to prevent money or property from being obtained through false pretenses.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a:t>
            </a:r>
          </a:p>
        </p:txBody>
      </p:sp>
      <p:grpSp>
        <p:nvGrpSpPr>
          <p:cNvPr name="Group 3" id="3"/>
          <p:cNvGrpSpPr/>
          <p:nvPr/>
        </p:nvGrpSpPr>
        <p:grpSpPr>
          <a:xfrm rot="0">
            <a:off x="1541355" y="6672857"/>
            <a:ext cx="6999753" cy="1406187"/>
            <a:chOff x="0" y="0"/>
            <a:chExt cx="9333004" cy="1874916"/>
          </a:xfrm>
        </p:grpSpPr>
        <p:grpSp>
          <p:nvGrpSpPr>
            <p:cNvPr name="Group 4" id="4"/>
            <p:cNvGrpSpPr/>
            <p:nvPr/>
          </p:nvGrpSpPr>
          <p:grpSpPr>
            <a:xfrm rot="0">
              <a:off x="0" y="0"/>
              <a:ext cx="9333004" cy="1874916"/>
              <a:chOff x="0" y="0"/>
              <a:chExt cx="1843556" cy="370354"/>
            </a:xfrm>
          </p:grpSpPr>
          <p:sp>
            <p:nvSpPr>
              <p:cNvPr name="Freeform 5" id="5"/>
              <p:cNvSpPr/>
              <p:nvPr/>
            </p:nvSpPr>
            <p:spPr>
              <a:xfrm flipH="false" flipV="false" rot="0">
                <a:off x="0" y="0"/>
                <a:ext cx="1843556" cy="370354"/>
              </a:xfrm>
              <a:custGeom>
                <a:avLst/>
                <a:gdLst/>
                <a:ahLst/>
                <a:cxnLst/>
                <a:rect r="r" b="b" t="t" l="l"/>
                <a:pathLst>
                  <a:path h="370354" w="1843556">
                    <a:moveTo>
                      <a:pt x="56407" y="0"/>
                    </a:moveTo>
                    <a:lnTo>
                      <a:pt x="1787149" y="0"/>
                    </a:lnTo>
                    <a:cubicBezTo>
                      <a:pt x="1818302" y="0"/>
                      <a:pt x="1843556" y="25254"/>
                      <a:pt x="1843556" y="56407"/>
                    </a:cubicBezTo>
                    <a:lnTo>
                      <a:pt x="1843556" y="313946"/>
                    </a:lnTo>
                    <a:cubicBezTo>
                      <a:pt x="1843556" y="345099"/>
                      <a:pt x="1818302" y="370354"/>
                      <a:pt x="1787149" y="370354"/>
                    </a:cubicBezTo>
                    <a:lnTo>
                      <a:pt x="56407" y="370354"/>
                    </a:lnTo>
                    <a:cubicBezTo>
                      <a:pt x="25254" y="370354"/>
                      <a:pt x="0" y="345099"/>
                      <a:pt x="0" y="313946"/>
                    </a:cubicBezTo>
                    <a:lnTo>
                      <a:pt x="0" y="56407"/>
                    </a:lnTo>
                    <a:cubicBezTo>
                      <a:pt x="0" y="25254"/>
                      <a:pt x="25254" y="0"/>
                      <a:pt x="56407" y="0"/>
                    </a:cubicBezTo>
                    <a:close/>
                  </a:path>
                </a:pathLst>
              </a:custGeom>
              <a:solidFill>
                <a:srgbClr val="E9C7C6"/>
              </a:solidFill>
            </p:spPr>
          </p:sp>
          <p:sp>
            <p:nvSpPr>
              <p:cNvPr name="TextBox 6" id="6"/>
              <p:cNvSpPr txBox="true"/>
              <p:nvPr/>
            </p:nvSpPr>
            <p:spPr>
              <a:xfrm>
                <a:off x="0" y="-38100"/>
                <a:ext cx="1843556" cy="408454"/>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732020" y="133350"/>
              <a:ext cx="8140476" cy="1368589"/>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Need for robust fraud detection mechanisms.</a:t>
              </a:r>
            </a:p>
          </p:txBody>
        </p:sp>
      </p:grpSp>
      <p:grpSp>
        <p:nvGrpSpPr>
          <p:cNvPr name="Group 8" id="8"/>
          <p:cNvGrpSpPr/>
          <p:nvPr/>
        </p:nvGrpSpPr>
        <p:grpSpPr>
          <a:xfrm rot="0">
            <a:off x="9623242" y="6672857"/>
            <a:ext cx="7163684" cy="1330573"/>
            <a:chOff x="0" y="0"/>
            <a:chExt cx="9551579" cy="1774097"/>
          </a:xfrm>
        </p:grpSpPr>
        <p:grpSp>
          <p:nvGrpSpPr>
            <p:cNvPr name="Group 9" id="9"/>
            <p:cNvGrpSpPr/>
            <p:nvPr/>
          </p:nvGrpSpPr>
          <p:grpSpPr>
            <a:xfrm rot="0">
              <a:off x="0" y="0"/>
              <a:ext cx="9551579" cy="1774097"/>
              <a:chOff x="0" y="0"/>
              <a:chExt cx="1993951" cy="370354"/>
            </a:xfrm>
          </p:grpSpPr>
          <p:sp>
            <p:nvSpPr>
              <p:cNvPr name="Freeform 10" id="10"/>
              <p:cNvSpPr/>
              <p:nvPr/>
            </p:nvSpPr>
            <p:spPr>
              <a:xfrm flipH="false" flipV="false" rot="0">
                <a:off x="0" y="0"/>
                <a:ext cx="1993951" cy="370354"/>
              </a:xfrm>
              <a:custGeom>
                <a:avLst/>
                <a:gdLst/>
                <a:ahLst/>
                <a:cxnLst/>
                <a:rect r="r" b="b" t="t" l="l"/>
                <a:pathLst>
                  <a:path h="370354" w="1993951">
                    <a:moveTo>
                      <a:pt x="52153" y="0"/>
                    </a:moveTo>
                    <a:lnTo>
                      <a:pt x="1941799" y="0"/>
                    </a:lnTo>
                    <a:cubicBezTo>
                      <a:pt x="1955630" y="0"/>
                      <a:pt x="1968896" y="5495"/>
                      <a:pt x="1978676" y="15275"/>
                    </a:cubicBezTo>
                    <a:cubicBezTo>
                      <a:pt x="1988457" y="25056"/>
                      <a:pt x="1993951" y="38321"/>
                      <a:pt x="1993951" y="52153"/>
                    </a:cubicBezTo>
                    <a:lnTo>
                      <a:pt x="1993951" y="318201"/>
                    </a:lnTo>
                    <a:cubicBezTo>
                      <a:pt x="1993951" y="332033"/>
                      <a:pt x="1988457" y="345298"/>
                      <a:pt x="1978676" y="355079"/>
                    </a:cubicBezTo>
                    <a:cubicBezTo>
                      <a:pt x="1968896" y="364859"/>
                      <a:pt x="1955630" y="370354"/>
                      <a:pt x="1941799" y="370354"/>
                    </a:cubicBezTo>
                    <a:lnTo>
                      <a:pt x="52153" y="370354"/>
                    </a:lnTo>
                    <a:cubicBezTo>
                      <a:pt x="23350" y="370354"/>
                      <a:pt x="0" y="347004"/>
                      <a:pt x="0" y="318201"/>
                    </a:cubicBezTo>
                    <a:lnTo>
                      <a:pt x="0" y="52153"/>
                    </a:lnTo>
                    <a:cubicBezTo>
                      <a:pt x="0" y="38321"/>
                      <a:pt x="5495" y="25056"/>
                      <a:pt x="15275" y="15275"/>
                    </a:cubicBezTo>
                    <a:cubicBezTo>
                      <a:pt x="25056" y="5495"/>
                      <a:pt x="38321" y="0"/>
                      <a:pt x="52153" y="0"/>
                    </a:cubicBezTo>
                    <a:close/>
                  </a:path>
                </a:pathLst>
              </a:custGeom>
              <a:solidFill>
                <a:srgbClr val="E9C7C6"/>
              </a:solidFill>
            </p:spPr>
          </p:sp>
          <p:sp>
            <p:nvSpPr>
              <p:cNvPr name="TextBox 11" id="11"/>
              <p:cNvSpPr txBox="true"/>
              <p:nvPr/>
            </p:nvSpPr>
            <p:spPr>
              <a:xfrm>
                <a:off x="0" y="-38100"/>
                <a:ext cx="1993951" cy="408454"/>
              </a:xfrm>
              <a:prstGeom prst="rect">
                <a:avLst/>
              </a:prstGeom>
            </p:spPr>
            <p:txBody>
              <a:bodyPr anchor="ctr" rtlCol="false" tIns="50800" lIns="50800" bIns="50800" rIns="50800"/>
              <a:lstStyle/>
              <a:p>
                <a:pPr algn="ctr">
                  <a:lnSpc>
                    <a:spcPts val="2660"/>
                  </a:lnSpc>
                </a:pPr>
              </a:p>
            </p:txBody>
          </p:sp>
        </p:grpSp>
        <p:sp>
          <p:nvSpPr>
            <p:cNvPr name="TextBox 12" id="12"/>
            <p:cNvSpPr txBox="true"/>
            <p:nvPr/>
          </p:nvSpPr>
          <p:spPr>
            <a:xfrm rot="0">
              <a:off x="749163" y="123106"/>
              <a:ext cx="8331122" cy="1298070"/>
            </a:xfrm>
            <a:prstGeom prst="rect">
              <a:avLst/>
            </a:prstGeom>
          </p:spPr>
          <p:txBody>
            <a:bodyPr anchor="t" rtlCol="false" tIns="0" lIns="0" bIns="0" rIns="0">
              <a:spAutoFit/>
            </a:bodyPr>
            <a:lstStyle/>
            <a:p>
              <a:pPr algn="l">
                <a:lnSpc>
                  <a:spcPts val="3967"/>
                </a:lnSpc>
              </a:pPr>
              <a:r>
                <a:rPr lang="en-US" sz="2834">
                  <a:solidFill>
                    <a:srgbClr val="000000"/>
                  </a:solidFill>
                  <a:latin typeface="Alatsi"/>
                  <a:ea typeface="Alatsi"/>
                  <a:cs typeface="Alatsi"/>
                  <a:sym typeface="Alatsi"/>
                </a:rPr>
                <a:t>enhance accuracy and combat fraudulent activities in modern finance.</a:t>
              </a:r>
            </a:p>
          </p:txBody>
        </p:sp>
      </p:grpSp>
      <p:sp>
        <p:nvSpPr>
          <p:cNvPr name="Freeform 13" id="13"/>
          <p:cNvSpPr/>
          <p:nvPr/>
        </p:nvSpPr>
        <p:spPr>
          <a:xfrm flipH="false" flipV="false" rot="0">
            <a:off x="7802008" y="-1115452"/>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10800000">
            <a:off x="15915855" y="8243705"/>
            <a:ext cx="1449213" cy="1673225"/>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9" id="19"/>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AutoShape 20" id="20"/>
          <p:cNvSpPr/>
          <p:nvPr/>
        </p:nvSpPr>
        <p:spPr>
          <a:xfrm>
            <a:off x="-251074" y="9061267"/>
            <a:ext cx="7105264" cy="19050"/>
          </a:xfrm>
          <a:prstGeom prst="line">
            <a:avLst/>
          </a:prstGeom>
          <a:ln cap="flat" w="114300">
            <a:solidFill>
              <a:srgbClr val="9FC3D0"/>
            </a:solidFill>
            <a:prstDash val="solid"/>
            <a:headEnd type="none" len="sm" w="sm"/>
            <a:tailEnd type="none" len="sm" w="sm"/>
          </a:ln>
        </p:spPr>
      </p:sp>
      <p:sp>
        <p:nvSpPr>
          <p:cNvPr name="TextBox 21" id="21"/>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AutoShape 22" id="22"/>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23" id="23"/>
          <p:cNvSpPr txBox="true"/>
          <p:nvPr/>
        </p:nvSpPr>
        <p:spPr>
          <a:xfrm rot="0">
            <a:off x="15915855" y="866597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5</a:t>
            </a:r>
          </a:p>
        </p:txBody>
      </p:sp>
      <p:sp>
        <p:nvSpPr>
          <p:cNvPr name="TextBox 24" id="24"/>
          <p:cNvSpPr txBox="true"/>
          <p:nvPr/>
        </p:nvSpPr>
        <p:spPr>
          <a:xfrm rot="0">
            <a:off x="1703493" y="3234852"/>
            <a:ext cx="14881014" cy="2176623"/>
          </a:xfrm>
          <a:prstGeom prst="rect">
            <a:avLst/>
          </a:prstGeom>
        </p:spPr>
        <p:txBody>
          <a:bodyPr anchor="t" rtlCol="false" tIns="0" lIns="0" bIns="0" rIns="0">
            <a:spAutoFit/>
          </a:bodyPr>
          <a:lstStyle/>
          <a:p>
            <a:pPr algn="l">
              <a:lnSpc>
                <a:spcPts val="5833"/>
              </a:lnSpc>
            </a:pPr>
            <a:r>
              <a:rPr lang="en-US" sz="4166">
                <a:solidFill>
                  <a:srgbClr val="000000"/>
                </a:solidFill>
                <a:latin typeface="Canva Sans"/>
                <a:ea typeface="Canva Sans"/>
                <a:cs typeface="Canva Sans"/>
                <a:sym typeface="Canva Sans"/>
              </a:rPr>
              <a:t>The rising complexity and frequency of fraudulent activities in financial transactions demand robust fraud detection mechanisms.</a:t>
            </a:r>
            <a:r>
              <a:rPr lang="en-US" sz="4166">
                <a:solidFill>
                  <a:srgbClr val="000000"/>
                </a:solidFill>
                <a:latin typeface="Canva Sans"/>
                <a:ea typeface="Canva Sans"/>
                <a:cs typeface="Canva Sans"/>
                <a:sym typeface="Canva Sans"/>
              </a:rPr>
              <a:t> </a:t>
            </a:r>
          </a:p>
        </p:txBody>
      </p:sp>
      <p:grpSp>
        <p:nvGrpSpPr>
          <p:cNvPr name="Group 25" id="25"/>
          <p:cNvGrpSpPr/>
          <p:nvPr/>
        </p:nvGrpSpPr>
        <p:grpSpPr>
          <a:xfrm rot="0">
            <a:off x="1541355" y="5937362"/>
            <a:ext cx="3499877" cy="876358"/>
            <a:chOff x="0" y="0"/>
            <a:chExt cx="921778" cy="230810"/>
          </a:xfrm>
        </p:grpSpPr>
        <p:sp>
          <p:nvSpPr>
            <p:cNvPr name="Freeform 26" id="26"/>
            <p:cNvSpPr/>
            <p:nvPr/>
          </p:nvSpPr>
          <p:spPr>
            <a:xfrm flipH="false" flipV="false" rot="0">
              <a:off x="0" y="0"/>
              <a:ext cx="921778" cy="230810"/>
            </a:xfrm>
            <a:custGeom>
              <a:avLst/>
              <a:gdLst/>
              <a:ahLst/>
              <a:cxnLst/>
              <a:rect r="r" b="b" t="t" l="l"/>
              <a:pathLst>
                <a:path h="230810" w="921778">
                  <a:moveTo>
                    <a:pt x="112815" y="0"/>
                  </a:moveTo>
                  <a:lnTo>
                    <a:pt x="808963" y="0"/>
                  </a:lnTo>
                  <a:cubicBezTo>
                    <a:pt x="871269" y="0"/>
                    <a:pt x="921778" y="50509"/>
                    <a:pt x="921778" y="112815"/>
                  </a:cubicBezTo>
                  <a:lnTo>
                    <a:pt x="921778" y="117996"/>
                  </a:lnTo>
                  <a:cubicBezTo>
                    <a:pt x="921778" y="147916"/>
                    <a:pt x="909892" y="176611"/>
                    <a:pt x="888736" y="197768"/>
                  </a:cubicBezTo>
                  <a:cubicBezTo>
                    <a:pt x="867579" y="218925"/>
                    <a:pt x="838884" y="230810"/>
                    <a:pt x="808963" y="230810"/>
                  </a:cubicBezTo>
                  <a:lnTo>
                    <a:pt x="112815" y="230810"/>
                  </a:lnTo>
                  <a:cubicBezTo>
                    <a:pt x="82894" y="230810"/>
                    <a:pt x="54200" y="218925"/>
                    <a:pt x="33043" y="197768"/>
                  </a:cubicBezTo>
                  <a:cubicBezTo>
                    <a:pt x="11886" y="176611"/>
                    <a:pt x="0" y="147916"/>
                    <a:pt x="0" y="117996"/>
                  </a:cubicBezTo>
                  <a:lnTo>
                    <a:pt x="0" y="112815"/>
                  </a:lnTo>
                  <a:cubicBezTo>
                    <a:pt x="0" y="82894"/>
                    <a:pt x="11886" y="54200"/>
                    <a:pt x="33043" y="33043"/>
                  </a:cubicBezTo>
                  <a:cubicBezTo>
                    <a:pt x="54200" y="11886"/>
                    <a:pt x="82894" y="0"/>
                    <a:pt x="112815" y="0"/>
                  </a:cubicBezTo>
                  <a:close/>
                </a:path>
              </a:pathLst>
            </a:custGeom>
            <a:solidFill>
              <a:srgbClr val="9FC3D0"/>
            </a:solidFill>
          </p:spPr>
        </p:sp>
        <p:sp>
          <p:nvSpPr>
            <p:cNvPr name="TextBox 27" id="27"/>
            <p:cNvSpPr txBox="true"/>
            <p:nvPr/>
          </p:nvSpPr>
          <p:spPr>
            <a:xfrm>
              <a:off x="0" y="-38100"/>
              <a:ext cx="921778" cy="26891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815862" y="6023087"/>
            <a:ext cx="3052679" cy="510901"/>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First Problem</a:t>
            </a:r>
          </a:p>
        </p:txBody>
      </p:sp>
      <p:grpSp>
        <p:nvGrpSpPr>
          <p:cNvPr name="Group 29" id="29"/>
          <p:cNvGrpSpPr/>
          <p:nvPr/>
        </p:nvGrpSpPr>
        <p:grpSpPr>
          <a:xfrm rot="0">
            <a:off x="9623242" y="5937362"/>
            <a:ext cx="3499877" cy="876358"/>
            <a:chOff x="0" y="0"/>
            <a:chExt cx="921778" cy="230810"/>
          </a:xfrm>
        </p:grpSpPr>
        <p:sp>
          <p:nvSpPr>
            <p:cNvPr name="Freeform 30" id="30"/>
            <p:cNvSpPr/>
            <p:nvPr/>
          </p:nvSpPr>
          <p:spPr>
            <a:xfrm flipH="false" flipV="false" rot="0">
              <a:off x="0" y="0"/>
              <a:ext cx="921778" cy="230810"/>
            </a:xfrm>
            <a:custGeom>
              <a:avLst/>
              <a:gdLst/>
              <a:ahLst/>
              <a:cxnLst/>
              <a:rect r="r" b="b" t="t" l="l"/>
              <a:pathLst>
                <a:path h="230810" w="921778">
                  <a:moveTo>
                    <a:pt x="112815" y="0"/>
                  </a:moveTo>
                  <a:lnTo>
                    <a:pt x="808963" y="0"/>
                  </a:lnTo>
                  <a:cubicBezTo>
                    <a:pt x="871269" y="0"/>
                    <a:pt x="921778" y="50509"/>
                    <a:pt x="921778" y="112815"/>
                  </a:cubicBezTo>
                  <a:lnTo>
                    <a:pt x="921778" y="117996"/>
                  </a:lnTo>
                  <a:cubicBezTo>
                    <a:pt x="921778" y="147916"/>
                    <a:pt x="909892" y="176611"/>
                    <a:pt x="888736" y="197768"/>
                  </a:cubicBezTo>
                  <a:cubicBezTo>
                    <a:pt x="867579" y="218925"/>
                    <a:pt x="838884" y="230810"/>
                    <a:pt x="808963" y="230810"/>
                  </a:cubicBezTo>
                  <a:lnTo>
                    <a:pt x="112815" y="230810"/>
                  </a:lnTo>
                  <a:cubicBezTo>
                    <a:pt x="82894" y="230810"/>
                    <a:pt x="54200" y="218925"/>
                    <a:pt x="33043" y="197768"/>
                  </a:cubicBezTo>
                  <a:cubicBezTo>
                    <a:pt x="11886" y="176611"/>
                    <a:pt x="0" y="147916"/>
                    <a:pt x="0" y="117996"/>
                  </a:cubicBezTo>
                  <a:lnTo>
                    <a:pt x="0" y="112815"/>
                  </a:lnTo>
                  <a:cubicBezTo>
                    <a:pt x="0" y="82894"/>
                    <a:pt x="11886" y="54200"/>
                    <a:pt x="33043" y="33043"/>
                  </a:cubicBezTo>
                  <a:cubicBezTo>
                    <a:pt x="54200" y="11886"/>
                    <a:pt x="82894" y="0"/>
                    <a:pt x="112815" y="0"/>
                  </a:cubicBezTo>
                  <a:close/>
                </a:path>
              </a:pathLst>
            </a:custGeom>
            <a:solidFill>
              <a:srgbClr val="9FC3D0"/>
            </a:solidFill>
          </p:spPr>
        </p:sp>
        <p:sp>
          <p:nvSpPr>
            <p:cNvPr name="TextBox 31" id="31"/>
            <p:cNvSpPr txBox="true"/>
            <p:nvPr/>
          </p:nvSpPr>
          <p:spPr>
            <a:xfrm>
              <a:off x="0" y="-38100"/>
              <a:ext cx="921778" cy="268910"/>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9897749" y="6023087"/>
            <a:ext cx="3052679" cy="510901"/>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Second Problem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DATASET EXPLAIN</a:t>
            </a:r>
          </a:p>
        </p:txBody>
      </p:sp>
      <p:grpSp>
        <p:nvGrpSpPr>
          <p:cNvPr name="Group 3" id="3"/>
          <p:cNvGrpSpPr/>
          <p:nvPr/>
        </p:nvGrpSpPr>
        <p:grpSpPr>
          <a:xfrm rot="0">
            <a:off x="1866019" y="4600053"/>
            <a:ext cx="14555962" cy="2966161"/>
            <a:chOff x="0" y="0"/>
            <a:chExt cx="19407949" cy="3954881"/>
          </a:xfrm>
        </p:grpSpPr>
        <p:grpSp>
          <p:nvGrpSpPr>
            <p:cNvPr name="Group 4" id="4"/>
            <p:cNvGrpSpPr/>
            <p:nvPr/>
          </p:nvGrpSpPr>
          <p:grpSpPr>
            <a:xfrm rot="0">
              <a:off x="0" y="0"/>
              <a:ext cx="1382582" cy="138258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sp>
          <p:nvSpPr>
            <p:cNvPr name="TextBox 7" id="7"/>
            <p:cNvSpPr txBox="true"/>
            <p:nvPr/>
          </p:nvSpPr>
          <p:spPr>
            <a:xfrm rot="0">
              <a:off x="0" y="126125"/>
              <a:ext cx="1382582" cy="1044607"/>
            </a:xfrm>
            <a:prstGeom prst="rect">
              <a:avLst/>
            </a:prstGeom>
          </p:spPr>
          <p:txBody>
            <a:bodyPr anchor="t" rtlCol="false" tIns="0" lIns="0" bIns="0" rIns="0">
              <a:spAutoFit/>
            </a:bodyPr>
            <a:lstStyle/>
            <a:p>
              <a:pPr algn="ctr">
                <a:lnSpc>
                  <a:spcPts val="6611"/>
                </a:lnSpc>
              </a:pPr>
              <a:r>
                <a:rPr lang="en-US" sz="4722">
                  <a:solidFill>
                    <a:srgbClr val="000000"/>
                  </a:solidFill>
                  <a:latin typeface="Alatsi"/>
                  <a:ea typeface="Alatsi"/>
                  <a:cs typeface="Alatsi"/>
                  <a:sym typeface="Alatsi"/>
                </a:rPr>
                <a:t>1</a:t>
              </a:r>
            </a:p>
          </p:txBody>
        </p:sp>
        <p:grpSp>
          <p:nvGrpSpPr>
            <p:cNvPr name="Group 8" id="8"/>
            <p:cNvGrpSpPr/>
            <p:nvPr/>
          </p:nvGrpSpPr>
          <p:grpSpPr>
            <a:xfrm rot="0">
              <a:off x="0" y="2572299"/>
              <a:ext cx="1382582" cy="138258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sp>
          <p:nvSpPr>
            <p:cNvPr name="TextBox 11" id="11"/>
            <p:cNvSpPr txBox="true"/>
            <p:nvPr/>
          </p:nvSpPr>
          <p:spPr>
            <a:xfrm rot="0">
              <a:off x="0" y="2698424"/>
              <a:ext cx="1382582" cy="1044607"/>
            </a:xfrm>
            <a:prstGeom prst="rect">
              <a:avLst/>
            </a:prstGeom>
          </p:spPr>
          <p:txBody>
            <a:bodyPr anchor="t" rtlCol="false" tIns="0" lIns="0" bIns="0" rIns="0">
              <a:spAutoFit/>
            </a:bodyPr>
            <a:lstStyle/>
            <a:p>
              <a:pPr algn="ctr">
                <a:lnSpc>
                  <a:spcPts val="6611"/>
                </a:lnSpc>
              </a:pPr>
              <a:r>
                <a:rPr lang="en-US" sz="4722">
                  <a:solidFill>
                    <a:srgbClr val="000000"/>
                  </a:solidFill>
                  <a:latin typeface="Alatsi"/>
                  <a:ea typeface="Alatsi"/>
                  <a:cs typeface="Alatsi"/>
                  <a:sym typeface="Alatsi"/>
                </a:rPr>
                <a:t>2</a:t>
              </a:r>
            </a:p>
          </p:txBody>
        </p:sp>
        <p:sp>
          <p:nvSpPr>
            <p:cNvPr name="TextBox 12" id="12"/>
            <p:cNvSpPr txBox="true"/>
            <p:nvPr/>
          </p:nvSpPr>
          <p:spPr>
            <a:xfrm rot="0">
              <a:off x="1605739" y="-53815"/>
              <a:ext cx="17802209" cy="641141"/>
            </a:xfrm>
            <a:prstGeom prst="rect">
              <a:avLst/>
            </a:prstGeom>
          </p:spPr>
          <p:txBody>
            <a:bodyPr anchor="t" rtlCol="false" tIns="0" lIns="0" bIns="0" rIns="0">
              <a:spAutoFit/>
            </a:bodyPr>
            <a:lstStyle/>
            <a:p>
              <a:pPr algn="l">
                <a:lnSpc>
                  <a:spcPts val="4055"/>
                </a:lnSpc>
              </a:pPr>
            </a:p>
          </p:txBody>
        </p:sp>
        <p:sp>
          <p:nvSpPr>
            <p:cNvPr name="TextBox 13" id="13"/>
            <p:cNvSpPr txBox="true"/>
            <p:nvPr/>
          </p:nvSpPr>
          <p:spPr>
            <a:xfrm rot="0">
              <a:off x="1605739" y="2516816"/>
              <a:ext cx="17802209" cy="641141"/>
            </a:xfrm>
            <a:prstGeom prst="rect">
              <a:avLst/>
            </a:prstGeom>
          </p:spPr>
          <p:txBody>
            <a:bodyPr anchor="t" rtlCol="false" tIns="0" lIns="0" bIns="0" rIns="0">
              <a:spAutoFit/>
            </a:bodyPr>
            <a:lstStyle/>
            <a:p>
              <a:pPr algn="l">
                <a:lnSpc>
                  <a:spcPts val="4055"/>
                </a:lnSpc>
              </a:pPr>
            </a:p>
          </p:txBody>
        </p:sp>
      </p:grpSp>
      <p:sp>
        <p:nvSpPr>
          <p:cNvPr name="Freeform 14" id="14"/>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10800000">
            <a:off x="15810087" y="8353836"/>
            <a:ext cx="1449213" cy="1673225"/>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20" id="20"/>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sp>
        <p:nvSpPr>
          <p:cNvPr name="TextBox 21" id="21"/>
          <p:cNvSpPr txBox="true"/>
          <p:nvPr/>
        </p:nvSpPr>
        <p:spPr>
          <a:xfrm rot="0">
            <a:off x="2021569" y="3132981"/>
            <a:ext cx="14513125"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Canva Sans Bold"/>
                <a:ea typeface="Canva Sans Bold"/>
                <a:cs typeface="Canva Sans Bold"/>
                <a:sym typeface="Canva Sans Bold"/>
              </a:rPr>
              <a:t>This project involves working with two primary datasets </a:t>
            </a:r>
          </a:p>
        </p:txBody>
      </p:sp>
      <p:sp>
        <p:nvSpPr>
          <p:cNvPr name="AutoShape 22" id="22"/>
          <p:cNvSpPr/>
          <p:nvPr/>
        </p:nvSpPr>
        <p:spPr>
          <a:xfrm>
            <a:off x="-251074" y="9061267"/>
            <a:ext cx="7105264" cy="19050"/>
          </a:xfrm>
          <a:prstGeom prst="line">
            <a:avLst/>
          </a:prstGeom>
          <a:ln cap="flat" w="114300">
            <a:solidFill>
              <a:srgbClr val="9FC3D0"/>
            </a:solidFill>
            <a:prstDash val="solid"/>
            <a:headEnd type="none" len="sm" w="sm"/>
            <a:tailEnd type="none" len="sm" w="sm"/>
          </a:ln>
        </p:spPr>
      </p:sp>
      <p:sp>
        <p:nvSpPr>
          <p:cNvPr name="TextBox 23" id="2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AutoShape 24" id="24"/>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TextBox 25" id="25"/>
          <p:cNvSpPr txBox="true"/>
          <p:nvPr/>
        </p:nvSpPr>
        <p:spPr>
          <a:xfrm rot="0">
            <a:off x="15810087" y="8843962"/>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6</a:t>
            </a:r>
          </a:p>
        </p:txBody>
      </p:sp>
      <p:sp>
        <p:nvSpPr>
          <p:cNvPr name="TextBox 26" id="26"/>
          <p:cNvSpPr txBox="true"/>
          <p:nvPr/>
        </p:nvSpPr>
        <p:spPr>
          <a:xfrm rot="0">
            <a:off x="3229937" y="4533378"/>
            <a:ext cx="14555962"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One containing detailed credit card information such as transaction timestamps, amounts, and merchant specifics</a:t>
            </a:r>
          </a:p>
        </p:txBody>
      </p:sp>
      <p:sp>
        <p:nvSpPr>
          <p:cNvPr name="TextBox 27" id="27"/>
          <p:cNvSpPr txBox="true"/>
          <p:nvPr/>
        </p:nvSpPr>
        <p:spPr>
          <a:xfrm rot="0">
            <a:off x="3229937" y="6437743"/>
            <a:ext cx="14865016"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The other revolves around email content. Natural Language Processing (NLP) techniques are applied to extract meaningful features from the email dataset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2F2"/>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DATA CLEANING</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DEPI</a:t>
            </a:r>
            <a:r>
              <a:rPr lang="en-US" sz="2700">
                <a:solidFill>
                  <a:srgbClr val="000000"/>
                </a:solidFill>
                <a:latin typeface="Alatsi"/>
                <a:ea typeface="Alatsi"/>
                <a:cs typeface="Alatsi"/>
                <a:sym typeface="Alatsi"/>
              </a:rPr>
              <a:t> | 2024</a:t>
            </a:r>
          </a:p>
        </p:txBody>
      </p:sp>
      <p:sp>
        <p:nvSpPr>
          <p:cNvPr name="Freeform 4" id="4"/>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47891" y="6937273"/>
            <a:ext cx="258480" cy="2584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1399"/>
                </a:lnSpc>
              </a:pPr>
            </a:p>
          </p:txBody>
        </p:sp>
      </p:grpSp>
      <p:sp>
        <p:nvSpPr>
          <p:cNvPr name="AutoShape 8" id="8"/>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9" id="9"/>
          <p:cNvSpPr/>
          <p:nvPr/>
        </p:nvSpPr>
        <p:spPr>
          <a:xfrm>
            <a:off x="11430169" y="9061267"/>
            <a:ext cx="7105264" cy="19050"/>
          </a:xfrm>
          <a:prstGeom prst="line">
            <a:avLst/>
          </a:prstGeom>
          <a:ln cap="flat" w="114300">
            <a:solidFill>
              <a:srgbClr val="9FC3D0"/>
            </a:solidFill>
            <a:prstDash val="solid"/>
            <a:headEnd type="none" len="sm" w="sm"/>
            <a:tailEnd type="none" len="sm" w="sm"/>
          </a:ln>
        </p:spPr>
      </p:sp>
      <p:sp>
        <p:nvSpPr>
          <p:cNvPr name="Freeform 10" id="10"/>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10800000">
            <a:off x="15810087" y="8224655"/>
            <a:ext cx="1449213" cy="1673225"/>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260598" y="457070"/>
            <a:ext cx="1969339" cy="1810521"/>
          </a:xfrm>
          <a:custGeom>
            <a:avLst/>
            <a:gdLst/>
            <a:ahLst/>
            <a:cxnLst/>
            <a:rect r="r" b="b" t="t" l="l"/>
            <a:pathLst>
              <a:path h="1810521" w="1969339">
                <a:moveTo>
                  <a:pt x="0" y="0"/>
                </a:moveTo>
                <a:lnTo>
                  <a:pt x="1969339" y="0"/>
                </a:lnTo>
                <a:lnTo>
                  <a:pt x="1969339" y="1810522"/>
                </a:lnTo>
                <a:lnTo>
                  <a:pt x="0" y="1810522"/>
                </a:lnTo>
                <a:lnTo>
                  <a:pt x="0" y="0"/>
                </a:lnTo>
                <a:close/>
              </a:path>
            </a:pathLst>
          </a:custGeom>
          <a:blipFill>
            <a:blip r:embed="rId4"/>
            <a:stretch>
              <a:fillRect l="0" t="0" r="0" b="0"/>
            </a:stretch>
          </a:blipFill>
        </p:spPr>
      </p:sp>
      <p:sp>
        <p:nvSpPr>
          <p:cNvPr name="Freeform 15" id="15"/>
          <p:cNvSpPr/>
          <p:nvPr/>
        </p:nvSpPr>
        <p:spPr>
          <a:xfrm flipH="false" flipV="false" rot="0">
            <a:off x="14284143" y="562966"/>
            <a:ext cx="2842187" cy="1598730"/>
          </a:xfrm>
          <a:custGeom>
            <a:avLst/>
            <a:gdLst/>
            <a:ahLst/>
            <a:cxnLst/>
            <a:rect r="r" b="b" t="t" l="l"/>
            <a:pathLst>
              <a:path h="1598730" w="2842187">
                <a:moveTo>
                  <a:pt x="0" y="0"/>
                </a:moveTo>
                <a:lnTo>
                  <a:pt x="2842187" y="0"/>
                </a:lnTo>
                <a:lnTo>
                  <a:pt x="2842187" y="1598730"/>
                </a:lnTo>
                <a:lnTo>
                  <a:pt x="0" y="1598730"/>
                </a:lnTo>
                <a:lnTo>
                  <a:pt x="0" y="0"/>
                </a:lnTo>
                <a:close/>
              </a:path>
            </a:pathLst>
          </a:custGeom>
          <a:blipFill>
            <a:blip r:embed="rId5"/>
            <a:stretch>
              <a:fillRect l="0" t="0" r="0" b="0"/>
            </a:stretch>
          </a:blipFill>
        </p:spPr>
      </p:sp>
      <p:grpSp>
        <p:nvGrpSpPr>
          <p:cNvPr name="Group 16" id="16"/>
          <p:cNvGrpSpPr/>
          <p:nvPr/>
        </p:nvGrpSpPr>
        <p:grpSpPr>
          <a:xfrm rot="0">
            <a:off x="1547891" y="3475495"/>
            <a:ext cx="258480" cy="25848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a:lnSpc>
                  <a:spcPts val="1399"/>
                </a:lnSpc>
              </a:pPr>
            </a:p>
          </p:txBody>
        </p:sp>
      </p:grpSp>
      <p:grpSp>
        <p:nvGrpSpPr>
          <p:cNvPr name="Group 19" id="19"/>
          <p:cNvGrpSpPr/>
          <p:nvPr/>
        </p:nvGrpSpPr>
        <p:grpSpPr>
          <a:xfrm rot="0">
            <a:off x="1547891" y="5096033"/>
            <a:ext cx="258480" cy="25848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1" id="21"/>
            <p:cNvSpPr txBox="true"/>
            <p:nvPr/>
          </p:nvSpPr>
          <p:spPr>
            <a:xfrm>
              <a:off x="76200" y="57150"/>
              <a:ext cx="660400" cy="679450"/>
            </a:xfrm>
            <a:prstGeom prst="rect">
              <a:avLst/>
            </a:prstGeom>
          </p:spPr>
          <p:txBody>
            <a:bodyPr anchor="ctr" rtlCol="false" tIns="50800" lIns="50800" bIns="50800" rIns="50800"/>
            <a:lstStyle/>
            <a:p>
              <a:pPr algn="ctr">
                <a:lnSpc>
                  <a:spcPts val="1399"/>
                </a:lnSpc>
              </a:pPr>
            </a:p>
          </p:txBody>
        </p:sp>
      </p:grpSp>
      <p:sp>
        <p:nvSpPr>
          <p:cNvPr name="Freeform 22" id="22"/>
          <p:cNvSpPr/>
          <p:nvPr/>
        </p:nvSpPr>
        <p:spPr>
          <a:xfrm flipH="false" flipV="false" rot="0">
            <a:off x="14948257" y="3144731"/>
            <a:ext cx="2872879" cy="4114800"/>
          </a:xfrm>
          <a:custGeom>
            <a:avLst/>
            <a:gdLst/>
            <a:ahLst/>
            <a:cxnLst/>
            <a:rect r="r" b="b" t="t" l="l"/>
            <a:pathLst>
              <a:path h="4114800" w="2872879">
                <a:moveTo>
                  <a:pt x="0" y="0"/>
                </a:moveTo>
                <a:lnTo>
                  <a:pt x="2872878" y="0"/>
                </a:lnTo>
                <a:lnTo>
                  <a:pt x="287287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2245267" y="3066164"/>
            <a:ext cx="14847341" cy="621381"/>
          </a:xfrm>
          <a:prstGeom prst="rect">
            <a:avLst/>
          </a:prstGeom>
        </p:spPr>
        <p:txBody>
          <a:bodyPr anchor="t" rtlCol="false" tIns="0" lIns="0" bIns="0" rIns="0">
            <a:spAutoFit/>
          </a:bodyPr>
          <a:lstStyle/>
          <a:p>
            <a:pPr algn="l">
              <a:lnSpc>
                <a:spcPts val="5125"/>
              </a:lnSpc>
            </a:pPr>
          </a:p>
        </p:txBody>
      </p:sp>
      <p:sp>
        <p:nvSpPr>
          <p:cNvPr name="TextBox 24" id="24"/>
          <p:cNvSpPr txBox="true"/>
          <p:nvPr/>
        </p:nvSpPr>
        <p:spPr>
          <a:xfrm rot="0">
            <a:off x="2278989" y="6722518"/>
            <a:ext cx="14847341" cy="621315"/>
          </a:xfrm>
          <a:prstGeom prst="rect">
            <a:avLst/>
          </a:prstGeom>
        </p:spPr>
        <p:txBody>
          <a:bodyPr anchor="t" rtlCol="false" tIns="0" lIns="0" bIns="0" rIns="0">
            <a:spAutoFit/>
          </a:bodyPr>
          <a:lstStyle/>
          <a:p>
            <a:pPr algn="l">
              <a:lnSpc>
                <a:spcPts val="5125"/>
              </a:lnSpc>
            </a:pPr>
          </a:p>
        </p:txBody>
      </p:sp>
      <p:sp>
        <p:nvSpPr>
          <p:cNvPr name="TextBox 25" id="25"/>
          <p:cNvSpPr txBox="true"/>
          <p:nvPr/>
        </p:nvSpPr>
        <p:spPr>
          <a:xfrm rot="0">
            <a:off x="15810087" y="8646929"/>
            <a:ext cx="1449213" cy="752476"/>
          </a:xfrm>
          <a:prstGeom prst="rect">
            <a:avLst/>
          </a:prstGeom>
        </p:spPr>
        <p:txBody>
          <a:bodyPr anchor="t" rtlCol="false" tIns="0" lIns="0" bIns="0" rIns="0">
            <a:spAutoFit/>
          </a:bodyPr>
          <a:lstStyle/>
          <a:p>
            <a:pPr algn="ctr">
              <a:lnSpc>
                <a:spcPts val="6299"/>
              </a:lnSpc>
            </a:pPr>
            <a:r>
              <a:rPr lang="en-US" sz="4499" b="true">
                <a:solidFill>
                  <a:srgbClr val="000000"/>
                </a:solidFill>
                <a:latin typeface="Canva Sans Bold"/>
                <a:ea typeface="Canva Sans Bold"/>
                <a:cs typeface="Canva Sans Bold"/>
                <a:sym typeface="Canva Sans Bold"/>
              </a:rPr>
              <a:t>7</a:t>
            </a:r>
          </a:p>
        </p:txBody>
      </p:sp>
      <p:sp>
        <p:nvSpPr>
          <p:cNvPr name="TextBox 26" id="26"/>
          <p:cNvSpPr txBox="true"/>
          <p:nvPr/>
        </p:nvSpPr>
        <p:spPr>
          <a:xfrm rot="0">
            <a:off x="2278989" y="4724593"/>
            <a:ext cx="12949696" cy="629920"/>
          </a:xfrm>
          <a:prstGeom prst="rect">
            <a:avLst/>
          </a:prstGeom>
        </p:spPr>
        <p:txBody>
          <a:bodyPr anchor="t" rtlCol="false" tIns="0" lIns="0" bIns="0" rIns="0">
            <a:spAutoFit/>
          </a:bodyPr>
          <a:lstStyle/>
          <a:p>
            <a:pPr algn="l">
              <a:lnSpc>
                <a:spcPts val="5179"/>
              </a:lnSpc>
              <a:spcBef>
                <a:spcPct val="0"/>
              </a:spcBef>
            </a:pPr>
          </a:p>
        </p:txBody>
      </p:sp>
      <p:sp>
        <p:nvSpPr>
          <p:cNvPr name="TextBox 27" id="27"/>
          <p:cNvSpPr txBox="true"/>
          <p:nvPr/>
        </p:nvSpPr>
        <p:spPr>
          <a:xfrm rot="0">
            <a:off x="2245267" y="3191703"/>
            <a:ext cx="14847341"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Clean and preprocess credit card transaction and email </a:t>
            </a:r>
          </a:p>
          <a:p>
            <a:pPr algn="l">
              <a:lnSpc>
                <a:spcPts val="4759"/>
              </a:lnSpc>
            </a:pPr>
            <a:r>
              <a:rPr lang="en-US" sz="3399">
                <a:solidFill>
                  <a:srgbClr val="000000"/>
                </a:solidFill>
                <a:latin typeface="Canva Sans"/>
                <a:ea typeface="Canva Sans"/>
                <a:cs typeface="Canva Sans"/>
                <a:sym typeface="Canva Sans"/>
              </a:rPr>
              <a:t>datasets separately.</a:t>
            </a:r>
          </a:p>
        </p:txBody>
      </p:sp>
      <p:sp>
        <p:nvSpPr>
          <p:cNvPr name="TextBox 28" id="28"/>
          <p:cNvSpPr txBox="true"/>
          <p:nvPr/>
        </p:nvSpPr>
        <p:spPr>
          <a:xfrm rot="0">
            <a:off x="2245267" y="4957110"/>
            <a:ext cx="12949696" cy="11804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Exploratory Data Analysis (EDA), Matplotlib and Seaborn guides model selection</a:t>
            </a:r>
          </a:p>
        </p:txBody>
      </p:sp>
      <p:sp>
        <p:nvSpPr>
          <p:cNvPr name="TextBox 29" id="29"/>
          <p:cNvSpPr txBox="true"/>
          <p:nvPr/>
        </p:nvSpPr>
        <p:spPr>
          <a:xfrm rot="0">
            <a:off x="2245267" y="6722518"/>
            <a:ext cx="14847341"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Apply NLP techniques to extract features from email content.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DAGTKRkJ7ho</dc:identifier>
  <dcterms:modified xsi:type="dcterms:W3CDTF">2011-08-01T06:04:30Z</dcterms:modified>
  <cp:revision>1</cp:revision>
  <dc:title>Beige Pastel Minimalist Thesis Defense Presentation</dc:title>
</cp:coreProperties>
</file>