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434" r:id="rId3"/>
    <p:sldId id="433" r:id="rId4"/>
    <p:sldId id="437" r:id="rId5"/>
    <p:sldId id="435" r:id="rId6"/>
    <p:sldId id="439" r:id="rId7"/>
    <p:sldId id="440" r:id="rId8"/>
    <p:sldId id="446" r:id="rId9"/>
    <p:sldId id="438" r:id="rId10"/>
    <p:sldId id="436" r:id="rId11"/>
    <p:sldId id="441" r:id="rId12"/>
    <p:sldId id="442" r:id="rId13"/>
    <p:sldId id="443" r:id="rId14"/>
    <p:sldId id="444" r:id="rId15"/>
    <p:sldId id="445" r:id="rId16"/>
    <p:sldId id="447" r:id="rId17"/>
    <p:sldId id="448" r:id="rId18"/>
    <p:sldId id="450" r:id="rId19"/>
    <p:sldId id="451" r:id="rId20"/>
    <p:sldId id="452" r:id="rId21"/>
    <p:sldId id="449" r:id="rId22"/>
    <p:sldId id="43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1E"/>
    <a:srgbClr val="F23B48"/>
    <a:srgbClr val="18AA9D"/>
    <a:srgbClr val="F2C232"/>
    <a:srgbClr val="404040"/>
    <a:srgbClr val="F68E2F"/>
    <a:srgbClr val="F49D15"/>
    <a:srgbClr val="45B0DC"/>
    <a:srgbClr val="45C1A4"/>
    <a:srgbClr val="F8DD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2" autoAdjust="0"/>
    <p:restoredTop sz="93899" autoAdjust="0"/>
  </p:normalViewPr>
  <p:slideViewPr>
    <p:cSldViewPr snapToGrid="0" showGuides="1">
      <p:cViewPr varScale="1">
        <p:scale>
          <a:sx n="83" d="100"/>
          <a:sy n="83" d="100"/>
        </p:scale>
        <p:origin x="547"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423EA-25E9-44C3-BF80-1AFB458B58B7}" type="datetimeFigureOut">
              <a:rPr lang="en-US" smtClean="0"/>
              <a:t>10/12/2024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01647-5889-43A2-B5DB-7BA2B36E354F}" type="slidenum">
              <a:rPr lang="en-US" smtClean="0"/>
              <a:t>‹#›</a:t>
            </a:fld>
            <a:endParaRPr lang="en-US"/>
          </a:p>
        </p:txBody>
      </p:sp>
    </p:spTree>
    <p:extLst>
      <p:ext uri="{BB962C8B-B14F-4D97-AF65-F5344CB8AC3E}">
        <p14:creationId xmlns:p14="http://schemas.microsoft.com/office/powerpoint/2010/main" val="413210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601647-5889-43A2-B5DB-7BA2B36E354F}" type="slidenum">
              <a:rPr lang="en-US" smtClean="0"/>
              <a:t>22</a:t>
            </a:fld>
            <a:endParaRPr lang="en-US"/>
          </a:p>
        </p:txBody>
      </p:sp>
    </p:spTree>
    <p:extLst>
      <p:ext uri="{BB962C8B-B14F-4D97-AF65-F5344CB8AC3E}">
        <p14:creationId xmlns:p14="http://schemas.microsoft.com/office/powerpoint/2010/main" val="293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FBD252-B47D-4087-AB76-37B66733071E}"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3931935686"/>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BD252-B47D-4087-AB76-37B66733071E}"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3837211537"/>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BD252-B47D-4087-AB76-37B66733071E}"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1708219505"/>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BD252-B47D-4087-AB76-37B66733071E}"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1577385058"/>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BD252-B47D-4087-AB76-37B66733071E}"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1489267560"/>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FBD252-B47D-4087-AB76-37B66733071E}"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695844703"/>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FBD252-B47D-4087-AB76-37B66733071E}" type="datetimeFigureOut">
              <a:rPr lang="en-US" smtClean="0"/>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3786221645"/>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FBD252-B47D-4087-AB76-37B66733071E}" type="datetimeFigureOut">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3379146058"/>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BD252-B47D-4087-AB76-37B66733071E}" type="datetimeFigureOut">
              <a:rPr lang="en-US" smtClean="0"/>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410125712"/>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FBD252-B47D-4087-AB76-37B66733071E}"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1497594311"/>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FBD252-B47D-4087-AB76-37B66733071E}"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D3839-A432-4869-8857-6D817546DFDA}" type="slidenum">
              <a:rPr lang="en-US" smtClean="0"/>
              <a:t>‹#›</a:t>
            </a:fld>
            <a:endParaRPr lang="en-US"/>
          </a:p>
        </p:txBody>
      </p:sp>
    </p:spTree>
    <p:extLst>
      <p:ext uri="{BB962C8B-B14F-4D97-AF65-F5344CB8AC3E}">
        <p14:creationId xmlns:p14="http://schemas.microsoft.com/office/powerpoint/2010/main" val="1959086804"/>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BD252-B47D-4087-AB76-37B66733071E}" type="datetimeFigureOut">
              <a:rPr lang="en-US" smtClean="0"/>
              <a:t>10/12/2024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D3839-A432-4869-8857-6D817546DFDA}" type="slidenum">
              <a:rPr lang="en-US" smtClean="0"/>
              <a:t>‹#›</a:t>
            </a:fld>
            <a:endParaRPr lang="en-US"/>
          </a:p>
        </p:txBody>
      </p:sp>
    </p:spTree>
    <p:extLst>
      <p:ext uri="{BB962C8B-B14F-4D97-AF65-F5344CB8AC3E}">
        <p14:creationId xmlns:p14="http://schemas.microsoft.com/office/powerpoint/2010/main" val="9212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CBB1DF-BB46-453B-8074-D9C43F9D2990}"/>
              </a:ext>
            </a:extLst>
          </p:cNvPr>
          <p:cNvPicPr>
            <a:picLocks noChangeAspect="1"/>
          </p:cNvPicPr>
          <p:nvPr/>
        </p:nvPicPr>
        <p:blipFill>
          <a:blip r:embed="rId2"/>
          <a:stretch>
            <a:fillRect/>
          </a:stretch>
        </p:blipFill>
        <p:spPr>
          <a:xfrm>
            <a:off x="0" y="22593"/>
            <a:ext cx="12192000" cy="6835407"/>
          </a:xfrm>
          <a:prstGeom prst="rect">
            <a:avLst/>
          </a:prstGeom>
        </p:spPr>
      </p:pic>
    </p:spTree>
    <p:extLst>
      <p:ext uri="{BB962C8B-B14F-4D97-AF65-F5344CB8AC3E}">
        <p14:creationId xmlns:p14="http://schemas.microsoft.com/office/powerpoint/2010/main" val="190307321"/>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EC48-ABA7-4591-9632-3239C12614FA}"/>
              </a:ext>
            </a:extLst>
          </p:cNvPr>
          <p:cNvSpPr>
            <a:spLocks noGrp="1"/>
          </p:cNvSpPr>
          <p:nvPr>
            <p:ph type="title"/>
          </p:nvPr>
        </p:nvSpPr>
        <p:spPr>
          <a:xfrm>
            <a:off x="0" y="0"/>
            <a:ext cx="10515600" cy="529389"/>
          </a:xfrm>
        </p:spPr>
        <p:txBody>
          <a:bodyPr>
            <a:normAutofit fontScale="90000"/>
          </a:bodyPr>
          <a:lstStyle/>
          <a:p>
            <a:r>
              <a:rPr lang="en-US" sz="2800" b="1" u="sng" dirty="0"/>
              <a:t> </a:t>
            </a:r>
            <a:br>
              <a:rPr lang="en-US" sz="2800" b="1" u="sng" dirty="0"/>
            </a:br>
            <a:r>
              <a:rPr lang="en-US" sz="2800" b="1" u="sng" dirty="0"/>
              <a:t>   . Purpose and Goals of the Dashboard</a:t>
            </a:r>
            <a:br>
              <a:rPr lang="en-US" sz="2800" b="1" u="sng" dirty="0"/>
            </a:br>
            <a:endParaRPr lang="en-US" sz="2800" b="1" u="sng" dirty="0"/>
          </a:p>
        </p:txBody>
      </p:sp>
      <p:sp>
        <p:nvSpPr>
          <p:cNvPr id="3" name="Content Placeholder 2">
            <a:extLst>
              <a:ext uri="{FF2B5EF4-FFF2-40B4-BE49-F238E27FC236}">
                <a16:creationId xmlns:a16="http://schemas.microsoft.com/office/drawing/2014/main" id="{C1EA7295-A2EB-4377-B6E1-595FFAB85236}"/>
              </a:ext>
            </a:extLst>
          </p:cNvPr>
          <p:cNvSpPr>
            <a:spLocks noGrp="1"/>
          </p:cNvSpPr>
          <p:nvPr>
            <p:ph idx="1"/>
          </p:nvPr>
        </p:nvSpPr>
        <p:spPr>
          <a:xfrm>
            <a:off x="260684" y="818147"/>
            <a:ext cx="10515600" cy="5968300"/>
          </a:xfrm>
        </p:spPr>
        <p:txBody>
          <a:bodyPr>
            <a:normAutofit fontScale="92500" lnSpcReduction="10000"/>
          </a:bodyPr>
          <a:lstStyle/>
          <a:p>
            <a:r>
              <a:rPr lang="en-US" dirty="0"/>
              <a:t>The purpose of the dashboard is to provide a comprehensive and visually engaging analysis of Olympic Games data, offering insights into key trends and performance metrics over time. By analyzing historical data, the dashboard aims to help users explore:</a:t>
            </a:r>
          </a:p>
          <a:p>
            <a:r>
              <a:rPr lang="en-US" b="1" dirty="0"/>
              <a:t>Medal Distribution</a:t>
            </a:r>
            <a:r>
              <a:rPr lang="en-US" dirty="0"/>
              <a:t>: Understand which countries and athletes have excelled in various Olympic Games.</a:t>
            </a:r>
          </a:p>
          <a:p>
            <a:r>
              <a:rPr lang="en-US" b="1" dirty="0"/>
              <a:t>Country Performance</a:t>
            </a:r>
            <a:r>
              <a:rPr lang="en-US" dirty="0"/>
              <a:t>: Track the evolution of different nations' success across multiple Olympic events.</a:t>
            </a:r>
          </a:p>
          <a:p>
            <a:r>
              <a:rPr lang="en-US" b="1" dirty="0"/>
              <a:t>Sport-Specific Trends</a:t>
            </a:r>
            <a:r>
              <a:rPr lang="en-US" dirty="0"/>
              <a:t>: Identify which sports contribute the most to medal tallies and the dominance of specific countries in certain disciplines.</a:t>
            </a:r>
          </a:p>
          <a:p>
            <a:r>
              <a:rPr lang="en-US" b="1" dirty="0"/>
              <a:t>Athlete Demographics</a:t>
            </a:r>
            <a:r>
              <a:rPr lang="en-US" dirty="0"/>
              <a:t>: Analyze characteristics of Olympic athletes, such as gender, physical attributes, and other relevant factors.</a:t>
            </a:r>
          </a:p>
          <a:p>
            <a:r>
              <a:rPr lang="en-US" dirty="0"/>
              <a:t>The overall goal is to provide users with a powerful tool to explore Olympic history, identify emerging patterns, and gain deeper insights into global athletic performance and societal trends through the lens of the Games.</a:t>
            </a:r>
          </a:p>
          <a:p>
            <a:endParaRPr lang="en-US" dirty="0"/>
          </a:p>
        </p:txBody>
      </p:sp>
    </p:spTree>
    <p:extLst>
      <p:ext uri="{BB962C8B-B14F-4D97-AF65-F5344CB8AC3E}">
        <p14:creationId xmlns:p14="http://schemas.microsoft.com/office/powerpoint/2010/main" val="4159272991"/>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7C87-6FD2-43C3-A3DD-7550B4A866F5}"/>
              </a:ext>
            </a:extLst>
          </p:cNvPr>
          <p:cNvSpPr>
            <a:spLocks noGrp="1"/>
          </p:cNvSpPr>
          <p:nvPr>
            <p:ph type="title"/>
          </p:nvPr>
        </p:nvSpPr>
        <p:spPr>
          <a:xfrm>
            <a:off x="0" y="355140"/>
            <a:ext cx="10515600" cy="799892"/>
          </a:xfrm>
        </p:spPr>
        <p:txBody>
          <a:bodyPr>
            <a:normAutofit fontScale="90000"/>
          </a:bodyPr>
          <a:lstStyle/>
          <a:p>
            <a:r>
              <a:rPr lang="en-US" sz="2700" b="1"/>
              <a:t>Key Performance Indicators (KPIs)</a:t>
            </a:r>
            <a:br>
              <a:rPr lang="en-US" sz="2700"/>
            </a:br>
            <a:r>
              <a:rPr lang="en-US" sz="2700"/>
              <a:t>    .</a:t>
            </a:r>
            <a:r>
              <a:rPr lang="en-US" sz="2200"/>
              <a:t>Total Medals by Country</a:t>
            </a:r>
            <a:br>
              <a:rPr lang="en-US" sz="4000"/>
            </a:br>
            <a:endParaRPr lang="en-US" dirty="0"/>
          </a:p>
        </p:txBody>
      </p:sp>
      <p:sp>
        <p:nvSpPr>
          <p:cNvPr id="3" name="Content Placeholder 2">
            <a:extLst>
              <a:ext uri="{FF2B5EF4-FFF2-40B4-BE49-F238E27FC236}">
                <a16:creationId xmlns:a16="http://schemas.microsoft.com/office/drawing/2014/main" id="{D22A2AAC-F9E8-4936-A2E2-8D76350ECE0B}"/>
              </a:ext>
            </a:extLst>
          </p:cNvPr>
          <p:cNvSpPr>
            <a:spLocks noGrp="1"/>
          </p:cNvSpPr>
          <p:nvPr>
            <p:ph idx="1"/>
          </p:nvPr>
        </p:nvSpPr>
        <p:spPr>
          <a:xfrm>
            <a:off x="231808" y="943276"/>
            <a:ext cx="10515600" cy="4351338"/>
          </a:xfrm>
        </p:spPr>
        <p:txBody>
          <a:bodyPr/>
          <a:lstStyle/>
          <a:p>
            <a:r>
              <a:rPr lang="en-US" dirty="0"/>
              <a:t>Let’s zoom into the thrilling world of medals at the Olympics – it’s like diving into a treasure trove of athletic achievements! In our analysis, the USA emerges as the undisputed champ, clinching the most medals. Russia and Germany follow suit, securing their spots at second and third place on the podium. But here’s the twist: the dominance is not just in numbers but also in gender, with male athletes snagging a lion’s share of the victories. It’s like the USA is the powerhouse of the Olympic medal game, flexing its muscles through its male contenders.</a:t>
            </a:r>
          </a:p>
        </p:txBody>
      </p:sp>
      <p:pic>
        <p:nvPicPr>
          <p:cNvPr id="4" name="Picture 3">
            <a:extLst>
              <a:ext uri="{FF2B5EF4-FFF2-40B4-BE49-F238E27FC236}">
                <a16:creationId xmlns:a16="http://schemas.microsoft.com/office/drawing/2014/main" id="{4AA1AC0A-9476-4BC9-B8DA-6F2F79E15117}"/>
              </a:ext>
            </a:extLst>
          </p:cNvPr>
          <p:cNvPicPr>
            <a:picLocks noChangeAspect="1"/>
          </p:cNvPicPr>
          <p:nvPr/>
        </p:nvPicPr>
        <p:blipFill>
          <a:blip r:embed="rId2"/>
          <a:stretch>
            <a:fillRect/>
          </a:stretch>
        </p:blipFill>
        <p:spPr>
          <a:xfrm>
            <a:off x="231807" y="4716379"/>
            <a:ext cx="5976487" cy="1992429"/>
          </a:xfrm>
          <a:prstGeom prst="rect">
            <a:avLst/>
          </a:prstGeom>
        </p:spPr>
      </p:pic>
      <p:pic>
        <p:nvPicPr>
          <p:cNvPr id="5" name="Picture 4">
            <a:extLst>
              <a:ext uri="{FF2B5EF4-FFF2-40B4-BE49-F238E27FC236}">
                <a16:creationId xmlns:a16="http://schemas.microsoft.com/office/drawing/2014/main" id="{B70DD6CB-6699-477B-B122-BDA1BE7F6FC6}"/>
              </a:ext>
            </a:extLst>
          </p:cNvPr>
          <p:cNvPicPr>
            <a:picLocks noChangeAspect="1"/>
          </p:cNvPicPr>
          <p:nvPr/>
        </p:nvPicPr>
        <p:blipFill>
          <a:blip r:embed="rId3"/>
          <a:stretch>
            <a:fillRect/>
          </a:stretch>
        </p:blipFill>
        <p:spPr>
          <a:xfrm>
            <a:off x="7238543" y="4716379"/>
            <a:ext cx="3599503" cy="1992429"/>
          </a:xfrm>
          <a:prstGeom prst="rect">
            <a:avLst/>
          </a:prstGeom>
        </p:spPr>
      </p:pic>
    </p:spTree>
    <p:extLst>
      <p:ext uri="{BB962C8B-B14F-4D97-AF65-F5344CB8AC3E}">
        <p14:creationId xmlns:p14="http://schemas.microsoft.com/office/powerpoint/2010/main" val="3995532914"/>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214B-715D-417E-82A9-F0DEFB34AC83}"/>
              </a:ext>
            </a:extLst>
          </p:cNvPr>
          <p:cNvSpPr>
            <a:spLocks noGrp="1"/>
          </p:cNvSpPr>
          <p:nvPr>
            <p:ph type="title"/>
          </p:nvPr>
        </p:nvSpPr>
        <p:spPr>
          <a:xfrm>
            <a:off x="0" y="153010"/>
            <a:ext cx="10515600" cy="780642"/>
          </a:xfrm>
        </p:spPr>
        <p:txBody>
          <a:bodyPr>
            <a:noAutofit/>
          </a:bodyPr>
          <a:lstStyle/>
          <a:p>
            <a:r>
              <a:rPr lang="en-US" sz="2000" b="1" dirty="0"/>
              <a:t>Key Performance Indicators (KPIs)</a:t>
            </a:r>
            <a:br>
              <a:rPr lang="en-US" sz="2000" dirty="0"/>
            </a:br>
            <a:r>
              <a:rPr lang="en-US" sz="2000" dirty="0"/>
              <a:t>   .</a:t>
            </a:r>
            <a:r>
              <a:rPr lang="en-US" sz="1800" dirty="0"/>
              <a:t>Top Athletes by Medal Count</a:t>
            </a:r>
            <a:br>
              <a:rPr lang="en-US" sz="2800" dirty="0"/>
            </a:br>
            <a:endParaRPr lang="en-US" sz="3200" dirty="0"/>
          </a:p>
        </p:txBody>
      </p:sp>
      <p:sp>
        <p:nvSpPr>
          <p:cNvPr id="3" name="Content Placeholder 2">
            <a:extLst>
              <a:ext uri="{FF2B5EF4-FFF2-40B4-BE49-F238E27FC236}">
                <a16:creationId xmlns:a16="http://schemas.microsoft.com/office/drawing/2014/main" id="{1867F20A-3C2F-4049-94D0-5930F7F72F1A}"/>
              </a:ext>
            </a:extLst>
          </p:cNvPr>
          <p:cNvSpPr>
            <a:spLocks noGrp="1"/>
          </p:cNvSpPr>
          <p:nvPr>
            <p:ph idx="1"/>
          </p:nvPr>
        </p:nvSpPr>
        <p:spPr>
          <a:xfrm>
            <a:off x="0" y="1065229"/>
            <a:ext cx="10515600" cy="4351338"/>
          </a:xfrm>
        </p:spPr>
        <p:txBody>
          <a:bodyPr/>
          <a:lstStyle/>
          <a:p>
            <a:r>
              <a:rPr lang="en-US" b="1" dirty="0"/>
              <a:t>Top Performing Athletes</a:t>
            </a:r>
            <a:r>
              <a:rPr lang="en-US" dirty="0"/>
              <a:t>: Highlighting the athletes with the highest medal counts.</a:t>
            </a:r>
          </a:p>
          <a:p>
            <a:endParaRPr lang="en-US" dirty="0"/>
          </a:p>
        </p:txBody>
      </p:sp>
      <p:pic>
        <p:nvPicPr>
          <p:cNvPr id="6" name="Picture 5">
            <a:extLst>
              <a:ext uri="{FF2B5EF4-FFF2-40B4-BE49-F238E27FC236}">
                <a16:creationId xmlns:a16="http://schemas.microsoft.com/office/drawing/2014/main" id="{599FFBDC-62C9-BF9C-64C5-FA71F95EB77F}"/>
              </a:ext>
            </a:extLst>
          </p:cNvPr>
          <p:cNvPicPr>
            <a:picLocks noChangeAspect="1"/>
          </p:cNvPicPr>
          <p:nvPr/>
        </p:nvPicPr>
        <p:blipFill>
          <a:blip r:embed="rId2"/>
          <a:srcRect l="53886" t="52609" r="22392" b="14348"/>
          <a:stretch/>
        </p:blipFill>
        <p:spPr>
          <a:xfrm>
            <a:off x="2910508" y="1713291"/>
            <a:ext cx="6370984" cy="4991699"/>
          </a:xfrm>
          <a:prstGeom prst="rect">
            <a:avLst/>
          </a:prstGeom>
        </p:spPr>
      </p:pic>
    </p:spTree>
    <p:extLst>
      <p:ext uri="{BB962C8B-B14F-4D97-AF65-F5344CB8AC3E}">
        <p14:creationId xmlns:p14="http://schemas.microsoft.com/office/powerpoint/2010/main" val="2731962812"/>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1C0F-A37A-4AF3-A447-2B5AAE915E65}"/>
              </a:ext>
            </a:extLst>
          </p:cNvPr>
          <p:cNvSpPr>
            <a:spLocks noGrp="1"/>
          </p:cNvSpPr>
          <p:nvPr>
            <p:ph type="title"/>
          </p:nvPr>
        </p:nvSpPr>
        <p:spPr>
          <a:xfrm>
            <a:off x="0" y="0"/>
            <a:ext cx="10515600" cy="1325563"/>
          </a:xfrm>
        </p:spPr>
        <p:txBody>
          <a:bodyPr>
            <a:normAutofit fontScale="90000"/>
          </a:bodyPr>
          <a:lstStyle/>
          <a:p>
            <a:r>
              <a:rPr lang="en-US" sz="3600" b="1" dirty="0"/>
              <a:t>Key Performance Indicators (KPIs)</a:t>
            </a:r>
            <a:br>
              <a:rPr lang="en-US" sz="3600" dirty="0"/>
            </a:br>
            <a:r>
              <a:rPr lang="en-US" sz="3600" dirty="0"/>
              <a:t>    .</a:t>
            </a:r>
            <a:r>
              <a:rPr lang="en-US" sz="3100" dirty="0"/>
              <a:t>Trends in Performance Over the Years</a:t>
            </a:r>
            <a:br>
              <a:rPr lang="en-US" dirty="0"/>
            </a:br>
            <a:endParaRPr lang="en-US" dirty="0"/>
          </a:p>
        </p:txBody>
      </p:sp>
      <p:sp>
        <p:nvSpPr>
          <p:cNvPr id="3" name="Content Placeholder 2">
            <a:extLst>
              <a:ext uri="{FF2B5EF4-FFF2-40B4-BE49-F238E27FC236}">
                <a16:creationId xmlns:a16="http://schemas.microsoft.com/office/drawing/2014/main" id="{10D74FF3-0BDE-4264-BCFD-F1CF7E70F0E3}"/>
              </a:ext>
            </a:extLst>
          </p:cNvPr>
          <p:cNvSpPr>
            <a:spLocks noGrp="1"/>
          </p:cNvSpPr>
          <p:nvPr>
            <p:ph idx="1"/>
          </p:nvPr>
        </p:nvSpPr>
        <p:spPr>
          <a:xfrm>
            <a:off x="77804" y="1036354"/>
            <a:ext cx="10515600" cy="4351338"/>
          </a:xfrm>
        </p:spPr>
        <p:txBody>
          <a:bodyPr/>
          <a:lstStyle/>
          <a:p>
            <a:r>
              <a:rPr lang="en-US" b="1" dirty="0"/>
              <a:t>Performance Trends by Year</a:t>
            </a:r>
            <a:r>
              <a:rPr lang="en-US" dirty="0"/>
              <a:t>: Comparing how performance trends evolve across Olympic games.</a:t>
            </a:r>
          </a:p>
          <a:p>
            <a:r>
              <a:rPr lang="en-US" b="1" dirty="0"/>
              <a:t>Athlete Performance Improvements</a:t>
            </a:r>
            <a:r>
              <a:rPr lang="en-US" dirty="0"/>
              <a:t>: Track how individual athletes or teams have improved their performance over the years. For example, look at world records and personal bests set in different Olympics to see how performance levels have changed.</a:t>
            </a:r>
          </a:p>
        </p:txBody>
      </p:sp>
    </p:spTree>
    <p:extLst>
      <p:ext uri="{BB962C8B-B14F-4D97-AF65-F5344CB8AC3E}">
        <p14:creationId xmlns:p14="http://schemas.microsoft.com/office/powerpoint/2010/main" val="3947182315"/>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F6E5-A9FB-4390-A0D4-6E4EA29C6A17}"/>
              </a:ext>
            </a:extLst>
          </p:cNvPr>
          <p:cNvSpPr>
            <a:spLocks noGrp="1"/>
          </p:cNvSpPr>
          <p:nvPr>
            <p:ph type="title"/>
          </p:nvPr>
        </p:nvSpPr>
        <p:spPr>
          <a:xfrm>
            <a:off x="0" y="290896"/>
            <a:ext cx="10515600" cy="780282"/>
          </a:xfrm>
        </p:spPr>
        <p:txBody>
          <a:bodyPr>
            <a:normAutofit fontScale="90000"/>
          </a:bodyPr>
          <a:lstStyle/>
          <a:p>
            <a:r>
              <a:rPr lang="en-US" sz="3600" b="1" dirty="0"/>
              <a:t>Key Performance Indicators (KPIs)</a:t>
            </a:r>
            <a:br>
              <a:rPr lang="en-US" sz="3600" dirty="0"/>
            </a:br>
            <a:r>
              <a:rPr lang="en-US" sz="3600" dirty="0"/>
              <a:t>    .</a:t>
            </a:r>
            <a:r>
              <a:rPr lang="en-US" sz="3100" dirty="0"/>
              <a:t>Most Successful Sports</a:t>
            </a:r>
            <a:br>
              <a:rPr lang="en-US" sz="4000" dirty="0"/>
            </a:br>
            <a:endParaRPr lang="en-US" dirty="0"/>
          </a:p>
        </p:txBody>
      </p:sp>
      <p:sp>
        <p:nvSpPr>
          <p:cNvPr id="3" name="Content Placeholder 2">
            <a:extLst>
              <a:ext uri="{FF2B5EF4-FFF2-40B4-BE49-F238E27FC236}">
                <a16:creationId xmlns:a16="http://schemas.microsoft.com/office/drawing/2014/main" id="{9FD97BA6-F1EF-4B6B-8EDD-636A4596606F}"/>
              </a:ext>
            </a:extLst>
          </p:cNvPr>
          <p:cNvSpPr>
            <a:spLocks noGrp="1"/>
          </p:cNvSpPr>
          <p:nvPr>
            <p:ph idx="1"/>
          </p:nvPr>
        </p:nvSpPr>
        <p:spPr>
          <a:xfrm>
            <a:off x="260684" y="920850"/>
            <a:ext cx="10515600" cy="4351338"/>
          </a:xfrm>
        </p:spPr>
        <p:txBody>
          <a:bodyPr/>
          <a:lstStyle/>
          <a:p>
            <a:r>
              <a:rPr lang="en-US" b="1" dirty="0"/>
              <a:t>Sports Performance</a:t>
            </a:r>
            <a:r>
              <a:rPr lang="en-US" dirty="0"/>
              <a:t>: Analyzing which sports yield the most medals.</a:t>
            </a:r>
          </a:p>
          <a:p>
            <a:endParaRPr lang="en-US" dirty="0"/>
          </a:p>
        </p:txBody>
      </p:sp>
      <p:pic>
        <p:nvPicPr>
          <p:cNvPr id="4" name="Picture 3">
            <a:extLst>
              <a:ext uri="{FF2B5EF4-FFF2-40B4-BE49-F238E27FC236}">
                <a16:creationId xmlns:a16="http://schemas.microsoft.com/office/drawing/2014/main" id="{B5C2D1B5-328B-4A93-8A3B-5921C62E1782}"/>
              </a:ext>
            </a:extLst>
          </p:cNvPr>
          <p:cNvPicPr>
            <a:picLocks noChangeAspect="1"/>
          </p:cNvPicPr>
          <p:nvPr/>
        </p:nvPicPr>
        <p:blipFill>
          <a:blip r:embed="rId2"/>
          <a:stretch>
            <a:fillRect/>
          </a:stretch>
        </p:blipFill>
        <p:spPr>
          <a:xfrm>
            <a:off x="1289785" y="2479092"/>
            <a:ext cx="9403882" cy="4088012"/>
          </a:xfrm>
          <a:prstGeom prst="rect">
            <a:avLst/>
          </a:prstGeom>
        </p:spPr>
      </p:pic>
    </p:spTree>
    <p:extLst>
      <p:ext uri="{BB962C8B-B14F-4D97-AF65-F5344CB8AC3E}">
        <p14:creationId xmlns:p14="http://schemas.microsoft.com/office/powerpoint/2010/main" val="3463866740"/>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D916-0CE0-4324-991A-C2AD61C3D535}"/>
              </a:ext>
            </a:extLst>
          </p:cNvPr>
          <p:cNvSpPr>
            <a:spLocks noGrp="1"/>
          </p:cNvSpPr>
          <p:nvPr>
            <p:ph type="title"/>
          </p:nvPr>
        </p:nvSpPr>
        <p:spPr>
          <a:xfrm>
            <a:off x="97054" y="115503"/>
            <a:ext cx="10515600" cy="1325563"/>
          </a:xfrm>
        </p:spPr>
        <p:txBody>
          <a:bodyPr>
            <a:normAutofit fontScale="90000"/>
          </a:bodyPr>
          <a:lstStyle/>
          <a:p>
            <a:r>
              <a:rPr lang="en-US" b="1" dirty="0"/>
              <a:t>Insights and Strategic Solutions</a:t>
            </a:r>
            <a:br>
              <a:rPr lang="en-US" b="1" dirty="0"/>
            </a:br>
            <a:r>
              <a:rPr lang="en-US" b="1" dirty="0"/>
              <a:t>    .</a:t>
            </a:r>
            <a:r>
              <a:rPr lang="en-US" sz="4000" dirty="0"/>
              <a:t>Growth of Emerging Nations</a:t>
            </a:r>
            <a:br>
              <a:rPr lang="en-US" dirty="0"/>
            </a:br>
            <a:endParaRPr lang="en-US" dirty="0"/>
          </a:p>
        </p:txBody>
      </p:sp>
      <p:sp>
        <p:nvSpPr>
          <p:cNvPr id="3" name="Content Placeholder 2">
            <a:extLst>
              <a:ext uri="{FF2B5EF4-FFF2-40B4-BE49-F238E27FC236}">
                <a16:creationId xmlns:a16="http://schemas.microsoft.com/office/drawing/2014/main" id="{9740D626-B6BF-48C9-A4AE-F82494258B8E}"/>
              </a:ext>
            </a:extLst>
          </p:cNvPr>
          <p:cNvSpPr>
            <a:spLocks noGrp="1"/>
          </p:cNvSpPr>
          <p:nvPr>
            <p:ph idx="1"/>
          </p:nvPr>
        </p:nvSpPr>
        <p:spPr>
          <a:xfrm>
            <a:off x="520567" y="1441066"/>
            <a:ext cx="10515600" cy="4351338"/>
          </a:xfrm>
        </p:spPr>
        <p:txBody>
          <a:bodyPr/>
          <a:lstStyle/>
          <a:p>
            <a:r>
              <a:rPr lang="en-US" b="1" dirty="0"/>
              <a:t>Key Insight:</a:t>
            </a:r>
            <a:r>
              <a:rPr lang="en-US" dirty="0"/>
              <a:t> Emerging nations, such as China, have demonstrated impressive advancements in specific sports like diving and gymnastics. This rapid rise underscores the potential for targeted investments.</a:t>
            </a:r>
          </a:p>
          <a:p>
            <a:r>
              <a:rPr lang="en-US" b="1" dirty="0"/>
              <a:t>Strategic Solution:</a:t>
            </a:r>
            <a:r>
              <a:rPr lang="en-US" dirty="0"/>
              <a:t> To capitalize on this trend, countries should consider allocating additional resources and support to sports where they have shown emerging strength, fostering continued growth and potential dominance.</a:t>
            </a:r>
          </a:p>
          <a:p>
            <a:endParaRPr lang="en-US" dirty="0"/>
          </a:p>
        </p:txBody>
      </p:sp>
    </p:spTree>
    <p:extLst>
      <p:ext uri="{BB962C8B-B14F-4D97-AF65-F5344CB8AC3E}">
        <p14:creationId xmlns:p14="http://schemas.microsoft.com/office/powerpoint/2010/main" val="2019846725"/>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D916-0CE0-4324-991A-C2AD61C3D535}"/>
              </a:ext>
            </a:extLst>
          </p:cNvPr>
          <p:cNvSpPr>
            <a:spLocks noGrp="1"/>
          </p:cNvSpPr>
          <p:nvPr>
            <p:ph type="title"/>
          </p:nvPr>
        </p:nvSpPr>
        <p:spPr>
          <a:xfrm>
            <a:off x="97054" y="115503"/>
            <a:ext cx="10515600" cy="1325563"/>
          </a:xfrm>
        </p:spPr>
        <p:txBody>
          <a:bodyPr>
            <a:normAutofit fontScale="90000"/>
          </a:bodyPr>
          <a:lstStyle/>
          <a:p>
            <a:r>
              <a:rPr lang="en-US" b="1" dirty="0"/>
              <a:t>Insights and Strategic Solutions</a:t>
            </a:r>
            <a:br>
              <a:rPr lang="en-US" b="1" dirty="0"/>
            </a:br>
            <a:r>
              <a:rPr lang="en-US" b="1" dirty="0"/>
              <a:t>    .</a:t>
            </a:r>
            <a:r>
              <a:rPr lang="en-US" sz="4000" dirty="0"/>
              <a:t> Specialization in Niche Sports</a:t>
            </a:r>
            <a:br>
              <a:rPr lang="en-US" dirty="0"/>
            </a:br>
            <a:endParaRPr lang="en-US" dirty="0"/>
          </a:p>
        </p:txBody>
      </p:sp>
      <p:sp>
        <p:nvSpPr>
          <p:cNvPr id="3" name="Content Placeholder 2">
            <a:extLst>
              <a:ext uri="{FF2B5EF4-FFF2-40B4-BE49-F238E27FC236}">
                <a16:creationId xmlns:a16="http://schemas.microsoft.com/office/drawing/2014/main" id="{9740D626-B6BF-48C9-A4AE-F82494258B8E}"/>
              </a:ext>
            </a:extLst>
          </p:cNvPr>
          <p:cNvSpPr>
            <a:spLocks noGrp="1"/>
          </p:cNvSpPr>
          <p:nvPr>
            <p:ph idx="1"/>
          </p:nvPr>
        </p:nvSpPr>
        <p:spPr>
          <a:xfrm>
            <a:off x="520567" y="1441066"/>
            <a:ext cx="10515600" cy="4351338"/>
          </a:xfrm>
        </p:spPr>
        <p:txBody>
          <a:bodyPr/>
          <a:lstStyle/>
          <a:p>
            <a:r>
              <a:rPr lang="en-US" b="1" dirty="0"/>
              <a:t>Key Insight:</a:t>
            </a:r>
            <a:r>
              <a:rPr lang="en-US" dirty="0"/>
              <a:t> Countries such as Norway have achieved significant success in niche sports, such as skiing, where the level of competition is relatively lower.</a:t>
            </a:r>
          </a:p>
          <a:p>
            <a:r>
              <a:rPr lang="en-US" b="1" dirty="0"/>
              <a:t>Strategic Solution:</a:t>
            </a:r>
            <a:r>
              <a:rPr lang="en-US" dirty="0"/>
              <a:t> Nations aiming to enhance their Olympic performance might focus on developing expertise and competitive advantage in niche sports. This strategy could help them achieve higher rankings with more manageable competition.</a:t>
            </a:r>
          </a:p>
          <a:p>
            <a:endParaRPr lang="en-US" dirty="0"/>
          </a:p>
        </p:txBody>
      </p:sp>
    </p:spTree>
    <p:extLst>
      <p:ext uri="{BB962C8B-B14F-4D97-AF65-F5344CB8AC3E}">
        <p14:creationId xmlns:p14="http://schemas.microsoft.com/office/powerpoint/2010/main" val="2023778510"/>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D916-0CE0-4324-991A-C2AD61C3D535}"/>
              </a:ext>
            </a:extLst>
          </p:cNvPr>
          <p:cNvSpPr>
            <a:spLocks noGrp="1"/>
          </p:cNvSpPr>
          <p:nvPr>
            <p:ph type="title"/>
          </p:nvPr>
        </p:nvSpPr>
        <p:spPr>
          <a:xfrm>
            <a:off x="97054" y="115503"/>
            <a:ext cx="10515600" cy="1325563"/>
          </a:xfrm>
        </p:spPr>
        <p:txBody>
          <a:bodyPr>
            <a:normAutofit fontScale="90000"/>
          </a:bodyPr>
          <a:lstStyle/>
          <a:p>
            <a:r>
              <a:rPr lang="en-US" b="1" dirty="0"/>
              <a:t>Insights and Strategic Solutions</a:t>
            </a:r>
            <a:br>
              <a:rPr lang="en-US" b="1" dirty="0"/>
            </a:br>
            <a:r>
              <a:rPr lang="en-US" b="1" dirty="0"/>
              <a:t>    .</a:t>
            </a:r>
            <a:r>
              <a:rPr lang="en-US" sz="4000" dirty="0"/>
              <a:t> Importance of Long-term Athlete Development</a:t>
            </a:r>
            <a:br>
              <a:rPr lang="en-US" dirty="0"/>
            </a:br>
            <a:endParaRPr lang="en-US" dirty="0"/>
          </a:p>
        </p:txBody>
      </p:sp>
      <p:sp>
        <p:nvSpPr>
          <p:cNvPr id="3" name="Content Placeholder 2">
            <a:extLst>
              <a:ext uri="{FF2B5EF4-FFF2-40B4-BE49-F238E27FC236}">
                <a16:creationId xmlns:a16="http://schemas.microsoft.com/office/drawing/2014/main" id="{9740D626-B6BF-48C9-A4AE-F82494258B8E}"/>
              </a:ext>
            </a:extLst>
          </p:cNvPr>
          <p:cNvSpPr>
            <a:spLocks noGrp="1"/>
          </p:cNvSpPr>
          <p:nvPr>
            <p:ph idx="1"/>
          </p:nvPr>
        </p:nvSpPr>
        <p:spPr>
          <a:xfrm>
            <a:off x="520567" y="1441066"/>
            <a:ext cx="10515600" cy="4351338"/>
          </a:xfrm>
        </p:spPr>
        <p:txBody>
          <a:bodyPr>
            <a:normAutofit/>
          </a:bodyPr>
          <a:lstStyle/>
          <a:p>
            <a:r>
              <a:rPr lang="en-US" b="1" dirty="0"/>
              <a:t>Key Insight:</a:t>
            </a:r>
            <a:r>
              <a:rPr lang="en-US" dirty="0"/>
              <a:t> Exceptional athletes like Michael Phelps exemplify the impact of sustained and well-structured athlete development programs. These programs are crucial for nurturing talent and achieving excellence.</a:t>
            </a:r>
          </a:p>
          <a:p>
            <a:r>
              <a:rPr lang="en-US" b="1" dirty="0"/>
              <a:t>Strategic Solution:</a:t>
            </a:r>
            <a:r>
              <a:rPr lang="en-US" dirty="0"/>
              <a:t> Other countries should consider adopting and refining long-term athlete development programs modeled after successful examples. Investing in these programs can lead to substantial improvements in athlete performance and overall Olympic success.</a:t>
            </a:r>
          </a:p>
        </p:txBody>
      </p:sp>
    </p:spTree>
    <p:extLst>
      <p:ext uri="{BB962C8B-B14F-4D97-AF65-F5344CB8AC3E}">
        <p14:creationId xmlns:p14="http://schemas.microsoft.com/office/powerpoint/2010/main" val="1274231774"/>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D916-0CE0-4324-991A-C2AD61C3D535}"/>
              </a:ext>
            </a:extLst>
          </p:cNvPr>
          <p:cNvSpPr>
            <a:spLocks noGrp="1"/>
          </p:cNvSpPr>
          <p:nvPr>
            <p:ph type="title"/>
          </p:nvPr>
        </p:nvSpPr>
        <p:spPr>
          <a:xfrm>
            <a:off x="97054" y="115503"/>
            <a:ext cx="10515600" cy="1325563"/>
          </a:xfrm>
        </p:spPr>
        <p:txBody>
          <a:bodyPr>
            <a:normAutofit fontScale="90000"/>
          </a:bodyPr>
          <a:lstStyle/>
          <a:p>
            <a:r>
              <a:rPr lang="en-US" b="1" dirty="0"/>
              <a:t>Recommendations</a:t>
            </a:r>
            <a:br>
              <a:rPr lang="en-US" b="1" dirty="0"/>
            </a:br>
            <a:r>
              <a:rPr lang="en-US" b="1" dirty="0"/>
              <a:t>    </a:t>
            </a:r>
            <a:r>
              <a:rPr lang="en-US" sz="4000" dirty="0"/>
              <a:t>•	Investment in Training Facilities</a:t>
            </a:r>
            <a:br>
              <a:rPr lang="en-US" dirty="0"/>
            </a:br>
            <a:endParaRPr lang="en-US" dirty="0"/>
          </a:p>
        </p:txBody>
      </p:sp>
      <p:sp>
        <p:nvSpPr>
          <p:cNvPr id="3" name="Content Placeholder 2">
            <a:extLst>
              <a:ext uri="{FF2B5EF4-FFF2-40B4-BE49-F238E27FC236}">
                <a16:creationId xmlns:a16="http://schemas.microsoft.com/office/drawing/2014/main" id="{9740D626-B6BF-48C9-A4AE-F82494258B8E}"/>
              </a:ext>
            </a:extLst>
          </p:cNvPr>
          <p:cNvSpPr>
            <a:spLocks noGrp="1"/>
          </p:cNvSpPr>
          <p:nvPr>
            <p:ph idx="1"/>
          </p:nvPr>
        </p:nvSpPr>
        <p:spPr>
          <a:xfrm>
            <a:off x="520567" y="1441066"/>
            <a:ext cx="10515600" cy="4351338"/>
          </a:xfrm>
        </p:spPr>
        <p:txBody>
          <a:bodyPr>
            <a:normAutofit/>
          </a:bodyPr>
          <a:lstStyle/>
          <a:p>
            <a:r>
              <a:rPr lang="en-US" b="1" dirty="0"/>
              <a:t>Recommendation:</a:t>
            </a:r>
            <a:r>
              <a:rPr lang="en-US" dirty="0"/>
              <a:t> Countries with lower medal counts should prioritize the development of state-of-the-art training facilities and recruit experienced coaches.</a:t>
            </a:r>
          </a:p>
          <a:p>
            <a:r>
              <a:rPr lang="en-US" b="1" dirty="0"/>
              <a:t>Rationale:</a:t>
            </a:r>
            <a:r>
              <a:rPr lang="en-US" dirty="0"/>
              <a:t> High-quality training environments and expert guidance can significantly enhance athlete performance, providing them with the tools and support needed to excel on the global stage.</a:t>
            </a:r>
          </a:p>
        </p:txBody>
      </p:sp>
    </p:spTree>
    <p:extLst>
      <p:ext uri="{BB962C8B-B14F-4D97-AF65-F5344CB8AC3E}">
        <p14:creationId xmlns:p14="http://schemas.microsoft.com/office/powerpoint/2010/main" val="34132197"/>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D916-0CE0-4324-991A-C2AD61C3D535}"/>
              </a:ext>
            </a:extLst>
          </p:cNvPr>
          <p:cNvSpPr>
            <a:spLocks noGrp="1"/>
          </p:cNvSpPr>
          <p:nvPr>
            <p:ph type="title"/>
          </p:nvPr>
        </p:nvSpPr>
        <p:spPr>
          <a:xfrm>
            <a:off x="97054" y="115503"/>
            <a:ext cx="10515600" cy="1325563"/>
          </a:xfrm>
        </p:spPr>
        <p:txBody>
          <a:bodyPr>
            <a:normAutofit fontScale="90000"/>
          </a:bodyPr>
          <a:lstStyle/>
          <a:p>
            <a:r>
              <a:rPr lang="en-US" b="1" dirty="0"/>
              <a:t>Recommendations</a:t>
            </a:r>
            <a:br>
              <a:rPr lang="en-US" b="1" dirty="0"/>
            </a:br>
            <a:r>
              <a:rPr lang="en-US" b="1" dirty="0"/>
              <a:t>    </a:t>
            </a:r>
            <a:r>
              <a:rPr lang="en-US" dirty="0"/>
              <a:t>•	Targeting Less Competitive Sports</a:t>
            </a:r>
            <a:br>
              <a:rPr lang="en-US" dirty="0"/>
            </a:br>
            <a:endParaRPr lang="en-US" dirty="0"/>
          </a:p>
        </p:txBody>
      </p:sp>
      <p:sp>
        <p:nvSpPr>
          <p:cNvPr id="3" name="Content Placeholder 2">
            <a:extLst>
              <a:ext uri="{FF2B5EF4-FFF2-40B4-BE49-F238E27FC236}">
                <a16:creationId xmlns:a16="http://schemas.microsoft.com/office/drawing/2014/main" id="{9740D626-B6BF-48C9-A4AE-F82494258B8E}"/>
              </a:ext>
            </a:extLst>
          </p:cNvPr>
          <p:cNvSpPr>
            <a:spLocks noGrp="1"/>
          </p:cNvSpPr>
          <p:nvPr>
            <p:ph idx="1"/>
          </p:nvPr>
        </p:nvSpPr>
        <p:spPr>
          <a:xfrm>
            <a:off x="520567" y="1441066"/>
            <a:ext cx="10515600" cy="4351338"/>
          </a:xfrm>
        </p:spPr>
        <p:txBody>
          <a:bodyPr>
            <a:normAutofit/>
          </a:bodyPr>
          <a:lstStyle/>
          <a:p>
            <a:r>
              <a:rPr lang="en-US" b="1" dirty="0"/>
              <a:t>Recommendation:</a:t>
            </a:r>
            <a:r>
              <a:rPr lang="en-US" dirty="0"/>
              <a:t> To increase the likelihood of winning medals, countries should focus on sports with fewer participants where competition is less intense.</a:t>
            </a:r>
          </a:p>
          <a:p>
            <a:r>
              <a:rPr lang="en-US" b="1" dirty="0"/>
              <a:t>Rationale:</a:t>
            </a:r>
            <a:r>
              <a:rPr lang="en-US" dirty="0"/>
              <a:t> By concentrating efforts on less crowded sports, nations can improve their medal chances and achieve more favorable results with a strategic approach.</a:t>
            </a:r>
          </a:p>
        </p:txBody>
      </p:sp>
    </p:spTree>
    <p:extLst>
      <p:ext uri="{BB962C8B-B14F-4D97-AF65-F5344CB8AC3E}">
        <p14:creationId xmlns:p14="http://schemas.microsoft.com/office/powerpoint/2010/main" val="919490084"/>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66E0-7D00-4A10-B3C5-44DC01122C0F}"/>
              </a:ext>
            </a:extLst>
          </p:cNvPr>
          <p:cNvSpPr>
            <a:spLocks noGrp="1"/>
          </p:cNvSpPr>
          <p:nvPr>
            <p:ph type="title"/>
          </p:nvPr>
        </p:nvSpPr>
        <p:spPr>
          <a:xfrm>
            <a:off x="316055" y="3216484"/>
            <a:ext cx="10515600" cy="1325563"/>
          </a:xfrm>
        </p:spPr>
        <p:txBody>
          <a:bodyPr>
            <a:normAutofit fontScale="90000"/>
          </a:bodyPr>
          <a:lstStyle/>
          <a:p>
            <a:r>
              <a:rPr lang="en-US" b="1" dirty="0"/>
              <a:t>Project Title: </a:t>
            </a:r>
            <a:r>
              <a:rPr lang="en-US" dirty="0"/>
              <a:t>Olympics Historical Data</a:t>
            </a:r>
            <a:br>
              <a:rPr lang="en-US" b="1" dirty="0"/>
            </a:br>
            <a:r>
              <a:rPr lang="en-US" b="1" dirty="0"/>
              <a:t>Name:</a:t>
            </a:r>
            <a:r>
              <a:rPr lang="en-US" dirty="0"/>
              <a:t> CAI1_DAT1_G7e / Group D: Runners-up </a:t>
            </a:r>
            <a:br>
              <a:rPr lang="en-US" dirty="0"/>
            </a:br>
            <a:r>
              <a:rPr lang="en-US" b="1" dirty="0"/>
              <a:t>Track:</a:t>
            </a:r>
            <a:r>
              <a:rPr lang="en-US" dirty="0"/>
              <a:t> Data Analysis Specialist Track </a:t>
            </a:r>
            <a:br>
              <a:rPr lang="en-US" dirty="0"/>
            </a:br>
            <a:r>
              <a:rPr lang="en-US" b="1" dirty="0"/>
              <a:t>Program :</a:t>
            </a:r>
            <a:r>
              <a:rPr lang="en-US" dirty="0"/>
              <a:t> The Digital Egypt Pioneers Initiative </a:t>
            </a:r>
            <a:r>
              <a:rPr lang="en-US" sz="3600" dirty="0"/>
              <a:t>(DEPI) </a:t>
            </a:r>
            <a:r>
              <a:rPr lang="en-US" b="1" dirty="0"/>
              <a:t>Supervisor: </a:t>
            </a:r>
            <a:r>
              <a:rPr lang="en-US" dirty="0"/>
              <a:t>Eng. Kareem </a:t>
            </a:r>
            <a:r>
              <a:rPr lang="en-US" dirty="0" err="1"/>
              <a:t>ElDemerdash</a:t>
            </a:r>
            <a:br>
              <a:rPr lang="en-US" dirty="0"/>
            </a:br>
            <a:r>
              <a:rPr lang="en-US" b="1" dirty="0"/>
              <a:t>Group Members : </a:t>
            </a:r>
            <a:br>
              <a:rPr lang="en-US" dirty="0"/>
            </a:br>
            <a:r>
              <a:rPr lang="en-US" dirty="0"/>
              <a:t>1- Omar  Yasser Arabaine</a:t>
            </a:r>
            <a:br>
              <a:rPr lang="en-US" dirty="0"/>
            </a:br>
            <a:r>
              <a:rPr lang="en-US" dirty="0"/>
              <a:t>2- Omar Mohsen Sayed</a:t>
            </a:r>
            <a:br>
              <a:rPr lang="en-US" dirty="0"/>
            </a:br>
            <a:r>
              <a:rPr lang="en-US" dirty="0"/>
              <a:t>3- Ahmed Mahmoud </a:t>
            </a:r>
            <a:r>
              <a:rPr lang="en-US" dirty="0" err="1"/>
              <a:t>AbdelHalim</a:t>
            </a:r>
            <a:br>
              <a:rPr lang="en-US" dirty="0"/>
            </a:br>
            <a:r>
              <a:rPr lang="en-US" dirty="0"/>
              <a:t>4- Abdelrahman Osama Ahmed</a:t>
            </a:r>
            <a:br>
              <a:rPr lang="en-US" dirty="0"/>
            </a:br>
            <a:r>
              <a:rPr lang="en-US" dirty="0"/>
              <a:t>5- Nada Mohamed </a:t>
            </a:r>
            <a:r>
              <a:rPr lang="en-US" dirty="0" err="1"/>
              <a:t>Metwally</a:t>
            </a:r>
            <a:br>
              <a:rPr lang="en-US" dirty="0"/>
            </a:br>
            <a:endParaRPr lang="en-US" b="1" dirty="0"/>
          </a:p>
        </p:txBody>
      </p:sp>
    </p:spTree>
    <p:extLst>
      <p:ext uri="{BB962C8B-B14F-4D97-AF65-F5344CB8AC3E}">
        <p14:creationId xmlns:p14="http://schemas.microsoft.com/office/powerpoint/2010/main" val="3052086779"/>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D916-0CE0-4324-991A-C2AD61C3D535}"/>
              </a:ext>
            </a:extLst>
          </p:cNvPr>
          <p:cNvSpPr>
            <a:spLocks noGrp="1"/>
          </p:cNvSpPr>
          <p:nvPr>
            <p:ph type="title"/>
          </p:nvPr>
        </p:nvSpPr>
        <p:spPr>
          <a:xfrm>
            <a:off x="97054" y="115503"/>
            <a:ext cx="10515600" cy="1325563"/>
          </a:xfrm>
        </p:spPr>
        <p:txBody>
          <a:bodyPr>
            <a:normAutofit fontScale="90000"/>
          </a:bodyPr>
          <a:lstStyle/>
          <a:p>
            <a:r>
              <a:rPr lang="en-US" b="1" dirty="0"/>
              <a:t>Recommendations</a:t>
            </a:r>
            <a:br>
              <a:rPr lang="en-US" b="1" dirty="0"/>
            </a:br>
            <a:r>
              <a:rPr lang="en-US" b="1" dirty="0"/>
              <a:t>    </a:t>
            </a:r>
            <a:r>
              <a:rPr lang="en-US" dirty="0"/>
              <a:t>•	Fostering Youth Development Programs</a:t>
            </a:r>
            <a:br>
              <a:rPr lang="en-US" dirty="0"/>
            </a:br>
            <a:endParaRPr lang="en-US" dirty="0"/>
          </a:p>
        </p:txBody>
      </p:sp>
      <p:sp>
        <p:nvSpPr>
          <p:cNvPr id="3" name="Content Placeholder 2">
            <a:extLst>
              <a:ext uri="{FF2B5EF4-FFF2-40B4-BE49-F238E27FC236}">
                <a16:creationId xmlns:a16="http://schemas.microsoft.com/office/drawing/2014/main" id="{9740D626-B6BF-48C9-A4AE-F82494258B8E}"/>
              </a:ext>
            </a:extLst>
          </p:cNvPr>
          <p:cNvSpPr>
            <a:spLocks noGrp="1"/>
          </p:cNvSpPr>
          <p:nvPr>
            <p:ph idx="1"/>
          </p:nvPr>
        </p:nvSpPr>
        <p:spPr>
          <a:xfrm>
            <a:off x="520567" y="1441066"/>
            <a:ext cx="10515600" cy="4351338"/>
          </a:xfrm>
        </p:spPr>
        <p:txBody>
          <a:bodyPr>
            <a:normAutofit/>
          </a:bodyPr>
          <a:lstStyle/>
          <a:p>
            <a:r>
              <a:rPr lang="en-US" b="1" dirty="0"/>
              <a:t>Recommendation:</a:t>
            </a:r>
            <a:r>
              <a:rPr lang="en-US" dirty="0"/>
              <a:t> Establish and expand youth Olympic programs inspired by successful models from countries like the USA and China.</a:t>
            </a:r>
          </a:p>
          <a:p>
            <a:r>
              <a:rPr lang="en-US" b="1" dirty="0"/>
              <a:t>Rationale:</a:t>
            </a:r>
            <a:r>
              <a:rPr lang="en-US" dirty="0"/>
              <a:t> Implementing robust youth development programs will lay a solid foundation for future success by nurturing young talent and ensuring a steady pipeline of skilled athletes.</a:t>
            </a:r>
          </a:p>
        </p:txBody>
      </p:sp>
    </p:spTree>
    <p:extLst>
      <p:ext uri="{BB962C8B-B14F-4D97-AF65-F5344CB8AC3E}">
        <p14:creationId xmlns:p14="http://schemas.microsoft.com/office/powerpoint/2010/main" val="3197363186"/>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F113-6C8A-4101-82C0-8CBC13DCC2A0}"/>
              </a:ext>
            </a:extLst>
          </p:cNvPr>
          <p:cNvSpPr>
            <a:spLocks noGrp="1"/>
          </p:cNvSpPr>
          <p:nvPr>
            <p:ph type="title"/>
          </p:nvPr>
        </p:nvSpPr>
        <p:spPr>
          <a:xfrm>
            <a:off x="0" y="0"/>
            <a:ext cx="10515600" cy="520399"/>
          </a:xfrm>
        </p:spPr>
        <p:txBody>
          <a:bodyPr>
            <a:normAutofit fontScale="90000"/>
          </a:bodyPr>
          <a:lstStyle/>
          <a:p>
            <a:r>
              <a:rPr lang="en-US" u="sng" dirty="0"/>
              <a:t>conclusion</a:t>
            </a:r>
          </a:p>
        </p:txBody>
      </p:sp>
      <p:sp>
        <p:nvSpPr>
          <p:cNvPr id="3" name="Content Placeholder 2">
            <a:extLst>
              <a:ext uri="{FF2B5EF4-FFF2-40B4-BE49-F238E27FC236}">
                <a16:creationId xmlns:a16="http://schemas.microsoft.com/office/drawing/2014/main" id="{B4BEEBEB-3F50-4EAB-8B88-C15E8546FBB4}"/>
              </a:ext>
            </a:extLst>
          </p:cNvPr>
          <p:cNvSpPr>
            <a:spLocks noGrp="1"/>
          </p:cNvSpPr>
          <p:nvPr>
            <p:ph idx="1"/>
          </p:nvPr>
        </p:nvSpPr>
        <p:spPr>
          <a:xfrm>
            <a:off x="0" y="1145406"/>
            <a:ext cx="11353800" cy="5188018"/>
          </a:xfrm>
        </p:spPr>
        <p:txBody>
          <a:bodyPr>
            <a:normAutofit fontScale="77500" lnSpcReduction="20000"/>
          </a:bodyPr>
          <a:lstStyle/>
          <a:p>
            <a:r>
              <a:rPr lang="en-US" dirty="0"/>
              <a:t>The analysis of Olympic data reveals key insights into performance trends and success factors:</a:t>
            </a:r>
          </a:p>
          <a:p>
            <a:r>
              <a:rPr lang="en-US" b="1" dirty="0"/>
              <a:t>Top Performers</a:t>
            </a:r>
            <a:r>
              <a:rPr lang="en-US" dirty="0"/>
              <a:t>: The USA, China, and Russia lead in medal counts due to their strong athlete development and diverse sport investments.</a:t>
            </a:r>
          </a:p>
          <a:p>
            <a:r>
              <a:rPr lang="en-US" b="1" dirty="0"/>
              <a:t>Star Athletes</a:t>
            </a:r>
            <a:r>
              <a:rPr lang="en-US" dirty="0"/>
              <a:t>: Icons like Michael Phelps and Usain Bolt exemplify the impact of exceptional talent and rigorous training.</a:t>
            </a:r>
          </a:p>
          <a:p>
            <a:r>
              <a:rPr lang="en-US" b="1" dirty="0"/>
              <a:t>Medal Contributions</a:t>
            </a:r>
            <a:r>
              <a:rPr lang="en-US" dirty="0"/>
              <a:t>: Athletics, swimming, and gymnastics are major contributors to medal tallies.</a:t>
            </a:r>
          </a:p>
          <a:p>
            <a:r>
              <a:rPr lang="en-US" b="1" dirty="0"/>
              <a:t>Emerging Nations</a:t>
            </a:r>
            <a:r>
              <a:rPr lang="en-US" dirty="0"/>
              <a:t>: Countries like China are excelling in specific sports, indicating potential for others to gain by focusing on niche areas.</a:t>
            </a:r>
          </a:p>
          <a:p>
            <a:r>
              <a:rPr lang="en-US" b="1" dirty="0"/>
              <a:t>Recommendations:</a:t>
            </a:r>
            <a:endParaRPr lang="en-US" dirty="0"/>
          </a:p>
          <a:p>
            <a:r>
              <a:rPr lang="en-US" b="1" dirty="0"/>
              <a:t>Invest in Training</a:t>
            </a:r>
            <a:r>
              <a:rPr lang="en-US" dirty="0"/>
              <a:t>: Enhance facilities and coaching for better athlete development.</a:t>
            </a:r>
          </a:p>
          <a:p>
            <a:r>
              <a:rPr lang="en-US" b="1" dirty="0"/>
              <a:t>Focus on Niche Sports</a:t>
            </a:r>
            <a:r>
              <a:rPr lang="en-US" dirty="0"/>
              <a:t>: Target less competitive sports for higher medal chances.</a:t>
            </a:r>
          </a:p>
          <a:p>
            <a:r>
              <a:rPr lang="en-US" b="1" dirty="0"/>
              <a:t>Develop Youth Programs</a:t>
            </a:r>
            <a:r>
              <a:rPr lang="en-US" dirty="0"/>
              <a:t>: Implement strong youth programs to build future champions.</a:t>
            </a:r>
          </a:p>
          <a:p>
            <a:r>
              <a:rPr lang="en-US" dirty="0"/>
              <a:t>These strategies will help countries improve their Olympic performance and achieve greater success.</a:t>
            </a:r>
          </a:p>
        </p:txBody>
      </p:sp>
    </p:spTree>
    <p:extLst>
      <p:ext uri="{BB962C8B-B14F-4D97-AF65-F5344CB8AC3E}">
        <p14:creationId xmlns:p14="http://schemas.microsoft.com/office/powerpoint/2010/main" val="4262203219"/>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50F362-467B-4951-B728-C0646D926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52E5F6E7-2A9D-4BCF-9430-A5555580B4B3}"/>
              </a:ext>
            </a:extLst>
          </p:cNvPr>
          <p:cNvSpPr txBox="1">
            <a:spLocks/>
          </p:cNvSpPr>
          <p:nvPr/>
        </p:nvSpPr>
        <p:spPr>
          <a:xfrm>
            <a:off x="3542515" y="6141806"/>
            <a:ext cx="6311347" cy="60791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rPr>
              <a:t>Any questions?</a:t>
            </a:r>
          </a:p>
        </p:txBody>
      </p:sp>
    </p:spTree>
    <p:extLst>
      <p:ext uri="{BB962C8B-B14F-4D97-AF65-F5344CB8AC3E}">
        <p14:creationId xmlns:p14="http://schemas.microsoft.com/office/powerpoint/2010/main" val="268082688"/>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A069-8546-48E8-9CDE-D6A3A6E916B7}"/>
              </a:ext>
            </a:extLst>
          </p:cNvPr>
          <p:cNvSpPr>
            <a:spLocks noGrp="1"/>
          </p:cNvSpPr>
          <p:nvPr>
            <p:ph type="title"/>
          </p:nvPr>
        </p:nvSpPr>
        <p:spPr>
          <a:xfrm>
            <a:off x="0" y="-77002"/>
            <a:ext cx="10515600" cy="1286427"/>
          </a:xfrm>
        </p:spPr>
        <p:txBody>
          <a:bodyPr/>
          <a:lstStyle/>
          <a:p>
            <a:pPr algn="ctr"/>
            <a:r>
              <a:rPr lang="en-US" b="1" dirty="0"/>
              <a:t>Table of Contents</a:t>
            </a:r>
            <a:endParaRPr lang="en-US" dirty="0"/>
          </a:p>
        </p:txBody>
      </p:sp>
      <p:sp>
        <p:nvSpPr>
          <p:cNvPr id="3" name="Content Placeholder 2">
            <a:extLst>
              <a:ext uri="{FF2B5EF4-FFF2-40B4-BE49-F238E27FC236}">
                <a16:creationId xmlns:a16="http://schemas.microsoft.com/office/drawing/2014/main" id="{073E7B5A-01F2-409D-BB0D-64F0642D5286}"/>
              </a:ext>
            </a:extLst>
          </p:cNvPr>
          <p:cNvSpPr>
            <a:spLocks noGrp="1"/>
          </p:cNvSpPr>
          <p:nvPr>
            <p:ph idx="1"/>
          </p:nvPr>
        </p:nvSpPr>
        <p:spPr>
          <a:xfrm>
            <a:off x="202932" y="760396"/>
            <a:ext cx="11010499" cy="5996539"/>
          </a:xfrm>
        </p:spPr>
        <p:txBody>
          <a:bodyPr>
            <a:normAutofit lnSpcReduction="10000"/>
          </a:bodyPr>
          <a:lstStyle/>
          <a:p>
            <a:r>
              <a:rPr lang="en-US" sz="1600" b="1" dirty="0"/>
              <a:t>Executive Summary</a:t>
            </a:r>
          </a:p>
          <a:p>
            <a:r>
              <a:rPr lang="en-US" sz="1600" b="1" dirty="0"/>
              <a:t>Introduction</a:t>
            </a:r>
            <a:endParaRPr lang="en-US" sz="1600" dirty="0"/>
          </a:p>
          <a:p>
            <a:pPr lvl="1"/>
            <a:r>
              <a:rPr lang="en-US" sz="1400" dirty="0"/>
              <a:t>Overview of the Olympics Dataset</a:t>
            </a:r>
          </a:p>
          <a:p>
            <a:pPr lvl="1"/>
            <a:r>
              <a:rPr lang="en-US" sz="1400" dirty="0"/>
              <a:t>Mind map</a:t>
            </a:r>
          </a:p>
          <a:p>
            <a:r>
              <a:rPr lang="en-US" sz="1600" b="1" dirty="0"/>
              <a:t>Olympic athletics event dashboard</a:t>
            </a:r>
            <a:endParaRPr lang="en-US" sz="1600" dirty="0"/>
          </a:p>
          <a:p>
            <a:pPr lvl="1"/>
            <a:r>
              <a:rPr lang="en-US" sz="1400" dirty="0"/>
              <a:t>Purpose and Goals of the Dashboard</a:t>
            </a:r>
          </a:p>
          <a:p>
            <a:r>
              <a:rPr lang="en-US" sz="1600" b="1" dirty="0"/>
              <a:t>Key Questions</a:t>
            </a:r>
            <a:endParaRPr lang="en-US" sz="1600" dirty="0"/>
          </a:p>
          <a:p>
            <a:r>
              <a:rPr lang="en-US" sz="1600" b="1" dirty="0"/>
              <a:t>Key Performance Indicators (KPIs)</a:t>
            </a:r>
            <a:endParaRPr lang="en-US" sz="1600" dirty="0"/>
          </a:p>
          <a:p>
            <a:pPr lvl="1"/>
            <a:r>
              <a:rPr lang="en-US" sz="1400" dirty="0"/>
              <a:t>Total Medals by Country</a:t>
            </a:r>
          </a:p>
          <a:p>
            <a:pPr lvl="1"/>
            <a:r>
              <a:rPr lang="en-US" sz="1400" dirty="0"/>
              <a:t>Top Athletes by Medal Count</a:t>
            </a:r>
          </a:p>
          <a:p>
            <a:pPr lvl="1"/>
            <a:r>
              <a:rPr lang="en-US" sz="1400" dirty="0"/>
              <a:t>Trends in Performance Over the Years</a:t>
            </a:r>
          </a:p>
          <a:p>
            <a:pPr lvl="1"/>
            <a:r>
              <a:rPr lang="en-US" sz="1400" dirty="0"/>
              <a:t>Most Successful Sports</a:t>
            </a:r>
          </a:p>
          <a:p>
            <a:r>
              <a:rPr lang="en-US" sz="1600" b="1" dirty="0"/>
              <a:t>Insights and Solutions</a:t>
            </a:r>
            <a:endParaRPr lang="en-US" sz="1600" dirty="0"/>
          </a:p>
          <a:p>
            <a:pPr lvl="1"/>
            <a:r>
              <a:rPr lang="en-US" sz="1400" dirty="0"/>
              <a:t>Growth of Emerging Nations</a:t>
            </a:r>
          </a:p>
          <a:p>
            <a:pPr lvl="1"/>
            <a:r>
              <a:rPr lang="en-US" sz="1400" dirty="0"/>
              <a:t>Specialization in Niche Sports</a:t>
            </a:r>
          </a:p>
          <a:p>
            <a:pPr lvl="1"/>
            <a:r>
              <a:rPr lang="en-US" sz="1400" dirty="0"/>
              <a:t>Importance of Long-term Athlete Development</a:t>
            </a:r>
          </a:p>
          <a:p>
            <a:r>
              <a:rPr lang="en-US" sz="1600" b="1" dirty="0"/>
              <a:t>Recommendations</a:t>
            </a:r>
            <a:endParaRPr lang="en-US" sz="1600" dirty="0"/>
          </a:p>
          <a:p>
            <a:pPr lvl="1"/>
            <a:r>
              <a:rPr lang="en-US" sz="1400" dirty="0"/>
              <a:t>Investing in Training &amp; Facilities</a:t>
            </a:r>
          </a:p>
          <a:p>
            <a:pPr lvl="1"/>
            <a:r>
              <a:rPr lang="en-US" sz="1400" dirty="0"/>
              <a:t>Targeting Less Competitive Sports</a:t>
            </a:r>
          </a:p>
          <a:p>
            <a:pPr lvl="1"/>
            <a:r>
              <a:rPr lang="en-US" sz="1400" dirty="0"/>
              <a:t>Fostering Youth Development Programs</a:t>
            </a:r>
          </a:p>
          <a:p>
            <a:r>
              <a:rPr lang="en-US" sz="1600" b="1" dirty="0"/>
              <a:t>Conclusion</a:t>
            </a:r>
          </a:p>
        </p:txBody>
      </p:sp>
    </p:spTree>
    <p:extLst>
      <p:ext uri="{BB962C8B-B14F-4D97-AF65-F5344CB8AC3E}">
        <p14:creationId xmlns:p14="http://schemas.microsoft.com/office/powerpoint/2010/main" val="3001009012"/>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4EE4-451E-45AA-9FE0-1CC5966B0008}"/>
              </a:ext>
            </a:extLst>
          </p:cNvPr>
          <p:cNvSpPr>
            <a:spLocks noGrp="1"/>
          </p:cNvSpPr>
          <p:nvPr>
            <p:ph type="title"/>
          </p:nvPr>
        </p:nvSpPr>
        <p:spPr>
          <a:xfrm>
            <a:off x="97054" y="283946"/>
            <a:ext cx="10515600" cy="587141"/>
          </a:xfrm>
        </p:spPr>
        <p:txBody>
          <a:bodyPr>
            <a:noAutofit/>
          </a:bodyPr>
          <a:lstStyle/>
          <a:p>
            <a:r>
              <a:rPr lang="en-US" sz="3600" b="1" u="sng" dirty="0"/>
              <a:t>Executive Summary</a:t>
            </a:r>
            <a:br>
              <a:rPr lang="en-US" sz="3600" b="1" u="sng" dirty="0"/>
            </a:br>
            <a:endParaRPr lang="en-US" sz="3600" u="sng" dirty="0"/>
          </a:p>
        </p:txBody>
      </p:sp>
      <p:sp>
        <p:nvSpPr>
          <p:cNvPr id="3" name="Content Placeholder 2">
            <a:extLst>
              <a:ext uri="{FF2B5EF4-FFF2-40B4-BE49-F238E27FC236}">
                <a16:creationId xmlns:a16="http://schemas.microsoft.com/office/drawing/2014/main" id="{ED73B5C2-EE34-4089-9B4C-A8AF771B5982}"/>
              </a:ext>
            </a:extLst>
          </p:cNvPr>
          <p:cNvSpPr>
            <a:spLocks noGrp="1"/>
          </p:cNvSpPr>
          <p:nvPr>
            <p:ph idx="1"/>
          </p:nvPr>
        </p:nvSpPr>
        <p:spPr>
          <a:xfrm>
            <a:off x="97054" y="660969"/>
            <a:ext cx="12021151" cy="6086340"/>
          </a:xfrm>
        </p:spPr>
        <p:txBody>
          <a:bodyPr>
            <a:normAutofit fontScale="92500" lnSpcReduction="20000"/>
          </a:bodyPr>
          <a:lstStyle/>
          <a:p>
            <a:r>
              <a:rPr lang="en-US" dirty="0"/>
              <a:t>The Olympic Games are a global showcase of athletic excellence, representing not only the pinnacle of sports but also a reflection of global history, politics, and societal values. This dashboard provides a detailed analysis of data from the modern Olympics, covering Games. It highlights key trends in medal distribution, country performance, sport-specific achievements, and athlete demographics.</a:t>
            </a:r>
          </a:p>
          <a:p>
            <a:r>
              <a:rPr lang="en-US" b="1" u="sng" dirty="0"/>
              <a:t>Key insights from the analysis include:</a:t>
            </a:r>
          </a:p>
          <a:p>
            <a:r>
              <a:rPr lang="en-US" b="1" dirty="0"/>
              <a:t>Dominant Countries</a:t>
            </a:r>
            <a:r>
              <a:rPr lang="en-US" dirty="0"/>
              <a:t>: The USA, China, and Russia consistently rank as top performers in terms of medal counts across various sports, with emerging nations closing the gap in recent years.</a:t>
            </a:r>
          </a:p>
          <a:p>
            <a:r>
              <a:rPr lang="en-US" b="1" dirty="0"/>
              <a:t>Top Athletes</a:t>
            </a:r>
            <a:r>
              <a:rPr lang="en-US" dirty="0"/>
              <a:t>: Standout athletes such as Michael Phelps and Usain Bolt dominate in swimming and track and field, respectively, showcasing individual athletic excellence.</a:t>
            </a:r>
          </a:p>
          <a:p>
            <a:r>
              <a:rPr lang="en-US" b="1" dirty="0"/>
              <a:t>Sport-Specific Trends</a:t>
            </a:r>
            <a:r>
              <a:rPr lang="en-US" dirty="0"/>
              <a:t>: Athletics, swimming, and gymnastics remain the most competitive and medal-rich sports, contributing significantly to the overall medal tallies of top-performing countries.</a:t>
            </a:r>
          </a:p>
          <a:p>
            <a:r>
              <a:rPr lang="en-US" b="1" dirty="0"/>
              <a:t>Gender and Athlete Characteristics</a:t>
            </a:r>
            <a:r>
              <a:rPr lang="en-US" dirty="0"/>
              <a:t>: The participation of women in the Olympics has steadily increased, reflecting broader societal shifts towards gender equality. Additionally, the analysis explores trends in physical attributes and demographics of medal-winning athletes.</a:t>
            </a:r>
          </a:p>
          <a:p>
            <a:endParaRPr lang="en-US" dirty="0"/>
          </a:p>
        </p:txBody>
      </p:sp>
    </p:spTree>
    <p:extLst>
      <p:ext uri="{BB962C8B-B14F-4D97-AF65-F5344CB8AC3E}">
        <p14:creationId xmlns:p14="http://schemas.microsoft.com/office/powerpoint/2010/main" val="4166284263"/>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DD1E-ABBE-4E0F-A3B6-F28F57B573B1}"/>
              </a:ext>
            </a:extLst>
          </p:cNvPr>
          <p:cNvSpPr>
            <a:spLocks noGrp="1"/>
          </p:cNvSpPr>
          <p:nvPr>
            <p:ph type="title"/>
          </p:nvPr>
        </p:nvSpPr>
        <p:spPr>
          <a:xfrm>
            <a:off x="0" y="717082"/>
            <a:ext cx="10515600" cy="819143"/>
          </a:xfrm>
        </p:spPr>
        <p:txBody>
          <a:bodyPr>
            <a:noAutofit/>
          </a:bodyPr>
          <a:lstStyle/>
          <a:p>
            <a:r>
              <a:rPr lang="en-US" sz="3200" b="1" u="sng" dirty="0"/>
              <a:t>Introduction</a:t>
            </a:r>
            <a:r>
              <a:rPr lang="en-US" sz="3200" b="1" dirty="0"/>
              <a:t> </a:t>
            </a:r>
            <a:br>
              <a:rPr lang="en-US" sz="3200" b="1" dirty="0"/>
            </a:br>
            <a:r>
              <a:rPr lang="en-US" sz="3200" b="1" dirty="0"/>
              <a:t>   .</a:t>
            </a:r>
            <a:r>
              <a:rPr lang="en-US" sz="3200" dirty="0"/>
              <a:t> Overview of the Olympics Dataset</a:t>
            </a:r>
            <a:br>
              <a:rPr lang="en-US" sz="3200" dirty="0"/>
            </a:br>
            <a:br>
              <a:rPr lang="en-US" sz="3200" dirty="0"/>
            </a:br>
            <a:br>
              <a:rPr lang="en-US" sz="3200" dirty="0"/>
            </a:br>
            <a:endParaRPr lang="en-US" sz="3200" dirty="0"/>
          </a:p>
        </p:txBody>
      </p:sp>
      <p:sp>
        <p:nvSpPr>
          <p:cNvPr id="3" name="Content Placeholder 2">
            <a:extLst>
              <a:ext uri="{FF2B5EF4-FFF2-40B4-BE49-F238E27FC236}">
                <a16:creationId xmlns:a16="http://schemas.microsoft.com/office/drawing/2014/main" id="{FADC2277-37E6-41ED-8D14-3B1A00DBD8B5}"/>
              </a:ext>
            </a:extLst>
          </p:cNvPr>
          <p:cNvSpPr>
            <a:spLocks noGrp="1"/>
          </p:cNvSpPr>
          <p:nvPr>
            <p:ph idx="1"/>
          </p:nvPr>
        </p:nvSpPr>
        <p:spPr>
          <a:xfrm>
            <a:off x="125931" y="1479116"/>
            <a:ext cx="12136654" cy="4661802"/>
          </a:xfrm>
        </p:spPr>
        <p:txBody>
          <a:bodyPr/>
          <a:lstStyle/>
          <a:p>
            <a:endParaRPr lang="en-US" dirty="0"/>
          </a:p>
          <a:p>
            <a:r>
              <a:rPr lang="en-US" dirty="0"/>
              <a:t>The modern Olympic Games, spanning from Athens 1896 to 2024, are far more than just a quadrennial multi-sport event. They offer a unique lens through which to examine global history, reflecting shifting geopolitical dynamics, the rise of women’s empowerment, and society's evolving values.</a:t>
            </a:r>
          </a:p>
          <a:p>
            <a:endParaRPr lang="en-US" dirty="0"/>
          </a:p>
        </p:txBody>
      </p:sp>
    </p:spTree>
    <p:extLst>
      <p:ext uri="{BB962C8B-B14F-4D97-AF65-F5344CB8AC3E}">
        <p14:creationId xmlns:p14="http://schemas.microsoft.com/office/powerpoint/2010/main" val="588621937"/>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827A-07F8-49FD-8BAB-55E68A1E02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B56BCC-66E8-46A4-8648-5A3291388F1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7FD787A-5A19-4860-8A65-41A813DE8FB9}"/>
              </a:ext>
            </a:extLst>
          </p:cNvPr>
          <p:cNvPicPr>
            <a:picLocks noChangeAspect="1"/>
          </p:cNvPicPr>
          <p:nvPr/>
        </p:nvPicPr>
        <p:blipFill>
          <a:blip r:embed="rId2"/>
          <a:stretch>
            <a:fillRect/>
          </a:stretch>
        </p:blipFill>
        <p:spPr>
          <a:xfrm>
            <a:off x="0" y="0"/>
            <a:ext cx="12192000" cy="6773220"/>
          </a:xfrm>
          <a:prstGeom prst="rect">
            <a:avLst/>
          </a:prstGeom>
        </p:spPr>
      </p:pic>
      <p:sp>
        <p:nvSpPr>
          <p:cNvPr id="5" name="Title 1">
            <a:extLst>
              <a:ext uri="{FF2B5EF4-FFF2-40B4-BE49-F238E27FC236}">
                <a16:creationId xmlns:a16="http://schemas.microsoft.com/office/drawing/2014/main" id="{0AFEE4A0-10A2-40FE-8458-8649F36BD268}"/>
              </a:ext>
            </a:extLst>
          </p:cNvPr>
          <p:cNvSpPr txBox="1">
            <a:spLocks/>
          </p:cNvSpPr>
          <p:nvPr/>
        </p:nvSpPr>
        <p:spPr>
          <a:xfrm>
            <a:off x="577515" y="0"/>
            <a:ext cx="10515600" cy="443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t>Mind map</a:t>
            </a:r>
            <a:endParaRPr lang="en-US" sz="1800" dirty="0"/>
          </a:p>
        </p:txBody>
      </p:sp>
    </p:spTree>
    <p:extLst>
      <p:ext uri="{BB962C8B-B14F-4D97-AF65-F5344CB8AC3E}">
        <p14:creationId xmlns:p14="http://schemas.microsoft.com/office/powerpoint/2010/main" val="1125571216"/>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CE51D-3F66-4E2F-9AC5-304EE15C5FF4}"/>
              </a:ext>
            </a:extLst>
          </p:cNvPr>
          <p:cNvSpPr>
            <a:spLocks noGrp="1"/>
          </p:cNvSpPr>
          <p:nvPr>
            <p:ph idx="1"/>
          </p:nvPr>
        </p:nvSpPr>
        <p:spPr>
          <a:xfrm>
            <a:off x="125128" y="0"/>
            <a:ext cx="11228672" cy="7161196"/>
          </a:xfrm>
        </p:spPr>
        <p:txBody>
          <a:bodyPr>
            <a:normAutofit fontScale="70000" lnSpcReduction="20000"/>
          </a:bodyPr>
          <a:lstStyle/>
          <a:p>
            <a:r>
              <a:rPr lang="en-US" dirty="0"/>
              <a:t>The mind map presents a summary of the history of the Olympics, with key points divided into the following sections:</a:t>
            </a:r>
          </a:p>
          <a:p>
            <a:r>
              <a:rPr lang="en-US" b="1" dirty="0"/>
              <a:t>Origins of the Olympics</a:t>
            </a:r>
            <a:r>
              <a:rPr lang="en-US" dirty="0"/>
              <a:t>:</a:t>
            </a:r>
          </a:p>
          <a:p>
            <a:pPr lvl="1"/>
            <a:r>
              <a:rPr lang="en-US" b="1" dirty="0"/>
              <a:t>Ancient Greece</a:t>
            </a:r>
            <a:r>
              <a:rPr lang="en-US" dirty="0"/>
              <a:t>: The Olympics began in 776 BC in Olympia, Greece, as a religious festival honoring Zeus, promoting unity among city-states through athletic competitions.</a:t>
            </a:r>
          </a:p>
          <a:p>
            <a:pPr lvl="1"/>
            <a:r>
              <a:rPr lang="en-US" b="1" dirty="0"/>
              <a:t>Modern Revival</a:t>
            </a:r>
            <a:r>
              <a:rPr lang="en-US" dirty="0"/>
              <a:t>: The modern Olympics were revived in 1896 by Pierre de Coubertin, aiming to promote peace and international cooperation through sports.</a:t>
            </a:r>
          </a:p>
          <a:p>
            <a:r>
              <a:rPr lang="en-US" b="1" dirty="0"/>
              <a:t>Important Countries in Olympic History</a:t>
            </a:r>
            <a:r>
              <a:rPr lang="en-US" dirty="0"/>
              <a:t>:</a:t>
            </a:r>
          </a:p>
          <a:p>
            <a:pPr lvl="1"/>
            <a:r>
              <a:rPr lang="en-US" b="1" dirty="0"/>
              <a:t>United States</a:t>
            </a:r>
            <a:r>
              <a:rPr lang="en-US" dirty="0"/>
              <a:t>: The U.S. has won the most Olympic medals overall, with notable athletes like Michael Phelps and Jesse Owens. The U.S. has hosted the Olympics multiple times.</a:t>
            </a:r>
          </a:p>
          <a:p>
            <a:pPr lvl="1"/>
            <a:r>
              <a:rPr lang="en-US" b="1" dirty="0"/>
              <a:t>Soviet Union</a:t>
            </a:r>
            <a:r>
              <a:rPr lang="en-US" dirty="0"/>
              <a:t>: A dominant force from 1952 until its dissolution in 1991, excelling in sports like gymnastics and weightlifting.</a:t>
            </a:r>
          </a:p>
          <a:p>
            <a:pPr lvl="1"/>
            <a:r>
              <a:rPr lang="en-US" b="1" dirty="0"/>
              <a:t>China</a:t>
            </a:r>
            <a:r>
              <a:rPr lang="en-US" dirty="0"/>
              <a:t>: A major Olympic power since the 1980s, hosting the 2008 Olympics and producing athletes like Liu Xiang (track and field) and Ye </a:t>
            </a:r>
            <a:r>
              <a:rPr lang="en-US" dirty="0" err="1"/>
              <a:t>Shiwen</a:t>
            </a:r>
            <a:r>
              <a:rPr lang="en-US" dirty="0"/>
              <a:t> (swimming).</a:t>
            </a:r>
          </a:p>
          <a:p>
            <a:r>
              <a:rPr lang="en-US" b="1" dirty="0"/>
              <a:t>Top Athletes in Olympic History</a:t>
            </a:r>
            <a:r>
              <a:rPr lang="en-US" dirty="0"/>
              <a:t>:</a:t>
            </a:r>
          </a:p>
          <a:p>
            <a:pPr lvl="1"/>
            <a:r>
              <a:rPr lang="en-US" b="1" dirty="0"/>
              <a:t>Michael Phelps</a:t>
            </a:r>
            <a:r>
              <a:rPr lang="en-US" dirty="0"/>
              <a:t>: Holds the record for the most Olympic medals (23), dominating swimming across four Games.</a:t>
            </a:r>
          </a:p>
          <a:p>
            <a:pPr lvl="1"/>
            <a:r>
              <a:rPr lang="en-US" b="1" dirty="0"/>
              <a:t>Usain Bolt</a:t>
            </a:r>
            <a:r>
              <a:rPr lang="en-US" dirty="0"/>
              <a:t>: Regarded as the fastest man in history, winning three consecutive Olympic golds in the 100m and 200m.</a:t>
            </a:r>
          </a:p>
          <a:p>
            <a:pPr lvl="1"/>
            <a:r>
              <a:rPr lang="en-US" b="1" dirty="0"/>
              <a:t>Simone Biles</a:t>
            </a:r>
            <a:r>
              <a:rPr lang="en-US" dirty="0"/>
              <a:t>: One of the most decorated gymnasts, known for groundbreaking routines and advocating for mental health in sports.</a:t>
            </a:r>
          </a:p>
          <a:p>
            <a:r>
              <a:rPr lang="en-US" b="1" dirty="0"/>
              <a:t>Key Results and Milestones</a:t>
            </a:r>
            <a:r>
              <a:rPr lang="en-US" dirty="0"/>
              <a:t>:</a:t>
            </a:r>
          </a:p>
          <a:p>
            <a:pPr lvl="1"/>
            <a:r>
              <a:rPr lang="en-US" b="1" dirty="0"/>
              <a:t>Record-Breaking Performances</a:t>
            </a:r>
            <a:r>
              <a:rPr lang="en-US" dirty="0"/>
              <a:t>: Includes Usain Bolt's 100m world record and Phelps' eight gold medals in Beijing 2008.</a:t>
            </a:r>
          </a:p>
          <a:p>
            <a:pPr lvl="1"/>
            <a:r>
              <a:rPr lang="en-US" b="1" dirty="0"/>
              <a:t>New Sports</a:t>
            </a:r>
            <a:r>
              <a:rPr lang="en-US" dirty="0"/>
              <a:t>: Skateboarding and surfing were introduced in the Tokyo 2020 Olympics.</a:t>
            </a:r>
          </a:p>
          <a:p>
            <a:r>
              <a:rPr lang="en-US" b="1" dirty="0"/>
              <a:t>Controversies and Challenges</a:t>
            </a:r>
            <a:r>
              <a:rPr lang="en-US" dirty="0"/>
              <a:t>:</a:t>
            </a:r>
          </a:p>
          <a:p>
            <a:pPr lvl="1"/>
            <a:r>
              <a:rPr lang="en-US" dirty="0"/>
              <a:t>Political tensions led to boycotts in 1980 and 1984.</a:t>
            </a:r>
          </a:p>
          <a:p>
            <a:pPr lvl="1"/>
            <a:r>
              <a:rPr lang="en-US" dirty="0"/>
              <a:t>Doping scandals have affected the reputation of various athletes and countries.</a:t>
            </a:r>
          </a:p>
          <a:p>
            <a:pPr lvl="1"/>
            <a:r>
              <a:rPr lang="en-US" dirty="0"/>
              <a:t>The COVID-19 pandemic caused the postponement of the 2020 Tokyo Olympics to 2021.</a:t>
            </a:r>
          </a:p>
          <a:p>
            <a:endParaRPr lang="en-US" dirty="0"/>
          </a:p>
        </p:txBody>
      </p:sp>
    </p:spTree>
    <p:extLst>
      <p:ext uri="{BB962C8B-B14F-4D97-AF65-F5344CB8AC3E}">
        <p14:creationId xmlns:p14="http://schemas.microsoft.com/office/powerpoint/2010/main" val="1169785555"/>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1FCE-1CC2-4894-942B-1E2E882C763B}"/>
              </a:ext>
            </a:extLst>
          </p:cNvPr>
          <p:cNvSpPr>
            <a:spLocks noGrp="1"/>
          </p:cNvSpPr>
          <p:nvPr>
            <p:ph type="title"/>
          </p:nvPr>
        </p:nvSpPr>
        <p:spPr>
          <a:xfrm>
            <a:off x="145181" y="18255"/>
            <a:ext cx="10515600" cy="1325563"/>
          </a:xfrm>
        </p:spPr>
        <p:txBody>
          <a:bodyPr/>
          <a:lstStyle/>
          <a:p>
            <a:r>
              <a:rPr lang="en-US" b="1" u="sng" dirty="0"/>
              <a:t>Key Questions</a:t>
            </a:r>
            <a:br>
              <a:rPr lang="en-US" u="sng" dirty="0"/>
            </a:br>
            <a:endParaRPr lang="en-US" u="sng" dirty="0"/>
          </a:p>
        </p:txBody>
      </p:sp>
      <p:sp>
        <p:nvSpPr>
          <p:cNvPr id="3" name="Content Placeholder 2">
            <a:extLst>
              <a:ext uri="{FF2B5EF4-FFF2-40B4-BE49-F238E27FC236}">
                <a16:creationId xmlns:a16="http://schemas.microsoft.com/office/drawing/2014/main" id="{69772CA7-F9B0-4CF8-A7C9-F01C3BD6B641}"/>
              </a:ext>
            </a:extLst>
          </p:cNvPr>
          <p:cNvSpPr>
            <a:spLocks noGrp="1"/>
          </p:cNvSpPr>
          <p:nvPr>
            <p:ph idx="1"/>
          </p:nvPr>
        </p:nvSpPr>
        <p:spPr>
          <a:xfrm>
            <a:off x="-278331" y="1253331"/>
            <a:ext cx="10515600" cy="4351338"/>
          </a:xfrm>
        </p:spPr>
        <p:txBody>
          <a:bodyPr/>
          <a:lstStyle/>
          <a:p>
            <a:pPr lvl="1"/>
            <a:r>
              <a:rPr lang="en-US" sz="3200" dirty="0"/>
              <a:t>Which Country Leads in Total Medals?</a:t>
            </a:r>
          </a:p>
          <a:p>
            <a:pPr lvl="1"/>
            <a:r>
              <a:rPr lang="en-US" sz="3200" dirty="0"/>
              <a:t>Who Are the Top Medal-Winning Athletes?</a:t>
            </a:r>
          </a:p>
          <a:p>
            <a:pPr lvl="1"/>
            <a:r>
              <a:rPr lang="en-US" sz="3200" dirty="0"/>
              <a:t>Which Sports Drive Medal Wins?</a:t>
            </a:r>
          </a:p>
          <a:p>
            <a:pPr lvl="1"/>
            <a:r>
              <a:rPr lang="en-US" sz="3200" dirty="0"/>
              <a:t>How Do Regions Compare in Olympic Performance?</a:t>
            </a:r>
            <a:endParaRPr lang="en-US" sz="3600" b="1" dirty="0"/>
          </a:p>
          <a:p>
            <a:endParaRPr lang="en-US" dirty="0"/>
          </a:p>
        </p:txBody>
      </p:sp>
    </p:spTree>
    <p:extLst>
      <p:ext uri="{BB962C8B-B14F-4D97-AF65-F5344CB8AC3E}">
        <p14:creationId xmlns:p14="http://schemas.microsoft.com/office/powerpoint/2010/main" val="3773227376"/>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D333-EAC6-4D56-AFD7-2E893C60A0C3}"/>
              </a:ext>
            </a:extLst>
          </p:cNvPr>
          <p:cNvSpPr>
            <a:spLocks noGrp="1"/>
          </p:cNvSpPr>
          <p:nvPr>
            <p:ph type="title"/>
          </p:nvPr>
        </p:nvSpPr>
        <p:spPr>
          <a:xfrm>
            <a:off x="577515" y="0"/>
            <a:ext cx="10515600" cy="443397"/>
          </a:xfrm>
        </p:spPr>
        <p:txBody>
          <a:bodyPr>
            <a:normAutofit/>
          </a:bodyPr>
          <a:lstStyle/>
          <a:p>
            <a:pPr algn="ctr"/>
            <a:r>
              <a:rPr lang="en-US" sz="1800" b="1" dirty="0"/>
              <a:t>Olympic athletics event dashboard</a:t>
            </a:r>
            <a:endParaRPr lang="en-US" sz="1800" dirty="0"/>
          </a:p>
        </p:txBody>
      </p:sp>
      <p:pic>
        <p:nvPicPr>
          <p:cNvPr id="5" name="Picture 4">
            <a:extLst>
              <a:ext uri="{FF2B5EF4-FFF2-40B4-BE49-F238E27FC236}">
                <a16:creationId xmlns:a16="http://schemas.microsoft.com/office/drawing/2014/main" id="{5C3927D5-ACB6-935A-6F29-75F3A73C9366}"/>
              </a:ext>
            </a:extLst>
          </p:cNvPr>
          <p:cNvPicPr>
            <a:picLocks noChangeAspect="1"/>
          </p:cNvPicPr>
          <p:nvPr/>
        </p:nvPicPr>
        <p:blipFill>
          <a:blip r:embed="rId2"/>
          <a:srcRect l="22093" t="9855" r="22310" b="11304"/>
          <a:stretch/>
        </p:blipFill>
        <p:spPr>
          <a:xfrm>
            <a:off x="2158448" y="443397"/>
            <a:ext cx="7875104" cy="6281609"/>
          </a:xfrm>
          <a:prstGeom prst="rect">
            <a:avLst/>
          </a:prstGeom>
        </p:spPr>
      </p:pic>
    </p:spTree>
    <p:extLst>
      <p:ext uri="{BB962C8B-B14F-4D97-AF65-F5344CB8AC3E}">
        <p14:creationId xmlns:p14="http://schemas.microsoft.com/office/powerpoint/2010/main" val="14148508"/>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48">
      <a:dk1>
        <a:sysClr val="windowText" lastClr="000000"/>
      </a:dk1>
      <a:lt1>
        <a:sysClr val="window" lastClr="FFFFFF"/>
      </a:lt1>
      <a:dk2>
        <a:srgbClr val="44546A"/>
      </a:dk2>
      <a:lt2>
        <a:srgbClr val="E7E6E6"/>
      </a:lt2>
      <a:accent1>
        <a:srgbClr val="5B9BD5"/>
      </a:accent1>
      <a:accent2>
        <a:srgbClr val="ED7D31"/>
      </a:accent2>
      <a:accent3>
        <a:srgbClr val="ED7D31"/>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5279</TotalTime>
  <Words>1760</Words>
  <Application>Microsoft Office PowerPoint</Application>
  <PresentationFormat>Widescreen</PresentationFormat>
  <Paragraphs>106</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Project Title: Olympics Historical Data Name: CAI1_DAT1_G7e / Group D: Runners-up  Track: Data Analysis Specialist Track  Program : The Digital Egypt Pioneers Initiative (DEPI) Supervisor: Eng. Kareem ElDemerdash Group Members :  1- Omar  Yasser Arabaine 2- Omar Mohsen Sayed 3- Ahmed Mahmoud AbdelHalim 4- Abdelrahman Osama Ahmed 5- Nada Mohamed Metwally </vt:lpstr>
      <vt:lpstr>Table of Contents</vt:lpstr>
      <vt:lpstr>Executive Summary </vt:lpstr>
      <vt:lpstr>Introduction     . Overview of the Olympics Dataset   </vt:lpstr>
      <vt:lpstr>PowerPoint Presentation</vt:lpstr>
      <vt:lpstr>PowerPoint Presentation</vt:lpstr>
      <vt:lpstr>Key Questions </vt:lpstr>
      <vt:lpstr>Olympic athletics event dashboard</vt:lpstr>
      <vt:lpstr>     . Purpose and Goals of the Dashboard </vt:lpstr>
      <vt:lpstr>Key Performance Indicators (KPIs)     .Total Medals by Country </vt:lpstr>
      <vt:lpstr>Key Performance Indicators (KPIs)    .Top Athletes by Medal Count </vt:lpstr>
      <vt:lpstr>Key Performance Indicators (KPIs)     .Trends in Performance Over the Years </vt:lpstr>
      <vt:lpstr>Key Performance Indicators (KPIs)     .Most Successful Sports </vt:lpstr>
      <vt:lpstr>Insights and Strategic Solutions     .Growth of Emerging Nations </vt:lpstr>
      <vt:lpstr>Insights and Strategic Solutions     . Specialization in Niche Sports </vt:lpstr>
      <vt:lpstr>Insights and Strategic Solutions     . Importance of Long-term Athlete Development </vt:lpstr>
      <vt:lpstr>Recommendations     • Investment in Training Facilities </vt:lpstr>
      <vt:lpstr>Recommendations     • Targeting Less Competitive Sports </vt:lpstr>
      <vt:lpstr>Recommendations     • Fostering Youth Development Programs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AKNA</dc:creator>
  <cp:lastModifiedBy>Omar Arabaine</cp:lastModifiedBy>
  <cp:revision>1451</cp:revision>
  <dcterms:created xsi:type="dcterms:W3CDTF">2015-05-14T11:11:14Z</dcterms:created>
  <dcterms:modified xsi:type="dcterms:W3CDTF">2024-10-12T06:53:23Z</dcterms:modified>
</cp:coreProperties>
</file>