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5" r:id="rId11"/>
    <p:sldId id="266" r:id="rId12"/>
    <p:sldId id="283" r:id="rId13"/>
    <p:sldId id="284" r:id="rId14"/>
    <p:sldId id="285" r:id="rId15"/>
    <p:sldId id="286" r:id="rId16"/>
    <p:sldId id="287" r:id="rId17"/>
    <p:sldId id="288"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8288000" cy="10287000"/>
  <p:notesSz cx="6858000" cy="9144000"/>
  <p:embeddedFontLst>
    <p:embeddedFont>
      <p:font typeface="Arimo Bold" panose="020B0604020202020204" charset="0"/>
      <p:regular r:id="rId36"/>
    </p:embeddedFont>
    <p:embeddedFont>
      <p:font typeface="Futura Display" panose="020B0604020202020204" charset="0"/>
      <p:regular r:id="rId37"/>
    </p:embeddedFont>
    <p:embeddedFont>
      <p:font typeface="Lexend Deca"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2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9.sv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19.sv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9.sv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3.sv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19.sv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3.sv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3.sv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2285506" y="-4771437"/>
            <a:ext cx="22859012" cy="17585432"/>
            <a:chOff x="0" y="0"/>
            <a:chExt cx="30478683" cy="23447243"/>
          </a:xfrm>
        </p:grpSpPr>
        <p:sp>
          <p:nvSpPr>
            <p:cNvPr id="3" name="Freeform 3"/>
            <p:cNvSpPr/>
            <p:nvPr/>
          </p:nvSpPr>
          <p:spPr>
            <a:xfrm>
              <a:off x="0" y="0"/>
              <a:ext cx="30478729" cy="23447248"/>
            </a:xfrm>
            <a:custGeom>
              <a:avLst/>
              <a:gdLst/>
              <a:ahLst/>
              <a:cxnLst/>
              <a:rect l="l" t="t" r="r" b="b"/>
              <a:pathLst>
                <a:path w="30478729" h="23447248">
                  <a:moveTo>
                    <a:pt x="0" y="0"/>
                  </a:moveTo>
                  <a:lnTo>
                    <a:pt x="30478729" y="0"/>
                  </a:lnTo>
                  <a:lnTo>
                    <a:pt x="30478729" y="23447248"/>
                  </a:lnTo>
                  <a:lnTo>
                    <a:pt x="0" y="23447248"/>
                  </a:lnTo>
                  <a:lnTo>
                    <a:pt x="0" y="0"/>
                  </a:lnTo>
                  <a:close/>
                </a:path>
              </a:pathLst>
            </a:custGeom>
            <a:blipFill>
              <a:blip r:embed="rId2"/>
              <a:stretch>
                <a:fillRect l="-8" r="-8"/>
              </a:stretch>
            </a:blipFill>
          </p:spPr>
          <p:txBody>
            <a:bodyPr/>
            <a:lstStyle/>
            <a:p>
              <a:endParaRPr lang="en-GB"/>
            </a:p>
          </p:txBody>
        </p:sp>
      </p:grpSp>
      <p:sp>
        <p:nvSpPr>
          <p:cNvPr id="4" name="Freeform 4"/>
          <p:cNvSpPr/>
          <p:nvPr/>
        </p:nvSpPr>
        <p:spPr>
          <a:xfrm>
            <a:off x="188195" y="0"/>
            <a:ext cx="2707405" cy="2695372"/>
          </a:xfrm>
          <a:custGeom>
            <a:avLst/>
            <a:gdLst/>
            <a:ahLst/>
            <a:cxnLst/>
            <a:rect l="l" t="t" r="r" b="b"/>
            <a:pathLst>
              <a:path w="2707405" h="2695372">
                <a:moveTo>
                  <a:pt x="0" y="0"/>
                </a:moveTo>
                <a:lnTo>
                  <a:pt x="2707405" y="0"/>
                </a:lnTo>
                <a:lnTo>
                  <a:pt x="2707405" y="2695372"/>
                </a:lnTo>
                <a:lnTo>
                  <a:pt x="0" y="2695372"/>
                </a:lnTo>
                <a:lnTo>
                  <a:pt x="0" y="0"/>
                </a:lnTo>
                <a:close/>
              </a:path>
            </a:pathLst>
          </a:custGeom>
          <a:blipFill>
            <a:blip r:embed="rId3"/>
            <a:stretch>
              <a:fillRect/>
            </a:stretch>
          </a:blipFill>
        </p:spPr>
        <p:txBody>
          <a:bodyPr/>
          <a:lstStyle/>
          <a:p>
            <a:endParaRPr lang="en-GB"/>
          </a:p>
        </p:txBody>
      </p:sp>
      <p:sp>
        <p:nvSpPr>
          <p:cNvPr id="5" name="Freeform 5"/>
          <p:cNvSpPr/>
          <p:nvPr/>
        </p:nvSpPr>
        <p:spPr>
          <a:xfrm>
            <a:off x="1028700" y="3403329"/>
            <a:ext cx="16230600" cy="3778541"/>
          </a:xfrm>
          <a:custGeom>
            <a:avLst/>
            <a:gdLst/>
            <a:ahLst/>
            <a:cxnLst/>
            <a:rect l="l" t="t" r="r" b="b"/>
            <a:pathLst>
              <a:path w="16230600" h="3778541">
                <a:moveTo>
                  <a:pt x="0" y="0"/>
                </a:moveTo>
                <a:lnTo>
                  <a:pt x="16230600" y="0"/>
                </a:lnTo>
                <a:lnTo>
                  <a:pt x="16230600" y="3778541"/>
                </a:lnTo>
                <a:lnTo>
                  <a:pt x="0" y="3778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6" name="TextBox 6"/>
          <p:cNvSpPr txBox="1"/>
          <p:nvPr/>
        </p:nvSpPr>
        <p:spPr>
          <a:xfrm>
            <a:off x="1652563" y="3534266"/>
            <a:ext cx="14982874" cy="2964281"/>
          </a:xfrm>
          <a:prstGeom prst="rect">
            <a:avLst/>
          </a:prstGeom>
        </p:spPr>
        <p:txBody>
          <a:bodyPr lIns="0" tIns="0" rIns="0" bIns="0" rtlCol="0" anchor="t">
            <a:spAutoFit/>
          </a:bodyPr>
          <a:lstStyle/>
          <a:p>
            <a:pPr algn="ctr">
              <a:lnSpc>
                <a:spcPts val="22669"/>
              </a:lnSpc>
            </a:pPr>
            <a:r>
              <a:rPr lang="en-US" sz="16192">
                <a:solidFill>
                  <a:srgbClr val="FFFFFF"/>
                </a:solidFill>
                <a:latin typeface="Futura Display"/>
                <a:ea typeface="Futura Display"/>
                <a:cs typeface="Futura Display"/>
                <a:sym typeface="Futura Display"/>
              </a:rPr>
              <a:t>Supply Chain </a:t>
            </a:r>
          </a:p>
        </p:txBody>
      </p:sp>
      <p:sp>
        <p:nvSpPr>
          <p:cNvPr id="7" name="TextBox 7"/>
          <p:cNvSpPr txBox="1"/>
          <p:nvPr/>
        </p:nvSpPr>
        <p:spPr>
          <a:xfrm>
            <a:off x="5983850" y="7592272"/>
            <a:ext cx="6320299" cy="795343"/>
          </a:xfrm>
          <a:prstGeom prst="rect">
            <a:avLst/>
          </a:prstGeom>
        </p:spPr>
        <p:txBody>
          <a:bodyPr lIns="0" tIns="0" rIns="0" bIns="0" rtlCol="0" anchor="t">
            <a:spAutoFit/>
          </a:bodyPr>
          <a:lstStyle/>
          <a:p>
            <a:pPr algn="ctr">
              <a:lnSpc>
                <a:spcPts val="6028"/>
              </a:lnSpc>
            </a:pPr>
            <a:r>
              <a:rPr lang="en-US" sz="4306">
                <a:solidFill>
                  <a:srgbClr val="31356E"/>
                </a:solidFill>
                <a:latin typeface="Lexend Deca"/>
                <a:ea typeface="Lexend Deca"/>
                <a:cs typeface="Lexend Deca"/>
                <a:sym typeface="Lexend Deca"/>
              </a:rPr>
              <a:t>Visualization Hunters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57200" y="685800"/>
            <a:ext cx="18745201"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3.Data Format Standardization</a:t>
            </a:r>
          </a:p>
        </p:txBody>
      </p:sp>
      <p:sp>
        <p:nvSpPr>
          <p:cNvPr id="4" name="TextBox 4"/>
          <p:cNvSpPr txBox="1"/>
          <p:nvPr/>
        </p:nvSpPr>
        <p:spPr>
          <a:xfrm>
            <a:off x="304800" y="3695700"/>
            <a:ext cx="16383000" cy="4708981"/>
          </a:xfrm>
          <a:prstGeom prst="rect">
            <a:avLst/>
          </a:prstGeom>
        </p:spPr>
        <p:txBody>
          <a:bodyPr lIns="0" tIns="0" rIns="0" bIns="0" rtlCol="0" anchor="t">
            <a:spAutoFit/>
          </a:bodyPr>
          <a:lstStyle/>
          <a:p>
            <a:pPr algn="l">
              <a:lnSpc>
                <a:spcPts val="4079"/>
              </a:lnSpc>
            </a:pPr>
            <a:r>
              <a:rPr lang="en-US" sz="3400" dirty="0">
                <a:solidFill>
                  <a:srgbClr val="31356E"/>
                </a:solidFill>
                <a:latin typeface="Lexend Deca"/>
                <a:ea typeface="Lexend Deca"/>
                <a:cs typeface="Lexend Deca"/>
                <a:sym typeface="Lexend Deca"/>
              </a:rPr>
              <a:t>Several date columns in the dataset were cleaned and standardized:</a:t>
            </a:r>
          </a:p>
          <a:p>
            <a:pPr algn="l">
              <a:lnSpc>
                <a:spcPts val="4079"/>
              </a:lnSpc>
            </a:pPr>
            <a:r>
              <a:rPr lang="en-US" sz="3400" dirty="0">
                <a:solidFill>
                  <a:srgbClr val="31356E"/>
                </a:solidFill>
                <a:latin typeface="Lexend Deca"/>
                <a:ea typeface="Lexend Deca"/>
                <a:cs typeface="Lexend Deca"/>
                <a:sym typeface="Lexend Deca"/>
              </a:rPr>
              <a:t>- Scheduled Delivery Date</a:t>
            </a:r>
          </a:p>
          <a:p>
            <a:pPr algn="l">
              <a:lnSpc>
                <a:spcPts val="4079"/>
              </a:lnSpc>
            </a:pPr>
            <a:r>
              <a:rPr lang="en-US" sz="3400" dirty="0">
                <a:solidFill>
                  <a:srgbClr val="31356E"/>
                </a:solidFill>
                <a:latin typeface="Lexend Deca"/>
                <a:ea typeface="Lexend Deca"/>
                <a:cs typeface="Lexend Deca"/>
                <a:sym typeface="Lexend Deca"/>
              </a:rPr>
              <a:t>- Delivered to Client Date</a:t>
            </a:r>
          </a:p>
          <a:p>
            <a:pPr algn="l">
              <a:lnSpc>
                <a:spcPts val="4079"/>
              </a:lnSpc>
            </a:pPr>
            <a:r>
              <a:rPr lang="en-US" sz="3400" dirty="0">
                <a:solidFill>
                  <a:srgbClr val="31356E"/>
                </a:solidFill>
                <a:latin typeface="Lexend Deca"/>
                <a:ea typeface="Lexend Deca"/>
                <a:cs typeface="Lexend Deca"/>
                <a:sym typeface="Lexend Deca"/>
              </a:rPr>
              <a:t>- Delivery Recorded Date</a:t>
            </a:r>
          </a:p>
          <a:p>
            <a:pPr algn="l">
              <a:lnSpc>
                <a:spcPts val="4079"/>
              </a:lnSpc>
            </a:pPr>
            <a:endParaRPr lang="en-US" sz="3400" dirty="0">
              <a:solidFill>
                <a:srgbClr val="31356E"/>
              </a:solidFill>
              <a:latin typeface="Lexend Deca"/>
              <a:ea typeface="Lexend Deca"/>
              <a:cs typeface="Lexend Deca"/>
              <a:sym typeface="Lexend Deca"/>
            </a:endParaRPr>
          </a:p>
          <a:p>
            <a:pPr algn="l">
              <a:lnSpc>
                <a:spcPts val="4079"/>
              </a:lnSpc>
            </a:pPr>
            <a:r>
              <a:rPr lang="en-US" sz="3400" dirty="0">
                <a:solidFill>
                  <a:srgbClr val="31356E"/>
                </a:solidFill>
                <a:latin typeface="Lexend Deca"/>
                <a:ea typeface="Lexend Deca"/>
                <a:cs typeface="Lexend Deca"/>
                <a:sym typeface="Lexend Deca"/>
              </a:rPr>
              <a:t>In the non-cleaned dataset, these columns were a mix of date strings and datetime64 objects. The cleaned dataset ensures all date columns are consistently in datetime64[ns] format, making it easier to perform date-based analyses such as lead time calculations.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4. Data Type Correction</a:t>
            </a:r>
          </a:p>
        </p:txBody>
      </p:sp>
      <p:sp>
        <p:nvSpPr>
          <p:cNvPr id="4" name="Freeform 4"/>
          <p:cNvSpPr/>
          <p:nvPr/>
        </p:nvSpPr>
        <p:spPr>
          <a:xfrm>
            <a:off x="-314783" y="-820103"/>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304800" y="3818186"/>
            <a:ext cx="16383000" cy="4032613"/>
          </a:xfrm>
          <a:prstGeom prst="rect">
            <a:avLst/>
          </a:prstGeom>
        </p:spPr>
        <p:txBody>
          <a:bodyPr lIns="0" tIns="0" rIns="0" bIns="0" rtlCol="0" anchor="t">
            <a:spAutoFit/>
          </a:bodyPr>
          <a:lstStyle/>
          <a:p>
            <a:pPr algn="l">
              <a:lnSpc>
                <a:spcPts val="6120"/>
              </a:lnSpc>
            </a:pPr>
            <a:r>
              <a:rPr lang="en-US" sz="3400">
                <a:solidFill>
                  <a:srgbClr val="31356E"/>
                </a:solidFill>
                <a:latin typeface="Lexend Deca"/>
                <a:ea typeface="Lexend Deca"/>
                <a:cs typeface="Lexend Deca"/>
                <a:sym typeface="Lexend Deca"/>
              </a:rPr>
              <a:t>Columns with numerical values were checked for proper data types:</a:t>
            </a:r>
          </a:p>
          <a:p>
            <a:pPr algn="l">
              <a:lnSpc>
                <a:spcPts val="6120"/>
              </a:lnSpc>
            </a:pPr>
            <a:r>
              <a:rPr lang="en-US" sz="3400">
                <a:solidFill>
                  <a:srgbClr val="31356E"/>
                </a:solidFill>
                <a:latin typeface="Lexend Deca"/>
                <a:ea typeface="Lexend Deca"/>
                <a:cs typeface="Lexend Deca"/>
                <a:sym typeface="Lexend Deca"/>
              </a:rPr>
              <a:t>- Line Item Quantity, Line Item Value, Pack Price, and Freight Cost (USD) are now uniformly set as numerical data types (float64 or int64).</a:t>
            </a:r>
          </a:p>
          <a:p>
            <a:pPr algn="l">
              <a:lnSpc>
                <a:spcPts val="6120"/>
              </a:lnSpc>
            </a:pPr>
            <a:r>
              <a:rPr lang="en-US" sz="3400">
                <a:solidFill>
                  <a:srgbClr val="31356E"/>
                </a:solidFill>
                <a:latin typeface="Lexend Deca"/>
                <a:ea typeface="Lexend Deca"/>
                <a:cs typeface="Lexend Deca"/>
                <a:sym typeface="Lexend Deca"/>
              </a:rPr>
              <a:t>- Non-numeric columns like Project Code, Vendor INCO Term, and Product Group are standardized as strings (object types).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8863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5638801" y="685801"/>
            <a:ext cx="8381999" cy="1330814"/>
          </a:xfrm>
          <a:prstGeom prst="rect">
            <a:avLst/>
          </a:prstGeom>
        </p:spPr>
        <p:txBody>
          <a:bodyPr wrap="square" lIns="0" tIns="0" rIns="0" bIns="0" rtlCol="0" anchor="t">
            <a:spAutoFit/>
          </a:bodyPr>
          <a:lstStyle/>
          <a:p>
            <a:pPr algn="ctr">
              <a:lnSpc>
                <a:spcPts val="11172"/>
              </a:lnSpc>
            </a:pPr>
            <a:r>
              <a:rPr lang="en-US" sz="8800" dirty="0">
                <a:solidFill>
                  <a:srgbClr val="FFFFFF"/>
                </a:solidFill>
                <a:latin typeface="Futura Display"/>
                <a:ea typeface="Futura Display"/>
                <a:cs typeface="Futura Display"/>
                <a:sym typeface="Futura Display"/>
              </a:rPr>
              <a:t>5. Outliers Removal</a:t>
            </a:r>
          </a:p>
        </p:txBody>
      </p:sp>
      <p:sp>
        <p:nvSpPr>
          <p:cNvPr id="4" name="Freeform 4"/>
          <p:cNvSpPr/>
          <p:nvPr/>
        </p:nvSpPr>
        <p:spPr>
          <a:xfrm flipH="1">
            <a:off x="-457200" y="-744533"/>
            <a:ext cx="4775094" cy="3842465"/>
          </a:xfrm>
          <a:custGeom>
            <a:avLst/>
            <a:gdLst/>
            <a:ahLst/>
            <a:cxnLst/>
            <a:rect l="l" t="t" r="r" b="b"/>
            <a:pathLst>
              <a:path w="4775094" h="3842465">
                <a:moveTo>
                  <a:pt x="4775094" y="0"/>
                </a:moveTo>
                <a:lnTo>
                  <a:pt x="0" y="0"/>
                </a:lnTo>
                <a:lnTo>
                  <a:pt x="0" y="3842465"/>
                </a:lnTo>
                <a:lnTo>
                  <a:pt x="4775094" y="3842465"/>
                </a:lnTo>
                <a:lnTo>
                  <a:pt x="4775094" y="0"/>
                </a:lnTo>
                <a:close/>
              </a:path>
            </a:pathLst>
          </a:custGeom>
          <a:blipFill>
            <a:blip r:embed="rId4"/>
            <a:stretch>
              <a:fillRect t="-12135" b="-12135"/>
            </a:stretch>
          </a:blipFill>
        </p:spPr>
        <p:txBody>
          <a:bodyPr/>
          <a:lstStyle/>
          <a:p>
            <a:endParaRPr lang="en-GB"/>
          </a:p>
        </p:txBody>
      </p:sp>
      <p:sp>
        <p:nvSpPr>
          <p:cNvPr id="5" name="TextBox 5"/>
          <p:cNvSpPr txBox="1"/>
          <p:nvPr/>
        </p:nvSpPr>
        <p:spPr>
          <a:xfrm>
            <a:off x="952500" y="3518188"/>
            <a:ext cx="16802100" cy="2500685"/>
          </a:xfrm>
          <a:prstGeom prst="rect">
            <a:avLst/>
          </a:prstGeom>
        </p:spPr>
        <p:txBody>
          <a:bodyPr wrap="square" lIns="0" tIns="0" rIns="0" bIns="0" rtlCol="0" anchor="t">
            <a:spAutoFit/>
          </a:bodyPr>
          <a:lstStyle/>
          <a:p>
            <a:pPr algn="l">
              <a:lnSpc>
                <a:spcPts val="3922"/>
              </a:lnSpc>
            </a:pPr>
            <a:r>
              <a:rPr lang="en-GB" sz="3268" dirty="0">
                <a:solidFill>
                  <a:srgbClr val="31356E"/>
                </a:solidFill>
                <a:latin typeface="Lexend Deca"/>
                <a:ea typeface="Lexend Deca"/>
                <a:cs typeface="Lexend Deca"/>
                <a:sym typeface="Lexend Deca"/>
              </a:rPr>
              <a:t>Rows with extreme or unreasonable values in important financial columns, such as Freight Cost (USD) or Line Item Value, were likely removed. For instance, rows with unreasonably high or low values that would distort the overall analysis were cleaned. This step helps in ensuring more accurate and meaningful statistical analysis.</a:t>
            </a:r>
            <a:endParaRPr lang="en-US" sz="3268" dirty="0">
              <a:solidFill>
                <a:srgbClr val="31356E"/>
              </a:solidFill>
              <a:latin typeface="Lexend Deca"/>
              <a:ea typeface="Lexend Deca"/>
              <a:cs typeface="Lexend Deca"/>
              <a:sym typeface="Lexend Deca"/>
            </a:endParaRPr>
          </a:p>
        </p:txBody>
      </p:sp>
    </p:spTree>
    <p:extLst>
      <p:ext uri="{BB962C8B-B14F-4D97-AF65-F5344CB8AC3E}">
        <p14:creationId xmlns:p14="http://schemas.microsoft.com/office/powerpoint/2010/main" val="70183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6. Consistent Naming and Formatting</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2496800" cy="2898999"/>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Standardization of entries in categorical columns, such as Shipment Mode and Vendor INCO Term, ensures there are no inconsistent or mixed-case values like 'air' vs 'Air' or 'sea' vs 'Sea'. In the cleaned dataset, all entries for Vendor INCO Term appear uniformly, with terms like 'EX Works' or 'Free Carrier' standardized.</a:t>
            </a:r>
            <a:endParaRPr lang="en-US" sz="3149" dirty="0">
              <a:solidFill>
                <a:srgbClr val="31356E"/>
              </a:solidFill>
              <a:latin typeface="Lexend Deca"/>
              <a:ea typeface="Lexend Deca"/>
              <a:cs typeface="Lexend Deca"/>
              <a:sym typeface="Lexend Deca"/>
            </a:endParaRPr>
          </a:p>
        </p:txBody>
      </p:sp>
    </p:spTree>
    <p:extLst>
      <p:ext uri="{BB962C8B-B14F-4D97-AF65-F5344CB8AC3E}">
        <p14:creationId xmlns:p14="http://schemas.microsoft.com/office/powerpoint/2010/main" val="30671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7. Duplicate Rows Removal</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2344400" cy="1453860"/>
          </a:xfrm>
          <a:prstGeom prst="rect">
            <a:avLst/>
          </a:prstGeom>
        </p:spPr>
        <p:txBody>
          <a:bodyPr wrap="square" lIns="0" tIns="0" rIns="0" bIns="0" rtlCol="0" anchor="t">
            <a:spAutoFit/>
          </a:bodyPr>
          <a:lstStyle/>
          <a:p>
            <a:r>
              <a:rPr lang="en-US" sz="3149" dirty="0">
                <a:solidFill>
                  <a:srgbClr val="31356E"/>
                </a:solidFill>
                <a:latin typeface="Lexend Deca"/>
                <a:cs typeface="Lexend Deca"/>
              </a:rPr>
              <a:t>Duplicates in the dataset can skew the results. If any duplicate entries existed in the original data, these were removed in the cleaned version to maintain data integrity.</a:t>
            </a:r>
          </a:p>
        </p:txBody>
      </p:sp>
    </p:spTree>
    <p:extLst>
      <p:ext uri="{BB962C8B-B14F-4D97-AF65-F5344CB8AC3E}">
        <p14:creationId xmlns:p14="http://schemas.microsoft.com/office/powerpoint/2010/main" val="24564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8. Outlier Detection and Handling</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8077200" cy="4360937"/>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cleaned data likely underwent an outlier detection process, where unusually high or low values were removed, specifically in columns such as:</a:t>
            </a:r>
          </a:p>
          <a:p>
            <a:pPr algn="l">
              <a:lnSpc>
                <a:spcPts val="3779"/>
              </a:lnSpc>
            </a:pPr>
            <a:r>
              <a:rPr lang="en-GB" sz="3149" dirty="0">
                <a:solidFill>
                  <a:srgbClr val="31356E"/>
                </a:solidFill>
                <a:latin typeface="Lexend Deca"/>
                <a:ea typeface="Lexend Deca"/>
                <a:cs typeface="Lexend Deca"/>
                <a:sym typeface="Lexend Deca"/>
              </a:rPr>
              <a:t>- Freight Cost (USD)</a:t>
            </a:r>
          </a:p>
          <a:p>
            <a:pPr algn="l">
              <a:lnSpc>
                <a:spcPts val="3779"/>
              </a:lnSpc>
            </a:pPr>
            <a:r>
              <a:rPr lang="en-GB" sz="3149" dirty="0">
                <a:solidFill>
                  <a:srgbClr val="31356E"/>
                </a:solidFill>
                <a:latin typeface="Lexend Deca"/>
                <a:ea typeface="Lexend Deca"/>
                <a:cs typeface="Lexend Deca"/>
                <a:sym typeface="Lexend Deca"/>
              </a:rPr>
              <a:t>- Line Item Value</a:t>
            </a:r>
          </a:p>
          <a:p>
            <a:pPr algn="l">
              <a:lnSpc>
                <a:spcPts val="3779"/>
              </a:lnSpc>
            </a:pPr>
            <a:r>
              <a:rPr lang="en-GB" sz="3149" dirty="0">
                <a:solidFill>
                  <a:srgbClr val="31356E"/>
                </a:solidFill>
                <a:latin typeface="Lexend Deca"/>
                <a:ea typeface="Lexend Deca"/>
                <a:cs typeface="Lexend Deca"/>
                <a:sym typeface="Lexend Deca"/>
              </a:rPr>
              <a:t>- Weight (Kilograms)</a:t>
            </a:r>
          </a:p>
          <a:p>
            <a:pPr algn="l">
              <a:lnSpc>
                <a:spcPts val="3779"/>
              </a:lnSpc>
            </a:pPr>
            <a:r>
              <a:rPr lang="en-GB" sz="3149" dirty="0">
                <a:solidFill>
                  <a:srgbClr val="31356E"/>
                </a:solidFill>
                <a:latin typeface="Lexend Deca"/>
                <a:ea typeface="Lexend Deca"/>
                <a:cs typeface="Lexend Deca"/>
                <a:sym typeface="Lexend Deca"/>
              </a:rPr>
              <a:t>This ensures the analysis is not biased by outliers.</a:t>
            </a:r>
          </a:p>
        </p:txBody>
      </p:sp>
    </p:spTree>
    <p:extLst>
      <p:ext uri="{BB962C8B-B14F-4D97-AF65-F5344CB8AC3E}">
        <p14:creationId xmlns:p14="http://schemas.microsoft.com/office/powerpoint/2010/main" val="295095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9. Reduction of Rows</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8077200" cy="2898999"/>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reduction from 10,324 rows to 9,864 rows indicates that 460 rows were either erroneous or irrelevant. These rows might have contained inconsistent or incomplete data, which were either cleaned or removed.</a:t>
            </a:r>
          </a:p>
        </p:txBody>
      </p:sp>
    </p:spTree>
    <p:extLst>
      <p:ext uri="{BB962C8B-B14F-4D97-AF65-F5344CB8AC3E}">
        <p14:creationId xmlns:p14="http://schemas.microsoft.com/office/powerpoint/2010/main" val="3617941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307794"/>
          </a:xfrm>
          <a:prstGeom prst="rect">
            <a:avLst/>
          </a:prstGeom>
        </p:spPr>
        <p:txBody>
          <a:bodyPr lIns="0" tIns="0" rIns="0" bIns="0" rtlCol="0" anchor="t">
            <a:spAutoFit/>
          </a:bodyPr>
          <a:lstStyle/>
          <a:p>
            <a:pPr algn="ctr">
              <a:lnSpc>
                <a:spcPts val="11172"/>
              </a:lnSpc>
            </a:pPr>
            <a:r>
              <a:rPr lang="en-GB" sz="8000" dirty="0">
                <a:solidFill>
                  <a:srgbClr val="FFFFFF"/>
                </a:solidFill>
                <a:latin typeface="Futura Display"/>
                <a:ea typeface="Futura Display"/>
                <a:cs typeface="Futura Display"/>
                <a:sym typeface="Futura Display"/>
              </a:rPr>
              <a:t>10. New Dataset Characteristics</a:t>
            </a:r>
            <a:endParaRPr lang="en-US" sz="8000" dirty="0">
              <a:solidFill>
                <a:srgbClr val="FFFFFF"/>
              </a:solidFill>
              <a:latin typeface="Futura Display"/>
              <a:ea typeface="Futura Display"/>
              <a:cs typeface="Futura Display"/>
              <a:sym typeface="Futura Display"/>
            </a:endParaRPr>
          </a:p>
        </p:txBody>
      </p:sp>
      <p:sp>
        <p:nvSpPr>
          <p:cNvPr id="4" name="Freeform 4"/>
          <p:cNvSpPr/>
          <p:nvPr/>
        </p:nvSpPr>
        <p:spPr>
          <a:xfrm>
            <a:off x="-345263" y="-783987"/>
            <a:ext cx="4775098" cy="3562996"/>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609600" y="4000500"/>
            <a:ext cx="15773400" cy="4848250"/>
          </a:xfrm>
          <a:prstGeom prst="rect">
            <a:avLst/>
          </a:prstGeom>
        </p:spPr>
        <p:txBody>
          <a:bodyPr wrap="square" lIns="0" tIns="0" rIns="0" bIns="0" rtlCol="0" anchor="t">
            <a:spAutoFit/>
          </a:bodyPr>
          <a:lstStyle/>
          <a:p>
            <a:pPr algn="l">
              <a:lnSpc>
                <a:spcPts val="3779"/>
              </a:lnSpc>
            </a:pPr>
            <a:r>
              <a:rPr lang="en-GB" sz="3149" dirty="0">
                <a:solidFill>
                  <a:srgbClr val="31356E"/>
                </a:solidFill>
                <a:latin typeface="Lexend Deca"/>
                <a:ea typeface="Lexend Deca"/>
                <a:cs typeface="Lexend Deca"/>
                <a:sym typeface="Lexend Deca"/>
              </a:rPr>
              <a:t>The cleaned dataset retains the following key columns:</a:t>
            </a:r>
          </a:p>
          <a:p>
            <a:pPr algn="l">
              <a:lnSpc>
                <a:spcPts val="3779"/>
              </a:lnSpc>
            </a:pPr>
            <a:r>
              <a:rPr lang="en-GB" sz="3149" dirty="0">
                <a:solidFill>
                  <a:srgbClr val="31356E"/>
                </a:solidFill>
                <a:latin typeface="Lexend Deca"/>
                <a:ea typeface="Lexend Deca"/>
                <a:cs typeface="Lexend Deca"/>
                <a:sym typeface="Lexend Deca"/>
              </a:rPr>
              <a:t>- Project Code: Still included for identifying shipments.</a:t>
            </a:r>
          </a:p>
          <a:p>
            <a:pPr algn="l">
              <a:lnSpc>
                <a:spcPts val="3779"/>
              </a:lnSpc>
            </a:pPr>
            <a:r>
              <a:rPr lang="en-GB" sz="3149" dirty="0">
                <a:solidFill>
                  <a:srgbClr val="31356E"/>
                </a:solidFill>
                <a:latin typeface="Lexend Deca"/>
                <a:ea typeface="Lexend Deca"/>
                <a:cs typeface="Lexend Deca"/>
                <a:sym typeface="Lexend Deca"/>
              </a:rPr>
              <a:t>- Country: For geographic analysis of shipping routes.</a:t>
            </a:r>
          </a:p>
          <a:p>
            <a:pPr algn="l">
              <a:lnSpc>
                <a:spcPts val="3779"/>
              </a:lnSpc>
            </a:pPr>
            <a:r>
              <a:rPr lang="en-GB" sz="3149" dirty="0">
                <a:solidFill>
                  <a:srgbClr val="31356E"/>
                </a:solidFill>
                <a:latin typeface="Lexend Deca"/>
                <a:ea typeface="Lexend Deca"/>
                <a:cs typeface="Lexend Deca"/>
                <a:sym typeface="Lexend Deca"/>
              </a:rPr>
              <a:t>- Shipment Mode: Now fully populated and ready for analysis of shipping methods.</a:t>
            </a:r>
          </a:p>
          <a:p>
            <a:pPr algn="l">
              <a:lnSpc>
                <a:spcPts val="3779"/>
              </a:lnSpc>
            </a:pPr>
            <a:r>
              <a:rPr lang="en-GB" sz="3149" dirty="0">
                <a:solidFill>
                  <a:srgbClr val="31356E"/>
                </a:solidFill>
                <a:latin typeface="Lexend Deca"/>
                <a:ea typeface="Lexend Deca"/>
                <a:cs typeface="Lexend Deca"/>
                <a:sym typeface="Lexend Deca"/>
              </a:rPr>
              <a:t>- Line Item Quantity, Line Item Value, Pack Price: Cleaned and properly formatted for financial analysis.</a:t>
            </a:r>
          </a:p>
          <a:p>
            <a:pPr algn="l">
              <a:lnSpc>
                <a:spcPts val="3779"/>
              </a:lnSpc>
            </a:pPr>
            <a:r>
              <a:rPr lang="en-GB" sz="3149" dirty="0">
                <a:solidFill>
                  <a:srgbClr val="31356E"/>
                </a:solidFill>
                <a:latin typeface="Lexend Deca"/>
                <a:ea typeface="Lexend Deca"/>
                <a:cs typeface="Lexend Deca"/>
                <a:sym typeface="Lexend Deca"/>
              </a:rPr>
              <a:t>- Freight Cost (USD): Cleaned to provide insights into shipping costs.</a:t>
            </a:r>
          </a:p>
          <a:p>
            <a:pPr algn="l">
              <a:lnSpc>
                <a:spcPts val="3779"/>
              </a:lnSpc>
            </a:pPr>
            <a:r>
              <a:rPr lang="en-GB" sz="3149" dirty="0">
                <a:solidFill>
                  <a:srgbClr val="31356E"/>
                </a:solidFill>
                <a:latin typeface="Lexend Deca"/>
                <a:ea typeface="Lexend Deca"/>
                <a:cs typeface="Lexend Deca"/>
                <a:sym typeface="Lexend Deca"/>
              </a:rPr>
              <a:t>- Weight (Kilograms): Now fully filled, this column can be used for weight-cost analysis.</a:t>
            </a:r>
          </a:p>
        </p:txBody>
      </p:sp>
    </p:spTree>
    <p:extLst>
      <p:ext uri="{BB962C8B-B14F-4D97-AF65-F5344CB8AC3E}">
        <p14:creationId xmlns:p14="http://schemas.microsoft.com/office/powerpoint/2010/main" val="373415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Dashboard</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0" y="-114300"/>
            <a:ext cx="18288000" cy="2639768"/>
          </a:xfrm>
          <a:custGeom>
            <a:avLst/>
            <a:gdLst/>
            <a:ahLst/>
            <a:cxnLst/>
            <a:rect l="l" t="t" r="r" b="b"/>
            <a:pathLst>
              <a:path w="18288000" h="2639768">
                <a:moveTo>
                  <a:pt x="0" y="0"/>
                </a:moveTo>
                <a:lnTo>
                  <a:pt x="18288000" y="0"/>
                </a:lnTo>
                <a:lnTo>
                  <a:pt x="18288000" y="2639768"/>
                </a:lnTo>
                <a:lnTo>
                  <a:pt x="0" y="2639768"/>
                </a:lnTo>
                <a:lnTo>
                  <a:pt x="0" y="0"/>
                </a:lnTo>
                <a:close/>
              </a:path>
            </a:pathLst>
          </a:custGeom>
          <a:blipFill>
            <a:blip r:embed="rId2">
              <a:extLst>
                <a:ext uri="{96DAC541-7B7A-43D3-8B79-37D633B846F1}">
                  <asvg:svgBlip xmlns:asvg="http://schemas.microsoft.com/office/drawing/2016/SVG/main" r:embed="rId3"/>
                </a:ext>
              </a:extLst>
            </a:blip>
            <a:stretch>
              <a:fillRect t="-30825" b="-30825"/>
            </a:stretch>
          </a:blipFill>
        </p:spPr>
        <p:txBody>
          <a:bodyPr/>
          <a:lstStyle/>
          <a:p>
            <a:endParaRPr lang="en-GB"/>
          </a:p>
        </p:txBody>
      </p:sp>
      <p:sp>
        <p:nvSpPr>
          <p:cNvPr id="3" name="TextBox 3"/>
          <p:cNvSpPr txBox="1"/>
          <p:nvPr/>
        </p:nvSpPr>
        <p:spPr>
          <a:xfrm>
            <a:off x="4572000" y="207636"/>
            <a:ext cx="9144000" cy="1885533"/>
          </a:xfrm>
          <a:prstGeom prst="rect">
            <a:avLst/>
          </a:prstGeom>
        </p:spPr>
        <p:txBody>
          <a:bodyPr lIns="0" tIns="0" rIns="0" bIns="0" rtlCol="0" anchor="t">
            <a:spAutoFit/>
          </a:bodyPr>
          <a:lstStyle/>
          <a:p>
            <a:pPr algn="ctr">
              <a:lnSpc>
                <a:spcPts val="13833"/>
              </a:lnSpc>
            </a:pPr>
            <a:r>
              <a:rPr lang="en-US" sz="9881">
                <a:solidFill>
                  <a:srgbClr val="FFFFFF"/>
                </a:solidFill>
                <a:latin typeface="Futura Display"/>
                <a:ea typeface="Futura Display"/>
                <a:cs typeface="Futura Display"/>
                <a:sym typeface="Futura Display"/>
              </a:rPr>
              <a:t>Agenda</a:t>
            </a:r>
          </a:p>
        </p:txBody>
      </p:sp>
      <p:sp>
        <p:nvSpPr>
          <p:cNvPr id="4" name="TextBox 4"/>
          <p:cNvSpPr txBox="1"/>
          <p:nvPr/>
        </p:nvSpPr>
        <p:spPr>
          <a:xfrm>
            <a:off x="152400" y="2477017"/>
            <a:ext cx="16817274" cy="7289738"/>
          </a:xfrm>
          <a:prstGeom prst="rect">
            <a:avLst/>
          </a:prstGeom>
        </p:spPr>
        <p:txBody>
          <a:bodyPr lIns="0" tIns="0" rIns="0" bIns="0" rtlCol="0" anchor="t">
            <a:spAutoFit/>
          </a:bodyPr>
          <a:lstStyle/>
          <a:p>
            <a:pPr marL="559906" lvl="2" indent="-186635" algn="just">
              <a:lnSpc>
                <a:spcPts val="4320"/>
              </a:lnSpc>
              <a:buAutoNum type="arabicPeriod"/>
            </a:pPr>
            <a:r>
              <a:rPr lang="en-US" sz="2400">
                <a:solidFill>
                  <a:srgbClr val="31356E"/>
                </a:solidFill>
                <a:latin typeface="Lexend Deca"/>
                <a:ea typeface="Lexend Deca"/>
                <a:cs typeface="Lexend Deca"/>
                <a:sym typeface="Lexend Deca"/>
              </a:rPr>
              <a:t>Shipment and Delivery Analysis Dashboard</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On-Time vs. Delayed Shipments by Country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Shipment Fulfillment Methods (Pie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Average Delivery Delay by Product Category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On-Time Shipments by Shipment Mode (Tree Map)</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Average Delay Time by Country (Map)</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Top 10 Vendors Ranked by Delivery Delay (Horizontal Bar Chart)</a:t>
            </a:r>
          </a:p>
          <a:p>
            <a:pPr marL="559906" lvl="2" indent="-186635" algn="just">
              <a:lnSpc>
                <a:spcPts val="4320"/>
              </a:lnSpc>
              <a:buAutoNum type="arabicPeriod"/>
            </a:pPr>
            <a:r>
              <a:rPr lang="en-US" sz="2400">
                <a:solidFill>
                  <a:srgbClr val="31356E"/>
                </a:solidFill>
                <a:latin typeface="Lexend Deca"/>
                <a:ea typeface="Lexend Deca"/>
                <a:cs typeface="Lexend Deca"/>
                <a:sym typeface="Lexend Deca"/>
              </a:rPr>
              <a:t>Cost and Quantity Analysis Dashboard</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High-Cost Shipments by Freight Cost (Horizontal Bar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Quantity by Year (Line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Unit Price by Product Category (Line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Top 5 Vendors Share by Total Spend (Pie Chart)</a:t>
            </a:r>
          </a:p>
          <a:p>
            <a:pPr marL="1010482" lvl="3" indent="-252620" algn="just">
              <a:lnSpc>
                <a:spcPts val="4320"/>
              </a:lnSpc>
              <a:buFont typeface="Arial"/>
              <a:buChar char="￭"/>
            </a:pPr>
            <a:r>
              <a:rPr lang="en-US" sz="2400">
                <a:solidFill>
                  <a:srgbClr val="31356E"/>
                </a:solidFill>
                <a:latin typeface="Lexend Deca"/>
                <a:ea typeface="Lexend Deca"/>
                <a:cs typeface="Lexend Deca"/>
                <a:sym typeface="Lexend Deca"/>
              </a:rPr>
              <a:t>Total Spend by Country (Bar Chart)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528285" y="-1193215"/>
            <a:ext cx="19344569" cy="4437252"/>
          </a:xfrm>
          <a:custGeom>
            <a:avLst/>
            <a:gdLst/>
            <a:ahLst/>
            <a:cxnLst/>
            <a:rect l="l" t="t" r="r" b="b"/>
            <a:pathLst>
              <a:path w="19344569" h="4437252">
                <a:moveTo>
                  <a:pt x="0" y="0"/>
                </a:moveTo>
                <a:lnTo>
                  <a:pt x="19344569" y="0"/>
                </a:lnTo>
                <a:lnTo>
                  <a:pt x="19344569" y="4437252"/>
                </a:lnTo>
                <a:lnTo>
                  <a:pt x="0" y="44372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1981200" y="1176198"/>
            <a:ext cx="13333867"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Team Members:</a:t>
            </a:r>
          </a:p>
        </p:txBody>
      </p:sp>
      <p:sp>
        <p:nvSpPr>
          <p:cNvPr id="4" name="Freeform 4"/>
          <p:cNvSpPr/>
          <p:nvPr/>
        </p:nvSpPr>
        <p:spPr>
          <a:xfrm>
            <a:off x="534003" y="7820815"/>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Freeform 5"/>
          <p:cNvSpPr/>
          <p:nvPr/>
        </p:nvSpPr>
        <p:spPr>
          <a:xfrm>
            <a:off x="534004" y="5682346"/>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6" name="TextBox 6"/>
          <p:cNvSpPr txBox="1"/>
          <p:nvPr/>
        </p:nvSpPr>
        <p:spPr>
          <a:xfrm>
            <a:off x="2131817" y="4085949"/>
            <a:ext cx="5832446" cy="2077492"/>
          </a:xfrm>
          <a:prstGeom prst="rect">
            <a:avLst/>
          </a:prstGeom>
        </p:spPr>
        <p:txBody>
          <a:bodyPr lIns="0" tIns="0" rIns="0" bIns="0" rtlCol="0" anchor="t">
            <a:spAutoFit/>
          </a:bodyPr>
          <a:lstStyle/>
          <a:p>
            <a:pPr algn="ctr">
              <a:lnSpc>
                <a:spcPts val="5404"/>
              </a:lnSpc>
            </a:pPr>
            <a:r>
              <a:rPr lang="en-US" sz="4659" dirty="0" err="1">
                <a:solidFill>
                  <a:srgbClr val="31356E"/>
                </a:solidFill>
                <a:latin typeface="Lexend Deca"/>
                <a:ea typeface="Lexend Deca"/>
                <a:cs typeface="Lexend Deca"/>
                <a:sym typeface="Lexend Deca"/>
              </a:rPr>
              <a:t>Bahy</a:t>
            </a:r>
            <a:r>
              <a:rPr lang="en-US" sz="4659" dirty="0">
                <a:solidFill>
                  <a:srgbClr val="31356E"/>
                </a:solidFill>
                <a:latin typeface="Lexend Deca"/>
                <a:ea typeface="Lexend Deca"/>
                <a:cs typeface="Lexend Deca"/>
                <a:sym typeface="Lexend Deca"/>
              </a:rPr>
              <a:t> Mohsen</a:t>
            </a:r>
          </a:p>
          <a:p>
            <a:pPr algn="ctr">
              <a:lnSpc>
                <a:spcPts val="5405"/>
              </a:lnSpc>
            </a:pPr>
            <a:r>
              <a:rPr lang="en-US" sz="4659" dirty="0">
                <a:solidFill>
                  <a:srgbClr val="31356E"/>
                </a:solidFill>
                <a:latin typeface="Lexend Deca"/>
                <a:ea typeface="Lexend Deca"/>
                <a:cs typeface="Lexend Deca"/>
                <a:sym typeface="Lexend Deca"/>
              </a:rPr>
              <a:t>(leader, Report,</a:t>
            </a:r>
          </a:p>
          <a:p>
            <a:pPr algn="ctr">
              <a:lnSpc>
                <a:spcPts val="5405"/>
              </a:lnSpc>
            </a:pPr>
            <a:r>
              <a:rPr lang="en-US" sz="4659" dirty="0">
                <a:solidFill>
                  <a:srgbClr val="31356E"/>
                </a:solidFill>
                <a:latin typeface="Lexend Deca"/>
                <a:ea typeface="Lexend Deca"/>
                <a:cs typeface="Lexend Deca"/>
                <a:sym typeface="Lexend Deca"/>
              </a:rPr>
              <a:t>Dashboard)</a:t>
            </a:r>
          </a:p>
        </p:txBody>
      </p:sp>
      <p:sp>
        <p:nvSpPr>
          <p:cNvPr id="7" name="Freeform 7"/>
          <p:cNvSpPr/>
          <p:nvPr/>
        </p:nvSpPr>
        <p:spPr>
          <a:xfrm>
            <a:off x="534004" y="3633980"/>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TextBox 8"/>
          <p:cNvSpPr txBox="1"/>
          <p:nvPr/>
        </p:nvSpPr>
        <p:spPr>
          <a:xfrm>
            <a:off x="596720" y="4251661"/>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1</a:t>
            </a:r>
          </a:p>
        </p:txBody>
      </p:sp>
      <p:sp>
        <p:nvSpPr>
          <p:cNvPr id="9" name="Freeform 9"/>
          <p:cNvSpPr/>
          <p:nvPr/>
        </p:nvSpPr>
        <p:spPr>
          <a:xfrm>
            <a:off x="8991599" y="7766657"/>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8991600" y="5650557"/>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8991600" y="3579822"/>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2" name="TextBox 12"/>
          <p:cNvSpPr txBox="1"/>
          <p:nvPr/>
        </p:nvSpPr>
        <p:spPr>
          <a:xfrm>
            <a:off x="2318127" y="6173583"/>
            <a:ext cx="4709233" cy="1384995"/>
          </a:xfrm>
          <a:prstGeom prst="rect">
            <a:avLst/>
          </a:prstGeom>
        </p:spPr>
        <p:txBody>
          <a:bodyPr lIns="0" tIns="0" rIns="0" bIns="0" rtlCol="0" anchor="t">
            <a:spAutoFit/>
          </a:bodyPr>
          <a:lstStyle/>
          <a:p>
            <a:pPr algn="ctr">
              <a:lnSpc>
                <a:spcPts val="5405"/>
              </a:lnSpc>
            </a:pPr>
            <a:r>
              <a:rPr lang="en-US" sz="4659" dirty="0">
                <a:solidFill>
                  <a:srgbClr val="31356E"/>
                </a:solidFill>
                <a:latin typeface="Lexend Deca"/>
                <a:ea typeface="Lexend Deca"/>
                <a:cs typeface="Lexend Deca"/>
                <a:sym typeface="Lexend Deca"/>
              </a:rPr>
              <a:t>Ahmed </a:t>
            </a:r>
            <a:r>
              <a:rPr lang="en-US" sz="4659" dirty="0" err="1">
                <a:solidFill>
                  <a:srgbClr val="31356E"/>
                </a:solidFill>
                <a:latin typeface="Lexend Deca"/>
                <a:ea typeface="Lexend Deca"/>
                <a:cs typeface="Lexend Deca"/>
                <a:sym typeface="Lexend Deca"/>
              </a:rPr>
              <a:t>Kotob</a:t>
            </a:r>
            <a:r>
              <a:rPr lang="en-US" sz="4659" dirty="0">
                <a:solidFill>
                  <a:srgbClr val="31356E"/>
                </a:solidFill>
                <a:latin typeface="Lexend Deca"/>
                <a:ea typeface="Lexend Deca"/>
                <a:cs typeface="Lexend Deca"/>
                <a:sym typeface="Lexend Deca"/>
              </a:rPr>
              <a:t> (cleaning)</a:t>
            </a:r>
          </a:p>
        </p:txBody>
      </p:sp>
      <p:sp>
        <p:nvSpPr>
          <p:cNvPr id="13" name="TextBox 13"/>
          <p:cNvSpPr txBox="1"/>
          <p:nvPr/>
        </p:nvSpPr>
        <p:spPr>
          <a:xfrm>
            <a:off x="2190193" y="8072056"/>
            <a:ext cx="4460521" cy="2077492"/>
          </a:xfrm>
          <a:prstGeom prst="rect">
            <a:avLst/>
          </a:prstGeom>
        </p:spPr>
        <p:txBody>
          <a:bodyPr wrap="square"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Seif Medhat</a:t>
            </a:r>
          </a:p>
          <a:p>
            <a:pPr algn="ctr">
              <a:lnSpc>
                <a:spcPts val="5405"/>
              </a:lnSpc>
            </a:pPr>
            <a:r>
              <a:rPr lang="en-US" sz="4659" dirty="0">
                <a:solidFill>
                  <a:srgbClr val="31356E"/>
                </a:solidFill>
                <a:latin typeface="Lexend Deca"/>
                <a:ea typeface="Lexend Deca"/>
                <a:cs typeface="Lexend Deca"/>
                <a:sym typeface="Lexend Deca"/>
              </a:rPr>
              <a:t>(Cleaning ,Report) </a:t>
            </a:r>
          </a:p>
        </p:txBody>
      </p:sp>
      <p:sp>
        <p:nvSpPr>
          <p:cNvPr id="14" name="TextBox 14"/>
          <p:cNvSpPr txBox="1"/>
          <p:nvPr/>
        </p:nvSpPr>
        <p:spPr>
          <a:xfrm>
            <a:off x="11032012" y="5794066"/>
            <a:ext cx="4709233" cy="2077492"/>
          </a:xfrm>
          <a:prstGeom prst="rect">
            <a:avLst/>
          </a:prstGeom>
        </p:spPr>
        <p:txBody>
          <a:bodyPr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Eyad Ashraf</a:t>
            </a:r>
          </a:p>
          <a:p>
            <a:pPr algn="ctr">
              <a:lnSpc>
                <a:spcPts val="5405"/>
              </a:lnSpc>
            </a:pPr>
            <a:r>
              <a:rPr lang="en-US" sz="4659" dirty="0">
                <a:solidFill>
                  <a:srgbClr val="31356E"/>
                </a:solidFill>
                <a:latin typeface="Lexend Deca"/>
                <a:ea typeface="Lexend Deca"/>
                <a:cs typeface="Lexend Deca"/>
                <a:sym typeface="Lexend Deca"/>
              </a:rPr>
              <a:t>(Dashboard,</a:t>
            </a:r>
          </a:p>
          <a:p>
            <a:pPr algn="ctr">
              <a:lnSpc>
                <a:spcPts val="5405"/>
              </a:lnSpc>
            </a:pPr>
            <a:r>
              <a:rPr lang="en-US" sz="4659" dirty="0">
                <a:solidFill>
                  <a:srgbClr val="31356E"/>
                </a:solidFill>
                <a:latin typeface="Lexend Deca"/>
                <a:ea typeface="Lexend Deca"/>
                <a:cs typeface="Lexend Deca"/>
                <a:sym typeface="Lexend Deca"/>
              </a:rPr>
              <a:t>Report)</a:t>
            </a:r>
          </a:p>
        </p:txBody>
      </p:sp>
      <p:sp>
        <p:nvSpPr>
          <p:cNvPr id="15" name="TextBox 15"/>
          <p:cNvSpPr txBox="1"/>
          <p:nvPr/>
        </p:nvSpPr>
        <p:spPr>
          <a:xfrm>
            <a:off x="11352667" y="7830340"/>
            <a:ext cx="4709233" cy="1385707"/>
          </a:xfrm>
          <a:prstGeom prst="rect">
            <a:avLst/>
          </a:prstGeom>
        </p:spPr>
        <p:txBody>
          <a:bodyPr lIns="0" tIns="0" rIns="0" bIns="0" rtlCol="0" anchor="t">
            <a:spAutoFit/>
          </a:bodyPr>
          <a:lstStyle/>
          <a:p>
            <a:pPr algn="ctr">
              <a:lnSpc>
                <a:spcPts val="5404"/>
              </a:lnSpc>
            </a:pPr>
            <a:r>
              <a:rPr lang="en-US" sz="4659">
                <a:solidFill>
                  <a:srgbClr val="31356E"/>
                </a:solidFill>
                <a:latin typeface="Lexend Deca"/>
                <a:ea typeface="Lexend Deca"/>
                <a:cs typeface="Lexend Deca"/>
                <a:sym typeface="Lexend Deca"/>
              </a:rPr>
              <a:t>Ahmed Hossam</a:t>
            </a:r>
          </a:p>
          <a:p>
            <a:pPr algn="ctr">
              <a:lnSpc>
                <a:spcPts val="5405"/>
              </a:lnSpc>
            </a:pPr>
            <a:r>
              <a:rPr lang="en-US" sz="4659">
                <a:solidFill>
                  <a:srgbClr val="31356E"/>
                </a:solidFill>
                <a:latin typeface="Lexend Deca"/>
                <a:ea typeface="Lexend Deca"/>
                <a:cs typeface="Lexend Deca"/>
                <a:sym typeface="Lexend Deca"/>
              </a:rPr>
              <a:t>(Dashboard) </a:t>
            </a:r>
          </a:p>
        </p:txBody>
      </p:sp>
      <p:sp>
        <p:nvSpPr>
          <p:cNvPr id="16" name="TextBox 16"/>
          <p:cNvSpPr txBox="1"/>
          <p:nvPr/>
        </p:nvSpPr>
        <p:spPr>
          <a:xfrm>
            <a:off x="580767" y="6300027"/>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2</a:t>
            </a:r>
          </a:p>
        </p:txBody>
      </p:sp>
      <p:sp>
        <p:nvSpPr>
          <p:cNvPr id="17" name="TextBox 17"/>
          <p:cNvSpPr txBox="1"/>
          <p:nvPr/>
        </p:nvSpPr>
        <p:spPr>
          <a:xfrm>
            <a:off x="596720" y="8494860"/>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3</a:t>
            </a:r>
          </a:p>
        </p:txBody>
      </p:sp>
      <p:sp>
        <p:nvSpPr>
          <p:cNvPr id="18" name="TextBox 18"/>
          <p:cNvSpPr txBox="1"/>
          <p:nvPr/>
        </p:nvSpPr>
        <p:spPr>
          <a:xfrm>
            <a:off x="9030504" y="4229974"/>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4</a:t>
            </a:r>
          </a:p>
        </p:txBody>
      </p:sp>
      <p:sp>
        <p:nvSpPr>
          <p:cNvPr id="19" name="TextBox 19"/>
          <p:cNvSpPr txBox="1"/>
          <p:nvPr/>
        </p:nvSpPr>
        <p:spPr>
          <a:xfrm>
            <a:off x="9054318" y="6300027"/>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5</a:t>
            </a:r>
          </a:p>
        </p:txBody>
      </p:sp>
      <p:sp>
        <p:nvSpPr>
          <p:cNvPr id="20" name="TextBox 20"/>
          <p:cNvSpPr txBox="1"/>
          <p:nvPr/>
        </p:nvSpPr>
        <p:spPr>
          <a:xfrm>
            <a:off x="9054317" y="8382499"/>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6</a:t>
            </a:r>
          </a:p>
        </p:txBody>
      </p:sp>
      <p:sp>
        <p:nvSpPr>
          <p:cNvPr id="21" name="TextBox 21"/>
          <p:cNvSpPr txBox="1"/>
          <p:nvPr/>
        </p:nvSpPr>
        <p:spPr>
          <a:xfrm>
            <a:off x="11032012" y="3757793"/>
            <a:ext cx="5315338" cy="1385707"/>
          </a:xfrm>
          <a:prstGeom prst="rect">
            <a:avLst/>
          </a:prstGeom>
        </p:spPr>
        <p:txBody>
          <a:bodyPr lIns="0" tIns="0" rIns="0" bIns="0" rtlCol="0" anchor="t">
            <a:spAutoFit/>
          </a:bodyPr>
          <a:lstStyle/>
          <a:p>
            <a:pPr algn="ctr">
              <a:lnSpc>
                <a:spcPts val="5404"/>
              </a:lnSpc>
            </a:pPr>
            <a:r>
              <a:rPr lang="en-US" sz="4659" dirty="0">
                <a:solidFill>
                  <a:srgbClr val="31356E"/>
                </a:solidFill>
                <a:latin typeface="Lexend Deca"/>
                <a:ea typeface="Lexend Deca"/>
                <a:cs typeface="Lexend Deca"/>
                <a:sym typeface="Lexend Deca"/>
              </a:rPr>
              <a:t>Abdullah Sayed </a:t>
            </a:r>
          </a:p>
          <a:p>
            <a:pPr algn="ctr">
              <a:lnSpc>
                <a:spcPts val="5405"/>
              </a:lnSpc>
            </a:pPr>
            <a:r>
              <a:rPr lang="en-US" sz="4659" dirty="0">
                <a:solidFill>
                  <a:srgbClr val="31356E"/>
                </a:solidFill>
                <a:latin typeface="Lexend Deca"/>
                <a:ea typeface="Lexend Deca"/>
                <a:cs typeface="Lexend Deca"/>
                <a:sym typeface="Lexend Deca"/>
              </a:rPr>
              <a:t>(Cleaning)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4051435" y="-613215"/>
            <a:ext cx="9119098" cy="2091736"/>
          </a:xfrm>
          <a:custGeom>
            <a:avLst/>
            <a:gdLst/>
            <a:ahLst/>
            <a:cxnLst/>
            <a:rect l="l" t="t" r="r" b="b"/>
            <a:pathLst>
              <a:path w="9119098" h="2091736">
                <a:moveTo>
                  <a:pt x="0" y="0"/>
                </a:moveTo>
                <a:lnTo>
                  <a:pt x="9119098" y="0"/>
                </a:lnTo>
                <a:lnTo>
                  <a:pt x="9119098" y="2091736"/>
                </a:lnTo>
                <a:lnTo>
                  <a:pt x="0" y="2091736"/>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Freeform 3"/>
          <p:cNvSpPr/>
          <p:nvPr/>
        </p:nvSpPr>
        <p:spPr>
          <a:xfrm>
            <a:off x="688188" y="1653498"/>
            <a:ext cx="16571112" cy="8428445"/>
          </a:xfrm>
          <a:custGeom>
            <a:avLst/>
            <a:gdLst/>
            <a:ahLst/>
            <a:cxnLst/>
            <a:rect l="l" t="t" r="r" b="b"/>
            <a:pathLst>
              <a:path w="16571112" h="8428445">
                <a:moveTo>
                  <a:pt x="0" y="0"/>
                </a:moveTo>
                <a:lnTo>
                  <a:pt x="16571112" y="0"/>
                </a:lnTo>
                <a:lnTo>
                  <a:pt x="16571112" y="8428445"/>
                </a:lnTo>
                <a:lnTo>
                  <a:pt x="0" y="8428445"/>
                </a:lnTo>
                <a:lnTo>
                  <a:pt x="0" y="0"/>
                </a:lnTo>
                <a:close/>
              </a:path>
            </a:pathLst>
          </a:custGeom>
          <a:blipFill>
            <a:blip r:embed="rId4"/>
            <a:stretch>
              <a:fillRect l="-515" t="-413" b="-621"/>
            </a:stretch>
          </a:blipFill>
        </p:spPr>
        <p:txBody>
          <a:bodyPr/>
          <a:lstStyle/>
          <a:p>
            <a:endParaRPr lang="en-GB"/>
          </a:p>
        </p:txBody>
      </p:sp>
      <p:sp>
        <p:nvSpPr>
          <p:cNvPr id="4" name="TextBox 4"/>
          <p:cNvSpPr txBox="1"/>
          <p:nvPr/>
        </p:nvSpPr>
        <p:spPr>
          <a:xfrm>
            <a:off x="4788081" y="310117"/>
            <a:ext cx="7869809" cy="1188275"/>
          </a:xfrm>
          <a:prstGeom prst="rect">
            <a:avLst/>
          </a:prstGeom>
        </p:spPr>
        <p:txBody>
          <a:bodyPr lIns="0" tIns="0" rIns="0" bIns="0" rtlCol="0" anchor="t">
            <a:spAutoFit/>
          </a:bodyPr>
          <a:lstStyle/>
          <a:p>
            <a:pPr algn="ctr">
              <a:lnSpc>
                <a:spcPts val="8701"/>
              </a:lnSpc>
            </a:pPr>
            <a:r>
              <a:rPr lang="en-US" sz="9064">
                <a:solidFill>
                  <a:srgbClr val="FFFFFF"/>
                </a:solidFill>
                <a:latin typeface="Futura Display"/>
                <a:ea typeface="Futura Display"/>
                <a:cs typeface="Futura Display"/>
                <a:sym typeface="Futura Display"/>
              </a:rPr>
              <a:t>Dashboard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10331271" y="-1094924"/>
            <a:ext cx="8058853" cy="11208921"/>
          </a:xfrm>
          <a:custGeom>
            <a:avLst/>
            <a:gdLst/>
            <a:ahLst/>
            <a:cxnLst/>
            <a:rect l="l" t="t" r="r" b="b"/>
            <a:pathLst>
              <a:path w="8058853" h="11208921">
                <a:moveTo>
                  <a:pt x="0" y="11208921"/>
                </a:moveTo>
                <a:lnTo>
                  <a:pt x="8058853" y="11208921"/>
                </a:lnTo>
                <a:lnTo>
                  <a:pt x="8058853" y="0"/>
                </a:lnTo>
                <a:lnTo>
                  <a:pt x="0" y="0"/>
                </a:lnTo>
                <a:lnTo>
                  <a:pt x="0" y="11208921"/>
                </a:lnTo>
                <a:close/>
              </a:path>
            </a:pathLst>
          </a:custGeom>
          <a:blipFill>
            <a:blip r:embed="rId3">
              <a:extLst>
                <a:ext uri="{96DAC541-7B7A-43D3-8B79-37D633B846F1}">
                  <asvg:svgBlip xmlns:asvg="http://schemas.microsoft.com/office/drawing/2016/SVG/main" r:embed="rId4"/>
                </a:ext>
              </a:extLst>
            </a:blip>
            <a:stretch>
              <a:fillRect l="-6545" r="-6545"/>
            </a:stretch>
          </a:blipFill>
        </p:spPr>
        <p:txBody>
          <a:bodyPr/>
          <a:lstStyle/>
          <a:p>
            <a:endParaRPr lang="en-GB"/>
          </a:p>
        </p:txBody>
      </p:sp>
      <p:sp>
        <p:nvSpPr>
          <p:cNvPr id="3" name="Freeform 3"/>
          <p:cNvSpPr/>
          <p:nvPr/>
        </p:nvSpPr>
        <p:spPr>
          <a:xfrm>
            <a:off x="10794327" y="5856376"/>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5">
              <a:extLst>
                <a:ext uri="{96DAC541-7B7A-43D3-8B79-37D633B846F1}">
                  <asvg:svgBlip xmlns:asvg="http://schemas.microsoft.com/office/drawing/2016/SVG/main" r:embed="rId6"/>
                </a:ext>
              </a:extLst>
            </a:blip>
            <a:stretch>
              <a:fillRect t="-74" b="-74"/>
            </a:stretch>
          </a:blipFill>
        </p:spPr>
        <p:txBody>
          <a:bodyPr/>
          <a:lstStyle/>
          <a:p>
            <a:endParaRPr lang="en-GB"/>
          </a:p>
        </p:txBody>
      </p:sp>
      <p:grpSp>
        <p:nvGrpSpPr>
          <p:cNvPr id="4" name="Group 4"/>
          <p:cNvGrpSpPr/>
          <p:nvPr/>
        </p:nvGrpSpPr>
        <p:grpSpPr>
          <a:xfrm>
            <a:off x="0" y="1908974"/>
            <a:ext cx="10020144" cy="6229819"/>
            <a:chOff x="0" y="0"/>
            <a:chExt cx="13360192" cy="8306425"/>
          </a:xfrm>
        </p:grpSpPr>
        <p:sp>
          <p:nvSpPr>
            <p:cNvPr id="5" name="Freeform 5"/>
            <p:cNvSpPr/>
            <p:nvPr/>
          </p:nvSpPr>
          <p:spPr>
            <a:xfrm>
              <a:off x="0" y="0"/>
              <a:ext cx="13360146" cy="8306435"/>
            </a:xfrm>
            <a:custGeom>
              <a:avLst/>
              <a:gdLst/>
              <a:ahLst/>
              <a:cxnLst/>
              <a:rect l="l" t="t" r="r" b="b"/>
              <a:pathLst>
                <a:path w="13360146" h="8306435">
                  <a:moveTo>
                    <a:pt x="0" y="0"/>
                  </a:moveTo>
                  <a:lnTo>
                    <a:pt x="13360146" y="0"/>
                  </a:lnTo>
                  <a:lnTo>
                    <a:pt x="13360146" y="8306435"/>
                  </a:lnTo>
                  <a:lnTo>
                    <a:pt x="0" y="8306435"/>
                  </a:lnTo>
                  <a:lnTo>
                    <a:pt x="0" y="0"/>
                  </a:lnTo>
                  <a:close/>
                </a:path>
              </a:pathLst>
            </a:custGeom>
            <a:blipFill>
              <a:blip r:embed="rId7"/>
              <a:stretch>
                <a:fillRect l="-6332" r="-6333"/>
              </a:stretch>
            </a:blipFill>
          </p:spPr>
          <p:txBody>
            <a:bodyPr/>
            <a:lstStyle/>
            <a:p>
              <a:endParaRPr lang="en-GB"/>
            </a:p>
          </p:txBody>
        </p:sp>
      </p:grpSp>
      <p:sp>
        <p:nvSpPr>
          <p:cNvPr id="6" name="TextBox 6"/>
          <p:cNvSpPr txBox="1"/>
          <p:nvPr/>
        </p:nvSpPr>
        <p:spPr>
          <a:xfrm>
            <a:off x="10615777" y="1570328"/>
            <a:ext cx="7228679" cy="1398879"/>
          </a:xfrm>
          <a:prstGeom prst="rect">
            <a:avLst/>
          </a:prstGeom>
        </p:spPr>
        <p:txBody>
          <a:bodyPr lIns="0" tIns="0" rIns="0" bIns="0" rtlCol="0" anchor="t">
            <a:spAutoFit/>
          </a:bodyPr>
          <a:lstStyle/>
          <a:p>
            <a:pPr algn="ctr">
              <a:lnSpc>
                <a:spcPts val="3751"/>
              </a:lnSpc>
            </a:pPr>
            <a:r>
              <a:rPr lang="en-US" sz="3911" u="sng">
                <a:solidFill>
                  <a:srgbClr val="FFFFFF"/>
                </a:solidFill>
                <a:latin typeface="Futura Display"/>
                <a:ea typeface="Futura Display"/>
                <a:cs typeface="Futura Display"/>
                <a:sym typeface="Futura Display"/>
              </a:rPr>
              <a:t>On-Time vs. Delayed Shipments by Country</a:t>
            </a:r>
          </a:p>
          <a:p>
            <a:pPr algn="ctr">
              <a:lnSpc>
                <a:spcPts val="3946"/>
              </a:lnSpc>
            </a:pPr>
            <a:endParaRPr lang="en-US" sz="3911" u="sng">
              <a:solidFill>
                <a:srgbClr val="FFFFFF"/>
              </a:solidFill>
              <a:latin typeface="Futura Display"/>
              <a:ea typeface="Futura Display"/>
              <a:cs typeface="Futura Display"/>
              <a:sym typeface="Futura Display"/>
            </a:endParaRPr>
          </a:p>
        </p:txBody>
      </p:sp>
      <p:sp>
        <p:nvSpPr>
          <p:cNvPr id="7" name="TextBox 7"/>
          <p:cNvSpPr txBox="1"/>
          <p:nvPr/>
        </p:nvSpPr>
        <p:spPr>
          <a:xfrm>
            <a:off x="11005520" y="3586603"/>
            <a:ext cx="6244639" cy="188761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bar chart comparing on-time shipments versus delayed shipments for each country.</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1055487" y="6378791"/>
            <a:ext cx="6349261" cy="2843329"/>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South Africa</a:t>
            </a:r>
          </a:p>
          <a:p>
            <a:pPr algn="ctr">
              <a:lnSpc>
                <a:spcPts val="2815"/>
              </a:lnSpc>
            </a:pPr>
            <a:r>
              <a:rPr lang="en-US" sz="2012">
                <a:solidFill>
                  <a:srgbClr val="31356E"/>
                </a:solidFill>
                <a:latin typeface="Lexend Deca"/>
                <a:ea typeface="Lexend Deca"/>
                <a:cs typeface="Lexend Deca"/>
                <a:sym typeface="Lexend Deca"/>
              </a:rPr>
              <a:t> has a high count of on-time shipments, suggesting efficient logistics and well-established transportation routes in that region.</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9144000" y="-1094923"/>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57891" y="5524500"/>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sp>
        <p:nvSpPr>
          <p:cNvPr id="4" name="TextBox 4"/>
          <p:cNvSpPr txBox="1"/>
          <p:nvPr/>
        </p:nvSpPr>
        <p:spPr>
          <a:xfrm>
            <a:off x="10991345" y="1655026"/>
            <a:ext cx="5924657" cy="846848"/>
          </a:xfrm>
          <a:prstGeom prst="rect">
            <a:avLst/>
          </a:prstGeom>
        </p:spPr>
        <p:txBody>
          <a:bodyPr lIns="0" tIns="0" rIns="0" bIns="0" rtlCol="0" anchor="t">
            <a:spAutoFit/>
          </a:bodyPr>
          <a:lstStyle/>
          <a:p>
            <a:pPr algn="ctr">
              <a:lnSpc>
                <a:spcPts val="3444"/>
              </a:lnSpc>
            </a:pPr>
            <a:r>
              <a:rPr lang="en-US" sz="3593">
                <a:solidFill>
                  <a:srgbClr val="FFFFFF"/>
                </a:solidFill>
                <a:latin typeface="Futura Display"/>
                <a:ea typeface="Futura Display"/>
                <a:cs typeface="Futura Display"/>
                <a:sym typeface="Futura Display"/>
              </a:rPr>
              <a:t>Shipment Fulfillment Methods </a:t>
            </a:r>
          </a:p>
          <a:p>
            <a:pPr algn="ctr">
              <a:lnSpc>
                <a:spcPts val="3449"/>
              </a:lnSpc>
            </a:pPr>
            <a:endParaRPr lang="en-US" sz="3593">
              <a:solidFill>
                <a:srgbClr val="FFFFFF"/>
              </a:solidFill>
              <a:latin typeface="Futura Display"/>
              <a:ea typeface="Futura Display"/>
              <a:cs typeface="Futura Display"/>
              <a:sym typeface="Futura Display"/>
            </a:endParaRPr>
          </a:p>
        </p:txBody>
      </p:sp>
      <p:sp>
        <p:nvSpPr>
          <p:cNvPr id="5" name="TextBox 5"/>
          <p:cNvSpPr txBox="1"/>
          <p:nvPr/>
        </p:nvSpPr>
        <p:spPr>
          <a:xfrm>
            <a:off x="10481418" y="3555357"/>
            <a:ext cx="6280325" cy="1623526"/>
          </a:xfrm>
          <a:prstGeom prst="rect">
            <a:avLst/>
          </a:prstGeom>
        </p:spPr>
        <p:txBody>
          <a:bodyPr lIns="0" tIns="0" rIns="0" bIns="0" rtlCol="0" anchor="t">
            <a:spAutoFit/>
          </a:bodyPr>
          <a:lstStyle/>
          <a:p>
            <a:pPr algn="ctr">
              <a:lnSpc>
                <a:spcPts val="3152"/>
              </a:lnSpc>
            </a:pPr>
            <a:r>
              <a:rPr lang="en-US" sz="2253">
                <a:solidFill>
                  <a:srgbClr val="FFFFFF"/>
                </a:solidFill>
                <a:latin typeface="Lexend Deca"/>
                <a:ea typeface="Lexend Deca"/>
                <a:cs typeface="Lexend Deca"/>
                <a:sym typeface="Lexend Deca"/>
              </a:rPr>
              <a:t>Description:</a:t>
            </a:r>
          </a:p>
          <a:p>
            <a:pPr algn="ctr">
              <a:lnSpc>
                <a:spcPts val="3154"/>
              </a:lnSpc>
            </a:pPr>
            <a:r>
              <a:rPr lang="en-US" sz="2253">
                <a:solidFill>
                  <a:srgbClr val="FFFFFF"/>
                </a:solidFill>
                <a:latin typeface="Lexend Deca"/>
                <a:ea typeface="Lexend Deca"/>
                <a:cs typeface="Lexend Deca"/>
                <a:sym typeface="Lexend Deca"/>
              </a:rPr>
              <a:t>A pie chart that displays the distribution of shipments across different fulfillment methods: Air, Air Charter, Ocean, and Truck.</a:t>
            </a:r>
          </a:p>
        </p:txBody>
      </p:sp>
      <p:sp>
        <p:nvSpPr>
          <p:cNvPr id="6" name="TextBox 6"/>
          <p:cNvSpPr txBox="1"/>
          <p:nvPr/>
        </p:nvSpPr>
        <p:spPr>
          <a:xfrm>
            <a:off x="10671362" y="6260940"/>
            <a:ext cx="6244640" cy="2493569"/>
          </a:xfrm>
          <a:prstGeom prst="rect">
            <a:avLst/>
          </a:prstGeom>
        </p:spPr>
        <p:txBody>
          <a:bodyPr lIns="0" tIns="0" rIns="0" bIns="0" rtlCol="0" anchor="t">
            <a:spAutoFit/>
          </a:bodyPr>
          <a:lstStyle/>
          <a:p>
            <a:pPr algn="ctr">
              <a:lnSpc>
                <a:spcPts val="2818"/>
              </a:lnSpc>
            </a:pPr>
            <a:r>
              <a:rPr lang="en-US" sz="2014">
                <a:solidFill>
                  <a:srgbClr val="31356E"/>
                </a:solidFill>
                <a:latin typeface="Lexend Deca"/>
                <a:ea typeface="Lexend Deca"/>
                <a:cs typeface="Lexend Deca"/>
                <a:sym typeface="Lexend Deca"/>
              </a:rPr>
              <a:t>Key Insights:</a:t>
            </a:r>
          </a:p>
          <a:p>
            <a:pPr algn="ctr">
              <a:lnSpc>
                <a:spcPts val="2818"/>
              </a:lnSpc>
            </a:pPr>
            <a:r>
              <a:rPr lang="en-US" sz="2014">
                <a:solidFill>
                  <a:srgbClr val="31356E"/>
                </a:solidFill>
                <a:latin typeface="Lexend Deca"/>
                <a:ea typeface="Lexend Deca"/>
                <a:cs typeface="Lexend Deca"/>
                <a:sym typeface="Lexend Deca"/>
              </a:rPr>
              <a:t>•Air is the most commonly used fulfillment method.</a:t>
            </a:r>
          </a:p>
          <a:p>
            <a:pPr algn="ctr">
              <a:lnSpc>
                <a:spcPts val="2818"/>
              </a:lnSpc>
            </a:pPr>
            <a:r>
              <a:rPr lang="en-US" sz="2014">
                <a:solidFill>
                  <a:srgbClr val="31356E"/>
                </a:solidFill>
                <a:latin typeface="Lexend Deca"/>
                <a:ea typeface="Lexend Deca"/>
                <a:cs typeface="Lexend Deca"/>
                <a:sym typeface="Lexend Deca"/>
              </a:rPr>
              <a:t>•Air Charter and Ships are used less frequently.</a:t>
            </a:r>
          </a:p>
          <a:p>
            <a:pPr algn="ctr">
              <a:lnSpc>
                <a:spcPts val="2818"/>
              </a:lnSpc>
            </a:pPr>
            <a:endParaRPr lang="en-US" sz="2014">
              <a:solidFill>
                <a:srgbClr val="31356E"/>
              </a:solidFill>
              <a:latin typeface="Lexend Deca"/>
              <a:ea typeface="Lexend Deca"/>
              <a:cs typeface="Lexend Deca"/>
              <a:sym typeface="Lexend Deca"/>
            </a:endParaRPr>
          </a:p>
          <a:p>
            <a:pPr algn="ctr">
              <a:lnSpc>
                <a:spcPts val="2818"/>
              </a:lnSpc>
            </a:pPr>
            <a:endParaRPr lang="en-US" sz="2014">
              <a:solidFill>
                <a:srgbClr val="31356E"/>
              </a:solidFill>
              <a:latin typeface="Lexend Deca"/>
              <a:ea typeface="Lexend Deca"/>
              <a:cs typeface="Lexend Deca"/>
              <a:sym typeface="Lexend Deca"/>
            </a:endParaRPr>
          </a:p>
          <a:p>
            <a:pPr algn="ctr">
              <a:lnSpc>
                <a:spcPts val="2820"/>
              </a:lnSpc>
            </a:pPr>
            <a:endParaRPr lang="en-US" sz="2014">
              <a:solidFill>
                <a:srgbClr val="31356E"/>
              </a:solidFill>
              <a:latin typeface="Lexend Deca"/>
              <a:ea typeface="Lexend Deca"/>
              <a:cs typeface="Lexend Deca"/>
              <a:sym typeface="Lexend Deca"/>
            </a:endParaRPr>
          </a:p>
        </p:txBody>
      </p:sp>
      <p:sp>
        <p:nvSpPr>
          <p:cNvPr id="7" name="Freeform 7"/>
          <p:cNvSpPr/>
          <p:nvPr/>
        </p:nvSpPr>
        <p:spPr>
          <a:xfrm>
            <a:off x="65564" y="1588351"/>
            <a:ext cx="9216780" cy="7013117"/>
          </a:xfrm>
          <a:custGeom>
            <a:avLst/>
            <a:gdLst/>
            <a:ahLst/>
            <a:cxnLst/>
            <a:rect l="l" t="t" r="r" b="b"/>
            <a:pathLst>
              <a:path w="9216780" h="7013117">
                <a:moveTo>
                  <a:pt x="0" y="0"/>
                </a:moveTo>
                <a:lnTo>
                  <a:pt x="9216780" y="0"/>
                </a:lnTo>
                <a:lnTo>
                  <a:pt x="9216780" y="7013117"/>
                </a:lnTo>
                <a:lnTo>
                  <a:pt x="0" y="7013117"/>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sp>
        <p:nvSpPr>
          <p:cNvPr id="4" name="Freeform 4"/>
          <p:cNvSpPr/>
          <p:nvPr/>
        </p:nvSpPr>
        <p:spPr>
          <a:xfrm>
            <a:off x="8884852" y="2857500"/>
            <a:ext cx="9403148" cy="5311592"/>
          </a:xfrm>
          <a:custGeom>
            <a:avLst/>
            <a:gdLst/>
            <a:ahLst/>
            <a:cxnLst/>
            <a:rect l="l" t="t" r="r" b="b"/>
            <a:pathLst>
              <a:path w="9403148" h="5311592">
                <a:moveTo>
                  <a:pt x="0" y="0"/>
                </a:moveTo>
                <a:lnTo>
                  <a:pt x="9403148" y="0"/>
                </a:lnTo>
                <a:lnTo>
                  <a:pt x="9403148" y="5311592"/>
                </a:lnTo>
                <a:lnTo>
                  <a:pt x="0" y="5311592"/>
                </a:lnTo>
                <a:lnTo>
                  <a:pt x="0" y="0"/>
                </a:lnTo>
                <a:close/>
              </a:path>
            </a:pathLst>
          </a:custGeom>
          <a:blipFill>
            <a:blip r:embed="rId6"/>
            <a:stretch>
              <a:fillRect l="-2755" r="-17429"/>
            </a:stretch>
          </a:blipFill>
        </p:spPr>
        <p:txBody>
          <a:bodyPr/>
          <a:lstStyle/>
          <a:p>
            <a:endParaRPr lang="en-GB"/>
          </a:p>
        </p:txBody>
      </p:sp>
      <p:sp>
        <p:nvSpPr>
          <p:cNvPr id="5" name="TextBox 5"/>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Average Delivery Delay by Product Category</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6" name="TextBox 6"/>
          <p:cNvSpPr txBox="1"/>
          <p:nvPr/>
        </p:nvSpPr>
        <p:spPr>
          <a:xfrm>
            <a:off x="1325077" y="3511066"/>
            <a:ext cx="6252155" cy="2253283"/>
          </a:xfrm>
          <a:prstGeom prst="rect">
            <a:avLst/>
          </a:prstGeom>
        </p:spPr>
        <p:txBody>
          <a:bodyPr lIns="0" tIns="0" rIns="0" bIns="0" rtlCol="0" anchor="t">
            <a:spAutoFit/>
          </a:bodyPr>
          <a:lstStyle/>
          <a:p>
            <a:pPr algn="ctr">
              <a:lnSpc>
                <a:spcPts val="3534"/>
              </a:lnSpc>
            </a:pPr>
            <a:r>
              <a:rPr lang="en-US" sz="2526">
                <a:solidFill>
                  <a:srgbClr val="FFFFFF"/>
                </a:solidFill>
                <a:latin typeface="Lexend Deca"/>
                <a:ea typeface="Lexend Deca"/>
                <a:cs typeface="Lexend Deca"/>
                <a:sym typeface="Lexend Deca"/>
              </a:rPr>
              <a:t>•Description:</a:t>
            </a:r>
          </a:p>
          <a:p>
            <a:pPr algn="ctr">
              <a:lnSpc>
                <a:spcPts val="3534"/>
              </a:lnSpc>
            </a:pPr>
            <a:r>
              <a:rPr lang="en-US" sz="2526">
                <a:solidFill>
                  <a:srgbClr val="FFFFFF"/>
                </a:solidFill>
                <a:latin typeface="Lexend Deca"/>
                <a:ea typeface="Lexend Deca"/>
                <a:cs typeface="Lexend Deca"/>
                <a:sym typeface="Lexend Deca"/>
              </a:rPr>
              <a:t> A bar chart displaying the average delivery delay for each product category, with product category</a:t>
            </a:r>
          </a:p>
          <a:p>
            <a:pPr algn="ctr">
              <a:lnSpc>
                <a:spcPts val="3537"/>
              </a:lnSpc>
            </a:pPr>
            <a:endParaRPr lang="en-US" sz="2526">
              <a:solidFill>
                <a:srgbClr val="FFFFFF"/>
              </a:solidFill>
              <a:latin typeface="Lexend Deca"/>
              <a:ea typeface="Lexend Deca"/>
              <a:cs typeface="Lexend Deca"/>
              <a:sym typeface="Lexend Deca"/>
            </a:endParaRPr>
          </a:p>
        </p:txBody>
      </p:sp>
      <p:sp>
        <p:nvSpPr>
          <p:cNvPr id="7" name="TextBox 7"/>
          <p:cNvSpPr txBox="1"/>
          <p:nvPr/>
        </p:nvSpPr>
        <p:spPr>
          <a:xfrm>
            <a:off x="1220514" y="6559643"/>
            <a:ext cx="6507005" cy="1974708"/>
          </a:xfrm>
          <a:prstGeom prst="rect">
            <a:avLst/>
          </a:prstGeom>
        </p:spPr>
        <p:txBody>
          <a:bodyPr lIns="0" tIns="0" rIns="0" bIns="0" rtlCol="0" anchor="t">
            <a:spAutoFit/>
          </a:bodyPr>
          <a:lstStyle/>
          <a:p>
            <a:pPr algn="ctr">
              <a:lnSpc>
                <a:spcPts val="2613"/>
              </a:lnSpc>
            </a:pPr>
            <a:r>
              <a:rPr lang="en-US" sz="1868" dirty="0">
                <a:solidFill>
                  <a:srgbClr val="31356E"/>
                </a:solidFill>
                <a:latin typeface="Lexend Deca"/>
                <a:ea typeface="Lexend Deca"/>
                <a:cs typeface="Lexend Deca"/>
                <a:sym typeface="Lexend Deca"/>
              </a:rPr>
              <a:t>•Key Insights:</a:t>
            </a:r>
          </a:p>
          <a:p>
            <a:pPr algn="ctr">
              <a:lnSpc>
                <a:spcPts val="2613"/>
              </a:lnSpc>
            </a:pPr>
            <a:r>
              <a:rPr lang="en-US" sz="1868" dirty="0">
                <a:solidFill>
                  <a:srgbClr val="31356E"/>
                </a:solidFill>
                <a:latin typeface="Lexend Deca"/>
                <a:ea typeface="Lexend Deca"/>
                <a:cs typeface="Lexend Deca"/>
                <a:sym typeface="Lexend Deca"/>
              </a:rPr>
              <a:t>•Product Category Artemisinin-based Combination Therapies, shows the longest delivery delay, </a:t>
            </a:r>
          </a:p>
          <a:p>
            <a:pPr algn="ctr">
              <a:lnSpc>
                <a:spcPts val="2613"/>
              </a:lnSpc>
            </a:pPr>
            <a:r>
              <a:rPr lang="en-US" sz="1868" dirty="0">
                <a:solidFill>
                  <a:srgbClr val="31356E"/>
                </a:solidFill>
                <a:latin typeface="Lexend Deca"/>
                <a:ea typeface="Lexend Deca"/>
                <a:cs typeface="Lexend Deca"/>
                <a:sym typeface="Lexend Deca"/>
              </a:rPr>
              <a:t>•Product Category Malaria Rapid Diagnostic Test has the shortest average delivery delay,</a:t>
            </a:r>
          </a:p>
          <a:p>
            <a:pPr algn="ctr">
              <a:lnSpc>
                <a:spcPts val="2615"/>
              </a:lnSpc>
            </a:pPr>
            <a:endParaRPr lang="en-US" sz="1868" dirty="0">
              <a:solidFill>
                <a:srgbClr val="31356E"/>
              </a:solidFill>
              <a:latin typeface="Lexend Deca"/>
              <a:ea typeface="Lexend Deca"/>
              <a:cs typeface="Lexend Deca"/>
              <a:sym typeface="Lexend Dec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grpSp>
        <p:nvGrpSpPr>
          <p:cNvPr id="4" name="Group 4"/>
          <p:cNvGrpSpPr/>
          <p:nvPr/>
        </p:nvGrpSpPr>
        <p:grpSpPr>
          <a:xfrm>
            <a:off x="0" y="2206317"/>
            <a:ext cx="9144000" cy="5720573"/>
            <a:chOff x="0" y="0"/>
            <a:chExt cx="12192000" cy="7627431"/>
          </a:xfrm>
        </p:grpSpPr>
        <p:sp>
          <p:nvSpPr>
            <p:cNvPr id="5" name="Freeform 5"/>
            <p:cNvSpPr/>
            <p:nvPr/>
          </p:nvSpPr>
          <p:spPr>
            <a:xfrm>
              <a:off x="0" y="0"/>
              <a:ext cx="12192000" cy="7627493"/>
            </a:xfrm>
            <a:custGeom>
              <a:avLst/>
              <a:gdLst/>
              <a:ahLst/>
              <a:cxnLst/>
              <a:rect l="l" t="t" r="r" b="b"/>
              <a:pathLst>
                <a:path w="12192000" h="7627493">
                  <a:moveTo>
                    <a:pt x="0" y="0"/>
                  </a:moveTo>
                  <a:lnTo>
                    <a:pt x="12192000" y="0"/>
                  </a:lnTo>
                  <a:lnTo>
                    <a:pt x="12192000" y="7627493"/>
                  </a:lnTo>
                  <a:lnTo>
                    <a:pt x="0" y="7627493"/>
                  </a:lnTo>
                  <a:lnTo>
                    <a:pt x="0" y="0"/>
                  </a:lnTo>
                  <a:close/>
                </a:path>
              </a:pathLst>
            </a:custGeom>
            <a:blipFill>
              <a:blip r:embed="rId6"/>
              <a:stretch>
                <a:fillRect t="-3132" b="-3131"/>
              </a:stretch>
            </a:blipFill>
          </p:spPr>
          <p:txBody>
            <a:bodyPr/>
            <a:lstStyle/>
            <a:p>
              <a:endParaRPr lang="en-GB"/>
            </a:p>
          </p:txBody>
        </p:sp>
      </p:grpSp>
      <p:sp>
        <p:nvSpPr>
          <p:cNvPr id="6" name="TextBox 6"/>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On-Time Shipments by Shipment Mode</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94476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3063"/>
              </a:lnSpc>
            </a:pPr>
            <a:r>
              <a:rPr lang="en-US" sz="2190">
                <a:solidFill>
                  <a:srgbClr val="FFFFFF"/>
                </a:solidFill>
                <a:latin typeface="Lexend Deca"/>
                <a:ea typeface="Lexend Deca"/>
                <a:cs typeface="Lexend Deca"/>
                <a:sym typeface="Lexend Deca"/>
              </a:rPr>
              <a:t>A tree map displaying the proportion of on-time shipments for each shipment mode (e.g., Air, Air Charter, Ocean, Truck)</a:t>
            </a:r>
          </a:p>
          <a:p>
            <a:pPr algn="ctr">
              <a:lnSpc>
                <a:spcPts val="3065"/>
              </a:lnSpc>
            </a:pPr>
            <a:endParaRPr lang="en-US" sz="2190">
              <a:solidFill>
                <a:srgbClr val="FFFFFF"/>
              </a:solidFill>
              <a:latin typeface="Lexend Deca"/>
              <a:ea typeface="Lexend Deca"/>
              <a:cs typeface="Lexend Deca"/>
              <a:sym typeface="Lexend Deca"/>
            </a:endParaRPr>
          </a:p>
        </p:txBody>
      </p:sp>
      <p:sp>
        <p:nvSpPr>
          <p:cNvPr id="8" name="TextBox 8"/>
          <p:cNvSpPr txBox="1"/>
          <p:nvPr/>
        </p:nvSpPr>
        <p:spPr>
          <a:xfrm>
            <a:off x="10592432" y="6226976"/>
            <a:ext cx="6270331" cy="3258362"/>
          </a:xfrm>
          <a:prstGeom prst="rect">
            <a:avLst/>
          </a:prstGeom>
        </p:spPr>
        <p:txBody>
          <a:bodyPr lIns="0" tIns="0" rIns="0" bIns="0" rtlCol="0" anchor="t">
            <a:spAutoFit/>
          </a:bodyPr>
          <a:lstStyle/>
          <a:p>
            <a:pPr algn="ctr">
              <a:lnSpc>
                <a:spcPts val="2619"/>
              </a:lnSpc>
            </a:pPr>
            <a:r>
              <a:rPr lang="en-US" sz="1872">
                <a:solidFill>
                  <a:srgbClr val="31356E"/>
                </a:solidFill>
                <a:latin typeface="Lexend Deca"/>
                <a:ea typeface="Lexend Deca"/>
                <a:cs typeface="Lexend Deca"/>
                <a:sym typeface="Lexend Deca"/>
              </a:rPr>
              <a:t>Key Insights:</a:t>
            </a:r>
          </a:p>
          <a:p>
            <a:pPr algn="ctr">
              <a:lnSpc>
                <a:spcPts val="2619"/>
              </a:lnSpc>
            </a:pPr>
            <a:r>
              <a:rPr lang="en-US" sz="1872">
                <a:solidFill>
                  <a:srgbClr val="31356E"/>
                </a:solidFill>
                <a:latin typeface="Lexend Deca"/>
                <a:ea typeface="Lexend Deca"/>
                <a:cs typeface="Lexend Deca"/>
                <a:sym typeface="Lexend Deca"/>
              </a:rPr>
              <a:t>•91% of Air Shipments are delivered on time, confirming air as the most reliable mode for timely shipments.</a:t>
            </a:r>
          </a:p>
          <a:p>
            <a:pPr algn="ctr">
              <a:lnSpc>
                <a:spcPts val="2619"/>
              </a:lnSpc>
            </a:pPr>
            <a:r>
              <a:rPr lang="en-US" sz="1872">
                <a:solidFill>
                  <a:srgbClr val="31356E"/>
                </a:solidFill>
                <a:latin typeface="Lexend Deca"/>
                <a:ea typeface="Lexend Deca"/>
                <a:cs typeface="Lexend Deca"/>
                <a:sym typeface="Lexend Deca"/>
              </a:rPr>
              <a:t>•82% of Ocean Shipments are delivered on time, but they represent the smallest on-time performance compared to other modes.</a:t>
            </a: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0"/>
              </a:lnSpc>
            </a:pPr>
            <a:endParaRPr lang="en-US" sz="1872">
              <a:solidFill>
                <a:srgbClr val="31356E"/>
              </a:solidFill>
              <a:latin typeface="Lexend Deca"/>
              <a:ea typeface="Lexend Deca"/>
              <a:cs typeface="Lexend Deca"/>
              <a:sym typeface="Lexend Deca"/>
            </a:endParaRPr>
          </a:p>
          <a:p>
            <a:pPr algn="ctr">
              <a:lnSpc>
                <a:spcPts val="1501"/>
              </a:lnSpc>
            </a:pPr>
            <a:endParaRPr lang="en-US" sz="1872">
              <a:solidFill>
                <a:srgbClr val="31356E"/>
              </a:solidFill>
              <a:latin typeface="Lexend Deca"/>
              <a:ea typeface="Lexend Deca"/>
              <a:cs typeface="Lexend Deca"/>
              <a:sym typeface="Lexend Dec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404855"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grpSp>
        <p:nvGrpSpPr>
          <p:cNvPr id="4" name="Group 4"/>
          <p:cNvGrpSpPr/>
          <p:nvPr/>
        </p:nvGrpSpPr>
        <p:grpSpPr>
          <a:xfrm>
            <a:off x="33337" y="1580359"/>
            <a:ext cx="9144000" cy="7244987"/>
            <a:chOff x="0" y="0"/>
            <a:chExt cx="12192000" cy="9659983"/>
          </a:xfrm>
        </p:grpSpPr>
        <p:sp>
          <p:nvSpPr>
            <p:cNvPr id="5" name="Freeform 5"/>
            <p:cNvSpPr/>
            <p:nvPr/>
          </p:nvSpPr>
          <p:spPr>
            <a:xfrm>
              <a:off x="0" y="0"/>
              <a:ext cx="12192000" cy="9660001"/>
            </a:xfrm>
            <a:custGeom>
              <a:avLst/>
              <a:gdLst/>
              <a:ahLst/>
              <a:cxnLst/>
              <a:rect l="l" t="t" r="r" b="b"/>
              <a:pathLst>
                <a:path w="12192000" h="9660001">
                  <a:moveTo>
                    <a:pt x="0" y="0"/>
                  </a:moveTo>
                  <a:lnTo>
                    <a:pt x="12192000" y="0"/>
                  </a:lnTo>
                  <a:lnTo>
                    <a:pt x="12192000" y="9660001"/>
                  </a:lnTo>
                  <a:lnTo>
                    <a:pt x="0" y="9660001"/>
                  </a:lnTo>
                  <a:lnTo>
                    <a:pt x="0" y="0"/>
                  </a:lnTo>
                  <a:close/>
                </a:path>
              </a:pathLst>
            </a:custGeom>
            <a:blipFill>
              <a:blip r:embed="rId6"/>
              <a:stretch>
                <a:fillRect l="-21041" r="-21041"/>
              </a:stretch>
            </a:blipFill>
          </p:spPr>
          <p:txBody>
            <a:bodyPr/>
            <a:lstStyle/>
            <a:p>
              <a:endParaRPr lang="en-GB"/>
            </a:p>
          </p:txBody>
        </p:sp>
      </p:grpSp>
      <p:sp>
        <p:nvSpPr>
          <p:cNvPr id="6" name="TextBox 6"/>
          <p:cNvSpPr txBox="1"/>
          <p:nvPr/>
        </p:nvSpPr>
        <p:spPr>
          <a:xfrm>
            <a:off x="10513501" y="1971241"/>
            <a:ext cx="7228679" cy="844575"/>
          </a:xfrm>
          <a:prstGeom prst="rect">
            <a:avLst/>
          </a:prstGeom>
        </p:spPr>
        <p:txBody>
          <a:bodyPr lIns="0" tIns="0" rIns="0" bIns="0" rtlCol="0" anchor="t">
            <a:spAutoFit/>
          </a:bodyPr>
          <a:lstStyle/>
          <a:p>
            <a:pPr algn="ctr">
              <a:lnSpc>
                <a:spcPts val="3751"/>
              </a:lnSpc>
            </a:pPr>
            <a:r>
              <a:rPr lang="en-US" sz="4400">
                <a:solidFill>
                  <a:srgbClr val="FFFFFF"/>
                </a:solidFill>
                <a:latin typeface="Futura Display"/>
                <a:ea typeface="Futura Display"/>
                <a:cs typeface="Futura Display"/>
                <a:sym typeface="Futura Display"/>
              </a:rPr>
              <a:t>Average Delay Time By Country</a:t>
            </a:r>
          </a:p>
          <a:p>
            <a:pPr algn="ctr">
              <a:lnSpc>
                <a:spcPts val="3945"/>
              </a:lnSpc>
            </a:pPr>
            <a:endParaRPr lang="en-US" sz="4400">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259246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geographic map that displays average delivery delay times by country. Each country is color-coded based on its average delay, with darker shades indicating longer delays.</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489874"/>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•Kongo exhibits the longest average delay, which may be due to customs regulations, transportation issues, or distance from the main distribution center.</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0" y="2705100"/>
            <a:ext cx="9372600" cy="5334000"/>
            <a:chOff x="0" y="0"/>
            <a:chExt cx="12496800" cy="7112000"/>
          </a:xfrm>
        </p:grpSpPr>
        <p:sp>
          <p:nvSpPr>
            <p:cNvPr id="3" name="Freeform 3"/>
            <p:cNvSpPr/>
            <p:nvPr/>
          </p:nvSpPr>
          <p:spPr>
            <a:xfrm>
              <a:off x="0" y="0"/>
              <a:ext cx="12496800" cy="7112000"/>
            </a:xfrm>
            <a:custGeom>
              <a:avLst/>
              <a:gdLst/>
              <a:ahLst/>
              <a:cxnLst/>
              <a:rect l="l" t="t" r="r" b="b"/>
              <a:pathLst>
                <a:path w="12496800" h="7112000">
                  <a:moveTo>
                    <a:pt x="0" y="0"/>
                  </a:moveTo>
                  <a:lnTo>
                    <a:pt x="12496800" y="0"/>
                  </a:lnTo>
                  <a:lnTo>
                    <a:pt x="12496800" y="7112000"/>
                  </a:lnTo>
                  <a:lnTo>
                    <a:pt x="0" y="7112000"/>
                  </a:lnTo>
                  <a:lnTo>
                    <a:pt x="0" y="0"/>
                  </a:lnTo>
                  <a:close/>
                </a:path>
              </a:pathLst>
            </a:custGeom>
            <a:blipFill>
              <a:blip r:embed="rId2"/>
              <a:stretch>
                <a:fillRect l="-9823" r="-9823"/>
              </a:stretch>
            </a:blipFill>
          </p:spPr>
          <p:txBody>
            <a:bodyPr/>
            <a:lstStyle/>
            <a:p>
              <a:endParaRPr lang="en-GB"/>
            </a:p>
          </p:txBody>
        </p:sp>
      </p:grpSp>
      <p:sp>
        <p:nvSpPr>
          <p:cNvPr id="4" name="Freeform 4"/>
          <p:cNvSpPr/>
          <p:nvPr/>
        </p:nvSpPr>
        <p:spPr>
          <a:xfrm>
            <a:off x="9284539" y="-1094923"/>
            <a:ext cx="9105585" cy="11208921"/>
          </a:xfrm>
          <a:custGeom>
            <a:avLst/>
            <a:gdLst/>
            <a:ahLst/>
            <a:cxnLst/>
            <a:rect l="l" t="t" r="r" b="b"/>
            <a:pathLst>
              <a:path w="9105585" h="11208921">
                <a:moveTo>
                  <a:pt x="0" y="0"/>
                </a:moveTo>
                <a:lnTo>
                  <a:pt x="9105585" y="0"/>
                </a:lnTo>
                <a:lnTo>
                  <a:pt x="9105585" y="11208921"/>
                </a:lnTo>
                <a:lnTo>
                  <a:pt x="0" y="11208921"/>
                </a:lnTo>
                <a:lnTo>
                  <a:pt x="0" y="0"/>
                </a:lnTo>
                <a:close/>
              </a:path>
            </a:pathLst>
          </a:custGeom>
          <a:blipFill>
            <a:blip r:embed="rId3">
              <a:extLst>
                <a:ext uri="{96DAC541-7B7A-43D3-8B79-37D633B846F1}">
                  <asvg:svgBlip xmlns:asvg="http://schemas.microsoft.com/office/drawing/2016/SVG/main" r:embed="rId4"/>
                </a:ext>
              </a:extLst>
            </a:blip>
            <a:stretch>
              <a:fillRect l="-45" r="-45"/>
            </a:stretch>
          </a:blipFill>
        </p:spPr>
        <p:txBody>
          <a:bodyPr/>
          <a:lstStyle/>
          <a:p>
            <a:endParaRPr lang="en-GB"/>
          </a:p>
        </p:txBody>
      </p:sp>
      <p:sp>
        <p:nvSpPr>
          <p:cNvPr id="5" name="Freeform 5"/>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5">
              <a:extLst>
                <a:ext uri="{96DAC541-7B7A-43D3-8B79-37D633B846F1}">
                  <asvg:svgBlip xmlns:asvg="http://schemas.microsoft.com/office/drawing/2016/SVG/main" r:embed="rId6"/>
                </a:ext>
              </a:extLst>
            </a:blip>
            <a:stretch>
              <a:fillRect t="-74" b="-74"/>
            </a:stretch>
          </a:blipFill>
        </p:spPr>
        <p:txBody>
          <a:bodyPr/>
          <a:lstStyle/>
          <a:p>
            <a:endParaRPr lang="en-GB"/>
          </a:p>
        </p:txBody>
      </p:sp>
      <p:sp>
        <p:nvSpPr>
          <p:cNvPr id="6" name="TextBox 6"/>
          <p:cNvSpPr txBox="1"/>
          <p:nvPr/>
        </p:nvSpPr>
        <p:spPr>
          <a:xfrm>
            <a:off x="10513501" y="1914091"/>
            <a:ext cx="7228679" cy="139887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Top 10 Vendors Ranked by Delivery Delay </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965806"/>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3063"/>
              </a:lnSpc>
            </a:pPr>
            <a:r>
              <a:rPr lang="en-US" sz="2190">
                <a:solidFill>
                  <a:srgbClr val="FFFFFF"/>
                </a:solidFill>
                <a:latin typeface="Lexend Deca"/>
                <a:ea typeface="Lexend Deca"/>
                <a:cs typeface="Lexend Deca"/>
                <a:sym typeface="Lexend Deca"/>
              </a:rPr>
              <a:t>A horizontal bar chart ranking the top 10 vendors by their delivery delays, with vendors listed along </a:t>
            </a:r>
          </a:p>
          <a:p>
            <a:pPr algn="ctr">
              <a:lnSpc>
                <a:spcPts val="3065"/>
              </a:lnSpc>
            </a:pPr>
            <a:endParaRPr lang="en-US" sz="21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•Vendor S Buys whole saler has the highest delivery delay, indicating possible inefficiencies in their supply chain or external factors that regularly disrupt their delivery schedules.</a:t>
            </a: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779883" y="-718959"/>
            <a:ext cx="9482076" cy="2174996"/>
          </a:xfrm>
          <a:custGeom>
            <a:avLst/>
            <a:gdLst/>
            <a:ahLst/>
            <a:cxnLst/>
            <a:rect l="l" t="t" r="r" b="b"/>
            <a:pathLst>
              <a:path w="9482076" h="2174996">
                <a:moveTo>
                  <a:pt x="0" y="0"/>
                </a:moveTo>
                <a:lnTo>
                  <a:pt x="9482076" y="0"/>
                </a:lnTo>
                <a:lnTo>
                  <a:pt x="9482076" y="2174996"/>
                </a:lnTo>
                <a:lnTo>
                  <a:pt x="0" y="2174996"/>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Freeform 3"/>
          <p:cNvSpPr/>
          <p:nvPr/>
        </p:nvSpPr>
        <p:spPr>
          <a:xfrm>
            <a:off x="611593" y="1606629"/>
            <a:ext cx="17064813" cy="8560754"/>
          </a:xfrm>
          <a:custGeom>
            <a:avLst/>
            <a:gdLst/>
            <a:ahLst/>
            <a:cxnLst/>
            <a:rect l="l" t="t" r="r" b="b"/>
            <a:pathLst>
              <a:path w="17064813" h="8560754">
                <a:moveTo>
                  <a:pt x="0" y="0"/>
                </a:moveTo>
                <a:lnTo>
                  <a:pt x="17064814" y="0"/>
                </a:lnTo>
                <a:lnTo>
                  <a:pt x="17064814" y="8560754"/>
                </a:lnTo>
                <a:lnTo>
                  <a:pt x="0" y="8560754"/>
                </a:lnTo>
                <a:lnTo>
                  <a:pt x="0" y="0"/>
                </a:lnTo>
                <a:close/>
              </a:path>
            </a:pathLst>
          </a:custGeom>
          <a:blipFill>
            <a:blip r:embed="rId4"/>
            <a:stretch>
              <a:fillRect t="-186" b="-1725"/>
            </a:stretch>
          </a:blipFill>
        </p:spPr>
        <p:txBody>
          <a:bodyPr/>
          <a:lstStyle/>
          <a:p>
            <a:endParaRPr lang="en-GB"/>
          </a:p>
        </p:txBody>
      </p:sp>
      <p:sp>
        <p:nvSpPr>
          <p:cNvPr id="4" name="TextBox 4"/>
          <p:cNvSpPr txBox="1"/>
          <p:nvPr/>
        </p:nvSpPr>
        <p:spPr>
          <a:xfrm>
            <a:off x="3523562" y="312243"/>
            <a:ext cx="9738397" cy="1174770"/>
          </a:xfrm>
          <a:prstGeom prst="rect">
            <a:avLst/>
          </a:prstGeom>
        </p:spPr>
        <p:txBody>
          <a:bodyPr lIns="0" tIns="0" rIns="0" bIns="0" rtlCol="0" anchor="t">
            <a:spAutoFit/>
          </a:bodyPr>
          <a:lstStyle/>
          <a:p>
            <a:pPr algn="ctr">
              <a:lnSpc>
                <a:spcPts val="8676"/>
              </a:lnSpc>
            </a:pPr>
            <a:r>
              <a:rPr lang="en-US" sz="9038">
                <a:solidFill>
                  <a:srgbClr val="FFFFFF"/>
                </a:solidFill>
                <a:latin typeface="Futura Display"/>
                <a:ea typeface="Futura Display"/>
                <a:cs typeface="Futura Display"/>
                <a:sym typeface="Futura Display"/>
              </a:rPr>
              <a:t>Dashboard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1839985"/>
          </a:xfrm>
          <a:custGeom>
            <a:avLst/>
            <a:gdLst/>
            <a:ahLst/>
            <a:cxnLst/>
            <a:rect l="l" t="t" r="r" b="b"/>
            <a:pathLst>
              <a:path w="6871582" h="1839985">
                <a:moveTo>
                  <a:pt x="0" y="0"/>
                </a:moveTo>
                <a:lnTo>
                  <a:pt x="6871582" y="0"/>
                </a:lnTo>
                <a:lnTo>
                  <a:pt x="6871582" y="1839985"/>
                </a:lnTo>
                <a:lnTo>
                  <a:pt x="0" y="1839985"/>
                </a:lnTo>
                <a:lnTo>
                  <a:pt x="0" y="0"/>
                </a:lnTo>
                <a:close/>
              </a:path>
            </a:pathLst>
          </a:custGeom>
          <a:blipFill>
            <a:blip r:embed="rId4">
              <a:extLst>
                <a:ext uri="{96DAC541-7B7A-43D3-8B79-37D633B846F1}">
                  <asvg:svgBlip xmlns:asvg="http://schemas.microsoft.com/office/drawing/2016/SVG/main" r:embed="rId5"/>
                </a:ext>
              </a:extLst>
            </a:blip>
            <a:stretch>
              <a:fillRect t="-30174" b="-30174"/>
            </a:stretch>
          </a:blipFill>
        </p:spPr>
        <p:txBody>
          <a:bodyPr/>
          <a:lstStyle/>
          <a:p>
            <a:endParaRPr lang="en-GB"/>
          </a:p>
        </p:txBody>
      </p:sp>
      <p:grpSp>
        <p:nvGrpSpPr>
          <p:cNvPr id="4" name="Group 4"/>
          <p:cNvGrpSpPr/>
          <p:nvPr/>
        </p:nvGrpSpPr>
        <p:grpSpPr>
          <a:xfrm>
            <a:off x="109928" y="2776547"/>
            <a:ext cx="9034072" cy="4733905"/>
            <a:chOff x="0" y="0"/>
            <a:chExt cx="12045429" cy="6311873"/>
          </a:xfrm>
        </p:grpSpPr>
        <p:sp>
          <p:nvSpPr>
            <p:cNvPr id="5" name="Freeform 5"/>
            <p:cNvSpPr/>
            <p:nvPr/>
          </p:nvSpPr>
          <p:spPr>
            <a:xfrm>
              <a:off x="0" y="0"/>
              <a:ext cx="12045442" cy="6311900"/>
            </a:xfrm>
            <a:custGeom>
              <a:avLst/>
              <a:gdLst/>
              <a:ahLst/>
              <a:cxnLst/>
              <a:rect l="l" t="t" r="r" b="b"/>
              <a:pathLst>
                <a:path w="12045442" h="6311900">
                  <a:moveTo>
                    <a:pt x="0" y="0"/>
                  </a:moveTo>
                  <a:lnTo>
                    <a:pt x="12045442" y="0"/>
                  </a:lnTo>
                  <a:lnTo>
                    <a:pt x="12045442" y="6311900"/>
                  </a:lnTo>
                  <a:lnTo>
                    <a:pt x="0" y="6311900"/>
                  </a:lnTo>
                  <a:lnTo>
                    <a:pt x="0" y="0"/>
                  </a:lnTo>
                  <a:close/>
                </a:path>
              </a:pathLst>
            </a:custGeom>
            <a:blipFill>
              <a:blip r:embed="rId6"/>
              <a:stretch>
                <a:fillRect l="-7083" r="-7083"/>
              </a:stretch>
            </a:blipFill>
          </p:spPr>
          <p:txBody>
            <a:bodyPr/>
            <a:lstStyle/>
            <a:p>
              <a:endParaRPr lang="en-GB"/>
            </a:p>
          </p:txBody>
        </p:sp>
      </p:grpSp>
      <p:sp>
        <p:nvSpPr>
          <p:cNvPr id="6" name="TextBox 6"/>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total cost by country</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7" name="TextBox 7"/>
          <p:cNvSpPr txBox="1"/>
          <p:nvPr/>
        </p:nvSpPr>
        <p:spPr>
          <a:xfrm>
            <a:off x="10618123" y="3627879"/>
            <a:ext cx="6244639" cy="1887610"/>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This bar chart displays the total shipment cost by country</a:t>
            </a: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8" name="TextBox 8"/>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•Nigeria has the highest total spend on shipments, with $22M spent </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131468"/>
            <a:ext cx="9458003" cy="5755232"/>
            <a:chOff x="0" y="0"/>
            <a:chExt cx="12610671" cy="7673643"/>
          </a:xfrm>
        </p:grpSpPr>
        <p:sp>
          <p:nvSpPr>
            <p:cNvPr id="5" name="Freeform 5"/>
            <p:cNvSpPr/>
            <p:nvPr/>
          </p:nvSpPr>
          <p:spPr>
            <a:xfrm>
              <a:off x="0" y="0"/>
              <a:ext cx="12610719" cy="7673594"/>
            </a:xfrm>
            <a:custGeom>
              <a:avLst/>
              <a:gdLst/>
              <a:ahLst/>
              <a:cxnLst/>
              <a:rect l="l" t="t" r="r" b="b"/>
              <a:pathLst>
                <a:path w="12610719" h="7673594">
                  <a:moveTo>
                    <a:pt x="0" y="0"/>
                  </a:moveTo>
                  <a:lnTo>
                    <a:pt x="12610719" y="0"/>
                  </a:lnTo>
                  <a:lnTo>
                    <a:pt x="12610719" y="7673594"/>
                  </a:lnTo>
                  <a:lnTo>
                    <a:pt x="0" y="7673594"/>
                  </a:lnTo>
                  <a:lnTo>
                    <a:pt x="0" y="0"/>
                  </a:lnTo>
                  <a:close/>
                </a:path>
              </a:pathLst>
            </a:custGeom>
            <a:blipFill>
              <a:blip r:embed="rId6"/>
              <a:stretch>
                <a:fillRect l="-13792" r="-13792"/>
              </a:stretch>
            </a:blipFill>
          </p:spPr>
          <p:txBody>
            <a:bodyPr/>
            <a:lstStyle/>
            <a:p>
              <a:endParaRPr lang="en-GB"/>
            </a:p>
          </p:txBody>
        </p:sp>
      </p:grpSp>
      <p:sp>
        <p:nvSpPr>
          <p:cNvPr id="6" name="TextBox 6"/>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Top 5 Vendors Share by Total Spend </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dirty="0">
                <a:solidFill>
                  <a:srgbClr val="FFFFFF"/>
                </a:solidFill>
                <a:latin typeface="Lexend Deca"/>
                <a:ea typeface="Lexend Deca"/>
                <a:cs typeface="Lexend Deca"/>
                <a:sym typeface="Lexend Deca"/>
              </a:rPr>
              <a:t>•Description:</a:t>
            </a:r>
          </a:p>
          <a:p>
            <a:pPr algn="ctr">
              <a:lnSpc>
                <a:spcPts val="3386"/>
              </a:lnSpc>
            </a:pPr>
            <a:r>
              <a:rPr lang="en-US" sz="2420" dirty="0">
                <a:solidFill>
                  <a:srgbClr val="FFFFFF"/>
                </a:solidFill>
                <a:latin typeface="Lexend Deca"/>
                <a:ea typeface="Lexend Deca"/>
                <a:cs typeface="Lexend Deca"/>
                <a:sym typeface="Lexend Deca"/>
              </a:rPr>
              <a:t>A bar chart showing the share of the top 5 vendors by total spend, with each vendor represented as a column.</a:t>
            </a:r>
          </a:p>
          <a:p>
            <a:pPr algn="ctr">
              <a:lnSpc>
                <a:spcPts val="3386"/>
              </a:lnSpc>
            </a:pPr>
            <a:endParaRPr lang="en-US" sz="2420" dirty="0">
              <a:solidFill>
                <a:srgbClr val="FFFFFF"/>
              </a:solidFill>
              <a:latin typeface="Lexend Deca"/>
              <a:ea typeface="Lexend Deca"/>
              <a:cs typeface="Lexend Deca"/>
              <a:sym typeface="Lexend Deca"/>
            </a:endParaRPr>
          </a:p>
          <a:p>
            <a:pPr algn="ctr">
              <a:lnSpc>
                <a:spcPts val="3388"/>
              </a:lnSpc>
            </a:pPr>
            <a:endParaRPr lang="en-US" sz="2420" dirty="0">
              <a:solidFill>
                <a:srgbClr val="FFFFFF"/>
              </a:solidFill>
              <a:latin typeface="Lexend Deca"/>
              <a:ea typeface="Lexend Deca"/>
              <a:cs typeface="Lexend Deca"/>
              <a:sym typeface="Lexend Deca"/>
            </a:endParaRPr>
          </a:p>
        </p:txBody>
      </p:sp>
      <p:sp>
        <p:nvSpPr>
          <p:cNvPr id="8" name="TextBox 8"/>
          <p:cNvSpPr txBox="1"/>
          <p:nvPr/>
        </p:nvSpPr>
        <p:spPr>
          <a:xfrm>
            <a:off x="1220514" y="6559643"/>
            <a:ext cx="6507005" cy="1971966"/>
          </a:xfrm>
          <a:prstGeom prst="rect">
            <a:avLst/>
          </a:prstGeom>
        </p:spPr>
        <p:txBody>
          <a:bodyPr lIns="0" tIns="0" rIns="0" bIns="0" rtlCol="0" anchor="t">
            <a:spAutoFit/>
          </a:bodyPr>
          <a:lstStyle/>
          <a:p>
            <a:pPr algn="ctr">
              <a:lnSpc>
                <a:spcPts val="2613"/>
              </a:lnSpc>
            </a:pPr>
            <a:r>
              <a:rPr lang="en-US" sz="1868">
                <a:solidFill>
                  <a:srgbClr val="31356E"/>
                </a:solidFill>
                <a:latin typeface="Lexend Deca"/>
                <a:ea typeface="Lexend Deca"/>
                <a:cs typeface="Lexend Deca"/>
                <a:sym typeface="Lexend Deca"/>
              </a:rPr>
              <a:t>•Key Insights:</a:t>
            </a:r>
          </a:p>
          <a:p>
            <a:pPr algn="ctr">
              <a:lnSpc>
                <a:spcPts val="2613"/>
              </a:lnSpc>
            </a:pPr>
            <a:r>
              <a:rPr lang="en-US" sz="1868">
                <a:solidFill>
                  <a:srgbClr val="31356E"/>
                </a:solidFill>
                <a:latin typeface="Lexend Deca"/>
                <a:ea typeface="Lexend Deca"/>
                <a:cs typeface="Lexend Deca"/>
                <a:sym typeface="Lexend Deca"/>
              </a:rPr>
              <a:t>•Vendor SMCSfrom RDC dominates with $72M of the total spend, likely due to large order volumes or exclusive contracts.</a:t>
            </a:r>
          </a:p>
          <a:p>
            <a:pPr algn="ctr">
              <a:lnSpc>
                <a:spcPts val="2613"/>
              </a:lnSpc>
            </a:pPr>
            <a:endParaRPr lang="en-US" sz="1868">
              <a:solidFill>
                <a:srgbClr val="31356E"/>
              </a:solidFill>
              <a:latin typeface="Lexend Deca"/>
              <a:ea typeface="Lexend Deca"/>
              <a:cs typeface="Lexend Deca"/>
              <a:sym typeface="Lexend Deca"/>
            </a:endParaRPr>
          </a:p>
          <a:p>
            <a:pPr algn="ctr">
              <a:lnSpc>
                <a:spcPts val="2615"/>
              </a:lnSpc>
            </a:pPr>
            <a:endParaRPr lang="en-US" sz="1868">
              <a:solidFill>
                <a:srgbClr val="31356E"/>
              </a:solidFill>
              <a:latin typeface="Lexend Deca"/>
              <a:ea typeface="Lexend Deca"/>
              <a:cs typeface="Lexend Deca"/>
              <a:sym typeface="Lexend Dec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528285" y="-1193215"/>
            <a:ext cx="19344569" cy="4437252"/>
          </a:xfrm>
          <a:custGeom>
            <a:avLst/>
            <a:gdLst/>
            <a:ahLst/>
            <a:cxnLst/>
            <a:rect l="l" t="t" r="r" b="b"/>
            <a:pathLst>
              <a:path w="19344569" h="4437252">
                <a:moveTo>
                  <a:pt x="0" y="0"/>
                </a:moveTo>
                <a:lnTo>
                  <a:pt x="19344569" y="0"/>
                </a:lnTo>
                <a:lnTo>
                  <a:pt x="19344569" y="4437252"/>
                </a:lnTo>
                <a:lnTo>
                  <a:pt x="0" y="44372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6325165" y="735192"/>
            <a:ext cx="5332867" cy="1169591"/>
          </a:xfrm>
          <a:prstGeom prst="rect">
            <a:avLst/>
          </a:prstGeom>
        </p:spPr>
        <p:txBody>
          <a:bodyPr lIns="0" tIns="0" rIns="0" bIns="0" rtlCol="0" anchor="t">
            <a:spAutoFit/>
          </a:bodyPr>
          <a:lstStyle/>
          <a:p>
            <a:pPr algn="ctr">
              <a:lnSpc>
                <a:spcPts val="11172"/>
              </a:lnSpc>
            </a:pPr>
            <a:r>
              <a:rPr lang="en-US" sz="11638">
                <a:solidFill>
                  <a:srgbClr val="FFFFFF"/>
                </a:solidFill>
                <a:latin typeface="Futura Display"/>
                <a:ea typeface="Futura Display"/>
                <a:cs typeface="Futura Display"/>
                <a:sym typeface="Futura Display"/>
              </a:rPr>
              <a:t>Content</a:t>
            </a:r>
          </a:p>
        </p:txBody>
      </p:sp>
      <p:sp>
        <p:nvSpPr>
          <p:cNvPr id="4" name="Freeform 4"/>
          <p:cNvSpPr/>
          <p:nvPr/>
        </p:nvSpPr>
        <p:spPr>
          <a:xfrm>
            <a:off x="2383347" y="5466181"/>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TextBox 5"/>
          <p:cNvSpPr txBox="1"/>
          <p:nvPr/>
        </p:nvSpPr>
        <p:spPr>
          <a:xfrm>
            <a:off x="4113525" y="4001485"/>
            <a:ext cx="4602103" cy="699872"/>
          </a:xfrm>
          <a:prstGeom prst="rect">
            <a:avLst/>
          </a:prstGeom>
        </p:spPr>
        <p:txBody>
          <a:bodyPr lIns="0" tIns="0" rIns="0" bIns="0" rtlCol="0" anchor="t">
            <a:spAutoFit/>
          </a:bodyPr>
          <a:lstStyle/>
          <a:p>
            <a:pPr algn="ctr">
              <a:lnSpc>
                <a:spcPts val="5405"/>
              </a:lnSpc>
            </a:pPr>
            <a:r>
              <a:rPr lang="en-US" sz="4659" dirty="0">
                <a:solidFill>
                  <a:srgbClr val="31356E"/>
                </a:solidFill>
                <a:latin typeface="Lexend Deca"/>
                <a:ea typeface="Lexend Deca"/>
                <a:cs typeface="Lexend Deca"/>
                <a:sym typeface="Lexend Deca"/>
              </a:rPr>
              <a:t>About Data</a:t>
            </a:r>
          </a:p>
        </p:txBody>
      </p:sp>
      <p:sp>
        <p:nvSpPr>
          <p:cNvPr id="6" name="Freeform 6"/>
          <p:cNvSpPr/>
          <p:nvPr/>
        </p:nvSpPr>
        <p:spPr>
          <a:xfrm>
            <a:off x="2376165" y="3486429"/>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7" name="TextBox 7"/>
          <p:cNvSpPr txBox="1"/>
          <p:nvPr/>
        </p:nvSpPr>
        <p:spPr>
          <a:xfrm>
            <a:off x="2438881" y="4104110"/>
            <a:ext cx="1611924" cy="597247"/>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1</a:t>
            </a:r>
          </a:p>
        </p:txBody>
      </p:sp>
      <p:sp>
        <p:nvSpPr>
          <p:cNvPr id="8" name="Freeform 8"/>
          <p:cNvSpPr/>
          <p:nvPr/>
        </p:nvSpPr>
        <p:spPr>
          <a:xfrm>
            <a:off x="2446064" y="7526222"/>
            <a:ext cx="1737360" cy="1737360"/>
          </a:xfrm>
          <a:custGeom>
            <a:avLst/>
            <a:gdLst/>
            <a:ahLst/>
            <a:cxnLst/>
            <a:rect l="l" t="t" r="r" b="b"/>
            <a:pathLst>
              <a:path w="1737360" h="1737360">
                <a:moveTo>
                  <a:pt x="0" y="0"/>
                </a:moveTo>
                <a:lnTo>
                  <a:pt x="1737360" y="0"/>
                </a:lnTo>
                <a:lnTo>
                  <a:pt x="1737360" y="1737360"/>
                </a:lnTo>
                <a:lnTo>
                  <a:pt x="0" y="1737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9" name="TextBox 9"/>
          <p:cNvSpPr txBox="1"/>
          <p:nvPr/>
        </p:nvSpPr>
        <p:spPr>
          <a:xfrm>
            <a:off x="4689919" y="6054501"/>
            <a:ext cx="4025709" cy="699872"/>
          </a:xfrm>
          <a:prstGeom prst="rect">
            <a:avLst/>
          </a:prstGeom>
        </p:spPr>
        <p:txBody>
          <a:bodyPr lIns="0" tIns="0" rIns="0" bIns="0" rtlCol="0" anchor="t">
            <a:spAutoFit/>
          </a:bodyPr>
          <a:lstStyle/>
          <a:p>
            <a:pPr algn="ctr">
              <a:lnSpc>
                <a:spcPts val="5405"/>
              </a:lnSpc>
            </a:pPr>
            <a:r>
              <a:rPr lang="en-US" sz="4659">
                <a:solidFill>
                  <a:srgbClr val="31356E"/>
                </a:solidFill>
                <a:latin typeface="Lexend Deca"/>
                <a:ea typeface="Lexend Deca"/>
                <a:cs typeface="Lexend Deca"/>
                <a:sym typeface="Lexend Deca"/>
              </a:rPr>
              <a:t>Data cleaning</a:t>
            </a:r>
          </a:p>
        </p:txBody>
      </p:sp>
      <p:sp>
        <p:nvSpPr>
          <p:cNvPr id="10" name="TextBox 10"/>
          <p:cNvSpPr txBox="1"/>
          <p:nvPr/>
        </p:nvSpPr>
        <p:spPr>
          <a:xfrm>
            <a:off x="2446064" y="6140226"/>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2</a:t>
            </a:r>
          </a:p>
        </p:txBody>
      </p:sp>
      <p:sp>
        <p:nvSpPr>
          <p:cNvPr id="11" name="TextBox 11"/>
          <p:cNvSpPr txBox="1"/>
          <p:nvPr/>
        </p:nvSpPr>
        <p:spPr>
          <a:xfrm>
            <a:off x="2484968" y="8176374"/>
            <a:ext cx="1611924" cy="727075"/>
          </a:xfrm>
          <a:prstGeom prst="rect">
            <a:avLst/>
          </a:prstGeom>
        </p:spPr>
        <p:txBody>
          <a:bodyPr lIns="0" tIns="0" rIns="0" bIns="0" rtlCol="0" anchor="t">
            <a:spAutoFit/>
          </a:bodyPr>
          <a:lstStyle/>
          <a:p>
            <a:pPr algn="ctr">
              <a:lnSpc>
                <a:spcPts val="5405"/>
              </a:lnSpc>
            </a:pPr>
            <a:r>
              <a:rPr lang="en-US" sz="5400">
                <a:solidFill>
                  <a:srgbClr val="FFFFFF"/>
                </a:solidFill>
                <a:latin typeface="Lexend Deca"/>
                <a:ea typeface="Lexend Deca"/>
                <a:cs typeface="Lexend Deca"/>
                <a:sym typeface="Lexend Deca"/>
              </a:rPr>
              <a:t>3</a:t>
            </a:r>
          </a:p>
        </p:txBody>
      </p:sp>
      <p:sp>
        <p:nvSpPr>
          <p:cNvPr id="12" name="TextBox 12"/>
          <p:cNvSpPr txBox="1"/>
          <p:nvPr/>
        </p:nvSpPr>
        <p:spPr>
          <a:xfrm>
            <a:off x="4130653" y="8017459"/>
            <a:ext cx="4392581" cy="699872"/>
          </a:xfrm>
          <a:prstGeom prst="rect">
            <a:avLst/>
          </a:prstGeom>
        </p:spPr>
        <p:txBody>
          <a:bodyPr lIns="0" tIns="0" rIns="0" bIns="0" rtlCol="0" anchor="t">
            <a:spAutoFit/>
          </a:bodyPr>
          <a:lstStyle/>
          <a:p>
            <a:pPr algn="ctr">
              <a:lnSpc>
                <a:spcPts val="5405"/>
              </a:lnSpc>
            </a:pPr>
            <a:r>
              <a:rPr lang="en-US" sz="4659">
                <a:solidFill>
                  <a:srgbClr val="31356E"/>
                </a:solidFill>
                <a:latin typeface="Lexend Deca"/>
                <a:ea typeface="Lexend Deca"/>
                <a:cs typeface="Lexend Deca"/>
                <a:sym typeface="Lexend Deca"/>
              </a:rPr>
              <a:t>Dashboard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flipV="1">
            <a:off x="9284539" y="-1094923"/>
            <a:ext cx="9105585" cy="11208921"/>
          </a:xfrm>
          <a:custGeom>
            <a:avLst/>
            <a:gdLst/>
            <a:ahLst/>
            <a:cxnLst/>
            <a:rect l="l" t="t" r="r" b="b"/>
            <a:pathLst>
              <a:path w="9105585" h="11208921">
                <a:moveTo>
                  <a:pt x="0" y="11208921"/>
                </a:moveTo>
                <a:lnTo>
                  <a:pt x="9105585" y="11208921"/>
                </a:lnTo>
                <a:lnTo>
                  <a:pt x="9105585" y="0"/>
                </a:lnTo>
                <a:lnTo>
                  <a:pt x="0" y="0"/>
                </a:lnTo>
                <a:lnTo>
                  <a:pt x="0" y="11208921"/>
                </a:lnTo>
                <a:close/>
              </a:path>
            </a:pathLst>
          </a:custGeom>
          <a:blipFill>
            <a:blip r:embed="rId2">
              <a:extLst>
                <a:ext uri="{96DAC541-7B7A-43D3-8B79-37D633B846F1}">
                  <asvg:svgBlip xmlns:asvg="http://schemas.microsoft.com/office/drawing/2016/SVG/main" r:embed="rId3"/>
                </a:ext>
              </a:extLst>
            </a:blip>
            <a:stretch>
              <a:fillRect l="-45" r="-45"/>
            </a:stretch>
          </a:blipFill>
        </p:spPr>
        <p:txBody>
          <a:bodyPr/>
          <a:lstStyle/>
          <a:p>
            <a:endParaRPr lang="en-GB"/>
          </a:p>
        </p:txBody>
      </p:sp>
      <p:sp>
        <p:nvSpPr>
          <p:cNvPr id="3" name="Freeform 3"/>
          <p:cNvSpPr/>
          <p:nvPr/>
        </p:nvSpPr>
        <p:spPr>
          <a:xfrm>
            <a:off x="10331271" y="5865038"/>
            <a:ext cx="6871582" cy="2946021"/>
          </a:xfrm>
          <a:custGeom>
            <a:avLst/>
            <a:gdLst/>
            <a:ahLst/>
            <a:cxnLst/>
            <a:rect l="l" t="t" r="r" b="b"/>
            <a:pathLst>
              <a:path w="6871582" h="2946021">
                <a:moveTo>
                  <a:pt x="0" y="0"/>
                </a:moveTo>
                <a:lnTo>
                  <a:pt x="6871582" y="0"/>
                </a:lnTo>
                <a:lnTo>
                  <a:pt x="6871582" y="2946021"/>
                </a:lnTo>
                <a:lnTo>
                  <a:pt x="0" y="2946021"/>
                </a:lnTo>
                <a:lnTo>
                  <a:pt x="0" y="0"/>
                </a:lnTo>
                <a:close/>
              </a:path>
            </a:pathLst>
          </a:custGeom>
          <a:blipFill>
            <a:blip r:embed="rId4">
              <a:extLst>
                <a:ext uri="{96DAC541-7B7A-43D3-8B79-37D633B846F1}">
                  <asvg:svgBlip xmlns:asvg="http://schemas.microsoft.com/office/drawing/2016/SVG/main" r:embed="rId5"/>
                </a:ext>
              </a:extLst>
            </a:blip>
            <a:stretch>
              <a:fillRect t="-74" b="-74"/>
            </a:stretch>
          </a:blipFill>
        </p:spPr>
        <p:txBody>
          <a:bodyPr/>
          <a:lstStyle/>
          <a:p>
            <a:endParaRPr lang="en-GB"/>
          </a:p>
        </p:txBody>
      </p:sp>
      <p:sp>
        <p:nvSpPr>
          <p:cNvPr id="4" name="TextBox 4"/>
          <p:cNvSpPr txBox="1"/>
          <p:nvPr/>
        </p:nvSpPr>
        <p:spPr>
          <a:xfrm>
            <a:off x="10513501" y="1914091"/>
            <a:ext cx="7228679" cy="922629"/>
          </a:xfrm>
          <a:prstGeom prst="rect">
            <a:avLst/>
          </a:prstGeom>
        </p:spPr>
        <p:txBody>
          <a:bodyPr lIns="0" tIns="0" rIns="0" bIns="0" rtlCol="0" anchor="t">
            <a:spAutoFit/>
          </a:bodyPr>
          <a:lstStyle/>
          <a:p>
            <a:pPr algn="ctr">
              <a:lnSpc>
                <a:spcPts val="3751"/>
              </a:lnSpc>
            </a:pPr>
            <a:r>
              <a:rPr lang="en-US" sz="3911">
                <a:solidFill>
                  <a:srgbClr val="FFFFFF"/>
                </a:solidFill>
                <a:latin typeface="Futura Display"/>
                <a:ea typeface="Futura Display"/>
                <a:cs typeface="Futura Display"/>
                <a:sym typeface="Futura Display"/>
              </a:rPr>
              <a:t>High-Cost Shipments by Freight Cost </a:t>
            </a:r>
          </a:p>
          <a:p>
            <a:pPr algn="ctr">
              <a:lnSpc>
                <a:spcPts val="3946"/>
              </a:lnSpc>
            </a:pPr>
            <a:endParaRPr lang="en-US" sz="3911">
              <a:solidFill>
                <a:srgbClr val="FFFFFF"/>
              </a:solidFill>
              <a:latin typeface="Futura Display"/>
              <a:ea typeface="Futura Display"/>
              <a:cs typeface="Futura Display"/>
              <a:sym typeface="Futura Display"/>
            </a:endParaRPr>
          </a:p>
        </p:txBody>
      </p:sp>
      <p:sp>
        <p:nvSpPr>
          <p:cNvPr id="5" name="TextBox 5"/>
          <p:cNvSpPr txBox="1"/>
          <p:nvPr/>
        </p:nvSpPr>
        <p:spPr>
          <a:xfrm>
            <a:off x="10618123" y="3627879"/>
            <a:ext cx="6244639" cy="2240035"/>
          </a:xfrm>
          <a:prstGeom prst="rect">
            <a:avLst/>
          </a:prstGeom>
        </p:spPr>
        <p:txBody>
          <a:bodyPr lIns="0" tIns="0" rIns="0" bIns="0" rtlCol="0" anchor="t">
            <a:spAutoFit/>
          </a:bodyPr>
          <a:lstStyle/>
          <a:p>
            <a:pPr algn="ctr">
              <a:lnSpc>
                <a:spcPts val="3063"/>
              </a:lnSpc>
            </a:pPr>
            <a:r>
              <a:rPr lang="en-US" sz="2190">
                <a:solidFill>
                  <a:srgbClr val="FFFFFF"/>
                </a:solidFill>
                <a:latin typeface="Lexend Deca"/>
                <a:ea typeface="Lexend Deca"/>
                <a:cs typeface="Lexend Deca"/>
                <a:sym typeface="Lexend Deca"/>
              </a:rPr>
              <a:t>Description:</a:t>
            </a:r>
          </a:p>
          <a:p>
            <a:pPr algn="ctr">
              <a:lnSpc>
                <a:spcPts val="2784"/>
              </a:lnSpc>
            </a:pPr>
            <a:r>
              <a:rPr lang="en-US" sz="1990">
                <a:solidFill>
                  <a:srgbClr val="FFFFFF"/>
                </a:solidFill>
                <a:latin typeface="Lexend Deca"/>
                <a:ea typeface="Lexend Deca"/>
                <a:cs typeface="Lexend Deca"/>
                <a:sym typeface="Lexend Deca"/>
              </a:rPr>
              <a:t>•A pie chart showing the freight spend for each shipment.</a:t>
            </a:r>
          </a:p>
          <a:p>
            <a:pPr algn="ctr">
              <a:lnSpc>
                <a:spcPts val="2784"/>
              </a:lnSpc>
            </a:pPr>
            <a:endParaRPr lang="en-US" sz="1990">
              <a:solidFill>
                <a:srgbClr val="FFFFFF"/>
              </a:solidFill>
              <a:latin typeface="Lexend Deca"/>
              <a:ea typeface="Lexend Deca"/>
              <a:cs typeface="Lexend Deca"/>
              <a:sym typeface="Lexend Deca"/>
            </a:endParaRPr>
          </a:p>
          <a:p>
            <a:pPr algn="ctr">
              <a:lnSpc>
                <a:spcPts val="3064"/>
              </a:lnSpc>
            </a:pPr>
            <a:endParaRPr lang="en-US" sz="1990">
              <a:solidFill>
                <a:srgbClr val="FFFFFF"/>
              </a:solidFill>
              <a:latin typeface="Lexend Deca"/>
              <a:ea typeface="Lexend Deca"/>
              <a:cs typeface="Lexend Deca"/>
              <a:sym typeface="Lexend Deca"/>
            </a:endParaRPr>
          </a:p>
          <a:p>
            <a:pPr algn="ctr">
              <a:lnSpc>
                <a:spcPts val="3066"/>
              </a:lnSpc>
            </a:pPr>
            <a:endParaRPr lang="en-US" sz="1990">
              <a:solidFill>
                <a:srgbClr val="FFFFFF"/>
              </a:solidFill>
              <a:latin typeface="Lexend Deca"/>
              <a:ea typeface="Lexend Deca"/>
              <a:cs typeface="Lexend Deca"/>
              <a:sym typeface="Lexend Deca"/>
            </a:endParaRPr>
          </a:p>
        </p:txBody>
      </p:sp>
      <p:sp>
        <p:nvSpPr>
          <p:cNvPr id="6" name="TextBox 6"/>
          <p:cNvSpPr txBox="1"/>
          <p:nvPr/>
        </p:nvSpPr>
        <p:spPr>
          <a:xfrm>
            <a:off x="10592432" y="6236501"/>
            <a:ext cx="6349261" cy="2136420"/>
          </a:xfrm>
          <a:prstGeom prst="rect">
            <a:avLst/>
          </a:prstGeom>
        </p:spPr>
        <p:txBody>
          <a:bodyPr lIns="0" tIns="0" rIns="0" bIns="0" rtlCol="0" anchor="t">
            <a:spAutoFit/>
          </a:bodyPr>
          <a:lstStyle/>
          <a:p>
            <a:pPr algn="ctr">
              <a:lnSpc>
                <a:spcPts val="2815"/>
              </a:lnSpc>
            </a:pPr>
            <a:r>
              <a:rPr lang="en-US" sz="2012">
                <a:solidFill>
                  <a:srgbClr val="31356E"/>
                </a:solidFill>
                <a:latin typeface="Lexend Deca"/>
                <a:ea typeface="Lexend Deca"/>
                <a:cs typeface="Lexend Deca"/>
                <a:sym typeface="Lexend Deca"/>
              </a:rPr>
              <a:t>Key Insights:</a:t>
            </a:r>
          </a:p>
          <a:p>
            <a:pPr algn="ctr">
              <a:lnSpc>
                <a:spcPts val="2815"/>
              </a:lnSpc>
            </a:pPr>
            <a:r>
              <a:rPr lang="en-US" sz="2012">
                <a:solidFill>
                  <a:srgbClr val="31356E"/>
                </a:solidFill>
                <a:latin typeface="Lexend Deca"/>
                <a:ea typeface="Lexend Deca"/>
                <a:cs typeface="Lexend Deca"/>
                <a:sym typeface="Lexend Deca"/>
              </a:rPr>
              <a:t>•AIR has the highest freight spend  .</a:t>
            </a:r>
          </a:p>
          <a:p>
            <a:pPr algn="ctr">
              <a:lnSpc>
                <a:spcPts val="2815"/>
              </a:lnSpc>
            </a:pPr>
            <a:r>
              <a:rPr lang="en-US" sz="2012">
                <a:solidFill>
                  <a:srgbClr val="31356E"/>
                </a:solidFill>
                <a:latin typeface="Lexend Deca"/>
                <a:ea typeface="Lexend Deca"/>
                <a:cs typeface="Lexend Deca"/>
                <a:sym typeface="Lexend Deca"/>
              </a:rPr>
              <a:t>•AIR Charter  has the lowest freight spend .</a:t>
            </a:r>
          </a:p>
          <a:p>
            <a:pPr algn="ctr">
              <a:lnSpc>
                <a:spcPts val="2815"/>
              </a:lnSpc>
            </a:pPr>
            <a:endParaRPr lang="en-US" sz="2012">
              <a:solidFill>
                <a:srgbClr val="31356E"/>
              </a:solidFill>
              <a:latin typeface="Lexend Deca"/>
              <a:ea typeface="Lexend Deca"/>
              <a:cs typeface="Lexend Deca"/>
              <a:sym typeface="Lexend Deca"/>
            </a:endParaRPr>
          </a:p>
          <a:p>
            <a:pPr algn="ctr">
              <a:lnSpc>
                <a:spcPts val="2815"/>
              </a:lnSpc>
            </a:pPr>
            <a:endParaRPr lang="en-US" sz="2012">
              <a:solidFill>
                <a:srgbClr val="31356E"/>
              </a:solidFill>
              <a:latin typeface="Lexend Deca"/>
              <a:ea typeface="Lexend Deca"/>
              <a:cs typeface="Lexend Deca"/>
              <a:sym typeface="Lexend Deca"/>
            </a:endParaRPr>
          </a:p>
          <a:p>
            <a:pPr algn="ctr">
              <a:lnSpc>
                <a:spcPts val="2817"/>
              </a:lnSpc>
            </a:pPr>
            <a:endParaRPr lang="en-US" sz="2012">
              <a:solidFill>
                <a:srgbClr val="31356E"/>
              </a:solidFill>
              <a:latin typeface="Lexend Deca"/>
              <a:ea typeface="Lexend Deca"/>
              <a:cs typeface="Lexend Deca"/>
              <a:sym typeface="Lexend Deca"/>
            </a:endParaRPr>
          </a:p>
        </p:txBody>
      </p:sp>
      <p:sp>
        <p:nvSpPr>
          <p:cNvPr id="7" name="Freeform 7"/>
          <p:cNvSpPr/>
          <p:nvPr/>
        </p:nvSpPr>
        <p:spPr>
          <a:xfrm>
            <a:off x="396068" y="2460801"/>
            <a:ext cx="8747932" cy="5365398"/>
          </a:xfrm>
          <a:custGeom>
            <a:avLst/>
            <a:gdLst/>
            <a:ahLst/>
            <a:cxnLst/>
            <a:rect l="l" t="t" r="r" b="b"/>
            <a:pathLst>
              <a:path w="8747932" h="5365398">
                <a:moveTo>
                  <a:pt x="0" y="0"/>
                </a:moveTo>
                <a:lnTo>
                  <a:pt x="8747932" y="0"/>
                </a:lnTo>
                <a:lnTo>
                  <a:pt x="8747932" y="5365398"/>
                </a:lnTo>
                <a:lnTo>
                  <a:pt x="0" y="5365398"/>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494767"/>
            <a:ext cx="9403148" cy="5297465"/>
            <a:chOff x="0" y="0"/>
            <a:chExt cx="12537531" cy="7063287"/>
          </a:xfrm>
        </p:grpSpPr>
        <p:sp>
          <p:nvSpPr>
            <p:cNvPr id="5" name="Freeform 5"/>
            <p:cNvSpPr/>
            <p:nvPr/>
          </p:nvSpPr>
          <p:spPr>
            <a:xfrm>
              <a:off x="0" y="0"/>
              <a:ext cx="12537567" cy="7063232"/>
            </a:xfrm>
            <a:custGeom>
              <a:avLst/>
              <a:gdLst/>
              <a:ahLst/>
              <a:cxnLst/>
              <a:rect l="l" t="t" r="r" b="b"/>
              <a:pathLst>
                <a:path w="12537567" h="7063232">
                  <a:moveTo>
                    <a:pt x="0" y="0"/>
                  </a:moveTo>
                  <a:lnTo>
                    <a:pt x="12537567" y="0"/>
                  </a:lnTo>
                  <a:lnTo>
                    <a:pt x="12537567" y="7063232"/>
                  </a:lnTo>
                  <a:lnTo>
                    <a:pt x="0" y="7063232"/>
                  </a:lnTo>
                  <a:lnTo>
                    <a:pt x="0" y="0"/>
                  </a:lnTo>
                  <a:close/>
                </a:path>
              </a:pathLst>
            </a:custGeom>
            <a:blipFill>
              <a:blip r:embed="rId6"/>
              <a:stretch>
                <a:fillRect l="-10056" r="-10056"/>
              </a:stretch>
            </a:blipFill>
          </p:spPr>
          <p:txBody>
            <a:bodyPr/>
            <a:lstStyle/>
            <a:p>
              <a:endParaRPr lang="en-GB"/>
            </a:p>
          </p:txBody>
        </p:sp>
      </p:grpSp>
      <p:sp>
        <p:nvSpPr>
          <p:cNvPr id="6" name="TextBox 6"/>
          <p:cNvSpPr txBox="1"/>
          <p:nvPr/>
        </p:nvSpPr>
        <p:spPr>
          <a:xfrm>
            <a:off x="1390498" y="1238250"/>
            <a:ext cx="6121313" cy="7998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Quantity by Year</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a:solidFill>
                  <a:srgbClr val="FFFFFF"/>
                </a:solidFill>
                <a:latin typeface="Lexend Deca"/>
                <a:ea typeface="Lexend Deca"/>
                <a:cs typeface="Lexend Deca"/>
                <a:sym typeface="Lexend Deca"/>
              </a:rPr>
              <a:t>Description:</a:t>
            </a:r>
          </a:p>
          <a:p>
            <a:pPr algn="ctr">
              <a:lnSpc>
                <a:spcPts val="3386"/>
              </a:lnSpc>
            </a:pPr>
            <a:r>
              <a:rPr lang="en-US" sz="2420">
                <a:solidFill>
                  <a:srgbClr val="FFFFFF"/>
                </a:solidFill>
                <a:latin typeface="Lexend Deca"/>
                <a:ea typeface="Lexend Deca"/>
                <a:cs typeface="Lexend Deca"/>
                <a:sym typeface="Lexend Deca"/>
              </a:rPr>
              <a:t>•A line chart that tracks the total quantity of shipments by year.</a:t>
            </a:r>
          </a:p>
          <a:p>
            <a:pPr algn="ctr">
              <a:lnSpc>
                <a:spcPts val="3386"/>
              </a:lnSpc>
            </a:pPr>
            <a:endParaRPr lang="en-US" sz="2420">
              <a:solidFill>
                <a:srgbClr val="FFFFFF"/>
              </a:solidFill>
              <a:latin typeface="Lexend Deca"/>
              <a:ea typeface="Lexend Deca"/>
              <a:cs typeface="Lexend Deca"/>
              <a:sym typeface="Lexend Deca"/>
            </a:endParaRPr>
          </a:p>
          <a:p>
            <a:pPr algn="ctr">
              <a:lnSpc>
                <a:spcPts val="3386"/>
              </a:lnSpc>
            </a:pPr>
            <a:endParaRPr lang="en-US" sz="2420">
              <a:solidFill>
                <a:srgbClr val="FFFFFF"/>
              </a:solidFill>
              <a:latin typeface="Lexend Deca"/>
              <a:ea typeface="Lexend Deca"/>
              <a:cs typeface="Lexend Deca"/>
              <a:sym typeface="Lexend Deca"/>
            </a:endParaRPr>
          </a:p>
          <a:p>
            <a:pPr algn="ctr">
              <a:lnSpc>
                <a:spcPts val="3388"/>
              </a:lnSpc>
            </a:pPr>
            <a:endParaRPr lang="en-US" sz="2420">
              <a:solidFill>
                <a:srgbClr val="FFFFFF"/>
              </a:solidFill>
              <a:latin typeface="Lexend Deca"/>
              <a:ea typeface="Lexend Deca"/>
              <a:cs typeface="Lexend Deca"/>
              <a:sym typeface="Lexend Deca"/>
            </a:endParaRPr>
          </a:p>
        </p:txBody>
      </p:sp>
      <p:sp>
        <p:nvSpPr>
          <p:cNvPr id="8" name="TextBox 8"/>
          <p:cNvSpPr txBox="1"/>
          <p:nvPr/>
        </p:nvSpPr>
        <p:spPr>
          <a:xfrm>
            <a:off x="1220514" y="6559643"/>
            <a:ext cx="6507005" cy="1971966"/>
          </a:xfrm>
          <a:prstGeom prst="rect">
            <a:avLst/>
          </a:prstGeom>
        </p:spPr>
        <p:txBody>
          <a:bodyPr lIns="0" tIns="0" rIns="0" bIns="0" rtlCol="0" anchor="t">
            <a:spAutoFit/>
          </a:bodyPr>
          <a:lstStyle/>
          <a:p>
            <a:pPr algn="ctr">
              <a:lnSpc>
                <a:spcPts val="2613"/>
              </a:lnSpc>
            </a:pPr>
            <a:r>
              <a:rPr lang="en-US" sz="1868">
                <a:solidFill>
                  <a:srgbClr val="31356E"/>
                </a:solidFill>
                <a:latin typeface="Lexend Deca"/>
                <a:ea typeface="Lexend Deca"/>
                <a:cs typeface="Lexend Deca"/>
                <a:sym typeface="Lexend Deca"/>
              </a:rPr>
              <a:t>•Key Insights:</a:t>
            </a:r>
          </a:p>
          <a:p>
            <a:pPr algn="ctr">
              <a:lnSpc>
                <a:spcPts val="2613"/>
              </a:lnSpc>
            </a:pPr>
            <a:r>
              <a:rPr lang="en-US" sz="1868">
                <a:solidFill>
                  <a:srgbClr val="31356E"/>
                </a:solidFill>
                <a:latin typeface="Lexend Deca"/>
                <a:ea typeface="Lexend Deca"/>
                <a:cs typeface="Lexend Deca"/>
                <a:sym typeface="Lexend Deca"/>
              </a:rPr>
              <a:t>•There is a small drop in production in 2013, 2015, which could be due to slight market fluctuations, temporary supply chain issues, or a dip in demand.</a:t>
            </a:r>
          </a:p>
          <a:p>
            <a:pPr algn="ctr">
              <a:lnSpc>
                <a:spcPts val="2613"/>
              </a:lnSpc>
            </a:pPr>
            <a:endParaRPr lang="en-US" sz="1868">
              <a:solidFill>
                <a:srgbClr val="31356E"/>
              </a:solidFill>
              <a:latin typeface="Lexend Deca"/>
              <a:ea typeface="Lexend Deca"/>
              <a:cs typeface="Lexend Deca"/>
              <a:sym typeface="Lexend Deca"/>
            </a:endParaRPr>
          </a:p>
          <a:p>
            <a:pPr algn="ctr">
              <a:lnSpc>
                <a:spcPts val="2615"/>
              </a:lnSpc>
            </a:pPr>
            <a:endParaRPr lang="en-US" sz="1868">
              <a:solidFill>
                <a:srgbClr val="31356E"/>
              </a:solidFill>
              <a:latin typeface="Lexend Deca"/>
              <a:ea typeface="Lexend Deca"/>
              <a:cs typeface="Lexend Deca"/>
              <a:sym typeface="Lexend Dec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61272" y="-789541"/>
            <a:ext cx="9246124" cy="11381923"/>
          </a:xfrm>
          <a:custGeom>
            <a:avLst/>
            <a:gdLst/>
            <a:ahLst/>
            <a:cxnLst/>
            <a:rect l="l" t="t" r="r" b="b"/>
            <a:pathLst>
              <a:path w="9246124" h="11381923">
                <a:moveTo>
                  <a:pt x="0" y="0"/>
                </a:moveTo>
                <a:lnTo>
                  <a:pt x="9246124" y="0"/>
                </a:lnTo>
                <a:lnTo>
                  <a:pt x="9246124" y="11381923"/>
                </a:lnTo>
                <a:lnTo>
                  <a:pt x="0" y="11381923"/>
                </a:lnTo>
                <a:lnTo>
                  <a:pt x="0" y="0"/>
                </a:lnTo>
                <a:close/>
              </a:path>
            </a:pathLst>
          </a:custGeom>
          <a:blipFill>
            <a:blip r:embed="rId2">
              <a:extLst>
                <a:ext uri="{96DAC541-7B7A-43D3-8B79-37D633B846F1}">
                  <asvg:svgBlip xmlns:asvg="http://schemas.microsoft.com/office/drawing/2016/SVG/main" r:embed="rId3"/>
                </a:ext>
              </a:extLst>
            </a:blip>
            <a:stretch>
              <a:fillRect l="-12" r="-12"/>
            </a:stretch>
          </a:blipFill>
        </p:spPr>
        <p:txBody>
          <a:bodyPr/>
          <a:lstStyle/>
          <a:p>
            <a:endParaRPr lang="en-GB"/>
          </a:p>
        </p:txBody>
      </p:sp>
      <p:sp>
        <p:nvSpPr>
          <p:cNvPr id="3" name="Freeform 3"/>
          <p:cNvSpPr/>
          <p:nvPr/>
        </p:nvSpPr>
        <p:spPr>
          <a:xfrm>
            <a:off x="1038225" y="6099391"/>
            <a:ext cx="6871582" cy="2648885"/>
          </a:xfrm>
          <a:custGeom>
            <a:avLst/>
            <a:gdLst/>
            <a:ahLst/>
            <a:cxnLst/>
            <a:rect l="l" t="t" r="r" b="b"/>
            <a:pathLst>
              <a:path w="6871582" h="2648885">
                <a:moveTo>
                  <a:pt x="0" y="0"/>
                </a:moveTo>
                <a:lnTo>
                  <a:pt x="6871582" y="0"/>
                </a:lnTo>
                <a:lnTo>
                  <a:pt x="6871582" y="2648885"/>
                </a:lnTo>
                <a:lnTo>
                  <a:pt x="0" y="2648885"/>
                </a:lnTo>
                <a:lnTo>
                  <a:pt x="0" y="0"/>
                </a:lnTo>
                <a:close/>
              </a:path>
            </a:pathLst>
          </a:custGeom>
          <a:blipFill>
            <a:blip r:embed="rId4">
              <a:extLst>
                <a:ext uri="{96DAC541-7B7A-43D3-8B79-37D633B846F1}">
                  <asvg:svgBlip xmlns:asvg="http://schemas.microsoft.com/office/drawing/2016/SVG/main" r:embed="rId5"/>
                </a:ext>
              </a:extLst>
            </a:blip>
            <a:stretch>
              <a:fillRect t="-122" b="-122"/>
            </a:stretch>
          </a:blipFill>
        </p:spPr>
        <p:txBody>
          <a:bodyPr/>
          <a:lstStyle/>
          <a:p>
            <a:endParaRPr lang="en-GB"/>
          </a:p>
        </p:txBody>
      </p:sp>
      <p:grpSp>
        <p:nvGrpSpPr>
          <p:cNvPr id="4" name="Group 4"/>
          <p:cNvGrpSpPr/>
          <p:nvPr/>
        </p:nvGrpSpPr>
        <p:grpSpPr>
          <a:xfrm>
            <a:off x="8884852" y="2247900"/>
            <a:ext cx="9403149" cy="5689241"/>
            <a:chOff x="0" y="0"/>
            <a:chExt cx="12537532" cy="7585655"/>
          </a:xfrm>
        </p:grpSpPr>
        <p:sp>
          <p:nvSpPr>
            <p:cNvPr id="5" name="Freeform 5"/>
            <p:cNvSpPr/>
            <p:nvPr/>
          </p:nvSpPr>
          <p:spPr>
            <a:xfrm>
              <a:off x="0" y="0"/>
              <a:ext cx="12537525" cy="7585710"/>
            </a:xfrm>
            <a:custGeom>
              <a:avLst/>
              <a:gdLst/>
              <a:ahLst/>
              <a:cxnLst/>
              <a:rect l="l" t="t" r="r" b="b"/>
              <a:pathLst>
                <a:path w="12537525" h="7585710">
                  <a:moveTo>
                    <a:pt x="0" y="0"/>
                  </a:moveTo>
                  <a:lnTo>
                    <a:pt x="12537525" y="0"/>
                  </a:lnTo>
                  <a:lnTo>
                    <a:pt x="12537525" y="7585710"/>
                  </a:lnTo>
                  <a:lnTo>
                    <a:pt x="0" y="7585710"/>
                  </a:lnTo>
                  <a:lnTo>
                    <a:pt x="0" y="0"/>
                  </a:lnTo>
                  <a:close/>
                </a:path>
              </a:pathLst>
            </a:custGeom>
            <a:blipFill>
              <a:blip r:embed="rId6"/>
              <a:stretch>
                <a:fillRect l="-14366" r="-14366"/>
              </a:stretch>
            </a:blipFill>
          </p:spPr>
          <p:txBody>
            <a:bodyPr/>
            <a:lstStyle/>
            <a:p>
              <a:endParaRPr lang="en-GB"/>
            </a:p>
          </p:txBody>
        </p:sp>
      </p:grpSp>
      <p:sp>
        <p:nvSpPr>
          <p:cNvPr id="6" name="TextBox 6"/>
          <p:cNvSpPr txBox="1"/>
          <p:nvPr/>
        </p:nvSpPr>
        <p:spPr>
          <a:xfrm>
            <a:off x="1390498" y="1238250"/>
            <a:ext cx="6121313" cy="1409419"/>
          </a:xfrm>
          <a:prstGeom prst="rect">
            <a:avLst/>
          </a:prstGeom>
        </p:spPr>
        <p:txBody>
          <a:bodyPr lIns="0" tIns="0" rIns="0" bIns="0" rtlCol="0" anchor="t">
            <a:spAutoFit/>
          </a:bodyPr>
          <a:lstStyle/>
          <a:p>
            <a:pPr algn="ctr">
              <a:lnSpc>
                <a:spcPts val="4858"/>
              </a:lnSpc>
            </a:pPr>
            <a:r>
              <a:rPr lang="en-US" sz="5065">
                <a:solidFill>
                  <a:srgbClr val="FFFFFF"/>
                </a:solidFill>
                <a:latin typeface="Futura Display"/>
                <a:ea typeface="Futura Display"/>
                <a:cs typeface="Futura Display"/>
                <a:sym typeface="Futura Display"/>
              </a:rPr>
              <a:t>Pack Price by Product Category </a:t>
            </a:r>
          </a:p>
          <a:p>
            <a:pPr algn="ctr">
              <a:lnSpc>
                <a:spcPts val="2532"/>
              </a:lnSpc>
            </a:pPr>
            <a:endParaRPr lang="en-US" sz="5065">
              <a:solidFill>
                <a:srgbClr val="FFFFFF"/>
              </a:solidFill>
              <a:latin typeface="Futura Display"/>
              <a:ea typeface="Futura Display"/>
              <a:cs typeface="Futura Display"/>
              <a:sym typeface="Futura Display"/>
            </a:endParaRPr>
          </a:p>
        </p:txBody>
      </p:sp>
      <p:sp>
        <p:nvSpPr>
          <p:cNvPr id="7" name="TextBox 7"/>
          <p:cNvSpPr txBox="1"/>
          <p:nvPr/>
        </p:nvSpPr>
        <p:spPr>
          <a:xfrm>
            <a:off x="1325077" y="3530116"/>
            <a:ext cx="5989408" cy="2569275"/>
          </a:xfrm>
          <a:prstGeom prst="rect">
            <a:avLst/>
          </a:prstGeom>
        </p:spPr>
        <p:txBody>
          <a:bodyPr lIns="0" tIns="0" rIns="0" bIns="0" rtlCol="0" anchor="t">
            <a:spAutoFit/>
          </a:bodyPr>
          <a:lstStyle/>
          <a:p>
            <a:pPr algn="ctr">
              <a:lnSpc>
                <a:spcPts val="3386"/>
              </a:lnSpc>
            </a:pPr>
            <a:r>
              <a:rPr lang="en-US" sz="2420">
                <a:solidFill>
                  <a:srgbClr val="FFFFFF"/>
                </a:solidFill>
                <a:latin typeface="Lexend Deca"/>
                <a:ea typeface="Lexend Deca"/>
                <a:cs typeface="Lexend Deca"/>
                <a:sym typeface="Lexend Deca"/>
              </a:rPr>
              <a:t>Description:</a:t>
            </a:r>
          </a:p>
          <a:p>
            <a:pPr algn="ctr">
              <a:lnSpc>
                <a:spcPts val="3386"/>
              </a:lnSpc>
            </a:pPr>
            <a:r>
              <a:rPr lang="en-US" sz="2420">
                <a:solidFill>
                  <a:srgbClr val="FFFFFF"/>
                </a:solidFill>
                <a:latin typeface="Lexend Deca"/>
                <a:ea typeface="Lexend Deca"/>
                <a:cs typeface="Lexend Deca"/>
                <a:sym typeface="Lexend Deca"/>
              </a:rPr>
              <a:t>This line chart shows the pack priceacross various product categories.</a:t>
            </a:r>
          </a:p>
          <a:p>
            <a:pPr algn="ctr">
              <a:lnSpc>
                <a:spcPts val="3386"/>
              </a:lnSpc>
            </a:pPr>
            <a:endParaRPr lang="en-US" sz="2420">
              <a:solidFill>
                <a:srgbClr val="FFFFFF"/>
              </a:solidFill>
              <a:latin typeface="Lexend Deca"/>
              <a:ea typeface="Lexend Deca"/>
              <a:cs typeface="Lexend Deca"/>
              <a:sym typeface="Lexend Deca"/>
            </a:endParaRPr>
          </a:p>
          <a:p>
            <a:pPr algn="ctr">
              <a:lnSpc>
                <a:spcPts val="3386"/>
              </a:lnSpc>
            </a:pPr>
            <a:endParaRPr lang="en-US" sz="2420">
              <a:solidFill>
                <a:srgbClr val="FFFFFF"/>
              </a:solidFill>
              <a:latin typeface="Lexend Deca"/>
              <a:ea typeface="Lexend Deca"/>
              <a:cs typeface="Lexend Deca"/>
              <a:sym typeface="Lexend Deca"/>
            </a:endParaRPr>
          </a:p>
          <a:p>
            <a:pPr algn="ctr">
              <a:lnSpc>
                <a:spcPts val="3388"/>
              </a:lnSpc>
            </a:pPr>
            <a:endParaRPr lang="en-US" sz="2420">
              <a:solidFill>
                <a:srgbClr val="FFFFFF"/>
              </a:solidFill>
              <a:latin typeface="Lexend Deca"/>
              <a:ea typeface="Lexend Deca"/>
              <a:cs typeface="Lexend Deca"/>
              <a:sym typeface="Lexend Deca"/>
            </a:endParaRPr>
          </a:p>
        </p:txBody>
      </p:sp>
      <p:sp>
        <p:nvSpPr>
          <p:cNvPr id="8" name="TextBox 8"/>
          <p:cNvSpPr txBox="1"/>
          <p:nvPr/>
        </p:nvSpPr>
        <p:spPr>
          <a:xfrm>
            <a:off x="1390498" y="6414283"/>
            <a:ext cx="6121313" cy="2872581"/>
          </a:xfrm>
          <a:prstGeom prst="rect">
            <a:avLst/>
          </a:prstGeom>
        </p:spPr>
        <p:txBody>
          <a:bodyPr lIns="0" tIns="0" rIns="0" bIns="0" rtlCol="0" anchor="t">
            <a:spAutoFit/>
          </a:bodyPr>
          <a:lstStyle/>
          <a:p>
            <a:pPr algn="ctr">
              <a:lnSpc>
                <a:spcPts val="2178"/>
              </a:lnSpc>
            </a:pPr>
            <a:r>
              <a:rPr lang="en-US" sz="1558" dirty="0">
                <a:solidFill>
                  <a:srgbClr val="31356E"/>
                </a:solidFill>
                <a:latin typeface="Lexend Deca"/>
                <a:ea typeface="Lexend Deca"/>
                <a:cs typeface="Lexend Deca"/>
                <a:sym typeface="Lexend Deca"/>
              </a:rPr>
              <a:t>•Key Insights:</a:t>
            </a:r>
          </a:p>
          <a:p>
            <a:pPr algn="ctr">
              <a:lnSpc>
                <a:spcPts val="2178"/>
              </a:lnSpc>
            </a:pPr>
            <a:r>
              <a:rPr lang="en-US" sz="1558" dirty="0">
                <a:solidFill>
                  <a:srgbClr val="31356E"/>
                </a:solidFill>
                <a:latin typeface="Lexend Deca"/>
                <a:ea typeface="Lexend Deca"/>
                <a:cs typeface="Lexend Deca"/>
                <a:sym typeface="Lexend Deca"/>
              </a:rPr>
              <a:t>•Category High-Resolution Delayed-Release </a:t>
            </a:r>
            <a:r>
              <a:rPr lang="en-US" sz="1558" dirty="0" err="1">
                <a:solidFill>
                  <a:srgbClr val="31356E"/>
                </a:solidFill>
                <a:latin typeface="Lexend Deca"/>
                <a:ea typeface="Lexend Deca"/>
                <a:cs typeface="Lexend Deca"/>
                <a:sym typeface="Lexend Deca"/>
              </a:rPr>
              <a:t>Therapy,has</a:t>
            </a:r>
            <a:r>
              <a:rPr lang="en-US" sz="1558" dirty="0">
                <a:solidFill>
                  <a:srgbClr val="31356E"/>
                </a:solidFill>
                <a:latin typeface="Lexend Deca"/>
                <a:ea typeface="Lexend Deca"/>
                <a:cs typeface="Lexend Deca"/>
                <a:sym typeface="Lexend Deca"/>
              </a:rPr>
              <a:t> the highest unit price, likely offering premium products with more expensive materials.</a:t>
            </a:r>
          </a:p>
          <a:p>
            <a:pPr algn="ctr">
              <a:lnSpc>
                <a:spcPts val="2178"/>
              </a:lnSpc>
            </a:pPr>
            <a:endParaRPr lang="en-US" sz="1558" dirty="0">
              <a:solidFill>
                <a:srgbClr val="31356E"/>
              </a:solidFill>
              <a:latin typeface="Lexend Deca"/>
              <a:ea typeface="Lexend Deca"/>
              <a:cs typeface="Lexend Deca"/>
              <a:sym typeface="Lexend Deca"/>
            </a:endParaRPr>
          </a:p>
          <a:p>
            <a:pPr algn="ctr">
              <a:lnSpc>
                <a:spcPts val="2178"/>
              </a:lnSpc>
            </a:pPr>
            <a:r>
              <a:rPr lang="en-US" sz="1558" dirty="0">
                <a:solidFill>
                  <a:srgbClr val="31356E"/>
                </a:solidFill>
                <a:latin typeface="Lexend Deca"/>
                <a:ea typeface="Lexend Deca"/>
                <a:cs typeface="Lexend Deca"/>
                <a:sym typeface="Lexend Deca"/>
              </a:rPr>
              <a:t>•Category Malaria Rapid Diagnostic Test shows the lowest price, indicating either cost-effective production or increased competition driving prices down</a:t>
            </a:r>
          </a:p>
          <a:p>
            <a:pPr algn="ctr">
              <a:lnSpc>
                <a:spcPts val="1608"/>
              </a:lnSpc>
            </a:pPr>
            <a:endParaRPr lang="en-US" sz="1558" dirty="0">
              <a:solidFill>
                <a:srgbClr val="31356E"/>
              </a:solidFill>
              <a:latin typeface="Lexend Deca"/>
              <a:ea typeface="Lexend Deca"/>
              <a:cs typeface="Lexend Deca"/>
              <a:sym typeface="Lexend Deca"/>
            </a:endParaRPr>
          </a:p>
          <a:p>
            <a:pPr algn="ctr">
              <a:lnSpc>
                <a:spcPts val="1608"/>
              </a:lnSpc>
            </a:pPr>
            <a:endParaRPr lang="en-US" sz="1558" dirty="0">
              <a:solidFill>
                <a:srgbClr val="31356E"/>
              </a:solidFill>
              <a:latin typeface="Lexend Deca"/>
              <a:ea typeface="Lexend Deca"/>
              <a:cs typeface="Lexend Deca"/>
              <a:sym typeface="Lexend Deca"/>
            </a:endParaRPr>
          </a:p>
          <a:p>
            <a:pPr algn="ctr">
              <a:lnSpc>
                <a:spcPts val="1609"/>
              </a:lnSpc>
            </a:pPr>
            <a:endParaRPr lang="en-US" sz="1558" dirty="0">
              <a:solidFill>
                <a:srgbClr val="31356E"/>
              </a:solidFill>
              <a:latin typeface="Lexend Deca"/>
              <a:ea typeface="Lexend Deca"/>
              <a:cs typeface="Lexend Deca"/>
              <a:sym typeface="Lexend Dec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3059249" y="3321541"/>
            <a:ext cx="12169502" cy="2791437"/>
          </a:xfrm>
          <a:custGeom>
            <a:avLst/>
            <a:gdLst/>
            <a:ahLst/>
            <a:cxnLst/>
            <a:rect l="l" t="t" r="r" b="b"/>
            <a:pathLst>
              <a:path w="12169502" h="2791437">
                <a:moveTo>
                  <a:pt x="0" y="0"/>
                </a:moveTo>
                <a:lnTo>
                  <a:pt x="12169502" y="0"/>
                </a:lnTo>
                <a:lnTo>
                  <a:pt x="12169502" y="2791437"/>
                </a:lnTo>
                <a:lnTo>
                  <a:pt x="0" y="2791437"/>
                </a:lnTo>
                <a:lnTo>
                  <a:pt x="0" y="0"/>
                </a:lnTo>
                <a:close/>
              </a:path>
            </a:pathLst>
          </a:custGeom>
          <a:blipFill>
            <a:blip r:embed="rId2">
              <a:extLst>
                <a:ext uri="{96DAC541-7B7A-43D3-8B79-37D633B846F1}">
                  <asvg:svgBlip xmlns:asvg="http://schemas.microsoft.com/office/drawing/2016/SVG/main" r:embed="rId3"/>
                </a:ext>
              </a:extLst>
            </a:blip>
            <a:stretch>
              <a:fillRect t="-116" b="-116"/>
            </a:stretch>
          </a:blipFill>
        </p:spPr>
        <p:txBody>
          <a:bodyPr/>
          <a:lstStyle/>
          <a:p>
            <a:endParaRPr lang="en-GB"/>
          </a:p>
        </p:txBody>
      </p:sp>
      <p:sp>
        <p:nvSpPr>
          <p:cNvPr id="3" name="TextBox 3"/>
          <p:cNvSpPr txBox="1"/>
          <p:nvPr/>
        </p:nvSpPr>
        <p:spPr>
          <a:xfrm>
            <a:off x="4795988" y="4229887"/>
            <a:ext cx="9242842" cy="1174770"/>
          </a:xfrm>
          <a:prstGeom prst="rect">
            <a:avLst/>
          </a:prstGeom>
        </p:spPr>
        <p:txBody>
          <a:bodyPr lIns="0" tIns="0" rIns="0" bIns="0" rtlCol="0" anchor="t">
            <a:spAutoFit/>
          </a:bodyPr>
          <a:lstStyle/>
          <a:p>
            <a:pPr algn="ctr">
              <a:lnSpc>
                <a:spcPts val="8676"/>
              </a:lnSpc>
            </a:pPr>
            <a:r>
              <a:rPr lang="en-US" sz="9038">
                <a:solidFill>
                  <a:srgbClr val="FFFFFF"/>
                </a:solidFill>
                <a:latin typeface="Futura Display"/>
                <a:ea typeface="Futura Display"/>
                <a:cs typeface="Futura Display"/>
                <a:sym typeface="Futura Display"/>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About Data </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1219200" y="371475"/>
            <a:ext cx="9147629" cy="1151979"/>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Story Telling </a:t>
            </a:r>
          </a:p>
        </p:txBody>
      </p:sp>
      <p:sp>
        <p:nvSpPr>
          <p:cNvPr id="3" name="Freeform 3"/>
          <p:cNvSpPr/>
          <p:nvPr/>
        </p:nvSpPr>
        <p:spPr>
          <a:xfrm>
            <a:off x="-381000" y="800100"/>
            <a:ext cx="6858000" cy="6629400"/>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
        <p:nvSpPr>
          <p:cNvPr id="4" name="TextBox 4"/>
          <p:cNvSpPr txBox="1"/>
          <p:nvPr/>
        </p:nvSpPr>
        <p:spPr>
          <a:xfrm>
            <a:off x="3733800" y="3009900"/>
            <a:ext cx="14066520" cy="5847755"/>
          </a:xfrm>
          <a:prstGeom prst="rect">
            <a:avLst/>
          </a:prstGeom>
        </p:spPr>
        <p:txBody>
          <a:bodyPr wrap="square" lIns="0" tIns="0" rIns="0" bIns="0" rtlCol="0" anchor="t">
            <a:spAutoFit/>
          </a:bodyPr>
          <a:lstStyle/>
          <a:p>
            <a:pPr algn="l">
              <a:lnSpc>
                <a:spcPts val="3840"/>
              </a:lnSpc>
            </a:pPr>
            <a:r>
              <a:rPr lang="en-US" sz="3200" dirty="0">
                <a:solidFill>
                  <a:srgbClr val="41B8D5"/>
                </a:solidFill>
                <a:latin typeface="Lexend Deca"/>
                <a:ea typeface="Lexend Deca"/>
                <a:cs typeface="Lexend Deca"/>
                <a:sym typeface="Lexend Deca"/>
              </a:rPr>
              <a:t>The Cost of Delivering Care: </a:t>
            </a:r>
          </a:p>
          <a:p>
            <a:pPr algn="l">
              <a:lnSpc>
                <a:spcPts val="3840"/>
              </a:lnSpc>
            </a:pPr>
            <a:r>
              <a:rPr lang="en-US" sz="3200" dirty="0">
                <a:solidFill>
                  <a:srgbClr val="FFFFFF"/>
                </a:solidFill>
                <a:latin typeface="Lexend Deca"/>
                <a:ea typeface="Lexend Deca"/>
                <a:cs typeface="Lexend Deca"/>
                <a:sym typeface="Lexend Deca"/>
              </a:rPr>
              <a:t>Every day, essential medicines travel across borders to reach those in need, but behind each delivery lies a complex web of logistics and costs. The 'Supply Chain Shipment Pricing' dataset by USAID unpacks the expenses of transporting health commodities, revealing key insights on transportation modes, routes, and seasonal variations.</a:t>
            </a:r>
          </a:p>
          <a:p>
            <a:pPr algn="l">
              <a:lnSpc>
                <a:spcPts val="3840"/>
              </a:lnSpc>
            </a:pPr>
            <a:endParaRPr lang="en-US" sz="3200" dirty="0">
              <a:solidFill>
                <a:srgbClr val="FFFFFF"/>
              </a:solidFill>
              <a:latin typeface="Lexend Deca"/>
              <a:ea typeface="Lexend Deca"/>
              <a:cs typeface="Lexend Deca"/>
              <a:sym typeface="Lexend Deca"/>
            </a:endParaRPr>
          </a:p>
          <a:p>
            <a:pPr algn="l">
              <a:lnSpc>
                <a:spcPts val="3840"/>
              </a:lnSpc>
            </a:pPr>
            <a:r>
              <a:rPr lang="en-US" sz="3200" dirty="0">
                <a:solidFill>
                  <a:srgbClr val="FFFFFF"/>
                </a:solidFill>
                <a:latin typeface="Lexend Deca"/>
                <a:ea typeface="Lexend Deca"/>
                <a:cs typeface="Lexend Deca"/>
                <a:sym typeface="Lexend Deca"/>
              </a:rPr>
              <a:t>By analyzing this data, USAID can optimize routes, cut costs, and negotiate better contracts, ensuring that funds stretch further. Each dollar saved means more medicines delivered, more lives saved. This data-driven approach to logistics transforms shipping strategies, paving the way for healthier communities worldwide.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381000" y="651986"/>
            <a:ext cx="5032829" cy="1151979"/>
          </a:xfrm>
          <a:prstGeom prst="rect">
            <a:avLst/>
          </a:prstGeom>
        </p:spPr>
        <p:txBody>
          <a:bodyPr lIns="0" tIns="0" rIns="0" bIns="0" rtlCol="0" anchor="t">
            <a:spAutoFit/>
          </a:bodyPr>
          <a:lstStyle/>
          <a:p>
            <a:pPr algn="ctr">
              <a:lnSpc>
                <a:spcPts val="9753"/>
              </a:lnSpc>
            </a:pPr>
            <a:r>
              <a:rPr lang="en-US" sz="9201">
                <a:solidFill>
                  <a:srgbClr val="FFFFFF"/>
                </a:solidFill>
                <a:latin typeface="Futura Display"/>
                <a:ea typeface="Futura Display"/>
                <a:cs typeface="Futura Display"/>
                <a:sym typeface="Futura Display"/>
              </a:rPr>
              <a:t>Over View </a:t>
            </a:r>
          </a:p>
        </p:txBody>
      </p:sp>
      <p:sp>
        <p:nvSpPr>
          <p:cNvPr id="3" name="Freeform 3"/>
          <p:cNvSpPr/>
          <p:nvPr/>
        </p:nvSpPr>
        <p:spPr>
          <a:xfrm flipH="1">
            <a:off x="9677400" y="513874"/>
            <a:ext cx="9264014" cy="9259252"/>
          </a:xfrm>
          <a:custGeom>
            <a:avLst/>
            <a:gdLst/>
            <a:ahLst/>
            <a:cxnLst/>
            <a:rect l="l" t="t" r="r" b="b"/>
            <a:pathLst>
              <a:path w="9264014" h="9259252">
                <a:moveTo>
                  <a:pt x="9264014" y="0"/>
                </a:moveTo>
                <a:lnTo>
                  <a:pt x="0" y="0"/>
                </a:lnTo>
                <a:lnTo>
                  <a:pt x="0" y="9259252"/>
                </a:lnTo>
                <a:lnTo>
                  <a:pt x="9264014" y="9259252"/>
                </a:lnTo>
                <a:lnTo>
                  <a:pt x="9264014" y="0"/>
                </a:lnTo>
                <a:close/>
              </a:path>
            </a:pathLst>
          </a:custGeom>
          <a:blipFill>
            <a:blip r:embed="rId2"/>
            <a:stretch>
              <a:fillRect l="-25" r="-25"/>
            </a:stretch>
          </a:blipFill>
        </p:spPr>
        <p:txBody>
          <a:bodyPr/>
          <a:lstStyle/>
          <a:p>
            <a:endParaRPr lang="en-GB"/>
          </a:p>
        </p:txBody>
      </p:sp>
      <p:sp>
        <p:nvSpPr>
          <p:cNvPr id="4" name="TextBox 4"/>
          <p:cNvSpPr txBox="1"/>
          <p:nvPr/>
        </p:nvSpPr>
        <p:spPr>
          <a:xfrm>
            <a:off x="701040" y="2606854"/>
            <a:ext cx="10332720" cy="5274672"/>
          </a:xfrm>
          <a:prstGeom prst="rect">
            <a:avLst/>
          </a:prstGeom>
        </p:spPr>
        <p:txBody>
          <a:bodyPr lIns="0" tIns="0" rIns="0" bIns="0" rtlCol="0" anchor="t">
            <a:spAutoFit/>
          </a:bodyPr>
          <a:lstStyle/>
          <a:p>
            <a:pPr algn="just">
              <a:lnSpc>
                <a:spcPts val="5039"/>
              </a:lnSpc>
            </a:pPr>
            <a:r>
              <a:rPr lang="en-US" sz="2799" b="1">
                <a:solidFill>
                  <a:srgbClr val="FFFFFF"/>
                </a:solidFill>
                <a:latin typeface="Arimo Bold"/>
                <a:ea typeface="Arimo Bold"/>
                <a:cs typeface="Arimo Bold"/>
                <a:sym typeface="Arimo Bold"/>
              </a:rPr>
              <a:t>The cleaned dataset consists of 9,864 rows and 28 columns, which is a reduced version of the original dataset (10,324 rows and 33 columns). This cleaning process aimed to </a:t>
            </a:r>
            <a:r>
              <a:rPr lang="en-US" sz="2799" b="1">
                <a:solidFill>
                  <a:srgbClr val="41B8D5"/>
                </a:solidFill>
                <a:latin typeface="Arimo Bold"/>
                <a:ea typeface="Arimo Bold"/>
                <a:cs typeface="Arimo Bold"/>
                <a:sym typeface="Arimo Bold"/>
              </a:rPr>
              <a:t>remove unnecessary columns</a:t>
            </a:r>
            <a:r>
              <a:rPr lang="en-US" sz="2799" b="1">
                <a:solidFill>
                  <a:srgbClr val="FFFFFF"/>
                </a:solidFill>
                <a:latin typeface="Arimo Bold"/>
                <a:ea typeface="Arimo Bold"/>
                <a:cs typeface="Arimo Bold"/>
                <a:sym typeface="Arimo Bold"/>
              </a:rPr>
              <a:t>, </a:t>
            </a:r>
            <a:r>
              <a:rPr lang="en-US" sz="2799" b="1">
                <a:solidFill>
                  <a:srgbClr val="41B8D5"/>
                </a:solidFill>
                <a:latin typeface="Arimo Bold"/>
                <a:ea typeface="Arimo Bold"/>
                <a:cs typeface="Arimo Bold"/>
                <a:sym typeface="Arimo Bold"/>
              </a:rPr>
              <a:t>handle missing values</a:t>
            </a:r>
            <a:r>
              <a:rPr lang="en-US" sz="2799" b="1">
                <a:solidFill>
                  <a:srgbClr val="FFFFFF"/>
                </a:solidFill>
                <a:latin typeface="Arimo Bold"/>
                <a:ea typeface="Arimo Bold"/>
                <a:cs typeface="Arimo Bold"/>
                <a:sym typeface="Arimo Bold"/>
              </a:rPr>
              <a:t>, </a:t>
            </a:r>
            <a:r>
              <a:rPr lang="en-US" sz="2799" b="1">
                <a:solidFill>
                  <a:srgbClr val="41B8D5"/>
                </a:solidFill>
                <a:latin typeface="Arimo Bold"/>
                <a:ea typeface="Arimo Bold"/>
                <a:cs typeface="Arimo Bold"/>
                <a:sym typeface="Arimo Bold"/>
              </a:rPr>
              <a:t>and ensure data consistency</a:t>
            </a:r>
            <a:r>
              <a:rPr lang="en-US" sz="2799" b="1">
                <a:solidFill>
                  <a:srgbClr val="FFFFFF"/>
                </a:solidFill>
                <a:latin typeface="Arimo Bold"/>
                <a:ea typeface="Arimo Bold"/>
                <a:cs typeface="Arimo Bold"/>
                <a:sym typeface="Arimo Bold"/>
              </a:rPr>
              <a:t>. Below is a comprehensive report detailing the changes made during the data cleaning process.</a:t>
            </a:r>
          </a:p>
          <a:p>
            <a:pPr algn="just">
              <a:lnSpc>
                <a:spcPts val="5039"/>
              </a:lnSpc>
            </a:pPr>
            <a:endParaRPr lang="en-US" sz="2799" b="1">
              <a:solidFill>
                <a:srgbClr val="FFFFFF"/>
              </a:solidFill>
              <a:latin typeface="Arimo Bold"/>
              <a:ea typeface="Arimo Bold"/>
              <a:cs typeface="Arimo Bold"/>
              <a:sym typeface="Arimo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A336E"/>
        </a:solidFill>
        <a:effectLst/>
      </p:bgPr>
    </p:bg>
    <p:spTree>
      <p:nvGrpSpPr>
        <p:cNvPr id="1" name=""/>
        <p:cNvGrpSpPr/>
        <p:nvPr/>
      </p:nvGrpSpPr>
      <p:grpSpPr>
        <a:xfrm>
          <a:off x="0" y="0"/>
          <a:ext cx="0" cy="0"/>
          <a:chOff x="0" y="0"/>
          <a:chExt cx="0" cy="0"/>
        </a:xfrm>
      </p:grpSpPr>
      <p:sp>
        <p:nvSpPr>
          <p:cNvPr id="2" name="TextBox 2"/>
          <p:cNvSpPr txBox="1"/>
          <p:nvPr/>
        </p:nvSpPr>
        <p:spPr>
          <a:xfrm>
            <a:off x="4499231" y="4621860"/>
            <a:ext cx="11909560" cy="1408703"/>
          </a:xfrm>
          <a:prstGeom prst="rect">
            <a:avLst/>
          </a:prstGeom>
        </p:spPr>
        <p:txBody>
          <a:bodyPr lIns="0" tIns="0" rIns="0" bIns="0" rtlCol="0" anchor="t">
            <a:spAutoFit/>
          </a:bodyPr>
          <a:lstStyle/>
          <a:p>
            <a:pPr algn="ctr">
              <a:lnSpc>
                <a:spcPts val="10662"/>
              </a:lnSpc>
            </a:pPr>
            <a:r>
              <a:rPr lang="en-US" sz="10058">
                <a:solidFill>
                  <a:srgbClr val="FFFFFF"/>
                </a:solidFill>
                <a:latin typeface="Futura Display"/>
                <a:ea typeface="Futura Display"/>
                <a:cs typeface="Futura Display"/>
                <a:sym typeface="Futura Display"/>
              </a:rPr>
              <a:t>Data Cleaning</a:t>
            </a:r>
          </a:p>
        </p:txBody>
      </p:sp>
      <p:sp>
        <p:nvSpPr>
          <p:cNvPr id="3" name="Freeform 3"/>
          <p:cNvSpPr/>
          <p:nvPr/>
        </p:nvSpPr>
        <p:spPr>
          <a:xfrm>
            <a:off x="-996764" y="513874"/>
            <a:ext cx="9264014" cy="9259252"/>
          </a:xfrm>
          <a:custGeom>
            <a:avLst/>
            <a:gdLst/>
            <a:ahLst/>
            <a:cxnLst/>
            <a:rect l="l" t="t" r="r" b="b"/>
            <a:pathLst>
              <a:path w="9264014" h="9259252">
                <a:moveTo>
                  <a:pt x="0" y="0"/>
                </a:moveTo>
                <a:lnTo>
                  <a:pt x="9264014" y="0"/>
                </a:lnTo>
                <a:lnTo>
                  <a:pt x="9264014" y="9259252"/>
                </a:lnTo>
                <a:lnTo>
                  <a:pt x="0" y="9259252"/>
                </a:lnTo>
                <a:lnTo>
                  <a:pt x="0" y="0"/>
                </a:lnTo>
                <a:close/>
              </a:path>
            </a:pathLst>
          </a:custGeom>
          <a:blipFill>
            <a:blip r:embed="rId2"/>
            <a:stretch>
              <a:fillRect l="-25" r="-25"/>
            </a:stretch>
          </a:blipFill>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8863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5638800" y="685800"/>
            <a:ext cx="10768843" cy="1169591"/>
          </a:xfrm>
          <a:prstGeom prst="rect">
            <a:avLst/>
          </a:prstGeom>
        </p:spPr>
        <p:txBody>
          <a:bodyPr lIns="0" tIns="0" rIns="0" bIns="0" rtlCol="0" anchor="t">
            <a:spAutoFit/>
          </a:bodyPr>
          <a:lstStyle/>
          <a:p>
            <a:pPr algn="ctr">
              <a:lnSpc>
                <a:spcPts val="11172"/>
              </a:lnSpc>
            </a:pPr>
            <a:r>
              <a:rPr lang="en-US" sz="11638" dirty="0">
                <a:solidFill>
                  <a:srgbClr val="FFFFFF"/>
                </a:solidFill>
                <a:latin typeface="Futura Display"/>
                <a:ea typeface="Futura Display"/>
                <a:cs typeface="Futura Display"/>
                <a:sym typeface="Futura Display"/>
              </a:rPr>
              <a:t>1.Dropped Columns</a:t>
            </a:r>
          </a:p>
        </p:txBody>
      </p:sp>
      <p:sp>
        <p:nvSpPr>
          <p:cNvPr id="4" name="Freeform 4"/>
          <p:cNvSpPr/>
          <p:nvPr/>
        </p:nvSpPr>
        <p:spPr>
          <a:xfrm flipH="1">
            <a:off x="-457200" y="-744533"/>
            <a:ext cx="4775094" cy="3842465"/>
          </a:xfrm>
          <a:custGeom>
            <a:avLst/>
            <a:gdLst/>
            <a:ahLst/>
            <a:cxnLst/>
            <a:rect l="l" t="t" r="r" b="b"/>
            <a:pathLst>
              <a:path w="4775094" h="3842465">
                <a:moveTo>
                  <a:pt x="4775094" y="0"/>
                </a:moveTo>
                <a:lnTo>
                  <a:pt x="0" y="0"/>
                </a:lnTo>
                <a:lnTo>
                  <a:pt x="0" y="3842465"/>
                </a:lnTo>
                <a:lnTo>
                  <a:pt x="4775094" y="3842465"/>
                </a:lnTo>
                <a:lnTo>
                  <a:pt x="4775094" y="0"/>
                </a:lnTo>
                <a:close/>
              </a:path>
            </a:pathLst>
          </a:custGeom>
          <a:blipFill>
            <a:blip r:embed="rId4"/>
            <a:stretch>
              <a:fillRect t="-12135" b="-12135"/>
            </a:stretch>
          </a:blipFill>
        </p:spPr>
        <p:txBody>
          <a:bodyPr/>
          <a:lstStyle/>
          <a:p>
            <a:endParaRPr lang="en-GB"/>
          </a:p>
        </p:txBody>
      </p:sp>
      <p:sp>
        <p:nvSpPr>
          <p:cNvPr id="5" name="TextBox 5"/>
          <p:cNvSpPr txBox="1"/>
          <p:nvPr/>
        </p:nvSpPr>
        <p:spPr>
          <a:xfrm>
            <a:off x="952500" y="3518188"/>
            <a:ext cx="14874857" cy="6538992"/>
          </a:xfrm>
          <a:prstGeom prst="rect">
            <a:avLst/>
          </a:prstGeom>
        </p:spPr>
        <p:txBody>
          <a:bodyPr lIns="0" tIns="0" rIns="0" bIns="0" rtlCol="0" anchor="t">
            <a:spAutoFit/>
          </a:bodyPr>
          <a:lstStyle/>
          <a:p>
            <a:pPr algn="l">
              <a:lnSpc>
                <a:spcPts val="3922"/>
              </a:lnSpc>
            </a:pPr>
            <a:r>
              <a:rPr lang="en-US" sz="3268" dirty="0">
                <a:solidFill>
                  <a:srgbClr val="31356E"/>
                </a:solidFill>
                <a:latin typeface="Lexend Deca"/>
                <a:ea typeface="Lexend Deca"/>
                <a:cs typeface="Lexend Deca"/>
                <a:sym typeface="Lexend Deca"/>
              </a:rPr>
              <a:t>In the cleaned dataset, five columns from the original were removed. These columns likely contained redundant or irrelevant data. The dropped columns include:</a:t>
            </a:r>
          </a:p>
          <a:p>
            <a:pPr algn="l">
              <a:lnSpc>
                <a:spcPts val="3922"/>
              </a:lnSpc>
            </a:pPr>
            <a:r>
              <a:rPr lang="en-US" sz="3268" dirty="0">
                <a:solidFill>
                  <a:srgbClr val="31356E"/>
                </a:solidFill>
                <a:latin typeface="Lexend Deca"/>
                <a:ea typeface="Lexend Deca"/>
                <a:cs typeface="Lexend Deca"/>
                <a:sym typeface="Lexend Deca"/>
              </a:rPr>
              <a:t>- PQ #</a:t>
            </a:r>
          </a:p>
          <a:p>
            <a:pPr algn="l">
              <a:lnSpc>
                <a:spcPts val="3922"/>
              </a:lnSpc>
            </a:pPr>
            <a:r>
              <a:rPr lang="en-US" sz="3268" dirty="0">
                <a:solidFill>
                  <a:srgbClr val="31356E"/>
                </a:solidFill>
                <a:latin typeface="Lexend Deca"/>
                <a:ea typeface="Lexend Deca"/>
                <a:cs typeface="Lexend Deca"/>
                <a:sym typeface="Lexend Deca"/>
              </a:rPr>
              <a:t>- PO / SO #</a:t>
            </a:r>
          </a:p>
          <a:p>
            <a:pPr algn="l">
              <a:lnSpc>
                <a:spcPts val="3922"/>
              </a:lnSpc>
            </a:pPr>
            <a:r>
              <a:rPr lang="en-US" sz="3268" dirty="0">
                <a:solidFill>
                  <a:srgbClr val="31356E"/>
                </a:solidFill>
                <a:latin typeface="Lexend Deca"/>
                <a:ea typeface="Lexend Deca"/>
                <a:cs typeface="Lexend Deca"/>
                <a:sym typeface="Lexend Deca"/>
              </a:rPr>
              <a:t>- ASN/DN #</a:t>
            </a:r>
          </a:p>
          <a:p>
            <a:pPr algn="l">
              <a:lnSpc>
                <a:spcPts val="3922"/>
              </a:lnSpc>
            </a:pPr>
            <a:r>
              <a:rPr lang="en-US" sz="3268" dirty="0">
                <a:solidFill>
                  <a:srgbClr val="31356E"/>
                </a:solidFill>
                <a:latin typeface="Lexend Deca"/>
                <a:ea typeface="Lexend Deca"/>
                <a:cs typeface="Lexend Deca"/>
                <a:sym typeface="Lexend Deca"/>
              </a:rPr>
              <a:t>- PO Sent to Vendor Date 	</a:t>
            </a:r>
          </a:p>
          <a:p>
            <a:pPr algn="l">
              <a:lnSpc>
                <a:spcPts val="3922"/>
              </a:lnSpc>
            </a:pPr>
            <a:r>
              <a:rPr lang="en-US" sz="3268" dirty="0">
                <a:solidFill>
                  <a:srgbClr val="31356E"/>
                </a:solidFill>
                <a:latin typeface="Lexend Deca"/>
                <a:ea typeface="Lexend Deca"/>
                <a:cs typeface="Lexend Deca"/>
                <a:sym typeface="Lexend Deca"/>
              </a:rPr>
              <a:t>- Line Item Insurance (USD)</a:t>
            </a:r>
          </a:p>
          <a:p>
            <a:pPr algn="l">
              <a:lnSpc>
                <a:spcPts val="3922"/>
              </a:lnSpc>
            </a:pPr>
            <a:endParaRPr lang="en-US" sz="3268" dirty="0">
              <a:solidFill>
                <a:srgbClr val="31356E"/>
              </a:solidFill>
              <a:latin typeface="Lexend Deca"/>
              <a:ea typeface="Lexend Deca"/>
              <a:cs typeface="Lexend Deca"/>
              <a:sym typeface="Lexend Deca"/>
            </a:endParaRPr>
          </a:p>
          <a:p>
            <a:pPr algn="l">
              <a:lnSpc>
                <a:spcPts val="3922"/>
              </a:lnSpc>
            </a:pPr>
            <a:r>
              <a:rPr lang="en-US" sz="3268" dirty="0">
                <a:solidFill>
                  <a:srgbClr val="31356E"/>
                </a:solidFill>
                <a:latin typeface="Lexend Deca"/>
                <a:ea typeface="Lexend Deca"/>
                <a:cs typeface="Lexend Deca"/>
                <a:sym typeface="Lexend Deca"/>
              </a:rPr>
              <a:t>These columns may have been excluded because:</a:t>
            </a:r>
          </a:p>
          <a:p>
            <a:pPr algn="l">
              <a:lnSpc>
                <a:spcPts val="3922"/>
              </a:lnSpc>
            </a:pPr>
            <a:r>
              <a:rPr lang="en-US" sz="3268" dirty="0">
                <a:solidFill>
                  <a:srgbClr val="31356E"/>
                </a:solidFill>
                <a:latin typeface="Lexend Deca"/>
                <a:ea typeface="Lexend Deca"/>
                <a:cs typeface="Lexend Deca"/>
                <a:sym typeface="Lexend Deca"/>
              </a:rPr>
              <a:t>- They added no significant value to the analysis.</a:t>
            </a:r>
          </a:p>
          <a:p>
            <a:pPr algn="l">
              <a:lnSpc>
                <a:spcPts val="3922"/>
              </a:lnSpc>
            </a:pPr>
            <a:r>
              <a:rPr lang="en-US" sz="3268" dirty="0">
                <a:solidFill>
                  <a:srgbClr val="31356E"/>
                </a:solidFill>
                <a:latin typeface="Lexend Deca"/>
                <a:ea typeface="Lexend Deca"/>
                <a:cs typeface="Lexend Deca"/>
                <a:sym typeface="Lexend Deca"/>
              </a:rPr>
              <a:t>- The data was inconsistent or incomplete.</a:t>
            </a:r>
          </a:p>
          <a:p>
            <a:pPr algn="l">
              <a:lnSpc>
                <a:spcPts val="3922"/>
              </a:lnSpc>
            </a:pPr>
            <a:r>
              <a:rPr lang="en-US" sz="3268" dirty="0">
                <a:solidFill>
                  <a:srgbClr val="31356E"/>
                </a:solidFill>
                <a:latin typeface="Lexend Deca"/>
                <a:ea typeface="Lexend Deca"/>
                <a:cs typeface="Lexend Deca"/>
                <a:sym typeface="Lexend Deca"/>
              </a:rPr>
              <a:t>- It was possible to derive relevant information from other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2" name="Freeform 2"/>
          <p:cNvSpPr/>
          <p:nvPr/>
        </p:nvSpPr>
        <p:spPr>
          <a:xfrm>
            <a:off x="-685800" y="-962590"/>
            <a:ext cx="19344569" cy="3741598"/>
          </a:xfrm>
          <a:custGeom>
            <a:avLst/>
            <a:gdLst/>
            <a:ahLst/>
            <a:cxnLst/>
            <a:rect l="l" t="t" r="r" b="b"/>
            <a:pathLst>
              <a:path w="19344569" h="3741598">
                <a:moveTo>
                  <a:pt x="0" y="0"/>
                </a:moveTo>
                <a:lnTo>
                  <a:pt x="19344569" y="0"/>
                </a:lnTo>
                <a:lnTo>
                  <a:pt x="19344569" y="3741598"/>
                </a:lnTo>
                <a:lnTo>
                  <a:pt x="0" y="37415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3" name="TextBox 3"/>
          <p:cNvSpPr txBox="1"/>
          <p:nvPr/>
        </p:nvSpPr>
        <p:spPr>
          <a:xfrm>
            <a:off x="4429835" y="685800"/>
            <a:ext cx="13858165" cy="1169591"/>
          </a:xfrm>
          <a:prstGeom prst="rect">
            <a:avLst/>
          </a:prstGeom>
        </p:spPr>
        <p:txBody>
          <a:bodyPr lIns="0" tIns="0" rIns="0" bIns="0" rtlCol="0" anchor="t">
            <a:spAutoFit/>
          </a:bodyPr>
          <a:lstStyle/>
          <a:p>
            <a:pPr algn="ctr">
              <a:lnSpc>
                <a:spcPts val="11172"/>
              </a:lnSpc>
            </a:pPr>
            <a:r>
              <a:rPr lang="en-US" sz="11638" dirty="0">
                <a:solidFill>
                  <a:srgbClr val="FFFFFF"/>
                </a:solidFill>
                <a:latin typeface="Futura Display"/>
                <a:ea typeface="Futura Display"/>
                <a:cs typeface="Futura Display"/>
                <a:sym typeface="Futura Display"/>
              </a:rPr>
              <a:t>2.Handling Missing Value</a:t>
            </a:r>
          </a:p>
        </p:txBody>
      </p:sp>
      <p:sp>
        <p:nvSpPr>
          <p:cNvPr id="4" name="Freeform 4"/>
          <p:cNvSpPr/>
          <p:nvPr/>
        </p:nvSpPr>
        <p:spPr>
          <a:xfrm>
            <a:off x="-345263" y="-783988"/>
            <a:ext cx="4775094" cy="3842465"/>
          </a:xfrm>
          <a:custGeom>
            <a:avLst/>
            <a:gdLst/>
            <a:ahLst/>
            <a:cxnLst/>
            <a:rect l="l" t="t" r="r" b="b"/>
            <a:pathLst>
              <a:path w="4775094" h="3842465">
                <a:moveTo>
                  <a:pt x="0" y="0"/>
                </a:moveTo>
                <a:lnTo>
                  <a:pt x="4775094" y="0"/>
                </a:lnTo>
                <a:lnTo>
                  <a:pt x="4775094" y="3842465"/>
                </a:lnTo>
                <a:lnTo>
                  <a:pt x="0" y="3842465"/>
                </a:lnTo>
                <a:lnTo>
                  <a:pt x="0" y="0"/>
                </a:lnTo>
                <a:close/>
              </a:path>
            </a:pathLst>
          </a:custGeom>
          <a:blipFill>
            <a:blip r:embed="rId4"/>
            <a:stretch>
              <a:fillRect t="-12135" b="-12135"/>
            </a:stretch>
          </a:blipFill>
        </p:spPr>
        <p:txBody>
          <a:bodyPr/>
          <a:lstStyle/>
          <a:p>
            <a:endParaRPr lang="en-GB"/>
          </a:p>
        </p:txBody>
      </p:sp>
      <p:sp>
        <p:nvSpPr>
          <p:cNvPr id="5" name="TextBox 5"/>
          <p:cNvSpPr txBox="1"/>
          <p:nvPr/>
        </p:nvSpPr>
        <p:spPr>
          <a:xfrm>
            <a:off x="381000" y="3356869"/>
            <a:ext cx="16878300" cy="6193840"/>
          </a:xfrm>
          <a:prstGeom prst="rect">
            <a:avLst/>
          </a:prstGeom>
        </p:spPr>
        <p:txBody>
          <a:bodyPr lIns="0" tIns="0" rIns="0" bIns="0" rtlCol="0" anchor="t">
            <a:spAutoFit/>
          </a:bodyPr>
          <a:lstStyle/>
          <a:p>
            <a:pPr algn="l">
              <a:lnSpc>
                <a:spcPts val="3779"/>
              </a:lnSpc>
            </a:pPr>
            <a:r>
              <a:rPr lang="en-US" sz="3149">
                <a:solidFill>
                  <a:srgbClr val="31356E"/>
                </a:solidFill>
                <a:latin typeface="Lexend Deca"/>
                <a:ea typeface="Lexend Deca"/>
                <a:cs typeface="Lexend Deca"/>
                <a:sym typeface="Lexend Deca"/>
              </a:rPr>
              <a:t>The non-cleaned dataset had missing values in several important columns such as:</a:t>
            </a:r>
          </a:p>
          <a:p>
            <a:pPr algn="l">
              <a:lnSpc>
                <a:spcPts val="3779"/>
              </a:lnSpc>
            </a:pPr>
            <a:r>
              <a:rPr lang="en-US" sz="3149">
                <a:solidFill>
                  <a:srgbClr val="31356E"/>
                </a:solidFill>
                <a:latin typeface="Lexend Deca"/>
                <a:ea typeface="Lexend Deca"/>
                <a:cs typeface="Lexend Deca"/>
                <a:sym typeface="Lexend Deca"/>
              </a:rPr>
              <a:t>- Shipment Mode (missing for 360 rows)</a:t>
            </a:r>
          </a:p>
          <a:p>
            <a:pPr algn="l">
              <a:lnSpc>
                <a:spcPts val="3779"/>
              </a:lnSpc>
            </a:pPr>
            <a:r>
              <a:rPr lang="en-US" sz="3149">
                <a:solidFill>
                  <a:srgbClr val="31356E"/>
                </a:solidFill>
                <a:latin typeface="Lexend Deca"/>
                <a:ea typeface="Lexend Deca"/>
                <a:cs typeface="Lexend Deca"/>
                <a:sym typeface="Lexend Deca"/>
              </a:rPr>
              <a:t>- Dosage (missing for 1,736 rows)</a:t>
            </a:r>
          </a:p>
          <a:p>
            <a:pPr algn="l">
              <a:lnSpc>
                <a:spcPts val="3779"/>
              </a:lnSpc>
            </a:pPr>
            <a:endParaRPr lang="en-US" sz="3149">
              <a:solidFill>
                <a:srgbClr val="31356E"/>
              </a:solidFill>
              <a:latin typeface="Lexend Deca"/>
              <a:ea typeface="Lexend Deca"/>
              <a:cs typeface="Lexend Deca"/>
              <a:sym typeface="Lexend Deca"/>
            </a:endParaRPr>
          </a:p>
          <a:p>
            <a:pPr algn="l">
              <a:lnSpc>
                <a:spcPts val="3779"/>
              </a:lnSpc>
            </a:pPr>
            <a:r>
              <a:rPr lang="en-US" sz="3149">
                <a:solidFill>
                  <a:srgbClr val="31356E"/>
                </a:solidFill>
                <a:latin typeface="Lexend Deca"/>
                <a:ea typeface="Lexend Deca"/>
                <a:cs typeface="Lexend Deca"/>
                <a:sym typeface="Lexend Deca"/>
              </a:rPr>
              <a:t>In the cleaned dataset:</a:t>
            </a:r>
          </a:p>
          <a:p>
            <a:pPr algn="l">
              <a:lnSpc>
                <a:spcPts val="3779"/>
              </a:lnSpc>
            </a:pPr>
            <a:r>
              <a:rPr lang="en-US" sz="3149">
                <a:solidFill>
                  <a:srgbClr val="31356E"/>
                </a:solidFill>
                <a:latin typeface="Lexend Deca"/>
                <a:ea typeface="Lexend Deca"/>
                <a:cs typeface="Lexend Deca"/>
                <a:sym typeface="Lexend Deca"/>
              </a:rPr>
              <a:t>- Shipment Mode and Dosage columns are fully populated, implying either the missing values were imputed or these rows were removed.</a:t>
            </a:r>
          </a:p>
          <a:p>
            <a:pPr algn="l">
              <a:lnSpc>
                <a:spcPts val="3779"/>
              </a:lnSpc>
            </a:pPr>
            <a:endParaRPr lang="en-US" sz="3149">
              <a:solidFill>
                <a:srgbClr val="31356E"/>
              </a:solidFill>
              <a:latin typeface="Lexend Deca"/>
              <a:ea typeface="Lexend Deca"/>
              <a:cs typeface="Lexend Deca"/>
              <a:sym typeface="Lexend Deca"/>
            </a:endParaRPr>
          </a:p>
          <a:p>
            <a:pPr algn="l">
              <a:lnSpc>
                <a:spcPts val="3779"/>
              </a:lnSpc>
            </a:pPr>
            <a:r>
              <a:rPr lang="en-US" sz="3149">
                <a:solidFill>
                  <a:srgbClr val="31356E"/>
                </a:solidFill>
                <a:latin typeface="Lexend Deca"/>
                <a:ea typeface="Lexend Deca"/>
                <a:cs typeface="Lexend Deca"/>
                <a:sym typeface="Lexend Deca"/>
              </a:rPr>
              <a:t>Steps to clean the missing data:</a:t>
            </a:r>
          </a:p>
          <a:p>
            <a:pPr algn="l">
              <a:lnSpc>
                <a:spcPts val="3779"/>
              </a:lnSpc>
            </a:pPr>
            <a:r>
              <a:rPr lang="en-US" sz="3149">
                <a:solidFill>
                  <a:srgbClr val="31356E"/>
                </a:solidFill>
                <a:latin typeface="Lexend Deca"/>
                <a:ea typeface="Lexend Deca"/>
                <a:cs typeface="Lexend Deca"/>
                <a:sym typeface="Lexend Deca"/>
              </a:rPr>
              <a:t>- Imputation: Possible replacement with default or average values for categories such as 'Air,' 'Sea,' or 'Road' for the 'Shipment Mode' column.</a:t>
            </a:r>
          </a:p>
          <a:p>
            <a:pPr algn="l">
              <a:lnSpc>
                <a:spcPts val="3779"/>
              </a:lnSpc>
            </a:pPr>
            <a:r>
              <a:rPr lang="en-US" sz="3149">
                <a:solidFill>
                  <a:srgbClr val="31356E"/>
                </a:solidFill>
                <a:latin typeface="Lexend Deca"/>
                <a:ea typeface="Lexend Deca"/>
                <a:cs typeface="Lexend Deca"/>
                <a:sym typeface="Lexend Deca"/>
              </a:rPr>
              <a:t>- Row Removal: Rows with missing values may have been dropped if the data could not be reasonably imputed.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1706</Words>
  <Application>Microsoft Office PowerPoint</Application>
  <PresentationFormat>Custom</PresentationFormat>
  <Paragraphs>188</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Lexend Deca</vt:lpstr>
      <vt:lpstr>Arial</vt:lpstr>
      <vt:lpstr>Futura Display</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0000.pptx</dc:title>
  <dc:creator>Seif Medhat</dc:creator>
  <cp:lastModifiedBy>Eyad Ashraf</cp:lastModifiedBy>
  <cp:revision>13</cp:revision>
  <dcterms:created xsi:type="dcterms:W3CDTF">2006-08-16T00:00:00Z</dcterms:created>
  <dcterms:modified xsi:type="dcterms:W3CDTF">2024-10-18T12:24:05Z</dcterms:modified>
  <dc:identifier>DAGTdNavKh0</dc:identifier>
</cp:coreProperties>
</file>