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73" r:id="rId6"/>
    <p:sldId id="27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291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59874-38B3-431B-B47B-C8D13FC14421}" v="602" dt="2024-10-12T21:15:54.366"/>
    <p1510:client id="{90D76210-2848-49FA-877E-174ECFE28818}" v="1082" dt="2024-10-12T21:14:50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10/12/2024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dirty="0"/>
              <a:t>HR Insights and Analysis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167150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4000" b="1" i="1" spc="65" dirty="0">
                <a:solidFill>
                  <a:schemeClr val="accent1"/>
                </a:solidFill>
                <a:cs typeface="Arial"/>
              </a:rPr>
              <a:t>Team 3 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EE6D-945F-0499-7DFD-695D4014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3B427C36-D5D8-6B9A-71A6-9D994172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0"/>
            <a:ext cx="10515600" cy="1325563"/>
          </a:xfrm>
        </p:spPr>
        <p:txBody>
          <a:bodyPr/>
          <a:lstStyle/>
          <a:p>
            <a:r>
              <a:rPr lang="en-US" dirty="0"/>
              <a:t>Average Salary by Department</a:t>
            </a:r>
          </a:p>
        </p:txBody>
      </p:sp>
      <p:pic>
        <p:nvPicPr>
          <p:cNvPr id="7" name="Content Placeholder 6" descr="A graph of purple squares&#10;&#10;Description automatically generated">
            <a:extLst>
              <a:ext uri="{FF2B5EF4-FFF2-40B4-BE49-F238E27FC236}">
                <a16:creationId xmlns:a16="http://schemas.microsoft.com/office/drawing/2014/main" id="{AEF79B0A-8C17-41F3-F8EB-4E3618CC3A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703"/>
            <a:ext cx="5181600" cy="3142479"/>
          </a:xfr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851CC37-E721-9F6D-07F1-277DB6151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8525" y="1331355"/>
            <a:ext cx="6221625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Key observations: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1.There's a substantial gap between the Executive Office and all other departments.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2.IT/IS and Software Engineering have the next highest average salaries, reflecting the tech industry's competitive pay.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3.Production, despite its high turnover rate, has the lowest average salary.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4.Sales salaries are relatively low considering the department's high satisfaction and low turnover rates.</a:t>
            </a:r>
            <a:endParaRPr lang="en-US"/>
          </a:p>
          <a:p>
            <a:r>
              <a:rPr lang="en-US" b="1"/>
              <a:t>Implications: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1.The low salaries in Production likely contribute to its high turnover and low satisfaction rates.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2.The high Executive Office salaries, while expected, may create perceived inequity within the organization.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3.IT/IS's higher salaries may explain why turnover remains low despite low satisfaction.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4.Sales' combination of high satisfaction and relatively low pay suggests strong non-monetary motivators in this department.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4220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6C08F4EF-A41F-7EE2-4C75-5454997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7" y="0"/>
            <a:ext cx="10515600" cy="13309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 Diversity Dashboard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5CD7D05-8B5B-6671-AD37-2EE9EF4C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7" y="1474839"/>
            <a:ext cx="11503953" cy="5018036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E0FF71-FF0B-4374-1649-0D2D9985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649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B553F34-2C03-8F1D-FD17-1B3D990D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1" y="364523"/>
            <a:ext cx="4714831" cy="683742"/>
          </a:xfrm>
        </p:spPr>
        <p:txBody>
          <a:bodyPr anchor="b">
            <a:normAutofit/>
          </a:bodyPr>
          <a:lstStyle/>
          <a:p>
            <a:r>
              <a:rPr lang="en-US" dirty="0"/>
              <a:t>Top 10 Loyal Employees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673390A-7702-9906-7D9A-DC32D6300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28" y="1391527"/>
            <a:ext cx="6172200" cy="4065421"/>
          </a:xfr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69FCE0D-E41D-8E62-A16E-76FD7AFE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275" y="1388076"/>
            <a:ext cx="5507723" cy="5150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1"/>
              <a:t>Key observations: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1.Our top loyal employees have been with the company for 14-18 years, indicating strong retention of long-term staff.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2.Most of these employees are meeting or exceeding performance expectations, showing a positive correlation between loyalty and performance.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3.There's a mix of performance levels, with two employees "Exceeding" expectations, seven "Fully Meeting," and one "Needs Improvement."</a:t>
            </a:r>
          </a:p>
          <a:p>
            <a:pPr indent="-342900">
              <a:buChar char="•"/>
            </a:pPr>
            <a:r>
              <a:rPr lang="en-US" b="1">
                <a:ea typeface="+mn-lt"/>
                <a:cs typeface="+mn-lt"/>
              </a:rPr>
              <a:t>Imblications: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1.Long-term employees bring valuable institutional knowledge and stability to the organization.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2.The high performance of most long-term employees suggests that experience within the company translates to effectiveness.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3.The presence of a long-term employee needing improvement (Corleone, Michael) indicates that loyalty alone doesn't guarantee high performance.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CE968-5C52-B039-152C-5D63BBD4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074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594B-5884-1BA2-5F94-79903EC7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F01E35E-396D-62E3-CB33-2347DA08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158648"/>
            <a:ext cx="10515600" cy="741004"/>
          </a:xfrm>
        </p:spPr>
        <p:txBody>
          <a:bodyPr/>
          <a:lstStyle/>
          <a:p>
            <a:r>
              <a:rPr lang="en-US" dirty="0"/>
              <a:t>Diversity Metrics - Race</a:t>
            </a:r>
          </a:p>
        </p:txBody>
      </p:sp>
      <p:pic>
        <p:nvPicPr>
          <p:cNvPr id="17" name="Content Placeholder 16" descr="A blue pie chart with white text&#10;&#10;Description automatically generated">
            <a:extLst>
              <a:ext uri="{FF2B5EF4-FFF2-40B4-BE49-F238E27FC236}">
                <a16:creationId xmlns:a16="http://schemas.microsoft.com/office/drawing/2014/main" id="{59A678C3-BC94-7E26-1F65-478A61B491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972" y="1171062"/>
            <a:ext cx="5071359" cy="4256344"/>
          </a:xfrm>
          <a:noFill/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2A74E7-47BF-1FDF-7757-42309CE41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254" y="1166598"/>
            <a:ext cx="668500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Key observations: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1.Our workforce is predominantly White, making up 60% of our employees.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2.Black or African American employees form a significant minority at 26%.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3.We have a small percentage of multiracial employees and American Indian or Alaska Native representation.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4.There's a notable 9% of employees from other racial backgrounds not specified in the main categories.</a:t>
            </a:r>
            <a:endParaRPr lang="en-US"/>
          </a:p>
          <a:p>
            <a:pPr marL="0" indent="0">
              <a:buNone/>
            </a:pPr>
            <a:r>
              <a:rPr lang="en-US" b="1"/>
              <a:t>Imblications: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1.While we have some diversity, there's room for improvement in representing minority groups.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2.The significant presence of Black or African American employees is a positive sign of inclusivity.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3.The low percentage of multiracial and American Indian or Alaska Native employees suggests potential areas for focused diversity initiatives.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4.The 9% "other" category indicates a need for more granular data collection to understand our full diversity spectrum.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55638-7F10-B2EB-FAC7-CCFF75A8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70BB414-57B7-38B5-FE23-1E39C14A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Diversity Metrics - Gender</a:t>
            </a:r>
          </a:p>
        </p:txBody>
      </p:sp>
      <p:pic>
        <p:nvPicPr>
          <p:cNvPr id="7" name="Content Placeholder 6" descr="A blue pie chart with text&#10;&#10;Description automatically generated">
            <a:extLst>
              <a:ext uri="{FF2B5EF4-FFF2-40B4-BE49-F238E27FC236}">
                <a16:creationId xmlns:a16="http://schemas.microsoft.com/office/drawing/2014/main" id="{332E5C8C-F3B6-A278-D42D-F56BD2B95F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6" y="1697291"/>
            <a:ext cx="5181600" cy="3907790"/>
          </a:xfrm>
          <a:noFill/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2B811F0-8038-71F3-DF0B-CAC9C18E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173" y="147551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Key observations: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1.We have a slightly higher proportion of female employees, which is positive for gender diversity.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2.The gender split is relatively balanced, with a difference of 14 percentage points.</a:t>
            </a:r>
          </a:p>
          <a:p>
            <a:pPr marL="285750" indent="-285750"/>
            <a:r>
              <a:rPr lang="en-US" b="1"/>
              <a:t>Imblications: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1.Our organization is doing well in terms of overall gender representation, bucking the trend in many industries where male employees often outnumber female employees.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2.This balance suggests that our hiring practices and work environment may be appealing to both genders.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3.While the overall numbers are positive, we need to examine gender distribution across different levels and departments to ensure equal opportunities.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28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9AF9B-D25C-3E8A-6929-BAA4A03F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BD1FA-9DDC-5DBB-C1C7-29185ACB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78" y="133212"/>
            <a:ext cx="5468731" cy="1005303"/>
          </a:xfrm>
        </p:spPr>
        <p:txBody>
          <a:bodyPr anchor="ctr">
            <a:normAutofit/>
          </a:bodyPr>
          <a:lstStyle/>
          <a:p>
            <a:r>
              <a:rPr lang="en-US" dirty="0"/>
              <a:t>Average Salary by Position</a:t>
            </a:r>
          </a:p>
        </p:txBody>
      </p:sp>
      <p:pic>
        <p:nvPicPr>
          <p:cNvPr id="17" name="Picture Placeholder 16" descr="A graph of salary by position&#10;&#10;Description automatically generated">
            <a:extLst>
              <a:ext uri="{FF2B5EF4-FFF2-40B4-BE49-F238E27FC236}">
                <a16:creationId xmlns:a16="http://schemas.microsoft.com/office/drawing/2014/main" id="{37F44F41-D470-563F-3220-1573F7E489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1632092"/>
            <a:ext cx="5181600" cy="3585106"/>
          </a:xfrm>
          <a:noFill/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AD05996-1E5D-B09D-8FBD-C5EEA5B07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011" y="862454"/>
            <a:ext cx="663933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/>
              <a:t>Key observations:</a:t>
            </a:r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1.There's a clear hierarchical structure in our pay scale, with C-suite executives at the top.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2.The President &amp; CEO's salary is significantly higher than other positions, creating a large gap.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3.IT and technical roles (CIO, IT Director, IT Manager - Infra, Data Architect) command high salaries, reflecting the value of technical skills.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4.Sales leadership (Director of Sales) is also well-compensated, indicating the importance of revenue generation.</a:t>
            </a:r>
            <a:endParaRPr lang="en-US" sz="1700"/>
          </a:p>
          <a:p>
            <a:pPr marL="285750" indent="-285750"/>
            <a:r>
              <a:rPr lang="en-US" sz="1700" b="1"/>
              <a:t>Imblications:</a:t>
            </a:r>
          </a:p>
          <a:p>
            <a:pPr lvl="1" indent="0">
              <a:buNone/>
            </a:pPr>
            <a:r>
              <a:rPr lang="en-US" sz="1700">
                <a:ea typeface="+mn-lt"/>
                <a:cs typeface="+mn-lt"/>
              </a:rPr>
              <a:t>1.The salary structure aligns with typical corporate hierarchies, which can provide clear career progression paths.</a:t>
            </a:r>
            <a:endParaRPr lang="en-US" sz="1700"/>
          </a:p>
          <a:p>
            <a:pPr lvl="1" indent="0">
              <a:buNone/>
            </a:pPr>
            <a:r>
              <a:rPr lang="en-US" sz="1700">
                <a:ea typeface="+mn-lt"/>
                <a:cs typeface="+mn-lt"/>
              </a:rPr>
              <a:t>2.The high salaries for IT roles suggest we're competing for top talent in the tech industry.</a:t>
            </a:r>
            <a:endParaRPr lang="en-US" sz="1700"/>
          </a:p>
          <a:p>
            <a:pPr lvl="1" indent="0">
              <a:buNone/>
            </a:pPr>
            <a:r>
              <a:rPr lang="en-US" sz="1700">
                <a:ea typeface="+mn-lt"/>
                <a:cs typeface="+mn-lt"/>
              </a:rPr>
              <a:t>3.The significant gap between the CEO's salary and other positions may impact employee perceptions of equity.</a:t>
            </a:r>
            <a:endParaRPr lang="en-US" sz="1700"/>
          </a:p>
          <a:p>
            <a:pPr lvl="1" indent="0">
              <a:buNone/>
            </a:pPr>
            <a:r>
              <a:rPr lang="en-US" sz="1700">
                <a:ea typeface="+mn-lt"/>
                <a:cs typeface="+mn-lt"/>
              </a:rPr>
              <a:t>4.The emphasis on sales compensation aligns with the department's high satisfaction and low turnover rates.</a:t>
            </a:r>
            <a:endParaRPr lang="en-US" sz="1700"/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5642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7D2D-CA84-2CA2-DDEC-5A60AC7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A94AA-588B-7A07-1E9D-8366260C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2" y="25469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Recruitment Source Breakdown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9D85F2D-73BD-F7DA-37D6-E07631C1A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104" y="1582668"/>
            <a:ext cx="665038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Key Observations:</a:t>
            </a:r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1.Online job platforms (Indeed and LinkedIn) are our primary sources of new hires, accounting for 52% of our recruitment.</a:t>
            </a:r>
            <a:endParaRPr lang="en-US" sz="1700" b="1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2.Employee referrals are a significant source, contributing nearly a quarter of our new hires.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3.Google Search plays a notable role, suggesting the importance of our online presence and SEO strategies.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4.Diversity Job Fair, while the smallest category, represents a dedicated effort to increase workplace diversity.</a:t>
            </a:r>
            <a:endParaRPr lang="en-US" sz="1700"/>
          </a:p>
          <a:p>
            <a:r>
              <a:rPr lang="en-US" sz="1700" b="1"/>
              <a:t>Imblications:</a:t>
            </a:r>
          </a:p>
          <a:p>
            <a:pPr lvl="1" indent="-285750">
              <a:buNone/>
            </a:pPr>
            <a:r>
              <a:rPr lang="en-US" sz="1700">
                <a:ea typeface="+mn-lt"/>
                <a:cs typeface="+mn-lt"/>
              </a:rPr>
              <a:t>1.Our reliance on online platforms aligns with modern recruitment trends but may limit our reach to passive job seekers.</a:t>
            </a:r>
            <a:endParaRPr lang="en-US" sz="1700"/>
          </a:p>
          <a:p>
            <a:pPr lvl="1" indent="-285750">
              <a:buNone/>
            </a:pPr>
            <a:r>
              <a:rPr lang="en-US" sz="1700">
                <a:ea typeface="+mn-lt"/>
                <a:cs typeface="+mn-lt"/>
              </a:rPr>
              <a:t>2.The strong performance of employee referrals suggests we have engaged employees willing to recommend our company.</a:t>
            </a:r>
            <a:endParaRPr lang="en-US" sz="1700"/>
          </a:p>
          <a:p>
            <a:pPr lvl="1" indent="-285750">
              <a:buNone/>
            </a:pPr>
            <a:r>
              <a:rPr lang="en-US" sz="1700">
                <a:ea typeface="+mn-lt"/>
                <a:cs typeface="+mn-lt"/>
              </a:rPr>
              <a:t>3.The success of Google Search in bringing candidates indicates that potential employees are actively seeking us out.</a:t>
            </a:r>
            <a:endParaRPr lang="en-US" sz="1700"/>
          </a:p>
          <a:p>
            <a:pPr marL="457200" lvl="1" indent="0">
              <a:buNone/>
            </a:pPr>
            <a:r>
              <a:rPr lang="en-US" sz="1700">
                <a:ea typeface="+mn-lt"/>
                <a:cs typeface="+mn-lt"/>
              </a:rPr>
              <a:t>4.While Diversity Job Fair has the lowest percentage, it's a crucial channel for meeting our diversity goals.</a:t>
            </a:r>
            <a:endParaRPr lang="en-US" sz="1700"/>
          </a:p>
          <a:p>
            <a:endParaRPr lang="en-US" b="1"/>
          </a:p>
        </p:txBody>
      </p:sp>
      <p:pic>
        <p:nvPicPr>
          <p:cNvPr id="7" name="Content Placeholder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9979E88-B4D5-BA9D-BD7A-369B74C1C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70" y="1986895"/>
            <a:ext cx="5181600" cy="2880275"/>
          </a:xfrm>
          <a:noFill/>
        </p:spPr>
      </p:pic>
    </p:spTree>
    <p:extLst>
      <p:ext uri="{BB962C8B-B14F-4D97-AF65-F5344CB8AC3E}">
        <p14:creationId xmlns:p14="http://schemas.microsoft.com/office/powerpoint/2010/main" val="337337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63D1C-DF48-374A-2717-91F332C0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3" y="354082"/>
            <a:ext cx="10581860" cy="950085"/>
          </a:xfrm>
        </p:spPr>
        <p:txBody>
          <a:bodyPr anchor="ctr">
            <a:normAutofit/>
          </a:bodyPr>
          <a:lstStyle/>
          <a:p>
            <a:r>
              <a:rPr lang="en-US" dirty="0"/>
              <a:t>Hiring Trends</a:t>
            </a:r>
          </a:p>
        </p:txBody>
      </p:sp>
      <p:pic>
        <p:nvPicPr>
          <p:cNvPr id="7" name="Content Placeholder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E115575-6F35-E5B3-3264-D292E7FEE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" y="2176420"/>
            <a:ext cx="5950974" cy="2502914"/>
          </a:xfrm>
          <a:noFill/>
        </p:spPr>
      </p:pic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A8F03CAE-558C-089A-204C-7B31AE07F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7593" y="958988"/>
            <a:ext cx="5956230" cy="494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Key observations: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1.There was a massive spike in hiring in 2010, with 83 new employees brought on board.</a:t>
            </a:r>
            <a:endParaRPr lang="en-US"/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2.After 2010, hiring rates have consistently decreased, reaching just 1 hire in 2018.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3.There are gaps in the data for 2008 and 2012, which could indicate either no hires or missing information.</a:t>
            </a:r>
          </a:p>
          <a:p>
            <a:r>
              <a:rPr lang="en-US" b="1"/>
              <a:t>Imblications: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1.The 2010 spike likely represents a period of significant company growth or expansion.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2.The consistent decrease in hiring since 2010 could indicate: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a) A shift towards stability after rapid growth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b) Budget constraints or cost-cutting measures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c) Improved retention reducing the need for new hires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d) Potential stagnation or contraction of the business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3.The very low hiring rate in recent years (2016-2018) may lead to an aging workforce and potential skill gaps.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68D9F-F1F5-F412-BBCF-920977D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373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427672E-1359-1549-69A5-B43CD97E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" y="69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 Distribution by Department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41F51C3-7A92-00B2-8F12-11D5BF9D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" y="1135684"/>
            <a:ext cx="678117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Key observations:</a:t>
            </a:r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1.The Executive Office has a significantly higher average age (70 years) compared to all other departments.</a:t>
            </a:r>
            <a:endParaRPr lang="en-US"/>
          </a:p>
          <a:p>
            <a:pPr lvl="1" indent="-285750">
              <a:buNone/>
            </a:pPr>
            <a:r>
              <a:rPr lang="en-US">
                <a:ea typeface="+mn-lt"/>
                <a:cs typeface="+mn-lt"/>
              </a:rPr>
              <a:t>2.Most departments (IT/IS, Production, Sales, Software Engineering) have a consistent average age of around 40-41 years.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3.The Admin Offices have the youngest average age at 39 years, though only slightly younger than other departments.</a:t>
            </a:r>
          </a:p>
          <a:p>
            <a:r>
              <a:rPr lang="en-US" b="1"/>
              <a:t>Imblications: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1.The high average age in the Executive Office suggests a very experienced leadership team but also indicates a pressing need for succession planning.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2.The consistency across most departments indicates a mature workforce with significant experience.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3.The relatively high average ages across all departments suggest we may face challenges in attracting and retaining younger talent.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4.We may be at risk of losing a significant portion of our workforce to retirement in the coming years, especially in the Executive Office.</a:t>
            </a:r>
            <a:endParaRPr lang="en-US"/>
          </a:p>
        </p:txBody>
      </p:sp>
      <p:pic>
        <p:nvPicPr>
          <p:cNvPr id="9" name="Content Placeholder 8" descr="A blue line with text&#10;&#10;Description automatically generated">
            <a:extLst>
              <a:ext uri="{FF2B5EF4-FFF2-40B4-BE49-F238E27FC236}">
                <a16:creationId xmlns:a16="http://schemas.microsoft.com/office/drawing/2014/main" id="{9CC50E29-7AFE-86A4-BF77-659A04CEAA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18" y="2447247"/>
            <a:ext cx="5006493" cy="1967026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6A31-CE94-CEE7-7221-B562B01A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36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7550-7CAF-BB55-A799-834820D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6" y="129152"/>
            <a:ext cx="10515600" cy="755752"/>
          </a:xfrm>
        </p:spPr>
        <p:txBody>
          <a:bodyPr/>
          <a:lstStyle/>
          <a:p>
            <a:r>
              <a:rPr lang="en-US" dirty="0"/>
              <a:t> 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814D-3B7B-43E1-9CA0-82037BCB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4"/>
            <a:ext cx="10515600" cy="5292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r>
              <a:rPr lang="en-US" dirty="0"/>
              <a:t>1. Address Production Department Issues:</a:t>
            </a:r>
          </a:p>
          <a:p>
            <a:pPr marL="0" indent="0">
              <a:buNone/>
            </a:pPr>
            <a:r>
              <a:rPr lang="en-US" dirty="0"/>
              <a:t>   - Conduct in-depth surveys and exit interviews to identify root causes of high turnover.   - Review compensation and working conditions in this department.   - Implement targeted retention strategies.</a:t>
            </a:r>
          </a:p>
          <a:p>
            <a:r>
              <a:rPr lang="en-US" dirty="0"/>
              <a:t>2. Enhance Employee Satisfaction: </a:t>
            </a:r>
          </a:p>
          <a:p>
            <a:pPr marL="0" indent="0">
              <a:buNone/>
            </a:pPr>
            <a:r>
              <a:rPr lang="en-US" dirty="0"/>
              <a:t>  - Develop department-specific engagement programs.   - Address salary disparities, especially in lower-paid departments.   - Expand career development opportunities across all levels.</a:t>
            </a:r>
          </a:p>
          <a:p>
            <a:r>
              <a:rPr lang="en-US" dirty="0"/>
              <a:t>3. Strengthen Diversity and Inclusion: </a:t>
            </a:r>
          </a:p>
          <a:p>
            <a:pPr marL="0" indent="0">
              <a:buNone/>
            </a:pPr>
            <a:r>
              <a:rPr lang="en-US" dirty="0"/>
              <a:t> - Set specific goals for increasing representation of underrepresented minorities.   - Implement unconscious bias training for all employees.   - Create employee resource groups to support diverse employees.</a:t>
            </a:r>
          </a:p>
          <a:p>
            <a:r>
              <a:rPr lang="en-US" dirty="0"/>
              <a:t>4. Prepare for Workforce Aging:</a:t>
            </a:r>
          </a:p>
          <a:p>
            <a:pPr marL="0" indent="0">
              <a:buNone/>
            </a:pPr>
            <a:r>
              <a:rPr lang="en-US" dirty="0"/>
              <a:t>  - Develop a comprehensive succession planning strategy, especially for the Executive Office.   - Implement knowledge transfer and mentorship programs.   - Review recruitment strategies to attract younger talent.</a:t>
            </a:r>
          </a:p>
          <a:p>
            <a:r>
              <a:rPr lang="en-US" dirty="0"/>
              <a:t>5. Optimize Recruitment Strategies:  </a:t>
            </a:r>
          </a:p>
          <a:p>
            <a:pPr marL="0" indent="0">
              <a:buNone/>
            </a:pPr>
            <a:r>
              <a:rPr lang="en-US" dirty="0"/>
              <a:t> - Enhance our employee referral program.   - Increase participation in diversity job fairs.   - Invest in our online presence and employer branding.</a:t>
            </a:r>
          </a:p>
          <a:p>
            <a:r>
              <a:rPr lang="en-US" dirty="0"/>
              <a:t>6. Improve Data Collection and Analysis: </a:t>
            </a:r>
          </a:p>
          <a:p>
            <a:pPr marL="0" indent="0">
              <a:buNone/>
            </a:pPr>
            <a:r>
              <a:rPr lang="en-US" dirty="0"/>
              <a:t>  - Ensure consistent tracking of hiring data.   - Expand diversity metrics to capture more detailed information.   - Regularly benchmark our metrics against industry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A00C7-6E98-1F94-3B94-99A226B9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264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35" y="242543"/>
            <a:ext cx="10515600" cy="1325563"/>
          </a:xfrm>
        </p:spPr>
        <p:txBody>
          <a:bodyPr/>
          <a:lstStyle/>
          <a:p>
            <a:r>
              <a:rPr lang="en-US" dirty="0"/>
              <a:t>A Detailed Review of Department Performance, Employee Retention, and Diversity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648335" y="2132148"/>
            <a:ext cx="3789362" cy="823912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z="3200" dirty="0"/>
              <a:t>The team members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648334" y="3434046"/>
            <a:ext cx="5371467" cy="305978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  <a:buNone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 Hossam Elden Mohamed</a:t>
            </a:r>
            <a:b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Maya Mohamed </a:t>
            </a:r>
            <a:r>
              <a:rPr lang="en-US" sz="28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Nashy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Hagar Ahmed Mohamed</a:t>
            </a:r>
            <a:b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 Walid </a:t>
            </a:r>
            <a:r>
              <a:rPr lang="en-US" sz="28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mohamed</a:t>
            </a:r>
            <a:b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Samer Ehab Saad 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endParaRPr lang="en-U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endParaRPr lang="en-US" sz="1800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552"/>
            <a:ext cx="6900587" cy="6867937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sz="2500" b="1" dirty="0">
                <a:solidFill>
                  <a:schemeClr val="bg2">
                    <a:alpha val="50000"/>
                  </a:schemeClr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5319559" y="948029"/>
            <a:ext cx="2096050" cy="2040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64B2C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8224941" y="934697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8235984" y="3850176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926548" y="275068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5320506" y="3850176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6767202" y="-523041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9693723" y="2381393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6767201" y="5307915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11151462" y="3839132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9704767" y="5296872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11162506" y="934698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9704767" y="-523041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8268721" y="-1977937"/>
            <a:ext cx="2029790" cy="21070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8235984" y="6754611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11162506" y="6754611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11173549" y="-1980781"/>
            <a:ext cx="2062920" cy="2073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5C236-6B14-0C6A-3C26-BA475438AD24}"/>
              </a:ext>
            </a:extLst>
          </p:cNvPr>
          <p:cNvSpPr/>
          <p:nvPr/>
        </p:nvSpPr>
        <p:spPr>
          <a:xfrm rot="2700000">
            <a:off x="6767201" y="2403480"/>
            <a:ext cx="2062920" cy="20739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6974939" y="428763"/>
            <a:ext cx="4531709" cy="6875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000" dirty="0">
                <a:solidFill>
                  <a:schemeClr val="tx1"/>
                </a:solidFill>
              </a:rPr>
              <a:t>Overview of the Dashboards</a:t>
            </a:r>
            <a:endParaRPr lang="en-US" sz="2000" i="1" spc="-15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398939" y="362658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398939" y="1469461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7239" y="1265697"/>
            <a:ext cx="4531709" cy="140619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Department Dashboard</a:t>
            </a:r>
            <a:endParaRPr lang="ar-EG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Design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Insights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40089" y="2803479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16089" y="2952870"/>
            <a:ext cx="4672463" cy="143123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Employee Diversity Dashboard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Design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Insights</a:t>
            </a:r>
          </a:p>
          <a:p>
            <a:pPr>
              <a:lnSpc>
                <a:spcPct val="110000"/>
              </a:lnSpc>
              <a:spcBef>
                <a:spcPts val="425"/>
              </a:spcBef>
            </a:pP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68E580-A953-8013-D7D2-23950931D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2330245" cy="2736901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Placeholder 18" descr="Check icon">
            <a:extLst>
              <a:ext uri="{FF2B5EF4-FFF2-40B4-BE49-F238E27FC236}">
                <a16:creationId xmlns:a16="http://schemas.microsoft.com/office/drawing/2014/main" id="{D8324C3D-B239-2416-24BD-45083CB44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61752"/>
            <a:ext cx="576000" cy="576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2FB23-4588-0D9A-A536-D6688F00612E}"/>
              </a:ext>
            </a:extLst>
          </p:cNvPr>
          <p:cNvSpPr txBox="1"/>
          <p:nvPr/>
        </p:nvSpPr>
        <p:spPr>
          <a:xfrm>
            <a:off x="7016089" y="4665086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322AC-B791-B8BC-7B33-F408F9328301}"/>
              </a:ext>
            </a:extLst>
          </p:cNvPr>
          <p:cNvSpPr/>
          <p:nvPr/>
        </p:nvSpPr>
        <p:spPr>
          <a:xfrm>
            <a:off x="-5405" y="2074647"/>
            <a:ext cx="12189938" cy="1068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279B6-40AD-3A98-1D94-E053ECE3AE24}"/>
              </a:ext>
            </a:extLst>
          </p:cNvPr>
          <p:cNvSpPr/>
          <p:nvPr/>
        </p:nvSpPr>
        <p:spPr>
          <a:xfrm>
            <a:off x="6179" y="994719"/>
            <a:ext cx="12189939" cy="1089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F067-0347-2B90-8027-1CE238B6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20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2C6E8-4CB1-2460-55B3-72AF89E7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112" y="1120990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Department Dashboard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9AF06-16D4-D4FA-DD9E-CAAD25D7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113" y="2229264"/>
            <a:ext cx="5157787" cy="2220157"/>
          </a:xfrm>
        </p:spPr>
        <p:txBody>
          <a:bodyPr>
            <a:normAutofit/>
          </a:bodyPr>
          <a:lstStyle/>
          <a:p>
            <a:r>
              <a:rPr lang="en-US" sz="2400" dirty="0"/>
              <a:t>This dashboard gives us a bird's-eye view of our organizational structure, highlighting manager performance, turnover rates, employee satisfaction, and salary distribution across departments.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E439B0-0A6D-7361-0C27-7DBB26714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5173" y="1120990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Employee Diversity Dashboard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837E4A-2A97-59F5-DCE4-DA1C4CBA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5173" y="2229263"/>
            <a:ext cx="5183188" cy="2755616"/>
          </a:xfrm>
        </p:spPr>
        <p:txBody>
          <a:bodyPr>
            <a:normAutofit/>
          </a:bodyPr>
          <a:lstStyle/>
          <a:p>
            <a:r>
              <a:rPr lang="en-US" sz="2400" dirty="0"/>
              <a:t>This dashboard delves into the composition of our workforce, showcasing metrics on employee loyalty, diversity, hiring trends, and age distribution.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A1E15-91FD-1061-ED1A-DA9B5A2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E9A0B-A864-A2F0-3BD0-6A745BFC0315}"/>
              </a:ext>
            </a:extLst>
          </p:cNvPr>
          <p:cNvSpPr txBox="1"/>
          <p:nvPr/>
        </p:nvSpPr>
        <p:spPr>
          <a:xfrm>
            <a:off x="366040" y="5704784"/>
            <a:ext cx="1123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we'll have a comprehensive understanding of our current HR landscape and be equipped with insights to drive positive change.</a:t>
            </a:r>
          </a:p>
        </p:txBody>
      </p:sp>
    </p:spTree>
    <p:extLst>
      <p:ext uri="{BB962C8B-B14F-4D97-AF65-F5344CB8AC3E}">
        <p14:creationId xmlns:p14="http://schemas.microsoft.com/office/powerpoint/2010/main" val="26035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90AF9DF-3B6A-5F4A-457A-903B4E6D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Department Dashboard</a:t>
            </a:r>
          </a:p>
        </p:txBody>
      </p:sp>
      <p:pic>
        <p:nvPicPr>
          <p:cNvPr id="10" name="Content Placeholder 9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27ED766C-E9CA-E763-B37E-99DA152CA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1460090"/>
            <a:ext cx="10790418" cy="50799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EA8CB8-CD4E-80E6-247B-4459F3B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197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03803C8-FBD5-DDAB-88BB-4361447E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40" y="454817"/>
            <a:ext cx="3932237" cy="697686"/>
          </a:xfrm>
        </p:spPr>
        <p:txBody>
          <a:bodyPr/>
          <a:lstStyle/>
          <a:p>
            <a:r>
              <a:rPr lang="en-US" dirty="0"/>
              <a:t>Top 10 Managers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2834D75-1DBA-026C-7C74-F9DF5E36F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02" y="1527230"/>
            <a:ext cx="6172200" cy="3811587"/>
          </a:xfrm>
          <a:noFill/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36A71A2-1F3D-5D5C-0BF0-88F7487C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761" y="1799968"/>
            <a:ext cx="4704534" cy="32761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 observations: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Our top managers consistently score above 3.0, indicating exceptional performance.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There's a mix of team sizes among top performers, suggesting that high performance is possible regardless of team size.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Janet King's ability to maintain the highest score while managing a sizable team is particularly noteworthy.</a:t>
            </a:r>
            <a:endParaRPr lang="en-US"/>
          </a:p>
          <a:p>
            <a:pPr marL="342900" indent="-342900">
              <a:buAutoNum type="arabicPeriod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BA047-5BE6-CFC5-6A64-A1E98DAF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292E">
                    <a:alpha val="70000"/>
                  </a:srgbClr>
                </a:solidFill>
              </a:rPr>
              <a:t>6</a:t>
            </a:r>
            <a:endParaRPr lang="en-US" noProof="0">
              <a:solidFill>
                <a:srgbClr val="00292E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59B9-1990-ECCE-3A62-31D45D8B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5EEE7ED9-8225-271A-E792-68CBAC1B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3" y="173397"/>
            <a:ext cx="10515600" cy="652514"/>
          </a:xfrm>
        </p:spPr>
        <p:txBody>
          <a:bodyPr anchor="ctr">
            <a:normAutofit/>
          </a:bodyPr>
          <a:lstStyle/>
          <a:p>
            <a:r>
              <a:rPr lang="en-US"/>
              <a:t>Department Turnover Rate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33362E1-8890-77C1-E16C-EF0674FD5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040" y="1017639"/>
            <a:ext cx="5653760" cy="5666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Key Observations:</a:t>
            </a:r>
            <a:endParaRPr lang="ar-EG" b="1"/>
          </a:p>
          <a:p>
            <a:pPr marL="457200" lvl="1" indent="0">
              <a:buNone/>
            </a:pPr>
            <a:r>
              <a:rPr lang="en-US"/>
              <a:t>1. The Production department's turnover rate is alarmingly high at 28%, significantly outpacing all other departments</a:t>
            </a:r>
            <a:endParaRPr lang="ar-EG"/>
          </a:p>
          <a:p>
            <a:pPr marL="457200" lvl="1" indent="0">
              <a:buNone/>
            </a:pPr>
            <a:r>
              <a:rPr lang="en-US"/>
              <a:t>2. Sales and IT/IS have relatively low turnover rates, while Executive and Admin offices show minimal turnover.</a:t>
            </a:r>
            <a:endParaRPr lang="ar-EG"/>
          </a:p>
          <a:p>
            <a:r>
              <a:rPr lang="en-US" b="1"/>
              <a:t>Implications:</a:t>
            </a:r>
            <a:endParaRPr lang="ar-EG" b="1"/>
          </a:p>
          <a:p>
            <a:pPr marL="457200" lvl="1" indent="0">
              <a:buNone/>
            </a:pPr>
            <a:r>
              <a:rPr lang="en-US"/>
              <a:t>1. The high turnover in Production is likely causing disruptions in workflow, increased training costs, and potential quality issues.</a:t>
            </a:r>
            <a:endParaRPr lang="ar-EG"/>
          </a:p>
          <a:p>
            <a:pPr marL="457200" lvl="1" indent="0">
              <a:buNone/>
            </a:pPr>
            <a:r>
              <a:rPr lang="en-US"/>
              <a:t>2. There may be underlying issues specific to the Production department, such as work conditions, management style, or compensation, that need immediate attention.</a:t>
            </a:r>
            <a:endParaRPr lang="ar-EG"/>
          </a:p>
          <a:p>
            <a:pPr marL="457200" lvl="1" indent="0">
              <a:buNone/>
            </a:pPr>
            <a:r>
              <a:rPr lang="en-US"/>
              <a:t>3. The stability in other departments, particularly Executive and Admin offices, suggests that company-wide policies are generally effective in retaining employees.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EE887627-71F5-FE69-A322-026472362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3498948"/>
          </a:xfrm>
          <a:noFill/>
        </p:spPr>
      </p:pic>
    </p:spTree>
    <p:extLst>
      <p:ext uri="{BB962C8B-B14F-4D97-AF65-F5344CB8AC3E}">
        <p14:creationId xmlns:p14="http://schemas.microsoft.com/office/powerpoint/2010/main" val="30784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38230-0973-F3BB-F350-DE3D7E63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E71B14A0-89C0-10AB-BDAF-0651D147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39" y="123836"/>
            <a:ext cx="10515600" cy="888488"/>
          </a:xfrm>
        </p:spPr>
        <p:txBody>
          <a:bodyPr/>
          <a:lstStyle/>
          <a:p>
            <a:r>
              <a:rPr lang="en-US" dirty="0"/>
              <a:t>Employee Satisfaction by Department</a:t>
            </a:r>
          </a:p>
        </p:txBody>
      </p:sp>
      <p:pic>
        <p:nvPicPr>
          <p:cNvPr id="7" name="Content Placeholder 6" descr="A line graph with text&#10;&#10;Description automatically generated">
            <a:extLst>
              <a:ext uri="{FF2B5EF4-FFF2-40B4-BE49-F238E27FC236}">
                <a16:creationId xmlns:a16="http://schemas.microsoft.com/office/drawing/2014/main" id="{C0D68FF2-E376-BD33-F87E-4764FF6E6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4" y="1320526"/>
            <a:ext cx="5181600" cy="4349277"/>
          </a:xfrm>
          <a:noFill/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81B8956-77F6-4E74-27D4-AC7EF22A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119" y="1012139"/>
            <a:ext cx="5871518" cy="53398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Key observations: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1.There's a clear correlation between employee satisfaction and turnover rates in most departments.</a:t>
            </a:r>
            <a:endParaRPr lang="en-US" b="1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2.The Executive Office shows the highest satisfaction, which aligns with its 0% turnover rate.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3.IT/IS has the lowest satisfaction, yet maintains a relatively low turnover rate (3%).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4.Production's low satisfaction correlates with its high turnover rate.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5.Sales shows high satisfaction and low turnover, indicating a positive work environment.</a:t>
            </a:r>
          </a:p>
          <a:p>
            <a:pPr marL="57150" indent="-285750"/>
            <a:r>
              <a:rPr lang="en-US" b="1">
                <a:ea typeface="+mn-lt"/>
                <a:cs typeface="+mn-lt"/>
              </a:rPr>
              <a:t>Implications:</a:t>
            </a:r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1.The disconnect between low satisfaction and low turnover in IT/IS suggests other factors (e.g., job market conditions, compensation) may be retaining employees despite dissatisfaction.</a:t>
            </a:r>
            <a:endParaRPr lang="en-US"/>
          </a:p>
          <a:p>
            <a:pPr lvl="1">
              <a:buNone/>
            </a:pPr>
            <a:r>
              <a:rPr lang="en-US">
                <a:ea typeface="+mn-lt"/>
                <a:cs typeface="+mn-lt"/>
              </a:rPr>
              <a:t>2.Production's low satisfaction and high turnover indicate a critical need for improvement in this department.</a:t>
            </a:r>
            <a:endParaRPr lang="en-US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3.The Executive Office and Sales could serve as models for employee engagement and satisfaction initiatives.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FDE42-CF75-3E20-8B9A-69149334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50" y="405713"/>
            <a:ext cx="3932237" cy="1064741"/>
          </a:xfrm>
        </p:spPr>
        <p:txBody>
          <a:bodyPr anchor="b">
            <a:normAutofit/>
          </a:bodyPr>
          <a:lstStyle/>
          <a:p>
            <a:r>
              <a:rPr lang="en-US" dirty="0"/>
              <a:t>Termination Reasons</a:t>
            </a:r>
          </a:p>
        </p:txBody>
      </p:sp>
      <p:pic>
        <p:nvPicPr>
          <p:cNvPr id="7" name="Content Placeholder 6" descr="A pie chart with text&#10;&#10;Description automatically generated">
            <a:extLst>
              <a:ext uri="{FF2B5EF4-FFF2-40B4-BE49-F238E27FC236}">
                <a16:creationId xmlns:a16="http://schemas.microsoft.com/office/drawing/2014/main" id="{41A5C4EE-2676-663A-30A6-590699085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83" y="1266549"/>
            <a:ext cx="6172200" cy="4322372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FA4CC2D-E5EC-76C5-C68D-2EAA60BA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6410" y="1717589"/>
            <a:ext cx="5167911" cy="44603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US" b="1"/>
              <a:t>Key observations: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1.The top reason for leaving is finding another position, followed closely by general unhappiness.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2.Financial motivations ("more money") are the third most common reason.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3.Career change is a significant factor, though less common than the others.</a:t>
            </a:r>
          </a:p>
          <a:p>
            <a:pPr indent="-342900">
              <a:buChar char="•"/>
            </a:pPr>
            <a:r>
              <a:rPr lang="en-US" b="1">
                <a:ea typeface="+mn-lt"/>
                <a:cs typeface="+mn-lt"/>
              </a:rPr>
              <a:t>Implications: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1.Employees leaving for "another position" could indicate issues with career growth opportunities or job satisfaction within our organization.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2.The high number of "unhappy" employees suggests potential problems with work environment, management, or company culture.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3.Financial compensation is a notable factor but not the primary driver of turnover.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4.Some employees are seeking entirely different career paths, which may be harder to address internally.</a:t>
            </a:r>
            <a:endParaRPr 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2E515-3934-009E-E835-3ACAE479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632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182</TotalTime>
  <Words>2117</Words>
  <Application>Microsoft Office PowerPoint</Application>
  <PresentationFormat>Widescreen</PresentationFormat>
  <Paragraphs>180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Arial </vt:lpstr>
      <vt:lpstr>Calibri</vt:lpstr>
      <vt:lpstr>Gill Sans MT</vt:lpstr>
      <vt:lpstr>Office Theme</vt:lpstr>
      <vt:lpstr>HR Insights and Analysis </vt:lpstr>
      <vt:lpstr>A Detailed Review of Department Performance, Employee Retention, and Diversity</vt:lpstr>
      <vt:lpstr>Agenda</vt:lpstr>
      <vt:lpstr>Overview</vt:lpstr>
      <vt:lpstr> Department Dashboard</vt:lpstr>
      <vt:lpstr>Top 10 Managers</vt:lpstr>
      <vt:lpstr>Department Turnover Rate</vt:lpstr>
      <vt:lpstr>Employee Satisfaction by Department</vt:lpstr>
      <vt:lpstr>Termination Reasons</vt:lpstr>
      <vt:lpstr>Average Salary by Department</vt:lpstr>
      <vt:lpstr>Employee Diversity Dashboard</vt:lpstr>
      <vt:lpstr>Top 10 Loyal Employees</vt:lpstr>
      <vt:lpstr>Diversity Metrics - Race</vt:lpstr>
      <vt:lpstr>Diversity Metrics - Gender</vt:lpstr>
      <vt:lpstr>Average Salary by Position</vt:lpstr>
      <vt:lpstr>Recruitment Source Breakdown</vt:lpstr>
      <vt:lpstr>Hiring Trends</vt:lpstr>
      <vt:lpstr>Age Distribution by Department</vt:lpstr>
      <vt:lpstr> Conclusion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Hager Ahmed</dc:creator>
  <cp:lastModifiedBy>Hager Ahmed</cp:lastModifiedBy>
  <cp:revision>3</cp:revision>
  <dcterms:created xsi:type="dcterms:W3CDTF">2024-10-12T18:13:11Z</dcterms:created>
  <dcterms:modified xsi:type="dcterms:W3CDTF">2024-10-12T21:15:54Z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