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3" r:id="rId2"/>
  </p:sldMasterIdLst>
  <p:notesMasterIdLst>
    <p:notesMasterId r:id="rId23"/>
  </p:notesMasterIdLst>
  <p:sldIdLst>
    <p:sldId id="256" r:id="rId3"/>
    <p:sldId id="258" r:id="rId4"/>
    <p:sldId id="281" r:id="rId5"/>
    <p:sldId id="261" r:id="rId6"/>
    <p:sldId id="318" r:id="rId7"/>
    <p:sldId id="312" r:id="rId8"/>
    <p:sldId id="319" r:id="rId9"/>
    <p:sldId id="330" r:id="rId10"/>
    <p:sldId id="320" r:id="rId11"/>
    <p:sldId id="313" r:id="rId12"/>
    <p:sldId id="314" r:id="rId13"/>
    <p:sldId id="316" r:id="rId14"/>
    <p:sldId id="329" r:id="rId15"/>
    <p:sldId id="331" r:id="rId16"/>
    <p:sldId id="267" r:id="rId17"/>
    <p:sldId id="325" r:id="rId18"/>
    <p:sldId id="326" r:id="rId19"/>
    <p:sldId id="332" r:id="rId20"/>
    <p:sldId id="333" r:id="rId21"/>
    <p:sldId id="328" r:id="rId22"/>
  </p:sldIdLst>
  <p:sldSz cx="9144000" cy="5143500" type="screen16x9"/>
  <p:notesSz cx="6858000" cy="9144000"/>
  <p:embeddedFontLst>
    <p:embeddedFont>
      <p:font typeface="DM Sans" pitchFamily="2" charset="0"/>
      <p:regular r:id="rId24"/>
      <p:bold r:id="rId25"/>
      <p:italic r:id="rId26"/>
      <p:boldItalic r:id="rId27"/>
    </p:embeddedFont>
    <p:embeddedFont>
      <p:font typeface="Forte Forward" pitchFamily="2" charset="0"/>
      <p:regular r:id="rId28"/>
    </p:embeddedFont>
    <p:embeddedFont>
      <p:font typeface="Nunito Light" pitchFamily="2" charset="0"/>
      <p:regular r:id="rId29"/>
      <p:italic r:id="rId30"/>
    </p:embeddedFont>
    <p:embeddedFont>
      <p:font typeface="Outfi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A78"/>
    <a:srgbClr val="434B5B"/>
    <a:srgbClr val="FEE1AA"/>
    <a:srgbClr val="D1992E"/>
    <a:srgbClr val="021220"/>
    <a:srgbClr val="000000"/>
    <a:srgbClr val="0B1220"/>
    <a:srgbClr val="041F3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54B65E-F414-45B4-AA31-B262F8B809BA}">
  <a:tblStyle styleId="{E654B65E-F414-45B4-AA31-B262F8B809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108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69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952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36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97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737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28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71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88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41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715759843"/>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66355094"/>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4135903512"/>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1856701996"/>
      </p:ext>
    </p:extLst>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extLst>
      <p:ext uri="{BB962C8B-B14F-4D97-AF65-F5344CB8AC3E}">
        <p14:creationId xmlns:p14="http://schemas.microsoft.com/office/powerpoint/2010/main" val="1367490128"/>
      </p:ext>
    </p:extLst>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1274447069"/>
      </p:ext>
    </p:extLst>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267853324"/>
      </p:ext>
    </p:extLst>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979070304"/>
      </p:ext>
    </p:extLst>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991357643"/>
      </p:ext>
    </p:extLst>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707670053"/>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transition spd="slow">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8"/>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4077396"/>
      </p:ext>
    </p:extLst>
  </p:cSld>
  <p:clrMapOvr>
    <a:masterClrMapping/>
  </p:clrMapOvr>
  <p:transition spd="slow">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extLst>
      <p:ext uri="{BB962C8B-B14F-4D97-AF65-F5344CB8AC3E}">
        <p14:creationId xmlns:p14="http://schemas.microsoft.com/office/powerpoint/2010/main" val="522674239"/>
      </p:ext>
    </p:extLst>
  </p:cSld>
  <p:clrMapOvr>
    <a:masterClrMapping/>
  </p:clrMapOvr>
  <p:transition spd="slow">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83040110"/>
      </p:ext>
    </p:extLst>
  </p:cSld>
  <p:clrMapOvr>
    <a:masterClrMapping/>
  </p:clrMapOvr>
  <p:transition spd="slow">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1"/>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1"/>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86926902"/>
      </p:ext>
    </p:extLst>
  </p:cSld>
  <p:clrMapOvr>
    <a:masterClrMapping/>
  </p:clrMapOvr>
  <p:transition spd="slow">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extLst>
      <p:ext uri="{BB962C8B-B14F-4D97-AF65-F5344CB8AC3E}">
        <p14:creationId xmlns:p14="http://schemas.microsoft.com/office/powerpoint/2010/main" val="2965833475"/>
      </p:ext>
    </p:extLst>
  </p:cSld>
  <p:clrMapOvr>
    <a:masterClrMapping/>
  </p:clrMapOvr>
  <p:transition spd="slow">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3"/>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extLst>
      <p:ext uri="{BB962C8B-B14F-4D97-AF65-F5344CB8AC3E}">
        <p14:creationId xmlns:p14="http://schemas.microsoft.com/office/powerpoint/2010/main" val="4138708391"/>
      </p:ext>
    </p:extLst>
  </p:cSld>
  <p:clrMapOvr>
    <a:masterClrMapping/>
  </p:clrMapOvr>
  <p:transition spd="slow">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1331372628"/>
      </p:ext>
    </p:extLst>
  </p:cSld>
  <p:clrMapOvr>
    <a:masterClrMapping/>
  </p:clrMapOvr>
  <p:transition spd="slow">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86464819"/>
      </p:ext>
    </p:extLst>
  </p:cSld>
  <p:clrMapOvr>
    <a:masterClrMapping/>
  </p:clrMapOvr>
  <p:transition spd="slow">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2591580602"/>
      </p:ext>
    </p:extLst>
  </p:cSld>
  <p:clrMapOvr>
    <a:masterClrMapping/>
  </p:clrMapOvr>
  <p:transition spd="slow">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2003371416"/>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1389319638"/>
      </p:ext>
    </p:extLst>
  </p:cSld>
  <p:clrMapOvr>
    <a:masterClrMapping/>
  </p:clrMapOvr>
  <p:transition spd="slow">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extLst>
      <p:ext uri="{BB962C8B-B14F-4D97-AF65-F5344CB8AC3E}">
        <p14:creationId xmlns:p14="http://schemas.microsoft.com/office/powerpoint/2010/main" val="61472107"/>
      </p:ext>
    </p:extLst>
  </p:cSld>
  <p:clrMapOvr>
    <a:masterClrMapping/>
  </p:clrMapOvr>
  <p:transition spd="slow">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086506270"/>
      </p:ext>
    </p:extLst>
  </p:cSld>
  <p:clrMapOvr>
    <a:masterClrMapping/>
  </p:clrMapOvr>
  <p:transition spd="slow">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9668113"/>
      </p:ext>
    </p:extLst>
  </p:cSld>
  <p:clrMapOvr>
    <a:masterClrMapping/>
  </p:clrMapOvr>
  <p:transition spd="slow">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8891938"/>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3328514836"/>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44028708"/>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812387786"/>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1800936509"/>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001971809"/>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77" r:id="rId3"/>
    <p:sldLayoutId id="2147483678" r:id="rId4"/>
  </p:sldLayoutIdLst>
  <p:transition spd="slow">
    <p:random/>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3427699744"/>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Lst>
  <p:transition spd="slow">
    <p:random/>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hemeOverride" Target="../theme/themeOverride2.xml"/><Relationship Id="rId5"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hemeOverride" Target="../theme/themeOverride3.xml"/><Relationship Id="rId5"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themeOverride" Target="../theme/themeOverride4.xml"/><Relationship Id="rId5"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cxnSp>
        <p:nvCxnSpPr>
          <p:cNvPr id="346" name="Google Shape;346;p36"/>
          <p:cNvCxnSpPr>
            <a:cxnSpLocks/>
          </p:cNvCxnSpPr>
          <p:nvPr/>
        </p:nvCxnSpPr>
        <p:spPr>
          <a:xfrm>
            <a:off x="828313" y="1097769"/>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1811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descr="A logo of a globe with a graduation cap&#10;&#10;Description automatically generated">
            <a:extLst>
              <a:ext uri="{FF2B5EF4-FFF2-40B4-BE49-F238E27FC236}">
                <a16:creationId xmlns:a16="http://schemas.microsoft.com/office/drawing/2014/main" id="{C8F35894-2C30-BD0A-B08B-B917B5BE1868}"/>
              </a:ext>
            </a:extLst>
          </p:cNvPr>
          <p:cNvPicPr>
            <a:picLocks noChangeAspect="1"/>
          </p:cNvPicPr>
          <p:nvPr/>
        </p:nvPicPr>
        <p:blipFill>
          <a:blip r:embed="rId4">
            <a:alphaModFix amt="20000"/>
          </a:blip>
          <a:stretch>
            <a:fillRect/>
          </a:stretch>
        </p:blipFill>
        <p:spPr>
          <a:xfrm>
            <a:off x="2290040" y="301593"/>
            <a:ext cx="4572029" cy="4203317"/>
          </a:xfrm>
          <a:prstGeom prst="rect">
            <a:avLst/>
          </a:prstGeom>
        </p:spPr>
      </p:pic>
      <p:sp>
        <p:nvSpPr>
          <p:cNvPr id="344" name="Google Shape;344;p36"/>
          <p:cNvSpPr txBox="1">
            <a:spLocks noGrp="1"/>
          </p:cNvSpPr>
          <p:nvPr>
            <p:ph type="ctrTitle"/>
          </p:nvPr>
        </p:nvSpPr>
        <p:spPr>
          <a:xfrm>
            <a:off x="697060" y="1097769"/>
            <a:ext cx="5221552" cy="32560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br>
              <a:rPr lang="en-US" sz="4300" b="1" dirty="0"/>
            </a:br>
            <a:r>
              <a:rPr lang="en-US" sz="5400" b="1" dirty="0"/>
              <a:t>Road</a:t>
            </a:r>
            <a:br>
              <a:rPr lang="en-US" sz="5400" b="1" dirty="0"/>
            </a:br>
            <a:r>
              <a:rPr lang="en-US" sz="5400" b="1" dirty="0"/>
              <a:t>Hazard</a:t>
            </a:r>
            <a:br>
              <a:rPr lang="en-US" sz="5400" b="1" dirty="0"/>
            </a:br>
            <a:r>
              <a:rPr lang="en-US" sz="5400" b="1" dirty="0"/>
              <a:t>Analytics</a:t>
            </a:r>
            <a:br>
              <a:rPr lang="en" b="1" dirty="0"/>
            </a:br>
            <a:endParaRPr sz="4800" dirty="0"/>
          </a:p>
        </p:txBody>
      </p:sp>
      <p:sp>
        <p:nvSpPr>
          <p:cNvPr id="4" name="TextBox 3">
            <a:extLst>
              <a:ext uri="{FF2B5EF4-FFF2-40B4-BE49-F238E27FC236}">
                <a16:creationId xmlns:a16="http://schemas.microsoft.com/office/drawing/2014/main" id="{0DCEFD95-139E-C572-803E-F08EE8876777}"/>
              </a:ext>
            </a:extLst>
          </p:cNvPr>
          <p:cNvSpPr txBox="1"/>
          <p:nvPr/>
        </p:nvSpPr>
        <p:spPr>
          <a:xfrm>
            <a:off x="710304" y="3528612"/>
            <a:ext cx="4019748" cy="1477328"/>
          </a:xfrm>
          <a:prstGeom prst="rect">
            <a:avLst/>
          </a:prstGeom>
          <a:noFill/>
        </p:spPr>
        <p:txBody>
          <a:bodyPr wrap="square" rtlCol="0">
            <a:spAutoFit/>
          </a:bodyPr>
          <a:lstStyle/>
          <a:p>
            <a:r>
              <a:rPr lang="en-US" sz="1800" b="1" u="sng" dirty="0">
                <a:solidFill>
                  <a:schemeClr val="tx1">
                    <a:lumMod val="75000"/>
                  </a:schemeClr>
                </a:solidFill>
              </a:rPr>
              <a:t>Supervisor</a:t>
            </a:r>
            <a:r>
              <a:rPr lang="en-US" sz="1800" b="1" dirty="0">
                <a:solidFill>
                  <a:schemeClr val="tx1">
                    <a:lumMod val="75000"/>
                  </a:schemeClr>
                </a:solidFill>
              </a:rPr>
              <a:t> : Eng. Marwan Mokhtar</a:t>
            </a:r>
            <a:br>
              <a:rPr lang="en-US" sz="1800" b="1" dirty="0">
                <a:solidFill>
                  <a:schemeClr val="tx1">
                    <a:lumMod val="75000"/>
                  </a:schemeClr>
                </a:solidFill>
              </a:rPr>
            </a:br>
            <a:br>
              <a:rPr lang="en-US" sz="1800" b="1" dirty="0">
                <a:solidFill>
                  <a:schemeClr val="tx1">
                    <a:lumMod val="75000"/>
                  </a:schemeClr>
                </a:solidFill>
              </a:rPr>
            </a:br>
            <a:br>
              <a:rPr lang="en-US" sz="1800" b="1" dirty="0">
                <a:solidFill>
                  <a:schemeClr val="tx1">
                    <a:lumMod val="75000"/>
                  </a:schemeClr>
                </a:solidFill>
              </a:rPr>
            </a:br>
            <a:r>
              <a:rPr lang="en-US" sz="1800" b="1" u="sng" dirty="0">
                <a:solidFill>
                  <a:schemeClr val="tx1">
                    <a:lumMod val="75000"/>
                  </a:schemeClr>
                </a:solidFill>
              </a:rPr>
              <a:t>Company</a:t>
            </a:r>
            <a:r>
              <a:rPr lang="en-US" sz="1800" b="1" dirty="0">
                <a:solidFill>
                  <a:schemeClr val="tx1">
                    <a:lumMod val="75000"/>
                  </a:schemeClr>
                </a:solidFill>
              </a:rPr>
              <a:t> : AST</a:t>
            </a:r>
          </a:p>
          <a:p>
            <a:r>
              <a:rPr lang="en-US" sz="1800" b="1" u="sng" dirty="0">
                <a:solidFill>
                  <a:schemeClr val="tx1">
                    <a:lumMod val="75000"/>
                  </a:schemeClr>
                </a:solidFill>
              </a:rPr>
              <a:t>Group code</a:t>
            </a:r>
            <a:r>
              <a:rPr lang="en-US" sz="1800" b="1" dirty="0">
                <a:solidFill>
                  <a:schemeClr val="tx1">
                    <a:lumMod val="75000"/>
                  </a:schemeClr>
                </a:solidFill>
              </a:rPr>
              <a:t> : CAI1_DAT2_S1e</a:t>
            </a:r>
          </a:p>
        </p:txBody>
      </p:sp>
    </p:spTree>
  </p:cSld>
  <p:clrMapOvr>
    <a:overrideClrMapping bg1="lt1" tx1="dk1" bg2="dk2" tx2="lt2" accent1="accent1" accent2="accent2" accent3="accent3" accent4="accent4" accent5="accent5" accent6="accent6" hlink="hlink" folHlink="folHlink"/>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a:t>
            </a:r>
            <a:endParaRPr dirty="0"/>
          </a:p>
        </p:txBody>
      </p:sp>
      <p:pic>
        <p:nvPicPr>
          <p:cNvPr id="2" name="Picture 1" descr="A logo of a globe with a graduation cap&#10;&#10;Description automatically generated">
            <a:extLst>
              <a:ext uri="{FF2B5EF4-FFF2-40B4-BE49-F238E27FC236}">
                <a16:creationId xmlns:a16="http://schemas.microsoft.com/office/drawing/2014/main" id="{F1092B43-91F8-D5E5-74C5-27A424C6BA59}"/>
              </a:ext>
            </a:extLst>
          </p:cNvPr>
          <p:cNvPicPr>
            <a:picLocks noChangeAspect="1"/>
          </p:cNvPicPr>
          <p:nvPr/>
        </p:nvPicPr>
        <p:blipFill>
          <a:blip r:embed="rId3">
            <a:alphaModFix amt="20000"/>
          </a:blip>
          <a:stretch>
            <a:fillRect/>
          </a:stretch>
        </p:blipFill>
        <p:spPr>
          <a:xfrm>
            <a:off x="2285985" y="470091"/>
            <a:ext cx="4572029" cy="4203317"/>
          </a:xfrm>
          <a:prstGeom prst="rect">
            <a:avLst/>
          </a:prstGeom>
        </p:spPr>
      </p:pic>
      <p:sp>
        <p:nvSpPr>
          <p:cNvPr id="457" name="Google Shape;457;p41"/>
          <p:cNvSpPr txBox="1">
            <a:spLocks noGrp="1"/>
          </p:cNvSpPr>
          <p:nvPr>
            <p:ph type="subTitle" idx="2"/>
          </p:nvPr>
        </p:nvSpPr>
        <p:spPr>
          <a:xfrm>
            <a:off x="853985" y="1209923"/>
            <a:ext cx="7436028" cy="351361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2000" b="1" u="sng" dirty="0">
                <a:solidFill>
                  <a:schemeClr val="tx1">
                    <a:lumMod val="50000"/>
                  </a:schemeClr>
                </a:solidFill>
              </a:rPr>
              <a:t>Cleaning and feature engineering :-</a:t>
            </a:r>
          </a:p>
          <a:p>
            <a:pPr marL="0" indent="0" algn="l"/>
            <a:r>
              <a:rPr lang="en-US" dirty="0">
                <a:solidFill>
                  <a:schemeClr val="tx1">
                    <a:lumMod val="50000"/>
                  </a:schemeClr>
                </a:solidFill>
              </a:rPr>
              <a:t> </a:t>
            </a:r>
          </a:p>
          <a:p>
            <a:pPr marL="342900" indent="-342900">
              <a:lnSpc>
                <a:spcPct val="150000"/>
              </a:lnSpc>
              <a:buFont typeface="Wingdings" panose="05000000000000000000" pitchFamily="2" charset="2"/>
              <a:buChar char="Ø"/>
            </a:pPr>
            <a:r>
              <a:rPr lang="en-US" sz="2000" dirty="0">
                <a:solidFill>
                  <a:schemeClr val="tx1">
                    <a:lumMod val="50000"/>
                  </a:schemeClr>
                </a:solidFill>
              </a:rPr>
              <a:t>Python :</a:t>
            </a:r>
          </a:p>
          <a:p>
            <a:pPr marL="800100" lvl="1" indent="-342900" algn="l">
              <a:lnSpc>
                <a:spcPct val="150000"/>
              </a:lnSpc>
              <a:buFont typeface="Arial" panose="020B0604020202020204" pitchFamily="34" charset="0"/>
              <a:buChar char="•"/>
            </a:pPr>
            <a:r>
              <a:rPr lang="en-US" sz="2000" dirty="0">
                <a:solidFill>
                  <a:schemeClr val="tx1">
                    <a:lumMod val="50000"/>
                  </a:schemeClr>
                </a:solidFill>
              </a:rPr>
              <a:t>NumPy</a:t>
            </a:r>
          </a:p>
          <a:p>
            <a:pPr marL="800100" lvl="1" indent="-342900" algn="l">
              <a:lnSpc>
                <a:spcPct val="150000"/>
              </a:lnSpc>
              <a:buFont typeface="Arial" panose="020B0604020202020204" pitchFamily="34" charset="0"/>
              <a:buChar char="•"/>
            </a:pPr>
            <a:r>
              <a:rPr lang="en-US" sz="2000" dirty="0">
                <a:solidFill>
                  <a:schemeClr val="tx1">
                    <a:lumMod val="50000"/>
                  </a:schemeClr>
                </a:solidFill>
              </a:rPr>
              <a:t>Pandas</a:t>
            </a:r>
          </a:p>
        </p:txBody>
      </p:sp>
    </p:spTree>
    <p:extLst>
      <p:ext uri="{BB962C8B-B14F-4D97-AF65-F5344CB8AC3E}">
        <p14:creationId xmlns:p14="http://schemas.microsoft.com/office/powerpoint/2010/main" val="1677271828"/>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a:t>
            </a:r>
            <a:endParaRPr dirty="0"/>
          </a:p>
        </p:txBody>
      </p:sp>
      <p:pic>
        <p:nvPicPr>
          <p:cNvPr id="2" name="Picture 1" descr="A logo of a globe with a graduation cap&#10;&#10;Description automatically generated">
            <a:extLst>
              <a:ext uri="{FF2B5EF4-FFF2-40B4-BE49-F238E27FC236}">
                <a16:creationId xmlns:a16="http://schemas.microsoft.com/office/drawing/2014/main" id="{BB07C29C-6621-8FBB-4DC4-CAACC1D50750}"/>
              </a:ext>
            </a:extLst>
          </p:cNvPr>
          <p:cNvPicPr>
            <a:picLocks noChangeAspect="1"/>
          </p:cNvPicPr>
          <p:nvPr/>
        </p:nvPicPr>
        <p:blipFill>
          <a:blip r:embed="rId3">
            <a:alphaModFix amt="20000"/>
          </a:blip>
          <a:stretch>
            <a:fillRect/>
          </a:stretch>
        </p:blipFill>
        <p:spPr>
          <a:xfrm>
            <a:off x="2285985" y="470091"/>
            <a:ext cx="4572029" cy="4203317"/>
          </a:xfrm>
          <a:prstGeom prst="rect">
            <a:avLst/>
          </a:prstGeom>
        </p:spPr>
      </p:pic>
      <p:sp>
        <p:nvSpPr>
          <p:cNvPr id="457" name="Google Shape;457;p41"/>
          <p:cNvSpPr txBox="1">
            <a:spLocks noGrp="1"/>
          </p:cNvSpPr>
          <p:nvPr>
            <p:ph type="subTitle" idx="2"/>
          </p:nvPr>
        </p:nvSpPr>
        <p:spPr>
          <a:xfrm>
            <a:off x="909668" y="1184857"/>
            <a:ext cx="7324662" cy="351361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2000" b="1" u="sng" dirty="0">
                <a:solidFill>
                  <a:schemeClr val="tx1">
                    <a:lumMod val="50000"/>
                  </a:schemeClr>
                </a:solidFill>
              </a:rPr>
              <a:t>Data Exploration and Querying :-</a:t>
            </a:r>
          </a:p>
          <a:p>
            <a:pPr marL="0" indent="0" algn="l"/>
            <a:r>
              <a:rPr lang="en-US" dirty="0">
                <a:solidFill>
                  <a:schemeClr val="tx1">
                    <a:lumMod val="50000"/>
                  </a:schemeClr>
                </a:solidFill>
              </a:rPr>
              <a:t> </a:t>
            </a:r>
            <a:br>
              <a:rPr lang="en-US" dirty="0">
                <a:solidFill>
                  <a:schemeClr val="tx1">
                    <a:lumMod val="50000"/>
                  </a:schemeClr>
                </a:solidFill>
              </a:rPr>
            </a:br>
            <a:endParaRPr lang="en-US" dirty="0">
              <a:solidFill>
                <a:schemeClr val="tx1">
                  <a:lumMod val="50000"/>
                </a:schemeClr>
              </a:solidFill>
            </a:endParaRPr>
          </a:p>
          <a:p>
            <a:pPr marL="342900" indent="-342900" algn="l">
              <a:buFont typeface="Wingdings" panose="05000000000000000000" pitchFamily="2" charset="2"/>
              <a:buChar char="Ø"/>
            </a:pPr>
            <a:r>
              <a:rPr lang="en-US" sz="2000" dirty="0">
                <a:solidFill>
                  <a:schemeClr val="tx1">
                    <a:lumMod val="50000"/>
                  </a:schemeClr>
                </a:solidFill>
              </a:rPr>
              <a:t>SQL Server Management Studio (SSMS)</a:t>
            </a:r>
            <a:br>
              <a:rPr lang="en-US" sz="2000" dirty="0">
                <a:solidFill>
                  <a:schemeClr val="tx1">
                    <a:lumMod val="50000"/>
                  </a:schemeClr>
                </a:solidFill>
              </a:rPr>
            </a:br>
            <a:endParaRPr lang="en-US" sz="2000" dirty="0">
              <a:solidFill>
                <a:schemeClr val="tx1">
                  <a:lumMod val="50000"/>
                </a:schemeClr>
              </a:solidFill>
            </a:endParaRPr>
          </a:p>
          <a:p>
            <a:pPr marL="342900" indent="-342900" algn="l">
              <a:buFont typeface="Wingdings" panose="05000000000000000000" pitchFamily="2" charset="2"/>
              <a:buChar char="Ø"/>
            </a:pPr>
            <a:r>
              <a:rPr lang="en-US" sz="2000" dirty="0">
                <a:solidFill>
                  <a:schemeClr val="tx1">
                    <a:lumMod val="50000"/>
                  </a:schemeClr>
                </a:solidFill>
              </a:rPr>
              <a:t>PostgreSQL</a:t>
            </a:r>
          </a:p>
        </p:txBody>
      </p:sp>
    </p:spTree>
    <p:extLst>
      <p:ext uri="{BB962C8B-B14F-4D97-AF65-F5344CB8AC3E}">
        <p14:creationId xmlns:p14="http://schemas.microsoft.com/office/powerpoint/2010/main" val="365929632"/>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a:t>
            </a:r>
            <a:endParaRPr dirty="0"/>
          </a:p>
        </p:txBody>
      </p:sp>
      <p:sp>
        <p:nvSpPr>
          <p:cNvPr id="457" name="Google Shape;457;p41"/>
          <p:cNvSpPr txBox="1">
            <a:spLocks noGrp="1"/>
          </p:cNvSpPr>
          <p:nvPr>
            <p:ph type="subTitle" idx="2"/>
          </p:nvPr>
        </p:nvSpPr>
        <p:spPr>
          <a:xfrm>
            <a:off x="909668" y="1240894"/>
            <a:ext cx="7324662" cy="351361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2000" b="1" u="sng" dirty="0">
                <a:solidFill>
                  <a:schemeClr val="tx1">
                    <a:lumMod val="50000"/>
                  </a:schemeClr>
                </a:solidFill>
              </a:rPr>
              <a:t>Data Visualization and Dashboard:-</a:t>
            </a:r>
          </a:p>
          <a:p>
            <a:pPr marL="0" indent="0" algn="l"/>
            <a:r>
              <a:rPr lang="en-US" dirty="0">
                <a:solidFill>
                  <a:schemeClr val="tx1">
                    <a:lumMod val="50000"/>
                  </a:schemeClr>
                </a:solidFill>
              </a:rPr>
              <a:t> </a:t>
            </a:r>
          </a:p>
          <a:p>
            <a:pPr marL="342900" indent="-342900" algn="l">
              <a:buFont typeface="Wingdings" panose="05000000000000000000" pitchFamily="2" charset="2"/>
              <a:buChar char="Ø"/>
            </a:pPr>
            <a:r>
              <a:rPr lang="en-US" sz="2000" dirty="0">
                <a:solidFill>
                  <a:schemeClr val="tx1">
                    <a:lumMod val="50000"/>
                  </a:schemeClr>
                </a:solidFill>
              </a:rPr>
              <a:t>Power BI Desktop</a:t>
            </a:r>
            <a:endParaRPr sz="2000" dirty="0">
              <a:solidFill>
                <a:schemeClr val="tx1">
                  <a:lumMod val="50000"/>
                </a:schemeClr>
              </a:solidFill>
            </a:endParaRPr>
          </a:p>
        </p:txBody>
      </p:sp>
      <p:pic>
        <p:nvPicPr>
          <p:cNvPr id="2" name="Picture 1" descr="A logo of a globe with a graduation cap&#10;&#10;Description automatically generated">
            <a:extLst>
              <a:ext uri="{FF2B5EF4-FFF2-40B4-BE49-F238E27FC236}">
                <a16:creationId xmlns:a16="http://schemas.microsoft.com/office/drawing/2014/main" id="{11A38E7F-6456-644F-FCE1-FF2C7938C418}"/>
              </a:ext>
            </a:extLst>
          </p:cNvPr>
          <p:cNvPicPr>
            <a:picLocks noChangeAspect="1"/>
          </p:cNvPicPr>
          <p:nvPr/>
        </p:nvPicPr>
        <p:blipFill>
          <a:blip r:embed="rId3">
            <a:alphaModFix amt="20000"/>
          </a:blip>
          <a:stretch>
            <a:fillRect/>
          </a:stretch>
        </p:blipFill>
        <p:spPr>
          <a:xfrm>
            <a:off x="2285985" y="470091"/>
            <a:ext cx="4572029" cy="4203317"/>
          </a:xfrm>
          <a:prstGeom prst="rect">
            <a:avLst/>
          </a:prstGeom>
        </p:spPr>
      </p:pic>
    </p:spTree>
    <p:extLst>
      <p:ext uri="{BB962C8B-B14F-4D97-AF65-F5344CB8AC3E}">
        <p14:creationId xmlns:p14="http://schemas.microsoft.com/office/powerpoint/2010/main" val="2320972190"/>
      </p:ext>
    </p:extLst>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75CD-B764-0224-1EAD-D848633E54A0}"/>
              </a:ext>
            </a:extLst>
          </p:cNvPr>
          <p:cNvSpPr>
            <a:spLocks noGrp="1"/>
          </p:cNvSpPr>
          <p:nvPr>
            <p:ph type="title"/>
          </p:nvPr>
        </p:nvSpPr>
        <p:spPr>
          <a:xfrm>
            <a:off x="720000" y="242388"/>
            <a:ext cx="7704000" cy="572700"/>
          </a:xfrm>
        </p:spPr>
        <p:txBody>
          <a:bodyPr/>
          <a:lstStyle/>
          <a:p>
            <a:r>
              <a:rPr lang="en-US" dirty="0"/>
              <a:t>Data Overview</a:t>
            </a:r>
          </a:p>
        </p:txBody>
      </p:sp>
      <p:pic>
        <p:nvPicPr>
          <p:cNvPr id="3" name="Picture 2" descr="A logo of a globe with a graduation cap&#10;&#10;Description automatically generated">
            <a:extLst>
              <a:ext uri="{FF2B5EF4-FFF2-40B4-BE49-F238E27FC236}">
                <a16:creationId xmlns:a16="http://schemas.microsoft.com/office/drawing/2014/main" id="{752166E5-9EBD-B362-4267-A8D364459ABC}"/>
              </a:ext>
            </a:extLst>
          </p:cNvPr>
          <p:cNvPicPr>
            <a:picLocks noChangeAspect="1"/>
          </p:cNvPicPr>
          <p:nvPr/>
        </p:nvPicPr>
        <p:blipFill>
          <a:blip r:embed="rId2">
            <a:alphaModFix amt="20000"/>
          </a:blip>
          <a:stretch>
            <a:fillRect/>
          </a:stretch>
        </p:blipFill>
        <p:spPr>
          <a:xfrm>
            <a:off x="2285985" y="470091"/>
            <a:ext cx="4572029" cy="4203317"/>
          </a:xfrm>
          <a:prstGeom prst="rect">
            <a:avLst/>
          </a:prstGeom>
        </p:spPr>
      </p:pic>
      <p:sp>
        <p:nvSpPr>
          <p:cNvPr id="4" name="Subtitle 3">
            <a:extLst>
              <a:ext uri="{FF2B5EF4-FFF2-40B4-BE49-F238E27FC236}">
                <a16:creationId xmlns:a16="http://schemas.microsoft.com/office/drawing/2014/main" id="{37869917-F27D-C2C7-A9E2-CBF15DAE31B1}"/>
              </a:ext>
            </a:extLst>
          </p:cNvPr>
          <p:cNvSpPr>
            <a:spLocks noGrp="1"/>
          </p:cNvSpPr>
          <p:nvPr>
            <p:ph type="subTitle" idx="2"/>
          </p:nvPr>
        </p:nvSpPr>
        <p:spPr>
          <a:xfrm>
            <a:off x="720000" y="1042790"/>
            <a:ext cx="7704000" cy="3453009"/>
          </a:xfrm>
        </p:spPr>
        <p:txBody>
          <a:bodyPr/>
          <a:lstStyle/>
          <a:p>
            <a:pPr marL="425450" indent="-285750">
              <a:lnSpc>
                <a:spcPct val="150000"/>
              </a:lnSpc>
              <a:buFont typeface="Wingdings" panose="05000000000000000000" pitchFamily="2" charset="2"/>
              <a:buChar char="q"/>
            </a:pPr>
            <a:r>
              <a:rPr lang="en-US" sz="1600" dirty="0"/>
              <a:t>The dataset covers traffic incident records for a two-year period, from January 2018 to December 2019, across 49 states in the USA.</a:t>
            </a:r>
            <a:br>
              <a:rPr lang="en-US" sz="1600" dirty="0"/>
            </a:br>
            <a:endParaRPr lang="en-US" sz="1600" dirty="0"/>
          </a:p>
          <a:p>
            <a:pPr marL="425450" indent="-285750">
              <a:lnSpc>
                <a:spcPct val="150000"/>
              </a:lnSpc>
              <a:buFont typeface="Wingdings" panose="05000000000000000000" pitchFamily="2" charset="2"/>
              <a:buChar char="q"/>
            </a:pPr>
            <a:r>
              <a:rPr lang="en-US" sz="1600" dirty="0"/>
              <a:t>It includes details on approximately 1.6 million traffic incidents, with information on road characteristics, weather conditions, and severity.</a:t>
            </a:r>
            <a:br>
              <a:rPr lang="en-US" sz="1600" dirty="0"/>
            </a:br>
            <a:endParaRPr lang="en-US" sz="1600" dirty="0"/>
          </a:p>
          <a:p>
            <a:pPr marL="425450" indent="-285750">
              <a:lnSpc>
                <a:spcPct val="150000"/>
              </a:lnSpc>
              <a:buFont typeface="Wingdings" panose="05000000000000000000" pitchFamily="2" charset="2"/>
              <a:buChar char="q"/>
            </a:pPr>
            <a:r>
              <a:rPr lang="en-US" sz="1600" dirty="0"/>
              <a:t>Data sources: Collected via federal and state transportation departments, law enforcement agencies, traffic cameras, and traffic sensors.</a:t>
            </a:r>
          </a:p>
        </p:txBody>
      </p:sp>
    </p:spTree>
    <p:extLst>
      <p:ext uri="{BB962C8B-B14F-4D97-AF65-F5344CB8AC3E}">
        <p14:creationId xmlns:p14="http://schemas.microsoft.com/office/powerpoint/2010/main" val="597419517"/>
      </p:ext>
    </p:extLst>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75CD-B764-0224-1EAD-D848633E54A0}"/>
              </a:ext>
            </a:extLst>
          </p:cNvPr>
          <p:cNvSpPr>
            <a:spLocks noGrp="1"/>
          </p:cNvSpPr>
          <p:nvPr>
            <p:ph type="title"/>
          </p:nvPr>
        </p:nvSpPr>
        <p:spPr>
          <a:xfrm>
            <a:off x="720000" y="242388"/>
            <a:ext cx="7704000" cy="572700"/>
          </a:xfrm>
        </p:spPr>
        <p:txBody>
          <a:bodyPr/>
          <a:lstStyle/>
          <a:p>
            <a:r>
              <a:rPr lang="en-US" dirty="0"/>
              <a:t>Data Overview</a:t>
            </a:r>
          </a:p>
        </p:txBody>
      </p:sp>
      <p:pic>
        <p:nvPicPr>
          <p:cNvPr id="3" name="Picture 2" descr="A logo of a globe with a graduation cap&#10;&#10;Description automatically generated">
            <a:extLst>
              <a:ext uri="{FF2B5EF4-FFF2-40B4-BE49-F238E27FC236}">
                <a16:creationId xmlns:a16="http://schemas.microsoft.com/office/drawing/2014/main" id="{752166E5-9EBD-B362-4267-A8D364459ABC}"/>
              </a:ext>
            </a:extLst>
          </p:cNvPr>
          <p:cNvPicPr>
            <a:picLocks noChangeAspect="1"/>
          </p:cNvPicPr>
          <p:nvPr/>
        </p:nvPicPr>
        <p:blipFill>
          <a:blip r:embed="rId2">
            <a:alphaModFix amt="20000"/>
          </a:blip>
          <a:stretch>
            <a:fillRect/>
          </a:stretch>
        </p:blipFill>
        <p:spPr>
          <a:xfrm>
            <a:off x="2285985" y="470091"/>
            <a:ext cx="4572029" cy="4203317"/>
          </a:xfrm>
          <a:prstGeom prst="rect">
            <a:avLst/>
          </a:prstGeom>
        </p:spPr>
      </p:pic>
      <p:sp>
        <p:nvSpPr>
          <p:cNvPr id="4" name="Subtitle 3">
            <a:extLst>
              <a:ext uri="{FF2B5EF4-FFF2-40B4-BE49-F238E27FC236}">
                <a16:creationId xmlns:a16="http://schemas.microsoft.com/office/drawing/2014/main" id="{37869917-F27D-C2C7-A9E2-CBF15DAE31B1}"/>
              </a:ext>
            </a:extLst>
          </p:cNvPr>
          <p:cNvSpPr>
            <a:spLocks noGrp="1"/>
          </p:cNvSpPr>
          <p:nvPr>
            <p:ph type="subTitle" idx="2"/>
          </p:nvPr>
        </p:nvSpPr>
        <p:spPr>
          <a:xfrm>
            <a:off x="719999" y="845244"/>
            <a:ext cx="7704000" cy="3828164"/>
          </a:xfrm>
        </p:spPr>
        <p:txBody>
          <a:bodyPr/>
          <a:lstStyle/>
          <a:p>
            <a:pPr marL="425450" indent="-285750">
              <a:lnSpc>
                <a:spcPct val="150000"/>
              </a:lnSpc>
              <a:buFont typeface="Wingdings" panose="05000000000000000000" pitchFamily="2" charset="2"/>
              <a:buChar char="q"/>
            </a:pPr>
            <a:r>
              <a:rPr lang="en-US" sz="1600" dirty="0"/>
              <a:t>Key features:</a:t>
            </a:r>
          </a:p>
          <a:p>
            <a:pPr marL="882650" lvl="1" indent="-285750" algn="l">
              <a:lnSpc>
                <a:spcPct val="150000"/>
              </a:lnSpc>
              <a:buFont typeface="Wingdings" panose="05000000000000000000" pitchFamily="2" charset="2"/>
              <a:buChar char="§"/>
            </a:pPr>
            <a:r>
              <a:rPr lang="en-US" sz="1600" b="1" u="sng" dirty="0"/>
              <a:t>Time and Location:</a:t>
            </a:r>
            <a:r>
              <a:rPr lang="en-US" sz="1600" dirty="0"/>
              <a:t> Incidents are categorized by day, month, hour, street, city, state, and timezone.</a:t>
            </a:r>
          </a:p>
          <a:p>
            <a:pPr marL="882650" lvl="1" indent="-285750" algn="l">
              <a:lnSpc>
                <a:spcPct val="150000"/>
              </a:lnSpc>
              <a:buFont typeface="Wingdings" panose="05000000000000000000" pitchFamily="2" charset="2"/>
              <a:buChar char="§"/>
            </a:pPr>
            <a:r>
              <a:rPr lang="en-US" sz="1600" b="1" u="sng" dirty="0"/>
              <a:t>Weather and Environmental Conditions:</a:t>
            </a:r>
            <a:r>
              <a:rPr lang="en-US" sz="1600" dirty="0"/>
              <a:t> Includes attributes like temperature, humidity, wind speed, visibility, and specific weather conditions at the time of the incident.</a:t>
            </a:r>
          </a:p>
          <a:p>
            <a:pPr marL="882650" lvl="1" indent="-285750" algn="l">
              <a:lnSpc>
                <a:spcPct val="150000"/>
              </a:lnSpc>
              <a:buFont typeface="Wingdings" panose="05000000000000000000" pitchFamily="2" charset="2"/>
              <a:buChar char="§"/>
            </a:pPr>
            <a:r>
              <a:rPr lang="en-US" sz="1600" b="1" u="sng" dirty="0"/>
              <a:t>Road Characteristics:</a:t>
            </a:r>
            <a:r>
              <a:rPr lang="en-US" sz="1600" dirty="0"/>
              <a:t> Records if the road had specific features such as junctions, traffic signals, crossings, or other infrastructure.</a:t>
            </a:r>
          </a:p>
          <a:p>
            <a:pPr marL="882650" lvl="1" indent="-285750" algn="l">
              <a:lnSpc>
                <a:spcPct val="150000"/>
              </a:lnSpc>
              <a:buFont typeface="Wingdings" panose="05000000000000000000" pitchFamily="2" charset="2"/>
              <a:buChar char="§"/>
            </a:pPr>
            <a:r>
              <a:rPr lang="en-US" sz="1600" b="1" u="sng" dirty="0"/>
              <a:t>Severity Levels:</a:t>
            </a:r>
            <a:r>
              <a:rPr lang="en-US" sz="1600" dirty="0"/>
              <a:t> Incidents are classified by severity, helping to identify the most dangerous situations.</a:t>
            </a:r>
            <a:br>
              <a:rPr lang="en-US" sz="1600" dirty="0"/>
            </a:br>
            <a:endParaRPr lang="en-US" sz="1600" dirty="0"/>
          </a:p>
        </p:txBody>
      </p:sp>
    </p:spTree>
    <p:extLst>
      <p:ext uri="{BB962C8B-B14F-4D97-AF65-F5344CB8AC3E}">
        <p14:creationId xmlns:p14="http://schemas.microsoft.com/office/powerpoint/2010/main" val="2360346724"/>
      </p:ext>
    </p:extLst>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pic>
        <p:nvPicPr>
          <p:cNvPr id="2" name="Picture 1" descr="A logo of a globe with a graduation cap&#10;&#10;Description automatically generated">
            <a:extLst>
              <a:ext uri="{FF2B5EF4-FFF2-40B4-BE49-F238E27FC236}">
                <a16:creationId xmlns:a16="http://schemas.microsoft.com/office/drawing/2014/main" id="{D1D44A1D-0CF7-827E-E62A-C863FAA43AFD}"/>
              </a:ext>
            </a:extLst>
          </p:cNvPr>
          <p:cNvPicPr>
            <a:picLocks noChangeAspect="1"/>
          </p:cNvPicPr>
          <p:nvPr/>
        </p:nvPicPr>
        <p:blipFill>
          <a:blip r:embed="rId3">
            <a:alphaModFix amt="20000"/>
          </a:blip>
          <a:stretch>
            <a:fillRect/>
          </a:stretch>
        </p:blipFill>
        <p:spPr>
          <a:xfrm>
            <a:off x="2285985" y="470091"/>
            <a:ext cx="4572029" cy="4203317"/>
          </a:xfrm>
          <a:prstGeom prst="rect">
            <a:avLst/>
          </a:prstGeom>
        </p:spPr>
      </p:pic>
      <p:sp>
        <p:nvSpPr>
          <p:cNvPr id="619" name="Google Shape;619;p47"/>
          <p:cNvSpPr txBox="1">
            <a:spLocks noGrp="1"/>
          </p:cNvSpPr>
          <p:nvPr>
            <p:ph type="title"/>
          </p:nvPr>
        </p:nvSpPr>
        <p:spPr>
          <a:xfrm>
            <a:off x="4282199" y="1672244"/>
            <a:ext cx="4075084" cy="17002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Dashboard</a:t>
            </a:r>
            <a:br>
              <a:rPr lang="en-US" sz="3200" dirty="0"/>
            </a:br>
            <a:r>
              <a:rPr lang="en-US" sz="3200" dirty="0"/>
              <a:t>&amp; Recommendations</a:t>
            </a:r>
            <a:endParaRPr sz="3200"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639" name="Google Shape;639;p47"/>
          <p:cNvCxnSpPr/>
          <p:nvPr/>
        </p:nvCxnSpPr>
        <p:spPr>
          <a:xfrm>
            <a:off x="4406270" y="2000479"/>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6CFB-A7AB-C6DC-4DB4-5522218A78C9}"/>
              </a:ext>
            </a:extLst>
          </p:cNvPr>
          <p:cNvSpPr>
            <a:spLocks noGrp="1"/>
          </p:cNvSpPr>
          <p:nvPr>
            <p:ph type="ctrTitle"/>
          </p:nvPr>
        </p:nvSpPr>
        <p:spPr>
          <a:xfrm>
            <a:off x="1937348" y="339463"/>
            <a:ext cx="5269301" cy="572985"/>
          </a:xfrm>
        </p:spPr>
        <p:txBody>
          <a:bodyPr/>
          <a:lstStyle/>
          <a:p>
            <a:pPr algn="ctr"/>
            <a:r>
              <a:rPr lang="en-US" sz="3200" dirty="0"/>
              <a:t>Dashboard</a:t>
            </a:r>
          </a:p>
        </p:txBody>
      </p:sp>
      <p:pic>
        <p:nvPicPr>
          <p:cNvPr id="5" name="Picture 4" descr="A logo of a globe with a graduation cap&#10;&#10;Description automatically generated">
            <a:extLst>
              <a:ext uri="{FF2B5EF4-FFF2-40B4-BE49-F238E27FC236}">
                <a16:creationId xmlns:a16="http://schemas.microsoft.com/office/drawing/2014/main" id="{B51A7BF4-5D6A-781B-112C-E693B24EC978}"/>
              </a:ext>
            </a:extLst>
          </p:cNvPr>
          <p:cNvPicPr>
            <a:picLocks noChangeAspect="1"/>
          </p:cNvPicPr>
          <p:nvPr/>
        </p:nvPicPr>
        <p:blipFill>
          <a:blip r:embed="rId2">
            <a:alphaModFix amt="20000"/>
          </a:blip>
          <a:stretch>
            <a:fillRect/>
          </a:stretch>
        </p:blipFill>
        <p:spPr>
          <a:xfrm>
            <a:off x="2285985" y="470091"/>
            <a:ext cx="4572029" cy="420331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C9CC95D3-4137-61B1-E5E8-A20130FEF4A2}"/>
              </a:ext>
            </a:extLst>
          </p:cNvPr>
          <p:cNvPicPr>
            <a:picLocks noChangeAspect="1"/>
          </p:cNvPicPr>
          <p:nvPr/>
        </p:nvPicPr>
        <p:blipFill>
          <a:blip r:embed="rId3"/>
          <a:srcRect b="4877"/>
          <a:stretch/>
        </p:blipFill>
        <p:spPr>
          <a:xfrm>
            <a:off x="968675" y="912448"/>
            <a:ext cx="7206649" cy="385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370884"/>
      </p:ext>
    </p:extLst>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of a globe with a graduation cap&#10;&#10;Description automatically generated">
            <a:extLst>
              <a:ext uri="{FF2B5EF4-FFF2-40B4-BE49-F238E27FC236}">
                <a16:creationId xmlns:a16="http://schemas.microsoft.com/office/drawing/2014/main" id="{6CDA062E-3ACB-F10D-596C-0AAC4FEC65BE}"/>
              </a:ext>
            </a:extLst>
          </p:cNvPr>
          <p:cNvPicPr>
            <a:picLocks noChangeAspect="1"/>
          </p:cNvPicPr>
          <p:nvPr/>
        </p:nvPicPr>
        <p:blipFill>
          <a:blip r:embed="rId2">
            <a:alphaModFix amt="20000"/>
          </a:blip>
          <a:stretch>
            <a:fillRect/>
          </a:stretch>
        </p:blipFill>
        <p:spPr>
          <a:xfrm>
            <a:off x="2285985" y="470091"/>
            <a:ext cx="4572029" cy="4203317"/>
          </a:xfrm>
          <a:prstGeom prst="rect">
            <a:avLst/>
          </a:prstGeom>
        </p:spPr>
      </p:pic>
      <p:sp>
        <p:nvSpPr>
          <p:cNvPr id="3" name="Subtitle 2">
            <a:extLst>
              <a:ext uri="{FF2B5EF4-FFF2-40B4-BE49-F238E27FC236}">
                <a16:creationId xmlns:a16="http://schemas.microsoft.com/office/drawing/2014/main" id="{846BC064-75B1-F114-683E-1E164CAFDB80}"/>
              </a:ext>
            </a:extLst>
          </p:cNvPr>
          <p:cNvSpPr>
            <a:spLocks noGrp="1"/>
          </p:cNvSpPr>
          <p:nvPr>
            <p:ph type="subTitle" idx="1"/>
          </p:nvPr>
        </p:nvSpPr>
        <p:spPr>
          <a:xfrm>
            <a:off x="421572" y="801349"/>
            <a:ext cx="8300852" cy="4002687"/>
          </a:xfrm>
        </p:spPr>
        <p:txBody>
          <a:bodyPr/>
          <a:lstStyle/>
          <a:p>
            <a:pPr marL="425450" indent="-285750">
              <a:lnSpc>
                <a:spcPct val="150000"/>
              </a:lnSpc>
              <a:buFont typeface="Wingdings" panose="05000000000000000000" pitchFamily="2" charset="2"/>
              <a:buChar char="§"/>
            </a:pPr>
            <a:r>
              <a:rPr lang="en-US" sz="1400" dirty="0"/>
              <a:t>Implement seasonal safety campaigns during the fall, especially in October, when incidents are highest. This could include increased road safety advertising, public awareness campaigns about driving conditions during fall, and proactive road maintenance. </a:t>
            </a:r>
          </a:p>
          <a:p>
            <a:pPr marL="425450" indent="-285750">
              <a:lnSpc>
                <a:spcPct val="150000"/>
              </a:lnSpc>
              <a:buFont typeface="Wingdings" panose="05000000000000000000" pitchFamily="2" charset="2"/>
              <a:buChar char="§"/>
            </a:pPr>
            <a:endParaRPr lang="en-US" sz="1400" dirty="0"/>
          </a:p>
          <a:p>
            <a:pPr marL="425450" indent="-285750">
              <a:lnSpc>
                <a:spcPct val="150000"/>
              </a:lnSpc>
              <a:buFont typeface="Wingdings" panose="05000000000000000000" pitchFamily="2" charset="2"/>
              <a:buChar char="§"/>
            </a:pPr>
            <a:r>
              <a:rPr lang="en-US" sz="1400" dirty="0"/>
              <a:t>Issue weather-specific driving advisories to encourage safer driving behaviors during adverse conditions. Authorities could also consider deploying more traffic control personnel and resources during bad weather and ensuring roads are cleared and treated (e.g., salting icy roads). </a:t>
            </a:r>
          </a:p>
          <a:p>
            <a:pPr marL="425450" indent="-285750">
              <a:lnSpc>
                <a:spcPct val="150000"/>
              </a:lnSpc>
              <a:buFont typeface="Wingdings" panose="05000000000000000000" pitchFamily="2" charset="2"/>
              <a:buChar char="§"/>
            </a:pPr>
            <a:endParaRPr lang="en-US" sz="1400" dirty="0"/>
          </a:p>
          <a:p>
            <a:pPr marL="425450" indent="-285750">
              <a:lnSpc>
                <a:spcPct val="150000"/>
              </a:lnSpc>
              <a:buFont typeface="Wingdings" panose="05000000000000000000" pitchFamily="2" charset="2"/>
              <a:buChar char="§"/>
            </a:pPr>
            <a:r>
              <a:rPr lang="en-US" sz="1400" dirty="0"/>
              <a:t>Optimize traffic signal timings, install roundabouts where feasible, and implement additional safety features like better signage, rumble strips, or traffic calming measures around junctions. </a:t>
            </a:r>
          </a:p>
        </p:txBody>
      </p:sp>
      <p:sp>
        <p:nvSpPr>
          <p:cNvPr id="8" name="Title 1">
            <a:extLst>
              <a:ext uri="{FF2B5EF4-FFF2-40B4-BE49-F238E27FC236}">
                <a16:creationId xmlns:a16="http://schemas.microsoft.com/office/drawing/2014/main" id="{227F60ED-D7C5-0A4E-442B-4166734F5EC4}"/>
              </a:ext>
            </a:extLst>
          </p:cNvPr>
          <p:cNvSpPr>
            <a:spLocks noGrp="1"/>
          </p:cNvSpPr>
          <p:nvPr>
            <p:ph type="ctrTitle"/>
          </p:nvPr>
        </p:nvSpPr>
        <p:spPr>
          <a:xfrm>
            <a:off x="1937348" y="339463"/>
            <a:ext cx="5269301" cy="572985"/>
          </a:xfrm>
        </p:spPr>
        <p:txBody>
          <a:bodyPr/>
          <a:lstStyle/>
          <a:p>
            <a:pPr algn="ctr"/>
            <a:r>
              <a:rPr lang="en-US" sz="3200" dirty="0"/>
              <a:t>Recommendations</a:t>
            </a:r>
          </a:p>
        </p:txBody>
      </p:sp>
    </p:spTree>
    <p:extLst>
      <p:ext uri="{BB962C8B-B14F-4D97-AF65-F5344CB8AC3E}">
        <p14:creationId xmlns:p14="http://schemas.microsoft.com/office/powerpoint/2010/main" val="1918121829"/>
      </p:ext>
    </p:extLst>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of a globe with a graduation cap&#10;&#10;Description automatically generated">
            <a:extLst>
              <a:ext uri="{FF2B5EF4-FFF2-40B4-BE49-F238E27FC236}">
                <a16:creationId xmlns:a16="http://schemas.microsoft.com/office/drawing/2014/main" id="{6CDA062E-3ACB-F10D-596C-0AAC4FEC65BE}"/>
              </a:ext>
            </a:extLst>
          </p:cNvPr>
          <p:cNvPicPr>
            <a:picLocks noChangeAspect="1"/>
          </p:cNvPicPr>
          <p:nvPr/>
        </p:nvPicPr>
        <p:blipFill>
          <a:blip r:embed="rId2">
            <a:alphaModFix amt="20000"/>
          </a:blip>
          <a:stretch>
            <a:fillRect/>
          </a:stretch>
        </p:blipFill>
        <p:spPr>
          <a:xfrm>
            <a:off x="2285985" y="470091"/>
            <a:ext cx="4572029" cy="4203317"/>
          </a:xfrm>
          <a:prstGeom prst="rect">
            <a:avLst/>
          </a:prstGeom>
        </p:spPr>
      </p:pic>
      <p:sp>
        <p:nvSpPr>
          <p:cNvPr id="3" name="Subtitle 2">
            <a:extLst>
              <a:ext uri="{FF2B5EF4-FFF2-40B4-BE49-F238E27FC236}">
                <a16:creationId xmlns:a16="http://schemas.microsoft.com/office/drawing/2014/main" id="{846BC064-75B1-F114-683E-1E164CAFDB80}"/>
              </a:ext>
            </a:extLst>
          </p:cNvPr>
          <p:cNvSpPr>
            <a:spLocks noGrp="1"/>
          </p:cNvSpPr>
          <p:nvPr>
            <p:ph type="subTitle" idx="1"/>
          </p:nvPr>
        </p:nvSpPr>
        <p:spPr>
          <a:xfrm>
            <a:off x="380009" y="801349"/>
            <a:ext cx="8562109" cy="4203317"/>
          </a:xfrm>
        </p:spPr>
        <p:txBody>
          <a:bodyPr/>
          <a:lstStyle/>
          <a:p>
            <a:pPr marL="425450" indent="-285750">
              <a:lnSpc>
                <a:spcPct val="150000"/>
              </a:lnSpc>
              <a:buFont typeface="Wingdings" panose="05000000000000000000" pitchFamily="2" charset="2"/>
              <a:buChar char="§"/>
            </a:pPr>
            <a:r>
              <a:rPr lang="en-US" sz="1600" dirty="0"/>
              <a:t>Enhance law enforcement and road safety monitoring on weekends. Consider more stringent DUI checks and speed monitoring, as well as targeted road safety campaigns encouraging cautious driving during weekends.</a:t>
            </a:r>
            <a:br>
              <a:rPr lang="en-US" sz="1600" dirty="0"/>
            </a:br>
            <a:endParaRPr lang="en-US" sz="1600" dirty="0"/>
          </a:p>
          <a:p>
            <a:pPr marL="425450" indent="-285750">
              <a:lnSpc>
                <a:spcPct val="150000"/>
              </a:lnSpc>
              <a:buFont typeface="Wingdings" panose="05000000000000000000" pitchFamily="2" charset="2"/>
              <a:buChar char="§"/>
            </a:pPr>
            <a:r>
              <a:rPr lang="en-US" sz="1600" dirty="0"/>
              <a:t>Focus safety improvements on identified high-risk streets. Install advanced safety measures such as better street lighting, increased police presence, or even physical road modifications (e.g., speed bumps) in these areas. </a:t>
            </a:r>
            <a:br>
              <a:rPr lang="en-US" sz="1600" dirty="0"/>
            </a:br>
            <a:endParaRPr lang="en-US" sz="1600" dirty="0"/>
          </a:p>
          <a:p>
            <a:pPr marL="425450" indent="-285750">
              <a:lnSpc>
                <a:spcPct val="150000"/>
              </a:lnSpc>
              <a:buFont typeface="Wingdings" panose="05000000000000000000" pitchFamily="2" charset="2"/>
              <a:buChar char="§"/>
            </a:pPr>
            <a:r>
              <a:rPr lang="en-US" sz="1600" dirty="0"/>
              <a:t>Improve street lighting, enhance visibility of road markings, and consider night driving safety programs, such as offering free vision checks or distributing anti-glare glasses to drivers. </a:t>
            </a:r>
          </a:p>
        </p:txBody>
      </p:sp>
      <p:sp>
        <p:nvSpPr>
          <p:cNvPr id="8" name="Title 1">
            <a:extLst>
              <a:ext uri="{FF2B5EF4-FFF2-40B4-BE49-F238E27FC236}">
                <a16:creationId xmlns:a16="http://schemas.microsoft.com/office/drawing/2014/main" id="{227F60ED-D7C5-0A4E-442B-4166734F5EC4}"/>
              </a:ext>
            </a:extLst>
          </p:cNvPr>
          <p:cNvSpPr>
            <a:spLocks noGrp="1"/>
          </p:cNvSpPr>
          <p:nvPr>
            <p:ph type="ctrTitle"/>
          </p:nvPr>
        </p:nvSpPr>
        <p:spPr>
          <a:xfrm>
            <a:off x="1937348" y="228364"/>
            <a:ext cx="5269301" cy="572985"/>
          </a:xfrm>
        </p:spPr>
        <p:txBody>
          <a:bodyPr/>
          <a:lstStyle/>
          <a:p>
            <a:pPr algn="ctr"/>
            <a:r>
              <a:rPr lang="en-US" sz="3200" dirty="0"/>
              <a:t>Recommendations</a:t>
            </a:r>
          </a:p>
        </p:txBody>
      </p:sp>
    </p:spTree>
    <p:extLst>
      <p:ext uri="{BB962C8B-B14F-4D97-AF65-F5344CB8AC3E}">
        <p14:creationId xmlns:p14="http://schemas.microsoft.com/office/powerpoint/2010/main" val="444786172"/>
      </p:ext>
    </p:extLst>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of a globe with a graduation cap&#10;&#10;Description automatically generated">
            <a:extLst>
              <a:ext uri="{FF2B5EF4-FFF2-40B4-BE49-F238E27FC236}">
                <a16:creationId xmlns:a16="http://schemas.microsoft.com/office/drawing/2014/main" id="{6CDA062E-3ACB-F10D-596C-0AAC4FEC65BE}"/>
              </a:ext>
            </a:extLst>
          </p:cNvPr>
          <p:cNvPicPr>
            <a:picLocks noChangeAspect="1"/>
          </p:cNvPicPr>
          <p:nvPr/>
        </p:nvPicPr>
        <p:blipFill>
          <a:blip r:embed="rId2">
            <a:alphaModFix amt="20000"/>
          </a:blip>
          <a:stretch>
            <a:fillRect/>
          </a:stretch>
        </p:blipFill>
        <p:spPr>
          <a:xfrm>
            <a:off x="2285985" y="470091"/>
            <a:ext cx="4572029" cy="4203317"/>
          </a:xfrm>
          <a:prstGeom prst="rect">
            <a:avLst/>
          </a:prstGeom>
        </p:spPr>
      </p:pic>
      <p:sp>
        <p:nvSpPr>
          <p:cNvPr id="3" name="Subtitle 2">
            <a:extLst>
              <a:ext uri="{FF2B5EF4-FFF2-40B4-BE49-F238E27FC236}">
                <a16:creationId xmlns:a16="http://schemas.microsoft.com/office/drawing/2014/main" id="{846BC064-75B1-F114-683E-1E164CAFDB80}"/>
              </a:ext>
            </a:extLst>
          </p:cNvPr>
          <p:cNvSpPr>
            <a:spLocks noGrp="1"/>
          </p:cNvSpPr>
          <p:nvPr>
            <p:ph type="subTitle" idx="1"/>
          </p:nvPr>
        </p:nvSpPr>
        <p:spPr>
          <a:xfrm>
            <a:off x="380009" y="801349"/>
            <a:ext cx="8562109" cy="3271887"/>
          </a:xfrm>
        </p:spPr>
        <p:txBody>
          <a:bodyPr/>
          <a:lstStyle/>
          <a:p>
            <a:pPr marL="425450" indent="-285750">
              <a:lnSpc>
                <a:spcPct val="150000"/>
              </a:lnSpc>
              <a:buFont typeface="Wingdings" panose="05000000000000000000" pitchFamily="2" charset="2"/>
              <a:buChar char="§"/>
            </a:pPr>
            <a:r>
              <a:rPr lang="en-US" sz="1600" dirty="0"/>
              <a:t>Develop a real-time incident detection and response system that uses live data to alert authorities about potential hazards. This could help in deploying emergency services faster, setting up roadblocks, or sending alerts to drivers. </a:t>
            </a:r>
          </a:p>
          <a:p>
            <a:pPr marL="425450" indent="-285750">
              <a:lnSpc>
                <a:spcPct val="150000"/>
              </a:lnSpc>
              <a:buFont typeface="Wingdings" panose="05000000000000000000" pitchFamily="2" charset="2"/>
              <a:buChar char="§"/>
            </a:pPr>
            <a:endParaRPr lang="en-US" sz="1600" dirty="0"/>
          </a:p>
          <a:p>
            <a:pPr marL="425450" indent="-285750">
              <a:lnSpc>
                <a:spcPct val="150000"/>
              </a:lnSpc>
              <a:buFont typeface="Wingdings" panose="05000000000000000000" pitchFamily="2" charset="2"/>
              <a:buChar char="§"/>
            </a:pPr>
            <a:endParaRPr lang="en-US" sz="1600" dirty="0"/>
          </a:p>
          <a:p>
            <a:pPr marL="425450" indent="-285750">
              <a:lnSpc>
                <a:spcPct val="150000"/>
              </a:lnSpc>
              <a:buFont typeface="Wingdings" panose="05000000000000000000" pitchFamily="2" charset="2"/>
              <a:buChar char="§"/>
            </a:pPr>
            <a:r>
              <a:rPr lang="en-US" sz="1600" dirty="0"/>
              <a:t>Allocate more resources, such as traffic patrols and emergency services, during these peak months. Conduct infrastructure inspections beforehand to ensure roads are well-maintained.</a:t>
            </a:r>
          </a:p>
        </p:txBody>
      </p:sp>
      <p:sp>
        <p:nvSpPr>
          <p:cNvPr id="8" name="Title 1">
            <a:extLst>
              <a:ext uri="{FF2B5EF4-FFF2-40B4-BE49-F238E27FC236}">
                <a16:creationId xmlns:a16="http://schemas.microsoft.com/office/drawing/2014/main" id="{227F60ED-D7C5-0A4E-442B-4166734F5EC4}"/>
              </a:ext>
            </a:extLst>
          </p:cNvPr>
          <p:cNvSpPr>
            <a:spLocks noGrp="1"/>
          </p:cNvSpPr>
          <p:nvPr>
            <p:ph type="ctrTitle"/>
          </p:nvPr>
        </p:nvSpPr>
        <p:spPr>
          <a:xfrm>
            <a:off x="1937348" y="228364"/>
            <a:ext cx="5269301" cy="572985"/>
          </a:xfrm>
        </p:spPr>
        <p:txBody>
          <a:bodyPr/>
          <a:lstStyle/>
          <a:p>
            <a:pPr algn="ctr"/>
            <a:r>
              <a:rPr lang="en-US" sz="3200" dirty="0"/>
              <a:t>Recommendations</a:t>
            </a:r>
          </a:p>
        </p:txBody>
      </p:sp>
    </p:spTree>
    <p:extLst>
      <p:ext uri="{BB962C8B-B14F-4D97-AF65-F5344CB8AC3E}">
        <p14:creationId xmlns:p14="http://schemas.microsoft.com/office/powerpoint/2010/main" val="2398311259"/>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2" name="Picture 1" descr="A logo of a globe with a graduation cap&#10;&#10;Description automatically generated">
            <a:extLst>
              <a:ext uri="{FF2B5EF4-FFF2-40B4-BE49-F238E27FC236}">
                <a16:creationId xmlns:a16="http://schemas.microsoft.com/office/drawing/2014/main" id="{7819B69A-BD63-46F5-F641-287EB8E43A56}"/>
              </a:ext>
            </a:extLst>
          </p:cNvPr>
          <p:cNvPicPr>
            <a:picLocks noChangeAspect="1"/>
          </p:cNvPicPr>
          <p:nvPr/>
        </p:nvPicPr>
        <p:blipFill>
          <a:blip r:embed="rId3">
            <a:alphaModFix amt="20000"/>
          </a:blip>
          <a:stretch>
            <a:fillRect/>
          </a:stretch>
        </p:blipFill>
        <p:spPr>
          <a:xfrm>
            <a:off x="2417957" y="184253"/>
            <a:ext cx="4572029" cy="4203317"/>
          </a:xfrm>
          <a:prstGeom prst="rect">
            <a:avLst/>
          </a:prstGeom>
        </p:spPr>
      </p:pic>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389" name="Google Shape;389;p38"/>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p:txBody>
      </p:sp>
      <p:sp>
        <p:nvSpPr>
          <p:cNvPr id="390" name="Google Shape;390;p38"/>
          <p:cNvSpPr txBox="1">
            <a:spLocks noGrp="1"/>
          </p:cNvSpPr>
          <p:nvPr>
            <p:ph type="title" idx="9"/>
          </p:nvPr>
        </p:nvSpPr>
        <p:spPr>
          <a:xfrm>
            <a:off x="4204671" y="119641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391" name="Google Shape;391;p38"/>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394" name="Google Shape;394;p38"/>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Our Team</a:t>
            </a:r>
            <a:endParaRPr dirty="0"/>
          </a:p>
        </p:txBody>
      </p:sp>
      <p:sp>
        <p:nvSpPr>
          <p:cNvPr id="395" name="Google Shape;395;p38"/>
          <p:cNvSpPr txBox="1">
            <a:spLocks noGrp="1"/>
          </p:cNvSpPr>
          <p:nvPr>
            <p:ph type="subTitle" idx="17"/>
          </p:nvPr>
        </p:nvSpPr>
        <p:spPr>
          <a:xfrm>
            <a:off x="3419271" y="1801112"/>
            <a:ext cx="2415472"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Major Problems</a:t>
            </a:r>
            <a:endParaRPr dirty="0"/>
          </a:p>
        </p:txBody>
      </p:sp>
      <p:sp>
        <p:nvSpPr>
          <p:cNvPr id="396" name="Google Shape;396;p38"/>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Objectives</a:t>
            </a:r>
            <a:endParaRPr dirty="0"/>
          </a:p>
        </p:txBody>
      </p:sp>
      <p:sp>
        <p:nvSpPr>
          <p:cNvPr id="397" name="Google Shape;397;p38"/>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Tools</a:t>
            </a:r>
            <a:endParaRPr dirty="0"/>
          </a:p>
        </p:txBody>
      </p:sp>
      <p:sp>
        <p:nvSpPr>
          <p:cNvPr id="398" name="Google Shape;398;p38"/>
          <p:cNvSpPr txBox="1">
            <a:spLocks noGrp="1"/>
          </p:cNvSpPr>
          <p:nvPr>
            <p:ph type="subTitle" idx="20"/>
          </p:nvPr>
        </p:nvSpPr>
        <p:spPr>
          <a:xfrm>
            <a:off x="3419270" y="3533775"/>
            <a:ext cx="2569405"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overview</a:t>
            </a:r>
            <a:endParaRPr dirty="0"/>
          </a:p>
        </p:txBody>
      </p:sp>
      <p:sp>
        <p:nvSpPr>
          <p:cNvPr id="3" name="Google Shape;389;p38">
            <a:extLst>
              <a:ext uri="{FF2B5EF4-FFF2-40B4-BE49-F238E27FC236}">
                <a16:creationId xmlns:a16="http://schemas.microsoft.com/office/drawing/2014/main" id="{9138AA25-74E3-CDE7-4F95-E31910D2247A}"/>
              </a:ext>
            </a:extLst>
          </p:cNvPr>
          <p:cNvSpPr txBox="1">
            <a:spLocks/>
          </p:cNvSpPr>
          <p:nvPr/>
        </p:nvSpPr>
        <p:spPr>
          <a:xfrm>
            <a:off x="6903950" y="2939527"/>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a:t>6</a:t>
            </a:r>
          </a:p>
        </p:txBody>
      </p:sp>
      <p:sp>
        <p:nvSpPr>
          <p:cNvPr id="4" name="Google Shape;397;p38">
            <a:extLst>
              <a:ext uri="{FF2B5EF4-FFF2-40B4-BE49-F238E27FC236}">
                <a16:creationId xmlns:a16="http://schemas.microsoft.com/office/drawing/2014/main" id="{116F039D-367F-D8B7-1EE9-FC379C9F56D1}"/>
              </a:ext>
            </a:extLst>
          </p:cNvPr>
          <p:cNvSpPr txBox="1">
            <a:spLocks/>
          </p:cNvSpPr>
          <p:nvPr/>
        </p:nvSpPr>
        <p:spPr>
          <a:xfrm>
            <a:off x="5638830" y="3126434"/>
            <a:ext cx="3264937" cy="12994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Dashboard</a:t>
            </a:r>
            <a:br>
              <a:rPr lang="en-US" dirty="0"/>
            </a:br>
            <a:r>
              <a:rPr lang="en-US" dirty="0"/>
              <a:t>&amp; Recommendations</a:t>
            </a:r>
          </a:p>
        </p:txBody>
      </p:sp>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2" name="Picture 1" descr="A logo of a globe with a graduation cap&#10;&#10;Description automatically generated">
            <a:extLst>
              <a:ext uri="{FF2B5EF4-FFF2-40B4-BE49-F238E27FC236}">
                <a16:creationId xmlns:a16="http://schemas.microsoft.com/office/drawing/2014/main" id="{09DDF3CB-5F2E-E86E-4E6E-A8E3DB1B1353}"/>
              </a:ext>
            </a:extLst>
          </p:cNvPr>
          <p:cNvPicPr>
            <a:picLocks noChangeAspect="1"/>
          </p:cNvPicPr>
          <p:nvPr/>
        </p:nvPicPr>
        <p:blipFill>
          <a:blip r:embed="rId3">
            <a:alphaModFix amt="20000"/>
          </a:blip>
          <a:stretch>
            <a:fillRect/>
          </a:stretch>
        </p:blipFill>
        <p:spPr>
          <a:xfrm>
            <a:off x="2285985" y="470091"/>
            <a:ext cx="4572029" cy="4203317"/>
          </a:xfrm>
          <a:prstGeom prst="rect">
            <a:avLst/>
          </a:prstGeom>
        </p:spPr>
      </p:pic>
      <p:sp>
        <p:nvSpPr>
          <p:cNvPr id="22" name="TextBox 21">
            <a:extLst>
              <a:ext uri="{FF2B5EF4-FFF2-40B4-BE49-F238E27FC236}">
                <a16:creationId xmlns:a16="http://schemas.microsoft.com/office/drawing/2014/main" id="{84512142-5C31-0A4A-3D7D-8D4F5FB83824}"/>
              </a:ext>
            </a:extLst>
          </p:cNvPr>
          <p:cNvSpPr txBox="1"/>
          <p:nvPr/>
        </p:nvSpPr>
        <p:spPr>
          <a:xfrm>
            <a:off x="2264979" y="962591"/>
            <a:ext cx="4614042" cy="1200329"/>
          </a:xfrm>
          <a:prstGeom prst="rect">
            <a:avLst/>
          </a:prstGeom>
          <a:noFill/>
        </p:spPr>
        <p:txBody>
          <a:bodyPr wrap="square" rtlCol="0">
            <a:spAutoFit/>
          </a:bodyPr>
          <a:lstStyle/>
          <a:p>
            <a:pPr algn="ctr"/>
            <a:r>
              <a:rPr lang="en-US" sz="7200" b="1" dirty="0">
                <a:ln w="9525">
                  <a:solidFill>
                    <a:schemeClr val="bg1"/>
                  </a:solidFill>
                  <a:prstDash val="solid"/>
                </a:ln>
                <a:solidFill>
                  <a:srgbClr val="606A78"/>
                </a:solidFill>
                <a:effectLst>
                  <a:outerShdw blurRad="12700" dist="38100" dir="2700000" algn="tl" rotWithShape="0">
                    <a:schemeClr val="bg1">
                      <a:lumMod val="50000"/>
                    </a:schemeClr>
                  </a:outerShdw>
                </a:effectLst>
                <a:latin typeface="Forte Forward" panose="020F0502020204030204" pitchFamily="2" charset="0"/>
                <a:cs typeface="Forte Forward" panose="020F0502020204030204" pitchFamily="2" charset="0"/>
              </a:rPr>
              <a:t>Thanks !!</a:t>
            </a:r>
          </a:p>
        </p:txBody>
      </p:sp>
      <p:pic>
        <p:nvPicPr>
          <p:cNvPr id="24" name="Picture 23" descr="Thank You Teodor the Cat">
            <a:extLst>
              <a:ext uri="{FF2B5EF4-FFF2-40B4-BE49-F238E27FC236}">
                <a16:creationId xmlns:a16="http://schemas.microsoft.com/office/drawing/2014/main" id="{8B2356F2-A06E-7EEF-2A57-C867B15C60E1}"/>
              </a:ext>
            </a:extLst>
          </p:cNvPr>
          <p:cNvPicPr>
            <a:picLocks noChangeAspect="1"/>
          </p:cNvPicPr>
          <p:nvPr/>
        </p:nvPicPr>
        <p:blipFill>
          <a:blip r:embed="rId4"/>
          <a:stretch>
            <a:fillRect/>
          </a:stretch>
        </p:blipFill>
        <p:spPr>
          <a:xfrm>
            <a:off x="3079666" y="2162920"/>
            <a:ext cx="2438400" cy="2438400"/>
          </a:xfrm>
          <a:prstGeom prst="rect">
            <a:avLst/>
          </a:prstGeom>
        </p:spPr>
      </p:pic>
    </p:spTree>
    <p:extLst>
      <p:ext uri="{BB962C8B-B14F-4D97-AF65-F5344CB8AC3E}">
        <p14:creationId xmlns:p14="http://schemas.microsoft.com/office/powerpoint/2010/main" val="2691321064"/>
      </p:ext>
    </p:extLst>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17" name="Picture 16" descr="A logo of a globe with a graduation cap&#10;&#10;Description automatically generated">
            <a:extLst>
              <a:ext uri="{FF2B5EF4-FFF2-40B4-BE49-F238E27FC236}">
                <a16:creationId xmlns:a16="http://schemas.microsoft.com/office/drawing/2014/main" id="{11BBD29C-7266-823E-FB71-E434391CD518}"/>
              </a:ext>
            </a:extLst>
          </p:cNvPr>
          <p:cNvPicPr>
            <a:picLocks noChangeAspect="1"/>
          </p:cNvPicPr>
          <p:nvPr/>
        </p:nvPicPr>
        <p:blipFill>
          <a:blip r:embed="rId3">
            <a:alphaModFix amt="20000"/>
          </a:blip>
          <a:stretch>
            <a:fillRect/>
          </a:stretch>
        </p:blipFill>
        <p:spPr>
          <a:xfrm>
            <a:off x="2278374" y="223054"/>
            <a:ext cx="4572029" cy="4203317"/>
          </a:xfrm>
          <a:prstGeom prst="rect">
            <a:avLst/>
          </a:prstGeom>
        </p:spPr>
      </p:pic>
      <p:sp>
        <p:nvSpPr>
          <p:cNvPr id="948" name="Google Shape;948;p61"/>
          <p:cNvSpPr txBox="1">
            <a:spLocks noGrp="1"/>
          </p:cNvSpPr>
          <p:nvPr>
            <p:ph type="subTitle" idx="4"/>
          </p:nvPr>
        </p:nvSpPr>
        <p:spPr>
          <a:xfrm>
            <a:off x="704777" y="2299792"/>
            <a:ext cx="2373192" cy="733526"/>
          </a:xfrm>
          <a:prstGeom prst="rect">
            <a:avLst/>
          </a:prstGeom>
          <a:noFill/>
          <a:ln>
            <a:noFill/>
          </a:ln>
        </p:spPr>
        <p:txBody>
          <a:bodyPr spcFirstLastPara="1" wrap="square" lIns="91425" tIns="91425" rIns="91425" bIns="91425" anchor="b" anchorCtr="0">
            <a:noAutofit/>
          </a:bodyPr>
          <a:lstStyle/>
          <a:p>
            <a:pPr marL="0" indent="0"/>
            <a:r>
              <a:rPr lang="en-US" dirty="0">
                <a:latin typeface="Outfit"/>
                <a:sym typeface="Outfit"/>
              </a:rPr>
              <a:t>Mohamed</a:t>
            </a:r>
          </a:p>
          <a:p>
            <a:pPr marL="0" indent="0"/>
            <a:r>
              <a:rPr lang="en-US" dirty="0">
                <a:latin typeface="Outfit"/>
                <a:sym typeface="Outfit"/>
              </a:rPr>
              <a:t>Ahmed Saad</a:t>
            </a:r>
            <a:endParaRPr dirty="0">
              <a:latin typeface="Outfit"/>
              <a:sym typeface="Outfit"/>
            </a:endParaRPr>
          </a:p>
        </p:txBody>
      </p:sp>
      <p:pic>
        <p:nvPicPr>
          <p:cNvPr id="26" name="Picture 25" descr="Two men in suits smiling&#10;&#10;Description automatically generated">
            <a:extLst>
              <a:ext uri="{FF2B5EF4-FFF2-40B4-BE49-F238E27FC236}">
                <a16:creationId xmlns:a16="http://schemas.microsoft.com/office/drawing/2014/main" id="{8C874A75-7D71-B744-3FB3-C187DF3384B8}"/>
              </a:ext>
            </a:extLst>
          </p:cNvPr>
          <p:cNvPicPr>
            <a:picLocks noChangeAspect="1"/>
          </p:cNvPicPr>
          <p:nvPr/>
        </p:nvPicPr>
        <p:blipFill>
          <a:blip r:embed="rId4"/>
          <a:stretch>
            <a:fillRect/>
          </a:stretch>
        </p:blipFill>
        <p:spPr>
          <a:xfrm>
            <a:off x="3152923" y="1341175"/>
            <a:ext cx="2822930" cy="2650761"/>
          </a:xfrm>
          <a:prstGeom prst="ellipse">
            <a:avLst/>
          </a:prstGeom>
        </p:spPr>
      </p:pic>
      <p:sp>
        <p:nvSpPr>
          <p:cNvPr id="27" name="Google Shape;948;p61">
            <a:extLst>
              <a:ext uri="{FF2B5EF4-FFF2-40B4-BE49-F238E27FC236}">
                <a16:creationId xmlns:a16="http://schemas.microsoft.com/office/drawing/2014/main" id="{DBB67EE7-8B0F-CDA9-CAC2-EC1A1AB4E726}"/>
              </a:ext>
            </a:extLst>
          </p:cNvPr>
          <p:cNvSpPr txBox="1">
            <a:spLocks/>
          </p:cNvSpPr>
          <p:nvPr/>
        </p:nvSpPr>
        <p:spPr>
          <a:xfrm>
            <a:off x="6050807" y="2299792"/>
            <a:ext cx="2822930" cy="7335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latin typeface="Outfit"/>
                <a:ea typeface="Outfit"/>
                <a:cs typeface="Outfit"/>
                <a:sym typeface="Outfit"/>
              </a:rPr>
              <a:t>Abdelrahman</a:t>
            </a:r>
            <a:br>
              <a:rPr lang="en-US" dirty="0">
                <a:latin typeface="Outfit"/>
                <a:ea typeface="Outfit"/>
                <a:cs typeface="Outfit"/>
                <a:sym typeface="Outfit"/>
              </a:rPr>
            </a:br>
            <a:r>
              <a:rPr lang="en-US" dirty="0">
                <a:latin typeface="Outfit"/>
                <a:ea typeface="Outfit"/>
                <a:cs typeface="Outfit"/>
                <a:sym typeface="Outfit"/>
              </a:rPr>
              <a:t>Mahmoud Ibrahim</a:t>
            </a:r>
          </a:p>
        </p:txBody>
      </p:sp>
      <p:sp>
        <p:nvSpPr>
          <p:cNvPr id="951" name="Google Shape;951;p61"/>
          <p:cNvSpPr txBox="1">
            <a:spLocks noGrp="1"/>
          </p:cNvSpPr>
          <p:nvPr>
            <p:ph type="title"/>
          </p:nvPr>
        </p:nvSpPr>
        <p:spPr>
          <a:xfrm>
            <a:off x="720000" y="3340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Problems</a:t>
            </a:r>
            <a:endParaRPr dirty="0"/>
          </a:p>
        </p:txBody>
      </p:sp>
      <p:pic>
        <p:nvPicPr>
          <p:cNvPr id="2" name="Picture 1" descr="A logo of a globe with a graduation cap&#10;&#10;Description automatically generated">
            <a:extLst>
              <a:ext uri="{FF2B5EF4-FFF2-40B4-BE49-F238E27FC236}">
                <a16:creationId xmlns:a16="http://schemas.microsoft.com/office/drawing/2014/main" id="{F816F388-1426-D85B-C5C3-94CCB3196F71}"/>
              </a:ext>
            </a:extLst>
          </p:cNvPr>
          <p:cNvPicPr>
            <a:picLocks noChangeAspect="1"/>
          </p:cNvPicPr>
          <p:nvPr/>
        </p:nvPicPr>
        <p:blipFill>
          <a:blip r:embed="rId3">
            <a:alphaModFix amt="20000"/>
          </a:blip>
          <a:stretch>
            <a:fillRect/>
          </a:stretch>
        </p:blipFill>
        <p:spPr>
          <a:xfrm>
            <a:off x="2301049" y="470091"/>
            <a:ext cx="4572029" cy="4203317"/>
          </a:xfrm>
          <a:prstGeom prst="rect">
            <a:avLst/>
          </a:prstGeom>
        </p:spPr>
      </p:pic>
      <p:sp>
        <p:nvSpPr>
          <p:cNvPr id="457" name="Google Shape;457;p41"/>
          <p:cNvSpPr txBox="1">
            <a:spLocks noGrp="1"/>
          </p:cNvSpPr>
          <p:nvPr>
            <p:ph type="subTitle" idx="2"/>
          </p:nvPr>
        </p:nvSpPr>
        <p:spPr>
          <a:xfrm>
            <a:off x="939797" y="1208237"/>
            <a:ext cx="7294531" cy="351361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Blip>
                <a:blip r:embed="rId4"/>
              </a:buBlip>
            </a:pPr>
            <a:r>
              <a:rPr lang="en-US" sz="2000" dirty="0">
                <a:solidFill>
                  <a:schemeClr val="tx1">
                    <a:lumMod val="50000"/>
                  </a:schemeClr>
                </a:solidFill>
              </a:rPr>
              <a:t>Seasonal Variation in Incident Rates.</a:t>
            </a:r>
          </a:p>
          <a:p>
            <a:pPr marL="0" lvl="0" indent="0" algn="l" rtl="0">
              <a:spcBef>
                <a:spcPts val="0"/>
              </a:spcBef>
              <a:spcAft>
                <a:spcPts val="0"/>
              </a:spcAft>
            </a:pPr>
            <a:endParaRPr lang="en-US" sz="2000" dirty="0">
              <a:solidFill>
                <a:schemeClr val="tx1">
                  <a:lumMod val="50000"/>
                </a:schemeClr>
              </a:solidFill>
            </a:endParaRPr>
          </a:p>
          <a:p>
            <a:pPr marL="342900" lvl="0" indent="-342900" algn="l" rtl="0">
              <a:spcBef>
                <a:spcPts val="0"/>
              </a:spcBef>
              <a:spcAft>
                <a:spcPts val="0"/>
              </a:spcAft>
              <a:buBlip>
                <a:blip r:embed="rId4"/>
              </a:buBlip>
            </a:pPr>
            <a:r>
              <a:rPr lang="en-US" sz="2000" dirty="0">
                <a:solidFill>
                  <a:schemeClr val="tx1">
                    <a:lumMod val="50000"/>
                  </a:schemeClr>
                </a:solidFill>
              </a:rPr>
              <a:t>High-Risk Road Features.</a:t>
            </a:r>
          </a:p>
          <a:p>
            <a:pPr marL="342900" lvl="0" indent="-342900" algn="l" rtl="0">
              <a:spcBef>
                <a:spcPts val="0"/>
              </a:spcBef>
              <a:spcAft>
                <a:spcPts val="0"/>
              </a:spcAft>
              <a:buBlip>
                <a:blip r:embed="rId4"/>
              </a:buBlip>
            </a:pPr>
            <a:endParaRPr lang="en-US" sz="2000" dirty="0">
              <a:solidFill>
                <a:schemeClr val="tx1">
                  <a:lumMod val="50000"/>
                </a:schemeClr>
              </a:solidFill>
            </a:endParaRPr>
          </a:p>
          <a:p>
            <a:pPr marL="342900" lvl="0" indent="-342900" algn="l" rtl="0">
              <a:spcBef>
                <a:spcPts val="0"/>
              </a:spcBef>
              <a:spcAft>
                <a:spcPts val="0"/>
              </a:spcAft>
              <a:buBlip>
                <a:blip r:embed="rId4"/>
              </a:buBlip>
            </a:pPr>
            <a:r>
              <a:rPr lang="en-US" sz="2000" dirty="0">
                <a:solidFill>
                  <a:schemeClr val="tx1">
                    <a:lumMod val="50000"/>
                  </a:schemeClr>
                </a:solidFill>
              </a:rPr>
              <a:t>Impact of Adverse Weather Conditions. </a:t>
            </a:r>
          </a:p>
          <a:p>
            <a:pPr marL="342900" lvl="0" indent="-342900" algn="l" rtl="0">
              <a:spcBef>
                <a:spcPts val="0"/>
              </a:spcBef>
              <a:spcAft>
                <a:spcPts val="0"/>
              </a:spcAft>
              <a:buBlip>
                <a:blip r:embed="rId4"/>
              </a:buBlip>
            </a:pPr>
            <a:endParaRPr lang="en-US" sz="2000" dirty="0">
              <a:solidFill>
                <a:schemeClr val="tx1">
                  <a:lumMod val="50000"/>
                </a:schemeClr>
              </a:solidFill>
            </a:endParaRPr>
          </a:p>
          <a:p>
            <a:pPr marL="342900" lvl="0" indent="-342900" algn="l" rtl="0">
              <a:spcBef>
                <a:spcPts val="0"/>
              </a:spcBef>
              <a:spcAft>
                <a:spcPts val="0"/>
              </a:spcAft>
              <a:buBlip>
                <a:blip r:embed="rId4"/>
              </a:buBlip>
            </a:pPr>
            <a:endParaRPr lang="en-US" sz="2000" dirty="0">
              <a:solidFill>
                <a:schemeClr val="tx1">
                  <a:lumMod val="50000"/>
                </a:schemeClr>
              </a:solidFill>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Problems</a:t>
            </a:r>
            <a:endParaRPr dirty="0"/>
          </a:p>
        </p:txBody>
      </p:sp>
      <p:sp>
        <p:nvSpPr>
          <p:cNvPr id="457" name="Google Shape;457;p41"/>
          <p:cNvSpPr txBox="1">
            <a:spLocks noGrp="1"/>
          </p:cNvSpPr>
          <p:nvPr>
            <p:ph type="subTitle" idx="1"/>
          </p:nvPr>
        </p:nvSpPr>
        <p:spPr>
          <a:xfrm>
            <a:off x="939797" y="1214181"/>
            <a:ext cx="7294531" cy="351361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Blip>
                <a:blip r:embed="rId4"/>
              </a:buBlip>
            </a:pPr>
            <a:r>
              <a:rPr lang="en-US" sz="2000" dirty="0">
                <a:solidFill>
                  <a:schemeClr val="tx1">
                    <a:lumMod val="50000"/>
                  </a:schemeClr>
                </a:solidFill>
              </a:rPr>
              <a:t>Nighttime Driving Risks.</a:t>
            </a:r>
          </a:p>
          <a:p>
            <a:pPr marL="342900" lvl="0" indent="-342900" algn="l" rtl="0">
              <a:spcBef>
                <a:spcPts val="0"/>
              </a:spcBef>
              <a:spcAft>
                <a:spcPts val="0"/>
              </a:spcAft>
              <a:buBlip>
                <a:blip r:embed="rId4"/>
              </a:buBlip>
            </a:pPr>
            <a:endParaRPr lang="en-US" sz="2000" dirty="0">
              <a:solidFill>
                <a:schemeClr val="tx1">
                  <a:lumMod val="50000"/>
                </a:schemeClr>
              </a:solidFill>
            </a:endParaRPr>
          </a:p>
          <a:p>
            <a:pPr marL="342900" lvl="0" indent="-342900" algn="l" rtl="0">
              <a:spcBef>
                <a:spcPts val="0"/>
              </a:spcBef>
              <a:spcAft>
                <a:spcPts val="0"/>
              </a:spcAft>
              <a:buBlip>
                <a:blip r:embed="rId4"/>
              </a:buBlip>
            </a:pPr>
            <a:r>
              <a:rPr lang="en-US" sz="2000" dirty="0">
                <a:solidFill>
                  <a:schemeClr val="tx1">
                    <a:lumMod val="50000"/>
                  </a:schemeClr>
                </a:solidFill>
              </a:rPr>
              <a:t>Weekend Incident Spikes. </a:t>
            </a:r>
          </a:p>
          <a:p>
            <a:pPr marL="342900" lvl="0" indent="-342900" algn="l" rtl="0">
              <a:spcBef>
                <a:spcPts val="0"/>
              </a:spcBef>
              <a:spcAft>
                <a:spcPts val="0"/>
              </a:spcAft>
              <a:buBlip>
                <a:blip r:embed="rId4"/>
              </a:buBlip>
            </a:pPr>
            <a:endParaRPr lang="en-US" sz="2000" dirty="0">
              <a:solidFill>
                <a:schemeClr val="tx1">
                  <a:lumMod val="50000"/>
                </a:schemeClr>
              </a:solidFill>
            </a:endParaRPr>
          </a:p>
          <a:p>
            <a:pPr marL="342900" lvl="0" indent="-342900" algn="l" rtl="0">
              <a:spcBef>
                <a:spcPts val="0"/>
              </a:spcBef>
              <a:spcAft>
                <a:spcPts val="0"/>
              </a:spcAft>
              <a:buBlip>
                <a:blip r:embed="rId4"/>
              </a:buBlip>
            </a:pPr>
            <a:r>
              <a:rPr lang="en-US" sz="2000" dirty="0">
                <a:solidFill>
                  <a:schemeClr val="tx1">
                    <a:lumMod val="50000"/>
                  </a:schemeClr>
                </a:solidFill>
              </a:rPr>
              <a:t>Severe Incidents in Certain Locations.</a:t>
            </a:r>
          </a:p>
        </p:txBody>
      </p:sp>
      <p:pic>
        <p:nvPicPr>
          <p:cNvPr id="2" name="Picture 1" descr="A logo of a globe with a graduation cap&#10;&#10;Description automatically generated">
            <a:extLst>
              <a:ext uri="{FF2B5EF4-FFF2-40B4-BE49-F238E27FC236}">
                <a16:creationId xmlns:a16="http://schemas.microsoft.com/office/drawing/2014/main" id="{AC8EAAC9-DF3E-5D4B-6D5B-7F7796CE0EEF}"/>
              </a:ext>
            </a:extLst>
          </p:cNvPr>
          <p:cNvPicPr>
            <a:picLocks noChangeAspect="1"/>
          </p:cNvPicPr>
          <p:nvPr/>
        </p:nvPicPr>
        <p:blipFill>
          <a:blip r:embed="rId5">
            <a:alphaModFix amt="20000"/>
          </a:blip>
          <a:stretch>
            <a:fillRect/>
          </a:stretch>
        </p:blipFill>
        <p:spPr>
          <a:xfrm>
            <a:off x="2301049" y="470091"/>
            <a:ext cx="4572029" cy="4203317"/>
          </a:xfrm>
          <a:prstGeom prst="rect">
            <a:avLst/>
          </a:prstGeom>
        </p:spPr>
      </p:pic>
    </p:spTree>
    <p:extLst>
      <p:ext uri="{BB962C8B-B14F-4D97-AF65-F5344CB8AC3E}">
        <p14:creationId xmlns:p14="http://schemas.microsoft.com/office/powerpoint/2010/main" val="2812901839"/>
      </p:ext>
    </p:extLst>
  </p:cSld>
  <p:clrMapOvr>
    <a:overrideClrMapping bg1="lt1" tx1="dk1" bg2="dk2" tx2="lt2" accent1="accent1" accent2="accent2" accent3="accent3" accent4="accent4" accent5="accent5" accent6="accent6" hlink="hlink" folHlink="folHlink"/>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Objectives</a:t>
            </a:r>
            <a:endParaRPr dirty="0"/>
          </a:p>
        </p:txBody>
      </p:sp>
      <p:pic>
        <p:nvPicPr>
          <p:cNvPr id="2" name="Picture 1" descr="A logo of a globe with a graduation cap&#10;&#10;Description automatically generated">
            <a:extLst>
              <a:ext uri="{FF2B5EF4-FFF2-40B4-BE49-F238E27FC236}">
                <a16:creationId xmlns:a16="http://schemas.microsoft.com/office/drawing/2014/main" id="{9DDC576C-CE5C-3882-6280-0E412B4C75CD}"/>
              </a:ext>
            </a:extLst>
          </p:cNvPr>
          <p:cNvPicPr>
            <a:picLocks noChangeAspect="1"/>
          </p:cNvPicPr>
          <p:nvPr/>
        </p:nvPicPr>
        <p:blipFill>
          <a:blip r:embed="rId3">
            <a:alphaModFix amt="20000"/>
          </a:blip>
          <a:stretch>
            <a:fillRect/>
          </a:stretch>
        </p:blipFill>
        <p:spPr>
          <a:xfrm>
            <a:off x="2285985" y="470091"/>
            <a:ext cx="4572029" cy="4203317"/>
          </a:xfrm>
          <a:prstGeom prst="rect">
            <a:avLst/>
          </a:prstGeom>
        </p:spPr>
      </p:pic>
      <p:sp>
        <p:nvSpPr>
          <p:cNvPr id="457" name="Google Shape;457;p41"/>
          <p:cNvSpPr txBox="1">
            <a:spLocks noGrp="1"/>
          </p:cNvSpPr>
          <p:nvPr>
            <p:ph type="subTitle" idx="2"/>
          </p:nvPr>
        </p:nvSpPr>
        <p:spPr>
          <a:xfrm>
            <a:off x="829899" y="1158104"/>
            <a:ext cx="7484200" cy="3513618"/>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Blip>
                <a:blip r:embed="rId4"/>
              </a:buBlip>
            </a:pPr>
            <a:r>
              <a:rPr lang="en-US" sz="1600" dirty="0">
                <a:solidFill>
                  <a:schemeClr val="tx1">
                    <a:lumMod val="50000"/>
                  </a:schemeClr>
                </a:solidFill>
              </a:rPr>
              <a:t>analyze traffic incident data comprehensively to identify patterns, contributing factors, and high-risk areas, ultimately improving road safety. By examining trends across different periods, such as months, days, and times, the project aims to pinpoint when incidents are most likely to occur, such as the observed increase from September to October. Understanding these time-based trends allows for the implementation of targeted safety measures during higher-risk periods.</a:t>
            </a:r>
          </a:p>
          <a:p>
            <a:pPr marL="285750" lvl="0" indent="-285750" algn="l" rtl="0">
              <a:spcBef>
                <a:spcPts val="0"/>
              </a:spcBef>
              <a:spcAft>
                <a:spcPts val="0"/>
              </a:spcAft>
              <a:buBlip>
                <a:blip r:embed="rId4"/>
              </a:buBlip>
            </a:pPr>
            <a:endParaRPr dirty="0">
              <a:solidFill>
                <a:schemeClr val="tx1">
                  <a:lumMod val="50000"/>
                </a:schemeClr>
              </a:solidFill>
            </a:endParaRPr>
          </a:p>
        </p:txBody>
      </p:sp>
    </p:spTree>
    <p:extLst>
      <p:ext uri="{BB962C8B-B14F-4D97-AF65-F5344CB8AC3E}">
        <p14:creationId xmlns:p14="http://schemas.microsoft.com/office/powerpoint/2010/main" val="2731012482"/>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Objectives</a:t>
            </a:r>
            <a:endParaRPr dirty="0"/>
          </a:p>
        </p:txBody>
      </p:sp>
      <p:sp>
        <p:nvSpPr>
          <p:cNvPr id="457" name="Google Shape;457;p41"/>
          <p:cNvSpPr txBox="1">
            <a:spLocks noGrp="1"/>
          </p:cNvSpPr>
          <p:nvPr>
            <p:ph type="subTitle" idx="1"/>
          </p:nvPr>
        </p:nvSpPr>
        <p:spPr>
          <a:xfrm>
            <a:off x="720000" y="1209923"/>
            <a:ext cx="7704000" cy="3513618"/>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50000"/>
              </a:lnSpc>
              <a:spcBef>
                <a:spcPts val="0"/>
              </a:spcBef>
              <a:spcAft>
                <a:spcPts val="0"/>
              </a:spcAft>
              <a:buClr>
                <a:srgbClr val="384655"/>
              </a:buClr>
              <a:buSzPts val="1400"/>
              <a:buFont typeface="DM Sans"/>
              <a:buBlip>
                <a:blip r:embed="rId4"/>
              </a:buBlip>
              <a:tabLst/>
              <a:defRPr/>
            </a:pPr>
            <a:r>
              <a:rPr kumimoji="0" lang="en-US" sz="1800" b="0" i="0" u="none" strike="noStrike" kern="0" cap="none" spc="0" normalizeH="0" baseline="0" noProof="0" dirty="0">
                <a:ln>
                  <a:noFill/>
                </a:ln>
                <a:solidFill>
                  <a:srgbClr val="384655">
                    <a:lumMod val="50000"/>
                  </a:srgbClr>
                </a:solidFill>
                <a:effectLst/>
                <a:uLnTx/>
                <a:uFillTx/>
                <a:latin typeface="DM Sans"/>
                <a:sym typeface="DM Sans"/>
              </a:rPr>
              <a:t>The project also seeks to assess how various road features, including junctions, traffic signals, and crossings, influence the frequency and severity of incidents. This insight will help enhance road design and optimize traffic management strategies. Furthermore, the analysis extends to the impact of adverse weather conditions, such as rain or fog, on incident rates. Understanding these effects can guide improved road maintenance and driver warning systems during poor weather.</a:t>
            </a:r>
          </a:p>
          <a:p>
            <a:pPr marL="285750" lvl="0" indent="-285750" algn="l" rtl="0">
              <a:spcBef>
                <a:spcPts val="0"/>
              </a:spcBef>
              <a:spcAft>
                <a:spcPts val="0"/>
              </a:spcAft>
              <a:buBlip>
                <a:blip r:embed="rId4"/>
              </a:buBlip>
            </a:pPr>
            <a:endParaRPr sz="2000" dirty="0">
              <a:solidFill>
                <a:schemeClr val="tx1">
                  <a:lumMod val="50000"/>
                </a:schemeClr>
              </a:solidFill>
            </a:endParaRPr>
          </a:p>
        </p:txBody>
      </p:sp>
      <p:pic>
        <p:nvPicPr>
          <p:cNvPr id="2" name="Picture 1" descr="A logo of a globe with a graduation cap&#10;&#10;Description automatically generated">
            <a:extLst>
              <a:ext uri="{FF2B5EF4-FFF2-40B4-BE49-F238E27FC236}">
                <a16:creationId xmlns:a16="http://schemas.microsoft.com/office/drawing/2014/main" id="{9EB55AE0-26D5-0CDC-4EFE-BE51ECB370EA}"/>
              </a:ext>
            </a:extLst>
          </p:cNvPr>
          <p:cNvPicPr>
            <a:picLocks noChangeAspect="1"/>
          </p:cNvPicPr>
          <p:nvPr/>
        </p:nvPicPr>
        <p:blipFill>
          <a:blip r:embed="rId5">
            <a:alphaModFix amt="20000"/>
          </a:blip>
          <a:stretch>
            <a:fillRect/>
          </a:stretch>
        </p:blipFill>
        <p:spPr>
          <a:xfrm>
            <a:off x="2285985" y="470091"/>
            <a:ext cx="4572029" cy="4203317"/>
          </a:xfrm>
          <a:prstGeom prst="rect">
            <a:avLst/>
          </a:prstGeom>
        </p:spPr>
      </p:pic>
    </p:spTree>
    <p:extLst>
      <p:ext uri="{BB962C8B-B14F-4D97-AF65-F5344CB8AC3E}">
        <p14:creationId xmlns:p14="http://schemas.microsoft.com/office/powerpoint/2010/main" val="2255257033"/>
      </p:ext>
    </p:extLst>
  </p:cSld>
  <p:clrMapOvr>
    <a:overrideClrMapping bg1="lt1" tx1="dk1" bg2="dk2" tx2="lt2" accent1="accent1" accent2="accent2" accent3="accent3" accent4="accent4" accent5="accent5" accent6="accent6" hlink="hlink" folHlink="folHlink"/>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Objectives</a:t>
            </a:r>
            <a:endParaRPr dirty="0"/>
          </a:p>
        </p:txBody>
      </p:sp>
      <p:sp>
        <p:nvSpPr>
          <p:cNvPr id="457" name="Google Shape;457;p41"/>
          <p:cNvSpPr txBox="1">
            <a:spLocks noGrp="1"/>
          </p:cNvSpPr>
          <p:nvPr>
            <p:ph type="subTitle" idx="1"/>
          </p:nvPr>
        </p:nvSpPr>
        <p:spPr>
          <a:xfrm>
            <a:off x="720000" y="1209923"/>
            <a:ext cx="7704000" cy="3513618"/>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50000"/>
              </a:lnSpc>
              <a:spcBef>
                <a:spcPts val="0"/>
              </a:spcBef>
              <a:spcAft>
                <a:spcPts val="0"/>
              </a:spcAft>
              <a:buClr>
                <a:srgbClr val="384655"/>
              </a:buClr>
              <a:buSzPts val="1400"/>
              <a:buFont typeface="DM Sans"/>
              <a:buBlip>
                <a:blip r:embed="rId4"/>
              </a:buBlip>
              <a:tabLst/>
              <a:defRPr/>
            </a:pPr>
            <a:r>
              <a:rPr kumimoji="0" lang="en-US" sz="2000" b="0" i="0" u="none" strike="noStrike" kern="0" cap="none" spc="0" normalizeH="0" baseline="0" noProof="0" dirty="0">
                <a:ln>
                  <a:noFill/>
                </a:ln>
                <a:solidFill>
                  <a:srgbClr val="384655">
                    <a:lumMod val="50000"/>
                  </a:srgbClr>
                </a:solidFill>
                <a:effectLst/>
                <a:uLnTx/>
                <a:uFillTx/>
                <a:latin typeface="DM Sans"/>
                <a:sym typeface="DM Sans"/>
              </a:rPr>
              <a:t>A significant focus is placed on addressing elevated risks associated with nighttime driving and weekend travel, as data shows these times are linked to more frequent incidents. The aim is to explore ways to mitigate these risks through better road lighting, increased law enforcement presence, and targeted public awareness campaigns.</a:t>
            </a:r>
          </a:p>
        </p:txBody>
      </p:sp>
      <p:pic>
        <p:nvPicPr>
          <p:cNvPr id="2" name="Picture 1" descr="A logo of a globe with a graduation cap&#10;&#10;Description automatically generated">
            <a:extLst>
              <a:ext uri="{FF2B5EF4-FFF2-40B4-BE49-F238E27FC236}">
                <a16:creationId xmlns:a16="http://schemas.microsoft.com/office/drawing/2014/main" id="{9EB55AE0-26D5-0CDC-4EFE-BE51ECB370EA}"/>
              </a:ext>
            </a:extLst>
          </p:cNvPr>
          <p:cNvPicPr>
            <a:picLocks noChangeAspect="1"/>
          </p:cNvPicPr>
          <p:nvPr/>
        </p:nvPicPr>
        <p:blipFill>
          <a:blip r:embed="rId5">
            <a:alphaModFix amt="20000"/>
          </a:blip>
          <a:stretch>
            <a:fillRect/>
          </a:stretch>
        </p:blipFill>
        <p:spPr>
          <a:xfrm>
            <a:off x="2285985" y="470091"/>
            <a:ext cx="4572029" cy="4203317"/>
          </a:xfrm>
          <a:prstGeom prst="rect">
            <a:avLst/>
          </a:prstGeom>
        </p:spPr>
      </p:pic>
    </p:spTree>
    <p:extLst>
      <p:ext uri="{BB962C8B-B14F-4D97-AF65-F5344CB8AC3E}">
        <p14:creationId xmlns:p14="http://schemas.microsoft.com/office/powerpoint/2010/main" val="705013277"/>
      </p:ext>
    </p:extLst>
  </p:cSld>
  <p:clrMapOvr>
    <a:overrideClrMapping bg1="lt1" tx1="dk1" bg2="dk2" tx2="lt2" accent1="accent1" accent2="accent2" accent3="accent3" accent4="accent4" accent5="accent5" accent6="accent6" hlink="hlink" folHlink="folHlink"/>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739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Objectives</a:t>
            </a:r>
            <a:endParaRPr dirty="0"/>
          </a:p>
        </p:txBody>
      </p:sp>
      <p:pic>
        <p:nvPicPr>
          <p:cNvPr id="2" name="Picture 1" descr="A logo of a globe with a graduation cap&#10;&#10;Description automatically generated">
            <a:extLst>
              <a:ext uri="{FF2B5EF4-FFF2-40B4-BE49-F238E27FC236}">
                <a16:creationId xmlns:a16="http://schemas.microsoft.com/office/drawing/2014/main" id="{2FC5AC42-655F-A372-5052-908DEBCF89E9}"/>
              </a:ext>
            </a:extLst>
          </p:cNvPr>
          <p:cNvPicPr>
            <a:picLocks noChangeAspect="1"/>
          </p:cNvPicPr>
          <p:nvPr/>
        </p:nvPicPr>
        <p:blipFill>
          <a:blip r:embed="rId3">
            <a:alphaModFix amt="20000"/>
          </a:blip>
          <a:stretch>
            <a:fillRect/>
          </a:stretch>
        </p:blipFill>
        <p:spPr>
          <a:xfrm>
            <a:off x="2285985" y="470091"/>
            <a:ext cx="4572029" cy="4203317"/>
          </a:xfrm>
          <a:prstGeom prst="rect">
            <a:avLst/>
          </a:prstGeom>
        </p:spPr>
      </p:pic>
      <p:sp>
        <p:nvSpPr>
          <p:cNvPr id="457" name="Google Shape;457;p41"/>
          <p:cNvSpPr txBox="1">
            <a:spLocks noGrp="1"/>
          </p:cNvSpPr>
          <p:nvPr>
            <p:ph type="subTitle" idx="2"/>
          </p:nvPr>
        </p:nvSpPr>
        <p:spPr>
          <a:xfrm>
            <a:off x="939800" y="1159790"/>
            <a:ext cx="7484200" cy="3513618"/>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50000"/>
              </a:lnSpc>
              <a:spcBef>
                <a:spcPts val="0"/>
              </a:spcBef>
              <a:spcAft>
                <a:spcPts val="0"/>
              </a:spcAft>
              <a:buClr>
                <a:srgbClr val="384655"/>
              </a:buClr>
              <a:buSzPts val="1400"/>
              <a:buFont typeface="DM Sans"/>
              <a:buBlip>
                <a:blip r:embed="rId4"/>
              </a:buBlip>
              <a:tabLst/>
              <a:defRPr/>
            </a:pPr>
            <a:r>
              <a:rPr kumimoji="0" lang="en-US" sz="1600" b="0" i="0" u="none" strike="noStrike" kern="0" cap="none" spc="0" normalizeH="0" baseline="0" noProof="0" dirty="0">
                <a:ln>
                  <a:noFill/>
                </a:ln>
                <a:solidFill>
                  <a:srgbClr val="384655">
                    <a:lumMod val="50000"/>
                  </a:srgbClr>
                </a:solidFill>
                <a:effectLst/>
                <a:uLnTx/>
                <a:uFillTx/>
                <a:latin typeface="DM Sans"/>
                <a:sym typeface="DM Sans"/>
              </a:rPr>
              <a:t>Additionally, the project aspires to predict future incident trends by leveraging historical data, enabling proactive planning and resource allocation to prevent accidents and save lives. By evaluating the effectiveness of current safety interventions, the project seeks to identify areas for improvement, ensuring that resources are used efficiently for road safety enhancements. Ultimately, the goal is to use data-driven insights to create safer roads, reduce accidents, and improve the quality of life for all road users.</a:t>
            </a:r>
            <a:endParaRPr lang="en-US" sz="1600" dirty="0">
              <a:solidFill>
                <a:schemeClr val="tx1">
                  <a:lumMod val="50000"/>
                </a:schemeClr>
              </a:solidFill>
            </a:endParaRPr>
          </a:p>
        </p:txBody>
      </p:sp>
    </p:spTree>
    <p:extLst>
      <p:ext uri="{BB962C8B-B14F-4D97-AF65-F5344CB8AC3E}">
        <p14:creationId xmlns:p14="http://schemas.microsoft.com/office/powerpoint/2010/main" val="1937266714"/>
      </p:ext>
    </p:extLst>
  </p:cSld>
  <p:clrMapOvr>
    <a:masterClrMapping/>
  </p:clrMapOvr>
  <p:transition spd="slow">
    <p:random/>
  </p:transition>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themeOverride>
</file>

<file path=ppt/theme/themeOverride2.xml><?xml version="1.0" encoding="utf-8"?>
<a:themeOverride xmlns:a="http://schemas.openxmlformats.org/drawingml/2006/main">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themeOverride>
</file>

<file path=ppt/theme/themeOverride3.xml><?xml version="1.0" encoding="utf-8"?>
<a:themeOverride xmlns:a="http://schemas.openxmlformats.org/drawingml/2006/main">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themeOverride>
</file>

<file path=ppt/theme/themeOverride4.xml><?xml version="1.0" encoding="utf-8"?>
<a:themeOverride xmlns:a="http://schemas.openxmlformats.org/drawingml/2006/main">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595</TotalTime>
  <Words>901</Words>
  <Application>Microsoft Office PowerPoint</Application>
  <PresentationFormat>On-screen Show (16:9)</PresentationFormat>
  <Paragraphs>83</Paragraphs>
  <Slides>20</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Wingdings</vt:lpstr>
      <vt:lpstr>Outfit</vt:lpstr>
      <vt:lpstr>Arial</vt:lpstr>
      <vt:lpstr>Forte Forward</vt:lpstr>
      <vt:lpstr>DM Sans</vt:lpstr>
      <vt:lpstr>Nunito Light</vt:lpstr>
      <vt:lpstr>Data Collection and Analysis - Master of Science in Community Health and Prevention Research by Slidesgo</vt:lpstr>
      <vt:lpstr>1_Data Collection and Analysis - Master of Science in Community Health and Prevention Research by Slidesgo</vt:lpstr>
      <vt:lpstr>                Road Hazard Analytics </vt:lpstr>
      <vt:lpstr>Table of contents</vt:lpstr>
      <vt:lpstr>Our team</vt:lpstr>
      <vt:lpstr>Problems</vt:lpstr>
      <vt:lpstr>Problems</vt:lpstr>
      <vt:lpstr>Objectives</vt:lpstr>
      <vt:lpstr>Objectives</vt:lpstr>
      <vt:lpstr>Objectives</vt:lpstr>
      <vt:lpstr>Objectives</vt:lpstr>
      <vt:lpstr>Tools</vt:lpstr>
      <vt:lpstr>Tools</vt:lpstr>
      <vt:lpstr>Tools</vt:lpstr>
      <vt:lpstr>Data Overview</vt:lpstr>
      <vt:lpstr>Data Overview</vt:lpstr>
      <vt:lpstr>Dashboard &amp; Recommendations</vt:lpstr>
      <vt:lpstr>Dashboard</vt:lpstr>
      <vt:lpstr>Recommendations</vt:lpstr>
      <vt:lpstr>Recommendations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Mohamed Ahmed;Abdelrahman Mahmoud</dc:creator>
  <cp:lastModifiedBy>Mohamed Ahmed</cp:lastModifiedBy>
  <cp:revision>8</cp:revision>
  <dcterms:modified xsi:type="dcterms:W3CDTF">2024-10-12T14:00:23Z</dcterms:modified>
</cp:coreProperties>
</file>