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BG3wg9Sc1Ubg8uKjlhN9gbHMe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18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nd table">
  <p:cSld name="Chart and table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7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0" name="Google Shape;140;p28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28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38199" y="2136775"/>
            <a:ext cx="10515599" cy="369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29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29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29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9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9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9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9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9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9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29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2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2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2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drant">
  <p:cSld name="Quadra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3" type="body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5" type="body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6" type="body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7" type="body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8" type="body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9" type="body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3" type="body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9" name="Google Shape;199;p33"/>
          <p:cNvCxnSpPr>
            <a:endCxn id="193" idx="1"/>
          </p:cNvCxnSpPr>
          <p:nvPr/>
        </p:nvCxnSpPr>
        <p:spPr>
          <a:xfrm>
            <a:off x="2315649" y="3774842"/>
            <a:ext cx="7624800" cy="0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33"/>
          <p:cNvCxnSpPr/>
          <p:nvPr/>
        </p:nvCxnSpPr>
        <p:spPr>
          <a:xfrm flipH="1" rot="10800000">
            <a:off x="6096000" y="2091972"/>
            <a:ext cx="4678" cy="3376818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4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35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1" name="Google Shape;241;p35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2" name="Google Shape;242;p35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35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35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5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3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35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3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2" name="Google Shape;252;p35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3" name="Google Shape;253;p35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35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5" name="Google Shape;255;p35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6" name="Google Shape;256;p35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5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5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9" name="Google Shape;259;p35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5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5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7" name="Google Shape;277;p3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36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0" name="Google Shape;280;p3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1" name="Google Shape;281;p3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4" name="Google Shape;284;p3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85" name="Google Shape;285;p3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3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3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9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94" name="Google Shape;294;p3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3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4" name="Google Shape;74;p22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22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5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"/>
          <p:cNvSpPr txBox="1"/>
          <p:nvPr>
            <p:ph type="title"/>
          </p:nvPr>
        </p:nvSpPr>
        <p:spPr>
          <a:xfrm>
            <a:off x="1885156" y="1858092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DOCKERIZED CRUD 3-TIER WEB APPLICATION </a:t>
            </a:r>
            <a:br>
              <a:rPr b="1" lang="en-US"/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–</a:t>
            </a:r>
            <a:br>
              <a:rPr b="1" lang="en-US"/>
            </a:br>
            <a:r>
              <a:rPr b="1" lang="en-US"/>
              <a:t> DEVOPS LIFECYCLE</a:t>
            </a:r>
            <a:endParaRPr/>
          </a:p>
        </p:txBody>
      </p:sp>
      <p:sp>
        <p:nvSpPr>
          <p:cNvPr id="311" name="Google Shape;311;p1"/>
          <p:cNvSpPr txBox="1"/>
          <p:nvPr>
            <p:ph idx="8" type="body"/>
          </p:nvPr>
        </p:nvSpPr>
        <p:spPr>
          <a:xfrm>
            <a:off x="3067059" y="4719333"/>
            <a:ext cx="6059451" cy="49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 sz="2000"/>
              <a:t>Deploying with Jenkins, Docker,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Kubernetes</a:t>
            </a:r>
            <a:r>
              <a:rPr lang="en-US" sz="2000"/>
              <a:t>,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Ansible, </a:t>
            </a:r>
            <a:r>
              <a:rPr lang="en-US" sz="2000"/>
              <a:t>Terraform, and AWS</a:t>
            </a:r>
            <a:endParaRPr sz="2000"/>
          </a:p>
        </p:txBody>
      </p:sp>
      <p:sp>
        <p:nvSpPr>
          <p:cNvPr id="312" name="Google Shape;31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1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9"/>
          <p:cNvSpPr txBox="1"/>
          <p:nvPr/>
        </p:nvSpPr>
        <p:spPr>
          <a:xfrm>
            <a:off x="4567237" y="2049330"/>
            <a:ext cx="6792325" cy="465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CI INTEGRATION WITH JENKINS</a:t>
            </a:r>
            <a:endParaRPr b="1" sz="2800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 txBox="1"/>
          <p:nvPr/>
        </p:nvSpPr>
        <p:spPr>
          <a:xfrm>
            <a:off x="5114590" y="3067404"/>
            <a:ext cx="6767181" cy="193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GitHub Integration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Pulls code from the repository.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Jenkins Jobs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Build Docker images for both tiers.</a:t>
            </a:r>
            <a:b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Run unit tests automatically.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Automated Builds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Triggered on each commit.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type="title"/>
          </p:nvPr>
        </p:nvSpPr>
        <p:spPr>
          <a:xfrm>
            <a:off x="2933700" y="1450261"/>
            <a:ext cx="8421688" cy="767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DOCKERIZATION</a:t>
            </a:r>
            <a:endParaRPr/>
          </a:p>
        </p:txBody>
      </p:sp>
      <p:sp>
        <p:nvSpPr>
          <p:cNvPr id="398" name="Google Shape;39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3440337" y="2423461"/>
            <a:ext cx="7421856" cy="35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Dockerized Angular app.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ASP.NET Core Web API in a Docker container.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SQL Server running as </a:t>
            </a:r>
            <a:r>
              <a:rPr lang="en-US" sz="2000">
                <a:solidFill>
                  <a:srgbClr val="3F3F3F"/>
                </a:solidFill>
              </a:rPr>
              <a:t>a container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Docker Compose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Orchestrates multi-container deployment locally and in AWS.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11"/>
          <p:cNvSpPr txBox="1"/>
          <p:nvPr>
            <p:ph type="title"/>
          </p:nvPr>
        </p:nvSpPr>
        <p:spPr>
          <a:xfrm>
            <a:off x="1967784" y="1160487"/>
            <a:ext cx="9387603" cy="767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CONTAINER ORCHESTRATION WITH KUBERNETES</a:t>
            </a:r>
            <a:endParaRPr/>
          </a:p>
        </p:txBody>
      </p:sp>
      <p:sp>
        <p:nvSpPr>
          <p:cNvPr id="407" name="Google Shape;407;p11"/>
          <p:cNvSpPr txBox="1"/>
          <p:nvPr/>
        </p:nvSpPr>
        <p:spPr>
          <a:xfrm>
            <a:off x="2474421" y="2348334"/>
            <a:ext cx="8377039" cy="35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Manages the deployment and scaling of Docker containers.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Provides high availability through replication of application pods.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Deployment Automation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Jenkins pipeline triggers the Kubernetes deployment after successful builds.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Automatically scales the application based on resource utilization.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4" name="Google Shape;414;p13"/>
          <p:cNvCxnSpPr/>
          <p:nvPr/>
        </p:nvCxnSpPr>
        <p:spPr>
          <a:xfrm>
            <a:off x="10178143" y="0"/>
            <a:ext cx="2013857" cy="14151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13"/>
          <p:cNvCxnSpPr/>
          <p:nvPr/>
        </p:nvCxnSpPr>
        <p:spPr>
          <a:xfrm>
            <a:off x="8752114" y="0"/>
            <a:ext cx="3439886" cy="576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p13"/>
          <p:cNvSpPr txBox="1"/>
          <p:nvPr>
            <p:ph type="title"/>
          </p:nvPr>
        </p:nvSpPr>
        <p:spPr>
          <a:xfrm>
            <a:off x="1398967" y="1171220"/>
            <a:ext cx="9387603" cy="767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CHALLENGES &amp; SOLUTIONS</a:t>
            </a:r>
            <a:endParaRPr b="1"/>
          </a:p>
        </p:txBody>
      </p:sp>
      <p:sp>
        <p:nvSpPr>
          <p:cNvPr id="417" name="Google Shape;417;p13"/>
          <p:cNvSpPr txBox="1"/>
          <p:nvPr/>
        </p:nvSpPr>
        <p:spPr>
          <a:xfrm>
            <a:off x="2012928" y="2316137"/>
            <a:ext cx="9379121" cy="35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Managing multiple containers and dependencies.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Docker Compose to orchestrate containers and maintain consistency.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Deployment complexity on AWS.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Automating with Terraform and Ansible to provision and configure the infrastructure and application.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14"/>
          <p:cNvSpPr txBox="1"/>
          <p:nvPr>
            <p:ph type="title"/>
          </p:nvPr>
        </p:nvSpPr>
        <p:spPr>
          <a:xfrm>
            <a:off x="1463361" y="1181952"/>
            <a:ext cx="9387603" cy="767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CONCLUSION &amp; FUTURE STEPS</a:t>
            </a:r>
            <a:endParaRPr b="1"/>
          </a:p>
        </p:txBody>
      </p:sp>
      <p:sp>
        <p:nvSpPr>
          <p:cNvPr id="425" name="Google Shape;425;p14"/>
          <p:cNvSpPr txBox="1"/>
          <p:nvPr/>
        </p:nvSpPr>
        <p:spPr>
          <a:xfrm>
            <a:off x="2012928" y="2316137"/>
            <a:ext cx="9379121" cy="35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Successfully demonstrated DevOps best practices: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Continuous integration, automated testing, and deployment with AWS.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 monitoring with tools like Prometheus or Grafana.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type="ctrTitle"/>
          </p:nvPr>
        </p:nvSpPr>
        <p:spPr>
          <a:xfrm>
            <a:off x="7892871" y="2571235"/>
            <a:ext cx="2462387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/>
              <a:t>THANK</a:t>
            </a:r>
            <a:br>
              <a:rPr lang="en-US" sz="4000"/>
            </a:br>
            <a:r>
              <a:rPr lang="en-US" sz="4000"/>
              <a:t>  YOU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sz="4400"/>
          </a:p>
        </p:txBody>
      </p:sp>
      <p:sp>
        <p:nvSpPr>
          <p:cNvPr id="432" name="Google Shape;432;p16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/>
          <p:nvPr>
            <p:ph type="title"/>
          </p:nvPr>
        </p:nvSpPr>
        <p:spPr>
          <a:xfrm>
            <a:off x="3492661" y="986122"/>
            <a:ext cx="5206675" cy="730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/>
              <a:t>THE TEAM</a:t>
            </a:r>
            <a:endParaRPr/>
          </a:p>
        </p:txBody>
      </p:sp>
      <p:sp>
        <p:nvSpPr>
          <p:cNvPr id="319" name="Google Shape;319;p15"/>
          <p:cNvSpPr txBox="1"/>
          <p:nvPr>
            <p:ph idx="1" type="body"/>
          </p:nvPr>
        </p:nvSpPr>
        <p:spPr>
          <a:xfrm>
            <a:off x="831767" y="3299565"/>
            <a:ext cx="2478647" cy="311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/>
              <a:t>Ahmed Elmahdy</a:t>
            </a:r>
            <a:endParaRPr/>
          </a:p>
        </p:txBody>
      </p:sp>
      <p:sp>
        <p:nvSpPr>
          <p:cNvPr id="320" name="Google Shape;320;p15"/>
          <p:cNvSpPr txBox="1"/>
          <p:nvPr>
            <p:ph idx="6" type="body"/>
          </p:nvPr>
        </p:nvSpPr>
        <p:spPr>
          <a:xfrm>
            <a:off x="4851637" y="3930109"/>
            <a:ext cx="249065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/>
              <a:t>Michael Halem</a:t>
            </a:r>
            <a:endParaRPr/>
          </a:p>
        </p:txBody>
      </p:sp>
      <p:sp>
        <p:nvSpPr>
          <p:cNvPr id="321" name="Google Shape;321;p15"/>
          <p:cNvSpPr txBox="1"/>
          <p:nvPr>
            <p:ph idx="7" type="body"/>
          </p:nvPr>
        </p:nvSpPr>
        <p:spPr>
          <a:xfrm>
            <a:off x="7363179" y="5067890"/>
            <a:ext cx="24890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/>
              <a:t>Ziad Abdelnabi</a:t>
            </a:r>
            <a:endParaRPr/>
          </a:p>
        </p:txBody>
      </p:sp>
      <p:sp>
        <p:nvSpPr>
          <p:cNvPr id="322" name="Google Shape;322;p15"/>
          <p:cNvSpPr txBox="1"/>
          <p:nvPr>
            <p:ph idx="8" type="body"/>
          </p:nvPr>
        </p:nvSpPr>
        <p:spPr>
          <a:xfrm>
            <a:off x="8801855" y="3257813"/>
            <a:ext cx="2718728" cy="33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/>
              <a:t>Ibrahim Zaghloul</a:t>
            </a:r>
            <a:endParaRPr/>
          </a:p>
        </p:txBody>
      </p:sp>
      <p:sp>
        <p:nvSpPr>
          <p:cNvPr id="323" name="Google Shape;3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2306839" y="5063716"/>
            <a:ext cx="2509962" cy="33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Mohamed Emad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"/>
          <p:cNvSpPr txBox="1"/>
          <p:nvPr>
            <p:ph idx="1" type="body"/>
          </p:nvPr>
        </p:nvSpPr>
        <p:spPr>
          <a:xfrm>
            <a:off x="614429" y="1711415"/>
            <a:ext cx="5414894" cy="40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/>
              <a:t>Objective</a:t>
            </a:r>
            <a:r>
              <a:rPr lang="en-US" sz="1800"/>
              <a:t>:</a:t>
            </a:r>
            <a:endParaRPr sz="1800"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Demonstrate a DevOps pipeline for deploying a containerized web application.</a:t>
            </a:r>
            <a:endParaRPr sz="1800"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Focus on </a:t>
            </a:r>
            <a:r>
              <a:rPr b="1" lang="en-US" sz="1800"/>
              <a:t>CI/CD</a:t>
            </a:r>
            <a:r>
              <a:rPr lang="en-US" sz="1800"/>
              <a:t>, Docker for containerization, and AWS for cloud deployment.</a:t>
            </a:r>
            <a:endParaRPr sz="1800"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/>
              <a:t>Key Features</a:t>
            </a:r>
            <a:r>
              <a:rPr lang="en-US" sz="1800"/>
              <a:t>:</a:t>
            </a:r>
            <a:endParaRPr sz="1800"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Full CRUD operations.</a:t>
            </a:r>
            <a:endParaRPr sz="1800"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3-tier architecture with Docker and Docker Compose.</a:t>
            </a:r>
            <a:endParaRPr sz="1800"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/>
              <a:t>AWS deployment for scalability.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"/>
          <p:cNvSpPr txBox="1"/>
          <p:nvPr>
            <p:ph type="title"/>
          </p:nvPr>
        </p:nvSpPr>
        <p:spPr>
          <a:xfrm>
            <a:off x="610637" y="658923"/>
            <a:ext cx="5050785" cy="521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OVERVIEW OF THE PROJECT</a:t>
            </a:r>
            <a:endParaRPr b="1"/>
          </a:p>
        </p:txBody>
      </p:sp>
      <p:sp>
        <p:nvSpPr>
          <p:cNvPr id="332" name="Google Shape;332;p2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26" y="1492250"/>
            <a:ext cx="10898910" cy="4864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"/>
          <p:cNvSpPr txBox="1"/>
          <p:nvPr/>
        </p:nvSpPr>
        <p:spPr>
          <a:xfrm>
            <a:off x="1191491" y="489527"/>
            <a:ext cx="5332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"/>
          <p:cNvSpPr txBox="1"/>
          <p:nvPr/>
        </p:nvSpPr>
        <p:spPr>
          <a:xfrm>
            <a:off x="806625" y="2305350"/>
            <a:ext cx="4495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 Cluster Consists Of Two Nodes At Two Subnets At Different Availability Zones.</a:t>
            </a:r>
            <a:endParaRPr sz="3100"/>
          </a:p>
        </p:txBody>
      </p:sp>
      <p:sp>
        <p:nvSpPr>
          <p:cNvPr id="345" name="Google Shape;345;p4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"/>
          <p:cNvSpPr txBox="1"/>
          <p:nvPr>
            <p:ph type="title"/>
          </p:nvPr>
        </p:nvSpPr>
        <p:spPr>
          <a:xfrm>
            <a:off x="825285" y="5703148"/>
            <a:ext cx="5050785" cy="521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/>
              <a:t>DEVOPS LIFECYCLE </a:t>
            </a:r>
            <a:endParaRPr b="1"/>
          </a:p>
        </p:txBody>
      </p:sp>
      <p:sp>
        <p:nvSpPr>
          <p:cNvPr id="351" name="Google Shape;351;p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CONTINUOUS INTEGRATION</a:t>
            </a:r>
            <a:endParaRPr/>
          </a:p>
        </p:txBody>
      </p:sp>
      <p:sp>
        <p:nvSpPr>
          <p:cNvPr id="352" name="Google Shape;352;p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CONTINUOUS TESTING</a:t>
            </a:r>
            <a:endParaRPr/>
          </a:p>
        </p:txBody>
      </p:sp>
      <p:sp>
        <p:nvSpPr>
          <p:cNvPr id="353" name="Google Shape;353;p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CONTINUOUS DELIVERY</a:t>
            </a:r>
            <a:endParaRPr/>
          </a:p>
        </p:txBody>
      </p:sp>
      <p:sp>
        <p:nvSpPr>
          <p:cNvPr id="354" name="Google Shape;354;p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MONITORING &amp; FEEDBACK</a:t>
            </a:r>
            <a:endParaRPr/>
          </a:p>
        </p:txBody>
      </p:sp>
      <p:sp>
        <p:nvSpPr>
          <p:cNvPr id="355" name="Google Shape;355;p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Automate code integration using Jenkins.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Unit tests for server and client logic using xUnit and Jasmine.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Deploy the application to AWS with Docker containers.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Future integration of monitoring tools to track application performance.</a:t>
            </a:r>
            <a:endParaRPr/>
          </a:p>
        </p:txBody>
      </p:sp>
      <p:sp>
        <p:nvSpPr>
          <p:cNvPr id="359" name="Google Shape;359;p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6"/>
          <p:cNvSpPr txBox="1"/>
          <p:nvPr/>
        </p:nvSpPr>
        <p:spPr>
          <a:xfrm>
            <a:off x="653567" y="5338247"/>
            <a:ext cx="5050785" cy="521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CI/CD PIPELINE </a:t>
            </a:r>
            <a:endParaRPr b="1" sz="2800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"/>
          <p:cNvSpPr txBox="1"/>
          <p:nvPr/>
        </p:nvSpPr>
        <p:spPr>
          <a:xfrm>
            <a:off x="2911698" y="988767"/>
            <a:ext cx="7272493" cy="46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Code Commit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 Developers push changes to GitHub.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Jenkins Pipeline Trigger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 Jenkins automatically pulls the latest code and starts the pipeline.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Build &amp; Test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Jenkins builds Docker images for the frontend (Angular) an</a:t>
            </a:r>
            <a:r>
              <a:rPr lang="en-US" sz="1800">
                <a:solidFill>
                  <a:srgbClr val="3F3F3F"/>
                </a:solidFill>
              </a:rPr>
              <a:t>d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backend (ASP.NET Core) and runs unit tests.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Docker Image Push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 Images are pushed to Docker Hub or a private AWS ECR registry.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AWS Deployment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Ansible scripts deploy the Docker containers on AWS EC2 instances.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4" y="469995"/>
            <a:ext cx="10371962" cy="588635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"/>
          <p:cNvSpPr txBox="1"/>
          <p:nvPr/>
        </p:nvSpPr>
        <p:spPr>
          <a:xfrm>
            <a:off x="195846" y="46059"/>
            <a:ext cx="10954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browser's address bar enter http:ubuntu@ec2-51-20-74-16.eu-north-1.compute.amazonaws.com:8080</a:t>
            </a:r>
            <a:endParaRPr/>
          </a:p>
        </p:txBody>
      </p:sp>
      <p:sp>
        <p:nvSpPr>
          <p:cNvPr id="376" name="Google Shape;376;p7"/>
          <p:cNvSpPr txBox="1"/>
          <p:nvPr/>
        </p:nvSpPr>
        <p:spPr>
          <a:xfrm>
            <a:off x="5266537" y="6356350"/>
            <a:ext cx="1257320" cy="419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"/>
          <p:cNvSpPr txBox="1"/>
          <p:nvPr>
            <p:ph type="title"/>
          </p:nvPr>
        </p:nvSpPr>
        <p:spPr>
          <a:xfrm>
            <a:off x="735773" y="836570"/>
            <a:ext cx="6792325" cy="1163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en-US" sz="2400"/>
              <a:t>AWS DEPLOYMENT PROCESS WITH TERRAFORM AND KUBERNETES</a:t>
            </a:r>
            <a:endParaRPr b="1" sz="2400"/>
          </a:p>
        </p:txBody>
      </p:sp>
      <p:sp>
        <p:nvSpPr>
          <p:cNvPr id="382" name="Google Shape;38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8"/>
          <p:cNvSpPr txBox="1"/>
          <p:nvPr/>
        </p:nvSpPr>
        <p:spPr>
          <a:xfrm>
            <a:off x="1240196" y="2208813"/>
            <a:ext cx="10130388" cy="39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Automates the provisioning of AWS infrastructure, such as EC2 instances, VPCs, </a:t>
            </a:r>
            <a:b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 security groups.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Orchestrates container deployment, scaling, and management across </a:t>
            </a:r>
            <a:b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AWS infrastructure.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AWS EC2 Instances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Hosting Kubernetes clusters.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Elastic Load Balancer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Distributes traffic between Kubernetes pods.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2024-10-14T18:53:41Z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