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abin" panose="020B0604020202020204" charset="0"/>
      <p:regular r:id="rId13"/>
    </p:embeddedFont>
    <p:embeddedFont>
      <p:font typeface="Unbounded" panose="020B0604020202020204" charset="0"/>
      <p:regular r:id="rId14"/>
    </p:embeddedFont>
  </p:embeddedFontLst>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15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74224" y="805577"/>
            <a:ext cx="7768352" cy="2393156"/>
          </a:xfrm>
          <a:prstGeom prst="rect">
            <a:avLst/>
          </a:prstGeom>
          <a:noFill/>
          <a:ln/>
        </p:spPr>
        <p:txBody>
          <a:bodyPr wrap="square" lIns="0" tIns="0" rIns="0" bIns="0" rtlCol="0" anchor="t"/>
          <a:lstStyle/>
          <a:p>
            <a:pPr marL="0" indent="0">
              <a:lnSpc>
                <a:spcPts val="6250"/>
              </a:lnSpc>
              <a:buNone/>
            </a:pPr>
            <a:r>
              <a:rPr lang="en-US" sz="5000" dirty="0">
                <a:solidFill>
                  <a:srgbClr val="FFFFFF"/>
                </a:solidFill>
                <a:latin typeface="Unbounded" pitchFamily="34" charset="0"/>
                <a:ea typeface="Unbounded" pitchFamily="34" charset="-122"/>
                <a:cs typeface="Unbounded" pitchFamily="34" charset="-120"/>
              </a:rPr>
              <a:t>Olist E-Commerce Performance Analysis</a:t>
            </a:r>
            <a:endParaRPr lang="en-US" sz="5000" dirty="0"/>
          </a:p>
        </p:txBody>
      </p:sp>
      <p:sp>
        <p:nvSpPr>
          <p:cNvPr id="4" name="Text 1"/>
          <p:cNvSpPr/>
          <p:nvPr/>
        </p:nvSpPr>
        <p:spPr>
          <a:xfrm>
            <a:off x="6174224" y="3493532"/>
            <a:ext cx="7768352" cy="1572220"/>
          </a:xfrm>
          <a:prstGeom prst="rect">
            <a:avLst/>
          </a:prstGeom>
          <a:noFill/>
          <a:ln/>
        </p:spPr>
        <p:txBody>
          <a:bodyPr wrap="square" lIns="0" tIns="0" rIns="0" bIns="0" rtlCol="0" anchor="t"/>
          <a:lstStyle/>
          <a:p>
            <a:pPr marL="0" indent="0">
              <a:lnSpc>
                <a:spcPts val="2450"/>
              </a:lnSpc>
              <a:buNone/>
            </a:pPr>
            <a:r>
              <a:rPr lang="en-US" sz="1500" dirty="0">
                <a:solidFill>
                  <a:srgbClr val="CAD6DE"/>
                </a:solidFill>
                <a:latin typeface="Cabin" pitchFamily="34" charset="0"/>
                <a:ea typeface="Cabin" pitchFamily="34" charset="-122"/>
                <a:cs typeface="Cabin" pitchFamily="34" charset="-120"/>
              </a:rPr>
              <a:t>Welcome to our comprehensive Power BI project report on Olist's e-commerce performance. This analysis delves deep into the intricate workings of Olist's online marketplace, offering valuable insights to drive strategic decision-making. Our report leverages the extensive Olist E-commerce Dataset from Kaggle, encompassing crucial information from orders, customers, sellers, products, payments, reviews, and geolocation data.</a:t>
            </a:r>
            <a:endParaRPr lang="en-US" sz="1500" dirty="0"/>
          </a:p>
        </p:txBody>
      </p:sp>
      <p:sp>
        <p:nvSpPr>
          <p:cNvPr id="5" name="Text 2"/>
          <p:cNvSpPr/>
          <p:nvPr/>
        </p:nvSpPr>
        <p:spPr>
          <a:xfrm>
            <a:off x="6174224" y="5286851"/>
            <a:ext cx="7768352" cy="1572220"/>
          </a:xfrm>
          <a:prstGeom prst="rect">
            <a:avLst/>
          </a:prstGeom>
          <a:noFill/>
          <a:ln/>
        </p:spPr>
        <p:txBody>
          <a:bodyPr wrap="square" lIns="0" tIns="0" rIns="0" bIns="0" rtlCol="0" anchor="t"/>
          <a:lstStyle/>
          <a:p>
            <a:pPr marL="0" indent="0">
              <a:lnSpc>
                <a:spcPts val="2450"/>
              </a:lnSpc>
              <a:buNone/>
            </a:pPr>
            <a:r>
              <a:rPr lang="en-US" sz="1500" dirty="0">
                <a:solidFill>
                  <a:srgbClr val="CAD6DE"/>
                </a:solidFill>
                <a:latin typeface="Cabin" pitchFamily="34" charset="0"/>
                <a:ea typeface="Cabin" pitchFamily="34" charset="-122"/>
                <a:cs typeface="Cabin" pitchFamily="34" charset="-120"/>
              </a:rPr>
              <a:t>Tailored for Olist's higher management, marketing team, and logistics department, this analysis aims to uncover key trends in sales performance, customer behavior, and operational efficiency. By examining these critical aspects, we seek to provide actionable intelligence that can propel Olist's growth and enhance its competitive edge in the dynamic e-commerce landscape.</a:t>
            </a:r>
            <a:endParaRPr lang="en-US" sz="1500" dirty="0"/>
          </a:p>
        </p:txBody>
      </p:sp>
      <p:sp>
        <p:nvSpPr>
          <p:cNvPr id="6" name="Shape 3"/>
          <p:cNvSpPr/>
          <p:nvPr/>
        </p:nvSpPr>
        <p:spPr>
          <a:xfrm>
            <a:off x="6174224" y="7094815"/>
            <a:ext cx="314444" cy="314444"/>
          </a:xfrm>
          <a:prstGeom prst="roundRect">
            <a:avLst>
              <a:gd name="adj" fmla="val 29076992"/>
            </a:avLst>
          </a:prstGeom>
          <a:noFill/>
          <a:ln w="7620">
            <a:solidFill>
              <a:srgbClr val="FFFFFF"/>
            </a:solidFill>
            <a:prstDash val="solid"/>
          </a:ln>
        </p:spPr>
        <p:txBody>
          <a:bodyPr/>
          <a:lstStyle/>
          <a:p>
            <a:endParaRPr lang="ar-E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968693" y="680085"/>
            <a:ext cx="8537734" cy="618649"/>
          </a:xfrm>
          <a:prstGeom prst="rect">
            <a:avLst/>
          </a:prstGeom>
          <a:noFill/>
          <a:ln/>
        </p:spPr>
        <p:txBody>
          <a:bodyPr wrap="none" lIns="0" tIns="0" rIns="0" bIns="0" rtlCol="0" anchor="t"/>
          <a:lstStyle/>
          <a:p>
            <a:pPr marL="0" indent="0">
              <a:lnSpc>
                <a:spcPts val="4850"/>
              </a:lnSpc>
              <a:buNone/>
            </a:pPr>
            <a:r>
              <a:rPr lang="en-US" sz="3850" dirty="0">
                <a:solidFill>
                  <a:srgbClr val="FFFFFF"/>
                </a:solidFill>
                <a:latin typeface="Unbounded" pitchFamily="34" charset="0"/>
                <a:ea typeface="Unbounded" pitchFamily="34" charset="-122"/>
                <a:cs typeface="Unbounded" pitchFamily="34" charset="-120"/>
              </a:rPr>
              <a:t>Strategic Recommendations</a:t>
            </a:r>
            <a:endParaRPr lang="en-US" sz="3850" dirty="0"/>
          </a:p>
        </p:txBody>
      </p:sp>
      <p:sp>
        <p:nvSpPr>
          <p:cNvPr id="3" name="Text 1"/>
          <p:cNvSpPr/>
          <p:nvPr/>
        </p:nvSpPr>
        <p:spPr>
          <a:xfrm>
            <a:off x="968693" y="1719382"/>
            <a:ext cx="12692896" cy="673179"/>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Based on our comprehensive analysis of Olist's e-commerce performance, we propose the following strategic recommendations to drive growth, enhance customer satisfaction, and optimize operations:</a:t>
            </a:r>
            <a:endParaRPr lang="en-US" sz="1650" dirty="0"/>
          </a:p>
        </p:txBody>
      </p:sp>
      <p:sp>
        <p:nvSpPr>
          <p:cNvPr id="4" name="Shape 2"/>
          <p:cNvSpPr/>
          <p:nvPr/>
        </p:nvSpPr>
        <p:spPr>
          <a:xfrm>
            <a:off x="968693" y="2865715"/>
            <a:ext cx="473273" cy="473273"/>
          </a:xfrm>
          <a:prstGeom prst="roundRect">
            <a:avLst>
              <a:gd name="adj" fmla="val 6667"/>
            </a:avLst>
          </a:prstGeom>
          <a:solidFill>
            <a:srgbClr val="304755"/>
          </a:solidFill>
          <a:ln/>
        </p:spPr>
        <p:txBody>
          <a:bodyPr/>
          <a:lstStyle/>
          <a:p>
            <a:endParaRPr lang="ar-EG"/>
          </a:p>
        </p:txBody>
      </p:sp>
      <p:sp>
        <p:nvSpPr>
          <p:cNvPr id="5" name="Text 3"/>
          <p:cNvSpPr/>
          <p:nvPr/>
        </p:nvSpPr>
        <p:spPr>
          <a:xfrm>
            <a:off x="1135380" y="2953822"/>
            <a:ext cx="139898" cy="296942"/>
          </a:xfrm>
          <a:prstGeom prst="rect">
            <a:avLst/>
          </a:prstGeom>
          <a:noFill/>
          <a:ln/>
        </p:spPr>
        <p:txBody>
          <a:bodyPr wrap="none" lIns="0" tIns="0" rIns="0" bIns="0" rtlCol="0" anchor="t"/>
          <a:lstStyle/>
          <a:p>
            <a:pPr marL="0" indent="0" algn="ctr">
              <a:lnSpc>
                <a:spcPts val="2300"/>
              </a:lnSpc>
              <a:buNone/>
            </a:pPr>
            <a:r>
              <a:rPr lang="en-US" sz="2300" dirty="0">
                <a:solidFill>
                  <a:srgbClr val="CAD6DE"/>
                </a:solidFill>
                <a:latin typeface="Unbounded" pitchFamily="34" charset="0"/>
                <a:ea typeface="Unbounded" pitchFamily="34" charset="-122"/>
                <a:cs typeface="Unbounded" pitchFamily="34" charset="-120"/>
              </a:rPr>
              <a:t>1</a:t>
            </a:r>
            <a:endParaRPr lang="en-US" sz="2300" dirty="0"/>
          </a:p>
        </p:txBody>
      </p:sp>
      <p:sp>
        <p:nvSpPr>
          <p:cNvPr id="6" name="Text 4"/>
          <p:cNvSpPr/>
          <p:nvPr/>
        </p:nvSpPr>
        <p:spPr>
          <a:xfrm>
            <a:off x="1652230" y="2865715"/>
            <a:ext cx="4430673" cy="309324"/>
          </a:xfrm>
          <a:prstGeom prst="rect">
            <a:avLst/>
          </a:prstGeom>
          <a:noFill/>
          <a:ln/>
        </p:spPr>
        <p:txBody>
          <a:bodyPr wrap="none" lIns="0" tIns="0" rIns="0" bIns="0" rtlCol="0" anchor="t"/>
          <a:lstStyle/>
          <a:p>
            <a:pPr marL="0" indent="0">
              <a:lnSpc>
                <a:spcPts val="2400"/>
              </a:lnSpc>
              <a:buNone/>
            </a:pPr>
            <a:r>
              <a:rPr lang="en-US" sz="1900" dirty="0">
                <a:solidFill>
                  <a:srgbClr val="CAD6DE"/>
                </a:solidFill>
                <a:latin typeface="Unbounded" pitchFamily="34" charset="0"/>
                <a:ea typeface="Unbounded" pitchFamily="34" charset="-122"/>
                <a:cs typeface="Unbounded" pitchFamily="34" charset="-120"/>
              </a:rPr>
              <a:t>Targeted Marketing Initiatives</a:t>
            </a:r>
            <a:endParaRPr lang="en-US" sz="1900" dirty="0"/>
          </a:p>
        </p:txBody>
      </p:sp>
      <p:sp>
        <p:nvSpPr>
          <p:cNvPr id="7" name="Text 5"/>
          <p:cNvSpPr/>
          <p:nvPr/>
        </p:nvSpPr>
        <p:spPr>
          <a:xfrm>
            <a:off x="1652230" y="3301246"/>
            <a:ext cx="5557838" cy="1682948"/>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Develop personalized marketing campaigns for High Value Infrequent customers to increase their purchase frequency. Implement loyalty programs and targeted offers to convert Low Value Infrequent customers into more frequent buyers, potentially through cross-selling and upselling strategies.</a:t>
            </a:r>
            <a:endParaRPr lang="en-US" sz="1650" dirty="0"/>
          </a:p>
        </p:txBody>
      </p:sp>
      <p:sp>
        <p:nvSpPr>
          <p:cNvPr id="8" name="Shape 6"/>
          <p:cNvSpPr/>
          <p:nvPr/>
        </p:nvSpPr>
        <p:spPr>
          <a:xfrm>
            <a:off x="7420332" y="2865715"/>
            <a:ext cx="473273" cy="473273"/>
          </a:xfrm>
          <a:prstGeom prst="roundRect">
            <a:avLst>
              <a:gd name="adj" fmla="val 6667"/>
            </a:avLst>
          </a:prstGeom>
          <a:solidFill>
            <a:srgbClr val="304755"/>
          </a:solidFill>
          <a:ln/>
        </p:spPr>
        <p:txBody>
          <a:bodyPr/>
          <a:lstStyle/>
          <a:p>
            <a:endParaRPr lang="ar-EG"/>
          </a:p>
        </p:txBody>
      </p:sp>
      <p:sp>
        <p:nvSpPr>
          <p:cNvPr id="9" name="Text 7"/>
          <p:cNvSpPr/>
          <p:nvPr/>
        </p:nvSpPr>
        <p:spPr>
          <a:xfrm>
            <a:off x="7539752" y="2953822"/>
            <a:ext cx="234315" cy="296942"/>
          </a:xfrm>
          <a:prstGeom prst="rect">
            <a:avLst/>
          </a:prstGeom>
          <a:noFill/>
          <a:ln/>
        </p:spPr>
        <p:txBody>
          <a:bodyPr wrap="none" lIns="0" tIns="0" rIns="0" bIns="0" rtlCol="0" anchor="t"/>
          <a:lstStyle/>
          <a:p>
            <a:pPr marL="0" indent="0" algn="ctr">
              <a:lnSpc>
                <a:spcPts val="2300"/>
              </a:lnSpc>
              <a:buNone/>
            </a:pPr>
            <a:r>
              <a:rPr lang="en-US" sz="2300" dirty="0">
                <a:solidFill>
                  <a:srgbClr val="CAD6DE"/>
                </a:solidFill>
                <a:latin typeface="Unbounded" pitchFamily="34" charset="0"/>
                <a:ea typeface="Unbounded" pitchFamily="34" charset="-122"/>
                <a:cs typeface="Unbounded" pitchFamily="34" charset="-120"/>
              </a:rPr>
              <a:t>2</a:t>
            </a:r>
            <a:endParaRPr lang="en-US" sz="2300" dirty="0"/>
          </a:p>
        </p:txBody>
      </p:sp>
      <p:sp>
        <p:nvSpPr>
          <p:cNvPr id="10" name="Text 8"/>
          <p:cNvSpPr/>
          <p:nvPr/>
        </p:nvSpPr>
        <p:spPr>
          <a:xfrm>
            <a:off x="8103870" y="2865715"/>
            <a:ext cx="3324582" cy="309324"/>
          </a:xfrm>
          <a:prstGeom prst="rect">
            <a:avLst/>
          </a:prstGeom>
          <a:noFill/>
          <a:ln/>
        </p:spPr>
        <p:txBody>
          <a:bodyPr wrap="none" lIns="0" tIns="0" rIns="0" bIns="0" rtlCol="0" anchor="t"/>
          <a:lstStyle/>
          <a:p>
            <a:pPr marL="0" indent="0">
              <a:lnSpc>
                <a:spcPts val="2400"/>
              </a:lnSpc>
              <a:buNone/>
            </a:pPr>
            <a:r>
              <a:rPr lang="en-US" sz="1900" dirty="0">
                <a:solidFill>
                  <a:srgbClr val="CAD6DE"/>
                </a:solidFill>
                <a:latin typeface="Unbounded" pitchFamily="34" charset="0"/>
                <a:ea typeface="Unbounded" pitchFamily="34" charset="-122"/>
                <a:cs typeface="Unbounded" pitchFamily="34" charset="-120"/>
              </a:rPr>
              <a:t>Logistics Optimization</a:t>
            </a:r>
            <a:endParaRPr lang="en-US" sz="1900" dirty="0"/>
          </a:p>
        </p:txBody>
      </p:sp>
      <p:sp>
        <p:nvSpPr>
          <p:cNvPr id="11" name="Text 9"/>
          <p:cNvSpPr/>
          <p:nvPr/>
        </p:nvSpPr>
        <p:spPr>
          <a:xfrm>
            <a:off x="8103870" y="3301246"/>
            <a:ext cx="5557838" cy="1682948"/>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While the current 93% on-time delivery rate is commendable, focus on further improving this metric to enhance customer satisfaction. Invest in advanced logistics technologies and optimize routing algorithms to reduce the 7% delayed delivery rate.</a:t>
            </a:r>
            <a:endParaRPr lang="en-US" sz="1650" dirty="0"/>
          </a:p>
        </p:txBody>
      </p:sp>
      <p:sp>
        <p:nvSpPr>
          <p:cNvPr id="12" name="Shape 10"/>
          <p:cNvSpPr/>
          <p:nvPr/>
        </p:nvSpPr>
        <p:spPr>
          <a:xfrm>
            <a:off x="968693" y="5431036"/>
            <a:ext cx="473273" cy="473273"/>
          </a:xfrm>
          <a:prstGeom prst="roundRect">
            <a:avLst>
              <a:gd name="adj" fmla="val 6667"/>
            </a:avLst>
          </a:prstGeom>
          <a:solidFill>
            <a:srgbClr val="304755"/>
          </a:solidFill>
          <a:ln/>
        </p:spPr>
        <p:txBody>
          <a:bodyPr/>
          <a:lstStyle/>
          <a:p>
            <a:endParaRPr lang="ar-EG"/>
          </a:p>
        </p:txBody>
      </p:sp>
      <p:sp>
        <p:nvSpPr>
          <p:cNvPr id="13" name="Text 11"/>
          <p:cNvSpPr/>
          <p:nvPr/>
        </p:nvSpPr>
        <p:spPr>
          <a:xfrm>
            <a:off x="1085850" y="5519142"/>
            <a:ext cx="238839" cy="296942"/>
          </a:xfrm>
          <a:prstGeom prst="rect">
            <a:avLst/>
          </a:prstGeom>
          <a:noFill/>
          <a:ln/>
        </p:spPr>
        <p:txBody>
          <a:bodyPr wrap="none" lIns="0" tIns="0" rIns="0" bIns="0" rtlCol="0" anchor="t"/>
          <a:lstStyle/>
          <a:p>
            <a:pPr marL="0" indent="0" algn="ctr">
              <a:lnSpc>
                <a:spcPts val="2300"/>
              </a:lnSpc>
              <a:buNone/>
            </a:pPr>
            <a:r>
              <a:rPr lang="en-US" sz="2300" dirty="0">
                <a:solidFill>
                  <a:srgbClr val="CAD6DE"/>
                </a:solidFill>
                <a:latin typeface="Unbounded" pitchFamily="34" charset="0"/>
                <a:ea typeface="Unbounded" pitchFamily="34" charset="-122"/>
                <a:cs typeface="Unbounded" pitchFamily="34" charset="-120"/>
              </a:rPr>
              <a:t>3</a:t>
            </a:r>
            <a:endParaRPr lang="en-US" sz="2300" dirty="0"/>
          </a:p>
        </p:txBody>
      </p:sp>
      <p:sp>
        <p:nvSpPr>
          <p:cNvPr id="14" name="Text 12"/>
          <p:cNvSpPr/>
          <p:nvPr/>
        </p:nvSpPr>
        <p:spPr>
          <a:xfrm>
            <a:off x="1652230" y="5431036"/>
            <a:ext cx="4861203" cy="309324"/>
          </a:xfrm>
          <a:prstGeom prst="rect">
            <a:avLst/>
          </a:prstGeom>
          <a:noFill/>
          <a:ln/>
        </p:spPr>
        <p:txBody>
          <a:bodyPr wrap="none" lIns="0" tIns="0" rIns="0" bIns="0" rtlCol="0" anchor="t"/>
          <a:lstStyle/>
          <a:p>
            <a:pPr marL="0" indent="0">
              <a:lnSpc>
                <a:spcPts val="2400"/>
              </a:lnSpc>
              <a:buNone/>
            </a:pPr>
            <a:r>
              <a:rPr lang="en-US" sz="1900" dirty="0">
                <a:solidFill>
                  <a:srgbClr val="CAD6DE"/>
                </a:solidFill>
                <a:latin typeface="Unbounded" pitchFamily="34" charset="0"/>
                <a:ea typeface="Unbounded" pitchFamily="34" charset="-122"/>
                <a:cs typeface="Unbounded" pitchFamily="34" charset="-120"/>
              </a:rPr>
              <a:t>Payment Strategy Enhancement</a:t>
            </a:r>
            <a:endParaRPr lang="en-US" sz="1900" dirty="0"/>
          </a:p>
        </p:txBody>
      </p:sp>
      <p:sp>
        <p:nvSpPr>
          <p:cNvPr id="15" name="Text 13"/>
          <p:cNvSpPr/>
          <p:nvPr/>
        </p:nvSpPr>
        <p:spPr>
          <a:xfrm>
            <a:off x="1652230" y="5866567"/>
            <a:ext cx="5557838" cy="1682948"/>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Continue offering diverse payment options, with a particular focus on installment plans that cater to different customer segments. Consider partnering with fintech companies to introduce innovative payment solutions that could attract new customer segments.</a:t>
            </a:r>
            <a:endParaRPr lang="en-US" sz="1650" dirty="0"/>
          </a:p>
        </p:txBody>
      </p:sp>
      <p:sp>
        <p:nvSpPr>
          <p:cNvPr id="16" name="Shape 14"/>
          <p:cNvSpPr/>
          <p:nvPr/>
        </p:nvSpPr>
        <p:spPr>
          <a:xfrm>
            <a:off x="7420332" y="5431036"/>
            <a:ext cx="473273" cy="473273"/>
          </a:xfrm>
          <a:prstGeom prst="roundRect">
            <a:avLst>
              <a:gd name="adj" fmla="val 6667"/>
            </a:avLst>
          </a:prstGeom>
          <a:solidFill>
            <a:srgbClr val="304755"/>
          </a:solidFill>
          <a:ln/>
        </p:spPr>
        <p:txBody>
          <a:bodyPr/>
          <a:lstStyle/>
          <a:p>
            <a:endParaRPr lang="ar-EG"/>
          </a:p>
        </p:txBody>
      </p:sp>
      <p:sp>
        <p:nvSpPr>
          <p:cNvPr id="17" name="Text 15"/>
          <p:cNvSpPr/>
          <p:nvPr/>
        </p:nvSpPr>
        <p:spPr>
          <a:xfrm>
            <a:off x="7537728" y="5519142"/>
            <a:ext cx="238482" cy="296942"/>
          </a:xfrm>
          <a:prstGeom prst="rect">
            <a:avLst/>
          </a:prstGeom>
          <a:noFill/>
          <a:ln/>
        </p:spPr>
        <p:txBody>
          <a:bodyPr wrap="none" lIns="0" tIns="0" rIns="0" bIns="0" rtlCol="0" anchor="t"/>
          <a:lstStyle/>
          <a:p>
            <a:pPr marL="0" indent="0" algn="ctr">
              <a:lnSpc>
                <a:spcPts val="2300"/>
              </a:lnSpc>
              <a:buNone/>
            </a:pPr>
            <a:r>
              <a:rPr lang="en-US" sz="2300" dirty="0">
                <a:solidFill>
                  <a:srgbClr val="CAD6DE"/>
                </a:solidFill>
                <a:latin typeface="Unbounded" pitchFamily="34" charset="0"/>
                <a:ea typeface="Unbounded" pitchFamily="34" charset="-122"/>
                <a:cs typeface="Unbounded" pitchFamily="34" charset="-120"/>
              </a:rPr>
              <a:t>4</a:t>
            </a:r>
            <a:endParaRPr lang="en-US" sz="2300" dirty="0"/>
          </a:p>
        </p:txBody>
      </p:sp>
      <p:sp>
        <p:nvSpPr>
          <p:cNvPr id="18" name="Text 16"/>
          <p:cNvSpPr/>
          <p:nvPr/>
        </p:nvSpPr>
        <p:spPr>
          <a:xfrm>
            <a:off x="8103870" y="5431036"/>
            <a:ext cx="4893112" cy="309324"/>
          </a:xfrm>
          <a:prstGeom prst="rect">
            <a:avLst/>
          </a:prstGeom>
          <a:noFill/>
          <a:ln/>
        </p:spPr>
        <p:txBody>
          <a:bodyPr wrap="none" lIns="0" tIns="0" rIns="0" bIns="0" rtlCol="0" anchor="t"/>
          <a:lstStyle/>
          <a:p>
            <a:pPr marL="0" indent="0">
              <a:lnSpc>
                <a:spcPts val="2400"/>
              </a:lnSpc>
              <a:buNone/>
            </a:pPr>
            <a:r>
              <a:rPr lang="en-US" sz="1900" dirty="0">
                <a:solidFill>
                  <a:srgbClr val="CAD6DE"/>
                </a:solidFill>
                <a:latin typeface="Unbounded" pitchFamily="34" charset="0"/>
                <a:ea typeface="Unbounded" pitchFamily="34" charset="-122"/>
                <a:cs typeface="Unbounded" pitchFamily="34" charset="-120"/>
              </a:rPr>
              <a:t>Customer Satisfaction Initiatives</a:t>
            </a:r>
            <a:endParaRPr lang="en-US" sz="1900" dirty="0"/>
          </a:p>
        </p:txBody>
      </p:sp>
      <p:sp>
        <p:nvSpPr>
          <p:cNvPr id="19" name="Text 17"/>
          <p:cNvSpPr/>
          <p:nvPr/>
        </p:nvSpPr>
        <p:spPr>
          <a:xfrm>
            <a:off x="8103870" y="5866567"/>
            <a:ext cx="5557838" cy="1682948"/>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Leverage feedback from promoters to identify and amplify key satisfaction drivers. Conduct in-depth analysis of detractor feedback to address pain points and improve overall customer experience, aiming to convert detractors into promoters and further boost the impressive NPS of 71.</a:t>
            </a:r>
            <a:endParaRPr lang="en-US" sz="16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68693" y="1132761"/>
            <a:ext cx="11625263" cy="663416"/>
          </a:xfrm>
          <a:prstGeom prst="rect">
            <a:avLst/>
          </a:prstGeom>
          <a:noFill/>
          <a:ln/>
        </p:spPr>
        <p:txBody>
          <a:bodyPr wrap="none" lIns="0" tIns="0" rIns="0" bIns="0" rtlCol="0" anchor="t"/>
          <a:lstStyle/>
          <a:p>
            <a:pPr marL="0" indent="0">
              <a:lnSpc>
                <a:spcPts val="5200"/>
              </a:lnSpc>
              <a:buNone/>
            </a:pPr>
            <a:r>
              <a:rPr lang="en-US" sz="4150" dirty="0">
                <a:solidFill>
                  <a:srgbClr val="FFFFFF"/>
                </a:solidFill>
                <a:latin typeface="Unbounded" pitchFamily="34" charset="0"/>
                <a:ea typeface="Unbounded" pitchFamily="34" charset="-122"/>
                <a:cs typeface="Unbounded" pitchFamily="34" charset="-120"/>
              </a:rPr>
              <a:t>Project Objectives and Data Sources</a:t>
            </a:r>
            <a:endParaRPr lang="en-US" sz="4150" dirty="0"/>
          </a:p>
        </p:txBody>
      </p:sp>
      <p:sp>
        <p:nvSpPr>
          <p:cNvPr id="3" name="Text 1"/>
          <p:cNvSpPr/>
          <p:nvPr/>
        </p:nvSpPr>
        <p:spPr>
          <a:xfrm>
            <a:off x="968693" y="2247305"/>
            <a:ext cx="12692896" cy="1082993"/>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Our primary objective is to deliver a comprehensive Power BI report that dissects Olist's e-commerce performance, addressing key business questions related to sales trends, customer behavior patterns, and operational efficiency metrics. This analysis aims to provide actionable insights that can drive strategic decision-making across various departments within Olist.</a:t>
            </a:r>
            <a:endParaRPr lang="en-US" sz="1750" dirty="0"/>
          </a:p>
        </p:txBody>
      </p:sp>
      <p:sp>
        <p:nvSpPr>
          <p:cNvPr id="4" name="Text 2"/>
          <p:cNvSpPr/>
          <p:nvPr/>
        </p:nvSpPr>
        <p:spPr>
          <a:xfrm>
            <a:off x="968693" y="3809524"/>
            <a:ext cx="2653903" cy="331708"/>
          </a:xfrm>
          <a:prstGeom prst="rect">
            <a:avLst/>
          </a:prstGeom>
          <a:noFill/>
          <a:ln/>
        </p:spPr>
        <p:txBody>
          <a:bodyPr wrap="none" lIns="0" tIns="0" rIns="0" bIns="0" rtlCol="0" anchor="t"/>
          <a:lstStyle/>
          <a:p>
            <a:pPr marL="0" indent="0">
              <a:lnSpc>
                <a:spcPts val="2600"/>
              </a:lnSpc>
              <a:buNone/>
            </a:pPr>
            <a:r>
              <a:rPr lang="en-US" sz="2050" dirty="0">
                <a:solidFill>
                  <a:srgbClr val="FFFFFF"/>
                </a:solidFill>
                <a:latin typeface="Unbounded" pitchFamily="34" charset="0"/>
                <a:ea typeface="Unbounded" pitchFamily="34" charset="-122"/>
                <a:cs typeface="Unbounded" pitchFamily="34" charset="-120"/>
              </a:rPr>
              <a:t>Data Source</a:t>
            </a:r>
            <a:endParaRPr lang="en-US" sz="2050" dirty="0"/>
          </a:p>
        </p:txBody>
      </p:sp>
      <p:sp>
        <p:nvSpPr>
          <p:cNvPr id="5" name="Text 3"/>
          <p:cNvSpPr/>
          <p:nvPr/>
        </p:nvSpPr>
        <p:spPr>
          <a:xfrm>
            <a:off x="968693" y="4366736"/>
            <a:ext cx="6071235" cy="2165985"/>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The foundation of our analysis is the Olist E-commerce Dataset from Kaggle, a rich repository of information encompassing multiple aspects of the e-commerce ecosystem. This dataset includes detailed tables on Orders, Order Items, Customers, Sellers, Products, Payments, Reviews, and Geolocation, providing a holistic view of Olist's operations.</a:t>
            </a:r>
            <a:endParaRPr lang="en-US" sz="1750" dirty="0"/>
          </a:p>
        </p:txBody>
      </p:sp>
      <p:sp>
        <p:nvSpPr>
          <p:cNvPr id="6" name="Text 4"/>
          <p:cNvSpPr/>
          <p:nvPr/>
        </p:nvSpPr>
        <p:spPr>
          <a:xfrm>
            <a:off x="7597854" y="3809524"/>
            <a:ext cx="2653903" cy="331708"/>
          </a:xfrm>
          <a:prstGeom prst="rect">
            <a:avLst/>
          </a:prstGeom>
          <a:noFill/>
          <a:ln/>
        </p:spPr>
        <p:txBody>
          <a:bodyPr wrap="none" lIns="0" tIns="0" rIns="0" bIns="0" rtlCol="0" anchor="t"/>
          <a:lstStyle/>
          <a:p>
            <a:pPr marL="0" indent="0">
              <a:lnSpc>
                <a:spcPts val="2600"/>
              </a:lnSpc>
              <a:buNone/>
            </a:pPr>
            <a:r>
              <a:rPr lang="en-US" sz="2050" dirty="0">
                <a:solidFill>
                  <a:srgbClr val="FFFFFF"/>
                </a:solidFill>
                <a:latin typeface="Unbounded" pitchFamily="34" charset="0"/>
                <a:ea typeface="Unbounded" pitchFamily="34" charset="-122"/>
                <a:cs typeface="Unbounded" pitchFamily="34" charset="-120"/>
              </a:rPr>
              <a:t>Target Audience</a:t>
            </a:r>
            <a:endParaRPr lang="en-US" sz="2050" dirty="0"/>
          </a:p>
        </p:txBody>
      </p:sp>
      <p:sp>
        <p:nvSpPr>
          <p:cNvPr id="7" name="Text 5"/>
          <p:cNvSpPr/>
          <p:nvPr/>
        </p:nvSpPr>
        <p:spPr>
          <a:xfrm>
            <a:off x="7597854" y="4366736"/>
            <a:ext cx="6071235" cy="2526983"/>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Our analysis caters to three primary stakeholder groups within Olist: 1. Higher Management: Providing overarching insights on business performance and strategic direction. 2. Marketing Team: Offering data-driven insights on product trends and customer behavior to inform targeted campaigns. 3. Logistics Team: Presenting metrics on order fulfillment and delivery efficiency to optimize operations.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641985"/>
            <a:ext cx="8321516" cy="685443"/>
          </a:xfrm>
          <a:prstGeom prst="rect">
            <a:avLst/>
          </a:prstGeom>
          <a:noFill/>
          <a:ln/>
        </p:spPr>
        <p:txBody>
          <a:bodyPr wrap="none" lIns="0" tIns="0" rIns="0" bIns="0" rtlCol="0" anchor="t"/>
          <a:lstStyle/>
          <a:p>
            <a:pPr marL="0" indent="0">
              <a:lnSpc>
                <a:spcPts val="5350"/>
              </a:lnSpc>
              <a:buNone/>
            </a:pPr>
            <a:r>
              <a:rPr lang="en-US" sz="4300" dirty="0">
                <a:solidFill>
                  <a:srgbClr val="FFFFFF"/>
                </a:solidFill>
                <a:latin typeface="Unbounded" pitchFamily="34" charset="0"/>
                <a:ea typeface="Unbounded" pitchFamily="34" charset="-122"/>
                <a:cs typeface="Unbounded" pitchFamily="34" charset="-120"/>
              </a:rPr>
              <a:t>Key Performance Metrics</a:t>
            </a:r>
            <a:endParaRPr lang="en-US" sz="4300" dirty="0"/>
          </a:p>
        </p:txBody>
      </p:sp>
      <p:sp>
        <p:nvSpPr>
          <p:cNvPr id="3" name="Text 1"/>
          <p:cNvSpPr/>
          <p:nvPr/>
        </p:nvSpPr>
        <p:spPr>
          <a:xfrm>
            <a:off x="968693" y="1793558"/>
            <a:ext cx="12692896" cy="1118711"/>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Our analysis of Olist's e-commerce platform has revealed several crucial performance metrics that provide a comprehensive overview of the business's health and customer satisfaction levels. These key indicators offer valuable insights into the scale of operations, customer engagement, and overall platform performance.</a:t>
            </a:r>
            <a:endParaRPr lang="en-US" sz="1800" dirty="0"/>
          </a:p>
        </p:txBody>
      </p:sp>
      <p:sp>
        <p:nvSpPr>
          <p:cNvPr id="4" name="Shape 2"/>
          <p:cNvSpPr/>
          <p:nvPr/>
        </p:nvSpPr>
        <p:spPr>
          <a:xfrm>
            <a:off x="968693" y="3436620"/>
            <a:ext cx="524351" cy="524351"/>
          </a:xfrm>
          <a:prstGeom prst="roundRect">
            <a:avLst>
              <a:gd name="adj" fmla="val 6668"/>
            </a:avLst>
          </a:prstGeom>
          <a:solidFill>
            <a:srgbClr val="304755"/>
          </a:solidFill>
          <a:ln/>
        </p:spPr>
        <p:txBody>
          <a:bodyPr/>
          <a:lstStyle/>
          <a:p>
            <a:endParaRPr lang="ar-EG"/>
          </a:p>
        </p:txBody>
      </p:sp>
      <p:sp>
        <p:nvSpPr>
          <p:cNvPr id="5" name="Text 3"/>
          <p:cNvSpPr/>
          <p:nvPr/>
        </p:nvSpPr>
        <p:spPr>
          <a:xfrm>
            <a:off x="1153358" y="3534251"/>
            <a:ext cx="155019" cy="329089"/>
          </a:xfrm>
          <a:prstGeom prst="rect">
            <a:avLst/>
          </a:prstGeom>
          <a:noFill/>
          <a:ln/>
        </p:spPr>
        <p:txBody>
          <a:bodyPr wrap="none" lIns="0" tIns="0" rIns="0" bIns="0" rtlCol="0" anchor="t"/>
          <a:lstStyle/>
          <a:p>
            <a:pPr marL="0" indent="0" algn="ctr">
              <a:lnSpc>
                <a:spcPts val="2550"/>
              </a:lnSpc>
              <a:buNone/>
            </a:pPr>
            <a:r>
              <a:rPr lang="en-US" sz="2550" dirty="0">
                <a:solidFill>
                  <a:srgbClr val="CAD6DE"/>
                </a:solidFill>
                <a:latin typeface="Unbounded" pitchFamily="34" charset="0"/>
                <a:ea typeface="Unbounded" pitchFamily="34" charset="-122"/>
                <a:cs typeface="Unbounded" pitchFamily="34" charset="-120"/>
              </a:rPr>
              <a:t>1</a:t>
            </a:r>
            <a:endParaRPr lang="en-US" sz="2550" dirty="0"/>
          </a:p>
        </p:txBody>
      </p:sp>
      <p:sp>
        <p:nvSpPr>
          <p:cNvPr id="6" name="Text 4"/>
          <p:cNvSpPr/>
          <p:nvPr/>
        </p:nvSpPr>
        <p:spPr>
          <a:xfrm>
            <a:off x="1726049" y="3436620"/>
            <a:ext cx="3318272" cy="685324"/>
          </a:xfrm>
          <a:prstGeom prst="rect">
            <a:avLst/>
          </a:prstGeom>
          <a:noFill/>
          <a:ln/>
        </p:spPr>
        <p:txBody>
          <a:bodyPr wrap="square" lIns="0" tIns="0" rIns="0" bIns="0" rtlCol="0" anchor="t"/>
          <a:lstStyle/>
          <a:p>
            <a:pPr marL="0" indent="0">
              <a:lnSpc>
                <a:spcPts val="2650"/>
              </a:lnSpc>
              <a:buNone/>
            </a:pPr>
            <a:r>
              <a:rPr lang="en-US" sz="2150" dirty="0">
                <a:solidFill>
                  <a:srgbClr val="CAD6DE"/>
                </a:solidFill>
                <a:latin typeface="Unbounded" pitchFamily="34" charset="0"/>
                <a:ea typeface="Unbounded" pitchFamily="34" charset="-122"/>
                <a:cs typeface="Unbounded" pitchFamily="34" charset="-120"/>
              </a:rPr>
              <a:t>Revenue and Order Volume</a:t>
            </a:r>
            <a:endParaRPr lang="en-US" sz="2150" dirty="0"/>
          </a:p>
        </p:txBody>
      </p:sp>
      <p:sp>
        <p:nvSpPr>
          <p:cNvPr id="7" name="Text 5"/>
          <p:cNvSpPr/>
          <p:nvPr/>
        </p:nvSpPr>
        <p:spPr>
          <a:xfrm>
            <a:off x="1726049" y="4261723"/>
            <a:ext cx="3318272" cy="2610326"/>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Olist has generated an impressive overall revenue of R$15,422K, processing a total of 96.48K orders. This substantial order volume indicates a robust level of customer activity and engagement on the platform.</a:t>
            </a:r>
            <a:endParaRPr lang="en-US" sz="1800" dirty="0"/>
          </a:p>
        </p:txBody>
      </p:sp>
      <p:sp>
        <p:nvSpPr>
          <p:cNvPr id="8" name="Shape 6"/>
          <p:cNvSpPr/>
          <p:nvPr/>
        </p:nvSpPr>
        <p:spPr>
          <a:xfrm>
            <a:off x="5277326" y="3436620"/>
            <a:ext cx="524351" cy="524351"/>
          </a:xfrm>
          <a:prstGeom prst="roundRect">
            <a:avLst>
              <a:gd name="adj" fmla="val 6668"/>
            </a:avLst>
          </a:prstGeom>
          <a:solidFill>
            <a:srgbClr val="304755"/>
          </a:solidFill>
          <a:ln/>
        </p:spPr>
        <p:txBody>
          <a:bodyPr/>
          <a:lstStyle/>
          <a:p>
            <a:endParaRPr lang="ar-EG"/>
          </a:p>
        </p:txBody>
      </p:sp>
      <p:sp>
        <p:nvSpPr>
          <p:cNvPr id="9" name="Text 7"/>
          <p:cNvSpPr/>
          <p:nvPr/>
        </p:nvSpPr>
        <p:spPr>
          <a:xfrm>
            <a:off x="5409605" y="3534251"/>
            <a:ext cx="259675" cy="329089"/>
          </a:xfrm>
          <a:prstGeom prst="rect">
            <a:avLst/>
          </a:prstGeom>
          <a:noFill/>
          <a:ln/>
        </p:spPr>
        <p:txBody>
          <a:bodyPr wrap="none" lIns="0" tIns="0" rIns="0" bIns="0" rtlCol="0" anchor="t"/>
          <a:lstStyle/>
          <a:p>
            <a:pPr marL="0" indent="0" algn="ctr">
              <a:lnSpc>
                <a:spcPts val="2550"/>
              </a:lnSpc>
              <a:buNone/>
            </a:pPr>
            <a:r>
              <a:rPr lang="en-US" sz="2550" dirty="0">
                <a:solidFill>
                  <a:srgbClr val="CAD6DE"/>
                </a:solidFill>
                <a:latin typeface="Unbounded" pitchFamily="34" charset="0"/>
                <a:ea typeface="Unbounded" pitchFamily="34" charset="-122"/>
                <a:cs typeface="Unbounded" pitchFamily="34" charset="-120"/>
              </a:rPr>
              <a:t>2</a:t>
            </a:r>
            <a:endParaRPr lang="en-US" sz="2550" dirty="0"/>
          </a:p>
        </p:txBody>
      </p:sp>
      <p:sp>
        <p:nvSpPr>
          <p:cNvPr id="10" name="Text 8"/>
          <p:cNvSpPr/>
          <p:nvPr/>
        </p:nvSpPr>
        <p:spPr>
          <a:xfrm>
            <a:off x="6034683" y="3436620"/>
            <a:ext cx="3318272" cy="1027986"/>
          </a:xfrm>
          <a:prstGeom prst="rect">
            <a:avLst/>
          </a:prstGeom>
          <a:noFill/>
          <a:ln/>
        </p:spPr>
        <p:txBody>
          <a:bodyPr wrap="square" lIns="0" tIns="0" rIns="0" bIns="0" rtlCol="0" anchor="t"/>
          <a:lstStyle/>
          <a:p>
            <a:pPr marL="0" indent="0">
              <a:lnSpc>
                <a:spcPts val="2650"/>
              </a:lnSpc>
              <a:buNone/>
            </a:pPr>
            <a:r>
              <a:rPr lang="en-US" sz="2150" dirty="0">
                <a:solidFill>
                  <a:srgbClr val="CAD6DE"/>
                </a:solidFill>
                <a:latin typeface="Unbounded" pitchFamily="34" charset="0"/>
                <a:ea typeface="Unbounded" pitchFamily="34" charset="-122"/>
                <a:cs typeface="Unbounded" pitchFamily="34" charset="-120"/>
              </a:rPr>
              <a:t>Customer Base and Average Order Value</a:t>
            </a:r>
            <a:endParaRPr lang="en-US" sz="2150" dirty="0"/>
          </a:p>
        </p:txBody>
      </p:sp>
      <p:sp>
        <p:nvSpPr>
          <p:cNvPr id="11" name="Text 9"/>
          <p:cNvSpPr/>
          <p:nvPr/>
        </p:nvSpPr>
        <p:spPr>
          <a:xfrm>
            <a:off x="6034683" y="4604385"/>
            <a:ext cx="3318272" cy="2610326"/>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The platform has attracted 93.36K unique customers, demonstrating its wide reach and appeal. The average order value stands at R$159.85, providing insights into typical customer spending patterns.</a:t>
            </a:r>
            <a:endParaRPr lang="en-US" sz="1800" dirty="0"/>
          </a:p>
        </p:txBody>
      </p:sp>
      <p:sp>
        <p:nvSpPr>
          <p:cNvPr id="12" name="Shape 10"/>
          <p:cNvSpPr/>
          <p:nvPr/>
        </p:nvSpPr>
        <p:spPr>
          <a:xfrm>
            <a:off x="9585960" y="3436620"/>
            <a:ext cx="524351" cy="524351"/>
          </a:xfrm>
          <a:prstGeom prst="roundRect">
            <a:avLst>
              <a:gd name="adj" fmla="val 6668"/>
            </a:avLst>
          </a:prstGeom>
          <a:solidFill>
            <a:srgbClr val="304755"/>
          </a:solidFill>
          <a:ln/>
        </p:spPr>
        <p:txBody>
          <a:bodyPr/>
          <a:lstStyle/>
          <a:p>
            <a:endParaRPr lang="ar-EG"/>
          </a:p>
        </p:txBody>
      </p:sp>
      <p:sp>
        <p:nvSpPr>
          <p:cNvPr id="13" name="Text 11"/>
          <p:cNvSpPr/>
          <p:nvPr/>
        </p:nvSpPr>
        <p:spPr>
          <a:xfrm>
            <a:off x="9715857" y="3534251"/>
            <a:ext cx="264557" cy="329089"/>
          </a:xfrm>
          <a:prstGeom prst="rect">
            <a:avLst/>
          </a:prstGeom>
          <a:noFill/>
          <a:ln/>
        </p:spPr>
        <p:txBody>
          <a:bodyPr wrap="none" lIns="0" tIns="0" rIns="0" bIns="0" rtlCol="0" anchor="t"/>
          <a:lstStyle/>
          <a:p>
            <a:pPr marL="0" indent="0" algn="ctr">
              <a:lnSpc>
                <a:spcPts val="2550"/>
              </a:lnSpc>
              <a:buNone/>
            </a:pPr>
            <a:r>
              <a:rPr lang="en-US" sz="2550" dirty="0">
                <a:solidFill>
                  <a:srgbClr val="CAD6DE"/>
                </a:solidFill>
                <a:latin typeface="Unbounded" pitchFamily="34" charset="0"/>
                <a:ea typeface="Unbounded" pitchFamily="34" charset="-122"/>
                <a:cs typeface="Unbounded" pitchFamily="34" charset="-120"/>
              </a:rPr>
              <a:t>3</a:t>
            </a:r>
            <a:endParaRPr lang="en-US" sz="2550" dirty="0"/>
          </a:p>
        </p:txBody>
      </p:sp>
      <p:sp>
        <p:nvSpPr>
          <p:cNvPr id="14" name="Text 12"/>
          <p:cNvSpPr/>
          <p:nvPr/>
        </p:nvSpPr>
        <p:spPr>
          <a:xfrm>
            <a:off x="10343317" y="3436620"/>
            <a:ext cx="3318272" cy="1027986"/>
          </a:xfrm>
          <a:prstGeom prst="rect">
            <a:avLst/>
          </a:prstGeom>
          <a:noFill/>
          <a:ln/>
        </p:spPr>
        <p:txBody>
          <a:bodyPr wrap="square" lIns="0" tIns="0" rIns="0" bIns="0" rtlCol="0" anchor="t"/>
          <a:lstStyle/>
          <a:p>
            <a:pPr marL="0" indent="0">
              <a:lnSpc>
                <a:spcPts val="2650"/>
              </a:lnSpc>
              <a:buNone/>
            </a:pPr>
            <a:r>
              <a:rPr lang="en-US" sz="2150" dirty="0">
                <a:solidFill>
                  <a:srgbClr val="CAD6DE"/>
                </a:solidFill>
                <a:latin typeface="Unbounded" pitchFamily="34" charset="0"/>
                <a:ea typeface="Unbounded" pitchFamily="34" charset="-122"/>
                <a:cs typeface="Unbounded" pitchFamily="34" charset="-120"/>
              </a:rPr>
              <a:t>Customer Satisfaction Metrics</a:t>
            </a:r>
            <a:endParaRPr lang="en-US" sz="2150" dirty="0"/>
          </a:p>
        </p:txBody>
      </p:sp>
      <p:sp>
        <p:nvSpPr>
          <p:cNvPr id="15" name="Text 13"/>
          <p:cNvSpPr/>
          <p:nvPr/>
        </p:nvSpPr>
        <p:spPr>
          <a:xfrm>
            <a:off x="10343317" y="4604385"/>
            <a:ext cx="3318272" cy="2983230"/>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With an average review score of 4.16 out of 5, Olist maintains a high level of customer satisfaction. The impressive Net Promoter Score (NPS) of 71 further underscores strong customer loyalty and a high likelihood of referrals.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736759"/>
            <a:ext cx="8009692" cy="600789"/>
          </a:xfrm>
          <a:prstGeom prst="rect">
            <a:avLst/>
          </a:prstGeom>
          <a:noFill/>
          <a:ln/>
        </p:spPr>
        <p:txBody>
          <a:bodyPr wrap="none" lIns="0" tIns="0" rIns="0" bIns="0" rtlCol="0" anchor="t"/>
          <a:lstStyle/>
          <a:p>
            <a:pPr marL="0" indent="0">
              <a:lnSpc>
                <a:spcPts val="4700"/>
              </a:lnSpc>
              <a:buNone/>
            </a:pPr>
            <a:r>
              <a:rPr lang="en-US" sz="3750" dirty="0">
                <a:solidFill>
                  <a:srgbClr val="FFFFFF"/>
                </a:solidFill>
                <a:latin typeface="Unbounded" pitchFamily="34" charset="0"/>
                <a:ea typeface="Unbounded" pitchFamily="34" charset="-122"/>
                <a:cs typeface="Unbounded" pitchFamily="34" charset="-120"/>
              </a:rPr>
              <a:t>Sales Performance Analysis</a:t>
            </a:r>
            <a:endParaRPr lang="en-US" sz="3750" dirty="0"/>
          </a:p>
        </p:txBody>
      </p:sp>
      <p:sp>
        <p:nvSpPr>
          <p:cNvPr id="3" name="Text 1"/>
          <p:cNvSpPr/>
          <p:nvPr/>
        </p:nvSpPr>
        <p:spPr>
          <a:xfrm>
            <a:off x="968693" y="1746052"/>
            <a:ext cx="12692896" cy="653653"/>
          </a:xfrm>
          <a:prstGeom prst="rect">
            <a:avLst/>
          </a:prstGeom>
          <a:noFill/>
          <a:ln/>
        </p:spPr>
        <p:txBody>
          <a:bodyPr wrap="square" lIns="0" tIns="0" rIns="0" bIns="0" rtlCol="0" anchor="t"/>
          <a:lstStyle/>
          <a:p>
            <a:pPr marL="0" indent="0">
              <a:lnSpc>
                <a:spcPts val="2550"/>
              </a:lnSpc>
              <a:buNone/>
            </a:pPr>
            <a:r>
              <a:rPr lang="en-US" sz="1600" dirty="0">
                <a:solidFill>
                  <a:srgbClr val="CAD6DE"/>
                </a:solidFill>
                <a:latin typeface="Cabin" pitchFamily="34" charset="0"/>
                <a:ea typeface="Cabin" pitchFamily="34" charset="-122"/>
                <a:cs typeface="Cabin" pitchFamily="34" charset="-120"/>
              </a:rPr>
              <a:t>Our analysis of Olist's sales performance reveals intriguing trends across product categories, revenue growth, and geographic distribution. This multi-faceted examination provides valuable insights into the platform's strengths and areas for potential growth.</a:t>
            </a:r>
            <a:endParaRPr lang="en-US" sz="1600" dirty="0"/>
          </a:p>
        </p:txBody>
      </p:sp>
      <p:sp>
        <p:nvSpPr>
          <p:cNvPr id="4" name="Shape 2"/>
          <p:cNvSpPr/>
          <p:nvPr/>
        </p:nvSpPr>
        <p:spPr>
          <a:xfrm>
            <a:off x="1263610" y="2629495"/>
            <a:ext cx="22860" cy="4863227"/>
          </a:xfrm>
          <a:prstGeom prst="roundRect">
            <a:avLst>
              <a:gd name="adj" fmla="val 134055"/>
            </a:avLst>
          </a:prstGeom>
          <a:solidFill>
            <a:srgbClr val="49606E"/>
          </a:solidFill>
          <a:ln/>
        </p:spPr>
        <p:txBody>
          <a:bodyPr/>
          <a:lstStyle/>
          <a:p>
            <a:endParaRPr lang="ar-EG"/>
          </a:p>
        </p:txBody>
      </p:sp>
      <p:sp>
        <p:nvSpPr>
          <p:cNvPr id="5" name="Shape 3"/>
          <p:cNvSpPr/>
          <p:nvPr/>
        </p:nvSpPr>
        <p:spPr>
          <a:xfrm>
            <a:off x="1481971" y="3077647"/>
            <a:ext cx="714970" cy="22860"/>
          </a:xfrm>
          <a:prstGeom prst="roundRect">
            <a:avLst>
              <a:gd name="adj" fmla="val 134055"/>
            </a:avLst>
          </a:prstGeom>
          <a:solidFill>
            <a:srgbClr val="49606E"/>
          </a:solidFill>
          <a:ln/>
        </p:spPr>
        <p:txBody>
          <a:bodyPr/>
          <a:lstStyle/>
          <a:p>
            <a:endParaRPr lang="ar-EG"/>
          </a:p>
        </p:txBody>
      </p:sp>
      <p:sp>
        <p:nvSpPr>
          <p:cNvPr id="6" name="Shape 4"/>
          <p:cNvSpPr/>
          <p:nvPr/>
        </p:nvSpPr>
        <p:spPr>
          <a:xfrm>
            <a:off x="1045250" y="2859286"/>
            <a:ext cx="459581" cy="459581"/>
          </a:xfrm>
          <a:prstGeom prst="roundRect">
            <a:avLst>
              <a:gd name="adj" fmla="val 6668"/>
            </a:avLst>
          </a:prstGeom>
          <a:solidFill>
            <a:srgbClr val="304755"/>
          </a:solidFill>
          <a:ln/>
        </p:spPr>
        <p:txBody>
          <a:bodyPr/>
          <a:lstStyle/>
          <a:p>
            <a:endParaRPr lang="ar-EG"/>
          </a:p>
        </p:txBody>
      </p:sp>
      <p:sp>
        <p:nvSpPr>
          <p:cNvPr id="7" name="Text 5"/>
          <p:cNvSpPr/>
          <p:nvPr/>
        </p:nvSpPr>
        <p:spPr>
          <a:xfrm>
            <a:off x="1207056" y="2944892"/>
            <a:ext cx="135850" cy="288369"/>
          </a:xfrm>
          <a:prstGeom prst="rect">
            <a:avLst/>
          </a:prstGeom>
          <a:noFill/>
          <a:ln/>
        </p:spPr>
        <p:txBody>
          <a:bodyPr wrap="none" lIns="0" tIns="0" rIns="0" bIns="0" rtlCol="0" anchor="t"/>
          <a:lstStyle/>
          <a:p>
            <a:pPr marL="0" indent="0" algn="ctr">
              <a:lnSpc>
                <a:spcPts val="2250"/>
              </a:lnSpc>
              <a:buNone/>
            </a:pPr>
            <a:r>
              <a:rPr lang="en-US" sz="2250" dirty="0">
                <a:solidFill>
                  <a:srgbClr val="CAD6DE"/>
                </a:solidFill>
                <a:latin typeface="Unbounded" pitchFamily="34" charset="0"/>
                <a:ea typeface="Unbounded" pitchFamily="34" charset="-122"/>
                <a:cs typeface="Unbounded" pitchFamily="34" charset="-120"/>
              </a:rPr>
              <a:t>1</a:t>
            </a:r>
            <a:endParaRPr lang="en-US" sz="2250" dirty="0"/>
          </a:p>
        </p:txBody>
      </p:sp>
      <p:sp>
        <p:nvSpPr>
          <p:cNvPr id="8" name="Text 6"/>
          <p:cNvSpPr/>
          <p:nvPr/>
        </p:nvSpPr>
        <p:spPr>
          <a:xfrm>
            <a:off x="2398633" y="2833688"/>
            <a:ext cx="3188375" cy="300395"/>
          </a:xfrm>
          <a:prstGeom prst="rect">
            <a:avLst/>
          </a:prstGeom>
          <a:noFill/>
          <a:ln/>
        </p:spPr>
        <p:txBody>
          <a:bodyPr wrap="none" lIns="0" tIns="0" rIns="0" bIns="0" rtlCol="0" anchor="t"/>
          <a:lstStyle/>
          <a:p>
            <a:pPr marL="0" indent="0" algn="l">
              <a:lnSpc>
                <a:spcPts val="2350"/>
              </a:lnSpc>
              <a:buNone/>
            </a:pPr>
            <a:r>
              <a:rPr lang="en-US" sz="1850" dirty="0">
                <a:solidFill>
                  <a:srgbClr val="CAD6DE"/>
                </a:solidFill>
                <a:latin typeface="Unbounded" pitchFamily="34" charset="0"/>
                <a:ea typeface="Unbounded" pitchFamily="34" charset="-122"/>
                <a:cs typeface="Unbounded" pitchFamily="34" charset="-120"/>
              </a:rPr>
              <a:t>Top-Selling Categories</a:t>
            </a:r>
            <a:endParaRPr lang="en-US" sz="1850" dirty="0"/>
          </a:p>
        </p:txBody>
      </p:sp>
      <p:sp>
        <p:nvSpPr>
          <p:cNvPr id="9" name="Text 7"/>
          <p:cNvSpPr/>
          <p:nvPr/>
        </p:nvSpPr>
        <p:spPr>
          <a:xfrm>
            <a:off x="2398633" y="3256598"/>
            <a:ext cx="11262955" cy="653653"/>
          </a:xfrm>
          <a:prstGeom prst="rect">
            <a:avLst/>
          </a:prstGeom>
          <a:noFill/>
          <a:ln/>
        </p:spPr>
        <p:txBody>
          <a:bodyPr wrap="square" lIns="0" tIns="0" rIns="0" bIns="0" rtlCol="0" anchor="t"/>
          <a:lstStyle/>
          <a:p>
            <a:pPr marL="0" indent="0" algn="l">
              <a:lnSpc>
                <a:spcPts val="2550"/>
              </a:lnSpc>
              <a:buNone/>
            </a:pPr>
            <a:r>
              <a:rPr lang="en-US" sz="1600" dirty="0">
                <a:solidFill>
                  <a:srgbClr val="CAD6DE"/>
                </a:solidFill>
                <a:latin typeface="Cabin" pitchFamily="34" charset="0"/>
                <a:ea typeface="Cabin" pitchFamily="34" charset="-122"/>
                <a:cs typeface="Cabin" pitchFamily="34" charset="-120"/>
              </a:rPr>
              <a:t>Electronics leads the pack with 19.2K orders, followed closely by Furniture (17.5K), Beauty (15.3K), Fashion (9.9K), and Home Goods (6.2K). This distribution highlights the diverse product range that drives Olist's success.</a:t>
            </a:r>
            <a:endParaRPr lang="en-US" sz="1600" dirty="0"/>
          </a:p>
        </p:txBody>
      </p:sp>
      <p:sp>
        <p:nvSpPr>
          <p:cNvPr id="10" name="Shape 8"/>
          <p:cNvSpPr/>
          <p:nvPr/>
        </p:nvSpPr>
        <p:spPr>
          <a:xfrm>
            <a:off x="1481971" y="4766786"/>
            <a:ext cx="714970" cy="22860"/>
          </a:xfrm>
          <a:prstGeom prst="roundRect">
            <a:avLst>
              <a:gd name="adj" fmla="val 134055"/>
            </a:avLst>
          </a:prstGeom>
          <a:solidFill>
            <a:srgbClr val="49606E"/>
          </a:solidFill>
          <a:ln/>
        </p:spPr>
        <p:txBody>
          <a:bodyPr/>
          <a:lstStyle/>
          <a:p>
            <a:endParaRPr lang="ar-EG"/>
          </a:p>
        </p:txBody>
      </p:sp>
      <p:sp>
        <p:nvSpPr>
          <p:cNvPr id="11" name="Shape 9"/>
          <p:cNvSpPr/>
          <p:nvPr/>
        </p:nvSpPr>
        <p:spPr>
          <a:xfrm>
            <a:off x="1045250" y="4548426"/>
            <a:ext cx="459581" cy="459581"/>
          </a:xfrm>
          <a:prstGeom prst="roundRect">
            <a:avLst>
              <a:gd name="adj" fmla="val 6668"/>
            </a:avLst>
          </a:prstGeom>
          <a:solidFill>
            <a:srgbClr val="304755"/>
          </a:solidFill>
          <a:ln/>
        </p:spPr>
        <p:txBody>
          <a:bodyPr/>
          <a:lstStyle/>
          <a:p>
            <a:endParaRPr lang="ar-EG"/>
          </a:p>
        </p:txBody>
      </p:sp>
      <p:sp>
        <p:nvSpPr>
          <p:cNvPr id="12" name="Text 10"/>
          <p:cNvSpPr/>
          <p:nvPr/>
        </p:nvSpPr>
        <p:spPr>
          <a:xfrm>
            <a:off x="1161217" y="4634032"/>
            <a:ext cx="227528" cy="288369"/>
          </a:xfrm>
          <a:prstGeom prst="rect">
            <a:avLst/>
          </a:prstGeom>
          <a:noFill/>
          <a:ln/>
        </p:spPr>
        <p:txBody>
          <a:bodyPr wrap="none" lIns="0" tIns="0" rIns="0" bIns="0" rtlCol="0" anchor="t"/>
          <a:lstStyle/>
          <a:p>
            <a:pPr marL="0" indent="0" algn="ctr">
              <a:lnSpc>
                <a:spcPts val="2250"/>
              </a:lnSpc>
              <a:buNone/>
            </a:pPr>
            <a:r>
              <a:rPr lang="en-US" sz="2250" dirty="0">
                <a:solidFill>
                  <a:srgbClr val="CAD6DE"/>
                </a:solidFill>
                <a:latin typeface="Unbounded" pitchFamily="34" charset="0"/>
                <a:ea typeface="Unbounded" pitchFamily="34" charset="-122"/>
                <a:cs typeface="Unbounded" pitchFamily="34" charset="-120"/>
              </a:rPr>
              <a:t>2</a:t>
            </a:r>
            <a:endParaRPr lang="en-US" sz="2250" dirty="0"/>
          </a:p>
        </p:txBody>
      </p:sp>
      <p:sp>
        <p:nvSpPr>
          <p:cNvPr id="13" name="Text 11"/>
          <p:cNvSpPr/>
          <p:nvPr/>
        </p:nvSpPr>
        <p:spPr>
          <a:xfrm>
            <a:off x="2398633" y="4522827"/>
            <a:ext cx="2403515" cy="300395"/>
          </a:xfrm>
          <a:prstGeom prst="rect">
            <a:avLst/>
          </a:prstGeom>
          <a:noFill/>
          <a:ln/>
        </p:spPr>
        <p:txBody>
          <a:bodyPr wrap="none" lIns="0" tIns="0" rIns="0" bIns="0" rtlCol="0" anchor="t"/>
          <a:lstStyle/>
          <a:p>
            <a:pPr marL="0" indent="0" algn="l">
              <a:lnSpc>
                <a:spcPts val="2350"/>
              </a:lnSpc>
              <a:buNone/>
            </a:pPr>
            <a:r>
              <a:rPr lang="en-US" sz="1850" dirty="0">
                <a:solidFill>
                  <a:srgbClr val="CAD6DE"/>
                </a:solidFill>
                <a:latin typeface="Unbounded" pitchFamily="34" charset="0"/>
                <a:ea typeface="Unbounded" pitchFamily="34" charset="-122"/>
                <a:cs typeface="Unbounded" pitchFamily="34" charset="-120"/>
              </a:rPr>
              <a:t>Revenue Trends</a:t>
            </a:r>
            <a:endParaRPr lang="en-US" sz="1850" dirty="0"/>
          </a:p>
        </p:txBody>
      </p:sp>
      <p:sp>
        <p:nvSpPr>
          <p:cNvPr id="14" name="Text 12"/>
          <p:cNvSpPr/>
          <p:nvPr/>
        </p:nvSpPr>
        <p:spPr>
          <a:xfrm>
            <a:off x="2398633" y="4945737"/>
            <a:ext cx="11262955" cy="653653"/>
          </a:xfrm>
          <a:prstGeom prst="rect">
            <a:avLst/>
          </a:prstGeom>
          <a:noFill/>
          <a:ln/>
        </p:spPr>
        <p:txBody>
          <a:bodyPr wrap="square" lIns="0" tIns="0" rIns="0" bIns="0" rtlCol="0" anchor="t"/>
          <a:lstStyle/>
          <a:p>
            <a:pPr marL="0" indent="0" algn="l">
              <a:lnSpc>
                <a:spcPts val="2550"/>
              </a:lnSpc>
              <a:buNone/>
            </a:pPr>
            <a:r>
              <a:rPr lang="en-US" sz="1600" dirty="0">
                <a:solidFill>
                  <a:srgbClr val="CAD6DE"/>
                </a:solidFill>
                <a:latin typeface="Cabin" pitchFamily="34" charset="0"/>
                <a:ea typeface="Cabin" pitchFamily="34" charset="-122"/>
                <a:cs typeface="Cabin" pitchFamily="34" charset="-120"/>
              </a:rPr>
              <a:t>Olist experienced significant growth, particularly in Q4 2016 with a remarkable 104% increase. Subsequent quarters showed varying growth rates, indicating seasonal fluctuations. Average order values ranged from R$160 to R$180 across different quarters.</a:t>
            </a:r>
            <a:endParaRPr lang="en-US" sz="1600" dirty="0"/>
          </a:p>
        </p:txBody>
      </p:sp>
      <p:sp>
        <p:nvSpPr>
          <p:cNvPr id="15" name="Shape 13"/>
          <p:cNvSpPr/>
          <p:nvPr/>
        </p:nvSpPr>
        <p:spPr>
          <a:xfrm>
            <a:off x="1481971" y="6455926"/>
            <a:ext cx="714970" cy="22860"/>
          </a:xfrm>
          <a:prstGeom prst="roundRect">
            <a:avLst>
              <a:gd name="adj" fmla="val 134055"/>
            </a:avLst>
          </a:prstGeom>
          <a:solidFill>
            <a:srgbClr val="49606E"/>
          </a:solidFill>
          <a:ln/>
        </p:spPr>
        <p:txBody>
          <a:bodyPr/>
          <a:lstStyle/>
          <a:p>
            <a:endParaRPr lang="ar-EG"/>
          </a:p>
        </p:txBody>
      </p:sp>
      <p:sp>
        <p:nvSpPr>
          <p:cNvPr id="16" name="Shape 14"/>
          <p:cNvSpPr/>
          <p:nvPr/>
        </p:nvSpPr>
        <p:spPr>
          <a:xfrm>
            <a:off x="1045250" y="6237565"/>
            <a:ext cx="459581" cy="459581"/>
          </a:xfrm>
          <a:prstGeom prst="roundRect">
            <a:avLst>
              <a:gd name="adj" fmla="val 6668"/>
            </a:avLst>
          </a:prstGeom>
          <a:solidFill>
            <a:srgbClr val="304755"/>
          </a:solidFill>
          <a:ln/>
        </p:spPr>
        <p:txBody>
          <a:bodyPr/>
          <a:lstStyle/>
          <a:p>
            <a:endParaRPr lang="ar-EG"/>
          </a:p>
        </p:txBody>
      </p:sp>
      <p:sp>
        <p:nvSpPr>
          <p:cNvPr id="17" name="Text 15"/>
          <p:cNvSpPr/>
          <p:nvPr/>
        </p:nvSpPr>
        <p:spPr>
          <a:xfrm>
            <a:off x="1159073" y="6323171"/>
            <a:ext cx="231934" cy="288369"/>
          </a:xfrm>
          <a:prstGeom prst="rect">
            <a:avLst/>
          </a:prstGeom>
          <a:noFill/>
          <a:ln/>
        </p:spPr>
        <p:txBody>
          <a:bodyPr wrap="none" lIns="0" tIns="0" rIns="0" bIns="0" rtlCol="0" anchor="t"/>
          <a:lstStyle/>
          <a:p>
            <a:pPr marL="0" indent="0" algn="ctr">
              <a:lnSpc>
                <a:spcPts val="2250"/>
              </a:lnSpc>
              <a:buNone/>
            </a:pPr>
            <a:r>
              <a:rPr lang="en-US" sz="2250" dirty="0">
                <a:solidFill>
                  <a:srgbClr val="CAD6DE"/>
                </a:solidFill>
                <a:latin typeface="Unbounded" pitchFamily="34" charset="0"/>
                <a:ea typeface="Unbounded" pitchFamily="34" charset="-122"/>
                <a:cs typeface="Unbounded" pitchFamily="34" charset="-120"/>
              </a:rPr>
              <a:t>3</a:t>
            </a:r>
            <a:endParaRPr lang="en-US" sz="2250" dirty="0"/>
          </a:p>
        </p:txBody>
      </p:sp>
      <p:sp>
        <p:nvSpPr>
          <p:cNvPr id="18" name="Text 16"/>
          <p:cNvSpPr/>
          <p:nvPr/>
        </p:nvSpPr>
        <p:spPr>
          <a:xfrm>
            <a:off x="2398633" y="6211967"/>
            <a:ext cx="2883337" cy="300395"/>
          </a:xfrm>
          <a:prstGeom prst="rect">
            <a:avLst/>
          </a:prstGeom>
          <a:noFill/>
          <a:ln/>
        </p:spPr>
        <p:txBody>
          <a:bodyPr wrap="none" lIns="0" tIns="0" rIns="0" bIns="0" rtlCol="0" anchor="t"/>
          <a:lstStyle/>
          <a:p>
            <a:pPr marL="0" indent="0" algn="l">
              <a:lnSpc>
                <a:spcPts val="2350"/>
              </a:lnSpc>
              <a:buNone/>
            </a:pPr>
            <a:r>
              <a:rPr lang="en-US" sz="1850" dirty="0">
                <a:solidFill>
                  <a:srgbClr val="CAD6DE"/>
                </a:solidFill>
                <a:latin typeface="Unbounded" pitchFamily="34" charset="0"/>
                <a:ea typeface="Unbounded" pitchFamily="34" charset="-122"/>
                <a:cs typeface="Unbounded" pitchFamily="34" charset="-120"/>
              </a:rPr>
              <a:t>Geographic Insights</a:t>
            </a:r>
            <a:endParaRPr lang="en-US" sz="1850" dirty="0"/>
          </a:p>
        </p:txBody>
      </p:sp>
      <p:sp>
        <p:nvSpPr>
          <p:cNvPr id="19" name="Text 17"/>
          <p:cNvSpPr/>
          <p:nvPr/>
        </p:nvSpPr>
        <p:spPr>
          <a:xfrm>
            <a:off x="2398633" y="6634877"/>
            <a:ext cx="11262955" cy="653653"/>
          </a:xfrm>
          <a:prstGeom prst="rect">
            <a:avLst/>
          </a:prstGeom>
          <a:noFill/>
          <a:ln/>
        </p:spPr>
        <p:txBody>
          <a:bodyPr wrap="square" lIns="0" tIns="0" rIns="0" bIns="0" rtlCol="0" anchor="t"/>
          <a:lstStyle/>
          <a:p>
            <a:pPr marL="0" indent="0" algn="l">
              <a:lnSpc>
                <a:spcPts val="2550"/>
              </a:lnSpc>
              <a:buNone/>
            </a:pPr>
            <a:r>
              <a:rPr lang="en-US" sz="1600" dirty="0">
                <a:solidFill>
                  <a:srgbClr val="CAD6DE"/>
                </a:solidFill>
                <a:latin typeface="Cabin" pitchFamily="34" charset="0"/>
                <a:ea typeface="Cabin" pitchFamily="34" charset="-122"/>
                <a:cs typeface="Cabin" pitchFamily="34" charset="-120"/>
              </a:rPr>
              <a:t>Analysis by state reveals that São Paulo, Minas Gerais, and Paraná lead in both order count and revenue generation. This geographic distribution provides crucial information for targeted marketing and logistics optimization strategies.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678061"/>
            <a:ext cx="9758363" cy="616268"/>
          </a:xfrm>
          <a:prstGeom prst="rect">
            <a:avLst/>
          </a:prstGeom>
          <a:noFill/>
          <a:ln/>
        </p:spPr>
        <p:txBody>
          <a:bodyPr wrap="none" lIns="0" tIns="0" rIns="0" bIns="0" rtlCol="0" anchor="t"/>
          <a:lstStyle/>
          <a:p>
            <a:pPr marL="0" indent="0">
              <a:lnSpc>
                <a:spcPts val="4850"/>
              </a:lnSpc>
              <a:buNone/>
            </a:pPr>
            <a:r>
              <a:rPr lang="en-US" sz="3850" dirty="0">
                <a:solidFill>
                  <a:srgbClr val="FFFFFF"/>
                </a:solidFill>
                <a:latin typeface="Unbounded" pitchFamily="34" charset="0"/>
                <a:ea typeface="Unbounded" pitchFamily="34" charset="-122"/>
                <a:cs typeface="Unbounded" pitchFamily="34" charset="-120"/>
              </a:rPr>
              <a:t>Customer Segmentation Insights</a:t>
            </a:r>
            <a:endParaRPr lang="en-US" sz="3850" dirty="0"/>
          </a:p>
        </p:txBody>
      </p:sp>
      <p:sp>
        <p:nvSpPr>
          <p:cNvPr id="3" name="Text 1"/>
          <p:cNvSpPr/>
          <p:nvPr/>
        </p:nvSpPr>
        <p:spPr>
          <a:xfrm>
            <a:off x="968693" y="1713309"/>
            <a:ext cx="12692896" cy="670560"/>
          </a:xfrm>
          <a:prstGeom prst="rect">
            <a:avLst/>
          </a:prstGeom>
          <a:noFill/>
          <a:ln/>
        </p:spPr>
        <p:txBody>
          <a:bodyPr wrap="square" lIns="0" tIns="0" rIns="0" bIns="0" rtlCol="0" anchor="t"/>
          <a:lstStyle/>
          <a:p>
            <a:pPr marL="0" indent="0">
              <a:lnSpc>
                <a:spcPts val="2600"/>
              </a:lnSpc>
              <a:buNone/>
            </a:pPr>
            <a:r>
              <a:rPr lang="en-US" sz="1600" dirty="0">
                <a:solidFill>
                  <a:srgbClr val="CAD6DE"/>
                </a:solidFill>
                <a:latin typeface="Cabin" pitchFamily="34" charset="0"/>
                <a:ea typeface="Cabin" pitchFamily="34" charset="-122"/>
                <a:cs typeface="Cabin" pitchFamily="34" charset="-120"/>
              </a:rPr>
              <a:t>Our customer segmentation analysis has unveiled four distinct groups based on their purchasing value and frequency. This segmentation provides crucial insights for tailoring marketing strategies and improving customer engagement across different user profiles.</a:t>
            </a:r>
            <a:endParaRPr lang="en-US" sz="1600" dirty="0"/>
          </a:p>
        </p:txBody>
      </p:sp>
      <p:sp>
        <p:nvSpPr>
          <p:cNvPr id="4" name="Shape 2"/>
          <p:cNvSpPr/>
          <p:nvPr/>
        </p:nvSpPr>
        <p:spPr>
          <a:xfrm>
            <a:off x="968693" y="2619494"/>
            <a:ext cx="6241732" cy="2528888"/>
          </a:xfrm>
          <a:prstGeom prst="roundRect">
            <a:avLst>
              <a:gd name="adj" fmla="val 1243"/>
            </a:avLst>
          </a:prstGeom>
          <a:solidFill>
            <a:srgbClr val="304755"/>
          </a:solidFill>
          <a:ln/>
        </p:spPr>
        <p:txBody>
          <a:bodyPr/>
          <a:lstStyle/>
          <a:p>
            <a:endParaRPr lang="ar-EG"/>
          </a:p>
        </p:txBody>
      </p:sp>
      <p:sp>
        <p:nvSpPr>
          <p:cNvPr id="5" name="Text 3"/>
          <p:cNvSpPr/>
          <p:nvPr/>
        </p:nvSpPr>
        <p:spPr>
          <a:xfrm>
            <a:off x="1178123" y="2828925"/>
            <a:ext cx="3970734" cy="308015"/>
          </a:xfrm>
          <a:prstGeom prst="rect">
            <a:avLst/>
          </a:prstGeom>
          <a:noFill/>
          <a:ln/>
        </p:spPr>
        <p:txBody>
          <a:bodyPr wrap="none" lIns="0" tIns="0" rIns="0" bIns="0" rtlCol="0" anchor="t"/>
          <a:lstStyle/>
          <a:p>
            <a:pPr marL="0" indent="0">
              <a:lnSpc>
                <a:spcPts val="2400"/>
              </a:lnSpc>
              <a:buNone/>
            </a:pPr>
            <a:r>
              <a:rPr lang="en-US" sz="1900" dirty="0">
                <a:solidFill>
                  <a:srgbClr val="CAD6DE"/>
                </a:solidFill>
                <a:latin typeface="Unbounded" pitchFamily="34" charset="0"/>
                <a:ea typeface="Unbounded" pitchFamily="34" charset="-122"/>
                <a:cs typeface="Unbounded" pitchFamily="34" charset="-120"/>
              </a:rPr>
              <a:t>Low Value Infrequent (74%)</a:t>
            </a:r>
            <a:endParaRPr lang="en-US" sz="1900" dirty="0"/>
          </a:p>
        </p:txBody>
      </p:sp>
      <p:sp>
        <p:nvSpPr>
          <p:cNvPr id="6" name="Text 4"/>
          <p:cNvSpPr/>
          <p:nvPr/>
        </p:nvSpPr>
        <p:spPr>
          <a:xfrm>
            <a:off x="1178123" y="3262551"/>
            <a:ext cx="5822871" cy="1676400"/>
          </a:xfrm>
          <a:prstGeom prst="rect">
            <a:avLst/>
          </a:prstGeom>
          <a:noFill/>
          <a:ln/>
        </p:spPr>
        <p:txBody>
          <a:bodyPr wrap="square" lIns="0" tIns="0" rIns="0" bIns="0" rtlCol="0" anchor="t"/>
          <a:lstStyle/>
          <a:p>
            <a:pPr marL="0" indent="0">
              <a:lnSpc>
                <a:spcPts val="2600"/>
              </a:lnSpc>
              <a:buNone/>
            </a:pPr>
            <a:r>
              <a:rPr lang="en-US" sz="1600" dirty="0">
                <a:solidFill>
                  <a:srgbClr val="CAD6DE"/>
                </a:solidFill>
                <a:latin typeface="Cabin" pitchFamily="34" charset="0"/>
                <a:ea typeface="Cabin" pitchFamily="34" charset="-122"/>
                <a:cs typeface="Cabin" pitchFamily="34" charset="-120"/>
              </a:rPr>
              <a:t>Comprising the majority of the customer base, these users make small, infrequent purchases. While they represent a large portion of customers, their individual contribution to revenue is limited. Strategies to increase their purchase frequency or value could significantly impact overall revenue.</a:t>
            </a:r>
            <a:endParaRPr lang="en-US" sz="1600" dirty="0"/>
          </a:p>
        </p:txBody>
      </p:sp>
      <p:sp>
        <p:nvSpPr>
          <p:cNvPr id="7" name="Shape 5"/>
          <p:cNvSpPr/>
          <p:nvPr/>
        </p:nvSpPr>
        <p:spPr>
          <a:xfrm>
            <a:off x="7419856" y="2619494"/>
            <a:ext cx="6241732" cy="2528888"/>
          </a:xfrm>
          <a:prstGeom prst="roundRect">
            <a:avLst>
              <a:gd name="adj" fmla="val 1243"/>
            </a:avLst>
          </a:prstGeom>
          <a:solidFill>
            <a:srgbClr val="304755"/>
          </a:solidFill>
          <a:ln/>
        </p:spPr>
        <p:txBody>
          <a:bodyPr/>
          <a:lstStyle/>
          <a:p>
            <a:endParaRPr lang="ar-EG"/>
          </a:p>
        </p:txBody>
      </p:sp>
      <p:sp>
        <p:nvSpPr>
          <p:cNvPr id="8" name="Text 6"/>
          <p:cNvSpPr/>
          <p:nvPr/>
        </p:nvSpPr>
        <p:spPr>
          <a:xfrm>
            <a:off x="7629287" y="2828925"/>
            <a:ext cx="3988237" cy="308015"/>
          </a:xfrm>
          <a:prstGeom prst="rect">
            <a:avLst/>
          </a:prstGeom>
          <a:noFill/>
          <a:ln/>
        </p:spPr>
        <p:txBody>
          <a:bodyPr wrap="none" lIns="0" tIns="0" rIns="0" bIns="0" rtlCol="0" anchor="t"/>
          <a:lstStyle/>
          <a:p>
            <a:pPr marL="0" indent="0">
              <a:lnSpc>
                <a:spcPts val="2400"/>
              </a:lnSpc>
              <a:buNone/>
            </a:pPr>
            <a:r>
              <a:rPr lang="en-US" sz="1900" dirty="0">
                <a:solidFill>
                  <a:srgbClr val="CAD6DE"/>
                </a:solidFill>
                <a:latin typeface="Unbounded" pitchFamily="34" charset="0"/>
                <a:ea typeface="Unbounded" pitchFamily="34" charset="-122"/>
                <a:cs typeface="Unbounded" pitchFamily="34" charset="-120"/>
              </a:rPr>
              <a:t>High Value Infrequent (19%)</a:t>
            </a:r>
            <a:endParaRPr lang="en-US" sz="1900" dirty="0"/>
          </a:p>
        </p:txBody>
      </p:sp>
      <p:sp>
        <p:nvSpPr>
          <p:cNvPr id="9" name="Text 7"/>
          <p:cNvSpPr/>
          <p:nvPr/>
        </p:nvSpPr>
        <p:spPr>
          <a:xfrm>
            <a:off x="7629287" y="3262551"/>
            <a:ext cx="5822871" cy="1341120"/>
          </a:xfrm>
          <a:prstGeom prst="rect">
            <a:avLst/>
          </a:prstGeom>
          <a:noFill/>
          <a:ln/>
        </p:spPr>
        <p:txBody>
          <a:bodyPr wrap="square" lIns="0" tIns="0" rIns="0" bIns="0" rtlCol="0" anchor="t"/>
          <a:lstStyle/>
          <a:p>
            <a:pPr marL="0" indent="0">
              <a:lnSpc>
                <a:spcPts val="2600"/>
              </a:lnSpc>
              <a:buNone/>
            </a:pPr>
            <a:r>
              <a:rPr lang="en-US" sz="1600" dirty="0">
                <a:solidFill>
                  <a:srgbClr val="CAD6DE"/>
                </a:solidFill>
                <a:latin typeface="Cabin" pitchFamily="34" charset="0"/>
                <a:ea typeface="Cabin" pitchFamily="34" charset="-122"/>
                <a:cs typeface="Cabin" pitchFamily="34" charset="-120"/>
              </a:rPr>
              <a:t>This segment spends significantly more per purchase but buys less frequently. They represent a prime opportunity for targeted marketing efforts aimed at increasing their purchase frequency, potentially leading to substantial revenue growth.</a:t>
            </a:r>
            <a:endParaRPr lang="en-US" sz="1600" dirty="0"/>
          </a:p>
        </p:txBody>
      </p:sp>
      <p:sp>
        <p:nvSpPr>
          <p:cNvPr id="10" name="Shape 8"/>
          <p:cNvSpPr/>
          <p:nvPr/>
        </p:nvSpPr>
        <p:spPr>
          <a:xfrm>
            <a:off x="968693" y="5357813"/>
            <a:ext cx="6241732" cy="2193608"/>
          </a:xfrm>
          <a:prstGeom prst="roundRect">
            <a:avLst>
              <a:gd name="adj" fmla="val 1433"/>
            </a:avLst>
          </a:prstGeom>
          <a:solidFill>
            <a:srgbClr val="304755"/>
          </a:solidFill>
          <a:ln/>
        </p:spPr>
        <p:txBody>
          <a:bodyPr/>
          <a:lstStyle/>
          <a:p>
            <a:endParaRPr lang="ar-EG"/>
          </a:p>
        </p:txBody>
      </p:sp>
      <p:sp>
        <p:nvSpPr>
          <p:cNvPr id="11" name="Text 9"/>
          <p:cNvSpPr/>
          <p:nvPr/>
        </p:nvSpPr>
        <p:spPr>
          <a:xfrm>
            <a:off x="1178123" y="5567243"/>
            <a:ext cx="3642479" cy="308015"/>
          </a:xfrm>
          <a:prstGeom prst="rect">
            <a:avLst/>
          </a:prstGeom>
          <a:noFill/>
          <a:ln/>
        </p:spPr>
        <p:txBody>
          <a:bodyPr wrap="none" lIns="0" tIns="0" rIns="0" bIns="0" rtlCol="0" anchor="t"/>
          <a:lstStyle/>
          <a:p>
            <a:pPr marL="0" indent="0">
              <a:lnSpc>
                <a:spcPts val="2400"/>
              </a:lnSpc>
              <a:buNone/>
            </a:pPr>
            <a:r>
              <a:rPr lang="en-US" sz="1900" dirty="0">
                <a:solidFill>
                  <a:srgbClr val="CAD6DE"/>
                </a:solidFill>
                <a:latin typeface="Unbounded" pitchFamily="34" charset="0"/>
                <a:ea typeface="Unbounded" pitchFamily="34" charset="-122"/>
                <a:cs typeface="Unbounded" pitchFamily="34" charset="-120"/>
              </a:rPr>
              <a:t>High Value Frequent (4%)</a:t>
            </a:r>
            <a:endParaRPr lang="en-US" sz="1900" dirty="0"/>
          </a:p>
        </p:txBody>
      </p:sp>
      <p:sp>
        <p:nvSpPr>
          <p:cNvPr id="12" name="Text 10"/>
          <p:cNvSpPr/>
          <p:nvPr/>
        </p:nvSpPr>
        <p:spPr>
          <a:xfrm>
            <a:off x="1178123" y="6000869"/>
            <a:ext cx="5822871" cy="1341120"/>
          </a:xfrm>
          <a:prstGeom prst="rect">
            <a:avLst/>
          </a:prstGeom>
          <a:noFill/>
          <a:ln/>
        </p:spPr>
        <p:txBody>
          <a:bodyPr wrap="square" lIns="0" tIns="0" rIns="0" bIns="0" rtlCol="0" anchor="t"/>
          <a:lstStyle/>
          <a:p>
            <a:pPr marL="0" indent="0">
              <a:lnSpc>
                <a:spcPts val="2600"/>
              </a:lnSpc>
              <a:buNone/>
            </a:pPr>
            <a:r>
              <a:rPr lang="en-US" sz="1600" dirty="0">
                <a:solidFill>
                  <a:srgbClr val="CAD6DE"/>
                </a:solidFill>
                <a:latin typeface="Cabin" pitchFamily="34" charset="0"/>
                <a:ea typeface="Cabin" pitchFamily="34" charset="-122"/>
                <a:cs typeface="Cabin" pitchFamily="34" charset="-120"/>
              </a:rPr>
              <a:t>Although a small segment, these customers are the most valuable, contributing significantly to revenue through frequent, high-value purchases. Retention and loyalty programs should focus on maintaining their engagement and satisfaction.</a:t>
            </a:r>
            <a:endParaRPr lang="en-US" sz="1600" dirty="0"/>
          </a:p>
        </p:txBody>
      </p:sp>
      <p:sp>
        <p:nvSpPr>
          <p:cNvPr id="13" name="Shape 11"/>
          <p:cNvSpPr/>
          <p:nvPr/>
        </p:nvSpPr>
        <p:spPr>
          <a:xfrm>
            <a:off x="7419856" y="5357813"/>
            <a:ext cx="6241732" cy="2193608"/>
          </a:xfrm>
          <a:prstGeom prst="roundRect">
            <a:avLst>
              <a:gd name="adj" fmla="val 1433"/>
            </a:avLst>
          </a:prstGeom>
          <a:solidFill>
            <a:srgbClr val="304755"/>
          </a:solidFill>
          <a:ln/>
        </p:spPr>
        <p:txBody>
          <a:bodyPr/>
          <a:lstStyle/>
          <a:p>
            <a:endParaRPr lang="ar-EG"/>
          </a:p>
        </p:txBody>
      </p:sp>
      <p:sp>
        <p:nvSpPr>
          <p:cNvPr id="14" name="Text 12"/>
          <p:cNvSpPr/>
          <p:nvPr/>
        </p:nvSpPr>
        <p:spPr>
          <a:xfrm>
            <a:off x="7629287" y="5567243"/>
            <a:ext cx="3614380" cy="308015"/>
          </a:xfrm>
          <a:prstGeom prst="rect">
            <a:avLst/>
          </a:prstGeom>
          <a:noFill/>
          <a:ln/>
        </p:spPr>
        <p:txBody>
          <a:bodyPr wrap="none" lIns="0" tIns="0" rIns="0" bIns="0" rtlCol="0" anchor="t"/>
          <a:lstStyle/>
          <a:p>
            <a:pPr marL="0" indent="0">
              <a:lnSpc>
                <a:spcPts val="2400"/>
              </a:lnSpc>
              <a:buNone/>
            </a:pPr>
            <a:r>
              <a:rPr lang="en-US" sz="1900" dirty="0">
                <a:solidFill>
                  <a:srgbClr val="CAD6DE"/>
                </a:solidFill>
                <a:latin typeface="Unbounded" pitchFamily="34" charset="0"/>
                <a:ea typeface="Unbounded" pitchFamily="34" charset="-122"/>
                <a:cs typeface="Unbounded" pitchFamily="34" charset="-120"/>
              </a:rPr>
              <a:t>Frequent Low Value (3%)</a:t>
            </a:r>
            <a:endParaRPr lang="en-US" sz="1900" dirty="0"/>
          </a:p>
        </p:txBody>
      </p:sp>
      <p:sp>
        <p:nvSpPr>
          <p:cNvPr id="15" name="Text 13"/>
          <p:cNvSpPr/>
          <p:nvPr/>
        </p:nvSpPr>
        <p:spPr>
          <a:xfrm>
            <a:off x="7629287" y="6000869"/>
            <a:ext cx="5822871" cy="1341120"/>
          </a:xfrm>
          <a:prstGeom prst="rect">
            <a:avLst/>
          </a:prstGeom>
          <a:noFill/>
          <a:ln/>
        </p:spPr>
        <p:txBody>
          <a:bodyPr wrap="square" lIns="0" tIns="0" rIns="0" bIns="0" rtlCol="0" anchor="t"/>
          <a:lstStyle/>
          <a:p>
            <a:pPr marL="0" indent="0">
              <a:lnSpc>
                <a:spcPts val="2600"/>
              </a:lnSpc>
              <a:buNone/>
            </a:pPr>
            <a:r>
              <a:rPr lang="en-US" sz="1600" dirty="0">
                <a:solidFill>
                  <a:srgbClr val="CAD6DE"/>
                </a:solidFill>
                <a:latin typeface="Cabin" pitchFamily="34" charset="0"/>
                <a:ea typeface="Cabin" pitchFamily="34" charset="-122"/>
                <a:cs typeface="Cabin" pitchFamily="34" charset="-120"/>
              </a:rPr>
              <a:t>These customers make frequent purchases but at lower values. They are crucial for maintaining consistent order volume. Strategies could focus on gradually increasing their order value while maintaining their high purchase frequency.</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68693" y="774740"/>
            <a:ext cx="9192339" cy="631627"/>
          </a:xfrm>
          <a:prstGeom prst="rect">
            <a:avLst/>
          </a:prstGeom>
          <a:noFill/>
          <a:ln/>
        </p:spPr>
        <p:txBody>
          <a:bodyPr wrap="none" lIns="0" tIns="0" rIns="0" bIns="0" rtlCol="0" anchor="t"/>
          <a:lstStyle/>
          <a:p>
            <a:pPr marL="0" indent="0">
              <a:lnSpc>
                <a:spcPts val="4950"/>
              </a:lnSpc>
              <a:buNone/>
            </a:pPr>
            <a:r>
              <a:rPr lang="en-US" sz="3950" dirty="0">
                <a:solidFill>
                  <a:srgbClr val="FFFFFF"/>
                </a:solidFill>
                <a:latin typeface="Unbounded" pitchFamily="34" charset="0"/>
                <a:ea typeface="Unbounded" pitchFamily="34" charset="-122"/>
                <a:cs typeface="Unbounded" pitchFamily="34" charset="-120"/>
              </a:rPr>
              <a:t>Payment Preferences Analysis</a:t>
            </a:r>
            <a:endParaRPr lang="en-US" sz="3950" dirty="0"/>
          </a:p>
        </p:txBody>
      </p:sp>
      <p:sp>
        <p:nvSpPr>
          <p:cNvPr id="3" name="Text 1"/>
          <p:cNvSpPr/>
          <p:nvPr/>
        </p:nvSpPr>
        <p:spPr>
          <a:xfrm>
            <a:off x="968693" y="1835825"/>
            <a:ext cx="12692896" cy="687229"/>
          </a:xfrm>
          <a:prstGeom prst="rect">
            <a:avLst/>
          </a:prstGeom>
          <a:noFill/>
          <a:ln/>
        </p:spPr>
        <p:txBody>
          <a:bodyPr wrap="square" lIns="0" tIns="0" rIns="0" bIns="0" rtlCol="0" anchor="t"/>
          <a:lstStyle/>
          <a:p>
            <a:pPr marL="0" indent="0">
              <a:lnSpc>
                <a:spcPts val="2700"/>
              </a:lnSpc>
              <a:buNone/>
            </a:pPr>
            <a:r>
              <a:rPr lang="en-US" sz="1650" dirty="0">
                <a:solidFill>
                  <a:srgbClr val="CAD6DE"/>
                </a:solidFill>
                <a:latin typeface="Cabin" pitchFamily="34" charset="0"/>
                <a:ea typeface="Cabin" pitchFamily="34" charset="-122"/>
                <a:cs typeface="Cabin" pitchFamily="34" charset="-120"/>
              </a:rPr>
              <a:t>Understanding customer payment preferences is crucial for optimizing the checkout process and improving overall customer satisfaction. Our analysis reveals interesting trends in payment methods and installment choices among Olist's customer base.</a:t>
            </a:r>
            <a:endParaRPr lang="en-US" sz="1650" dirty="0"/>
          </a:p>
        </p:txBody>
      </p:sp>
      <p:sp>
        <p:nvSpPr>
          <p:cNvPr id="4" name="Text 2"/>
          <p:cNvSpPr/>
          <p:nvPr/>
        </p:nvSpPr>
        <p:spPr>
          <a:xfrm>
            <a:off x="968693" y="2979301"/>
            <a:ext cx="3881199" cy="631507"/>
          </a:xfrm>
          <a:prstGeom prst="rect">
            <a:avLst/>
          </a:prstGeom>
          <a:noFill/>
          <a:ln/>
        </p:spPr>
        <p:txBody>
          <a:bodyPr wrap="square" lIns="0" tIns="0" rIns="0" bIns="0" rtlCol="0" anchor="t"/>
          <a:lstStyle/>
          <a:p>
            <a:pPr marL="0" indent="0">
              <a:lnSpc>
                <a:spcPts val="2450"/>
              </a:lnSpc>
              <a:buNone/>
            </a:pPr>
            <a:r>
              <a:rPr lang="en-US" sz="1950" dirty="0">
                <a:solidFill>
                  <a:srgbClr val="FFFFFF"/>
                </a:solidFill>
                <a:latin typeface="Unbounded" pitchFamily="34" charset="0"/>
                <a:ea typeface="Unbounded" pitchFamily="34" charset="-122"/>
                <a:cs typeface="Unbounded" pitchFamily="34" charset="-120"/>
              </a:rPr>
              <a:t>Preferred Payment Methods</a:t>
            </a:r>
            <a:endParaRPr lang="en-US" sz="1950" dirty="0"/>
          </a:p>
        </p:txBody>
      </p:sp>
      <p:sp>
        <p:nvSpPr>
          <p:cNvPr id="5" name="Text 3"/>
          <p:cNvSpPr/>
          <p:nvPr/>
        </p:nvSpPr>
        <p:spPr>
          <a:xfrm>
            <a:off x="968693" y="3825478"/>
            <a:ext cx="3881199" cy="3436144"/>
          </a:xfrm>
          <a:prstGeom prst="rect">
            <a:avLst/>
          </a:prstGeom>
          <a:noFill/>
          <a:ln/>
        </p:spPr>
        <p:txBody>
          <a:bodyPr wrap="square" lIns="0" tIns="0" rIns="0" bIns="0" rtlCol="0" anchor="t"/>
          <a:lstStyle/>
          <a:p>
            <a:pPr marL="0" indent="0">
              <a:lnSpc>
                <a:spcPts val="2700"/>
              </a:lnSpc>
              <a:buNone/>
            </a:pPr>
            <a:r>
              <a:rPr lang="en-US" sz="1650" dirty="0">
                <a:solidFill>
                  <a:srgbClr val="CAD6DE"/>
                </a:solidFill>
                <a:latin typeface="Cabin" pitchFamily="34" charset="0"/>
                <a:ea typeface="Cabin" pitchFamily="34" charset="-122"/>
                <a:cs typeface="Cabin" pitchFamily="34" charset="-120"/>
              </a:rPr>
              <a:t>Credit cards emerge as the dominant payment method on the Olist platform. This preference indicates a high level of trust in the platform's security measures and a desire for convenience among customers. The prevalence of credit card usage also suggests opportunities for partnerships with card issuers or implementing a co-branded credit card program.</a:t>
            </a:r>
            <a:endParaRPr lang="en-US" sz="1650" dirty="0"/>
          </a:p>
        </p:txBody>
      </p:sp>
      <p:sp>
        <p:nvSpPr>
          <p:cNvPr id="6" name="Text 4"/>
          <p:cNvSpPr/>
          <p:nvPr/>
        </p:nvSpPr>
        <p:spPr>
          <a:xfrm>
            <a:off x="5381387" y="2979301"/>
            <a:ext cx="3599140" cy="315754"/>
          </a:xfrm>
          <a:prstGeom prst="rect">
            <a:avLst/>
          </a:prstGeom>
          <a:noFill/>
          <a:ln/>
        </p:spPr>
        <p:txBody>
          <a:bodyPr wrap="none" lIns="0" tIns="0" rIns="0" bIns="0" rtlCol="0" anchor="t"/>
          <a:lstStyle/>
          <a:p>
            <a:pPr marL="0" indent="0">
              <a:lnSpc>
                <a:spcPts val="2450"/>
              </a:lnSpc>
              <a:buNone/>
            </a:pPr>
            <a:r>
              <a:rPr lang="en-US" sz="1950" dirty="0">
                <a:solidFill>
                  <a:srgbClr val="FFFFFF"/>
                </a:solidFill>
                <a:latin typeface="Unbounded" pitchFamily="34" charset="0"/>
                <a:ea typeface="Unbounded" pitchFamily="34" charset="-122"/>
                <a:cs typeface="Unbounded" pitchFamily="34" charset="-120"/>
              </a:rPr>
              <a:t>Installment Preferences</a:t>
            </a:r>
            <a:endParaRPr lang="en-US" sz="1950" dirty="0"/>
          </a:p>
        </p:txBody>
      </p:sp>
      <p:sp>
        <p:nvSpPr>
          <p:cNvPr id="7" name="Text 5"/>
          <p:cNvSpPr/>
          <p:nvPr/>
        </p:nvSpPr>
        <p:spPr>
          <a:xfrm>
            <a:off x="5381387" y="3509724"/>
            <a:ext cx="3881199" cy="3092529"/>
          </a:xfrm>
          <a:prstGeom prst="rect">
            <a:avLst/>
          </a:prstGeom>
          <a:noFill/>
          <a:ln/>
        </p:spPr>
        <p:txBody>
          <a:bodyPr wrap="square" lIns="0" tIns="0" rIns="0" bIns="0" rtlCol="0" anchor="t"/>
          <a:lstStyle/>
          <a:p>
            <a:pPr marL="0" indent="0">
              <a:lnSpc>
                <a:spcPts val="2700"/>
              </a:lnSpc>
              <a:buNone/>
            </a:pPr>
            <a:r>
              <a:rPr lang="en-US" sz="1650" dirty="0">
                <a:solidFill>
                  <a:srgbClr val="CAD6DE"/>
                </a:solidFill>
                <a:latin typeface="Cabin" pitchFamily="34" charset="0"/>
                <a:ea typeface="Cabin" pitchFamily="34" charset="-122"/>
                <a:cs typeface="Cabin" pitchFamily="34" charset="-120"/>
              </a:rPr>
              <a:t>The data shows a diverse range of installment preferences: - 52.5K customers prefer single installment payments - 12.4K opt for 2 installments - 10.5K choose 3 installments - 7.1K select 4 installments This variety in installment choices reflects the importance of offering flexible payment options to cater to different financial situations and purchasing habits.</a:t>
            </a:r>
            <a:endParaRPr lang="en-US" sz="1650" dirty="0"/>
          </a:p>
        </p:txBody>
      </p:sp>
      <p:sp>
        <p:nvSpPr>
          <p:cNvPr id="8" name="Text 6"/>
          <p:cNvSpPr/>
          <p:nvPr/>
        </p:nvSpPr>
        <p:spPr>
          <a:xfrm>
            <a:off x="9794081" y="2979301"/>
            <a:ext cx="3675936" cy="315754"/>
          </a:xfrm>
          <a:prstGeom prst="rect">
            <a:avLst/>
          </a:prstGeom>
          <a:noFill/>
          <a:ln/>
        </p:spPr>
        <p:txBody>
          <a:bodyPr wrap="none" lIns="0" tIns="0" rIns="0" bIns="0" rtlCol="0" anchor="t"/>
          <a:lstStyle/>
          <a:p>
            <a:pPr marL="0" indent="0">
              <a:lnSpc>
                <a:spcPts val="2450"/>
              </a:lnSpc>
              <a:buNone/>
            </a:pPr>
            <a:r>
              <a:rPr lang="en-US" sz="1950" dirty="0">
                <a:solidFill>
                  <a:srgbClr val="FFFFFF"/>
                </a:solidFill>
                <a:latin typeface="Unbounded" pitchFamily="34" charset="0"/>
                <a:ea typeface="Unbounded" pitchFamily="34" charset="-122"/>
                <a:cs typeface="Unbounded" pitchFamily="34" charset="-120"/>
              </a:rPr>
              <a:t>Payment Growth Trends</a:t>
            </a:r>
            <a:endParaRPr lang="en-US" sz="1950" dirty="0"/>
          </a:p>
        </p:txBody>
      </p:sp>
      <p:sp>
        <p:nvSpPr>
          <p:cNvPr id="9" name="Text 7"/>
          <p:cNvSpPr/>
          <p:nvPr/>
        </p:nvSpPr>
        <p:spPr>
          <a:xfrm>
            <a:off x="9794081" y="3509724"/>
            <a:ext cx="3881199" cy="2748915"/>
          </a:xfrm>
          <a:prstGeom prst="rect">
            <a:avLst/>
          </a:prstGeom>
          <a:noFill/>
          <a:ln/>
        </p:spPr>
        <p:txBody>
          <a:bodyPr wrap="square" lIns="0" tIns="0" rIns="0" bIns="0" rtlCol="0" anchor="t"/>
          <a:lstStyle/>
          <a:p>
            <a:pPr marL="0" indent="0">
              <a:lnSpc>
                <a:spcPts val="2700"/>
              </a:lnSpc>
              <a:buNone/>
            </a:pPr>
            <a:r>
              <a:rPr lang="en-US" sz="1650" dirty="0">
                <a:solidFill>
                  <a:srgbClr val="CAD6DE"/>
                </a:solidFill>
                <a:latin typeface="Cabin" pitchFamily="34" charset="0"/>
                <a:ea typeface="Cabin" pitchFamily="34" charset="-122"/>
                <a:cs typeface="Cabin" pitchFamily="34" charset="-120"/>
              </a:rPr>
              <a:t>The analysis reveals mixed payment growth rates across quarters, with some periods experiencing a decrease in payment volume. This fluctuation suggests the need for deeper investigation into seasonal trends and potential external factors affecting consumer spending patterns on the platform.</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68693" y="711398"/>
            <a:ext cx="11363920" cy="623649"/>
          </a:xfrm>
          <a:prstGeom prst="rect">
            <a:avLst/>
          </a:prstGeom>
          <a:noFill/>
          <a:ln/>
        </p:spPr>
        <p:txBody>
          <a:bodyPr wrap="none" lIns="0" tIns="0" rIns="0" bIns="0" rtlCol="0" anchor="t"/>
          <a:lstStyle/>
          <a:p>
            <a:pPr marL="0" indent="0">
              <a:lnSpc>
                <a:spcPts val="4900"/>
              </a:lnSpc>
              <a:buNone/>
            </a:pPr>
            <a:r>
              <a:rPr lang="en-US" sz="3900" dirty="0">
                <a:solidFill>
                  <a:srgbClr val="FFFFFF"/>
                </a:solidFill>
                <a:latin typeface="Unbounded" pitchFamily="34" charset="0"/>
                <a:ea typeface="Unbounded" pitchFamily="34" charset="-122"/>
                <a:cs typeface="Unbounded" pitchFamily="34" charset="-120"/>
              </a:rPr>
              <a:t>Customer Feedback and NPS Analysis</a:t>
            </a:r>
            <a:endParaRPr lang="en-US" sz="3900" dirty="0"/>
          </a:p>
        </p:txBody>
      </p:sp>
      <p:sp>
        <p:nvSpPr>
          <p:cNvPr id="3" name="Text 1"/>
          <p:cNvSpPr/>
          <p:nvPr/>
        </p:nvSpPr>
        <p:spPr>
          <a:xfrm>
            <a:off x="968693" y="1759029"/>
            <a:ext cx="12692896" cy="678418"/>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Customer feedback and the Net Promoter Score (NPS) are crucial indicators of customer satisfaction and loyalty. Our analysis of Olist's customer feedback data reveals a strong positive sentiment among users, with some areas for potential improvement.</a:t>
            </a:r>
            <a:endParaRPr lang="en-US" sz="1650" dirty="0"/>
          </a:p>
        </p:txBody>
      </p:sp>
      <p:pic>
        <p:nvPicPr>
          <p:cNvPr id="4" name="Image 0" descr="preencoded.png"/>
          <p:cNvPicPr>
            <a:picLocks noChangeAspect="1"/>
          </p:cNvPicPr>
          <p:nvPr/>
        </p:nvPicPr>
        <p:blipFill>
          <a:blip r:embed="rId3"/>
          <a:stretch>
            <a:fillRect/>
          </a:stretch>
        </p:blipFill>
        <p:spPr>
          <a:xfrm>
            <a:off x="968693" y="2675930"/>
            <a:ext cx="4230886" cy="848082"/>
          </a:xfrm>
          <a:prstGeom prst="rect">
            <a:avLst/>
          </a:prstGeom>
        </p:spPr>
      </p:pic>
      <p:sp>
        <p:nvSpPr>
          <p:cNvPr id="5" name="Text 2"/>
          <p:cNvSpPr/>
          <p:nvPr/>
        </p:nvSpPr>
        <p:spPr>
          <a:xfrm>
            <a:off x="1180624" y="3842028"/>
            <a:ext cx="3807023" cy="623411"/>
          </a:xfrm>
          <a:prstGeom prst="rect">
            <a:avLst/>
          </a:prstGeom>
          <a:noFill/>
          <a:ln/>
        </p:spPr>
        <p:txBody>
          <a:bodyPr wrap="square" lIns="0" tIns="0" rIns="0" bIns="0" rtlCol="0" anchor="t"/>
          <a:lstStyle/>
          <a:p>
            <a:pPr marL="0" indent="0" algn="l">
              <a:lnSpc>
                <a:spcPts val="2450"/>
              </a:lnSpc>
              <a:buNone/>
            </a:pPr>
            <a:r>
              <a:rPr lang="en-US" sz="1950" dirty="0">
                <a:solidFill>
                  <a:srgbClr val="CAD6DE"/>
                </a:solidFill>
                <a:latin typeface="Unbounded" pitchFamily="34" charset="0"/>
                <a:ea typeface="Unbounded" pitchFamily="34" charset="-122"/>
                <a:cs typeface="Unbounded" pitchFamily="34" charset="-120"/>
              </a:rPr>
              <a:t>Net Promoter Score (NPS)</a:t>
            </a:r>
            <a:endParaRPr lang="en-US" sz="1950" dirty="0"/>
          </a:p>
        </p:txBody>
      </p:sp>
      <p:sp>
        <p:nvSpPr>
          <p:cNvPr id="6" name="Text 3"/>
          <p:cNvSpPr/>
          <p:nvPr/>
        </p:nvSpPr>
        <p:spPr>
          <a:xfrm>
            <a:off x="1180624" y="4592598"/>
            <a:ext cx="3807023" cy="2713673"/>
          </a:xfrm>
          <a:prstGeom prst="rect">
            <a:avLst/>
          </a:prstGeom>
          <a:noFill/>
          <a:ln/>
        </p:spPr>
        <p:txBody>
          <a:bodyPr wrap="square" lIns="0" tIns="0" rIns="0" bIns="0" rtlCol="0" anchor="t"/>
          <a:lstStyle/>
          <a:p>
            <a:pPr marL="0" indent="0" algn="l">
              <a:lnSpc>
                <a:spcPts val="2650"/>
              </a:lnSpc>
              <a:buNone/>
            </a:pPr>
            <a:r>
              <a:rPr lang="en-US" sz="1650" dirty="0">
                <a:solidFill>
                  <a:srgbClr val="CAD6DE"/>
                </a:solidFill>
                <a:latin typeface="Cabin" pitchFamily="34" charset="0"/>
                <a:ea typeface="Cabin" pitchFamily="34" charset="-122"/>
                <a:cs typeface="Cabin" pitchFamily="34" charset="-120"/>
              </a:rPr>
              <a:t>Olist boasts an impressive NPS of 71, indicating a high level of customer satisfaction and loyalty. This score suggests that a significant portion of customers are likely to recommend the platform to others, contributing to organic growth through word-of-mouth marketing.</a:t>
            </a:r>
            <a:endParaRPr lang="en-US" sz="1650" dirty="0"/>
          </a:p>
        </p:txBody>
      </p:sp>
      <p:pic>
        <p:nvPicPr>
          <p:cNvPr id="7" name="Image 1" descr="preencoded.png"/>
          <p:cNvPicPr>
            <a:picLocks noChangeAspect="1"/>
          </p:cNvPicPr>
          <p:nvPr/>
        </p:nvPicPr>
        <p:blipFill>
          <a:blip r:embed="rId4"/>
          <a:stretch>
            <a:fillRect/>
          </a:stretch>
        </p:blipFill>
        <p:spPr>
          <a:xfrm>
            <a:off x="5199578" y="2675930"/>
            <a:ext cx="4231005" cy="848082"/>
          </a:xfrm>
          <a:prstGeom prst="rect">
            <a:avLst/>
          </a:prstGeom>
        </p:spPr>
      </p:pic>
      <p:sp>
        <p:nvSpPr>
          <p:cNvPr id="8" name="Text 4"/>
          <p:cNvSpPr/>
          <p:nvPr/>
        </p:nvSpPr>
        <p:spPr>
          <a:xfrm>
            <a:off x="5411510" y="3842028"/>
            <a:ext cx="3760946" cy="311706"/>
          </a:xfrm>
          <a:prstGeom prst="rect">
            <a:avLst/>
          </a:prstGeom>
          <a:noFill/>
          <a:ln/>
        </p:spPr>
        <p:txBody>
          <a:bodyPr wrap="none" lIns="0" tIns="0" rIns="0" bIns="0" rtlCol="0" anchor="t"/>
          <a:lstStyle/>
          <a:p>
            <a:pPr marL="0" indent="0" algn="l">
              <a:lnSpc>
                <a:spcPts val="2450"/>
              </a:lnSpc>
              <a:buNone/>
            </a:pPr>
            <a:r>
              <a:rPr lang="en-US" sz="1950" dirty="0">
                <a:solidFill>
                  <a:srgbClr val="CAD6DE"/>
                </a:solidFill>
                <a:latin typeface="Unbounded" pitchFamily="34" charset="0"/>
                <a:ea typeface="Unbounded" pitchFamily="34" charset="-122"/>
                <a:cs typeface="Unbounded" pitchFamily="34" charset="-120"/>
              </a:rPr>
              <a:t>Promoters vs. Detractors</a:t>
            </a:r>
            <a:endParaRPr lang="en-US" sz="1950" dirty="0"/>
          </a:p>
        </p:txBody>
      </p:sp>
      <p:sp>
        <p:nvSpPr>
          <p:cNvPr id="9" name="Text 5"/>
          <p:cNvSpPr/>
          <p:nvPr/>
        </p:nvSpPr>
        <p:spPr>
          <a:xfrm>
            <a:off x="5411510" y="4280892"/>
            <a:ext cx="3807143" cy="2374463"/>
          </a:xfrm>
          <a:prstGeom prst="rect">
            <a:avLst/>
          </a:prstGeom>
          <a:noFill/>
          <a:ln/>
        </p:spPr>
        <p:txBody>
          <a:bodyPr wrap="square" lIns="0" tIns="0" rIns="0" bIns="0" rtlCol="0" anchor="t"/>
          <a:lstStyle/>
          <a:p>
            <a:pPr marL="0" indent="0" algn="l">
              <a:lnSpc>
                <a:spcPts val="2650"/>
              </a:lnSpc>
              <a:buNone/>
            </a:pPr>
            <a:r>
              <a:rPr lang="en-US" sz="1650" dirty="0">
                <a:solidFill>
                  <a:srgbClr val="CAD6DE"/>
                </a:solidFill>
                <a:latin typeface="Cabin" pitchFamily="34" charset="0"/>
                <a:ea typeface="Cabin" pitchFamily="34" charset="-122"/>
                <a:cs typeface="Cabin" pitchFamily="34" charset="-120"/>
              </a:rPr>
              <a:t>The breakdown of customer scores reveals: - Promoters (Score 9-10): 84,649 customers - Detractors (Score 0-6): 14,575 customers This significant gap between promoters and detractors further reinforces the positive customer sentiment towards Olist's services.</a:t>
            </a:r>
            <a:endParaRPr lang="en-US" sz="1650" dirty="0"/>
          </a:p>
        </p:txBody>
      </p:sp>
      <p:pic>
        <p:nvPicPr>
          <p:cNvPr id="10" name="Image 2" descr="preencoded.png"/>
          <p:cNvPicPr>
            <a:picLocks noChangeAspect="1"/>
          </p:cNvPicPr>
          <p:nvPr/>
        </p:nvPicPr>
        <p:blipFill>
          <a:blip r:embed="rId5"/>
          <a:stretch>
            <a:fillRect/>
          </a:stretch>
        </p:blipFill>
        <p:spPr>
          <a:xfrm>
            <a:off x="9430583" y="2675930"/>
            <a:ext cx="4231005" cy="848082"/>
          </a:xfrm>
          <a:prstGeom prst="rect">
            <a:avLst/>
          </a:prstGeom>
        </p:spPr>
      </p:pic>
      <p:sp>
        <p:nvSpPr>
          <p:cNvPr id="11" name="Text 6"/>
          <p:cNvSpPr/>
          <p:nvPr/>
        </p:nvSpPr>
        <p:spPr>
          <a:xfrm>
            <a:off x="9642515" y="3842028"/>
            <a:ext cx="2775228" cy="311706"/>
          </a:xfrm>
          <a:prstGeom prst="rect">
            <a:avLst/>
          </a:prstGeom>
          <a:noFill/>
          <a:ln/>
        </p:spPr>
        <p:txBody>
          <a:bodyPr wrap="none" lIns="0" tIns="0" rIns="0" bIns="0" rtlCol="0" anchor="t"/>
          <a:lstStyle/>
          <a:p>
            <a:pPr marL="0" indent="0" algn="l">
              <a:lnSpc>
                <a:spcPts val="2450"/>
              </a:lnSpc>
              <a:buNone/>
            </a:pPr>
            <a:r>
              <a:rPr lang="en-US" sz="1950" dirty="0">
                <a:solidFill>
                  <a:srgbClr val="CAD6DE"/>
                </a:solidFill>
                <a:latin typeface="Unbounded" pitchFamily="34" charset="0"/>
                <a:ea typeface="Unbounded" pitchFamily="34" charset="-122"/>
                <a:cs typeface="Unbounded" pitchFamily="34" charset="-120"/>
              </a:rPr>
              <a:t>Customer Reviews</a:t>
            </a:r>
            <a:endParaRPr lang="en-US" sz="1950" dirty="0"/>
          </a:p>
        </p:txBody>
      </p:sp>
      <p:sp>
        <p:nvSpPr>
          <p:cNvPr id="12" name="Text 7"/>
          <p:cNvSpPr/>
          <p:nvPr/>
        </p:nvSpPr>
        <p:spPr>
          <a:xfrm>
            <a:off x="9642515" y="4280892"/>
            <a:ext cx="3807143" cy="2374463"/>
          </a:xfrm>
          <a:prstGeom prst="rect">
            <a:avLst/>
          </a:prstGeom>
          <a:noFill/>
          <a:ln/>
        </p:spPr>
        <p:txBody>
          <a:bodyPr wrap="square" lIns="0" tIns="0" rIns="0" bIns="0" rtlCol="0" anchor="t"/>
          <a:lstStyle/>
          <a:p>
            <a:pPr marL="0" indent="0" algn="l">
              <a:lnSpc>
                <a:spcPts val="2650"/>
              </a:lnSpc>
              <a:buNone/>
            </a:pPr>
            <a:r>
              <a:rPr lang="en-US" sz="1650" dirty="0">
                <a:solidFill>
                  <a:srgbClr val="CAD6DE"/>
                </a:solidFill>
                <a:latin typeface="Cabin" pitchFamily="34" charset="0"/>
                <a:ea typeface="Cabin" pitchFamily="34" charset="-122"/>
                <a:cs typeface="Cabin" pitchFamily="34" charset="-120"/>
              </a:rPr>
              <a:t>With a total of 99K reviews and an average score of 4.16 out of 5, Olist maintains a strong reputation among its user base. This high average score aligns with the positive NPS and indicates consistent customer satisfaction across various aspects of the platform.</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42315" y="911066"/>
            <a:ext cx="7832169" cy="1102519"/>
          </a:xfrm>
          <a:prstGeom prst="rect">
            <a:avLst/>
          </a:prstGeom>
          <a:noFill/>
          <a:ln/>
        </p:spPr>
        <p:txBody>
          <a:bodyPr wrap="square" lIns="0" tIns="0" rIns="0" bIns="0" rtlCol="0" anchor="t"/>
          <a:lstStyle/>
          <a:p>
            <a:pPr marL="0" indent="0">
              <a:lnSpc>
                <a:spcPts val="4300"/>
              </a:lnSpc>
              <a:buNone/>
            </a:pPr>
            <a:r>
              <a:rPr lang="en-US" sz="3450" dirty="0">
                <a:solidFill>
                  <a:srgbClr val="FFFFFF"/>
                </a:solidFill>
                <a:latin typeface="Unbounded" pitchFamily="34" charset="0"/>
                <a:ea typeface="Unbounded" pitchFamily="34" charset="-122"/>
                <a:cs typeface="Unbounded" pitchFamily="34" charset="-120"/>
              </a:rPr>
              <a:t>Order Fulfillment and Delivery Performance</a:t>
            </a:r>
            <a:endParaRPr lang="en-US" sz="3450" dirty="0"/>
          </a:p>
        </p:txBody>
      </p:sp>
      <p:sp>
        <p:nvSpPr>
          <p:cNvPr id="4" name="Text 1"/>
          <p:cNvSpPr/>
          <p:nvPr/>
        </p:nvSpPr>
        <p:spPr>
          <a:xfrm>
            <a:off x="6142315" y="2294692"/>
            <a:ext cx="7832169" cy="899398"/>
          </a:xfrm>
          <a:prstGeom prst="rect">
            <a:avLst/>
          </a:prstGeom>
          <a:noFill/>
          <a:ln/>
        </p:spPr>
        <p:txBody>
          <a:bodyPr wrap="squar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Efficient order fulfillment and timely delivery are crucial factors in e-commerce success. Our analysis of Olist's logistics performance reveals strong overall efficiency with some areas for potential improvement.</a:t>
            </a:r>
            <a:endParaRPr lang="en-US" sz="1450" dirty="0"/>
          </a:p>
        </p:txBody>
      </p:sp>
      <p:sp>
        <p:nvSpPr>
          <p:cNvPr id="5" name="Shape 2"/>
          <p:cNvSpPr/>
          <p:nvPr/>
        </p:nvSpPr>
        <p:spPr>
          <a:xfrm>
            <a:off x="6142315" y="3404830"/>
            <a:ext cx="7832169" cy="3913584"/>
          </a:xfrm>
          <a:prstGeom prst="roundRect">
            <a:avLst>
              <a:gd name="adj" fmla="val 718"/>
            </a:avLst>
          </a:prstGeom>
          <a:noFill/>
          <a:ln w="7620">
            <a:solidFill>
              <a:srgbClr val="FFFFFF">
                <a:alpha val="24000"/>
              </a:srgbClr>
            </a:solidFill>
            <a:prstDash val="solid"/>
          </a:ln>
        </p:spPr>
        <p:txBody>
          <a:bodyPr/>
          <a:lstStyle/>
          <a:p>
            <a:endParaRPr lang="ar-EG"/>
          </a:p>
        </p:txBody>
      </p:sp>
      <p:sp>
        <p:nvSpPr>
          <p:cNvPr id="6" name="Shape 3"/>
          <p:cNvSpPr/>
          <p:nvPr/>
        </p:nvSpPr>
        <p:spPr>
          <a:xfrm>
            <a:off x="6149935" y="3412450"/>
            <a:ext cx="7816096" cy="539829"/>
          </a:xfrm>
          <a:prstGeom prst="rect">
            <a:avLst/>
          </a:prstGeom>
          <a:solidFill>
            <a:srgbClr val="FFFFFF">
              <a:alpha val="4000"/>
            </a:srgbClr>
          </a:solidFill>
          <a:ln/>
        </p:spPr>
        <p:txBody>
          <a:bodyPr/>
          <a:lstStyle/>
          <a:p>
            <a:endParaRPr lang="ar-EG"/>
          </a:p>
        </p:txBody>
      </p:sp>
      <p:sp>
        <p:nvSpPr>
          <p:cNvPr id="7" name="Text 4"/>
          <p:cNvSpPr/>
          <p:nvPr/>
        </p:nvSpPr>
        <p:spPr>
          <a:xfrm>
            <a:off x="6338173" y="3532465"/>
            <a:ext cx="222646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Metric</a:t>
            </a:r>
            <a:endParaRPr lang="en-US" sz="1450" dirty="0"/>
          </a:p>
        </p:txBody>
      </p:sp>
      <p:sp>
        <p:nvSpPr>
          <p:cNvPr id="8" name="Text 5"/>
          <p:cNvSpPr/>
          <p:nvPr/>
        </p:nvSpPr>
        <p:spPr>
          <a:xfrm>
            <a:off x="8947071" y="3532465"/>
            <a:ext cx="222265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Performance</a:t>
            </a:r>
            <a:endParaRPr lang="en-US" sz="1450" dirty="0"/>
          </a:p>
        </p:txBody>
      </p:sp>
      <p:sp>
        <p:nvSpPr>
          <p:cNvPr id="9" name="Text 6"/>
          <p:cNvSpPr/>
          <p:nvPr/>
        </p:nvSpPr>
        <p:spPr>
          <a:xfrm>
            <a:off x="11552158" y="3532465"/>
            <a:ext cx="222646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Implications</a:t>
            </a:r>
            <a:endParaRPr lang="en-US" sz="1450" dirty="0"/>
          </a:p>
        </p:txBody>
      </p:sp>
      <p:sp>
        <p:nvSpPr>
          <p:cNvPr id="10" name="Shape 7"/>
          <p:cNvSpPr/>
          <p:nvPr/>
        </p:nvSpPr>
        <p:spPr>
          <a:xfrm>
            <a:off x="6149935" y="3952280"/>
            <a:ext cx="7816096" cy="839629"/>
          </a:xfrm>
          <a:prstGeom prst="rect">
            <a:avLst/>
          </a:prstGeom>
          <a:solidFill>
            <a:srgbClr val="000000">
              <a:alpha val="4000"/>
            </a:srgbClr>
          </a:solidFill>
          <a:ln/>
        </p:spPr>
        <p:txBody>
          <a:bodyPr/>
          <a:lstStyle/>
          <a:p>
            <a:endParaRPr lang="ar-EG"/>
          </a:p>
        </p:txBody>
      </p:sp>
      <p:sp>
        <p:nvSpPr>
          <p:cNvPr id="11" name="Text 8"/>
          <p:cNvSpPr/>
          <p:nvPr/>
        </p:nvSpPr>
        <p:spPr>
          <a:xfrm>
            <a:off x="6338173" y="4072295"/>
            <a:ext cx="222646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On-Time Delivery Rate</a:t>
            </a:r>
            <a:endParaRPr lang="en-US" sz="1450" dirty="0"/>
          </a:p>
        </p:txBody>
      </p:sp>
      <p:sp>
        <p:nvSpPr>
          <p:cNvPr id="12" name="Text 9"/>
          <p:cNvSpPr/>
          <p:nvPr/>
        </p:nvSpPr>
        <p:spPr>
          <a:xfrm>
            <a:off x="8947071" y="4072295"/>
            <a:ext cx="222265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93%</a:t>
            </a:r>
            <a:endParaRPr lang="en-US" sz="1450" dirty="0"/>
          </a:p>
        </p:txBody>
      </p:sp>
      <p:sp>
        <p:nvSpPr>
          <p:cNvPr id="13" name="Text 10"/>
          <p:cNvSpPr/>
          <p:nvPr/>
        </p:nvSpPr>
        <p:spPr>
          <a:xfrm>
            <a:off x="11552158" y="4072295"/>
            <a:ext cx="2226469" cy="599599"/>
          </a:xfrm>
          <a:prstGeom prst="rect">
            <a:avLst/>
          </a:prstGeom>
          <a:noFill/>
          <a:ln/>
        </p:spPr>
        <p:txBody>
          <a:bodyPr wrap="squar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Indicates efficient logistics management</a:t>
            </a:r>
            <a:endParaRPr lang="en-US" sz="1450" dirty="0"/>
          </a:p>
        </p:txBody>
      </p:sp>
      <p:sp>
        <p:nvSpPr>
          <p:cNvPr id="14" name="Shape 11"/>
          <p:cNvSpPr/>
          <p:nvPr/>
        </p:nvSpPr>
        <p:spPr>
          <a:xfrm>
            <a:off x="6149935" y="4791908"/>
            <a:ext cx="7816096" cy="839629"/>
          </a:xfrm>
          <a:prstGeom prst="rect">
            <a:avLst/>
          </a:prstGeom>
          <a:solidFill>
            <a:srgbClr val="FFFFFF">
              <a:alpha val="4000"/>
            </a:srgbClr>
          </a:solidFill>
          <a:ln/>
        </p:spPr>
        <p:txBody>
          <a:bodyPr/>
          <a:lstStyle/>
          <a:p>
            <a:endParaRPr lang="ar-EG"/>
          </a:p>
        </p:txBody>
      </p:sp>
      <p:sp>
        <p:nvSpPr>
          <p:cNvPr id="15" name="Text 12"/>
          <p:cNvSpPr/>
          <p:nvPr/>
        </p:nvSpPr>
        <p:spPr>
          <a:xfrm>
            <a:off x="6338173" y="4911923"/>
            <a:ext cx="222646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Delayed Delivery Rate</a:t>
            </a:r>
            <a:endParaRPr lang="en-US" sz="1450" dirty="0"/>
          </a:p>
        </p:txBody>
      </p:sp>
      <p:sp>
        <p:nvSpPr>
          <p:cNvPr id="16" name="Text 13"/>
          <p:cNvSpPr/>
          <p:nvPr/>
        </p:nvSpPr>
        <p:spPr>
          <a:xfrm>
            <a:off x="8947071" y="4911923"/>
            <a:ext cx="222265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7%</a:t>
            </a:r>
            <a:endParaRPr lang="en-US" sz="1450" dirty="0"/>
          </a:p>
        </p:txBody>
      </p:sp>
      <p:sp>
        <p:nvSpPr>
          <p:cNvPr id="17" name="Text 14"/>
          <p:cNvSpPr/>
          <p:nvPr/>
        </p:nvSpPr>
        <p:spPr>
          <a:xfrm>
            <a:off x="11552158" y="4911923"/>
            <a:ext cx="2226469" cy="599599"/>
          </a:xfrm>
          <a:prstGeom prst="rect">
            <a:avLst/>
          </a:prstGeom>
          <a:noFill/>
          <a:ln/>
        </p:spPr>
        <p:txBody>
          <a:bodyPr wrap="squar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Room for improvement in delivery performance</a:t>
            </a:r>
            <a:endParaRPr lang="en-US" sz="1450" dirty="0"/>
          </a:p>
        </p:txBody>
      </p:sp>
      <p:sp>
        <p:nvSpPr>
          <p:cNvPr id="18" name="Shape 15"/>
          <p:cNvSpPr/>
          <p:nvPr/>
        </p:nvSpPr>
        <p:spPr>
          <a:xfrm>
            <a:off x="6149935" y="5631537"/>
            <a:ext cx="7816096" cy="839629"/>
          </a:xfrm>
          <a:prstGeom prst="rect">
            <a:avLst/>
          </a:prstGeom>
          <a:solidFill>
            <a:srgbClr val="000000">
              <a:alpha val="4000"/>
            </a:srgbClr>
          </a:solidFill>
          <a:ln/>
        </p:spPr>
        <p:txBody>
          <a:bodyPr/>
          <a:lstStyle/>
          <a:p>
            <a:endParaRPr lang="ar-EG"/>
          </a:p>
        </p:txBody>
      </p:sp>
      <p:sp>
        <p:nvSpPr>
          <p:cNvPr id="19" name="Text 16"/>
          <p:cNvSpPr/>
          <p:nvPr/>
        </p:nvSpPr>
        <p:spPr>
          <a:xfrm>
            <a:off x="6338173" y="5751552"/>
            <a:ext cx="2226469" cy="599599"/>
          </a:xfrm>
          <a:prstGeom prst="rect">
            <a:avLst/>
          </a:prstGeom>
          <a:noFill/>
          <a:ln/>
        </p:spPr>
        <p:txBody>
          <a:bodyPr wrap="squar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Average Order Fulfillment Time</a:t>
            </a:r>
            <a:endParaRPr lang="en-US" sz="1450" dirty="0"/>
          </a:p>
        </p:txBody>
      </p:sp>
      <p:sp>
        <p:nvSpPr>
          <p:cNvPr id="20" name="Text 17"/>
          <p:cNvSpPr/>
          <p:nvPr/>
        </p:nvSpPr>
        <p:spPr>
          <a:xfrm>
            <a:off x="8947071" y="5751552"/>
            <a:ext cx="222265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12 days</a:t>
            </a:r>
            <a:endParaRPr lang="en-US" sz="1450" dirty="0"/>
          </a:p>
        </p:txBody>
      </p:sp>
      <p:sp>
        <p:nvSpPr>
          <p:cNvPr id="21" name="Text 18"/>
          <p:cNvSpPr/>
          <p:nvPr/>
        </p:nvSpPr>
        <p:spPr>
          <a:xfrm>
            <a:off x="11552158" y="5751552"/>
            <a:ext cx="2226469" cy="599599"/>
          </a:xfrm>
          <a:prstGeom prst="rect">
            <a:avLst/>
          </a:prstGeom>
          <a:noFill/>
          <a:ln/>
        </p:spPr>
        <p:txBody>
          <a:bodyPr wrap="squar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Benchmark for order process efficiency</a:t>
            </a:r>
            <a:endParaRPr lang="en-US" sz="1450" dirty="0"/>
          </a:p>
        </p:txBody>
      </p:sp>
      <p:sp>
        <p:nvSpPr>
          <p:cNvPr id="22" name="Shape 19"/>
          <p:cNvSpPr/>
          <p:nvPr/>
        </p:nvSpPr>
        <p:spPr>
          <a:xfrm>
            <a:off x="6149935" y="6471166"/>
            <a:ext cx="7816096" cy="839629"/>
          </a:xfrm>
          <a:prstGeom prst="rect">
            <a:avLst/>
          </a:prstGeom>
          <a:solidFill>
            <a:srgbClr val="FFFFFF">
              <a:alpha val="4000"/>
            </a:srgbClr>
          </a:solidFill>
          <a:ln/>
        </p:spPr>
        <p:txBody>
          <a:bodyPr/>
          <a:lstStyle/>
          <a:p>
            <a:endParaRPr lang="ar-EG"/>
          </a:p>
        </p:txBody>
      </p:sp>
      <p:sp>
        <p:nvSpPr>
          <p:cNvPr id="23" name="Text 20"/>
          <p:cNvSpPr/>
          <p:nvPr/>
        </p:nvSpPr>
        <p:spPr>
          <a:xfrm>
            <a:off x="6338173" y="6591181"/>
            <a:ext cx="222646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Cancellation Rate</a:t>
            </a:r>
            <a:endParaRPr lang="en-US" sz="1450" dirty="0"/>
          </a:p>
        </p:txBody>
      </p:sp>
      <p:sp>
        <p:nvSpPr>
          <p:cNvPr id="24" name="Text 21"/>
          <p:cNvSpPr/>
          <p:nvPr/>
        </p:nvSpPr>
        <p:spPr>
          <a:xfrm>
            <a:off x="8947071" y="6591181"/>
            <a:ext cx="2222659" cy="299799"/>
          </a:xfrm>
          <a:prstGeom prst="rect">
            <a:avLst/>
          </a:prstGeom>
          <a:noFill/>
          <a:ln/>
        </p:spPr>
        <p:txBody>
          <a:bodyPr wrap="non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0.63%</a:t>
            </a:r>
            <a:endParaRPr lang="en-US" sz="1450" dirty="0"/>
          </a:p>
        </p:txBody>
      </p:sp>
      <p:sp>
        <p:nvSpPr>
          <p:cNvPr id="25" name="Text 22"/>
          <p:cNvSpPr/>
          <p:nvPr/>
        </p:nvSpPr>
        <p:spPr>
          <a:xfrm>
            <a:off x="11552158" y="6591181"/>
            <a:ext cx="2226469" cy="599599"/>
          </a:xfrm>
          <a:prstGeom prst="rect">
            <a:avLst/>
          </a:prstGeom>
          <a:noFill/>
          <a:ln/>
        </p:spPr>
        <p:txBody>
          <a:bodyPr wrap="square" lIns="0" tIns="0" rIns="0" bIns="0" rtlCol="0" anchor="t"/>
          <a:lstStyle/>
          <a:p>
            <a:pPr marL="0" indent="0">
              <a:lnSpc>
                <a:spcPts val="2350"/>
              </a:lnSpc>
              <a:buNone/>
            </a:pPr>
            <a:r>
              <a:rPr lang="en-US" sz="1450" dirty="0">
                <a:solidFill>
                  <a:srgbClr val="CAD6DE"/>
                </a:solidFill>
                <a:latin typeface="Cabin" pitchFamily="34" charset="0"/>
                <a:ea typeface="Cabin" pitchFamily="34" charset="-122"/>
                <a:cs typeface="Cabin" pitchFamily="34" charset="-120"/>
              </a:rPr>
              <a:t>Reflects good customer and order management</a:t>
            </a:r>
            <a:endParaRPr lang="en-US"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68693" y="984766"/>
            <a:ext cx="9739193" cy="666274"/>
          </a:xfrm>
          <a:prstGeom prst="rect">
            <a:avLst/>
          </a:prstGeom>
          <a:noFill/>
          <a:ln/>
        </p:spPr>
        <p:txBody>
          <a:bodyPr wrap="none" lIns="0" tIns="0" rIns="0" bIns="0" rtlCol="0" anchor="t"/>
          <a:lstStyle/>
          <a:p>
            <a:pPr marL="0" indent="0">
              <a:lnSpc>
                <a:spcPts val="5200"/>
              </a:lnSpc>
              <a:buNone/>
            </a:pPr>
            <a:r>
              <a:rPr lang="en-US" sz="4150" dirty="0">
                <a:solidFill>
                  <a:srgbClr val="FFFFFF"/>
                </a:solidFill>
                <a:latin typeface="Unbounded" pitchFamily="34" charset="0"/>
                <a:ea typeface="Unbounded" pitchFamily="34" charset="-122"/>
                <a:cs typeface="Unbounded" pitchFamily="34" charset="-120"/>
              </a:rPr>
              <a:t>Product Category Preferences</a:t>
            </a:r>
            <a:endParaRPr lang="en-US" sz="4150" dirty="0"/>
          </a:p>
        </p:txBody>
      </p:sp>
      <p:sp>
        <p:nvSpPr>
          <p:cNvPr id="3" name="Text 1"/>
          <p:cNvSpPr/>
          <p:nvPr/>
        </p:nvSpPr>
        <p:spPr>
          <a:xfrm>
            <a:off x="968693" y="2104073"/>
            <a:ext cx="12692896" cy="724853"/>
          </a:xfrm>
          <a:prstGeom prst="rect">
            <a:avLst/>
          </a:prstGeom>
          <a:noFill/>
          <a:ln/>
        </p:spPr>
        <p:txBody>
          <a:bodyPr wrap="square" lIns="0" tIns="0" rIns="0" bIns="0" rtlCol="0" anchor="t"/>
          <a:lstStyle/>
          <a:p>
            <a:pPr marL="0" indent="0">
              <a:lnSpc>
                <a:spcPts val="2850"/>
              </a:lnSpc>
              <a:buNone/>
            </a:pPr>
            <a:r>
              <a:rPr lang="en-US" sz="1750" dirty="0">
                <a:solidFill>
                  <a:srgbClr val="CAD6DE"/>
                </a:solidFill>
                <a:latin typeface="Cabin" pitchFamily="34" charset="0"/>
                <a:ea typeface="Cabin" pitchFamily="34" charset="-122"/>
                <a:cs typeface="Cabin" pitchFamily="34" charset="-120"/>
              </a:rPr>
              <a:t>Understanding product category preferences is crucial for inventory management, marketing strategies, and overall business growth. Our analysis of Olist's sales data reveals clear trends in customer preferences across various product categories.</a:t>
            </a:r>
            <a:endParaRPr lang="en-US" sz="1750" dirty="0"/>
          </a:p>
        </p:txBody>
      </p:sp>
      <p:pic>
        <p:nvPicPr>
          <p:cNvPr id="4" name="Image 0" descr="preencoded.png"/>
          <p:cNvPicPr>
            <a:picLocks noChangeAspect="1"/>
          </p:cNvPicPr>
          <p:nvPr/>
        </p:nvPicPr>
        <p:blipFill>
          <a:blip r:embed="rId3"/>
          <a:stretch>
            <a:fillRect/>
          </a:stretch>
        </p:blipFill>
        <p:spPr>
          <a:xfrm>
            <a:off x="968693" y="3083719"/>
            <a:ext cx="566261" cy="566261"/>
          </a:xfrm>
          <a:prstGeom prst="rect">
            <a:avLst/>
          </a:prstGeom>
        </p:spPr>
      </p:pic>
      <p:sp>
        <p:nvSpPr>
          <p:cNvPr id="5" name="Text 2"/>
          <p:cNvSpPr/>
          <p:nvPr/>
        </p:nvSpPr>
        <p:spPr>
          <a:xfrm>
            <a:off x="968693" y="3876437"/>
            <a:ext cx="2665095" cy="333018"/>
          </a:xfrm>
          <a:prstGeom prst="rect">
            <a:avLst/>
          </a:prstGeom>
          <a:noFill/>
          <a:ln/>
        </p:spPr>
        <p:txBody>
          <a:bodyPr wrap="none" lIns="0" tIns="0" rIns="0" bIns="0" rtlCol="0" anchor="t"/>
          <a:lstStyle/>
          <a:p>
            <a:pPr marL="0" indent="0" algn="l">
              <a:lnSpc>
                <a:spcPts val="2600"/>
              </a:lnSpc>
              <a:buNone/>
            </a:pPr>
            <a:r>
              <a:rPr lang="en-US" sz="2050" dirty="0">
                <a:solidFill>
                  <a:srgbClr val="CAD6DE"/>
                </a:solidFill>
                <a:latin typeface="Unbounded" pitchFamily="34" charset="0"/>
                <a:ea typeface="Unbounded" pitchFamily="34" charset="-122"/>
                <a:cs typeface="Unbounded" pitchFamily="34" charset="-120"/>
              </a:rPr>
              <a:t>Electronics</a:t>
            </a:r>
            <a:endParaRPr lang="en-US" sz="2050" dirty="0"/>
          </a:p>
        </p:txBody>
      </p:sp>
      <p:sp>
        <p:nvSpPr>
          <p:cNvPr id="6" name="Text 3"/>
          <p:cNvSpPr/>
          <p:nvPr/>
        </p:nvSpPr>
        <p:spPr>
          <a:xfrm>
            <a:off x="968693" y="4345305"/>
            <a:ext cx="2918341" cy="2899410"/>
          </a:xfrm>
          <a:prstGeom prst="rect">
            <a:avLst/>
          </a:prstGeom>
          <a:noFill/>
          <a:ln/>
        </p:spPr>
        <p:txBody>
          <a:bodyPr wrap="square" lIns="0" tIns="0" rIns="0" bIns="0" rtlCol="0" anchor="t"/>
          <a:lstStyle/>
          <a:p>
            <a:pPr marL="0" indent="0" algn="l">
              <a:lnSpc>
                <a:spcPts val="2850"/>
              </a:lnSpc>
              <a:buNone/>
            </a:pPr>
            <a:r>
              <a:rPr lang="en-US" sz="1750" dirty="0">
                <a:solidFill>
                  <a:srgbClr val="CAD6DE"/>
                </a:solidFill>
                <a:latin typeface="Cabin" pitchFamily="34" charset="0"/>
                <a:ea typeface="Cabin" pitchFamily="34" charset="-122"/>
                <a:cs typeface="Cabin" pitchFamily="34" charset="-120"/>
              </a:rPr>
              <a:t>Leading the pack with 19.2K orders, electronics demonstrate strong consumer interest in technology products. This category's popularity may be driven by the constant innovation and necessity of tech in daily life.</a:t>
            </a:r>
            <a:endParaRPr lang="en-US" sz="1750" dirty="0"/>
          </a:p>
        </p:txBody>
      </p:sp>
      <p:pic>
        <p:nvPicPr>
          <p:cNvPr id="7" name="Image 1" descr="preencoded.png"/>
          <p:cNvPicPr>
            <a:picLocks noChangeAspect="1"/>
          </p:cNvPicPr>
          <p:nvPr/>
        </p:nvPicPr>
        <p:blipFill>
          <a:blip r:embed="rId4"/>
          <a:stretch>
            <a:fillRect/>
          </a:stretch>
        </p:blipFill>
        <p:spPr>
          <a:xfrm>
            <a:off x="4226838" y="3083719"/>
            <a:ext cx="566261" cy="566261"/>
          </a:xfrm>
          <a:prstGeom prst="rect">
            <a:avLst/>
          </a:prstGeom>
        </p:spPr>
      </p:pic>
      <p:sp>
        <p:nvSpPr>
          <p:cNvPr id="8" name="Text 4"/>
          <p:cNvSpPr/>
          <p:nvPr/>
        </p:nvSpPr>
        <p:spPr>
          <a:xfrm>
            <a:off x="4226838" y="3876437"/>
            <a:ext cx="2665095" cy="333018"/>
          </a:xfrm>
          <a:prstGeom prst="rect">
            <a:avLst/>
          </a:prstGeom>
          <a:noFill/>
          <a:ln/>
        </p:spPr>
        <p:txBody>
          <a:bodyPr wrap="none" lIns="0" tIns="0" rIns="0" bIns="0" rtlCol="0" anchor="t"/>
          <a:lstStyle/>
          <a:p>
            <a:pPr marL="0" indent="0" algn="l">
              <a:lnSpc>
                <a:spcPts val="2600"/>
              </a:lnSpc>
              <a:buNone/>
            </a:pPr>
            <a:r>
              <a:rPr lang="en-US" sz="2050" dirty="0">
                <a:solidFill>
                  <a:srgbClr val="CAD6DE"/>
                </a:solidFill>
                <a:latin typeface="Unbounded" pitchFamily="34" charset="0"/>
                <a:ea typeface="Unbounded" pitchFamily="34" charset="-122"/>
                <a:cs typeface="Unbounded" pitchFamily="34" charset="-120"/>
              </a:rPr>
              <a:t>Beauty</a:t>
            </a:r>
            <a:endParaRPr lang="en-US" sz="2050" dirty="0"/>
          </a:p>
        </p:txBody>
      </p:sp>
      <p:sp>
        <p:nvSpPr>
          <p:cNvPr id="9" name="Text 5"/>
          <p:cNvSpPr/>
          <p:nvPr/>
        </p:nvSpPr>
        <p:spPr>
          <a:xfrm>
            <a:off x="4226838" y="4345305"/>
            <a:ext cx="2918341" cy="2536984"/>
          </a:xfrm>
          <a:prstGeom prst="rect">
            <a:avLst/>
          </a:prstGeom>
          <a:noFill/>
          <a:ln/>
        </p:spPr>
        <p:txBody>
          <a:bodyPr wrap="square" lIns="0" tIns="0" rIns="0" bIns="0" rtlCol="0" anchor="t"/>
          <a:lstStyle/>
          <a:p>
            <a:pPr marL="0" indent="0" algn="l">
              <a:lnSpc>
                <a:spcPts val="2850"/>
              </a:lnSpc>
              <a:buNone/>
            </a:pPr>
            <a:r>
              <a:rPr lang="en-US" sz="1750" dirty="0">
                <a:solidFill>
                  <a:srgbClr val="CAD6DE"/>
                </a:solidFill>
                <a:latin typeface="Cabin" pitchFamily="34" charset="0"/>
                <a:ea typeface="Cabin" pitchFamily="34" charset="-122"/>
                <a:cs typeface="Cabin" pitchFamily="34" charset="-120"/>
              </a:rPr>
              <a:t>The beauty category shows significant traction, reflecting growing consumer interest in personal care and wellness products. This trend aligns with the global rise in beauty and self-care awareness.</a:t>
            </a:r>
            <a:endParaRPr lang="en-US" sz="1750" dirty="0"/>
          </a:p>
        </p:txBody>
      </p:sp>
      <p:pic>
        <p:nvPicPr>
          <p:cNvPr id="10" name="Image 2" descr="preencoded.png"/>
          <p:cNvPicPr>
            <a:picLocks noChangeAspect="1"/>
          </p:cNvPicPr>
          <p:nvPr/>
        </p:nvPicPr>
        <p:blipFill>
          <a:blip r:embed="rId5"/>
          <a:stretch>
            <a:fillRect/>
          </a:stretch>
        </p:blipFill>
        <p:spPr>
          <a:xfrm>
            <a:off x="7484983" y="3083719"/>
            <a:ext cx="566261" cy="566261"/>
          </a:xfrm>
          <a:prstGeom prst="rect">
            <a:avLst/>
          </a:prstGeom>
        </p:spPr>
      </p:pic>
      <p:sp>
        <p:nvSpPr>
          <p:cNvPr id="11" name="Text 6"/>
          <p:cNvSpPr/>
          <p:nvPr/>
        </p:nvSpPr>
        <p:spPr>
          <a:xfrm>
            <a:off x="7484983" y="3876437"/>
            <a:ext cx="2665095" cy="333018"/>
          </a:xfrm>
          <a:prstGeom prst="rect">
            <a:avLst/>
          </a:prstGeom>
          <a:noFill/>
          <a:ln/>
        </p:spPr>
        <p:txBody>
          <a:bodyPr wrap="none" lIns="0" tIns="0" rIns="0" bIns="0" rtlCol="0" anchor="t"/>
          <a:lstStyle/>
          <a:p>
            <a:pPr marL="0" indent="0" algn="l">
              <a:lnSpc>
                <a:spcPts val="2600"/>
              </a:lnSpc>
              <a:buNone/>
            </a:pPr>
            <a:r>
              <a:rPr lang="en-US" sz="2050" dirty="0">
                <a:solidFill>
                  <a:srgbClr val="CAD6DE"/>
                </a:solidFill>
                <a:latin typeface="Unbounded" pitchFamily="34" charset="0"/>
                <a:ea typeface="Unbounded" pitchFamily="34" charset="-122"/>
                <a:cs typeface="Unbounded" pitchFamily="34" charset="-120"/>
              </a:rPr>
              <a:t>Furniture</a:t>
            </a:r>
            <a:endParaRPr lang="en-US" sz="2050" dirty="0"/>
          </a:p>
        </p:txBody>
      </p:sp>
      <p:sp>
        <p:nvSpPr>
          <p:cNvPr id="12" name="Text 7"/>
          <p:cNvSpPr/>
          <p:nvPr/>
        </p:nvSpPr>
        <p:spPr>
          <a:xfrm>
            <a:off x="7484983" y="4345305"/>
            <a:ext cx="2918341" cy="2174558"/>
          </a:xfrm>
          <a:prstGeom prst="rect">
            <a:avLst/>
          </a:prstGeom>
          <a:noFill/>
          <a:ln/>
        </p:spPr>
        <p:txBody>
          <a:bodyPr wrap="square" lIns="0" tIns="0" rIns="0" bIns="0" rtlCol="0" anchor="t"/>
          <a:lstStyle/>
          <a:p>
            <a:pPr marL="0" indent="0" algn="l">
              <a:lnSpc>
                <a:spcPts val="2850"/>
              </a:lnSpc>
              <a:buNone/>
            </a:pPr>
            <a:r>
              <a:rPr lang="en-US" sz="1750" dirty="0">
                <a:solidFill>
                  <a:srgbClr val="CAD6DE"/>
                </a:solidFill>
                <a:latin typeface="Cabin" pitchFamily="34" charset="0"/>
                <a:ea typeface="Cabin" pitchFamily="34" charset="-122"/>
                <a:cs typeface="Cabin" pitchFamily="34" charset="-120"/>
              </a:rPr>
              <a:t>With 17.5K orders, furniture represents a strong category, possibly driven by home improvement trends and the growing importance of comfortable living spaces.</a:t>
            </a:r>
            <a:endParaRPr lang="en-US" sz="1750" dirty="0"/>
          </a:p>
        </p:txBody>
      </p:sp>
      <p:pic>
        <p:nvPicPr>
          <p:cNvPr id="13" name="Image 3" descr="preencoded.png"/>
          <p:cNvPicPr>
            <a:picLocks noChangeAspect="1"/>
          </p:cNvPicPr>
          <p:nvPr/>
        </p:nvPicPr>
        <p:blipFill>
          <a:blip r:embed="rId6"/>
          <a:stretch>
            <a:fillRect/>
          </a:stretch>
        </p:blipFill>
        <p:spPr>
          <a:xfrm>
            <a:off x="10743128" y="3083719"/>
            <a:ext cx="566261" cy="566261"/>
          </a:xfrm>
          <a:prstGeom prst="rect">
            <a:avLst/>
          </a:prstGeom>
        </p:spPr>
      </p:pic>
      <p:sp>
        <p:nvSpPr>
          <p:cNvPr id="14" name="Text 8"/>
          <p:cNvSpPr/>
          <p:nvPr/>
        </p:nvSpPr>
        <p:spPr>
          <a:xfrm>
            <a:off x="10743128" y="3876437"/>
            <a:ext cx="2665095" cy="333018"/>
          </a:xfrm>
          <a:prstGeom prst="rect">
            <a:avLst/>
          </a:prstGeom>
          <a:noFill/>
          <a:ln/>
        </p:spPr>
        <p:txBody>
          <a:bodyPr wrap="none" lIns="0" tIns="0" rIns="0" bIns="0" rtlCol="0" anchor="t"/>
          <a:lstStyle/>
          <a:p>
            <a:pPr marL="0" indent="0" algn="l">
              <a:lnSpc>
                <a:spcPts val="2600"/>
              </a:lnSpc>
              <a:buNone/>
            </a:pPr>
            <a:r>
              <a:rPr lang="en-US" sz="2050" dirty="0">
                <a:solidFill>
                  <a:srgbClr val="CAD6DE"/>
                </a:solidFill>
                <a:latin typeface="Unbounded" pitchFamily="34" charset="0"/>
                <a:ea typeface="Unbounded" pitchFamily="34" charset="-122"/>
                <a:cs typeface="Unbounded" pitchFamily="34" charset="-120"/>
              </a:rPr>
              <a:t>Fashion</a:t>
            </a:r>
            <a:endParaRPr lang="en-US" sz="2050" dirty="0"/>
          </a:p>
        </p:txBody>
      </p:sp>
      <p:sp>
        <p:nvSpPr>
          <p:cNvPr id="15" name="Text 9"/>
          <p:cNvSpPr/>
          <p:nvPr/>
        </p:nvSpPr>
        <p:spPr>
          <a:xfrm>
            <a:off x="10743128" y="4345305"/>
            <a:ext cx="2918460" cy="2899410"/>
          </a:xfrm>
          <a:prstGeom prst="rect">
            <a:avLst/>
          </a:prstGeom>
          <a:noFill/>
          <a:ln/>
        </p:spPr>
        <p:txBody>
          <a:bodyPr wrap="square" lIns="0" tIns="0" rIns="0" bIns="0" rtlCol="0" anchor="t"/>
          <a:lstStyle/>
          <a:p>
            <a:pPr marL="0" indent="0" algn="l">
              <a:lnSpc>
                <a:spcPts val="2850"/>
              </a:lnSpc>
              <a:buNone/>
            </a:pPr>
            <a:r>
              <a:rPr lang="en-US" sz="1750" dirty="0">
                <a:solidFill>
                  <a:srgbClr val="CAD6DE"/>
                </a:solidFill>
                <a:latin typeface="Cabin" pitchFamily="34" charset="0"/>
                <a:ea typeface="Cabin" pitchFamily="34" charset="-122"/>
                <a:cs typeface="Cabin" pitchFamily="34" charset="-120"/>
              </a:rPr>
              <a:t>Fashion's popularity on Olist underscores the platform's ability to cater to style-conscious consumers. This category's success may be attributed to the convenience of online shopping for clothing and accessories.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1712</Words>
  <Application>Microsoft Office PowerPoint</Application>
  <PresentationFormat>Custom</PresentationFormat>
  <Paragraphs>108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Unbounded</vt:lpstr>
      <vt:lpstr>Cabin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basmala ayman saad abdalrahman</cp:lastModifiedBy>
  <cp:revision>2</cp:revision>
  <dcterms:created xsi:type="dcterms:W3CDTF">2024-10-19T16:40:29Z</dcterms:created>
  <dcterms:modified xsi:type="dcterms:W3CDTF">2024-10-19T16:42:02Z</dcterms:modified>
</cp:coreProperties>
</file>