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24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white tex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663" y="560917"/>
            <a:ext cx="169100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مبادرة رواد مصر الرقمية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4" y="573618"/>
            <a:ext cx="108204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78000" y="2760132"/>
            <a:ext cx="6112933" cy="1007535"/>
          </a:xfrm>
        </p:spPr>
        <p:txBody>
          <a:bodyPr anchor="t"/>
          <a:lstStyle/>
          <a:p>
            <a:r>
              <a:rPr lang="en-US" sz="2800" b="1" u="sng" dirty="0" smtClean="0">
                <a:effectLst/>
                <a:latin typeface="Arial" pitchFamily="34" charset="0"/>
                <a:cs typeface="Arial" pitchFamily="34" charset="0"/>
              </a:rPr>
              <a:t>Campus </a:t>
            </a:r>
            <a:r>
              <a:rPr lang="en-US" sz="2800" b="1" u="sng" dirty="0">
                <a:effectLst/>
                <a:latin typeface="Arial" pitchFamily="34" charset="0"/>
                <a:cs typeface="Arial" pitchFamily="34" charset="0"/>
              </a:rPr>
              <a:t>Area Network (CAN)</a:t>
            </a:r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0933"/>
            <a:ext cx="8669867" cy="5892800"/>
          </a:xfrm>
        </p:spPr>
        <p:txBody>
          <a:bodyPr anchor="t"/>
          <a:lstStyle/>
          <a:p>
            <a:pPr algn="justLow"/>
            <a:r>
              <a:rPr lang="en-US" sz="1600" b="1" dirty="0" smtClean="0">
                <a:effectLst/>
              </a:rPr>
              <a:t/>
            </a:r>
            <a:br>
              <a:rPr lang="en-US" sz="1600" b="1" dirty="0" smtClean="0">
                <a:effectLst/>
              </a:rPr>
            </a:br>
            <a:r>
              <a:rPr lang="en-US" sz="1600" b="1" dirty="0">
                <a:effectLst/>
              </a:rPr>
              <a:t/>
            </a:r>
            <a:br>
              <a:rPr lang="en-US" sz="1600" b="1" dirty="0">
                <a:effectLst/>
              </a:rPr>
            </a:br>
            <a:r>
              <a:rPr lang="en-US" sz="1600" b="1" dirty="0" smtClean="0">
                <a:effectLst/>
              </a:rPr>
              <a:t/>
            </a:r>
            <a:br>
              <a:rPr lang="en-US" sz="1600" b="1" dirty="0" smtClean="0">
                <a:effectLst/>
              </a:rPr>
            </a:br>
            <a:r>
              <a:rPr lang="en-US" sz="1600" b="1" dirty="0">
                <a:effectLst/>
              </a:rPr>
              <a:t/>
            </a:r>
            <a:br>
              <a:rPr lang="en-US" sz="1600" b="1" dirty="0">
                <a:effectLst/>
              </a:rPr>
            </a:br>
            <a:r>
              <a:rPr lang="en-US" sz="1600" b="1" dirty="0" smtClean="0">
                <a:effectLst/>
              </a:rPr>
              <a:t/>
            </a:r>
            <a:br>
              <a:rPr lang="en-US" sz="1600" b="1" dirty="0" smtClean="0">
                <a:effectLst/>
              </a:rPr>
            </a:br>
            <a:r>
              <a:rPr lang="en-US" sz="1600" b="1" dirty="0">
                <a:effectLst/>
              </a:rPr>
              <a:t/>
            </a:r>
            <a:br>
              <a:rPr lang="en-US" sz="1600" b="1" dirty="0">
                <a:effectLst/>
              </a:rPr>
            </a:br>
            <a:r>
              <a:rPr lang="en-US" sz="1600" b="1" dirty="0" smtClean="0">
                <a:effectLst/>
              </a:rPr>
              <a:t/>
            </a:r>
            <a:br>
              <a:rPr lang="en-US" sz="1600" b="1" dirty="0" smtClean="0">
                <a:effectLst/>
              </a:rPr>
            </a:br>
            <a:endParaRPr sz="1600" b="1" dirty="0">
              <a:effectLst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1094" y="1617874"/>
            <a:ext cx="8498839" cy="4545858"/>
          </a:xfrm>
        </p:spPr>
        <p:txBody>
          <a:bodyPr anchor="t">
            <a:normAutofit lnSpcReduction="10000"/>
          </a:bodyPr>
          <a:lstStyle/>
          <a:p>
            <a:pPr marL="18288" indent="0">
              <a:buNone/>
            </a:pPr>
            <a:r>
              <a:rPr lang="en-US" sz="1600" b="1" u="sng" dirty="0">
                <a:effectLst/>
                <a:latin typeface="Arial" pitchFamily="34" charset="0"/>
                <a:cs typeface="Arial" pitchFamily="34" charset="0"/>
              </a:rPr>
              <a:t>Group name :</a:t>
            </a:r>
            <a:r>
              <a:rPr lang="en-US" sz="1600" b="1" dirty="0">
                <a:effectLst/>
                <a:latin typeface="Arial" pitchFamily="34" charset="0"/>
                <a:cs typeface="Arial" pitchFamily="34" charset="0"/>
              </a:rPr>
              <a:t>  SHR1_ISS2_M1e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  <a:p>
            <a:pPr marL="18288" indent="0" rtl="1">
              <a:buNone/>
            </a:pPr>
            <a:r>
              <a:rPr lang="ar-EG" b="1" dirty="0">
                <a:effectLst/>
              </a:rPr>
              <a:t> </a:t>
            </a:r>
            <a:endParaRPr lang="en-US" dirty="0">
              <a:effectLst/>
            </a:endParaRPr>
          </a:p>
          <a:p>
            <a:pPr marL="18288" indent="0" rtl="1">
              <a:buNone/>
            </a:pPr>
            <a:r>
              <a:rPr lang="en-US" b="1" u="sng" dirty="0" smtClean="0">
                <a:effectLst/>
              </a:rPr>
              <a:t>Presented </a:t>
            </a:r>
            <a:r>
              <a:rPr lang="en-US" b="1" u="sng" dirty="0">
                <a:effectLst/>
              </a:rPr>
              <a:t>by:</a:t>
            </a:r>
            <a:endParaRPr lang="en-US" dirty="0">
              <a:effectLst/>
            </a:endParaRPr>
          </a:p>
          <a:p>
            <a:pPr marL="18288" lvl="0" indent="0">
              <a:buNone/>
            </a:pPr>
            <a:r>
              <a:rPr lang="en-US" b="1" dirty="0" smtClean="0">
                <a:effectLst/>
                <a:latin typeface="Arial" pitchFamily="34" charset="0"/>
                <a:cs typeface="Arial" pitchFamily="34" charset="0"/>
              </a:rPr>
              <a:t>1-Ahmed </a:t>
            </a:r>
            <a:r>
              <a:rPr lang="en-US" b="1" dirty="0" err="1">
                <a:effectLst/>
                <a:latin typeface="Arial" pitchFamily="34" charset="0"/>
                <a:cs typeface="Arial" pitchFamily="34" charset="0"/>
              </a:rPr>
              <a:t>atef</a:t>
            </a:r>
            <a:r>
              <a:rPr lang="en-US" b="1" dirty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effectLst/>
                <a:latin typeface="Arial" pitchFamily="34" charset="0"/>
                <a:cs typeface="Arial" pitchFamily="34" charset="0"/>
              </a:rPr>
              <a:t>zakria</a:t>
            </a:r>
            <a:r>
              <a:rPr lang="en-US" b="1" dirty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effectLst/>
                <a:latin typeface="Arial" pitchFamily="34" charset="0"/>
                <a:cs typeface="Arial" pitchFamily="34" charset="0"/>
              </a:rPr>
              <a:t>eliwa</a:t>
            </a:r>
            <a:r>
              <a:rPr lang="en-US" b="1" u="sng" dirty="0"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>
                <a:effectLst/>
                <a:latin typeface="Arial" pitchFamily="34" charset="0"/>
                <a:cs typeface="Arial" pitchFamily="34" charset="0"/>
              </a:rPr>
              <a:t>        3- </a:t>
            </a:r>
            <a:r>
              <a:rPr lang="en-US" b="1" dirty="0" err="1">
                <a:effectLst/>
                <a:latin typeface="Arial" pitchFamily="34" charset="0"/>
                <a:cs typeface="Arial" pitchFamily="34" charset="0"/>
              </a:rPr>
              <a:t>Bassant</a:t>
            </a:r>
            <a:r>
              <a:rPr lang="en-US" b="1" dirty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effectLst/>
                <a:latin typeface="Arial" pitchFamily="34" charset="0"/>
                <a:cs typeface="Arial" pitchFamily="34" charset="0"/>
              </a:rPr>
              <a:t>Hamdy</a:t>
            </a:r>
            <a:r>
              <a:rPr lang="en-US" b="1" dirty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effectLst/>
                <a:latin typeface="Arial" pitchFamily="34" charset="0"/>
                <a:cs typeface="Arial" pitchFamily="34" charset="0"/>
              </a:rPr>
              <a:t>Mohamed</a:t>
            </a:r>
            <a:endParaRPr lang="en-US" dirty="0">
              <a:effectLst/>
              <a:latin typeface="Arial" pitchFamily="34" charset="0"/>
              <a:cs typeface="Arial" pitchFamily="34" charset="0"/>
            </a:endParaRPr>
          </a:p>
          <a:p>
            <a:pPr marL="18288" indent="0">
              <a:buNone/>
            </a:pPr>
            <a:r>
              <a:rPr lang="en-US" b="1" dirty="0">
                <a:effectLst/>
                <a:latin typeface="Arial" pitchFamily="34" charset="0"/>
                <a:cs typeface="Arial" pitchFamily="34" charset="0"/>
              </a:rPr>
              <a:t> </a:t>
            </a:r>
            <a:endParaRPr lang="en-US" dirty="0">
              <a:effectLst/>
              <a:latin typeface="Arial" pitchFamily="34" charset="0"/>
              <a:cs typeface="Arial" pitchFamily="34" charset="0"/>
            </a:endParaRPr>
          </a:p>
          <a:p>
            <a:pPr marL="18288" lvl="0" indent="0">
              <a:buNone/>
            </a:pPr>
            <a:r>
              <a:rPr lang="en-US" b="1" dirty="0" smtClean="0">
                <a:effectLst/>
                <a:latin typeface="Arial" pitchFamily="34" charset="0"/>
                <a:cs typeface="Arial" pitchFamily="34" charset="0"/>
              </a:rPr>
              <a:t>2-Ahmed </a:t>
            </a:r>
            <a:r>
              <a:rPr lang="en-US" b="1" dirty="0">
                <a:effectLst/>
                <a:latin typeface="Arial" pitchFamily="34" charset="0"/>
                <a:cs typeface="Arial" pitchFamily="34" charset="0"/>
              </a:rPr>
              <a:t>Said </a:t>
            </a:r>
            <a:r>
              <a:rPr lang="en-US" b="1" dirty="0" err="1">
                <a:effectLst/>
                <a:latin typeface="Arial" pitchFamily="34" charset="0"/>
                <a:cs typeface="Arial" pitchFamily="34" charset="0"/>
              </a:rPr>
              <a:t>Hady</a:t>
            </a:r>
            <a:r>
              <a:rPr lang="en-US" b="1" dirty="0">
                <a:effectLst/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b="1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effectLst/>
                <a:latin typeface="Arial" pitchFamily="34" charset="0"/>
                <a:cs typeface="Arial" pitchFamily="34" charset="0"/>
              </a:rPr>
              <a:t>4- Mohamed Ahmed Mohamed</a:t>
            </a:r>
            <a:endParaRPr lang="en-US" dirty="0">
              <a:effectLst/>
              <a:latin typeface="Arial" pitchFamily="34" charset="0"/>
              <a:cs typeface="Arial" pitchFamily="34" charset="0"/>
            </a:endParaRPr>
          </a:p>
          <a:p>
            <a:pPr marL="18288" indent="0" rtl="1">
              <a:buNone/>
            </a:pPr>
            <a:r>
              <a:rPr lang="en-US" b="1" dirty="0">
                <a:effectLst/>
                <a:latin typeface="Arial" pitchFamily="34" charset="0"/>
                <a:cs typeface="Arial" pitchFamily="34" charset="0"/>
              </a:rPr>
              <a:t> </a:t>
            </a:r>
            <a:endParaRPr lang="en-US" dirty="0">
              <a:effectLst/>
              <a:latin typeface="Arial" pitchFamily="34" charset="0"/>
              <a:cs typeface="Arial" pitchFamily="34" charset="0"/>
            </a:endParaRPr>
          </a:p>
          <a:p>
            <a:pPr marL="18288" indent="0">
              <a:buNone/>
            </a:pPr>
            <a:r>
              <a:rPr lang="en-US" b="1" dirty="0" smtClean="0">
                <a:effectLst/>
                <a:latin typeface="Arial" pitchFamily="34" charset="0"/>
                <a:cs typeface="Arial" pitchFamily="34" charset="0"/>
              </a:rPr>
              <a:t>                          5- </a:t>
            </a:r>
            <a:r>
              <a:rPr lang="en-US" b="1" dirty="0">
                <a:effectLst/>
                <a:latin typeface="Arial" pitchFamily="34" charset="0"/>
                <a:cs typeface="Arial" pitchFamily="34" charset="0"/>
              </a:rPr>
              <a:t>Mohamed </a:t>
            </a:r>
            <a:r>
              <a:rPr lang="en-US" b="1" dirty="0" err="1">
                <a:effectLst/>
                <a:latin typeface="Arial" pitchFamily="34" charset="0"/>
                <a:cs typeface="Arial" pitchFamily="34" charset="0"/>
              </a:rPr>
              <a:t>hamdy</a:t>
            </a:r>
            <a:r>
              <a:rPr lang="en-US" b="1" dirty="0">
                <a:effectLst/>
                <a:latin typeface="Arial" pitchFamily="34" charset="0"/>
                <a:cs typeface="Arial" pitchFamily="34" charset="0"/>
              </a:rPr>
              <a:t> Mohamed</a:t>
            </a:r>
            <a:endParaRPr lang="en-US" dirty="0">
              <a:effectLst/>
              <a:latin typeface="Arial" pitchFamily="34" charset="0"/>
              <a:cs typeface="Arial" pitchFamily="34" charset="0"/>
            </a:endParaRPr>
          </a:p>
          <a:p>
            <a:pPr marL="18288" indent="0">
              <a:buNone/>
            </a:pPr>
            <a:r>
              <a:rPr lang="en-US" b="1" dirty="0">
                <a:effectLst/>
              </a:rPr>
              <a:t> </a:t>
            </a:r>
          </a:p>
          <a:p>
            <a:pPr marL="18288" indent="0">
              <a:buNone/>
            </a:pPr>
            <a:r>
              <a:rPr lang="en-US" b="1" dirty="0" err="1">
                <a:effectLst/>
              </a:rPr>
              <a:t>Instractor</a:t>
            </a:r>
            <a:r>
              <a:rPr lang="en-US" b="1" dirty="0">
                <a:effectLst/>
              </a:rPr>
              <a:t>:  </a:t>
            </a:r>
            <a:r>
              <a:rPr lang="en-US" b="1" dirty="0" err="1">
                <a:effectLst/>
              </a:rPr>
              <a:t>Eng</a:t>
            </a:r>
            <a:r>
              <a:rPr lang="en-US" b="1" dirty="0">
                <a:effectLst/>
              </a:rPr>
              <a:t> / </a:t>
            </a:r>
            <a:r>
              <a:rPr lang="en-US" b="1" dirty="0" err="1">
                <a:effectLst/>
              </a:rPr>
              <a:t>Sameh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Elshamy</a:t>
            </a:r>
            <a:r>
              <a:rPr lang="en-US" b="1" dirty="0">
                <a:effectLst/>
              </a:rPr>
              <a:t> </a:t>
            </a:r>
          </a:p>
          <a:p>
            <a:pPr marL="18288" indent="0">
              <a:buNone/>
            </a:pPr>
            <a:endParaRPr lang="en-US" dirty="0">
              <a:effectLst/>
            </a:endParaRPr>
          </a:p>
          <a:p>
            <a:pPr marL="18288" indent="0">
              <a:buNone/>
            </a:pPr>
            <a:r>
              <a:rPr lang="en-US" b="1" dirty="0" smtClean="0">
                <a:effectLst/>
              </a:rPr>
              <a:t> AST</a:t>
            </a:r>
            <a:endParaRPr lang="en-US" b="1" dirty="0">
              <a:effectLst/>
            </a:endParaRPr>
          </a:p>
        </p:txBody>
      </p:sp>
      <p:pic>
        <p:nvPicPr>
          <p:cNvPr id="7" name="Picture 6" descr="مبادرة رواد مصر الرقمي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3" y="560917"/>
            <a:ext cx="1225973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black background with white text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663" y="560917"/>
            <a:ext cx="169100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2" y="1667933"/>
            <a:ext cx="6771482" cy="4478867"/>
          </a:xfrm>
        </p:spPr>
        <p:txBody>
          <a:bodyPr anchor="t"/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Campus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Area Network (CAN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is a specialized network infrastructure that connects multiple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Local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Area Networks (LANs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within a confined geographical area, such as a university campus. Typically covering several buildings, a CAN links various departments, research centers, and offices to foster enhanced communication and collaboration. The use of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Cisco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routers and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switches facilitates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smooth connectivity between these LANs. Successful implementation of a CAN leads to improved network performance, enhanced academic and research capabilities, stronger data security, scalability, operational efficiency, and cost-effectiveness, while ensuring network reliability and redundancy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مبادرة رواد مصر الرقمية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85" y="229578"/>
            <a:ext cx="1175015" cy="1204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black background with white text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062" y="355600"/>
            <a:ext cx="169100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3" y="2023533"/>
            <a:ext cx="7730067" cy="4097867"/>
          </a:xfrm>
        </p:spPr>
        <p:txBody>
          <a:bodyPr anchor="t">
            <a:normAutofit/>
          </a:bodyPr>
          <a:lstStyle/>
          <a:p>
            <a:r>
              <a:rPr lang="en-US" b="1" dirty="0"/>
              <a:t>Install the internal </a:t>
            </a:r>
            <a:r>
              <a:rPr lang="en-US" b="1" dirty="0" err="1"/>
              <a:t>network</a:t>
            </a:r>
            <a:r>
              <a:rPr lang="en-US" dirty="0" err="1"/>
              <a:t>:Use</a:t>
            </a:r>
            <a:r>
              <a:rPr lang="en-US" dirty="0"/>
              <a:t> a combination of Cisco routers, distribution switches, access switches, and connected devices like PCs and servers to form the campus network.</a:t>
            </a:r>
          </a:p>
          <a:p>
            <a:r>
              <a:rPr lang="en-US" smtClean="0"/>
              <a:t> </a:t>
            </a:r>
            <a:r>
              <a:rPr lang="en-US" dirty="0"/>
              <a:t>graduation </a:t>
            </a:r>
            <a:r>
              <a:rPr lang="en-US" dirty="0" smtClean="0"/>
              <a:t>project</a:t>
            </a:r>
            <a:r>
              <a:rPr lang="ar-EG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employed to simulate and visualize the network topology.</a:t>
            </a:r>
          </a:p>
          <a:p>
            <a:r>
              <a:rPr lang="en-US" b="1" dirty="0"/>
              <a:t>Network </a:t>
            </a:r>
            <a:r>
              <a:rPr lang="en-US" b="1" dirty="0" smtClean="0"/>
              <a:t>Design</a:t>
            </a:r>
            <a:r>
              <a:rPr lang="ar-EG" b="1" dirty="0" smtClean="0"/>
              <a:t> </a:t>
            </a:r>
            <a:r>
              <a:rPr lang="en-US" dirty="0" smtClean="0"/>
              <a:t>:</a:t>
            </a:r>
            <a:r>
              <a:rPr lang="en-US" dirty="0"/>
              <a:t>The network design should include the following:</a:t>
            </a:r>
          </a:p>
          <a:p>
            <a:pPr lvl="1"/>
            <a:r>
              <a:rPr lang="en-US" b="1" dirty="0"/>
              <a:t>3 Routers</a:t>
            </a:r>
            <a:endParaRPr lang="en-US" dirty="0"/>
          </a:p>
          <a:p>
            <a:pPr lvl="1"/>
            <a:r>
              <a:rPr lang="en-US" b="1" dirty="0"/>
              <a:t>2 Distribution Switches (DSW)</a:t>
            </a:r>
            <a:endParaRPr lang="en-US" dirty="0"/>
          </a:p>
          <a:p>
            <a:pPr lvl="1"/>
            <a:r>
              <a:rPr lang="en-US" b="1" dirty="0"/>
              <a:t>5 Access Switches (ASW)</a:t>
            </a:r>
            <a:endParaRPr lang="en-US" dirty="0"/>
          </a:p>
          <a:p>
            <a:pPr lvl="1"/>
            <a:r>
              <a:rPr lang="en-US" b="1" dirty="0"/>
              <a:t>20 PCs</a:t>
            </a:r>
            <a:r>
              <a:rPr lang="en-US" dirty="0"/>
              <a:t> ,</a:t>
            </a:r>
            <a:r>
              <a:rPr lang="en-US" b="1" dirty="0"/>
              <a:t>3 Server</a:t>
            </a:r>
            <a:endParaRPr lang="en-US" dirty="0"/>
          </a:p>
          <a:p>
            <a:pPr algn="ctr"/>
            <a:endParaRPr lang="en-US" dirty="0"/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مبادرة رواد مصر الرقمية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85" y="229578"/>
            <a:ext cx="1175015" cy="1204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black background with white text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062" y="355599"/>
            <a:ext cx="1691005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97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66333"/>
            <a:ext cx="8610600" cy="5046134"/>
          </a:xfrm>
          <a:ln>
            <a:solidFill>
              <a:schemeClr val="accent1"/>
            </a:solidFill>
          </a:ln>
        </p:spPr>
        <p:txBody>
          <a:bodyPr anchor="t"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Switching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Configuration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1800" b="1" dirty="0">
                <a:latin typeface="Arial" pitchFamily="34" charset="0"/>
                <a:cs typeface="Arial" pitchFamily="34" charset="0"/>
              </a:rPr>
            </a:br>
            <a:r>
              <a:rPr lang="en-US" sz="1800" b="1" dirty="0">
                <a:latin typeface="Arial" pitchFamily="34" charset="0"/>
                <a:cs typeface="Arial" pitchFamily="34" charset="0"/>
              </a:rPr>
              <a:t>Access Switches Configuration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Set up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VLANs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for different departments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latin typeface="Arial" pitchFamily="34" charset="0"/>
                <a:cs typeface="Arial" pitchFamily="34" charset="0"/>
              </a:rPr>
              <a:t>Distribution Switches Configuration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Manually configure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two distribution switches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Set these switches as root bridges for specific VLANs to ensure redundancy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and optimal performance.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latin typeface="Arial" pitchFamily="34" charset="0"/>
                <a:cs typeface="Arial" pitchFamily="34" charset="0"/>
              </a:rPr>
              <a:t>Basic Switch Configuration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Set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hostname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enable secret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and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VTY passwords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for security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Trunk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Port Configuration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Configure trunk ports to allow VLANs to communicate between switches.</a:t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2000" b="1" dirty="0" err="1">
                <a:latin typeface="Arial" pitchFamily="34" charset="0"/>
                <a:cs typeface="Arial" pitchFamily="34" charset="0"/>
              </a:rPr>
              <a:t>EtherChannel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PAgP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Set up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EtherChannel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for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load balancing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link redundancy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b="1" dirty="0">
                <a:latin typeface="Arial" pitchFamily="34" charset="0"/>
                <a:cs typeface="Arial" pitchFamily="34" charset="0"/>
              </a:rPr>
              <a:t>Spanning Tree Protocol (STP)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Configure STP to ensure redundancy by preventing loops in the network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.</a:t>
            </a:r>
            <a:br>
              <a:rPr lang="en-US" sz="1800" dirty="0"/>
            </a:br>
            <a:endParaRPr sz="1800" b="1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مبادرة رواد مصر الرقمية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2" y="200924"/>
            <a:ext cx="1619251" cy="1263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black background with white text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062" y="355600"/>
            <a:ext cx="169100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413933"/>
            <a:ext cx="8593666" cy="4749799"/>
          </a:xfrm>
        </p:spPr>
        <p:txBody>
          <a:bodyPr anchor="t"/>
          <a:lstStyle/>
          <a:p>
            <a:pPr lvl="0"/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ROUTING</a:t>
            </a:r>
            <a:b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000" b="1" dirty="0"/>
              <a:t>Router Configuration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Manually configure 3 routers to connect the network segments.</a:t>
            </a:r>
            <a:br>
              <a:rPr lang="en-US" sz="2000" dirty="0"/>
            </a:br>
            <a:r>
              <a:rPr lang="en-US" sz="2000" b="1" dirty="0"/>
              <a:t>Sub-interface Configuration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IP Address Assignment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b="1" dirty="0" smtClean="0"/>
              <a:t>DHCP Setup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Config</a:t>
            </a:r>
            <a:r>
              <a:rPr lang="en-US" sz="2000" dirty="0"/>
              <a:t> ACL to permit SSH from IT department only.</a:t>
            </a:r>
            <a:br>
              <a:rPr lang="en-US" sz="2000" dirty="0"/>
            </a:br>
            <a:r>
              <a:rPr lang="en-US" sz="2000" dirty="0" err="1"/>
              <a:t>Config</a:t>
            </a:r>
            <a:r>
              <a:rPr lang="en-US" sz="2000" dirty="0"/>
              <a:t> HSRP as </a:t>
            </a:r>
            <a:r>
              <a:rPr lang="en-US" sz="2000" dirty="0" err="1"/>
              <a:t>Redudant</a:t>
            </a:r>
            <a:r>
              <a:rPr lang="en-US" sz="2000" dirty="0"/>
              <a:t> protocol .</a:t>
            </a:r>
            <a:br>
              <a:rPr lang="en-US" sz="2000" dirty="0"/>
            </a:br>
            <a:r>
              <a:rPr lang="en-US" sz="2000" dirty="0"/>
              <a:t>Track interfaces that connect to ISP.</a:t>
            </a:r>
            <a:br>
              <a:rPr lang="en-US" sz="2000" dirty="0"/>
            </a:br>
            <a:r>
              <a:rPr lang="en-US" sz="2000" dirty="0" err="1"/>
              <a:t>Config</a:t>
            </a:r>
            <a:r>
              <a:rPr lang="en-US" sz="2000" dirty="0"/>
              <a:t> all Routers to send </a:t>
            </a:r>
            <a:r>
              <a:rPr lang="en-US" sz="2000" dirty="0" err="1"/>
              <a:t>alog</a:t>
            </a:r>
            <a:r>
              <a:rPr lang="en-US" sz="2000" dirty="0"/>
              <a:t> Message to the Log server</a:t>
            </a:r>
            <a:br>
              <a:rPr lang="en-US" sz="2000" dirty="0"/>
            </a:br>
            <a:endParaRPr sz="2000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مبادرة رواد مصر الرقمية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7" y="120227"/>
            <a:ext cx="1464733" cy="120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black background with white text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062" y="355600"/>
            <a:ext cx="169100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7" y="160867"/>
            <a:ext cx="8932333" cy="4182533"/>
          </a:xfrm>
        </p:spPr>
        <p:txBody>
          <a:bodyPr anchor="t"/>
          <a:lstStyle/>
          <a:p>
            <a:pPr marL="18288" indent="0">
              <a:buNone/>
            </a:pPr>
            <a:r>
              <a:rPr dirty="0" smtClean="0"/>
              <a:t>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" y="1388533"/>
            <a:ext cx="8932333" cy="4885267"/>
          </a:xfrm>
        </p:spPr>
        <p:txBody>
          <a:bodyPr anchor="t"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Campus Area Network (CAN) project successfully establishes a robust and secure network infrastructure, connecting various departments and buildings within the university. By utilizing Cisco routers and switches, the project ensures: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    Improved Connectivity: Seamless communication across campus.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    Enhanced Security: VLANs, port security, and ACLs protect sensitive data.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    Reliability and Redundancy: HSRP and other protocols ensure high uptime.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    Scalability: The network is designed for future expansion.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    Cost Efficiency: Optimized resource usage reduces long-term costs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مبادرة رواد مصر الرقمية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7" y="120227"/>
            <a:ext cx="1464733" cy="120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black background with white text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062" y="355600"/>
            <a:ext cx="169100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iewpor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" y="152401"/>
            <a:ext cx="9112228" cy="606213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109</TotalTime>
  <Words>230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Campus Area Network (CAN)  </vt:lpstr>
      <vt:lpstr>       </vt:lpstr>
      <vt:lpstr>A Campus Area Network (CAN) is a specialized network infrastructure that connects multiple Local Area Networks (LANs) within a confined geographical area, such as a university campus. Typically covering several buildings, a CAN links various departments, research centers, and offices to foster enhanced communication and collaboration. The use of Cisco routers and switches facilitates smooth connectivity between these LANs. Successful implementation of a CAN leads to improved network performance, enhanced academic and research capabilities, stronger data security, scalability, operational efficiency, and cost-effectiveness, while ensuring network reliability and redundancy.</vt:lpstr>
      <vt:lpstr>PowerPoint Presentation</vt:lpstr>
      <vt:lpstr>Switching Configuration: Access Switches Configuration: Set up VLANs for different departments: Distribution Switches Configuration: Manually configure two distribution switches. Set these switches as root bridges for specific VLANs to ensure redundancy and optimal performance. Basic Switch Configuration: Set hostname, enable secret, and VTY passwords for security. Trunk Port Configuration: Configure trunk ports to allow VLANs to communicate between switches. EtherChannel (PAgP): Set up EtherChannel for load balancing and link redundancy. Spanning Tree Protocol (STP): Configure STP to ensure redundancy by preventing loops in the network. . </vt:lpstr>
      <vt:lpstr>ROUTING Router Configuration: Manually configure 3 routers to connect the network segments. Sub-interface Configuration: IP Address Assignment: DHCP Setup Config ACL to permit SSH from IT department only. Config HSRP as Redudant protocol . Track interfaces that connect to ISP. Config all Routers to send alog Message to the Log server </vt:lpstr>
      <vt:lpstr>The Campus Area Network (CAN) project successfully establishes a robust and secure network infrastructure, connecting various departments and buildings within the university. By utilizing Cisco routers and switches, the project ensures:      Improved Connectivity: Seamless communication across campus.     Enhanced Security: VLANs, port security, and ACLs protect sensitive data.     Reliability and Redundancy: HSRP and other protocols ensure high uptime.     Scalability: The network is designed for future expansion.     Cost Efficiency: Optimized resource usage reduces long-term costs.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MOHAMED</dc:creator>
  <dc:description>generated using python-pptx</dc:description>
  <cp:lastModifiedBy>Smart</cp:lastModifiedBy>
  <cp:revision>15</cp:revision>
  <dcterms:created xsi:type="dcterms:W3CDTF">2013-01-27T09:14:16Z</dcterms:created>
  <dcterms:modified xsi:type="dcterms:W3CDTF">2024-10-13T18:08:03Z</dcterms:modified>
</cp:coreProperties>
</file>