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6" r:id="rId2"/>
    <p:sldId id="259" r:id="rId3"/>
    <p:sldId id="261" r:id="rId4"/>
    <p:sldId id="257" r:id="rId5"/>
    <p:sldId id="258" r:id="rId6"/>
    <p:sldId id="262" r:id="rId7"/>
    <p:sldId id="263" r:id="rId8"/>
    <p:sldId id="271" r:id="rId9"/>
    <p:sldId id="270" r:id="rId10"/>
    <p:sldId id="267" r:id="rId11"/>
    <p:sldId id="269" r:id="rId12"/>
    <p:sldId id="264" r:id="rId13"/>
    <p:sldId id="265" r:id="rId14"/>
    <p:sldId id="266"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215F"/>
    <a:srgbClr val="EE0066"/>
    <a:srgbClr val="1F5800"/>
    <a:srgbClr val="581900"/>
    <a:srgbClr val="FFCF21"/>
    <a:srgbClr val="000066"/>
    <a:srgbClr val="660066"/>
    <a:srgbClr val="CC0066"/>
    <a:srgbClr val="FBE613"/>
    <a:srgbClr val="F192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04D7BA-0DFB-C03F-5916-734E2295DDF5}" v="189" dt="2024-10-18T19:52:17.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4293246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16048056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534381"/>
            <a:ext cx="8237835" cy="167975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487980"/>
            <a:ext cx="8229600" cy="763525"/>
          </a:xfrm>
        </p:spPr>
        <p:txBody>
          <a:bodyPr>
            <a:normAutofit/>
          </a:bodyPr>
          <a:lstStyle>
            <a:lvl1pPr marL="0" indent="0" algn="r">
              <a:buNone/>
              <a:defRPr sz="2800" b="0" i="0">
                <a:solidFill>
                  <a:srgbClr val="EE0066"/>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pic>
        <p:nvPicPr>
          <p:cNvPr id="8" name="Picture 7" descr="A logo of a globe and a graduation cap&#10;&#10;Description automatically generated">
            <a:extLst>
              <a:ext uri="{FF2B5EF4-FFF2-40B4-BE49-F238E27FC236}">
                <a16:creationId xmlns:a16="http://schemas.microsoft.com/office/drawing/2014/main" id="{D6C10070-5ECE-52E3-DD0F-519C6E95DB8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77410" y="281175"/>
            <a:ext cx="954072" cy="931586"/>
          </a:xfrm>
          <a:prstGeom prst="rect">
            <a:avLst/>
          </a:prstGeom>
        </p:spPr>
      </p:pic>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A logo of a globe and a graduation cap&#10;&#10;Description automatically generated">
            <a:extLst>
              <a:ext uri="{FF2B5EF4-FFF2-40B4-BE49-F238E27FC236}">
                <a16:creationId xmlns:a16="http://schemas.microsoft.com/office/drawing/2014/main" id="{5E47D326-4C3B-D3CB-C90B-EA586BD661B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77410" y="281175"/>
            <a:ext cx="954072" cy="931586"/>
          </a:xfrm>
          <a:prstGeom prst="rect">
            <a:avLst/>
          </a:prstGeom>
        </p:spPr>
      </p:pic>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5"/>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7" descr="A logo of a globe and a graduation cap&#10;&#10;Description automatically generated">
            <a:extLst>
              <a:ext uri="{FF2B5EF4-FFF2-40B4-BE49-F238E27FC236}">
                <a16:creationId xmlns:a16="http://schemas.microsoft.com/office/drawing/2014/main" id="{CCA6E4B3-1A2E-AA82-A76C-630E379BEE1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77410" y="281175"/>
            <a:ext cx="954072" cy="931586"/>
          </a:xfrm>
          <a:prstGeom prst="rect">
            <a:avLst/>
          </a:prstGeom>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1175"/>
            <a:ext cx="8229600" cy="630084"/>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502815"/>
            <a:ext cx="8229600" cy="3264446"/>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2566" y="281175"/>
            <a:ext cx="6104234" cy="903587"/>
          </a:xfrm>
        </p:spPr>
        <p:txBody>
          <a:bodyPr>
            <a:normAutofit/>
          </a:bodyPr>
          <a:lstStyle>
            <a:lvl1pPr algn="r">
              <a:defRPr sz="3600">
                <a:solidFill>
                  <a:srgbClr val="EE006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90801" y="1315961"/>
            <a:ext cx="6104234" cy="3436007"/>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10" name="Picture 9" descr="A logo of a globe and a graduation cap&#10;&#10;Description automatically generated">
            <a:extLst>
              <a:ext uri="{FF2B5EF4-FFF2-40B4-BE49-F238E27FC236}">
                <a16:creationId xmlns:a16="http://schemas.microsoft.com/office/drawing/2014/main" id="{3828A8E7-C733-5022-287E-3DE1640D830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00767" y="43354"/>
            <a:ext cx="994318" cy="970883"/>
          </a:xfrm>
          <a:prstGeom prst="rect">
            <a:avLst/>
          </a:prstGeom>
        </p:spPr>
      </p:pic>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10" name="Picture 9" descr="A logo of a globe and a graduation cap&#10;&#10;Description automatically generated">
            <a:extLst>
              <a:ext uri="{FF2B5EF4-FFF2-40B4-BE49-F238E27FC236}">
                <a16:creationId xmlns:a16="http://schemas.microsoft.com/office/drawing/2014/main" id="{9B367712-87CD-7F13-C44A-7E12C6E9A87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0115" y="276422"/>
            <a:ext cx="1106777" cy="1080691"/>
          </a:xfrm>
          <a:prstGeom prst="rect">
            <a:avLst/>
          </a:prstGeom>
        </p:spPr>
      </p:pic>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pic>
        <p:nvPicPr>
          <p:cNvPr id="9" name="Picture 8" descr="A logo of a globe and a graduation cap&#10;&#10;Description automatically generated">
            <a:extLst>
              <a:ext uri="{FF2B5EF4-FFF2-40B4-BE49-F238E27FC236}">
                <a16:creationId xmlns:a16="http://schemas.microsoft.com/office/drawing/2014/main" id="{7C249385-749B-480D-4B04-1391701864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77410" y="226218"/>
            <a:ext cx="1106777" cy="1080691"/>
          </a:xfrm>
          <a:prstGeom prst="rect">
            <a:avLst/>
          </a:prstGeom>
        </p:spPr>
      </p:pic>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95"/>
            <a:ext cx="8229600" cy="653900"/>
          </a:xfrm>
        </p:spPr>
        <p:txBody>
          <a:bodyPr>
            <a:normAutofit/>
          </a:bodyPr>
          <a:lstStyle>
            <a:lvl1pPr algn="r">
              <a:defRPr sz="3600" u="none"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07" y="1581539"/>
            <a:ext cx="4040188" cy="568644"/>
          </a:xfrm>
        </p:spPr>
        <p:txBody>
          <a:bodyPr anchor="b"/>
          <a:lstStyle>
            <a:lvl1pPr marL="0" indent="0" algn="ctr">
              <a:buNone/>
              <a:defRPr sz="2400" b="1">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0222" y="2150183"/>
            <a:ext cx="4041775" cy="2712140"/>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1999" y="1583965"/>
            <a:ext cx="4041775" cy="568643"/>
          </a:xfrm>
        </p:spPr>
        <p:txBody>
          <a:bodyPr anchor="b"/>
          <a:lstStyle>
            <a:lvl1pPr marL="0" indent="0" algn="ctr">
              <a:buNone/>
              <a:defRPr sz="2400" b="1">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50184"/>
            <a:ext cx="4041775" cy="2712142"/>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pic>
        <p:nvPicPr>
          <p:cNvPr id="11" name="Picture 10">
            <a:extLst>
              <a:ext uri="{FF2B5EF4-FFF2-40B4-BE49-F238E27FC236}">
                <a16:creationId xmlns:a16="http://schemas.microsoft.com/office/drawing/2014/main" id="{89F89F31-6826-C7B3-6E17-09D0F4B701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24705" y="387282"/>
            <a:ext cx="954072" cy="931586"/>
          </a:xfrm>
          <a:prstGeom prst="rect">
            <a:avLst/>
          </a:prstGeom>
        </p:spPr>
      </p:pic>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A logo of a globe and a graduation cap&#10;&#10;Description automatically generated">
            <a:extLst>
              <a:ext uri="{FF2B5EF4-FFF2-40B4-BE49-F238E27FC236}">
                <a16:creationId xmlns:a16="http://schemas.microsoft.com/office/drawing/2014/main" id="{6B60ADB2-CB04-2781-C687-7502526B347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77410" y="281175"/>
            <a:ext cx="954072" cy="931586"/>
          </a:xfrm>
          <a:prstGeom prst="rect">
            <a:avLst/>
          </a:prstGeom>
        </p:spPr>
      </p:pic>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pic>
        <p:nvPicPr>
          <p:cNvPr id="5" name="Picture 4" descr="A logo of a globe and a graduation cap&#10;&#10;Description automatically generated">
            <a:extLst>
              <a:ext uri="{FF2B5EF4-FFF2-40B4-BE49-F238E27FC236}">
                <a16:creationId xmlns:a16="http://schemas.microsoft.com/office/drawing/2014/main" id="{63A22CB6-ACB4-9607-B1A8-B2FD9C983D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77410" y="281175"/>
            <a:ext cx="954072" cy="931586"/>
          </a:xfrm>
          <a:prstGeom prst="rect">
            <a:avLst/>
          </a:prstGeom>
        </p:spPr>
      </p:pic>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pic>
        <p:nvPicPr>
          <p:cNvPr id="8" name="Picture 7" descr="A logo of a globe and a graduation cap&#10;&#10;Description automatically generated">
            <a:extLst>
              <a:ext uri="{FF2B5EF4-FFF2-40B4-BE49-F238E27FC236}">
                <a16:creationId xmlns:a16="http://schemas.microsoft.com/office/drawing/2014/main" id="{29870CF9-6CC1-819D-AEE9-A9477ED270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77410" y="281175"/>
            <a:ext cx="954072" cy="931586"/>
          </a:xfrm>
          <a:prstGeom prst="rect">
            <a:avLst/>
          </a:prstGeom>
        </p:spPr>
      </p:pic>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375" y="1808225"/>
            <a:ext cx="8237835" cy="1679755"/>
          </a:xfrm>
        </p:spPr>
        <p:txBody>
          <a:bodyPr>
            <a:normAutofit/>
          </a:bodyPr>
          <a:lstStyle/>
          <a:p>
            <a:r>
              <a:rPr lang="en-US" dirty="0"/>
              <a:t>an Enterprise </a:t>
            </a:r>
            <a:br>
              <a:rPr lang="ar-EG" dirty="0"/>
            </a:br>
            <a:r>
              <a:rPr lang="en-US" dirty="0"/>
              <a:t>Network (Single Site)</a:t>
            </a:r>
          </a:p>
        </p:txBody>
      </p:sp>
      <p:sp>
        <p:nvSpPr>
          <p:cNvPr id="3" name="Subtitle 2"/>
          <p:cNvSpPr>
            <a:spLocks noGrp="1"/>
          </p:cNvSpPr>
          <p:nvPr>
            <p:ph type="subTitle" idx="1"/>
          </p:nvPr>
        </p:nvSpPr>
        <p:spPr>
          <a:xfrm>
            <a:off x="601670" y="4251505"/>
            <a:ext cx="8229600" cy="763525"/>
          </a:xfrm>
        </p:spPr>
        <p:txBody>
          <a:bodyPr>
            <a:normAutofit/>
          </a:bodyPr>
          <a:lstStyle/>
          <a:p>
            <a:r>
              <a:rPr lang="en-US" sz="1800" dirty="0"/>
              <a:t>DEPI</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DE01D7F-09CF-E8B3-0786-67FA3BBC0643}"/>
              </a:ext>
            </a:extLst>
          </p:cNvPr>
          <p:cNvSpPr txBox="1">
            <a:spLocks/>
          </p:cNvSpPr>
          <p:nvPr/>
        </p:nvSpPr>
        <p:spPr>
          <a:xfrm>
            <a:off x="6404459" y="504900"/>
            <a:ext cx="2698233" cy="653900"/>
          </a:xfrm>
          <a:prstGeom prst="rect">
            <a:avLst/>
          </a:prstGeom>
        </p:spPr>
        <p:txBody>
          <a:bodyPr>
            <a:normAutofit fontScale="90000" lnSpcReduction="10000"/>
          </a:bodyPr>
          <a:lstStyle>
            <a:lvl1pPr algn="ctr" defTabSz="914377" rtl="0" eaLnBrk="1" latinLnBrk="0" hangingPunct="1">
              <a:spcBef>
                <a:spcPct val="0"/>
              </a:spcBef>
              <a:buNone/>
              <a:defRPr sz="4400" kern="1200">
                <a:solidFill>
                  <a:schemeClr val="tx1"/>
                </a:solidFill>
                <a:latin typeface="+mj-lt"/>
                <a:ea typeface="+mj-ea"/>
                <a:cs typeface="+mj-cs"/>
              </a:defRPr>
            </a:lvl1pPr>
          </a:lstStyle>
          <a:p>
            <a:r>
              <a:rPr lang="en-US">
                <a:solidFill>
                  <a:schemeClr val="bg1"/>
                </a:solidFill>
              </a:rPr>
              <a:t>Week 3</a:t>
            </a:r>
            <a:endParaRPr lang="en-US" dirty="0">
              <a:solidFill>
                <a:schemeClr val="bg1"/>
              </a:solidFill>
            </a:endParaRPr>
          </a:p>
        </p:txBody>
      </p:sp>
      <p:sp>
        <p:nvSpPr>
          <p:cNvPr id="4" name="TextBox 3">
            <a:extLst>
              <a:ext uri="{FF2B5EF4-FFF2-40B4-BE49-F238E27FC236}">
                <a16:creationId xmlns:a16="http://schemas.microsoft.com/office/drawing/2014/main" id="{5CC6F66C-FEAC-A688-7A43-839791249DA3}"/>
              </a:ext>
            </a:extLst>
          </p:cNvPr>
          <p:cNvSpPr txBox="1"/>
          <p:nvPr/>
        </p:nvSpPr>
        <p:spPr>
          <a:xfrm>
            <a:off x="598258" y="1454282"/>
            <a:ext cx="7787955" cy="707886"/>
          </a:xfrm>
          <a:prstGeom prst="rect">
            <a:avLst/>
          </a:prstGeom>
          <a:noFill/>
        </p:spPr>
        <p:txBody>
          <a:bodyPr wrap="square" rtlCol="0">
            <a:spAutoFit/>
          </a:bodyPr>
          <a:lstStyle/>
          <a:p>
            <a:pPr algn="ctr"/>
            <a:r>
              <a:rPr lang="en-US" sz="4000" dirty="0">
                <a:solidFill>
                  <a:srgbClr val="D1215F"/>
                </a:solidFill>
              </a:rPr>
              <a:t>HSRP protocol </a:t>
            </a:r>
          </a:p>
        </p:txBody>
      </p:sp>
      <p:sp>
        <p:nvSpPr>
          <p:cNvPr id="5" name="TextBox 4">
            <a:extLst>
              <a:ext uri="{FF2B5EF4-FFF2-40B4-BE49-F238E27FC236}">
                <a16:creationId xmlns:a16="http://schemas.microsoft.com/office/drawing/2014/main" id="{25A5E386-A7FC-6196-7831-CA1148CCFFDA}"/>
              </a:ext>
            </a:extLst>
          </p:cNvPr>
          <p:cNvSpPr txBox="1"/>
          <p:nvPr/>
        </p:nvSpPr>
        <p:spPr>
          <a:xfrm>
            <a:off x="75685" y="1982786"/>
            <a:ext cx="3206805" cy="861774"/>
          </a:xfrm>
          <a:prstGeom prst="rect">
            <a:avLst/>
          </a:prstGeom>
          <a:noFill/>
        </p:spPr>
        <p:txBody>
          <a:bodyPr wrap="square" rtlCol="0">
            <a:spAutoFit/>
          </a:bodyPr>
          <a:lstStyle/>
          <a:p>
            <a:r>
              <a:rPr lang="en-US" sz="3200" b="1" dirty="0"/>
              <a:t>Tasks:</a:t>
            </a:r>
          </a:p>
          <a:p>
            <a:endParaRPr lang="en-US" dirty="0"/>
          </a:p>
        </p:txBody>
      </p:sp>
      <p:sp>
        <p:nvSpPr>
          <p:cNvPr id="6" name="Content Placeholder 2">
            <a:extLst>
              <a:ext uri="{FF2B5EF4-FFF2-40B4-BE49-F238E27FC236}">
                <a16:creationId xmlns:a16="http://schemas.microsoft.com/office/drawing/2014/main" id="{51DC9570-4FF3-50F5-FA92-FE843283AD13}"/>
              </a:ext>
            </a:extLst>
          </p:cNvPr>
          <p:cNvSpPr txBox="1">
            <a:spLocks/>
          </p:cNvSpPr>
          <p:nvPr/>
        </p:nvSpPr>
        <p:spPr>
          <a:xfrm>
            <a:off x="41307" y="2413673"/>
            <a:ext cx="9061386" cy="2729827"/>
          </a:xfrm>
          <a:prstGeom prst="rect">
            <a:avLst/>
          </a:prstGeom>
        </p:spPr>
        <p:txBody>
          <a:bodyPr>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a:p>
          <a:p>
            <a:r>
              <a:rPr lang="en-US" sz="2000" dirty="0"/>
              <a:t>Configure HSRP protocol</a:t>
            </a:r>
            <a:r>
              <a:rPr lang="ar-EG" sz="2000" dirty="0"/>
              <a:t> </a:t>
            </a:r>
            <a:r>
              <a:rPr lang="en-US" sz="2000" dirty="0"/>
              <a:t>between multi layer switch and </a:t>
            </a:r>
            <a:r>
              <a:rPr lang="en-US" sz="2000" dirty="0" err="1"/>
              <a:t>vlans</a:t>
            </a:r>
            <a:r>
              <a:rPr lang="en-US" sz="2000" dirty="0"/>
              <a:t>.</a:t>
            </a:r>
          </a:p>
          <a:p>
            <a:pPr marL="0" indent="0">
              <a:buNone/>
            </a:pPr>
            <a:endParaRPr lang="en-US" sz="2000" dirty="0"/>
          </a:p>
        </p:txBody>
      </p:sp>
    </p:spTree>
    <p:extLst>
      <p:ext uri="{BB962C8B-B14F-4D97-AF65-F5344CB8AC3E}">
        <p14:creationId xmlns:p14="http://schemas.microsoft.com/office/powerpoint/2010/main" val="1321733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36408D-DBD0-6F10-C42C-1FC17B0477A4}"/>
              </a:ext>
            </a:extLst>
          </p:cNvPr>
          <p:cNvSpPr>
            <a:spLocks noGrp="1"/>
          </p:cNvSpPr>
          <p:nvPr>
            <p:ph sz="half" idx="1"/>
          </p:nvPr>
        </p:nvSpPr>
        <p:spPr>
          <a:xfrm>
            <a:off x="68751" y="76937"/>
            <a:ext cx="4581827" cy="5066562"/>
          </a:xfrm>
        </p:spPr>
        <p:txBody>
          <a:bodyPr>
            <a:noAutofit/>
          </a:bodyPr>
          <a:lstStyle/>
          <a:p>
            <a:r>
              <a:rPr lang="en-US" sz="1100" dirty="0">
                <a:effectLst/>
              </a:rPr>
              <a:t>Mlt_1:</a:t>
            </a:r>
          </a:p>
          <a:p>
            <a:r>
              <a:rPr lang="en-US" sz="1100" dirty="0">
                <a:effectLst/>
              </a:rPr>
              <a:t>interface Vlan10</a:t>
            </a:r>
          </a:p>
          <a:p>
            <a:r>
              <a:rPr lang="en-US" sz="1100" dirty="0">
                <a:effectLst/>
              </a:rPr>
              <a:t>standby 10 </a:t>
            </a:r>
            <a:r>
              <a:rPr lang="en-US" sz="1100" dirty="0" err="1">
                <a:effectLst/>
              </a:rPr>
              <a:t>ip</a:t>
            </a:r>
            <a:r>
              <a:rPr lang="en-US" sz="1100" dirty="0">
                <a:effectLst/>
              </a:rPr>
              <a:t> 172.16.3.1</a:t>
            </a:r>
          </a:p>
          <a:p>
            <a:r>
              <a:rPr lang="en-US" sz="1100" dirty="0">
                <a:effectLst/>
              </a:rPr>
              <a:t>standby 10 priority 200</a:t>
            </a:r>
          </a:p>
          <a:p>
            <a:r>
              <a:rPr lang="en-US" sz="1100" dirty="0">
                <a:effectLst/>
              </a:rPr>
              <a:t>standby 10 preempt</a:t>
            </a:r>
          </a:p>
          <a:p>
            <a:r>
              <a:rPr lang="en-US" sz="1100" dirty="0">
                <a:effectLst/>
              </a:rPr>
              <a:t>!</a:t>
            </a:r>
          </a:p>
          <a:p>
            <a:r>
              <a:rPr lang="en-US" sz="1100" dirty="0">
                <a:effectLst/>
              </a:rPr>
              <a:t>interface Vlan20</a:t>
            </a:r>
          </a:p>
          <a:p>
            <a:r>
              <a:rPr lang="en-US" sz="1100" dirty="0">
                <a:effectLst/>
              </a:rPr>
              <a:t>standby 20 </a:t>
            </a:r>
            <a:r>
              <a:rPr lang="en-US" sz="1100" dirty="0" err="1">
                <a:effectLst/>
              </a:rPr>
              <a:t>ip</a:t>
            </a:r>
            <a:r>
              <a:rPr lang="en-US" sz="1100" dirty="0">
                <a:effectLst/>
              </a:rPr>
              <a:t> 172.16.3.129</a:t>
            </a:r>
          </a:p>
          <a:p>
            <a:r>
              <a:rPr lang="en-US" sz="1100" dirty="0">
                <a:effectLst/>
              </a:rPr>
              <a:t>standby 20 priority 200</a:t>
            </a:r>
          </a:p>
          <a:p>
            <a:r>
              <a:rPr lang="en-US" sz="1100" dirty="0">
                <a:effectLst/>
              </a:rPr>
              <a:t>standby 20 preempt</a:t>
            </a:r>
          </a:p>
          <a:p>
            <a:r>
              <a:rPr lang="en-US" sz="1100" dirty="0">
                <a:effectLst/>
              </a:rPr>
              <a:t>!</a:t>
            </a:r>
          </a:p>
          <a:p>
            <a:r>
              <a:rPr lang="en-US" sz="1100" dirty="0">
                <a:effectLst/>
              </a:rPr>
              <a:t>interface Vlan30</a:t>
            </a:r>
          </a:p>
          <a:p>
            <a:r>
              <a:rPr lang="en-US" sz="1100" dirty="0">
                <a:effectLst/>
              </a:rPr>
              <a:t>standby 30 </a:t>
            </a:r>
            <a:r>
              <a:rPr lang="en-US" sz="1100" dirty="0" err="1">
                <a:effectLst/>
              </a:rPr>
              <a:t>ip</a:t>
            </a:r>
            <a:r>
              <a:rPr lang="en-US" sz="1100" dirty="0">
                <a:effectLst/>
              </a:rPr>
              <a:t> 172.16.2.129</a:t>
            </a:r>
          </a:p>
          <a:p>
            <a:r>
              <a:rPr lang="en-US" sz="1100" dirty="0">
                <a:effectLst/>
              </a:rPr>
              <a:t>standby 30 preempt</a:t>
            </a:r>
          </a:p>
          <a:p>
            <a:r>
              <a:rPr lang="en-US" sz="1100" dirty="0">
                <a:effectLst/>
              </a:rPr>
              <a:t>!</a:t>
            </a:r>
          </a:p>
          <a:p>
            <a:r>
              <a:rPr lang="en-US" sz="1100" dirty="0">
                <a:effectLst/>
              </a:rPr>
              <a:t>interface Vlan40</a:t>
            </a:r>
          </a:p>
          <a:p>
            <a:r>
              <a:rPr lang="en-US" sz="1100" dirty="0">
                <a:effectLst/>
              </a:rPr>
              <a:t>standby 40 preempt</a:t>
            </a:r>
          </a:p>
          <a:p>
            <a:r>
              <a:rPr lang="en-US" sz="1100" dirty="0">
                <a:effectLst/>
              </a:rPr>
              <a:t>standby 0 </a:t>
            </a:r>
            <a:r>
              <a:rPr lang="en-US" sz="1100" dirty="0" err="1">
                <a:effectLst/>
              </a:rPr>
              <a:t>ip</a:t>
            </a:r>
            <a:r>
              <a:rPr lang="en-US" sz="1100" dirty="0">
                <a:effectLst/>
              </a:rPr>
              <a:t> 172.16.2.1</a:t>
            </a:r>
          </a:p>
          <a:p>
            <a:r>
              <a:rPr lang="en-US" sz="1100" dirty="0">
                <a:effectLst/>
              </a:rPr>
              <a:t>!</a:t>
            </a:r>
          </a:p>
          <a:p>
            <a:r>
              <a:rPr lang="en-US" sz="1100" dirty="0">
                <a:effectLst/>
              </a:rPr>
              <a:t>interface Vlan50</a:t>
            </a:r>
          </a:p>
          <a:p>
            <a:r>
              <a:rPr lang="en-US" sz="1100" dirty="0">
                <a:effectLst/>
              </a:rPr>
              <a:t>standby 50 </a:t>
            </a:r>
            <a:r>
              <a:rPr lang="en-US" sz="1100" dirty="0" err="1">
                <a:effectLst/>
              </a:rPr>
              <a:t>ip</a:t>
            </a:r>
            <a:r>
              <a:rPr lang="en-US" sz="1100" dirty="0">
                <a:effectLst/>
              </a:rPr>
              <a:t> 172.16.1.1</a:t>
            </a:r>
          </a:p>
          <a:p>
            <a:r>
              <a:rPr lang="en-US" sz="1100" dirty="0">
                <a:effectLst/>
              </a:rPr>
              <a:t>standby 50 preempt</a:t>
            </a:r>
          </a:p>
          <a:p>
            <a:r>
              <a:rPr lang="en-US" sz="1100" dirty="0">
                <a:effectLst/>
              </a:rPr>
              <a:t>!</a:t>
            </a:r>
            <a:endParaRPr lang="en-US" sz="1100" dirty="0"/>
          </a:p>
          <a:p>
            <a:endParaRPr lang="en-US" sz="1100" dirty="0">
              <a:effectLst/>
            </a:endParaRPr>
          </a:p>
        </p:txBody>
      </p:sp>
      <p:sp>
        <p:nvSpPr>
          <p:cNvPr id="4" name="Content Placeholder 3">
            <a:extLst>
              <a:ext uri="{FF2B5EF4-FFF2-40B4-BE49-F238E27FC236}">
                <a16:creationId xmlns:a16="http://schemas.microsoft.com/office/drawing/2014/main" id="{09B48AC9-2552-0DB4-0482-0F9D92186FF1}"/>
              </a:ext>
            </a:extLst>
          </p:cNvPr>
          <p:cNvSpPr>
            <a:spLocks noGrp="1"/>
          </p:cNvSpPr>
          <p:nvPr>
            <p:ph sz="half" idx="2"/>
          </p:nvPr>
        </p:nvSpPr>
        <p:spPr>
          <a:xfrm>
            <a:off x="4534467" y="9317"/>
            <a:ext cx="4276417" cy="5057246"/>
          </a:xfrm>
        </p:spPr>
        <p:txBody>
          <a:bodyPr>
            <a:normAutofit/>
          </a:bodyPr>
          <a:lstStyle/>
          <a:p>
            <a:r>
              <a:rPr lang="en-US" sz="1100" dirty="0">
                <a:effectLst/>
              </a:rPr>
              <a:t>Mlt_2interface Vlan10</a:t>
            </a:r>
          </a:p>
          <a:p>
            <a:r>
              <a:rPr lang="en-US" sz="1100" dirty="0">
                <a:effectLst/>
              </a:rPr>
              <a:t>standby 10 </a:t>
            </a:r>
            <a:r>
              <a:rPr lang="en-US" sz="1100" dirty="0" err="1">
                <a:effectLst/>
              </a:rPr>
              <a:t>ip</a:t>
            </a:r>
            <a:r>
              <a:rPr lang="en-US" sz="1100" dirty="0">
                <a:effectLst/>
              </a:rPr>
              <a:t> 172.16.3.1</a:t>
            </a:r>
          </a:p>
          <a:p>
            <a:r>
              <a:rPr lang="en-US" sz="1100" dirty="0">
                <a:effectLst/>
              </a:rPr>
              <a:t> standby 10 preempt</a:t>
            </a:r>
          </a:p>
          <a:p>
            <a:r>
              <a:rPr lang="en-US" sz="1100" dirty="0">
                <a:effectLst/>
              </a:rPr>
              <a:t>!</a:t>
            </a:r>
          </a:p>
          <a:p>
            <a:r>
              <a:rPr lang="en-US" sz="1100" dirty="0">
                <a:effectLst/>
              </a:rPr>
              <a:t>interface Vlan20</a:t>
            </a:r>
          </a:p>
          <a:p>
            <a:r>
              <a:rPr lang="en-US" sz="1100" dirty="0">
                <a:effectLst/>
              </a:rPr>
              <a:t>standby 20 preempt</a:t>
            </a:r>
          </a:p>
          <a:p>
            <a:r>
              <a:rPr lang="en-US" sz="1100" dirty="0">
                <a:effectLst/>
              </a:rPr>
              <a:t>!</a:t>
            </a:r>
          </a:p>
          <a:p>
            <a:r>
              <a:rPr lang="en-US" sz="1100" dirty="0">
                <a:effectLst/>
              </a:rPr>
              <a:t>interface Vlan30</a:t>
            </a:r>
          </a:p>
          <a:p>
            <a:r>
              <a:rPr lang="en-US" sz="1100" dirty="0">
                <a:effectLst/>
              </a:rPr>
              <a:t>standby 30 </a:t>
            </a:r>
            <a:r>
              <a:rPr lang="en-US" sz="1100" dirty="0" err="1">
                <a:effectLst/>
              </a:rPr>
              <a:t>ip</a:t>
            </a:r>
            <a:r>
              <a:rPr lang="en-US" sz="1100" dirty="0">
                <a:effectLst/>
              </a:rPr>
              <a:t> 172.16.2.129</a:t>
            </a:r>
          </a:p>
          <a:p>
            <a:r>
              <a:rPr lang="en-US" sz="1100" dirty="0">
                <a:effectLst/>
              </a:rPr>
              <a:t> standby 30 priority 200</a:t>
            </a:r>
          </a:p>
          <a:p>
            <a:r>
              <a:rPr lang="en-US" sz="1100" dirty="0">
                <a:effectLst/>
              </a:rPr>
              <a:t> standby 30 preempt</a:t>
            </a:r>
          </a:p>
          <a:p>
            <a:r>
              <a:rPr lang="en-US" sz="1100" dirty="0">
                <a:effectLst/>
              </a:rPr>
              <a:t>!</a:t>
            </a:r>
          </a:p>
          <a:p>
            <a:r>
              <a:rPr lang="en-US" sz="1100" dirty="0">
                <a:effectLst/>
              </a:rPr>
              <a:t>interface Vlan40</a:t>
            </a:r>
          </a:p>
          <a:p>
            <a:r>
              <a:rPr lang="en-US" sz="1100" dirty="0">
                <a:effectLst/>
              </a:rPr>
              <a:t>standby 40 preempt</a:t>
            </a:r>
          </a:p>
          <a:p>
            <a:r>
              <a:rPr lang="en-US" sz="1100" dirty="0">
                <a:effectLst/>
              </a:rPr>
              <a:t> standby 0 </a:t>
            </a:r>
            <a:r>
              <a:rPr lang="en-US" sz="1100" dirty="0" err="1">
                <a:effectLst/>
              </a:rPr>
              <a:t>ip</a:t>
            </a:r>
            <a:r>
              <a:rPr lang="en-US" sz="1100" dirty="0">
                <a:effectLst/>
              </a:rPr>
              <a:t> 172.16.2.1</a:t>
            </a:r>
          </a:p>
          <a:p>
            <a:r>
              <a:rPr lang="en-US" sz="1100" dirty="0">
                <a:effectLst/>
              </a:rPr>
              <a:t>!</a:t>
            </a:r>
          </a:p>
          <a:p>
            <a:r>
              <a:rPr lang="en-US" sz="1100" dirty="0">
                <a:effectLst/>
              </a:rPr>
              <a:t>interface Vlan50</a:t>
            </a:r>
          </a:p>
          <a:p>
            <a:r>
              <a:rPr lang="en-US" sz="1100" dirty="0">
                <a:effectLst/>
              </a:rPr>
              <a:t>standby 50 </a:t>
            </a:r>
            <a:r>
              <a:rPr lang="en-US" sz="1100" dirty="0" err="1">
                <a:effectLst/>
              </a:rPr>
              <a:t>ip</a:t>
            </a:r>
            <a:r>
              <a:rPr lang="en-US" sz="1100" dirty="0">
                <a:effectLst/>
              </a:rPr>
              <a:t> 172.16.1.1</a:t>
            </a:r>
          </a:p>
          <a:p>
            <a:r>
              <a:rPr lang="en-US" sz="1100" dirty="0">
                <a:effectLst/>
              </a:rPr>
              <a:t> standby 50 priority 200</a:t>
            </a:r>
          </a:p>
          <a:p>
            <a:r>
              <a:rPr lang="en-US" sz="1100" dirty="0">
                <a:effectLst/>
              </a:rPr>
              <a:t> standby 50 preempt</a:t>
            </a:r>
            <a:endParaRPr lang="en-US" sz="1100" dirty="0"/>
          </a:p>
        </p:txBody>
      </p:sp>
      <p:pic>
        <p:nvPicPr>
          <p:cNvPr id="5" name="Picture 4" descr="A logo of a globe and a graduation cap&#10;&#10;Description automatically generated">
            <a:extLst>
              <a:ext uri="{FF2B5EF4-FFF2-40B4-BE49-F238E27FC236}">
                <a16:creationId xmlns:a16="http://schemas.microsoft.com/office/drawing/2014/main" id="{A34CC0B7-2088-BC93-A6BE-B6646AEEF8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8489" y="51326"/>
            <a:ext cx="954072" cy="931586"/>
          </a:xfrm>
          <a:prstGeom prst="rect">
            <a:avLst/>
          </a:prstGeom>
        </p:spPr>
      </p:pic>
    </p:spTree>
    <p:extLst>
      <p:ext uri="{BB962C8B-B14F-4D97-AF65-F5344CB8AC3E}">
        <p14:creationId xmlns:p14="http://schemas.microsoft.com/office/powerpoint/2010/main" val="2943757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8EBB746-7D21-00C9-6560-FA168D8112F2}"/>
              </a:ext>
            </a:extLst>
          </p:cNvPr>
          <p:cNvSpPr txBox="1">
            <a:spLocks/>
          </p:cNvSpPr>
          <p:nvPr/>
        </p:nvSpPr>
        <p:spPr>
          <a:xfrm>
            <a:off x="296260" y="1350110"/>
            <a:ext cx="4038600" cy="3394472"/>
          </a:xfrm>
          <a:prstGeom prst="rect">
            <a:avLst/>
          </a:prstGeom>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endParaRPr lang="en-US" dirty="0"/>
          </a:p>
        </p:txBody>
      </p:sp>
      <p:sp>
        <p:nvSpPr>
          <p:cNvPr id="10" name="TextBox 9">
            <a:extLst>
              <a:ext uri="{FF2B5EF4-FFF2-40B4-BE49-F238E27FC236}">
                <a16:creationId xmlns:a16="http://schemas.microsoft.com/office/drawing/2014/main" id="{08E33C40-08A0-5A8C-D804-553540A145CD}"/>
              </a:ext>
            </a:extLst>
          </p:cNvPr>
          <p:cNvSpPr txBox="1"/>
          <p:nvPr/>
        </p:nvSpPr>
        <p:spPr>
          <a:xfrm>
            <a:off x="598258" y="1454282"/>
            <a:ext cx="7787955" cy="707886"/>
          </a:xfrm>
          <a:prstGeom prst="rect">
            <a:avLst/>
          </a:prstGeom>
          <a:noFill/>
        </p:spPr>
        <p:txBody>
          <a:bodyPr wrap="square" rtlCol="0">
            <a:spAutoFit/>
          </a:bodyPr>
          <a:lstStyle/>
          <a:p>
            <a:pPr algn="ctr"/>
            <a:r>
              <a:rPr lang="en-US" sz="4000" dirty="0">
                <a:solidFill>
                  <a:srgbClr val="D1215F"/>
                </a:solidFill>
              </a:rPr>
              <a:t>Wireless Network Configuration</a:t>
            </a:r>
          </a:p>
        </p:txBody>
      </p:sp>
      <p:sp>
        <p:nvSpPr>
          <p:cNvPr id="11" name="TextBox 10">
            <a:extLst>
              <a:ext uri="{FF2B5EF4-FFF2-40B4-BE49-F238E27FC236}">
                <a16:creationId xmlns:a16="http://schemas.microsoft.com/office/drawing/2014/main" id="{B80048E4-1F3F-CDEC-3D08-7BD1B9267F87}"/>
              </a:ext>
            </a:extLst>
          </p:cNvPr>
          <p:cNvSpPr txBox="1"/>
          <p:nvPr/>
        </p:nvSpPr>
        <p:spPr>
          <a:xfrm>
            <a:off x="75685" y="1982786"/>
            <a:ext cx="3206805" cy="861774"/>
          </a:xfrm>
          <a:prstGeom prst="rect">
            <a:avLst/>
          </a:prstGeom>
          <a:noFill/>
        </p:spPr>
        <p:txBody>
          <a:bodyPr wrap="square" rtlCol="0">
            <a:spAutoFit/>
          </a:bodyPr>
          <a:lstStyle/>
          <a:p>
            <a:r>
              <a:rPr lang="en-US" sz="3200" b="1" dirty="0"/>
              <a:t>Tasks:</a:t>
            </a:r>
          </a:p>
          <a:p>
            <a:endParaRPr lang="en-US" dirty="0"/>
          </a:p>
        </p:txBody>
      </p:sp>
      <p:sp>
        <p:nvSpPr>
          <p:cNvPr id="12" name="Content Placeholder 2">
            <a:extLst>
              <a:ext uri="{FF2B5EF4-FFF2-40B4-BE49-F238E27FC236}">
                <a16:creationId xmlns:a16="http://schemas.microsoft.com/office/drawing/2014/main" id="{D4FABA44-B5C6-D08E-DE01-4041FCB00B52}"/>
              </a:ext>
            </a:extLst>
          </p:cNvPr>
          <p:cNvSpPr>
            <a:spLocks noGrp="1"/>
          </p:cNvSpPr>
          <p:nvPr>
            <p:ph idx="1"/>
          </p:nvPr>
        </p:nvSpPr>
        <p:spPr>
          <a:xfrm>
            <a:off x="41307" y="2413673"/>
            <a:ext cx="9061386" cy="2729827"/>
          </a:xfrm>
        </p:spPr>
        <p:txBody>
          <a:bodyPr>
            <a:normAutofit/>
          </a:bodyPr>
          <a:lstStyle/>
          <a:p>
            <a:pPr marL="0" indent="0">
              <a:buNone/>
            </a:pPr>
            <a:endParaRPr lang="en-US" dirty="0"/>
          </a:p>
          <a:p>
            <a:r>
              <a:rPr lang="en-US" sz="2000" dirty="0"/>
              <a:t>Configure wireless access points to provide network access to wireless clients.</a:t>
            </a:r>
          </a:p>
          <a:p>
            <a:r>
              <a:rPr lang="en-US" sz="2000" dirty="0"/>
              <a:t>Deliverables:</a:t>
            </a:r>
          </a:p>
          <a:p>
            <a:r>
              <a:rPr lang="en-US" sz="2000" dirty="0"/>
              <a:t>Ensure wireless network settings and security configurations are applied</a:t>
            </a:r>
          </a:p>
        </p:txBody>
      </p:sp>
      <p:sp>
        <p:nvSpPr>
          <p:cNvPr id="15" name="Title 3">
            <a:extLst>
              <a:ext uri="{FF2B5EF4-FFF2-40B4-BE49-F238E27FC236}">
                <a16:creationId xmlns:a16="http://schemas.microsoft.com/office/drawing/2014/main" id="{781838C6-DD67-02FE-3D49-E3F28FC8202D}"/>
              </a:ext>
            </a:extLst>
          </p:cNvPr>
          <p:cNvSpPr>
            <a:spLocks noGrp="1"/>
          </p:cNvSpPr>
          <p:nvPr>
            <p:ph type="title"/>
          </p:nvPr>
        </p:nvSpPr>
        <p:spPr>
          <a:xfrm>
            <a:off x="6404459" y="504900"/>
            <a:ext cx="2698233" cy="653900"/>
          </a:xfrm>
        </p:spPr>
        <p:txBody>
          <a:bodyPr>
            <a:normAutofit fontScale="90000"/>
          </a:bodyPr>
          <a:lstStyle/>
          <a:p>
            <a:r>
              <a:rPr lang="en-US" dirty="0">
                <a:solidFill>
                  <a:schemeClr val="bg1"/>
                </a:solidFill>
              </a:rPr>
              <a:t>Week 3</a:t>
            </a:r>
          </a:p>
        </p:txBody>
      </p:sp>
    </p:spTree>
    <p:extLst>
      <p:ext uri="{BB962C8B-B14F-4D97-AF65-F5344CB8AC3E}">
        <p14:creationId xmlns:p14="http://schemas.microsoft.com/office/powerpoint/2010/main" val="2320020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1F01C648-450C-2C43-8F74-6D589685C902}"/>
              </a:ext>
            </a:extLst>
          </p:cNvPr>
          <p:cNvSpPr>
            <a:spLocks noGrp="1"/>
          </p:cNvSpPr>
          <p:nvPr>
            <p:ph type="title"/>
          </p:nvPr>
        </p:nvSpPr>
        <p:spPr>
          <a:xfrm>
            <a:off x="6404459" y="504900"/>
            <a:ext cx="2698233" cy="653900"/>
          </a:xfrm>
        </p:spPr>
        <p:txBody>
          <a:bodyPr>
            <a:normAutofit fontScale="90000"/>
          </a:bodyPr>
          <a:lstStyle/>
          <a:p>
            <a:r>
              <a:rPr lang="en-US" dirty="0">
                <a:solidFill>
                  <a:schemeClr val="bg1"/>
                </a:solidFill>
              </a:rPr>
              <a:t>Week 4</a:t>
            </a:r>
          </a:p>
        </p:txBody>
      </p:sp>
      <p:sp>
        <p:nvSpPr>
          <p:cNvPr id="8" name="TextBox 7">
            <a:extLst>
              <a:ext uri="{FF2B5EF4-FFF2-40B4-BE49-F238E27FC236}">
                <a16:creationId xmlns:a16="http://schemas.microsoft.com/office/drawing/2014/main" id="{137BE03A-239C-2203-4175-C8FB158976C5}"/>
              </a:ext>
            </a:extLst>
          </p:cNvPr>
          <p:cNvSpPr txBox="1"/>
          <p:nvPr/>
        </p:nvSpPr>
        <p:spPr>
          <a:xfrm>
            <a:off x="598258" y="1454282"/>
            <a:ext cx="7787955" cy="707886"/>
          </a:xfrm>
          <a:prstGeom prst="rect">
            <a:avLst/>
          </a:prstGeom>
          <a:noFill/>
        </p:spPr>
        <p:txBody>
          <a:bodyPr wrap="square" rtlCol="0">
            <a:spAutoFit/>
          </a:bodyPr>
          <a:lstStyle/>
          <a:p>
            <a:pPr algn="ctr"/>
            <a:r>
              <a:rPr lang="en-US" sz="4000" dirty="0">
                <a:solidFill>
                  <a:srgbClr val="D1215F"/>
                </a:solidFill>
              </a:rPr>
              <a:t>Verifying and Testing Configurations</a:t>
            </a:r>
          </a:p>
        </p:txBody>
      </p:sp>
      <p:sp>
        <p:nvSpPr>
          <p:cNvPr id="9" name="TextBox 8">
            <a:extLst>
              <a:ext uri="{FF2B5EF4-FFF2-40B4-BE49-F238E27FC236}">
                <a16:creationId xmlns:a16="http://schemas.microsoft.com/office/drawing/2014/main" id="{05463059-1AAC-3EB2-4411-22A7004B08E8}"/>
              </a:ext>
            </a:extLst>
          </p:cNvPr>
          <p:cNvSpPr txBox="1"/>
          <p:nvPr/>
        </p:nvSpPr>
        <p:spPr>
          <a:xfrm>
            <a:off x="75685" y="1982786"/>
            <a:ext cx="3206805" cy="861774"/>
          </a:xfrm>
          <a:prstGeom prst="rect">
            <a:avLst/>
          </a:prstGeom>
          <a:noFill/>
        </p:spPr>
        <p:txBody>
          <a:bodyPr wrap="square" rtlCol="0">
            <a:spAutoFit/>
          </a:bodyPr>
          <a:lstStyle/>
          <a:p>
            <a:r>
              <a:rPr lang="en-US" sz="3200" b="1" dirty="0"/>
              <a:t>Tasks:</a:t>
            </a:r>
          </a:p>
          <a:p>
            <a:endParaRPr lang="en-US" dirty="0"/>
          </a:p>
        </p:txBody>
      </p:sp>
      <p:sp>
        <p:nvSpPr>
          <p:cNvPr id="10" name="Content Placeholder 2">
            <a:extLst>
              <a:ext uri="{FF2B5EF4-FFF2-40B4-BE49-F238E27FC236}">
                <a16:creationId xmlns:a16="http://schemas.microsoft.com/office/drawing/2014/main" id="{AFE5DBAD-5B57-CCC0-BC76-18CCE5A7F13B}"/>
              </a:ext>
            </a:extLst>
          </p:cNvPr>
          <p:cNvSpPr>
            <a:spLocks noGrp="1"/>
          </p:cNvSpPr>
          <p:nvPr>
            <p:ph idx="1"/>
          </p:nvPr>
        </p:nvSpPr>
        <p:spPr>
          <a:xfrm>
            <a:off x="41307" y="2413673"/>
            <a:ext cx="9061386" cy="2729827"/>
          </a:xfrm>
        </p:spPr>
        <p:txBody>
          <a:bodyPr>
            <a:normAutofit lnSpcReduction="10000"/>
          </a:bodyPr>
          <a:lstStyle/>
          <a:p>
            <a:pPr>
              <a:spcBef>
                <a:spcPts val="1000"/>
              </a:spcBef>
              <a:buClr>
                <a:schemeClr val="accent2"/>
              </a:buClr>
              <a:buSzPts val="1700"/>
            </a:pPr>
            <a:r>
              <a:rPr lang="en-US" sz="1800" kern="1200" dirty="0">
                <a:solidFill>
                  <a:srgbClr val="262626"/>
                </a:solidFill>
                <a:effectLst/>
                <a:latin typeface="Gill Sans MT" panose="020B0502020104020203" pitchFamily="34" charset="0"/>
                <a:ea typeface="+mn-ea"/>
                <a:cs typeface="+mn-cs"/>
              </a:rPr>
              <a:t>Verify and test all configurations, ensuring the network functions as expected.</a:t>
            </a:r>
          </a:p>
          <a:p>
            <a:pPr marL="0" indent="0">
              <a:spcBef>
                <a:spcPts val="1000"/>
              </a:spcBef>
              <a:buClr>
                <a:schemeClr val="accent2"/>
              </a:buClr>
              <a:buSzPts val="1700"/>
              <a:buNone/>
            </a:pPr>
            <a:r>
              <a:rPr lang="en-US" sz="1800" b="1" kern="1200" dirty="0">
                <a:solidFill>
                  <a:srgbClr val="262626"/>
                </a:solidFill>
                <a:effectLst/>
                <a:latin typeface="Gill Sans MT" panose="020B0502020104020203" pitchFamily="34" charset="0"/>
                <a:ea typeface="+mn-ea"/>
                <a:cs typeface="+mn-cs"/>
              </a:rPr>
              <a:t>Deliverables: </a:t>
            </a:r>
          </a:p>
          <a:p>
            <a:pPr>
              <a:spcBef>
                <a:spcPts val="1000"/>
              </a:spcBef>
              <a:buClr>
                <a:schemeClr val="accent2"/>
              </a:buClr>
              <a:buSzPts val="1700"/>
            </a:pPr>
            <a:r>
              <a:rPr lang="en-US" sz="1800" kern="1200" dirty="0">
                <a:solidFill>
                  <a:srgbClr val="262626"/>
                </a:solidFill>
                <a:effectLst/>
                <a:latin typeface="Gill Sans MT" panose="020B0502020104020203" pitchFamily="34" charset="0"/>
                <a:ea typeface="+mn-ea"/>
                <a:cs typeface="+mn-cs"/>
              </a:rPr>
              <a:t>Test connectivity between VLANs.</a:t>
            </a:r>
          </a:p>
          <a:p>
            <a:pPr>
              <a:spcBef>
                <a:spcPts val="1000"/>
              </a:spcBef>
              <a:buClr>
                <a:schemeClr val="accent2"/>
              </a:buClr>
              <a:buSzPts val="1700"/>
            </a:pPr>
            <a:r>
              <a:rPr lang="en-US" sz="1800" kern="1200" dirty="0">
                <a:solidFill>
                  <a:srgbClr val="262626"/>
                </a:solidFill>
                <a:effectLst/>
                <a:latin typeface="Gill Sans MT" panose="020B0502020104020203" pitchFamily="34" charset="0"/>
                <a:ea typeface="+mn-ea"/>
                <a:cs typeface="+mn-cs"/>
              </a:rPr>
              <a:t>Validate OSPF routes and ensure redundancy.</a:t>
            </a:r>
          </a:p>
          <a:p>
            <a:pPr>
              <a:spcBef>
                <a:spcPts val="1000"/>
              </a:spcBef>
              <a:buClr>
                <a:schemeClr val="accent2"/>
              </a:buClr>
              <a:buSzPts val="1700"/>
            </a:pPr>
            <a:r>
              <a:rPr lang="en-US" sz="1800" kern="1200" dirty="0">
                <a:solidFill>
                  <a:srgbClr val="262626"/>
                </a:solidFill>
                <a:effectLst/>
                <a:latin typeface="Gill Sans MT" panose="020B0502020104020203" pitchFamily="34" charset="0"/>
                <a:ea typeface="+mn-ea"/>
                <a:cs typeface="+mn-cs"/>
              </a:rPr>
              <a:t>Test wireless network performance.</a:t>
            </a:r>
          </a:p>
          <a:p>
            <a:pPr>
              <a:spcBef>
                <a:spcPts val="1000"/>
              </a:spcBef>
              <a:buClr>
                <a:schemeClr val="accent2"/>
              </a:buClr>
              <a:buSzPts val="1700"/>
            </a:pPr>
            <a:r>
              <a:rPr lang="en-US" sz="1800" kern="1200" dirty="0">
                <a:solidFill>
                  <a:srgbClr val="262626"/>
                </a:solidFill>
                <a:effectLst/>
                <a:latin typeface="Gill Sans MT" panose="020B0502020104020203" pitchFamily="34" charset="0"/>
                <a:ea typeface="+mn-ea"/>
                <a:cs typeface="+mn-cs"/>
              </a:rPr>
              <a:t>Ensure management and server rooms have appropriate static Ips</a:t>
            </a:r>
          </a:p>
          <a:p>
            <a:pPr>
              <a:spcBef>
                <a:spcPts val="1000"/>
              </a:spcBef>
              <a:buClr>
                <a:schemeClr val="accent2"/>
              </a:buClr>
              <a:buSzPts val="1700"/>
            </a:pPr>
            <a:r>
              <a:rPr lang="en-US" sz="1800" kern="1200" dirty="0">
                <a:solidFill>
                  <a:srgbClr val="262626"/>
                </a:solidFill>
                <a:effectLst/>
                <a:latin typeface="Gill Sans MT" panose="020B0502020104020203" pitchFamily="34" charset="0"/>
                <a:ea typeface="+mn-ea"/>
                <a:cs typeface="+mn-cs"/>
              </a:rPr>
              <a:t>Ensure HSRP is working correctly </a:t>
            </a:r>
            <a:endParaRPr lang="en-US" sz="1800" dirty="0"/>
          </a:p>
        </p:txBody>
      </p:sp>
    </p:spTree>
    <p:extLst>
      <p:ext uri="{BB962C8B-B14F-4D97-AF65-F5344CB8AC3E}">
        <p14:creationId xmlns:p14="http://schemas.microsoft.com/office/powerpoint/2010/main" val="1409182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F3434-7523-CE1C-3C3D-62A3AE393FA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A2443C-A762-0F74-1E35-F71A156B66AF}"/>
              </a:ext>
            </a:extLst>
          </p:cNvPr>
          <p:cNvSpPr>
            <a:spLocks noGrp="1"/>
          </p:cNvSpPr>
          <p:nvPr>
            <p:ph type="subTitle" idx="1"/>
          </p:nvPr>
        </p:nvSpPr>
        <p:spPr/>
        <p:txBody>
          <a:bodyPr/>
          <a:lstStyle/>
          <a:p>
            <a:endParaRPr lang="en-US"/>
          </a:p>
        </p:txBody>
      </p:sp>
      <p:pic>
        <p:nvPicPr>
          <p:cNvPr id="7" name="Picture 6" descr="A computer screen shot of a diagram">
            <a:extLst>
              <a:ext uri="{FF2B5EF4-FFF2-40B4-BE49-F238E27FC236}">
                <a16:creationId xmlns:a16="http://schemas.microsoft.com/office/drawing/2014/main" id="{C45A00BC-8A04-774B-DC86-029CD8D05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793275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197655" y="1126697"/>
            <a:ext cx="6104234" cy="4012678"/>
          </a:xfrm>
        </p:spPr>
        <p:txBody>
          <a:bodyPr>
            <a:normAutofit lnSpcReduction="10000"/>
          </a:bodyPr>
          <a:lstStyle/>
          <a:p>
            <a:pPr marL="0" indent="0">
              <a:buNone/>
            </a:pPr>
            <a:r>
              <a:rPr lang="en-US" sz="2000" dirty="0">
                <a:solidFill>
                  <a:srgbClr val="D1215F"/>
                </a:solidFill>
              </a:rPr>
              <a:t>Project name : </a:t>
            </a:r>
            <a:r>
              <a:rPr lang="en-US" sz="2000" dirty="0"/>
              <a:t>an Enterprise Network (Single Site)</a:t>
            </a:r>
          </a:p>
          <a:p>
            <a:pPr marL="0" indent="0">
              <a:buNone/>
            </a:pPr>
            <a:endParaRPr lang="en-US" sz="2000" dirty="0"/>
          </a:p>
          <a:p>
            <a:pPr marL="0" indent="0">
              <a:buNone/>
            </a:pPr>
            <a:r>
              <a:rPr lang="en-US" sz="2000" dirty="0">
                <a:solidFill>
                  <a:srgbClr val="D1215F"/>
                </a:solidFill>
              </a:rPr>
              <a:t>Members names :</a:t>
            </a:r>
          </a:p>
          <a:p>
            <a:pPr marL="742941" lvl="1" indent="-342900">
              <a:lnSpc>
                <a:spcPct val="107000"/>
              </a:lnSpc>
              <a:buFont typeface="+mj-lt"/>
              <a:buAutoNum type="arabicPeriod"/>
            </a:pPr>
            <a:r>
              <a:rPr lang="en-US" sz="2000" kern="100" dirty="0" err="1">
                <a:effectLst/>
                <a:latin typeface="Calibri" panose="020F0502020204030204" pitchFamily="34" charset="0"/>
                <a:ea typeface="Calibri" panose="020F0502020204030204" pitchFamily="34" charset="0"/>
                <a:cs typeface="Arial" panose="020B0604020202020204" pitchFamily="34" charset="0"/>
              </a:rPr>
              <a:t>Mazin</a:t>
            </a:r>
            <a:r>
              <a:rPr lang="en-US" sz="2000" kern="100" dirty="0">
                <a:effectLst/>
                <a:latin typeface="Calibri" panose="020F0502020204030204" pitchFamily="34" charset="0"/>
                <a:ea typeface="Calibri" panose="020F0502020204030204" pitchFamily="34" charset="0"/>
                <a:cs typeface="Arial" panose="020B0604020202020204" pitchFamily="34" charset="0"/>
              </a:rPr>
              <a:t> Ayman Zahran </a:t>
            </a:r>
          </a:p>
          <a:p>
            <a:pPr marL="742941" lvl="1" indent="-342900">
              <a:lnSpc>
                <a:spcPct val="107000"/>
              </a:lnSpc>
              <a:buFont typeface="+mj-lt"/>
              <a:buAutoNum type="arabicPeriod"/>
            </a:pPr>
            <a:r>
              <a:rPr lang="en-US" sz="2000" kern="100" dirty="0">
                <a:effectLst/>
                <a:latin typeface="Calibri" panose="020F0502020204030204" pitchFamily="34" charset="0"/>
                <a:ea typeface="Calibri" panose="020F0502020204030204" pitchFamily="34" charset="0"/>
                <a:cs typeface="Arial" panose="020B0604020202020204" pitchFamily="34" charset="0"/>
              </a:rPr>
              <a:t>Hady Mohammed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Eldaly</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p>
          <a:p>
            <a:pPr marL="742941" lvl="1" indent="-342900">
              <a:lnSpc>
                <a:spcPct val="107000"/>
              </a:lnSpc>
              <a:buFont typeface="+mj-lt"/>
              <a:buAutoNum type="arabicPeriod"/>
            </a:pPr>
            <a:r>
              <a:rPr lang="en-US" sz="2000" kern="100" dirty="0">
                <a:effectLst/>
                <a:latin typeface="Calibri" panose="020F0502020204030204" pitchFamily="34" charset="0"/>
                <a:ea typeface="Calibri" panose="020F0502020204030204" pitchFamily="34" charset="0"/>
                <a:cs typeface="Arial" panose="020B0604020202020204" pitchFamily="34" charset="0"/>
              </a:rPr>
              <a:t>Mohammed Salah Mohammed </a:t>
            </a:r>
          </a:p>
          <a:p>
            <a:pPr marL="742941" lvl="1" indent="-342900">
              <a:lnSpc>
                <a:spcPct val="107000"/>
              </a:lnSpc>
              <a:buFont typeface="+mj-lt"/>
              <a:buAutoNum type="arabicPeriod"/>
            </a:pPr>
            <a:r>
              <a:rPr lang="en-US" sz="2000" kern="100" dirty="0">
                <a:effectLst/>
                <a:latin typeface="Calibri" panose="020F0502020204030204" pitchFamily="34" charset="0"/>
                <a:ea typeface="Calibri" panose="020F0502020204030204" pitchFamily="34" charset="0"/>
                <a:cs typeface="Arial" panose="020B0604020202020204" pitchFamily="34" charset="0"/>
              </a:rPr>
              <a:t>Ahmed Hassan Elsayed </a:t>
            </a:r>
          </a:p>
          <a:p>
            <a:pPr marL="742941" lvl="1" indent="-342900">
              <a:lnSpc>
                <a:spcPct val="107000"/>
              </a:lnSpc>
              <a:spcAft>
                <a:spcPts val="800"/>
              </a:spcAft>
              <a:buFont typeface="+mj-lt"/>
              <a:buAutoNum type="arabicPeriod"/>
            </a:pPr>
            <a:r>
              <a:rPr lang="en-US" sz="2000" kern="100" dirty="0">
                <a:effectLst/>
                <a:latin typeface="Calibri" panose="020F0502020204030204" pitchFamily="34" charset="0"/>
                <a:ea typeface="Calibri" panose="020F0502020204030204" pitchFamily="34" charset="0"/>
                <a:cs typeface="Arial" panose="020B0604020202020204" pitchFamily="34" charset="0"/>
              </a:rPr>
              <a:t>Ahmed Wael Ali </a:t>
            </a:r>
          </a:p>
          <a:p>
            <a:pPr marL="0" lvl="0" indent="0">
              <a:lnSpc>
                <a:spcPct val="107000"/>
              </a:lnSpc>
              <a:spcAft>
                <a:spcPts val="800"/>
              </a:spcAft>
              <a:buNone/>
            </a:pP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None/>
            </a:pPr>
            <a:r>
              <a:rPr lang="en-US" sz="2000" kern="100" dirty="0">
                <a:solidFill>
                  <a:srgbClr val="D1215F"/>
                </a:solidFill>
                <a:effectLst/>
                <a:latin typeface="Calibri" panose="020F0502020204030204" pitchFamily="34" charset="0"/>
                <a:ea typeface="Calibri" panose="020F0502020204030204" pitchFamily="34" charset="0"/>
                <a:cs typeface="Arial" panose="020B0604020202020204" pitchFamily="34" charset="0"/>
              </a:rPr>
              <a:t>Working with : </a:t>
            </a:r>
            <a:r>
              <a:rPr lang="en-US" sz="2000" kern="100" dirty="0">
                <a:effectLst/>
                <a:latin typeface="Calibri" panose="020F0502020204030204" pitchFamily="34" charset="0"/>
                <a:ea typeface="Calibri" panose="020F0502020204030204" pitchFamily="34" charset="0"/>
                <a:cs typeface="Arial" panose="020B0604020202020204" pitchFamily="34" charset="0"/>
              </a:rPr>
              <a:t>AST</a:t>
            </a:r>
          </a:p>
          <a:p>
            <a:pPr marL="0" indent="0" algn="ctr">
              <a:buNone/>
            </a:pPr>
            <a:endParaRPr lang="en-US" sz="2000" dirty="0">
              <a:solidFill>
                <a:srgbClr val="D1215F"/>
              </a:solidFill>
            </a:endParaRPr>
          </a:p>
          <a:p>
            <a:pPr marL="0" indent="0">
              <a:buNone/>
            </a:pPr>
            <a:endParaRPr lang="en-US" sz="2000" dirty="0"/>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98DC-6AB5-9A25-975B-F5F4676D45E4}"/>
              </a:ext>
            </a:extLst>
          </p:cNvPr>
          <p:cNvSpPr>
            <a:spLocks noGrp="1"/>
          </p:cNvSpPr>
          <p:nvPr>
            <p:ph type="title"/>
          </p:nvPr>
        </p:nvSpPr>
        <p:spPr>
          <a:xfrm>
            <a:off x="754375" y="891995"/>
            <a:ext cx="8229600" cy="630084"/>
          </a:xfrm>
        </p:spPr>
        <p:txBody>
          <a:bodyPr>
            <a:normAutofit fontScale="90000"/>
          </a:bodyPr>
          <a:lstStyle/>
          <a:p>
            <a:r>
              <a:rPr lang="en-US" dirty="0"/>
              <a:t>project IDEA</a:t>
            </a:r>
            <a:br>
              <a:rPr lang="en-US" dirty="0"/>
            </a:br>
            <a:endParaRPr lang="en-US" dirty="0"/>
          </a:p>
        </p:txBody>
      </p:sp>
      <p:sp>
        <p:nvSpPr>
          <p:cNvPr id="3" name="Content Placeholder 2">
            <a:extLst>
              <a:ext uri="{FF2B5EF4-FFF2-40B4-BE49-F238E27FC236}">
                <a16:creationId xmlns:a16="http://schemas.microsoft.com/office/drawing/2014/main" id="{9ED196CD-21A2-0BB7-EE68-64F60BC8CE92}"/>
              </a:ext>
            </a:extLst>
          </p:cNvPr>
          <p:cNvSpPr>
            <a:spLocks noGrp="1"/>
          </p:cNvSpPr>
          <p:nvPr>
            <p:ph idx="1"/>
          </p:nvPr>
        </p:nvSpPr>
        <p:spPr/>
        <p:txBody>
          <a:bodyPr>
            <a:normAutofit/>
          </a:bodyPr>
          <a:lstStyle/>
          <a:p>
            <a:r>
              <a:rPr lang="en-US" b="1" dirty="0"/>
              <a:t>Build an Enterprise Network (Single Site)</a:t>
            </a:r>
          </a:p>
          <a:p>
            <a:pPr marL="0" indent="0" algn="ctr">
              <a:buNone/>
            </a:pPr>
            <a:r>
              <a:rPr lang="en-US" sz="2200" dirty="0"/>
              <a:t>Objective :“Inter Company Connectivity” is a project aimed at enhancing communication and coordination between different departments or levels within the company through an advanced networking infrastructure. The project focuses on connecting various floors or levels, facilitating seamless information and resource exchange, and promoting collaboration and productivity in the workplace.</a:t>
            </a:r>
          </a:p>
          <a:p>
            <a:pPr marL="0" indent="0" algn="ctr">
              <a:buNone/>
            </a:pPr>
            <a:endParaRPr lang="en-US" dirty="0"/>
          </a:p>
        </p:txBody>
      </p:sp>
      <p:pic>
        <p:nvPicPr>
          <p:cNvPr id="4" name="Picture 3" descr="A logo of a globe and a graduation cap&#10;&#10;Description automatically generated">
            <a:extLst>
              <a:ext uri="{FF2B5EF4-FFF2-40B4-BE49-F238E27FC236}">
                <a16:creationId xmlns:a16="http://schemas.microsoft.com/office/drawing/2014/main" id="{EBC92D59-D882-65DE-9EA5-3751B9C0AE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426202"/>
            <a:ext cx="954072" cy="931586"/>
          </a:xfrm>
          <a:prstGeom prst="rect">
            <a:avLst/>
          </a:prstGeom>
        </p:spPr>
      </p:pic>
    </p:spTree>
    <p:extLst>
      <p:ext uri="{BB962C8B-B14F-4D97-AF65-F5344CB8AC3E}">
        <p14:creationId xmlns:p14="http://schemas.microsoft.com/office/powerpoint/2010/main" val="3558111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787" y="1000578"/>
            <a:ext cx="8229600" cy="630084"/>
          </a:xfrm>
        </p:spPr>
        <p:txBody>
          <a:bodyPr>
            <a:noAutofit/>
          </a:bodyPr>
          <a:lstStyle/>
          <a:p>
            <a:r>
              <a:rPr lang="en-US" dirty="0"/>
              <a:t>Week 1</a:t>
            </a:r>
            <a:br>
              <a:rPr lang="en-US" dirty="0"/>
            </a:br>
            <a:endParaRPr lang="en-US" dirty="0"/>
          </a:p>
        </p:txBody>
      </p:sp>
      <p:sp>
        <p:nvSpPr>
          <p:cNvPr id="3" name="Content Placeholder 2"/>
          <p:cNvSpPr>
            <a:spLocks noGrp="1"/>
          </p:cNvSpPr>
          <p:nvPr>
            <p:ph idx="1"/>
          </p:nvPr>
        </p:nvSpPr>
        <p:spPr>
          <a:xfrm>
            <a:off x="82614" y="2257596"/>
            <a:ext cx="5489145" cy="3264446"/>
          </a:xfrm>
        </p:spPr>
        <p:txBody>
          <a:bodyPr>
            <a:normAutofit/>
          </a:bodyPr>
          <a:lstStyle/>
          <a:p>
            <a:r>
              <a:rPr lang="en-US" sz="2300" dirty="0"/>
              <a:t>Install internal network using Cisco Switches, Routers, Devices, and Servers.</a:t>
            </a:r>
          </a:p>
          <a:p>
            <a:r>
              <a:rPr lang="en-US" sz="2300" dirty="0"/>
              <a:t>Deliverables:</a:t>
            </a:r>
          </a:p>
          <a:p>
            <a:r>
              <a:rPr lang="en-US" sz="2300" dirty="0"/>
              <a:t>Design network using Cisco </a:t>
            </a:r>
            <a:r>
              <a:rPr lang="en-US" sz="2300"/>
              <a:t>Packet Tracer:</a:t>
            </a:r>
            <a:endParaRPr lang="en-US" sz="2300" dirty="0"/>
          </a:p>
          <a:p>
            <a:r>
              <a:rPr lang="en-US" sz="2300" dirty="0"/>
              <a:t>4 Routers</a:t>
            </a:r>
          </a:p>
          <a:p>
            <a:r>
              <a:rPr lang="en-US" sz="2300" dirty="0"/>
              <a:t>2 L3 SW  </a:t>
            </a:r>
          </a:p>
        </p:txBody>
      </p:sp>
      <p:sp>
        <p:nvSpPr>
          <p:cNvPr id="6" name="TextBox 5">
            <a:extLst>
              <a:ext uri="{FF2B5EF4-FFF2-40B4-BE49-F238E27FC236}">
                <a16:creationId xmlns:a16="http://schemas.microsoft.com/office/drawing/2014/main" id="{6FFDD428-D8EE-6546-73CC-7AEE5E85B25D}"/>
              </a:ext>
            </a:extLst>
          </p:cNvPr>
          <p:cNvSpPr txBox="1"/>
          <p:nvPr/>
        </p:nvSpPr>
        <p:spPr>
          <a:xfrm>
            <a:off x="6404460" y="2304490"/>
            <a:ext cx="2505469" cy="2677656"/>
          </a:xfrm>
          <a:prstGeom prst="rect">
            <a:avLst/>
          </a:prstGeom>
          <a:noFill/>
        </p:spPr>
        <p:txBody>
          <a:bodyPr wrap="square">
            <a:spAutoFit/>
          </a:bodyPr>
          <a:lstStyle/>
          <a:p>
            <a:pPr marL="285750" indent="-285750">
              <a:buFont typeface="Arial" panose="020B0604020202020204" pitchFamily="34" charset="0"/>
              <a:buChar char="•"/>
            </a:pPr>
            <a:r>
              <a:rPr lang="en-US" sz="2400" dirty="0"/>
              <a:t>3 L2 SW </a:t>
            </a:r>
          </a:p>
          <a:p>
            <a:pPr marL="285750" indent="-285750">
              <a:buFont typeface="Arial" panose="020B0604020202020204" pitchFamily="34" charset="0"/>
              <a:buChar char="•"/>
            </a:pPr>
            <a:r>
              <a:rPr lang="en-US" sz="2400" dirty="0"/>
              <a:t>5 PC </a:t>
            </a:r>
          </a:p>
          <a:p>
            <a:pPr marL="285750" indent="-285750">
              <a:buFont typeface="Arial" panose="020B0604020202020204" pitchFamily="34" charset="0"/>
              <a:buChar char="•"/>
            </a:pPr>
            <a:r>
              <a:rPr lang="en-US" sz="2400" dirty="0"/>
              <a:t>3 Server</a:t>
            </a:r>
          </a:p>
          <a:p>
            <a:pPr marL="285750" indent="-285750">
              <a:buFont typeface="Arial" panose="020B0604020202020204" pitchFamily="34" charset="0"/>
              <a:buChar char="•"/>
            </a:pPr>
            <a:r>
              <a:rPr lang="en-US" sz="2400" dirty="0"/>
              <a:t>4 Print PT</a:t>
            </a:r>
          </a:p>
          <a:p>
            <a:pPr marL="285750" indent="-285750">
              <a:buFont typeface="Arial" panose="020B0604020202020204" pitchFamily="34" charset="0"/>
              <a:buChar char="•"/>
            </a:pPr>
            <a:r>
              <a:rPr lang="en-US" sz="2400" dirty="0"/>
              <a:t>2 Access point </a:t>
            </a:r>
          </a:p>
          <a:p>
            <a:pPr marL="285750" indent="-285750">
              <a:buFont typeface="Arial" panose="020B0604020202020204" pitchFamily="34" charset="0"/>
              <a:buChar char="•"/>
            </a:pPr>
            <a:r>
              <a:rPr lang="en-US" sz="2400" dirty="0"/>
              <a:t>2 laptop </a:t>
            </a:r>
          </a:p>
          <a:p>
            <a:pPr marL="285750" indent="-285750">
              <a:buFont typeface="Arial" panose="020B0604020202020204" pitchFamily="34" charset="0"/>
              <a:buChar char="•"/>
            </a:pPr>
            <a:r>
              <a:rPr lang="en-US" sz="2400" dirty="0"/>
              <a:t>2 tablet</a:t>
            </a:r>
            <a:endParaRPr lang="en-US" sz="2400" dirty="0">
              <a:solidFill>
                <a:srgbClr val="FF0000"/>
              </a:solidFill>
            </a:endParaRPr>
          </a:p>
        </p:txBody>
      </p:sp>
      <p:sp>
        <p:nvSpPr>
          <p:cNvPr id="7" name="TextBox 6">
            <a:extLst>
              <a:ext uri="{FF2B5EF4-FFF2-40B4-BE49-F238E27FC236}">
                <a16:creationId xmlns:a16="http://schemas.microsoft.com/office/drawing/2014/main" id="{8B591314-B963-A44F-BFFB-6848E1B6421C}"/>
              </a:ext>
            </a:extLst>
          </p:cNvPr>
          <p:cNvSpPr txBox="1"/>
          <p:nvPr/>
        </p:nvSpPr>
        <p:spPr>
          <a:xfrm>
            <a:off x="598258" y="1454282"/>
            <a:ext cx="7787955" cy="707886"/>
          </a:xfrm>
          <a:prstGeom prst="rect">
            <a:avLst/>
          </a:prstGeom>
          <a:noFill/>
        </p:spPr>
        <p:txBody>
          <a:bodyPr wrap="square" rtlCol="0">
            <a:spAutoFit/>
          </a:bodyPr>
          <a:lstStyle/>
          <a:p>
            <a:pPr algn="ctr"/>
            <a:r>
              <a:rPr lang="en-US" sz="4000" dirty="0">
                <a:solidFill>
                  <a:srgbClr val="D1215F"/>
                </a:solidFill>
              </a:rPr>
              <a:t> Building Internal Network</a:t>
            </a:r>
          </a:p>
        </p:txBody>
      </p:sp>
      <p:sp>
        <p:nvSpPr>
          <p:cNvPr id="8" name="TextBox 7">
            <a:extLst>
              <a:ext uri="{FF2B5EF4-FFF2-40B4-BE49-F238E27FC236}">
                <a16:creationId xmlns:a16="http://schemas.microsoft.com/office/drawing/2014/main" id="{B2A8B26A-EC9E-202B-B885-C31D0ED594AF}"/>
              </a:ext>
            </a:extLst>
          </p:cNvPr>
          <p:cNvSpPr txBox="1"/>
          <p:nvPr/>
        </p:nvSpPr>
        <p:spPr>
          <a:xfrm>
            <a:off x="138179" y="1731281"/>
            <a:ext cx="3206805" cy="861774"/>
          </a:xfrm>
          <a:prstGeom prst="rect">
            <a:avLst/>
          </a:prstGeom>
          <a:noFill/>
        </p:spPr>
        <p:txBody>
          <a:bodyPr wrap="square" rtlCol="0">
            <a:spAutoFit/>
          </a:bodyPr>
          <a:lstStyle/>
          <a:p>
            <a:r>
              <a:rPr lang="en-US" sz="3200" b="1" dirty="0"/>
              <a:t>Tasks:</a:t>
            </a:r>
          </a:p>
          <a:p>
            <a:endParaRPr lang="en-US" dirty="0"/>
          </a:p>
        </p:txBody>
      </p:sp>
      <p:pic>
        <p:nvPicPr>
          <p:cNvPr id="9" name="Picture 8" descr="A logo of a globe and a graduation cap&#10;&#10;Description automatically generated">
            <a:extLst>
              <a:ext uri="{FF2B5EF4-FFF2-40B4-BE49-F238E27FC236}">
                <a16:creationId xmlns:a16="http://schemas.microsoft.com/office/drawing/2014/main" id="{8BBD8242-23B5-14D0-C295-64F280C163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7687" y="409646"/>
            <a:ext cx="954072" cy="931586"/>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596446"/>
            <a:ext cx="8229600" cy="653900"/>
          </a:xfrm>
        </p:spPr>
        <p:txBody>
          <a:bodyPr>
            <a:normAutofit/>
          </a:bodyPr>
          <a:lstStyle/>
          <a:p>
            <a:r>
              <a:rPr lang="en-US" dirty="0"/>
              <a:t>Week 2</a:t>
            </a:r>
          </a:p>
        </p:txBody>
      </p:sp>
      <p:sp>
        <p:nvSpPr>
          <p:cNvPr id="5" name="Text Placeholder 4"/>
          <p:cNvSpPr>
            <a:spLocks noGrp="1"/>
          </p:cNvSpPr>
          <p:nvPr>
            <p:ph type="body" idx="1"/>
          </p:nvPr>
        </p:nvSpPr>
        <p:spPr>
          <a:xfrm>
            <a:off x="0" y="1401376"/>
            <a:ext cx="9144000" cy="568644"/>
          </a:xfrm>
        </p:spPr>
        <p:txBody>
          <a:bodyPr>
            <a:noAutofit/>
          </a:bodyPr>
          <a:lstStyle/>
          <a:p>
            <a:r>
              <a:rPr lang="en-US" sz="3200" dirty="0">
                <a:solidFill>
                  <a:srgbClr val="C00000"/>
                </a:solidFill>
              </a:rPr>
              <a:t>Configuration for Access &amp; Distribution Switches</a:t>
            </a:r>
          </a:p>
        </p:txBody>
      </p:sp>
      <p:sp>
        <p:nvSpPr>
          <p:cNvPr id="6" name="Content Placeholder 5"/>
          <p:cNvSpPr>
            <a:spLocks noGrp="1"/>
          </p:cNvSpPr>
          <p:nvPr>
            <p:ph sz="half" idx="2"/>
          </p:nvPr>
        </p:nvSpPr>
        <p:spPr>
          <a:xfrm>
            <a:off x="57024" y="2272080"/>
            <a:ext cx="4572000" cy="2849174"/>
          </a:xfrm>
        </p:spPr>
        <p:txBody>
          <a:bodyPr>
            <a:noAutofit/>
          </a:bodyPr>
          <a:lstStyle/>
          <a:p>
            <a:pPr algn="l"/>
            <a:r>
              <a:rPr lang="en-US" sz="1600" dirty="0"/>
              <a:t>Configure 2 L3 Switches manually.</a:t>
            </a:r>
          </a:p>
          <a:p>
            <a:pPr algn="l"/>
            <a:r>
              <a:rPr lang="en-US" sz="1600" dirty="0"/>
              <a:t>Configure 3 L2 Switches manually.</a:t>
            </a:r>
          </a:p>
          <a:p>
            <a:pPr algn="l"/>
            <a:r>
              <a:rPr lang="en-US" sz="1600" dirty="0"/>
              <a:t>Basic Settings for All Devices:</a:t>
            </a:r>
          </a:p>
          <a:p>
            <a:pPr algn="l"/>
            <a:r>
              <a:rPr lang="en-US" sz="1600"/>
              <a:t>Hostname</a:t>
            </a:r>
            <a:endParaRPr lang="en-US" sz="1600" dirty="0"/>
          </a:p>
          <a:p>
            <a:pPr algn="l"/>
            <a:r>
              <a:rPr lang="en-US" sz="1600" dirty="0"/>
              <a:t>Enable secret and VTY password (2024)</a:t>
            </a:r>
          </a:p>
          <a:p>
            <a:pPr algn="l"/>
            <a:r>
              <a:rPr lang="en-US" sz="1600" dirty="0"/>
              <a:t>Welcome message</a:t>
            </a:r>
          </a:p>
          <a:p>
            <a:pPr algn="l"/>
            <a:r>
              <a:rPr lang="en-US" sz="1600" dirty="0"/>
              <a:t>Encrypt all passwords</a:t>
            </a:r>
          </a:p>
          <a:p>
            <a:pPr algn="l"/>
            <a:r>
              <a:rPr lang="en-US" sz="1600" dirty="0"/>
              <a:t>SSH Configuration on Routers and Layer 3 Switches (L3 SW)</a:t>
            </a:r>
          </a:p>
          <a:p>
            <a:pPr algn="l"/>
            <a:endParaRPr lang="en-US" sz="1600" dirty="0"/>
          </a:p>
          <a:p>
            <a:pPr algn="l"/>
            <a:endParaRPr lang="en-US" sz="1600" dirty="0"/>
          </a:p>
        </p:txBody>
      </p:sp>
      <p:sp>
        <p:nvSpPr>
          <p:cNvPr id="8" name="Content Placeholder 7"/>
          <p:cNvSpPr>
            <a:spLocks noGrp="1"/>
          </p:cNvSpPr>
          <p:nvPr>
            <p:ph sz="quarter" idx="4"/>
          </p:nvPr>
        </p:nvSpPr>
        <p:spPr>
          <a:xfrm>
            <a:off x="4572000" y="2365712"/>
            <a:ext cx="4572000" cy="2712142"/>
          </a:xfrm>
        </p:spPr>
        <p:txBody>
          <a:bodyPr>
            <a:normAutofit fontScale="55000" lnSpcReduction="20000"/>
          </a:bodyPr>
          <a:lstStyle/>
          <a:p>
            <a:pPr algn="l"/>
            <a:r>
              <a:rPr lang="en-US" dirty="0"/>
              <a:t>VLANs and Port Assignments:</a:t>
            </a:r>
          </a:p>
          <a:p>
            <a:pPr algn="l"/>
            <a:r>
              <a:rPr lang="en-US" dirty="0"/>
              <a:t> </a:t>
            </a:r>
          </a:p>
          <a:p>
            <a:pPr algn="l"/>
            <a:r>
              <a:rPr lang="en-US" dirty="0"/>
              <a:t>VLAN 10 (Management Room)  Fa0/5, Fa0/6</a:t>
            </a:r>
          </a:p>
          <a:p>
            <a:pPr algn="l"/>
            <a:r>
              <a:rPr lang="en-US" dirty="0"/>
              <a:t>VLAN 20 (Server Room)      Fa0/1, Fa0/2, Fa0/3, Fa0/4  </a:t>
            </a:r>
          </a:p>
          <a:p>
            <a:pPr algn="l"/>
            <a:r>
              <a:rPr lang="en-US" dirty="0"/>
              <a:t>VLAN 30 (HR &amp; Logistics)   Fa0/1, Fa0/2, Fa0/3</a:t>
            </a:r>
          </a:p>
          <a:p>
            <a:pPr algn="l"/>
            <a:r>
              <a:rPr lang="en-US" dirty="0"/>
              <a:t>VLAN 40 (Finance &amp;Accounts)Fa0/4, Fa0/5</a:t>
            </a:r>
          </a:p>
          <a:p>
            <a:pPr algn="l"/>
            <a:r>
              <a:rPr lang="en-US" dirty="0"/>
              <a:t>VLAN 50 (Sales &amp; Marketing)Fa0/1, Fa0/2, Fa0/3</a:t>
            </a:r>
          </a:p>
          <a:p>
            <a:pPr algn="l"/>
            <a:r>
              <a:rPr lang="en-US" dirty="0"/>
              <a:t>Assign VLANs to respective access ports.</a:t>
            </a:r>
          </a:p>
          <a:p>
            <a:pPr algn="l"/>
            <a:r>
              <a:rPr lang="en-US" dirty="0"/>
              <a:t>Configure trunk ports between Layer 2 and Layer 3 switches.</a:t>
            </a:r>
          </a:p>
          <a:p>
            <a:pPr algn="l"/>
            <a:r>
              <a:rPr lang="en-US" dirty="0"/>
              <a:t>Subnetting and IP Addressing:</a:t>
            </a:r>
          </a:p>
          <a:p>
            <a:pPr algn="l"/>
            <a:r>
              <a:rPr lang="en-US" dirty="0"/>
              <a:t> </a:t>
            </a:r>
          </a:p>
          <a:p>
            <a:pPr algn="l"/>
            <a:r>
              <a:rPr lang="en-US" dirty="0"/>
              <a:t>Create subnets for each VLAN and assign IP addresses.</a:t>
            </a:r>
          </a:p>
          <a:p>
            <a:pPr algn="l"/>
            <a:endParaRPr lang="en-US" dirty="0"/>
          </a:p>
        </p:txBody>
      </p:sp>
      <p:sp>
        <p:nvSpPr>
          <p:cNvPr id="10" name="TextBox 9">
            <a:extLst>
              <a:ext uri="{FF2B5EF4-FFF2-40B4-BE49-F238E27FC236}">
                <a16:creationId xmlns:a16="http://schemas.microsoft.com/office/drawing/2014/main" id="{DD2568EC-9156-EF69-8004-D78CECB4E3FF}"/>
              </a:ext>
            </a:extLst>
          </p:cNvPr>
          <p:cNvSpPr txBox="1"/>
          <p:nvPr/>
        </p:nvSpPr>
        <p:spPr>
          <a:xfrm>
            <a:off x="32038" y="1771264"/>
            <a:ext cx="4572000" cy="584775"/>
          </a:xfrm>
          <a:prstGeom prst="rect">
            <a:avLst/>
          </a:prstGeom>
          <a:noFill/>
        </p:spPr>
        <p:txBody>
          <a:bodyPr wrap="square">
            <a:spAutoFit/>
          </a:bodyPr>
          <a:lstStyle/>
          <a:p>
            <a:r>
              <a:rPr lang="en-US" sz="3200" dirty="0"/>
              <a:t>Tasks:</a:t>
            </a:r>
          </a:p>
        </p:txBody>
      </p:sp>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4F4FFA-B4B1-FCC6-4CED-132A61B207BB}"/>
              </a:ext>
            </a:extLst>
          </p:cNvPr>
          <p:cNvSpPr>
            <a:spLocks noGrp="1"/>
          </p:cNvSpPr>
          <p:nvPr>
            <p:ph sz="half" idx="1"/>
          </p:nvPr>
        </p:nvSpPr>
        <p:spPr>
          <a:xfrm>
            <a:off x="-1768" y="53490"/>
            <a:ext cx="4353915" cy="4733854"/>
          </a:xfrm>
        </p:spPr>
        <p:txBody>
          <a:bodyPr vert="horz" lIns="91440" tIns="45720" rIns="91440" bIns="45720" rtlCol="0" anchor="t">
            <a:normAutofit/>
          </a:bodyPr>
          <a:lstStyle/>
          <a:p>
            <a:pPr marL="0" indent="0">
              <a:lnSpc>
                <a:spcPct val="90000"/>
              </a:lnSpc>
              <a:buNone/>
            </a:pPr>
            <a:r>
              <a:rPr lang="en-US" sz="1600" b="1" dirty="0"/>
              <a:t>Routing Configuration:</a:t>
            </a:r>
            <a:r>
              <a:rPr lang="en-US" sz="1200" dirty="0"/>
              <a:t> </a:t>
            </a:r>
            <a:endParaRPr lang="en-US">
              <a:cs typeface="Calibri"/>
            </a:endParaRPr>
          </a:p>
          <a:p>
            <a:pPr marL="0" indent="0">
              <a:lnSpc>
                <a:spcPct val="90000"/>
              </a:lnSpc>
              <a:buNone/>
            </a:pPr>
            <a:r>
              <a:rPr lang="en-US" sz="1400" b="1" dirty="0">
                <a:cs typeface="Calibri"/>
              </a:rPr>
              <a:t>1.OSPF (Open Shortest Path First)</a:t>
            </a:r>
            <a:r>
              <a:rPr lang="en-US" sz="1200" dirty="0">
                <a:cs typeface="Calibri"/>
              </a:rPr>
              <a:t> </a:t>
            </a:r>
            <a:r>
              <a:rPr lang="en-US" sz="1400" b="1" dirty="0">
                <a:cs typeface="Calibri"/>
              </a:rPr>
              <a:t>: </a:t>
            </a:r>
            <a:r>
              <a:rPr lang="en-US" sz="1200" dirty="0">
                <a:cs typeface="Calibri"/>
              </a:rPr>
              <a:t>is a dynamic routing protocol that efficiently manages data traffic across the network by determining the shortest path for data packets.</a:t>
            </a:r>
          </a:p>
          <a:p>
            <a:pPr marL="0" indent="0">
              <a:lnSpc>
                <a:spcPct val="90000"/>
              </a:lnSpc>
              <a:buNone/>
            </a:pPr>
            <a:endParaRPr lang="en-US" sz="1200" dirty="0">
              <a:cs typeface="Calibri"/>
            </a:endParaRPr>
          </a:p>
          <a:p>
            <a:pPr marL="0" indent="0">
              <a:lnSpc>
                <a:spcPct val="90000"/>
              </a:lnSpc>
              <a:buNone/>
            </a:pPr>
            <a:endParaRPr lang="en-US" sz="1200">
              <a:cs typeface="Calibri"/>
            </a:endParaRPr>
          </a:p>
          <a:p>
            <a:pPr marL="0" indent="0">
              <a:lnSpc>
                <a:spcPct val="90000"/>
              </a:lnSpc>
              <a:buNone/>
            </a:pPr>
            <a:r>
              <a:rPr lang="en-US" sz="1200" dirty="0">
                <a:cs typeface="Calibri"/>
              </a:rPr>
              <a:t> This design improves routing efficiency and scalability by limiting the size of routing tables and minimizing the impact of network changes, ensuring fast and reliable data transfer between both locations.</a:t>
            </a:r>
            <a:endParaRPr lang="en-US"/>
          </a:p>
          <a:p>
            <a:pPr marL="342265" indent="-342265">
              <a:lnSpc>
                <a:spcPct val="90000"/>
              </a:lnSpc>
            </a:pPr>
            <a:endParaRPr lang="en-US" sz="1200" dirty="0"/>
          </a:p>
          <a:p>
            <a:pPr marL="342265" indent="-342265">
              <a:lnSpc>
                <a:spcPct val="90000"/>
              </a:lnSpc>
            </a:pPr>
            <a:endParaRPr lang="en-US" sz="1200" dirty="0"/>
          </a:p>
          <a:p>
            <a:pPr marL="342265" indent="-342265">
              <a:lnSpc>
                <a:spcPct val="90000"/>
              </a:lnSpc>
            </a:pPr>
            <a:endParaRPr lang="en-US" sz="1200">
              <a:cs typeface="Calibri"/>
            </a:endParaRPr>
          </a:p>
        </p:txBody>
      </p:sp>
      <p:pic>
        <p:nvPicPr>
          <p:cNvPr id="2" name="Content Placeholder 1" descr="A blue circle with white text and black lines&#10;&#10;Description automatically generated">
            <a:extLst>
              <a:ext uri="{FF2B5EF4-FFF2-40B4-BE49-F238E27FC236}">
                <a16:creationId xmlns:a16="http://schemas.microsoft.com/office/drawing/2014/main" id="{31FD8B1D-2290-E61E-0B2D-0AEC3EBCF782}"/>
              </a:ext>
            </a:extLst>
          </p:cNvPr>
          <p:cNvPicPr>
            <a:picLocks noGrp="1" noChangeAspect="1"/>
          </p:cNvPicPr>
          <p:nvPr>
            <p:ph sz="half" idx="2"/>
          </p:nvPr>
        </p:nvPicPr>
        <p:blipFill>
          <a:blip r:embed="rId2"/>
          <a:stretch>
            <a:fillRect/>
          </a:stretch>
        </p:blipFill>
        <p:spPr>
          <a:xfrm>
            <a:off x="432832" y="2198828"/>
            <a:ext cx="3078230" cy="2674620"/>
          </a:xfrm>
        </p:spPr>
      </p:pic>
      <p:pic>
        <p:nvPicPr>
          <p:cNvPr id="6" name="Picture 5" descr="A logo of a globe and a graduation cap&#10;&#10;Description automatically generated">
            <a:extLst>
              <a:ext uri="{FF2B5EF4-FFF2-40B4-BE49-F238E27FC236}">
                <a16:creationId xmlns:a16="http://schemas.microsoft.com/office/drawing/2014/main" id="{2BE1B729-30B7-AAC0-5F5E-93E3FD6C0D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8585" y="55349"/>
            <a:ext cx="954072" cy="931586"/>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B807289-6E01-9180-93D3-01D2AB7A60D8}"/>
              </a:ext>
            </a:extLst>
          </p:cNvPr>
          <p:cNvPicPr>
            <a:picLocks noChangeAspect="1"/>
          </p:cNvPicPr>
          <p:nvPr/>
        </p:nvPicPr>
        <p:blipFill>
          <a:blip r:embed="rId4"/>
          <a:stretch>
            <a:fillRect/>
          </a:stretch>
        </p:blipFill>
        <p:spPr>
          <a:xfrm>
            <a:off x="4216854" y="1285229"/>
            <a:ext cx="4800600" cy="3499961"/>
          </a:xfrm>
          <a:prstGeom prst="rect">
            <a:avLst/>
          </a:prstGeom>
        </p:spPr>
      </p:pic>
    </p:spTree>
    <p:extLst>
      <p:ext uri="{BB962C8B-B14F-4D97-AF65-F5344CB8AC3E}">
        <p14:creationId xmlns:p14="http://schemas.microsoft.com/office/powerpoint/2010/main" val="2890436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36408D-DBD0-6F10-C42C-1FC17B0477A4}"/>
              </a:ext>
            </a:extLst>
          </p:cNvPr>
          <p:cNvSpPr>
            <a:spLocks noGrp="1"/>
          </p:cNvSpPr>
          <p:nvPr>
            <p:ph sz="half" idx="1"/>
          </p:nvPr>
        </p:nvSpPr>
        <p:spPr>
          <a:xfrm>
            <a:off x="5827397" y="739290"/>
            <a:ext cx="4581827" cy="4275740"/>
          </a:xfrm>
        </p:spPr>
        <p:txBody>
          <a:bodyPr vert="horz" lIns="91440" tIns="45720" rIns="91440" bIns="45720" rtlCol="0" anchor="t">
            <a:normAutofit/>
          </a:bodyPr>
          <a:lstStyle/>
          <a:p>
            <a:pPr marL="0" indent="0">
              <a:buNone/>
            </a:pPr>
            <a:r>
              <a:rPr lang="en-US" sz="1500" dirty="0"/>
              <a:t> </a:t>
            </a:r>
            <a:endParaRPr lang="en-US" sz="1500" dirty="0">
              <a:cs typeface="Calibri"/>
            </a:endParaRPr>
          </a:p>
        </p:txBody>
      </p:sp>
      <p:sp>
        <p:nvSpPr>
          <p:cNvPr id="4" name="Content Placeholder 3">
            <a:extLst>
              <a:ext uri="{FF2B5EF4-FFF2-40B4-BE49-F238E27FC236}">
                <a16:creationId xmlns:a16="http://schemas.microsoft.com/office/drawing/2014/main" id="{09B48AC9-2552-0DB4-0482-0F9D92186FF1}"/>
              </a:ext>
            </a:extLst>
          </p:cNvPr>
          <p:cNvSpPr>
            <a:spLocks noGrp="1"/>
          </p:cNvSpPr>
          <p:nvPr>
            <p:ph sz="half" idx="2"/>
          </p:nvPr>
        </p:nvSpPr>
        <p:spPr>
          <a:xfrm>
            <a:off x="305" y="518309"/>
            <a:ext cx="4276417" cy="4275739"/>
          </a:xfrm>
        </p:spPr>
        <p:txBody>
          <a:bodyPr vert="horz" lIns="91440" tIns="45720" rIns="91440" bIns="45720" rtlCol="0" anchor="t">
            <a:normAutofit/>
          </a:bodyPr>
          <a:lstStyle/>
          <a:p>
            <a:pPr marL="0" indent="0">
              <a:spcBef>
                <a:spcPts val="20"/>
              </a:spcBef>
              <a:buNone/>
            </a:pPr>
            <a:endParaRPr lang="en-US" sz="1500" b="1" dirty="0">
              <a:cs typeface="Calibri"/>
            </a:endParaRPr>
          </a:p>
          <a:p>
            <a:pPr marL="0" indent="0">
              <a:spcBef>
                <a:spcPts val="20"/>
              </a:spcBef>
              <a:buNone/>
            </a:pPr>
            <a:endParaRPr lang="en-US" sz="1500" b="1" dirty="0">
              <a:cs typeface="Calibri"/>
            </a:endParaRPr>
          </a:p>
          <a:p>
            <a:pPr marL="0" indent="0">
              <a:spcBef>
                <a:spcPts val="20"/>
              </a:spcBef>
              <a:buNone/>
            </a:pPr>
            <a:r>
              <a:rPr lang="en-US" sz="1500" b="1" dirty="0">
                <a:cs typeface="Calibri"/>
              </a:rPr>
              <a:t>3.DHCP Server Configuration:</a:t>
            </a:r>
            <a:endParaRPr lang="en-US" b="1" dirty="0">
              <a:cs typeface="Calibri"/>
            </a:endParaRPr>
          </a:p>
          <a:p>
            <a:pPr marL="342265" indent="-342265">
              <a:spcBef>
                <a:spcPts val="20"/>
              </a:spcBef>
            </a:pPr>
            <a:endParaRPr lang="en-US" sz="1400" dirty="0">
              <a:cs typeface="Calibri"/>
            </a:endParaRPr>
          </a:p>
          <a:p>
            <a:pPr marL="342265" indent="-342265">
              <a:spcBef>
                <a:spcPts val="20"/>
              </a:spcBef>
            </a:pPr>
            <a:endParaRPr lang="en-US" sz="1400" dirty="0">
              <a:cs typeface="Calibri"/>
            </a:endParaRPr>
          </a:p>
          <a:p>
            <a:pPr marL="342265" indent="-342265">
              <a:spcBef>
                <a:spcPts val="20"/>
              </a:spcBef>
            </a:pPr>
            <a:endParaRPr lang="en-US" sz="1400" dirty="0">
              <a:cs typeface="Calibri"/>
            </a:endParaRPr>
          </a:p>
          <a:p>
            <a:pPr marL="342265" indent="-342265">
              <a:spcBef>
                <a:spcPts val="20"/>
              </a:spcBef>
            </a:pPr>
            <a:r>
              <a:rPr lang="en-US" sz="1400" dirty="0">
                <a:cs typeface="Calibri"/>
              </a:rPr>
              <a:t>Configure the DHCP server to assign IP addresses to Management Room ,Server Room ,R &amp; </a:t>
            </a:r>
            <a:r>
              <a:rPr lang="en-US" sz="1400" dirty="0" err="1">
                <a:cs typeface="Calibri"/>
              </a:rPr>
              <a:t>Logistics,Finance</a:t>
            </a:r>
            <a:r>
              <a:rPr lang="en-US" sz="1400" dirty="0">
                <a:cs typeface="Calibri"/>
              </a:rPr>
              <a:t> &amp;Accounts and Sales &amp; Marketing .</a:t>
            </a:r>
            <a:endParaRPr lang="en-US"/>
          </a:p>
          <a:p>
            <a:pPr marL="342265" indent="-342265"/>
            <a:endParaRPr lang="en-US" sz="1500" dirty="0">
              <a:cs typeface="Calibri"/>
            </a:endParaRPr>
          </a:p>
        </p:txBody>
      </p:sp>
      <p:pic>
        <p:nvPicPr>
          <p:cNvPr id="5" name="Picture 4" descr="A logo of a globe and a graduation cap&#10;&#10;Description automatically generated">
            <a:extLst>
              <a:ext uri="{FF2B5EF4-FFF2-40B4-BE49-F238E27FC236}">
                <a16:creationId xmlns:a16="http://schemas.microsoft.com/office/drawing/2014/main" id="{A34CC0B7-2088-BC93-A6BE-B6646AEEF8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8489" y="51326"/>
            <a:ext cx="954072" cy="931586"/>
          </a:xfrm>
          <a:prstGeom prst="rect">
            <a:avLst/>
          </a:prstGeom>
        </p:spPr>
      </p:pic>
      <p:sp>
        <p:nvSpPr>
          <p:cNvPr id="2" name="TextBox 1">
            <a:extLst>
              <a:ext uri="{FF2B5EF4-FFF2-40B4-BE49-F238E27FC236}">
                <a16:creationId xmlns:a16="http://schemas.microsoft.com/office/drawing/2014/main" id="{1DD00330-D951-3F82-AA69-5FE8A59ECAE7}"/>
              </a:ext>
            </a:extLst>
          </p:cNvPr>
          <p:cNvSpPr txBox="1"/>
          <p:nvPr/>
        </p:nvSpPr>
        <p:spPr>
          <a:xfrm>
            <a:off x="3673" y="53475"/>
            <a:ext cx="42046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latin typeface="Calibri"/>
                <a:ea typeface="Arial"/>
                <a:cs typeface="Arial"/>
              </a:rPr>
              <a:t>2.Set</a:t>
            </a:r>
            <a:r>
              <a:rPr lang="en-US" sz="1400" b="1" baseline="0" dirty="0">
                <a:latin typeface="Calibri"/>
                <a:ea typeface="Arial"/>
                <a:cs typeface="Arial"/>
              </a:rPr>
              <a:t> up Static IP addresses for the Management and Server Rooms (Third floor).</a:t>
            </a:r>
            <a:r>
              <a:rPr lang="en-US" sz="1400" b="1" dirty="0">
                <a:latin typeface="Calibri"/>
                <a:ea typeface="Arial"/>
                <a:cs typeface="Arial"/>
              </a:rPr>
              <a:t>​</a:t>
            </a:r>
            <a:endParaRPr lang="en-US" sz="1400" b="1">
              <a:cs typeface="Calibri"/>
            </a:endParaRPr>
          </a:p>
        </p:txBody>
      </p:sp>
      <p:pic>
        <p:nvPicPr>
          <p:cNvPr id="6" name="Picture 5" descr="A screenshot of a computer&#10;&#10;Description automatically generated">
            <a:extLst>
              <a:ext uri="{FF2B5EF4-FFF2-40B4-BE49-F238E27FC236}">
                <a16:creationId xmlns:a16="http://schemas.microsoft.com/office/drawing/2014/main" id="{062F5280-F74C-B44A-DF57-506531EDBE1E}"/>
              </a:ext>
            </a:extLst>
          </p:cNvPr>
          <p:cNvPicPr>
            <a:picLocks noChangeAspect="1"/>
          </p:cNvPicPr>
          <p:nvPr/>
        </p:nvPicPr>
        <p:blipFill>
          <a:blip r:embed="rId3"/>
          <a:stretch>
            <a:fillRect/>
          </a:stretch>
        </p:blipFill>
        <p:spPr>
          <a:xfrm>
            <a:off x="4376808" y="415834"/>
            <a:ext cx="3742096" cy="3665220"/>
          </a:xfrm>
          <a:prstGeom prst="rect">
            <a:avLst/>
          </a:prstGeom>
        </p:spPr>
      </p:pic>
    </p:spTree>
    <p:extLst>
      <p:ext uri="{BB962C8B-B14F-4D97-AF65-F5344CB8AC3E}">
        <p14:creationId xmlns:p14="http://schemas.microsoft.com/office/powerpoint/2010/main" val="182953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36408D-DBD0-6F10-C42C-1FC17B0477A4}"/>
              </a:ext>
            </a:extLst>
          </p:cNvPr>
          <p:cNvSpPr>
            <a:spLocks noGrp="1"/>
          </p:cNvSpPr>
          <p:nvPr>
            <p:ph sz="half" idx="1"/>
          </p:nvPr>
        </p:nvSpPr>
        <p:spPr>
          <a:xfrm>
            <a:off x="4021457" y="2926230"/>
            <a:ext cx="4581827" cy="4275740"/>
          </a:xfrm>
        </p:spPr>
        <p:txBody>
          <a:bodyPr vert="horz" lIns="91440" tIns="45720" rIns="91440" bIns="45720" rtlCol="0" anchor="t">
            <a:normAutofit/>
          </a:bodyPr>
          <a:lstStyle/>
          <a:p>
            <a:pPr marL="0" indent="0">
              <a:buNone/>
            </a:pPr>
            <a:r>
              <a:rPr lang="en-US" sz="1500" dirty="0"/>
              <a:t> </a:t>
            </a:r>
            <a:endParaRPr lang="en-US" sz="1500" dirty="0">
              <a:cs typeface="Calibri"/>
            </a:endParaRPr>
          </a:p>
        </p:txBody>
      </p:sp>
      <p:sp>
        <p:nvSpPr>
          <p:cNvPr id="4" name="Content Placeholder 3">
            <a:extLst>
              <a:ext uri="{FF2B5EF4-FFF2-40B4-BE49-F238E27FC236}">
                <a16:creationId xmlns:a16="http://schemas.microsoft.com/office/drawing/2014/main" id="{09B48AC9-2552-0DB4-0482-0F9D92186FF1}"/>
              </a:ext>
            </a:extLst>
          </p:cNvPr>
          <p:cNvSpPr>
            <a:spLocks noGrp="1"/>
          </p:cNvSpPr>
          <p:nvPr>
            <p:ph sz="half" idx="2"/>
          </p:nvPr>
        </p:nvSpPr>
        <p:spPr>
          <a:xfrm>
            <a:off x="305" y="327809"/>
            <a:ext cx="4276417" cy="4275739"/>
          </a:xfrm>
        </p:spPr>
        <p:txBody>
          <a:bodyPr vert="horz" lIns="91440" tIns="45720" rIns="91440" bIns="45720" rtlCol="0" anchor="t">
            <a:normAutofit/>
          </a:bodyPr>
          <a:lstStyle/>
          <a:p>
            <a:pPr marL="0" indent="0">
              <a:spcBef>
                <a:spcPts val="20"/>
              </a:spcBef>
              <a:buNone/>
            </a:pPr>
            <a:r>
              <a:rPr lang="en-US" sz="1500" b="1" dirty="0">
                <a:cs typeface="Calibri"/>
              </a:rPr>
              <a:t>4.Inter-VLAN Routing:</a:t>
            </a:r>
            <a:r>
              <a:rPr lang="en-US" sz="1500" dirty="0">
                <a:cs typeface="Calibri"/>
              </a:rPr>
              <a:t> </a:t>
            </a:r>
            <a:endParaRPr lang="en-US"/>
          </a:p>
          <a:p>
            <a:pPr marL="0" indent="0">
              <a:spcBef>
                <a:spcPts val="20"/>
              </a:spcBef>
              <a:buNone/>
            </a:pPr>
            <a:endParaRPr lang="en-US" sz="1500" dirty="0">
              <a:cs typeface="Calibri"/>
            </a:endParaRPr>
          </a:p>
          <a:p>
            <a:pPr marL="342265" indent="-342265">
              <a:spcBef>
                <a:spcPts val="20"/>
              </a:spcBef>
            </a:pPr>
            <a:r>
              <a:rPr lang="en-US" sz="1400" dirty="0">
                <a:cs typeface="Calibri"/>
              </a:rPr>
              <a:t>Configure Inter-VLAN routing on the Layer 3 Switch.</a:t>
            </a:r>
          </a:p>
          <a:p>
            <a:pPr marL="342265" indent="-342265">
              <a:spcBef>
                <a:spcPts val="20"/>
              </a:spcBef>
            </a:pPr>
            <a:r>
              <a:rPr lang="en-US" sz="1400" dirty="0">
                <a:cs typeface="Calibri"/>
              </a:rPr>
              <a:t>Add IP Helper Addresses to forward DHCP requests between VLANs.</a:t>
            </a:r>
          </a:p>
          <a:p>
            <a:pPr marL="342265" indent="-342265">
              <a:spcBef>
                <a:spcPts val="20"/>
              </a:spcBef>
            </a:pPr>
            <a:r>
              <a:rPr lang="en-US" sz="1400" dirty="0">
                <a:cs typeface="Calibri"/>
              </a:rPr>
              <a:t>Config port security at accesses SW (</a:t>
            </a:r>
            <a:r>
              <a:rPr lang="en-US" sz="1400" dirty="0" err="1">
                <a:cs typeface="Calibri"/>
              </a:rPr>
              <a:t>portsecurity</a:t>
            </a:r>
            <a:r>
              <a:rPr lang="en-US" sz="1400" dirty="0">
                <a:cs typeface="Calibri"/>
              </a:rPr>
              <a:t> maximum ,violation restrict ,mac-add sticky )</a:t>
            </a:r>
          </a:p>
          <a:p>
            <a:pPr marL="342265" indent="-342265">
              <a:spcBef>
                <a:spcPts val="20"/>
              </a:spcBef>
            </a:pPr>
            <a:r>
              <a:rPr lang="en-US" sz="1400" dirty="0">
                <a:cs typeface="Calibri"/>
              </a:rPr>
              <a:t>Config </a:t>
            </a:r>
            <a:r>
              <a:rPr lang="en-US" sz="1400" dirty="0" err="1">
                <a:cs typeface="Calibri"/>
              </a:rPr>
              <a:t>acces</a:t>
            </a:r>
            <a:r>
              <a:rPr lang="en-US" sz="1400" dirty="0">
                <a:cs typeface="Calibri"/>
              </a:rPr>
              <a:t> port as port fast </a:t>
            </a:r>
          </a:p>
          <a:p>
            <a:pPr marL="342265" indent="-342265">
              <a:spcBef>
                <a:spcPts val="20"/>
              </a:spcBef>
            </a:pPr>
            <a:r>
              <a:rPr lang="en-US" sz="1400" dirty="0">
                <a:cs typeface="Calibri"/>
              </a:rPr>
              <a:t>Protect </a:t>
            </a:r>
            <a:r>
              <a:rPr lang="en-US" sz="1400" dirty="0" err="1">
                <a:cs typeface="Calibri"/>
              </a:rPr>
              <a:t>acces</a:t>
            </a:r>
            <a:r>
              <a:rPr lang="en-US" sz="1400" dirty="0">
                <a:cs typeface="Calibri"/>
              </a:rPr>
              <a:t> ports from unexpected PBDU </a:t>
            </a:r>
          </a:p>
          <a:p>
            <a:pPr marL="342265" indent="-342265">
              <a:spcBef>
                <a:spcPts val="20"/>
              </a:spcBef>
            </a:pPr>
            <a:r>
              <a:rPr lang="en-US" sz="1400" dirty="0">
                <a:cs typeface="Calibri"/>
              </a:rPr>
              <a:t>SHRB</a:t>
            </a:r>
          </a:p>
          <a:p>
            <a:pPr marL="342265" indent="-342265"/>
            <a:endParaRPr lang="en-US" sz="1500" dirty="0">
              <a:cs typeface="Calibri"/>
            </a:endParaRPr>
          </a:p>
        </p:txBody>
      </p:sp>
      <p:pic>
        <p:nvPicPr>
          <p:cNvPr id="5" name="Picture 4" descr="A logo of a globe and a graduation cap&#10;&#10;Description automatically generated">
            <a:extLst>
              <a:ext uri="{FF2B5EF4-FFF2-40B4-BE49-F238E27FC236}">
                <a16:creationId xmlns:a16="http://schemas.microsoft.com/office/drawing/2014/main" id="{A34CC0B7-2088-BC93-A6BE-B6646AEEF8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8489" y="51326"/>
            <a:ext cx="954072" cy="931586"/>
          </a:xfrm>
          <a:prstGeom prst="rect">
            <a:avLst/>
          </a:prstGeom>
        </p:spPr>
      </p:pic>
      <p:pic>
        <p:nvPicPr>
          <p:cNvPr id="2" name="Picture 1" descr="A computer screen shot of a black screen&#10;&#10;Description automatically generated">
            <a:extLst>
              <a:ext uri="{FF2B5EF4-FFF2-40B4-BE49-F238E27FC236}">
                <a16:creationId xmlns:a16="http://schemas.microsoft.com/office/drawing/2014/main" id="{AABC0917-F65A-CB24-99D4-DA2CBF672401}"/>
              </a:ext>
            </a:extLst>
          </p:cNvPr>
          <p:cNvPicPr>
            <a:picLocks noChangeAspect="1"/>
          </p:cNvPicPr>
          <p:nvPr/>
        </p:nvPicPr>
        <p:blipFill>
          <a:blip r:embed="rId3"/>
          <a:stretch>
            <a:fillRect/>
          </a:stretch>
        </p:blipFill>
        <p:spPr>
          <a:xfrm>
            <a:off x="4180755" y="1170350"/>
            <a:ext cx="4420496" cy="3429000"/>
          </a:xfrm>
          <a:prstGeom prst="rect">
            <a:avLst/>
          </a:prstGeom>
        </p:spPr>
      </p:pic>
    </p:spTree>
    <p:extLst>
      <p:ext uri="{BB962C8B-B14F-4D97-AF65-F5344CB8AC3E}">
        <p14:creationId xmlns:p14="http://schemas.microsoft.com/office/powerpoint/2010/main" val="280402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36408D-DBD0-6F10-C42C-1FC17B0477A4}"/>
              </a:ext>
            </a:extLst>
          </p:cNvPr>
          <p:cNvSpPr>
            <a:spLocks noGrp="1"/>
          </p:cNvSpPr>
          <p:nvPr>
            <p:ph sz="half" idx="1"/>
          </p:nvPr>
        </p:nvSpPr>
        <p:spPr>
          <a:xfrm>
            <a:off x="-1903" y="137310"/>
            <a:ext cx="4581827" cy="4275740"/>
          </a:xfrm>
        </p:spPr>
        <p:txBody>
          <a:bodyPr vert="horz" lIns="91440" tIns="45720" rIns="91440" bIns="45720" rtlCol="0" anchor="t">
            <a:normAutofit/>
          </a:bodyPr>
          <a:lstStyle/>
          <a:p>
            <a:pPr marL="0" indent="0">
              <a:buNone/>
            </a:pPr>
            <a:r>
              <a:rPr lang="en-US" sz="1500" b="1" dirty="0"/>
              <a:t> DNS Server Configuration :</a:t>
            </a:r>
          </a:p>
          <a:p>
            <a:pPr marL="0" indent="0">
              <a:buNone/>
            </a:pPr>
            <a:endParaRPr lang="en-US" sz="1500" b="1" dirty="0">
              <a:cs typeface="Calibri"/>
            </a:endParaRPr>
          </a:p>
          <a:p>
            <a:pPr marL="285750" indent="-285750"/>
            <a:r>
              <a:rPr lang="en-US" sz="1400" dirty="0">
                <a:cs typeface="Calibri"/>
              </a:rPr>
              <a:t>The DNS server resolves domain names to IP addresses, simplifying network navigation for users. </a:t>
            </a:r>
            <a:endParaRPr lang="en-US" sz="1400">
              <a:cs typeface="Calibri"/>
            </a:endParaRPr>
          </a:p>
          <a:p>
            <a:pPr marL="0" indent="0">
              <a:buNone/>
            </a:pPr>
            <a:endParaRPr lang="en-US" sz="1400">
              <a:cs typeface="Calibri"/>
            </a:endParaRPr>
          </a:p>
          <a:p>
            <a:pPr marL="285750" indent="-285750"/>
            <a:endParaRPr lang="en-US" sz="1400" dirty="0">
              <a:cs typeface="Calibri"/>
            </a:endParaRPr>
          </a:p>
          <a:p>
            <a:pPr marL="285750" indent="-285750"/>
            <a:endParaRPr lang="en-US" sz="1400" dirty="0">
              <a:cs typeface="Calibri"/>
            </a:endParaRPr>
          </a:p>
          <a:p>
            <a:pPr marL="285750" indent="-285750"/>
            <a:endParaRPr lang="en-US" sz="1400" dirty="0">
              <a:cs typeface="Calibri"/>
            </a:endParaRPr>
          </a:p>
          <a:p>
            <a:pPr marL="285750" indent="-285750"/>
            <a:endParaRPr lang="en-US" sz="1400" dirty="0">
              <a:cs typeface="Calibri"/>
            </a:endParaRPr>
          </a:p>
          <a:p>
            <a:pPr marL="285750" indent="-285750"/>
            <a:endParaRPr lang="en-US" sz="1400" dirty="0">
              <a:cs typeface="Calibri"/>
            </a:endParaRPr>
          </a:p>
          <a:p>
            <a:pPr marL="285750" indent="-285750"/>
            <a:r>
              <a:rPr lang="en-US" sz="1400" dirty="0">
                <a:cs typeface="Calibri"/>
              </a:rPr>
              <a:t>This is critical for accessing services without needing to remember complex IP addresses, enhancing user experience and operational efficiency.</a:t>
            </a:r>
            <a:endParaRPr lang="en-US"/>
          </a:p>
        </p:txBody>
      </p:sp>
      <p:pic>
        <p:nvPicPr>
          <p:cNvPr id="2" name="Content Placeholder 1" descr="A screenshot of a computer&#10;&#10;Description automatically generated">
            <a:extLst>
              <a:ext uri="{FF2B5EF4-FFF2-40B4-BE49-F238E27FC236}">
                <a16:creationId xmlns:a16="http://schemas.microsoft.com/office/drawing/2014/main" id="{BDAA694F-E135-95BF-22BE-A8F094039E44}"/>
              </a:ext>
            </a:extLst>
          </p:cNvPr>
          <p:cNvPicPr>
            <a:picLocks noGrp="1" noChangeAspect="1"/>
          </p:cNvPicPr>
          <p:nvPr>
            <p:ph sz="half" idx="2"/>
          </p:nvPr>
        </p:nvPicPr>
        <p:blipFill>
          <a:blip r:embed="rId2"/>
          <a:stretch>
            <a:fillRect/>
          </a:stretch>
        </p:blipFill>
        <p:spPr>
          <a:xfrm>
            <a:off x="4501518" y="732128"/>
            <a:ext cx="3602651" cy="3177540"/>
          </a:xfrm>
        </p:spPr>
      </p:pic>
      <p:pic>
        <p:nvPicPr>
          <p:cNvPr id="5" name="Picture 4" descr="A logo of a globe and a graduation cap&#10;&#10;Description automatically generated">
            <a:extLst>
              <a:ext uri="{FF2B5EF4-FFF2-40B4-BE49-F238E27FC236}">
                <a16:creationId xmlns:a16="http://schemas.microsoft.com/office/drawing/2014/main" id="{A34CC0B7-2088-BC93-A6BE-B6646AEEF8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8489" y="51326"/>
            <a:ext cx="954072" cy="931586"/>
          </a:xfrm>
          <a:prstGeom prst="rect">
            <a:avLst/>
          </a:prstGeom>
        </p:spPr>
      </p:pic>
    </p:spTree>
    <p:extLst>
      <p:ext uri="{BB962C8B-B14F-4D97-AF65-F5344CB8AC3E}">
        <p14:creationId xmlns:p14="http://schemas.microsoft.com/office/powerpoint/2010/main" val="138588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785</Words>
  <Application>Microsoft Office PowerPoint</Application>
  <PresentationFormat>On-screen Show (16:9)</PresentationFormat>
  <Paragraphs>163</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an Enterprise  Network (Single Site)</vt:lpstr>
      <vt:lpstr>PowerPoint Presentation</vt:lpstr>
      <vt:lpstr>project IDEA </vt:lpstr>
      <vt:lpstr>Week 1 </vt:lpstr>
      <vt:lpstr>Week 2</vt:lpstr>
      <vt:lpstr>PowerPoint Presentation</vt:lpstr>
      <vt:lpstr>PowerPoint Presentation</vt:lpstr>
      <vt:lpstr>PowerPoint Presentation</vt:lpstr>
      <vt:lpstr>PowerPoint Presentation</vt:lpstr>
      <vt:lpstr>PowerPoint Presentation</vt:lpstr>
      <vt:lpstr>PowerPoint Presentation</vt:lpstr>
      <vt:lpstr>Week 3</vt:lpstr>
      <vt:lpstr>Week 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99</cp:revision>
  <dcterms:created xsi:type="dcterms:W3CDTF">2017-08-01T15:40:51Z</dcterms:created>
  <dcterms:modified xsi:type="dcterms:W3CDTF">2024-10-18T19:52:39Z</dcterms:modified>
</cp:coreProperties>
</file>