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8" r:id="rId3"/>
    <p:sldId id="257" r:id="rId4"/>
    <p:sldId id="258" r:id="rId5"/>
    <p:sldId id="259" r:id="rId6"/>
    <p:sldId id="260"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2906DB-E605-4553-9D7D-705C52BB6C47}"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E6BD8DED-E488-4AC3-98C7-DA8D88B58D3A}">
      <dgm:prSet custT="1"/>
      <dgm:spPr/>
      <dgm:t>
        <a:bodyPr/>
        <a:lstStyle/>
        <a:p>
          <a:pPr marL="0" lvl="0" indent="0" algn="ctr" defTabSz="533400">
            <a:lnSpc>
              <a:spcPct val="90000"/>
            </a:lnSpc>
            <a:spcBef>
              <a:spcPct val="0"/>
            </a:spcBef>
            <a:spcAft>
              <a:spcPct val="35000"/>
            </a:spcAft>
            <a:buNone/>
          </a:pPr>
          <a:r>
            <a:rPr lang="en-US" sz="1200" kern="1200" dirty="0"/>
            <a:t>1</a:t>
          </a:r>
          <a:r>
            <a:rPr lang="en-US" sz="1200" b="1" kern="1200" dirty="0">
              <a:solidFill>
                <a:prstClr val="white"/>
              </a:solidFill>
              <a:latin typeface="Aptos" panose="02110004020202020204"/>
              <a:ea typeface="+mn-ea"/>
              <a:cs typeface="+mn-cs"/>
            </a:rPr>
            <a:t>. Routers (4):</a:t>
          </a:r>
        </a:p>
        <a:p>
          <a:pPr marL="0" lvl="0" algn="ctr" defTabSz="533400">
            <a:lnSpc>
              <a:spcPct val="90000"/>
            </a:lnSpc>
            <a:spcBef>
              <a:spcPct val="0"/>
            </a:spcBef>
            <a:spcAft>
              <a:spcPct val="35000"/>
            </a:spcAft>
            <a:buNone/>
          </a:pPr>
          <a:r>
            <a:rPr lang="en-US" sz="1200" kern="1200" dirty="0"/>
            <a:t>o 2 ISP router for upstream connectivity.</a:t>
          </a:r>
        </a:p>
        <a:p>
          <a:pPr marL="0" lvl="0" algn="ctr" defTabSz="533400">
            <a:lnSpc>
              <a:spcPct val="90000"/>
            </a:lnSpc>
            <a:spcBef>
              <a:spcPct val="0"/>
            </a:spcBef>
            <a:spcAft>
              <a:spcPct val="35000"/>
            </a:spcAft>
            <a:buNone/>
          </a:pPr>
          <a:r>
            <a:rPr lang="en-US" sz="1200" kern="1200" dirty="0"/>
            <a:t>o Positioned at the core layer for redundancy.</a:t>
          </a:r>
        </a:p>
        <a:p>
          <a:pPr marL="0" lvl="0" algn="ctr" defTabSz="533400">
            <a:lnSpc>
              <a:spcPct val="90000"/>
            </a:lnSpc>
            <a:spcBef>
              <a:spcPct val="0"/>
            </a:spcBef>
            <a:spcAft>
              <a:spcPct val="35000"/>
            </a:spcAft>
            <a:buNone/>
          </a:pPr>
          <a:r>
            <a:rPr lang="en-US" sz="1200" kern="1200" dirty="0"/>
            <a:t>o Connect to both ISPs for internet connectivity.</a:t>
          </a:r>
        </a:p>
        <a:p>
          <a:pPr marL="0" lvl="0" algn="ctr" defTabSz="533400">
            <a:lnSpc>
              <a:spcPct val="90000"/>
            </a:lnSpc>
            <a:spcBef>
              <a:spcPct val="0"/>
            </a:spcBef>
            <a:spcAft>
              <a:spcPct val="35000"/>
            </a:spcAft>
            <a:buNone/>
          </a:pPr>
          <a:r>
            <a:rPr lang="en-US" sz="1200" kern="1200" dirty="0"/>
            <a:t>o Configured with static, public IP addresses from ISPs.</a:t>
          </a:r>
        </a:p>
      </dgm:t>
    </dgm:pt>
    <dgm:pt modelId="{F37DA8CD-BDE5-4D3F-B56F-DC49B87704B6}" type="parTrans" cxnId="{C27B8856-1E02-49F7-BAC3-1B4B3EC85FE9}">
      <dgm:prSet/>
      <dgm:spPr/>
      <dgm:t>
        <a:bodyPr/>
        <a:lstStyle/>
        <a:p>
          <a:endParaRPr lang="en-US"/>
        </a:p>
      </dgm:t>
    </dgm:pt>
    <dgm:pt modelId="{FAA39324-827C-4EA5-9146-6EE3608FE116}" type="sibTrans" cxnId="{C27B8856-1E02-49F7-BAC3-1B4B3EC85FE9}">
      <dgm:prSet/>
      <dgm:spPr/>
      <dgm:t>
        <a:bodyPr/>
        <a:lstStyle/>
        <a:p>
          <a:endParaRPr lang="en-US"/>
        </a:p>
      </dgm:t>
    </dgm:pt>
    <dgm:pt modelId="{D14808E3-7975-4341-890C-8E80BBCCE0D2}">
      <dgm:prSet custT="1"/>
      <dgm:spPr/>
      <dgm:t>
        <a:bodyPr/>
        <a:lstStyle/>
        <a:p>
          <a:pPr marL="0" lvl="0" indent="0" algn="ctr" defTabSz="533400">
            <a:lnSpc>
              <a:spcPct val="90000"/>
            </a:lnSpc>
            <a:spcBef>
              <a:spcPct val="0"/>
            </a:spcBef>
            <a:spcAft>
              <a:spcPct val="35000"/>
            </a:spcAft>
            <a:buNone/>
          </a:pPr>
          <a:r>
            <a:rPr lang="en-US" sz="1200" b="1" kern="1200" dirty="0">
              <a:solidFill>
                <a:prstClr val="white"/>
              </a:solidFill>
              <a:latin typeface="Aptos" panose="02110004020202020204"/>
              <a:ea typeface="+mn-ea"/>
              <a:cs typeface="+mn-cs"/>
            </a:rPr>
            <a:t>2. Multilayer Switches (2):</a:t>
          </a:r>
        </a:p>
        <a:p>
          <a:pPr marL="0" lvl="0" algn="ctr" defTabSz="533400">
            <a:lnSpc>
              <a:spcPct val="90000"/>
            </a:lnSpc>
            <a:spcBef>
              <a:spcPct val="0"/>
            </a:spcBef>
            <a:spcAft>
              <a:spcPct val="35000"/>
            </a:spcAft>
            <a:buNone/>
          </a:pPr>
          <a:r>
            <a:rPr lang="en-US" sz="1200" kern="1200" dirty="0"/>
            <a:t>o Deployed at the core layer to provide redundancy and efficient routing.</a:t>
          </a:r>
        </a:p>
        <a:p>
          <a:pPr marL="0" lvl="0" algn="ctr" defTabSz="533400">
            <a:lnSpc>
              <a:spcPct val="90000"/>
            </a:lnSpc>
            <a:spcBef>
              <a:spcPct val="0"/>
            </a:spcBef>
            <a:spcAft>
              <a:spcPct val="35000"/>
            </a:spcAft>
            <a:buNone/>
          </a:pPr>
          <a:r>
            <a:rPr lang="en-US" sz="1200" kern="1200" dirty="0"/>
            <a:t>o Configured for both switching and routing functionalities.</a:t>
          </a:r>
        </a:p>
        <a:p>
          <a:pPr marL="0" lvl="0" algn="ctr" defTabSz="533400">
            <a:lnSpc>
              <a:spcPct val="90000"/>
            </a:lnSpc>
            <a:spcBef>
              <a:spcPct val="0"/>
            </a:spcBef>
            <a:spcAft>
              <a:spcPct val="35000"/>
            </a:spcAft>
            <a:buNone/>
          </a:pPr>
          <a:r>
            <a:rPr lang="en-US" sz="1200" kern="1200" dirty="0"/>
            <a:t>o Assigned IP addresses to enable inter-VLAN routing.</a:t>
          </a:r>
        </a:p>
      </dgm:t>
    </dgm:pt>
    <dgm:pt modelId="{CAF425AB-B1A3-41E9-90EF-58D0EBFC7213}" type="parTrans" cxnId="{7E58DEF1-50E3-48C6-BE18-4BED1602B4F9}">
      <dgm:prSet/>
      <dgm:spPr/>
      <dgm:t>
        <a:bodyPr/>
        <a:lstStyle/>
        <a:p>
          <a:endParaRPr lang="en-US"/>
        </a:p>
      </dgm:t>
    </dgm:pt>
    <dgm:pt modelId="{C3BB4576-0B6E-4E2F-A602-803B915719EE}" type="sibTrans" cxnId="{7E58DEF1-50E3-48C6-BE18-4BED1602B4F9}">
      <dgm:prSet/>
      <dgm:spPr/>
      <dgm:t>
        <a:bodyPr/>
        <a:lstStyle/>
        <a:p>
          <a:endParaRPr lang="en-US"/>
        </a:p>
      </dgm:t>
    </dgm:pt>
    <dgm:pt modelId="{8BA0AAC0-B3D1-4951-9857-6A1AD7E29A51}">
      <dgm:prSet custT="1"/>
      <dgm:spPr/>
      <dgm:t>
        <a:bodyPr/>
        <a:lstStyle/>
        <a:p>
          <a:r>
            <a:rPr lang="en-US" sz="1200" kern="1200" dirty="0"/>
            <a:t>3</a:t>
          </a:r>
          <a:r>
            <a:rPr lang="en-US" sz="1200" b="1" kern="1200" dirty="0">
              <a:solidFill>
                <a:prstClr val="white"/>
              </a:solidFill>
              <a:latin typeface="Aptos" panose="02110004020202020204"/>
              <a:ea typeface="+mn-ea"/>
              <a:cs typeface="+mn-cs"/>
            </a:rPr>
            <a:t>. Distribution Layer Switches (Multiple</a:t>
          </a:r>
          <a:r>
            <a:rPr lang="en-US" sz="1200" kern="1200" dirty="0"/>
            <a:t>):</a:t>
          </a:r>
        </a:p>
        <a:p>
          <a:r>
            <a:rPr lang="en-US" sz="1200" kern="1200" dirty="0"/>
            <a:t>o Connect individual departments to the core layer.</a:t>
          </a:r>
        </a:p>
        <a:p>
          <a:r>
            <a:rPr lang="en-US" sz="1200" kern="1200" dirty="0"/>
            <a:t>o Facilitate communication within respective VLANs.</a:t>
          </a:r>
        </a:p>
      </dgm:t>
    </dgm:pt>
    <dgm:pt modelId="{8B9E3C19-B3C6-4792-8B5C-AC8F8764186E}" type="parTrans" cxnId="{D52E2A63-B1E6-4CCC-B68A-1287402FCDE1}">
      <dgm:prSet/>
      <dgm:spPr/>
      <dgm:t>
        <a:bodyPr/>
        <a:lstStyle/>
        <a:p>
          <a:endParaRPr lang="en-US"/>
        </a:p>
      </dgm:t>
    </dgm:pt>
    <dgm:pt modelId="{288B1771-89B7-4AAC-8E74-BF326AE087B6}" type="sibTrans" cxnId="{D52E2A63-B1E6-4CCC-B68A-1287402FCDE1}">
      <dgm:prSet/>
      <dgm:spPr/>
      <dgm:t>
        <a:bodyPr/>
        <a:lstStyle/>
        <a:p>
          <a:endParaRPr lang="en-US"/>
        </a:p>
      </dgm:t>
    </dgm:pt>
    <dgm:pt modelId="{A29877B9-7DBD-41FC-B7BC-3F6A9147723F}">
      <dgm:prSet/>
      <dgm:spPr/>
      <dgm:t>
        <a:bodyPr/>
        <a:lstStyle/>
        <a:p>
          <a:r>
            <a:rPr lang="en-US" b="1" dirty="0"/>
            <a:t>4. End-User Devices (PCs):</a:t>
          </a:r>
        </a:p>
        <a:p>
          <a:r>
            <a:rPr lang="en-US" dirty="0"/>
            <a:t>o Deployed at the access layer.</a:t>
          </a:r>
        </a:p>
        <a:p>
          <a:r>
            <a:rPr lang="en-US" dirty="0"/>
            <a:t>o Connected to distribution layer switches for departmental access.</a:t>
          </a:r>
        </a:p>
      </dgm:t>
    </dgm:pt>
    <dgm:pt modelId="{2C9378B7-E178-49FE-94C0-33D8E0A9CA9F}" type="parTrans" cxnId="{28DF53A3-7935-4430-A786-E8B69A344A7A}">
      <dgm:prSet/>
      <dgm:spPr/>
      <dgm:t>
        <a:bodyPr/>
        <a:lstStyle/>
        <a:p>
          <a:endParaRPr lang="en-US"/>
        </a:p>
      </dgm:t>
    </dgm:pt>
    <dgm:pt modelId="{12B9E289-EECC-43B7-90BF-BD5519D36EA8}" type="sibTrans" cxnId="{28DF53A3-7935-4430-A786-E8B69A344A7A}">
      <dgm:prSet/>
      <dgm:spPr/>
      <dgm:t>
        <a:bodyPr/>
        <a:lstStyle/>
        <a:p>
          <a:endParaRPr lang="en-US"/>
        </a:p>
      </dgm:t>
    </dgm:pt>
    <dgm:pt modelId="{CC7B2ED1-1883-4096-BF94-1C22ED41C8CB}">
      <dgm:prSet custT="1"/>
      <dgm:spPr/>
      <dgm:t>
        <a:bodyPr/>
        <a:lstStyle/>
        <a:p>
          <a:r>
            <a:rPr lang="en-US" sz="1200" b="1" kern="1200" dirty="0">
              <a:solidFill>
                <a:prstClr val="white"/>
              </a:solidFill>
              <a:latin typeface="Aptos" panose="02110004020202020204"/>
              <a:ea typeface="+mn-ea"/>
              <a:cs typeface="+mn-cs"/>
            </a:rPr>
            <a:t>5. Cisco Access Points (APs</a:t>
          </a:r>
          <a:r>
            <a:rPr lang="en-US" sz="1200" kern="1200" dirty="0"/>
            <a:t>):</a:t>
          </a:r>
        </a:p>
        <a:p>
          <a:r>
            <a:rPr lang="en-US" sz="1200" kern="1200" dirty="0"/>
            <a:t>o Positioned at the access layer to provide wireless connectivity.</a:t>
          </a:r>
        </a:p>
        <a:p>
          <a:r>
            <a:rPr lang="en-US" sz="1200" kern="1200" dirty="0"/>
            <a:t>o Ensure wireless network availability in each department</a:t>
          </a:r>
        </a:p>
      </dgm:t>
    </dgm:pt>
    <dgm:pt modelId="{54F73168-FA08-4B15-B007-023C6AF6AAC8}" type="parTrans" cxnId="{DF697EE5-9E09-4A3D-B576-7C3690C939CF}">
      <dgm:prSet/>
      <dgm:spPr/>
      <dgm:t>
        <a:bodyPr/>
        <a:lstStyle/>
        <a:p>
          <a:endParaRPr lang="en-US"/>
        </a:p>
      </dgm:t>
    </dgm:pt>
    <dgm:pt modelId="{A4D9F8BD-DCCA-4ED8-BA42-FB52D42AA097}" type="sibTrans" cxnId="{DF697EE5-9E09-4A3D-B576-7C3690C939CF}">
      <dgm:prSet/>
      <dgm:spPr/>
      <dgm:t>
        <a:bodyPr/>
        <a:lstStyle/>
        <a:p>
          <a:endParaRPr lang="en-US"/>
        </a:p>
      </dgm:t>
    </dgm:pt>
    <dgm:pt modelId="{4A50E794-9F19-47F8-A64D-794754CD6C15}">
      <dgm:prSet custT="1"/>
      <dgm:spPr/>
      <dgm:t>
        <a:bodyPr/>
        <a:lstStyle/>
        <a:p>
          <a:r>
            <a:rPr lang="en-US" sz="1200" b="1" kern="1200" dirty="0">
              <a:solidFill>
                <a:prstClr val="white"/>
              </a:solidFill>
              <a:latin typeface="Aptos" panose="02110004020202020204"/>
              <a:ea typeface="+mn-ea"/>
              <a:cs typeface="+mn-cs"/>
            </a:rPr>
            <a:t>6. DHCP Servers (1):</a:t>
          </a:r>
        </a:p>
        <a:p>
          <a:r>
            <a:rPr lang="en-US" sz="1200" kern="1200" dirty="0"/>
            <a:t>Located in the server room.</a:t>
          </a:r>
        </a:p>
        <a:p>
          <a:r>
            <a:rPr lang="en-US" sz="1200" kern="1200" dirty="0"/>
            <a:t>o Dynamically allocate IP addresses to end-user devices.</a:t>
          </a:r>
        </a:p>
      </dgm:t>
    </dgm:pt>
    <dgm:pt modelId="{2313812B-A232-442D-822E-42FA6F4E288E}" type="parTrans" cxnId="{D6BE4E86-7BAD-4148-8AA6-2E01420DC6AA}">
      <dgm:prSet/>
      <dgm:spPr/>
      <dgm:t>
        <a:bodyPr/>
        <a:lstStyle/>
        <a:p>
          <a:endParaRPr lang="en-US"/>
        </a:p>
      </dgm:t>
    </dgm:pt>
    <dgm:pt modelId="{923FFCD2-E525-449B-B9D1-DE1EA744D64D}" type="sibTrans" cxnId="{D6BE4E86-7BAD-4148-8AA6-2E01420DC6AA}">
      <dgm:prSet/>
      <dgm:spPr/>
      <dgm:t>
        <a:bodyPr/>
        <a:lstStyle/>
        <a:p>
          <a:endParaRPr lang="en-US"/>
        </a:p>
      </dgm:t>
    </dgm:pt>
    <dgm:pt modelId="{77D7D5F2-4D9C-47B4-8A01-CAB5BF3C7615}">
      <dgm:prSet custT="1"/>
      <dgm:spPr/>
      <dgm:t>
        <a:bodyPr/>
        <a:lstStyle/>
        <a:p>
          <a:pPr marL="0" lvl="0" indent="0" algn="ctr" defTabSz="533400">
            <a:lnSpc>
              <a:spcPct val="90000"/>
            </a:lnSpc>
            <a:spcBef>
              <a:spcPct val="0"/>
            </a:spcBef>
            <a:spcAft>
              <a:spcPct val="35000"/>
            </a:spcAft>
            <a:buNone/>
          </a:pPr>
          <a:r>
            <a:rPr lang="en-US" sz="1200" b="1" kern="1200" dirty="0">
              <a:solidFill>
                <a:prstClr val="white"/>
              </a:solidFill>
              <a:latin typeface="Aptos" panose="02110004020202020204"/>
              <a:ea typeface="+mn-ea"/>
              <a:cs typeface="+mn-cs"/>
            </a:rPr>
            <a:t>7. Server Room Devices (Servers, etc.):</a:t>
          </a:r>
        </a:p>
        <a:p>
          <a:pPr marL="0" lvl="0" algn="ctr" defTabSz="533400">
            <a:lnSpc>
              <a:spcPct val="90000"/>
            </a:lnSpc>
            <a:spcBef>
              <a:spcPct val="0"/>
            </a:spcBef>
            <a:spcAft>
              <a:spcPct val="35000"/>
            </a:spcAft>
            <a:buNone/>
          </a:pPr>
          <a:r>
            <a:rPr lang="en-US" sz="1200" kern="1200" dirty="0"/>
            <a:t>o DNS server, HTTP server etc.</a:t>
          </a:r>
        </a:p>
        <a:p>
          <a:pPr marL="0" lvl="0" algn="ctr" defTabSz="533400">
            <a:lnSpc>
              <a:spcPct val="90000"/>
            </a:lnSpc>
            <a:spcBef>
              <a:spcPct val="0"/>
            </a:spcBef>
            <a:spcAft>
              <a:spcPct val="35000"/>
            </a:spcAft>
            <a:buNone/>
          </a:pPr>
          <a:r>
            <a:rPr lang="en-US" sz="1200" kern="1200" dirty="0"/>
            <a:t>o Devices in the server room are allocated static IP addresses.</a:t>
          </a:r>
        </a:p>
        <a:p>
          <a:pPr marL="0" lvl="0" algn="ctr" defTabSz="533400">
            <a:lnSpc>
              <a:spcPct val="90000"/>
            </a:lnSpc>
            <a:spcBef>
              <a:spcPct val="0"/>
            </a:spcBef>
            <a:spcAft>
              <a:spcPct val="35000"/>
            </a:spcAft>
            <a:buNone/>
          </a:pPr>
          <a:r>
            <a:rPr lang="en-US" sz="1200" kern="1200" dirty="0"/>
            <a:t>o These devices may include servers, storage units, and networking equipment.</a:t>
          </a:r>
        </a:p>
      </dgm:t>
    </dgm:pt>
    <dgm:pt modelId="{7A72C561-09B0-45EB-A176-7A7197BAD91C}" type="parTrans" cxnId="{C1F56324-2187-49EB-BA6F-129B58272E9A}">
      <dgm:prSet/>
      <dgm:spPr/>
      <dgm:t>
        <a:bodyPr/>
        <a:lstStyle/>
        <a:p>
          <a:endParaRPr lang="en-US"/>
        </a:p>
      </dgm:t>
    </dgm:pt>
    <dgm:pt modelId="{2116B330-9C3A-41A2-A4E3-0EE03C6E4B22}" type="sibTrans" cxnId="{C1F56324-2187-49EB-BA6F-129B58272E9A}">
      <dgm:prSet/>
      <dgm:spPr/>
      <dgm:t>
        <a:bodyPr/>
        <a:lstStyle/>
        <a:p>
          <a:endParaRPr lang="en-US"/>
        </a:p>
      </dgm:t>
    </dgm:pt>
    <dgm:pt modelId="{19F24300-4B8F-4CFD-8307-30B6EFCD96E2}" type="pres">
      <dgm:prSet presAssocID="{332906DB-E605-4553-9D7D-705C52BB6C47}" presName="diagram" presStyleCnt="0">
        <dgm:presLayoutVars>
          <dgm:dir/>
          <dgm:resizeHandles val="exact"/>
        </dgm:presLayoutVars>
      </dgm:prSet>
      <dgm:spPr/>
    </dgm:pt>
    <dgm:pt modelId="{FF19B419-44BD-4731-89A4-832DE99471D2}" type="pres">
      <dgm:prSet presAssocID="{E6BD8DED-E488-4AC3-98C7-DA8D88B58D3A}" presName="node" presStyleLbl="node1" presStyleIdx="0" presStyleCnt="7">
        <dgm:presLayoutVars>
          <dgm:bulletEnabled val="1"/>
        </dgm:presLayoutVars>
      </dgm:prSet>
      <dgm:spPr/>
    </dgm:pt>
    <dgm:pt modelId="{F610ADF6-6DB8-481F-8AD9-F398D026DCD1}" type="pres">
      <dgm:prSet presAssocID="{FAA39324-827C-4EA5-9146-6EE3608FE116}" presName="sibTrans" presStyleCnt="0"/>
      <dgm:spPr/>
    </dgm:pt>
    <dgm:pt modelId="{233E9693-5DAA-4C4B-B571-705D9DA004B2}" type="pres">
      <dgm:prSet presAssocID="{D14808E3-7975-4341-890C-8E80BBCCE0D2}" presName="node" presStyleLbl="node1" presStyleIdx="1" presStyleCnt="7">
        <dgm:presLayoutVars>
          <dgm:bulletEnabled val="1"/>
        </dgm:presLayoutVars>
      </dgm:prSet>
      <dgm:spPr/>
    </dgm:pt>
    <dgm:pt modelId="{5002FD73-3133-445A-810E-48567110337D}" type="pres">
      <dgm:prSet presAssocID="{C3BB4576-0B6E-4E2F-A602-803B915719EE}" presName="sibTrans" presStyleCnt="0"/>
      <dgm:spPr/>
    </dgm:pt>
    <dgm:pt modelId="{018DCC8D-054A-433F-8B38-30B61CCFE414}" type="pres">
      <dgm:prSet presAssocID="{8BA0AAC0-B3D1-4951-9857-6A1AD7E29A51}" presName="node" presStyleLbl="node1" presStyleIdx="2" presStyleCnt="7">
        <dgm:presLayoutVars>
          <dgm:bulletEnabled val="1"/>
        </dgm:presLayoutVars>
      </dgm:prSet>
      <dgm:spPr/>
    </dgm:pt>
    <dgm:pt modelId="{352E5AA0-FEC4-4FAC-ACC3-128E30F67A35}" type="pres">
      <dgm:prSet presAssocID="{288B1771-89B7-4AAC-8E74-BF326AE087B6}" presName="sibTrans" presStyleCnt="0"/>
      <dgm:spPr/>
    </dgm:pt>
    <dgm:pt modelId="{638569E4-A53C-4FA1-81B1-739DA6ABFD07}" type="pres">
      <dgm:prSet presAssocID="{A29877B9-7DBD-41FC-B7BC-3F6A9147723F}" presName="node" presStyleLbl="node1" presStyleIdx="3" presStyleCnt="7">
        <dgm:presLayoutVars>
          <dgm:bulletEnabled val="1"/>
        </dgm:presLayoutVars>
      </dgm:prSet>
      <dgm:spPr/>
    </dgm:pt>
    <dgm:pt modelId="{D5A38E46-5D4D-48BA-A482-32E10A61F001}" type="pres">
      <dgm:prSet presAssocID="{12B9E289-EECC-43B7-90BF-BD5519D36EA8}" presName="sibTrans" presStyleCnt="0"/>
      <dgm:spPr/>
    </dgm:pt>
    <dgm:pt modelId="{EC9189BF-92B9-4BCB-900B-727EF21F972C}" type="pres">
      <dgm:prSet presAssocID="{CC7B2ED1-1883-4096-BF94-1C22ED41C8CB}" presName="node" presStyleLbl="node1" presStyleIdx="4" presStyleCnt="7">
        <dgm:presLayoutVars>
          <dgm:bulletEnabled val="1"/>
        </dgm:presLayoutVars>
      </dgm:prSet>
      <dgm:spPr/>
    </dgm:pt>
    <dgm:pt modelId="{7C3751C0-3E21-42DE-9B50-4ECFFAEA4FB0}" type="pres">
      <dgm:prSet presAssocID="{A4D9F8BD-DCCA-4ED8-BA42-FB52D42AA097}" presName="sibTrans" presStyleCnt="0"/>
      <dgm:spPr/>
    </dgm:pt>
    <dgm:pt modelId="{E3C548F2-E2D3-435A-9F02-4DDFFE8B665B}" type="pres">
      <dgm:prSet presAssocID="{4A50E794-9F19-47F8-A64D-794754CD6C15}" presName="node" presStyleLbl="node1" presStyleIdx="5" presStyleCnt="7">
        <dgm:presLayoutVars>
          <dgm:bulletEnabled val="1"/>
        </dgm:presLayoutVars>
      </dgm:prSet>
      <dgm:spPr/>
    </dgm:pt>
    <dgm:pt modelId="{6C25732C-D581-48A0-B96E-40CFD93F7581}" type="pres">
      <dgm:prSet presAssocID="{923FFCD2-E525-449B-B9D1-DE1EA744D64D}" presName="sibTrans" presStyleCnt="0"/>
      <dgm:spPr/>
    </dgm:pt>
    <dgm:pt modelId="{0B79F7BC-1B97-4FF4-9548-B6DE5989D65A}" type="pres">
      <dgm:prSet presAssocID="{77D7D5F2-4D9C-47B4-8A01-CAB5BF3C7615}" presName="node" presStyleLbl="node1" presStyleIdx="6" presStyleCnt="7">
        <dgm:presLayoutVars>
          <dgm:bulletEnabled val="1"/>
        </dgm:presLayoutVars>
      </dgm:prSet>
      <dgm:spPr/>
    </dgm:pt>
  </dgm:ptLst>
  <dgm:cxnLst>
    <dgm:cxn modelId="{4BE58908-08F6-4686-9DA8-B72175E1F14C}" type="presOf" srcId="{D14808E3-7975-4341-890C-8E80BBCCE0D2}" destId="{233E9693-5DAA-4C4B-B571-705D9DA004B2}" srcOrd="0" destOrd="0" presId="urn:microsoft.com/office/officeart/2005/8/layout/default"/>
    <dgm:cxn modelId="{94798211-5684-4E03-B1C6-FCC99BEB3D7C}" type="presOf" srcId="{8BA0AAC0-B3D1-4951-9857-6A1AD7E29A51}" destId="{018DCC8D-054A-433F-8B38-30B61CCFE414}" srcOrd="0" destOrd="0" presId="urn:microsoft.com/office/officeart/2005/8/layout/default"/>
    <dgm:cxn modelId="{C1F56324-2187-49EB-BA6F-129B58272E9A}" srcId="{332906DB-E605-4553-9D7D-705C52BB6C47}" destId="{77D7D5F2-4D9C-47B4-8A01-CAB5BF3C7615}" srcOrd="6" destOrd="0" parTransId="{7A72C561-09B0-45EB-A176-7A7197BAD91C}" sibTransId="{2116B330-9C3A-41A2-A4E3-0EE03C6E4B22}"/>
    <dgm:cxn modelId="{D52E2A63-B1E6-4CCC-B68A-1287402FCDE1}" srcId="{332906DB-E605-4553-9D7D-705C52BB6C47}" destId="{8BA0AAC0-B3D1-4951-9857-6A1AD7E29A51}" srcOrd="2" destOrd="0" parTransId="{8B9E3C19-B3C6-4792-8B5C-AC8F8764186E}" sibTransId="{288B1771-89B7-4AAC-8E74-BF326AE087B6}"/>
    <dgm:cxn modelId="{E5662145-C54C-4A9C-8B09-86988F521340}" type="presOf" srcId="{4A50E794-9F19-47F8-A64D-794754CD6C15}" destId="{E3C548F2-E2D3-435A-9F02-4DDFFE8B665B}" srcOrd="0" destOrd="0" presId="urn:microsoft.com/office/officeart/2005/8/layout/default"/>
    <dgm:cxn modelId="{0A423347-5206-4EA9-A366-0DF04724D62D}" type="presOf" srcId="{E6BD8DED-E488-4AC3-98C7-DA8D88B58D3A}" destId="{FF19B419-44BD-4731-89A4-832DE99471D2}" srcOrd="0" destOrd="0" presId="urn:microsoft.com/office/officeart/2005/8/layout/default"/>
    <dgm:cxn modelId="{C27B8856-1E02-49F7-BAC3-1B4B3EC85FE9}" srcId="{332906DB-E605-4553-9D7D-705C52BB6C47}" destId="{E6BD8DED-E488-4AC3-98C7-DA8D88B58D3A}" srcOrd="0" destOrd="0" parTransId="{F37DA8CD-BDE5-4D3F-B56F-DC49B87704B6}" sibTransId="{FAA39324-827C-4EA5-9146-6EE3608FE116}"/>
    <dgm:cxn modelId="{D6BE4E86-7BAD-4148-8AA6-2E01420DC6AA}" srcId="{332906DB-E605-4553-9D7D-705C52BB6C47}" destId="{4A50E794-9F19-47F8-A64D-794754CD6C15}" srcOrd="5" destOrd="0" parTransId="{2313812B-A232-442D-822E-42FA6F4E288E}" sibTransId="{923FFCD2-E525-449B-B9D1-DE1EA744D64D}"/>
    <dgm:cxn modelId="{7078AA87-C43E-4DAF-A8EC-0D209D92A3C2}" type="presOf" srcId="{77D7D5F2-4D9C-47B4-8A01-CAB5BF3C7615}" destId="{0B79F7BC-1B97-4FF4-9548-B6DE5989D65A}" srcOrd="0" destOrd="0" presId="urn:microsoft.com/office/officeart/2005/8/layout/default"/>
    <dgm:cxn modelId="{28DF53A3-7935-4430-A786-E8B69A344A7A}" srcId="{332906DB-E605-4553-9D7D-705C52BB6C47}" destId="{A29877B9-7DBD-41FC-B7BC-3F6A9147723F}" srcOrd="3" destOrd="0" parTransId="{2C9378B7-E178-49FE-94C0-33D8E0A9CA9F}" sibTransId="{12B9E289-EECC-43B7-90BF-BD5519D36EA8}"/>
    <dgm:cxn modelId="{C1054DA5-9090-4F57-876B-2EC2C34D07CF}" type="presOf" srcId="{A29877B9-7DBD-41FC-B7BC-3F6A9147723F}" destId="{638569E4-A53C-4FA1-81B1-739DA6ABFD07}" srcOrd="0" destOrd="0" presId="urn:microsoft.com/office/officeart/2005/8/layout/default"/>
    <dgm:cxn modelId="{B8D705B2-6CCE-4460-BE24-1C48215BD31A}" type="presOf" srcId="{CC7B2ED1-1883-4096-BF94-1C22ED41C8CB}" destId="{EC9189BF-92B9-4BCB-900B-727EF21F972C}" srcOrd="0" destOrd="0" presId="urn:microsoft.com/office/officeart/2005/8/layout/default"/>
    <dgm:cxn modelId="{074642C8-1EA1-4139-8183-46EAE092995C}" type="presOf" srcId="{332906DB-E605-4553-9D7D-705C52BB6C47}" destId="{19F24300-4B8F-4CFD-8307-30B6EFCD96E2}" srcOrd="0" destOrd="0" presId="urn:microsoft.com/office/officeart/2005/8/layout/default"/>
    <dgm:cxn modelId="{DF697EE5-9E09-4A3D-B576-7C3690C939CF}" srcId="{332906DB-E605-4553-9D7D-705C52BB6C47}" destId="{CC7B2ED1-1883-4096-BF94-1C22ED41C8CB}" srcOrd="4" destOrd="0" parTransId="{54F73168-FA08-4B15-B007-023C6AF6AAC8}" sibTransId="{A4D9F8BD-DCCA-4ED8-BA42-FB52D42AA097}"/>
    <dgm:cxn modelId="{7E58DEF1-50E3-48C6-BE18-4BED1602B4F9}" srcId="{332906DB-E605-4553-9D7D-705C52BB6C47}" destId="{D14808E3-7975-4341-890C-8E80BBCCE0D2}" srcOrd="1" destOrd="0" parTransId="{CAF425AB-B1A3-41E9-90EF-58D0EBFC7213}" sibTransId="{C3BB4576-0B6E-4E2F-A602-803B915719EE}"/>
    <dgm:cxn modelId="{C06ABA8D-EEC8-44F3-9A1A-C758E666F8AB}" type="presParOf" srcId="{19F24300-4B8F-4CFD-8307-30B6EFCD96E2}" destId="{FF19B419-44BD-4731-89A4-832DE99471D2}" srcOrd="0" destOrd="0" presId="urn:microsoft.com/office/officeart/2005/8/layout/default"/>
    <dgm:cxn modelId="{84E5E264-24F1-43DE-8C01-B8B15FFE8806}" type="presParOf" srcId="{19F24300-4B8F-4CFD-8307-30B6EFCD96E2}" destId="{F610ADF6-6DB8-481F-8AD9-F398D026DCD1}" srcOrd="1" destOrd="0" presId="urn:microsoft.com/office/officeart/2005/8/layout/default"/>
    <dgm:cxn modelId="{B0930237-BC44-436C-8A26-8DEE9C970980}" type="presParOf" srcId="{19F24300-4B8F-4CFD-8307-30B6EFCD96E2}" destId="{233E9693-5DAA-4C4B-B571-705D9DA004B2}" srcOrd="2" destOrd="0" presId="urn:microsoft.com/office/officeart/2005/8/layout/default"/>
    <dgm:cxn modelId="{1574EE1B-A7F5-4889-85CD-FE13C57E127B}" type="presParOf" srcId="{19F24300-4B8F-4CFD-8307-30B6EFCD96E2}" destId="{5002FD73-3133-445A-810E-48567110337D}" srcOrd="3" destOrd="0" presId="urn:microsoft.com/office/officeart/2005/8/layout/default"/>
    <dgm:cxn modelId="{F194C81F-F9BD-4D28-BDEB-D496091248F5}" type="presParOf" srcId="{19F24300-4B8F-4CFD-8307-30B6EFCD96E2}" destId="{018DCC8D-054A-433F-8B38-30B61CCFE414}" srcOrd="4" destOrd="0" presId="urn:microsoft.com/office/officeart/2005/8/layout/default"/>
    <dgm:cxn modelId="{1F5134B3-CFE7-4E51-B487-C9580ED9200A}" type="presParOf" srcId="{19F24300-4B8F-4CFD-8307-30B6EFCD96E2}" destId="{352E5AA0-FEC4-4FAC-ACC3-128E30F67A35}" srcOrd="5" destOrd="0" presId="urn:microsoft.com/office/officeart/2005/8/layout/default"/>
    <dgm:cxn modelId="{2F4CE8EF-D1E3-4A0F-8D3C-66535345ABBF}" type="presParOf" srcId="{19F24300-4B8F-4CFD-8307-30B6EFCD96E2}" destId="{638569E4-A53C-4FA1-81B1-739DA6ABFD07}" srcOrd="6" destOrd="0" presId="urn:microsoft.com/office/officeart/2005/8/layout/default"/>
    <dgm:cxn modelId="{BEE44260-263C-4B08-9223-9371F8093DE8}" type="presParOf" srcId="{19F24300-4B8F-4CFD-8307-30B6EFCD96E2}" destId="{D5A38E46-5D4D-48BA-A482-32E10A61F001}" srcOrd="7" destOrd="0" presId="urn:microsoft.com/office/officeart/2005/8/layout/default"/>
    <dgm:cxn modelId="{508EC8EA-3385-400D-B4AC-E69EC5D1F50C}" type="presParOf" srcId="{19F24300-4B8F-4CFD-8307-30B6EFCD96E2}" destId="{EC9189BF-92B9-4BCB-900B-727EF21F972C}" srcOrd="8" destOrd="0" presId="urn:microsoft.com/office/officeart/2005/8/layout/default"/>
    <dgm:cxn modelId="{8FAF52C0-CA23-48EF-A289-23A4AF660DCE}" type="presParOf" srcId="{19F24300-4B8F-4CFD-8307-30B6EFCD96E2}" destId="{7C3751C0-3E21-42DE-9B50-4ECFFAEA4FB0}" srcOrd="9" destOrd="0" presId="urn:microsoft.com/office/officeart/2005/8/layout/default"/>
    <dgm:cxn modelId="{66F0C9D7-927A-4D03-8F51-CC9C0F04641C}" type="presParOf" srcId="{19F24300-4B8F-4CFD-8307-30B6EFCD96E2}" destId="{E3C548F2-E2D3-435A-9F02-4DDFFE8B665B}" srcOrd="10" destOrd="0" presId="urn:microsoft.com/office/officeart/2005/8/layout/default"/>
    <dgm:cxn modelId="{BA73ACE3-E008-4934-ACDA-826EBE740310}" type="presParOf" srcId="{19F24300-4B8F-4CFD-8307-30B6EFCD96E2}" destId="{6C25732C-D581-48A0-B96E-40CFD93F7581}" srcOrd="11" destOrd="0" presId="urn:microsoft.com/office/officeart/2005/8/layout/default"/>
    <dgm:cxn modelId="{71DFC41B-F6D4-494A-9D7E-92EA264C0719}" type="presParOf" srcId="{19F24300-4B8F-4CFD-8307-30B6EFCD96E2}" destId="{0B79F7BC-1B97-4FF4-9548-B6DE5989D65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9B419-44BD-4731-89A4-832DE99471D2}">
      <dsp:nvSpPr>
        <dsp:cNvPr id="0" name=""/>
        <dsp:cNvSpPr/>
      </dsp:nvSpPr>
      <dsp:spPr>
        <a:xfrm>
          <a:off x="3571" y="790688"/>
          <a:ext cx="2833682" cy="17002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a:t>
          </a:r>
          <a:r>
            <a:rPr lang="en-US" sz="1200" b="1" kern="1200" dirty="0">
              <a:solidFill>
                <a:prstClr val="white"/>
              </a:solidFill>
              <a:latin typeface="Aptos" panose="02110004020202020204"/>
              <a:ea typeface="+mn-ea"/>
              <a:cs typeface="+mn-cs"/>
            </a:rPr>
            <a:t>. Routers (4):</a:t>
          </a:r>
        </a:p>
        <a:p>
          <a:pPr marL="0" lvl="0" algn="ctr" defTabSz="533400">
            <a:lnSpc>
              <a:spcPct val="90000"/>
            </a:lnSpc>
            <a:spcBef>
              <a:spcPct val="0"/>
            </a:spcBef>
            <a:spcAft>
              <a:spcPct val="35000"/>
            </a:spcAft>
            <a:buNone/>
          </a:pPr>
          <a:r>
            <a:rPr lang="en-US" sz="1200" kern="1200" dirty="0"/>
            <a:t>o 2 ISP router for upstream connectivity.</a:t>
          </a:r>
        </a:p>
        <a:p>
          <a:pPr marL="0" lvl="0" algn="ctr" defTabSz="533400">
            <a:lnSpc>
              <a:spcPct val="90000"/>
            </a:lnSpc>
            <a:spcBef>
              <a:spcPct val="0"/>
            </a:spcBef>
            <a:spcAft>
              <a:spcPct val="35000"/>
            </a:spcAft>
            <a:buNone/>
          </a:pPr>
          <a:r>
            <a:rPr lang="en-US" sz="1200" kern="1200" dirty="0"/>
            <a:t>o Positioned at the core layer for redundancy.</a:t>
          </a:r>
        </a:p>
        <a:p>
          <a:pPr marL="0" lvl="0" algn="ctr" defTabSz="533400">
            <a:lnSpc>
              <a:spcPct val="90000"/>
            </a:lnSpc>
            <a:spcBef>
              <a:spcPct val="0"/>
            </a:spcBef>
            <a:spcAft>
              <a:spcPct val="35000"/>
            </a:spcAft>
            <a:buNone/>
          </a:pPr>
          <a:r>
            <a:rPr lang="en-US" sz="1200" kern="1200" dirty="0"/>
            <a:t>o Connect to both ISPs for internet connectivity.</a:t>
          </a:r>
        </a:p>
        <a:p>
          <a:pPr marL="0" lvl="0" algn="ctr" defTabSz="533400">
            <a:lnSpc>
              <a:spcPct val="90000"/>
            </a:lnSpc>
            <a:spcBef>
              <a:spcPct val="0"/>
            </a:spcBef>
            <a:spcAft>
              <a:spcPct val="35000"/>
            </a:spcAft>
            <a:buNone/>
          </a:pPr>
          <a:r>
            <a:rPr lang="en-US" sz="1200" kern="1200" dirty="0"/>
            <a:t>o Configured with static, public IP addresses from ISPs.</a:t>
          </a:r>
        </a:p>
      </dsp:txBody>
      <dsp:txXfrm>
        <a:off x="3571" y="790688"/>
        <a:ext cx="2833682" cy="1700209"/>
      </dsp:txXfrm>
    </dsp:sp>
    <dsp:sp modelId="{233E9693-5DAA-4C4B-B571-705D9DA004B2}">
      <dsp:nvSpPr>
        <dsp:cNvPr id="0" name=""/>
        <dsp:cNvSpPr/>
      </dsp:nvSpPr>
      <dsp:spPr>
        <a:xfrm>
          <a:off x="3120623" y="790688"/>
          <a:ext cx="2833682" cy="17002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prstClr val="white"/>
              </a:solidFill>
              <a:latin typeface="Aptos" panose="02110004020202020204"/>
              <a:ea typeface="+mn-ea"/>
              <a:cs typeface="+mn-cs"/>
            </a:rPr>
            <a:t>2. Multilayer Switches (2):</a:t>
          </a:r>
        </a:p>
        <a:p>
          <a:pPr marL="0" lvl="0" algn="ctr" defTabSz="533400">
            <a:lnSpc>
              <a:spcPct val="90000"/>
            </a:lnSpc>
            <a:spcBef>
              <a:spcPct val="0"/>
            </a:spcBef>
            <a:spcAft>
              <a:spcPct val="35000"/>
            </a:spcAft>
            <a:buNone/>
          </a:pPr>
          <a:r>
            <a:rPr lang="en-US" sz="1200" kern="1200" dirty="0"/>
            <a:t>o Deployed at the core layer to provide redundancy and efficient routing.</a:t>
          </a:r>
        </a:p>
        <a:p>
          <a:pPr marL="0" lvl="0" algn="ctr" defTabSz="533400">
            <a:lnSpc>
              <a:spcPct val="90000"/>
            </a:lnSpc>
            <a:spcBef>
              <a:spcPct val="0"/>
            </a:spcBef>
            <a:spcAft>
              <a:spcPct val="35000"/>
            </a:spcAft>
            <a:buNone/>
          </a:pPr>
          <a:r>
            <a:rPr lang="en-US" sz="1200" kern="1200" dirty="0"/>
            <a:t>o Configured for both switching and routing functionalities.</a:t>
          </a:r>
        </a:p>
        <a:p>
          <a:pPr marL="0" lvl="0" algn="ctr" defTabSz="533400">
            <a:lnSpc>
              <a:spcPct val="90000"/>
            </a:lnSpc>
            <a:spcBef>
              <a:spcPct val="0"/>
            </a:spcBef>
            <a:spcAft>
              <a:spcPct val="35000"/>
            </a:spcAft>
            <a:buNone/>
          </a:pPr>
          <a:r>
            <a:rPr lang="en-US" sz="1200" kern="1200" dirty="0"/>
            <a:t>o Assigned IP addresses to enable inter-VLAN routing.</a:t>
          </a:r>
        </a:p>
      </dsp:txBody>
      <dsp:txXfrm>
        <a:off x="3120623" y="790688"/>
        <a:ext cx="2833682" cy="1700209"/>
      </dsp:txXfrm>
    </dsp:sp>
    <dsp:sp modelId="{018DCC8D-054A-433F-8B38-30B61CCFE414}">
      <dsp:nvSpPr>
        <dsp:cNvPr id="0" name=""/>
        <dsp:cNvSpPr/>
      </dsp:nvSpPr>
      <dsp:spPr>
        <a:xfrm>
          <a:off x="6237674" y="790688"/>
          <a:ext cx="2833682" cy="17002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a:t>
          </a:r>
          <a:r>
            <a:rPr lang="en-US" sz="1200" b="1" kern="1200" dirty="0">
              <a:solidFill>
                <a:prstClr val="white"/>
              </a:solidFill>
              <a:latin typeface="Aptos" panose="02110004020202020204"/>
              <a:ea typeface="+mn-ea"/>
              <a:cs typeface="+mn-cs"/>
            </a:rPr>
            <a:t>. Distribution Layer Switches (Multiple</a:t>
          </a:r>
          <a:r>
            <a:rPr lang="en-US" sz="1200" kern="1200" dirty="0"/>
            <a:t>):</a:t>
          </a:r>
        </a:p>
        <a:p>
          <a:pPr marL="0" lvl="0" indent="0" algn="ctr" defTabSz="533400">
            <a:lnSpc>
              <a:spcPct val="90000"/>
            </a:lnSpc>
            <a:spcBef>
              <a:spcPct val="0"/>
            </a:spcBef>
            <a:spcAft>
              <a:spcPct val="35000"/>
            </a:spcAft>
            <a:buNone/>
          </a:pPr>
          <a:r>
            <a:rPr lang="en-US" sz="1200" kern="1200" dirty="0"/>
            <a:t>o Connect individual departments to the core layer.</a:t>
          </a:r>
        </a:p>
        <a:p>
          <a:pPr marL="0" lvl="0" indent="0" algn="ctr" defTabSz="533400">
            <a:lnSpc>
              <a:spcPct val="90000"/>
            </a:lnSpc>
            <a:spcBef>
              <a:spcPct val="0"/>
            </a:spcBef>
            <a:spcAft>
              <a:spcPct val="35000"/>
            </a:spcAft>
            <a:buNone/>
          </a:pPr>
          <a:r>
            <a:rPr lang="en-US" sz="1200" kern="1200" dirty="0"/>
            <a:t>o Facilitate communication within respective VLANs.</a:t>
          </a:r>
        </a:p>
      </dsp:txBody>
      <dsp:txXfrm>
        <a:off x="6237674" y="790688"/>
        <a:ext cx="2833682" cy="1700209"/>
      </dsp:txXfrm>
    </dsp:sp>
    <dsp:sp modelId="{638569E4-A53C-4FA1-81B1-739DA6ABFD07}">
      <dsp:nvSpPr>
        <dsp:cNvPr id="0" name=""/>
        <dsp:cNvSpPr/>
      </dsp:nvSpPr>
      <dsp:spPr>
        <a:xfrm>
          <a:off x="9354725" y="790688"/>
          <a:ext cx="2833682" cy="17002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4. End-User Devices (PCs):</a:t>
          </a:r>
        </a:p>
        <a:p>
          <a:pPr marL="0" lvl="0" indent="0" algn="ctr" defTabSz="711200">
            <a:lnSpc>
              <a:spcPct val="90000"/>
            </a:lnSpc>
            <a:spcBef>
              <a:spcPct val="0"/>
            </a:spcBef>
            <a:spcAft>
              <a:spcPct val="35000"/>
            </a:spcAft>
            <a:buNone/>
          </a:pPr>
          <a:r>
            <a:rPr lang="en-US" sz="1600" kern="1200" dirty="0"/>
            <a:t>o Deployed at the access layer.</a:t>
          </a:r>
        </a:p>
        <a:p>
          <a:pPr marL="0" lvl="0" indent="0" algn="ctr" defTabSz="711200">
            <a:lnSpc>
              <a:spcPct val="90000"/>
            </a:lnSpc>
            <a:spcBef>
              <a:spcPct val="0"/>
            </a:spcBef>
            <a:spcAft>
              <a:spcPct val="35000"/>
            </a:spcAft>
            <a:buNone/>
          </a:pPr>
          <a:r>
            <a:rPr lang="en-US" sz="1600" kern="1200" dirty="0"/>
            <a:t>o Connected to distribution layer switches for departmental access.</a:t>
          </a:r>
        </a:p>
      </dsp:txBody>
      <dsp:txXfrm>
        <a:off x="9354725" y="790688"/>
        <a:ext cx="2833682" cy="1700209"/>
      </dsp:txXfrm>
    </dsp:sp>
    <dsp:sp modelId="{EC9189BF-92B9-4BCB-900B-727EF21F972C}">
      <dsp:nvSpPr>
        <dsp:cNvPr id="0" name=""/>
        <dsp:cNvSpPr/>
      </dsp:nvSpPr>
      <dsp:spPr>
        <a:xfrm>
          <a:off x="1562097" y="2774266"/>
          <a:ext cx="2833682" cy="17002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prstClr val="white"/>
              </a:solidFill>
              <a:latin typeface="Aptos" panose="02110004020202020204"/>
              <a:ea typeface="+mn-ea"/>
              <a:cs typeface="+mn-cs"/>
            </a:rPr>
            <a:t>5. Cisco Access Points (APs</a:t>
          </a:r>
          <a:r>
            <a:rPr lang="en-US" sz="1200" kern="1200" dirty="0"/>
            <a:t>):</a:t>
          </a:r>
        </a:p>
        <a:p>
          <a:pPr marL="0" lvl="0" indent="0" algn="ctr" defTabSz="533400">
            <a:lnSpc>
              <a:spcPct val="90000"/>
            </a:lnSpc>
            <a:spcBef>
              <a:spcPct val="0"/>
            </a:spcBef>
            <a:spcAft>
              <a:spcPct val="35000"/>
            </a:spcAft>
            <a:buNone/>
          </a:pPr>
          <a:r>
            <a:rPr lang="en-US" sz="1200" kern="1200" dirty="0"/>
            <a:t>o Positioned at the access layer to provide wireless connectivity.</a:t>
          </a:r>
        </a:p>
        <a:p>
          <a:pPr marL="0" lvl="0" indent="0" algn="ctr" defTabSz="533400">
            <a:lnSpc>
              <a:spcPct val="90000"/>
            </a:lnSpc>
            <a:spcBef>
              <a:spcPct val="0"/>
            </a:spcBef>
            <a:spcAft>
              <a:spcPct val="35000"/>
            </a:spcAft>
            <a:buNone/>
          </a:pPr>
          <a:r>
            <a:rPr lang="en-US" sz="1200" kern="1200" dirty="0"/>
            <a:t>o Ensure wireless network availability in each department</a:t>
          </a:r>
        </a:p>
      </dsp:txBody>
      <dsp:txXfrm>
        <a:off x="1562097" y="2774266"/>
        <a:ext cx="2833682" cy="1700209"/>
      </dsp:txXfrm>
    </dsp:sp>
    <dsp:sp modelId="{E3C548F2-E2D3-435A-9F02-4DDFFE8B665B}">
      <dsp:nvSpPr>
        <dsp:cNvPr id="0" name=""/>
        <dsp:cNvSpPr/>
      </dsp:nvSpPr>
      <dsp:spPr>
        <a:xfrm>
          <a:off x="4679148" y="2774266"/>
          <a:ext cx="2833682" cy="17002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prstClr val="white"/>
              </a:solidFill>
              <a:latin typeface="Aptos" panose="02110004020202020204"/>
              <a:ea typeface="+mn-ea"/>
              <a:cs typeface="+mn-cs"/>
            </a:rPr>
            <a:t>6. DHCP Servers (1):</a:t>
          </a:r>
        </a:p>
        <a:p>
          <a:pPr marL="0" lvl="0" indent="0" algn="ctr" defTabSz="533400">
            <a:lnSpc>
              <a:spcPct val="90000"/>
            </a:lnSpc>
            <a:spcBef>
              <a:spcPct val="0"/>
            </a:spcBef>
            <a:spcAft>
              <a:spcPct val="35000"/>
            </a:spcAft>
            <a:buNone/>
          </a:pPr>
          <a:r>
            <a:rPr lang="en-US" sz="1200" kern="1200" dirty="0"/>
            <a:t>Located in the server room.</a:t>
          </a:r>
        </a:p>
        <a:p>
          <a:pPr marL="0" lvl="0" indent="0" algn="ctr" defTabSz="533400">
            <a:lnSpc>
              <a:spcPct val="90000"/>
            </a:lnSpc>
            <a:spcBef>
              <a:spcPct val="0"/>
            </a:spcBef>
            <a:spcAft>
              <a:spcPct val="35000"/>
            </a:spcAft>
            <a:buNone/>
          </a:pPr>
          <a:r>
            <a:rPr lang="en-US" sz="1200" kern="1200" dirty="0"/>
            <a:t>o Dynamically allocate IP addresses to end-user devices.</a:t>
          </a:r>
        </a:p>
      </dsp:txBody>
      <dsp:txXfrm>
        <a:off x="4679148" y="2774266"/>
        <a:ext cx="2833682" cy="1700209"/>
      </dsp:txXfrm>
    </dsp:sp>
    <dsp:sp modelId="{0B79F7BC-1B97-4FF4-9548-B6DE5989D65A}">
      <dsp:nvSpPr>
        <dsp:cNvPr id="0" name=""/>
        <dsp:cNvSpPr/>
      </dsp:nvSpPr>
      <dsp:spPr>
        <a:xfrm>
          <a:off x="7796199" y="2774266"/>
          <a:ext cx="2833682" cy="17002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prstClr val="white"/>
              </a:solidFill>
              <a:latin typeface="Aptos" panose="02110004020202020204"/>
              <a:ea typeface="+mn-ea"/>
              <a:cs typeface="+mn-cs"/>
            </a:rPr>
            <a:t>7. Server Room Devices (Servers, etc.):</a:t>
          </a:r>
        </a:p>
        <a:p>
          <a:pPr marL="0" lvl="0" algn="ctr" defTabSz="533400">
            <a:lnSpc>
              <a:spcPct val="90000"/>
            </a:lnSpc>
            <a:spcBef>
              <a:spcPct val="0"/>
            </a:spcBef>
            <a:spcAft>
              <a:spcPct val="35000"/>
            </a:spcAft>
            <a:buNone/>
          </a:pPr>
          <a:r>
            <a:rPr lang="en-US" sz="1200" kern="1200" dirty="0"/>
            <a:t>o DNS server, HTTP server etc.</a:t>
          </a:r>
        </a:p>
        <a:p>
          <a:pPr marL="0" lvl="0" algn="ctr" defTabSz="533400">
            <a:lnSpc>
              <a:spcPct val="90000"/>
            </a:lnSpc>
            <a:spcBef>
              <a:spcPct val="0"/>
            </a:spcBef>
            <a:spcAft>
              <a:spcPct val="35000"/>
            </a:spcAft>
            <a:buNone/>
          </a:pPr>
          <a:r>
            <a:rPr lang="en-US" sz="1200" kern="1200" dirty="0"/>
            <a:t>o Devices in the server room are allocated static IP addresses.</a:t>
          </a:r>
        </a:p>
        <a:p>
          <a:pPr marL="0" lvl="0" algn="ctr" defTabSz="533400">
            <a:lnSpc>
              <a:spcPct val="90000"/>
            </a:lnSpc>
            <a:spcBef>
              <a:spcPct val="0"/>
            </a:spcBef>
            <a:spcAft>
              <a:spcPct val="35000"/>
            </a:spcAft>
            <a:buNone/>
          </a:pPr>
          <a:r>
            <a:rPr lang="en-US" sz="1200" kern="1200" dirty="0"/>
            <a:t>o These devices may include servers, storage units, and networking equipment.</a:t>
          </a:r>
        </a:p>
      </dsp:txBody>
      <dsp:txXfrm>
        <a:off x="7796199" y="2774266"/>
        <a:ext cx="2833682" cy="17002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F6CD5-E7E1-41F0-9B2E-5A28DADB16DD}"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D2F12-C009-439C-8B13-7A0A35D80C49}" type="slidenum">
              <a:rPr lang="en-US" smtClean="0"/>
              <a:t>‹#›</a:t>
            </a:fld>
            <a:endParaRPr lang="en-US"/>
          </a:p>
        </p:txBody>
      </p:sp>
    </p:spTree>
    <p:extLst>
      <p:ext uri="{BB962C8B-B14F-4D97-AF65-F5344CB8AC3E}">
        <p14:creationId xmlns:p14="http://schemas.microsoft.com/office/powerpoint/2010/main" val="114374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10</a:t>
            </a:fld>
            <a:endParaRPr lang="en-US"/>
          </a:p>
        </p:txBody>
      </p:sp>
    </p:spTree>
    <p:extLst>
      <p:ext uri="{BB962C8B-B14F-4D97-AF65-F5344CB8AC3E}">
        <p14:creationId xmlns:p14="http://schemas.microsoft.com/office/powerpoint/2010/main" val="2724166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19</a:t>
            </a:fld>
            <a:endParaRPr lang="en-US"/>
          </a:p>
        </p:txBody>
      </p:sp>
    </p:spTree>
    <p:extLst>
      <p:ext uri="{BB962C8B-B14F-4D97-AF65-F5344CB8AC3E}">
        <p14:creationId xmlns:p14="http://schemas.microsoft.com/office/powerpoint/2010/main" val="356608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20</a:t>
            </a:fld>
            <a:endParaRPr lang="en-US"/>
          </a:p>
        </p:txBody>
      </p:sp>
    </p:spTree>
    <p:extLst>
      <p:ext uri="{BB962C8B-B14F-4D97-AF65-F5344CB8AC3E}">
        <p14:creationId xmlns:p14="http://schemas.microsoft.com/office/powerpoint/2010/main" val="4045862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21</a:t>
            </a:fld>
            <a:endParaRPr lang="en-US"/>
          </a:p>
        </p:txBody>
      </p:sp>
    </p:spTree>
    <p:extLst>
      <p:ext uri="{BB962C8B-B14F-4D97-AF65-F5344CB8AC3E}">
        <p14:creationId xmlns:p14="http://schemas.microsoft.com/office/powerpoint/2010/main" val="189746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11</a:t>
            </a:fld>
            <a:endParaRPr lang="en-US"/>
          </a:p>
        </p:txBody>
      </p:sp>
    </p:spTree>
    <p:extLst>
      <p:ext uri="{BB962C8B-B14F-4D97-AF65-F5344CB8AC3E}">
        <p14:creationId xmlns:p14="http://schemas.microsoft.com/office/powerpoint/2010/main" val="1355195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12</a:t>
            </a:fld>
            <a:endParaRPr lang="en-US"/>
          </a:p>
        </p:txBody>
      </p:sp>
    </p:spTree>
    <p:extLst>
      <p:ext uri="{BB962C8B-B14F-4D97-AF65-F5344CB8AC3E}">
        <p14:creationId xmlns:p14="http://schemas.microsoft.com/office/powerpoint/2010/main" val="346208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13</a:t>
            </a:fld>
            <a:endParaRPr lang="en-US"/>
          </a:p>
        </p:txBody>
      </p:sp>
    </p:spTree>
    <p:extLst>
      <p:ext uri="{BB962C8B-B14F-4D97-AF65-F5344CB8AC3E}">
        <p14:creationId xmlns:p14="http://schemas.microsoft.com/office/powerpoint/2010/main" val="74196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14</a:t>
            </a:fld>
            <a:endParaRPr lang="en-US"/>
          </a:p>
        </p:txBody>
      </p:sp>
    </p:spTree>
    <p:extLst>
      <p:ext uri="{BB962C8B-B14F-4D97-AF65-F5344CB8AC3E}">
        <p14:creationId xmlns:p14="http://schemas.microsoft.com/office/powerpoint/2010/main" val="40694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15</a:t>
            </a:fld>
            <a:endParaRPr lang="en-US"/>
          </a:p>
        </p:txBody>
      </p:sp>
    </p:spTree>
    <p:extLst>
      <p:ext uri="{BB962C8B-B14F-4D97-AF65-F5344CB8AC3E}">
        <p14:creationId xmlns:p14="http://schemas.microsoft.com/office/powerpoint/2010/main" val="419720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16</a:t>
            </a:fld>
            <a:endParaRPr lang="en-US"/>
          </a:p>
        </p:txBody>
      </p:sp>
    </p:spTree>
    <p:extLst>
      <p:ext uri="{BB962C8B-B14F-4D97-AF65-F5344CB8AC3E}">
        <p14:creationId xmlns:p14="http://schemas.microsoft.com/office/powerpoint/2010/main" val="205264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17</a:t>
            </a:fld>
            <a:endParaRPr lang="en-US"/>
          </a:p>
        </p:txBody>
      </p:sp>
    </p:spTree>
    <p:extLst>
      <p:ext uri="{BB962C8B-B14F-4D97-AF65-F5344CB8AC3E}">
        <p14:creationId xmlns:p14="http://schemas.microsoft.com/office/powerpoint/2010/main" val="3667187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9D2F12-C009-439C-8B13-7A0A35D80C49}" type="slidenum">
              <a:rPr lang="en-US" smtClean="0"/>
              <a:t>18</a:t>
            </a:fld>
            <a:endParaRPr lang="en-US"/>
          </a:p>
        </p:txBody>
      </p:sp>
    </p:spTree>
    <p:extLst>
      <p:ext uri="{BB962C8B-B14F-4D97-AF65-F5344CB8AC3E}">
        <p14:creationId xmlns:p14="http://schemas.microsoft.com/office/powerpoint/2010/main" val="1181773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108A-A984-F048-1C4A-3D48BBE6BC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41192-FE8E-0F4D-9977-012CA1B0C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B3B8B7-0468-ECD3-AC6A-FA05D0217733}"/>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5" name="Footer Placeholder 4">
            <a:extLst>
              <a:ext uri="{FF2B5EF4-FFF2-40B4-BE49-F238E27FC236}">
                <a16:creationId xmlns:a16="http://schemas.microsoft.com/office/drawing/2014/main" id="{E52DCFD7-B696-2AC8-143D-B6516DF44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4CD82-08D8-F14F-70F7-D825C37D499F}"/>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78509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31A4-2000-3BC9-251A-47601BE0C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E214E-A238-435E-39A4-8336873FF4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FDE44-AAF0-8FBB-2DEC-6AD41949232A}"/>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5" name="Footer Placeholder 4">
            <a:extLst>
              <a:ext uri="{FF2B5EF4-FFF2-40B4-BE49-F238E27FC236}">
                <a16:creationId xmlns:a16="http://schemas.microsoft.com/office/drawing/2014/main" id="{189034E3-1968-D677-BFF7-CB1FB66BF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91629-3550-1C29-8620-5F39CE2C8FB9}"/>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38331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F7886-CC91-563C-F5B7-AAAE3B2F56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A430F-D409-4DC2-8DF3-AE1382B98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BEF18-A071-95A1-32CA-2A4F500461F3}"/>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5" name="Footer Placeholder 4">
            <a:extLst>
              <a:ext uri="{FF2B5EF4-FFF2-40B4-BE49-F238E27FC236}">
                <a16:creationId xmlns:a16="http://schemas.microsoft.com/office/drawing/2014/main" id="{2A20CDAB-9A47-90B9-E78B-1E8C9C71E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ACD33-1939-46CD-D38C-78DB1BE902BF}"/>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185759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F9CA-D50F-DF1F-6966-5CA207A8E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D8FC4-FD0F-81D1-18FC-41F86FAC17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E9609-451A-C2BF-FEAC-7F56DE7BA670}"/>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5" name="Footer Placeholder 4">
            <a:extLst>
              <a:ext uri="{FF2B5EF4-FFF2-40B4-BE49-F238E27FC236}">
                <a16:creationId xmlns:a16="http://schemas.microsoft.com/office/drawing/2014/main" id="{DC0ABD31-F83E-475A-B48C-F194A6371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627C5-4B2B-8E65-1C3D-C46145DA5983}"/>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212231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4C6C-B6F6-C9F6-A048-7ED5662878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A9270C-545B-0D23-2ADF-2BED09375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142E12-3F8B-5BEE-2DFF-027B53BAB745}"/>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5" name="Footer Placeholder 4">
            <a:extLst>
              <a:ext uri="{FF2B5EF4-FFF2-40B4-BE49-F238E27FC236}">
                <a16:creationId xmlns:a16="http://schemas.microsoft.com/office/drawing/2014/main" id="{39D8D1B5-F327-9396-6330-2683B84F6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99352-565A-19AC-8431-13705C167E7B}"/>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24200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387-887E-0D47-1BD7-6D8618939F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7CA48-7E83-B9C6-7304-914C39FB0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F5DFD2-A9C4-EB22-AC23-9FB9127557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480DA3-C04C-215B-0265-0EB64792A3BB}"/>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6" name="Footer Placeholder 5">
            <a:extLst>
              <a:ext uri="{FF2B5EF4-FFF2-40B4-BE49-F238E27FC236}">
                <a16:creationId xmlns:a16="http://schemas.microsoft.com/office/drawing/2014/main" id="{0477F6B2-8A55-87B8-3DA6-263141231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B8E57-B946-21BE-80C2-EFDE5250085D}"/>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86631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A979-8D98-8F48-56A7-B75678B60A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EA8D28-137B-02F3-9A68-1FB6DF4A6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D5A24F-7FF8-2921-429C-8FEFAF543A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47890C-8914-0ECE-B3C6-C338CE6AE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81C68A-6D63-9E49-87CB-1169CA2B1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A33AF-0310-B6E7-A9E2-F5696046444C}"/>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8" name="Footer Placeholder 7">
            <a:extLst>
              <a:ext uri="{FF2B5EF4-FFF2-40B4-BE49-F238E27FC236}">
                <a16:creationId xmlns:a16="http://schemas.microsoft.com/office/drawing/2014/main" id="{D0FA3669-EA73-66A2-B699-E9B7CFEA4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EF5C8-7C4E-5F7D-4388-F8E45317C348}"/>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33760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69FC-7493-09D8-13A3-0B8771BC45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967A08-04CB-591A-B24B-7A4EF68DB17E}"/>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4" name="Footer Placeholder 3">
            <a:extLst>
              <a:ext uri="{FF2B5EF4-FFF2-40B4-BE49-F238E27FC236}">
                <a16:creationId xmlns:a16="http://schemas.microsoft.com/office/drawing/2014/main" id="{56CEC5A5-BEB4-C7F4-12CE-90BADDE29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A0F1F8-11EF-1EB3-E6BB-C0D0AD7CABA2}"/>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283356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2172D-94FD-DE51-4A33-7633B8F80347}"/>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3" name="Footer Placeholder 2">
            <a:extLst>
              <a:ext uri="{FF2B5EF4-FFF2-40B4-BE49-F238E27FC236}">
                <a16:creationId xmlns:a16="http://schemas.microsoft.com/office/drawing/2014/main" id="{8511C50A-052C-8509-2F15-900B46275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43616-56E5-9975-F712-9128991EC370}"/>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98489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8A52-7F63-38AC-5FC9-52FF8EA1D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D9DB04-E9F1-62B6-2864-A9297E42A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EC55C-B80F-99E1-537B-5C0B2BA70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1F5F9-1288-052E-A6B7-E9370AD40826}"/>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6" name="Footer Placeholder 5">
            <a:extLst>
              <a:ext uri="{FF2B5EF4-FFF2-40B4-BE49-F238E27FC236}">
                <a16:creationId xmlns:a16="http://schemas.microsoft.com/office/drawing/2014/main" id="{11809CDE-AB00-109F-B701-EF1342D7C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313AD-6C3B-EBE4-CB68-DA1B9AB26112}"/>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281756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82A6-AEB2-9803-9367-68F1BECC6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7576D9-8594-AFDE-E782-30DD9C8BF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84E44A-A254-8AA0-5475-FE2C14F07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CC735-0111-FF90-38CA-8AC5A071B588}"/>
              </a:ext>
            </a:extLst>
          </p:cNvPr>
          <p:cNvSpPr>
            <a:spLocks noGrp="1"/>
          </p:cNvSpPr>
          <p:nvPr>
            <p:ph type="dt" sz="half" idx="10"/>
          </p:nvPr>
        </p:nvSpPr>
        <p:spPr/>
        <p:txBody>
          <a:bodyPr/>
          <a:lstStyle/>
          <a:p>
            <a:fld id="{B4581FD5-D2B4-49E4-A553-3A605813933D}" type="datetimeFigureOut">
              <a:rPr lang="en-US" smtClean="0"/>
              <a:t>10/12/2024</a:t>
            </a:fld>
            <a:endParaRPr lang="en-US"/>
          </a:p>
        </p:txBody>
      </p:sp>
      <p:sp>
        <p:nvSpPr>
          <p:cNvPr id="6" name="Footer Placeholder 5">
            <a:extLst>
              <a:ext uri="{FF2B5EF4-FFF2-40B4-BE49-F238E27FC236}">
                <a16:creationId xmlns:a16="http://schemas.microsoft.com/office/drawing/2014/main" id="{6BE7B4F0-C3FC-5D78-D7C1-9FB27649A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B96A50-EE51-D0FB-0CB4-6A275989C74A}"/>
              </a:ext>
            </a:extLst>
          </p:cNvPr>
          <p:cNvSpPr>
            <a:spLocks noGrp="1"/>
          </p:cNvSpPr>
          <p:nvPr>
            <p:ph type="sldNum" sz="quarter" idx="12"/>
          </p:nvPr>
        </p:nvSpPr>
        <p:spPr/>
        <p:txBody>
          <a:bodyPr/>
          <a:lstStyle/>
          <a:p>
            <a:fld id="{913ED70D-2AB5-4163-B682-52B3FDA70D95}" type="slidenum">
              <a:rPr lang="en-US" smtClean="0"/>
              <a:t>‹#›</a:t>
            </a:fld>
            <a:endParaRPr lang="en-US"/>
          </a:p>
        </p:txBody>
      </p:sp>
    </p:spTree>
    <p:extLst>
      <p:ext uri="{BB962C8B-B14F-4D97-AF65-F5344CB8AC3E}">
        <p14:creationId xmlns:p14="http://schemas.microsoft.com/office/powerpoint/2010/main" val="174806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5C024-24BF-3204-4016-5FD17A66C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65A03-0526-A818-F302-44FADE623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3C172-E956-F1A0-400A-D9DF89767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581FD5-D2B4-49E4-A553-3A605813933D}" type="datetimeFigureOut">
              <a:rPr lang="en-US" smtClean="0"/>
              <a:t>10/12/2024</a:t>
            </a:fld>
            <a:endParaRPr lang="en-US"/>
          </a:p>
        </p:txBody>
      </p:sp>
      <p:sp>
        <p:nvSpPr>
          <p:cNvPr id="5" name="Footer Placeholder 4">
            <a:extLst>
              <a:ext uri="{FF2B5EF4-FFF2-40B4-BE49-F238E27FC236}">
                <a16:creationId xmlns:a16="http://schemas.microsoft.com/office/drawing/2014/main" id="{B8A251D9-2132-E644-B851-DDBDAC1C0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82BEB5-570C-B02C-B61C-5B73989EF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3ED70D-2AB5-4163-B682-52B3FDA70D95}" type="slidenum">
              <a:rPr lang="en-US" smtClean="0"/>
              <a:t>‹#›</a:t>
            </a:fld>
            <a:endParaRPr lang="en-US"/>
          </a:p>
        </p:txBody>
      </p:sp>
    </p:spTree>
    <p:extLst>
      <p:ext uri="{BB962C8B-B14F-4D97-AF65-F5344CB8AC3E}">
        <p14:creationId xmlns:p14="http://schemas.microsoft.com/office/powerpoint/2010/main" val="387731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F99FAB-10C1-3103-C6A2-56374E078A00}"/>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latin typeface="Times New Roman"/>
                <a:cs typeface="Times New Roman"/>
              </a:rPr>
              <a:t>Design and Implement </a:t>
            </a:r>
            <a:r>
              <a:rPr lang="en-US" sz="4800" dirty="0">
                <a:solidFill>
                  <a:srgbClr val="FFFFFF"/>
                </a:solidFill>
                <a:latin typeface="Times New Roman"/>
                <a:cs typeface="Times New Roman"/>
              </a:rPr>
              <a:t>Small Office </a:t>
            </a:r>
            <a:r>
              <a:rPr lang="en-US" sz="4800" spc="-5" dirty="0">
                <a:solidFill>
                  <a:srgbClr val="FFFFFF"/>
                </a:solidFill>
                <a:latin typeface="Times New Roman"/>
                <a:cs typeface="Times New Roman"/>
              </a:rPr>
              <a:t>Network Design</a:t>
            </a:r>
            <a:endParaRPr lang="en-US" sz="4800" dirty="0">
              <a:solidFill>
                <a:srgbClr val="FFFFFF"/>
              </a:solidFill>
            </a:endParaRPr>
          </a:p>
        </p:txBody>
      </p:sp>
      <p:pic>
        <p:nvPicPr>
          <p:cNvPr id="5" name="Picture 4">
            <a:extLst>
              <a:ext uri="{FF2B5EF4-FFF2-40B4-BE49-F238E27FC236}">
                <a16:creationId xmlns:a16="http://schemas.microsoft.com/office/drawing/2014/main" id="{7E944D35-42F8-217C-1FC2-908F07DD40CC}"/>
              </a:ext>
            </a:extLst>
          </p:cNvPr>
          <p:cNvPicPr>
            <a:picLocks noChangeAspect="1"/>
          </p:cNvPicPr>
          <p:nvPr/>
        </p:nvPicPr>
        <p:blipFill>
          <a:blip r:embed="rId2"/>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227590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US" sz="3700" b="1" spc="-5" dirty="0">
                <a:solidFill>
                  <a:srgbClr val="FFFFFF"/>
                </a:solidFill>
              </a:rPr>
              <a:t>4</a:t>
            </a:r>
            <a:r>
              <a:rPr lang="en-US" sz="3700" b="1" kern="1200" spc="-5" dirty="0">
                <a:solidFill>
                  <a:srgbClr val="FFFFFF"/>
                </a:solidFill>
                <a:latin typeface="+mj-lt"/>
                <a:ea typeface="+mj-ea"/>
                <a:cs typeface="+mj-cs"/>
              </a:rPr>
              <a:t>. </a:t>
            </a:r>
            <a:r>
              <a:rPr lang="en-US" sz="3700" b="1" spc="-5" dirty="0">
                <a:solidFill>
                  <a:srgbClr val="FFFFFF"/>
                </a:solidFill>
              </a:rPr>
              <a:t>Switch</a:t>
            </a:r>
            <a:r>
              <a:rPr lang="en-US" sz="3700" b="1" kern="1200" spc="-5" dirty="0">
                <a:solidFill>
                  <a:srgbClr val="FFFFFF"/>
                </a:solidFill>
                <a:latin typeface="+mj-lt"/>
                <a:ea typeface="+mj-ea"/>
                <a:cs typeface="+mj-cs"/>
              </a:rPr>
              <a:t> Configuration</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D408F86A-7C38-B459-12C3-3A07591E5DEA}"/>
              </a:ext>
            </a:extLst>
          </p:cNvPr>
          <p:cNvSpPr txBox="1"/>
          <p:nvPr/>
        </p:nvSpPr>
        <p:spPr>
          <a:xfrm>
            <a:off x="622501" y="1822348"/>
            <a:ext cx="3991685" cy="4524315"/>
          </a:xfrm>
          <a:prstGeom prst="rect">
            <a:avLst/>
          </a:prstGeom>
          <a:noFill/>
        </p:spPr>
        <p:txBody>
          <a:bodyPr wrap="square">
            <a:spAutoFit/>
          </a:bodyPr>
          <a:lstStyle/>
          <a:p>
            <a:r>
              <a:rPr lang="en-US" sz="1200" dirty="0">
                <a:solidFill>
                  <a:schemeClr val="tx2"/>
                </a:solidFill>
              </a:rPr>
              <a:t>4.1 Switch Configuration</a:t>
            </a:r>
          </a:p>
          <a:p>
            <a:r>
              <a:rPr lang="en-US" sz="1200" dirty="0">
                <a:solidFill>
                  <a:schemeClr val="tx2"/>
                </a:solidFill>
              </a:rPr>
              <a:t>======================</a:t>
            </a:r>
          </a:p>
          <a:p>
            <a:r>
              <a:rPr lang="en-US" sz="1200" dirty="0">
                <a:solidFill>
                  <a:schemeClr val="tx2"/>
                </a:solidFill>
              </a:rPr>
              <a:t>Basic SW configuration</a:t>
            </a:r>
          </a:p>
          <a:p>
            <a:r>
              <a:rPr lang="en-US" sz="1200" dirty="0">
                <a:solidFill>
                  <a:schemeClr val="tx2"/>
                </a:solidFill>
              </a:rPr>
              <a:t>======================</a:t>
            </a:r>
          </a:p>
          <a:p>
            <a:r>
              <a:rPr lang="en-US" sz="1200" dirty="0">
                <a:solidFill>
                  <a:schemeClr val="tx2"/>
                </a:solidFill>
              </a:rPr>
              <a:t>hostname Finance-SW</a:t>
            </a:r>
          </a:p>
          <a:p>
            <a:r>
              <a:rPr lang="en-US" sz="1200" dirty="0">
                <a:solidFill>
                  <a:schemeClr val="tx2"/>
                </a:solidFill>
              </a:rPr>
              <a:t>line console 0</a:t>
            </a:r>
          </a:p>
          <a:p>
            <a:r>
              <a:rPr lang="en-US" sz="1200" dirty="0">
                <a:solidFill>
                  <a:schemeClr val="tx2"/>
                </a:solidFill>
              </a:rPr>
              <a:t>password cisco</a:t>
            </a:r>
          </a:p>
          <a:p>
            <a:r>
              <a:rPr lang="en-US" sz="1200" dirty="0">
                <a:solidFill>
                  <a:schemeClr val="tx2"/>
                </a:solidFill>
              </a:rPr>
              <a:t>login</a:t>
            </a:r>
          </a:p>
          <a:p>
            <a:r>
              <a:rPr lang="en-US" sz="1200" dirty="0">
                <a:solidFill>
                  <a:schemeClr val="tx2"/>
                </a:solidFill>
              </a:rPr>
              <a:t>exit</a:t>
            </a:r>
          </a:p>
          <a:p>
            <a:r>
              <a:rPr lang="en-US" sz="1200" dirty="0">
                <a:solidFill>
                  <a:schemeClr val="tx2"/>
                </a:solidFill>
              </a:rPr>
              <a:t>enable password cisco</a:t>
            </a:r>
          </a:p>
          <a:p>
            <a:r>
              <a:rPr lang="en-US" sz="1200" dirty="0">
                <a:solidFill>
                  <a:schemeClr val="tx2"/>
                </a:solidFill>
              </a:rPr>
              <a:t>no </a:t>
            </a:r>
            <a:r>
              <a:rPr lang="en-US" sz="1200" dirty="0" err="1">
                <a:solidFill>
                  <a:schemeClr val="tx2"/>
                </a:solidFill>
              </a:rPr>
              <a:t>ip</a:t>
            </a:r>
            <a:r>
              <a:rPr lang="en-US" sz="1200" dirty="0">
                <a:solidFill>
                  <a:schemeClr val="tx2"/>
                </a:solidFill>
              </a:rPr>
              <a:t> domain-lookup</a:t>
            </a:r>
          </a:p>
          <a:p>
            <a:r>
              <a:rPr lang="en-US" sz="1200" dirty="0">
                <a:solidFill>
                  <a:schemeClr val="tx2"/>
                </a:solidFill>
              </a:rPr>
              <a:t>banner </a:t>
            </a:r>
            <a:r>
              <a:rPr lang="en-US" sz="1200" dirty="0" err="1">
                <a:solidFill>
                  <a:schemeClr val="tx2"/>
                </a:solidFill>
              </a:rPr>
              <a:t>motd</a:t>
            </a:r>
            <a:r>
              <a:rPr lang="en-US" sz="1200" dirty="0">
                <a:solidFill>
                  <a:schemeClr val="tx2"/>
                </a:solidFill>
              </a:rPr>
              <a:t> #No </a:t>
            </a:r>
            <a:r>
              <a:rPr lang="en-US" sz="1200" dirty="0" err="1">
                <a:solidFill>
                  <a:schemeClr val="tx2"/>
                </a:solidFill>
              </a:rPr>
              <a:t>Unauthorised</a:t>
            </a:r>
            <a:r>
              <a:rPr lang="en-US" sz="1200" dirty="0">
                <a:solidFill>
                  <a:schemeClr val="tx2"/>
                </a:solidFill>
              </a:rPr>
              <a:t> </a:t>
            </a:r>
            <a:r>
              <a:rPr lang="en-US" sz="1200" dirty="0" err="1">
                <a:solidFill>
                  <a:schemeClr val="tx2"/>
                </a:solidFill>
              </a:rPr>
              <a:t>Acces</a:t>
            </a:r>
            <a:r>
              <a:rPr lang="en-US" sz="1200" dirty="0">
                <a:solidFill>
                  <a:schemeClr val="tx2"/>
                </a:solidFill>
              </a:rPr>
              <a:t>!!!#</a:t>
            </a:r>
          </a:p>
          <a:p>
            <a:r>
              <a:rPr lang="en-US" sz="1200" dirty="0">
                <a:solidFill>
                  <a:schemeClr val="tx2"/>
                </a:solidFill>
              </a:rPr>
              <a:t>service password-encryption</a:t>
            </a:r>
          </a:p>
          <a:p>
            <a:r>
              <a:rPr lang="en-US" sz="1200" dirty="0">
                <a:solidFill>
                  <a:schemeClr val="tx2"/>
                </a:solidFill>
              </a:rPr>
              <a:t>do </a:t>
            </a:r>
            <a:r>
              <a:rPr lang="en-US" sz="1200" dirty="0" err="1">
                <a:solidFill>
                  <a:schemeClr val="tx2"/>
                </a:solidFill>
              </a:rPr>
              <a:t>wr</a:t>
            </a:r>
            <a:endParaRPr lang="en-US" sz="1200" dirty="0">
              <a:solidFill>
                <a:schemeClr val="tx2"/>
              </a:solidFill>
            </a:endParaRPr>
          </a:p>
          <a:p>
            <a:r>
              <a:rPr lang="en-US" sz="1200" dirty="0" err="1">
                <a:solidFill>
                  <a:schemeClr val="tx2"/>
                </a:solidFill>
              </a:rPr>
              <a:t>ip</a:t>
            </a:r>
            <a:r>
              <a:rPr lang="en-US" sz="1200" dirty="0">
                <a:solidFill>
                  <a:schemeClr val="tx2"/>
                </a:solidFill>
              </a:rPr>
              <a:t> domain name cisco.net</a:t>
            </a:r>
          </a:p>
          <a:p>
            <a:r>
              <a:rPr lang="en-US" sz="1200" dirty="0">
                <a:solidFill>
                  <a:schemeClr val="tx2"/>
                </a:solidFill>
              </a:rPr>
              <a:t>username admin password cisco</a:t>
            </a:r>
          </a:p>
          <a:p>
            <a:r>
              <a:rPr lang="en-US" sz="1200" dirty="0">
                <a:solidFill>
                  <a:schemeClr val="tx2"/>
                </a:solidFill>
              </a:rPr>
              <a:t>crypto key generate </a:t>
            </a:r>
            <a:r>
              <a:rPr lang="en-US" sz="1200" dirty="0" err="1">
                <a:solidFill>
                  <a:schemeClr val="tx2"/>
                </a:solidFill>
              </a:rPr>
              <a:t>rsa</a:t>
            </a:r>
            <a:endParaRPr lang="en-US" sz="1200" dirty="0">
              <a:solidFill>
                <a:schemeClr val="tx2"/>
              </a:solidFill>
            </a:endParaRPr>
          </a:p>
          <a:p>
            <a:r>
              <a:rPr lang="en-US" sz="1200" dirty="0">
                <a:solidFill>
                  <a:schemeClr val="tx2"/>
                </a:solidFill>
              </a:rPr>
              <a:t>1024</a:t>
            </a:r>
          </a:p>
          <a:p>
            <a:r>
              <a:rPr lang="en-US" sz="1200" dirty="0">
                <a:solidFill>
                  <a:schemeClr val="tx2"/>
                </a:solidFill>
              </a:rPr>
              <a:t>line </a:t>
            </a:r>
            <a:r>
              <a:rPr lang="en-US" sz="1200" dirty="0" err="1">
                <a:solidFill>
                  <a:schemeClr val="tx2"/>
                </a:solidFill>
              </a:rPr>
              <a:t>vty</a:t>
            </a:r>
            <a:r>
              <a:rPr lang="en-US" sz="1200" dirty="0">
                <a:solidFill>
                  <a:schemeClr val="tx2"/>
                </a:solidFill>
              </a:rPr>
              <a:t> 0 15</a:t>
            </a:r>
          </a:p>
          <a:p>
            <a:r>
              <a:rPr lang="en-US" sz="1200" dirty="0">
                <a:solidFill>
                  <a:schemeClr val="tx2"/>
                </a:solidFill>
              </a:rPr>
              <a:t>login local</a:t>
            </a:r>
          </a:p>
          <a:p>
            <a:r>
              <a:rPr lang="en-US" sz="1200" dirty="0">
                <a:solidFill>
                  <a:schemeClr val="tx2"/>
                </a:solidFill>
              </a:rPr>
              <a:t>transport input ssh</a:t>
            </a:r>
          </a:p>
          <a:p>
            <a:r>
              <a:rPr lang="en-US" sz="1200" dirty="0">
                <a:solidFill>
                  <a:schemeClr val="tx2"/>
                </a:solidFill>
              </a:rPr>
              <a:t>exit</a:t>
            </a:r>
          </a:p>
          <a:p>
            <a:r>
              <a:rPr lang="en-US" sz="1200" dirty="0" err="1">
                <a:solidFill>
                  <a:schemeClr val="tx2"/>
                </a:solidFill>
              </a:rPr>
              <a:t>ip</a:t>
            </a:r>
            <a:r>
              <a:rPr lang="en-US" sz="1200" dirty="0">
                <a:solidFill>
                  <a:schemeClr val="tx2"/>
                </a:solidFill>
              </a:rPr>
              <a:t> ssh version 2</a:t>
            </a:r>
          </a:p>
          <a:p>
            <a:r>
              <a:rPr lang="en-US" sz="1200" dirty="0">
                <a:solidFill>
                  <a:schemeClr val="tx2"/>
                </a:solidFill>
              </a:rPr>
              <a:t>do </a:t>
            </a:r>
            <a:r>
              <a:rPr lang="en-US" sz="1200" dirty="0" err="1">
                <a:solidFill>
                  <a:schemeClr val="tx2"/>
                </a:solidFill>
              </a:rPr>
              <a:t>wr</a:t>
            </a:r>
            <a:endParaRPr lang="en-US" sz="1200" dirty="0">
              <a:solidFill>
                <a:schemeClr val="tx2"/>
              </a:solidFill>
            </a:endParaRPr>
          </a:p>
        </p:txBody>
      </p:sp>
      <p:sp>
        <p:nvSpPr>
          <p:cNvPr id="9" name="TextBox 8">
            <a:extLst>
              <a:ext uri="{FF2B5EF4-FFF2-40B4-BE49-F238E27FC236}">
                <a16:creationId xmlns:a16="http://schemas.microsoft.com/office/drawing/2014/main" id="{5805142D-1450-51E9-6F02-069665D5DA9E}"/>
              </a:ext>
            </a:extLst>
          </p:cNvPr>
          <p:cNvSpPr txBox="1"/>
          <p:nvPr/>
        </p:nvSpPr>
        <p:spPr>
          <a:xfrm>
            <a:off x="4014414" y="1820702"/>
            <a:ext cx="3091292" cy="3046988"/>
          </a:xfrm>
          <a:prstGeom prst="rect">
            <a:avLst/>
          </a:prstGeom>
          <a:noFill/>
        </p:spPr>
        <p:txBody>
          <a:bodyPr wrap="square">
            <a:spAutoFit/>
          </a:bodyPr>
          <a:lstStyle/>
          <a:p>
            <a:pPr algn="ctr"/>
            <a:r>
              <a:rPr lang="en-US" sz="1200" b="1" dirty="0"/>
              <a:t>4.2 VLANs Virtual LANs (VLANs) are employed to logically segment the network into distinct broadcast domains. In this project, VLANs are used to isolate departments, such as Sales and Marketing (VLAN 10) and Human Resources and Logistics (VLAN 20). Each VLAN is assigned a name and associated with specific switch ports using the switchport access </a:t>
            </a:r>
            <a:r>
              <a:rPr lang="en-US" sz="1200" b="1" dirty="0" err="1"/>
              <a:t>vlan</a:t>
            </a:r>
            <a:r>
              <a:rPr lang="en-US" sz="1200" b="1" dirty="0"/>
              <a:t> command. This segmentation enhances network security, reduces broadcast traffic, and facilitates more efficient network management. The configuration for VLANs is done on each switch, ensuring a well-organized and secure network infrastructure.</a:t>
            </a:r>
          </a:p>
        </p:txBody>
      </p:sp>
      <p:sp>
        <p:nvSpPr>
          <p:cNvPr id="3" name="TextBox 2">
            <a:extLst>
              <a:ext uri="{FF2B5EF4-FFF2-40B4-BE49-F238E27FC236}">
                <a16:creationId xmlns:a16="http://schemas.microsoft.com/office/drawing/2014/main" id="{71821711-7B0B-B724-5C17-C1510D90DC9B}"/>
              </a:ext>
            </a:extLst>
          </p:cNvPr>
          <p:cNvSpPr txBox="1"/>
          <p:nvPr/>
        </p:nvSpPr>
        <p:spPr>
          <a:xfrm>
            <a:off x="7428121" y="2317659"/>
            <a:ext cx="2010353" cy="3416320"/>
          </a:xfrm>
          <a:prstGeom prst="rect">
            <a:avLst/>
          </a:prstGeom>
          <a:noFill/>
        </p:spPr>
        <p:txBody>
          <a:bodyPr wrap="square">
            <a:spAutoFit/>
          </a:bodyPr>
          <a:lstStyle/>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int range fa0/1-2</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switchport mode trunk</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30</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name Finance</a:t>
            </a:r>
          </a:p>
          <a:p>
            <a:pPr marL="0" algn="l" rtl="0" eaLnBrk="1" latinLnBrk="0" hangingPunct="1">
              <a:spcBef>
                <a:spcPts val="0"/>
              </a:spcBef>
              <a:spcAft>
                <a:spcPts val="0"/>
              </a:spcAft>
            </a:pP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99</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name </a:t>
            </a:r>
            <a:r>
              <a:rPr lang="en-US" sz="1200" kern="1200" dirty="0" err="1">
                <a:solidFill>
                  <a:schemeClr val="tx2"/>
                </a:solidFill>
                <a:effectLst/>
                <a:latin typeface="Aptos Display" panose="020B0004020202020204" pitchFamily="34" charset="0"/>
              </a:rPr>
              <a:t>BlackHole</a:t>
            </a:r>
            <a:endParaRPr lang="en-US" sz="1200" kern="1200" dirty="0">
              <a:solidFill>
                <a:schemeClr val="tx2"/>
              </a:solidFill>
              <a:effectLst/>
              <a:latin typeface="Aptos Display" panose="020B0004020202020204" pitchFamily="34" charset="0"/>
            </a:endParaRP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int range fa0/3-24</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switchport mode access</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switchport access </a:t>
            </a: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30</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int range gig0/1-2</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switchport mode access</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switchport access </a:t>
            </a: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99</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shutdown</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do </a:t>
            </a:r>
            <a:r>
              <a:rPr lang="en-US" sz="1200" kern="1200" dirty="0" err="1">
                <a:solidFill>
                  <a:schemeClr val="tx2"/>
                </a:solidFill>
                <a:effectLst/>
                <a:latin typeface="Aptos Display" panose="020B0004020202020204" pitchFamily="34" charset="0"/>
              </a:rPr>
              <a:t>wr</a:t>
            </a:r>
            <a:endParaRPr lang="en-US" sz="1200" kern="1200" dirty="0">
              <a:solidFill>
                <a:schemeClr val="tx2"/>
              </a:solidFill>
              <a:effectLst/>
              <a:latin typeface="Aptos Display" panose="020B0004020202020204" pitchFamily="34" charset="0"/>
            </a:endParaRPr>
          </a:p>
        </p:txBody>
      </p:sp>
      <p:sp>
        <p:nvSpPr>
          <p:cNvPr id="6" name="TextBox 5">
            <a:extLst>
              <a:ext uri="{FF2B5EF4-FFF2-40B4-BE49-F238E27FC236}">
                <a16:creationId xmlns:a16="http://schemas.microsoft.com/office/drawing/2014/main" id="{F7405FA2-2013-C4D0-A7E3-5791DAA8DA17}"/>
              </a:ext>
            </a:extLst>
          </p:cNvPr>
          <p:cNvSpPr txBox="1"/>
          <p:nvPr/>
        </p:nvSpPr>
        <p:spPr>
          <a:xfrm>
            <a:off x="9760889" y="2317659"/>
            <a:ext cx="2010353" cy="3231654"/>
          </a:xfrm>
          <a:prstGeom prst="rect">
            <a:avLst/>
          </a:prstGeom>
          <a:noFill/>
        </p:spPr>
        <p:txBody>
          <a:bodyPr wrap="square">
            <a:spAutoFit/>
          </a:bodyPr>
          <a:lstStyle/>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int range gig1/0/3-8</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switchport mode trunk</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10</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name Sales</a:t>
            </a:r>
          </a:p>
          <a:p>
            <a:pPr marL="0" algn="l" rtl="0" eaLnBrk="1" latinLnBrk="0" hangingPunct="1">
              <a:spcBef>
                <a:spcPts val="0"/>
              </a:spcBef>
              <a:spcAft>
                <a:spcPts val="0"/>
              </a:spcAft>
            </a:pP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20</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name HR</a:t>
            </a:r>
          </a:p>
          <a:p>
            <a:pPr marL="0" algn="l" rtl="0" eaLnBrk="1" latinLnBrk="0" hangingPunct="1">
              <a:spcBef>
                <a:spcPts val="0"/>
              </a:spcBef>
              <a:spcAft>
                <a:spcPts val="0"/>
              </a:spcAft>
            </a:pP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30</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name Finance</a:t>
            </a:r>
          </a:p>
          <a:p>
            <a:pPr marL="0" algn="l" rtl="0" eaLnBrk="1" latinLnBrk="0" hangingPunct="1">
              <a:spcBef>
                <a:spcPts val="0"/>
              </a:spcBef>
              <a:spcAft>
                <a:spcPts val="0"/>
              </a:spcAft>
            </a:pP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40</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name Admin</a:t>
            </a:r>
          </a:p>
          <a:p>
            <a:pPr marL="0" algn="l" rtl="0" eaLnBrk="1" latinLnBrk="0" hangingPunct="1">
              <a:spcBef>
                <a:spcPts val="0"/>
              </a:spcBef>
              <a:spcAft>
                <a:spcPts val="0"/>
              </a:spcAft>
            </a:pP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50</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name ICT</a:t>
            </a:r>
          </a:p>
          <a:p>
            <a:pPr marL="0" algn="l" rtl="0" eaLnBrk="1" latinLnBrk="0" hangingPunct="1">
              <a:spcBef>
                <a:spcPts val="0"/>
              </a:spcBef>
              <a:spcAft>
                <a:spcPts val="0"/>
              </a:spcAft>
            </a:pPr>
            <a:r>
              <a:rPr lang="en-US" sz="1200" kern="1200" dirty="0" err="1">
                <a:solidFill>
                  <a:schemeClr val="tx2"/>
                </a:solidFill>
                <a:effectLst/>
                <a:latin typeface="Aptos Display" panose="020B0004020202020204" pitchFamily="34" charset="0"/>
              </a:rPr>
              <a:t>vlan</a:t>
            </a:r>
            <a:r>
              <a:rPr lang="en-US" sz="1200" kern="1200" dirty="0">
                <a:solidFill>
                  <a:schemeClr val="tx2"/>
                </a:solidFill>
                <a:effectLst/>
                <a:latin typeface="Aptos Display" panose="020B0004020202020204" pitchFamily="34" charset="0"/>
              </a:rPr>
              <a:t> 60</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  name </a:t>
            </a:r>
            <a:r>
              <a:rPr lang="en-US" sz="1200" kern="1200" dirty="0" err="1">
                <a:solidFill>
                  <a:schemeClr val="tx2"/>
                </a:solidFill>
                <a:effectLst/>
                <a:latin typeface="Aptos Display" panose="020B0004020202020204" pitchFamily="34" charset="0"/>
              </a:rPr>
              <a:t>ServerRoom</a:t>
            </a:r>
            <a:endParaRPr lang="en-US" sz="1200" kern="1200" dirty="0">
              <a:solidFill>
                <a:schemeClr val="tx2"/>
              </a:solidFill>
              <a:effectLst/>
              <a:latin typeface="Aptos Display" panose="020B0004020202020204" pitchFamily="34" charset="0"/>
            </a:endParaRP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US" sz="1200" kern="1200" dirty="0">
                <a:solidFill>
                  <a:schemeClr val="tx2"/>
                </a:solidFill>
                <a:effectLst/>
                <a:latin typeface="Aptos Display" panose="020B0004020202020204" pitchFamily="34" charset="0"/>
              </a:rPr>
              <a:t>do </a:t>
            </a:r>
            <a:r>
              <a:rPr lang="en-US" sz="1200" kern="1200" dirty="0" err="1">
                <a:solidFill>
                  <a:schemeClr val="tx2"/>
                </a:solidFill>
                <a:effectLst/>
                <a:latin typeface="Aptos Display" panose="020B0004020202020204" pitchFamily="34" charset="0"/>
              </a:rPr>
              <a:t>wr</a:t>
            </a:r>
            <a:endParaRPr lang="en-US" sz="1200" kern="1200" dirty="0">
              <a:solidFill>
                <a:schemeClr val="tx2"/>
              </a:solidFill>
              <a:effectLst/>
              <a:latin typeface="Aptos Display" panose="020B0004020202020204" pitchFamily="34" charset="0"/>
            </a:endParaRPr>
          </a:p>
        </p:txBody>
      </p:sp>
      <p:sp>
        <p:nvSpPr>
          <p:cNvPr id="11" name="TextBox 10">
            <a:extLst>
              <a:ext uri="{FF2B5EF4-FFF2-40B4-BE49-F238E27FC236}">
                <a16:creationId xmlns:a16="http://schemas.microsoft.com/office/drawing/2014/main" id="{31396A11-BE81-B769-67EF-77A4380D897B}"/>
              </a:ext>
            </a:extLst>
          </p:cNvPr>
          <p:cNvSpPr txBox="1"/>
          <p:nvPr/>
        </p:nvSpPr>
        <p:spPr>
          <a:xfrm>
            <a:off x="6583210" y="2010441"/>
            <a:ext cx="3091292" cy="276999"/>
          </a:xfrm>
          <a:prstGeom prst="rect">
            <a:avLst/>
          </a:prstGeom>
          <a:noFill/>
        </p:spPr>
        <p:txBody>
          <a:bodyPr wrap="square">
            <a:spAutoFit/>
          </a:bodyPr>
          <a:lstStyle/>
          <a:p>
            <a:pPr algn="ctr"/>
            <a:r>
              <a:rPr lang="en-US" sz="1200" b="1" dirty="0"/>
              <a:t>Distribution Switch:</a:t>
            </a:r>
          </a:p>
        </p:txBody>
      </p:sp>
      <p:sp>
        <p:nvSpPr>
          <p:cNvPr id="17" name="TextBox 16">
            <a:extLst>
              <a:ext uri="{FF2B5EF4-FFF2-40B4-BE49-F238E27FC236}">
                <a16:creationId xmlns:a16="http://schemas.microsoft.com/office/drawing/2014/main" id="{F7C19BB7-F1C0-3EBB-EADE-A2880050526B}"/>
              </a:ext>
            </a:extLst>
          </p:cNvPr>
          <p:cNvSpPr txBox="1"/>
          <p:nvPr/>
        </p:nvSpPr>
        <p:spPr>
          <a:xfrm>
            <a:off x="8882654" y="1980222"/>
            <a:ext cx="3091292" cy="276999"/>
          </a:xfrm>
          <a:prstGeom prst="rect">
            <a:avLst/>
          </a:prstGeom>
          <a:noFill/>
        </p:spPr>
        <p:txBody>
          <a:bodyPr wrap="square">
            <a:spAutoFit/>
          </a:bodyPr>
          <a:lstStyle/>
          <a:p>
            <a:pPr algn="ctr"/>
            <a:r>
              <a:rPr lang="en-US" sz="1200" b="1" dirty="0"/>
              <a:t>Layer3 Switch:</a:t>
            </a:r>
          </a:p>
        </p:txBody>
      </p:sp>
      <p:pic>
        <p:nvPicPr>
          <p:cNvPr id="20" name="Picture 19">
            <a:extLst>
              <a:ext uri="{FF2B5EF4-FFF2-40B4-BE49-F238E27FC236}">
                <a16:creationId xmlns:a16="http://schemas.microsoft.com/office/drawing/2014/main" id="{618752EA-377E-B6BD-4B4E-23FA9E16B1AE}"/>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232036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pPr marL="214629" indent="-202565">
              <a:tabLst>
                <a:tab pos="215265" algn="l"/>
              </a:tabLst>
            </a:pPr>
            <a:r>
              <a:rPr lang="en-US" sz="3700" b="1" spc="-5" dirty="0">
                <a:solidFill>
                  <a:srgbClr val="FFFFFF"/>
                </a:solidFill>
              </a:rPr>
              <a:t>5</a:t>
            </a:r>
            <a:r>
              <a:rPr lang="en-US" sz="3700" b="1" kern="1200" spc="-5" dirty="0">
                <a:solidFill>
                  <a:srgbClr val="FFFFFF"/>
                </a:solidFill>
                <a:latin typeface="+mj-lt"/>
                <a:ea typeface="+mj-ea"/>
                <a:cs typeface="+mj-cs"/>
              </a:rPr>
              <a:t>. </a:t>
            </a:r>
            <a:r>
              <a:rPr lang="en-US" sz="3700" b="1" spc="-5" dirty="0">
                <a:solidFill>
                  <a:srgbClr val="FFFFFF"/>
                </a:solidFill>
              </a:rPr>
              <a:t>Inter-</a:t>
            </a:r>
            <a:r>
              <a:rPr lang="en-US" sz="3700" b="1" spc="-5" dirty="0" err="1">
                <a:solidFill>
                  <a:srgbClr val="FFFFFF"/>
                </a:solidFill>
              </a:rPr>
              <a:t>Vlan</a:t>
            </a:r>
            <a:r>
              <a:rPr lang="en-US" sz="3700" b="1" spc="-5" dirty="0">
                <a:solidFill>
                  <a:srgbClr val="FFFFFF"/>
                </a:solidFill>
              </a:rPr>
              <a:t> Routing </a:t>
            </a:r>
            <a:br>
              <a:rPr lang="en-US" sz="3700" b="1" spc="-5" dirty="0">
                <a:solidFill>
                  <a:srgbClr val="FFFFFF"/>
                </a:solidFill>
              </a:rPr>
            </a:br>
            <a:r>
              <a:rPr lang="en-US" sz="3700" b="1" spc="-5" dirty="0">
                <a:solidFill>
                  <a:srgbClr val="FFFFFF"/>
                </a:solidFill>
              </a:rPr>
              <a:t>&amp;Subnetting</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D408F86A-7C38-B459-12C3-3A07591E5DEA}"/>
              </a:ext>
            </a:extLst>
          </p:cNvPr>
          <p:cNvSpPr txBox="1"/>
          <p:nvPr/>
        </p:nvSpPr>
        <p:spPr>
          <a:xfrm>
            <a:off x="7763434" y="1742111"/>
            <a:ext cx="3991685" cy="5262979"/>
          </a:xfrm>
          <a:prstGeom prst="rect">
            <a:avLst/>
          </a:prstGeom>
          <a:noFill/>
        </p:spPr>
        <p:txBody>
          <a:bodyPr wrap="square">
            <a:spAutoFit/>
          </a:bodyPr>
          <a:lstStyle/>
          <a:p>
            <a:r>
              <a:rPr lang="en-GB" sz="1050" dirty="0">
                <a:solidFill>
                  <a:schemeClr val="tx2"/>
                </a:solidFill>
              </a:rPr>
              <a:t>Layer 3 switching using SVIs</a:t>
            </a:r>
            <a:endParaRPr lang="en-US" sz="1050" dirty="0">
              <a:solidFill>
                <a:schemeClr val="tx2"/>
              </a:solidFill>
            </a:endParaRPr>
          </a:p>
          <a:p>
            <a:r>
              <a:rPr lang="en-US" sz="1050" dirty="0">
                <a:solidFill>
                  <a:schemeClr val="tx2"/>
                </a:solidFill>
              </a:rPr>
              <a:t>int </a:t>
            </a:r>
            <a:r>
              <a:rPr lang="en-US" sz="1050" dirty="0" err="1">
                <a:solidFill>
                  <a:schemeClr val="tx2"/>
                </a:solidFill>
              </a:rPr>
              <a:t>vlan</a:t>
            </a:r>
            <a:r>
              <a:rPr lang="en-US" sz="1050" dirty="0">
                <a:solidFill>
                  <a:schemeClr val="tx2"/>
                </a:solidFill>
              </a:rPr>
              <a:t> 10</a:t>
            </a:r>
          </a:p>
          <a:p>
            <a:r>
              <a:rPr lang="en-US" sz="1050" dirty="0">
                <a:solidFill>
                  <a:schemeClr val="tx2"/>
                </a:solidFill>
              </a:rPr>
              <a:t>  no shutdown</a:t>
            </a:r>
          </a:p>
          <a:p>
            <a:r>
              <a:rPr lang="en-US" sz="1050" dirty="0">
                <a:solidFill>
                  <a:schemeClr val="tx2"/>
                </a:solidFill>
              </a:rPr>
              <a:t>  </a:t>
            </a:r>
            <a:r>
              <a:rPr lang="en-US" sz="1050" dirty="0" err="1">
                <a:solidFill>
                  <a:schemeClr val="tx2"/>
                </a:solidFill>
              </a:rPr>
              <a:t>ip</a:t>
            </a:r>
            <a:r>
              <a:rPr lang="en-US" sz="1050" dirty="0">
                <a:solidFill>
                  <a:schemeClr val="tx2"/>
                </a:solidFill>
              </a:rPr>
              <a:t> address 192.168.10.1 255.255.255.0</a:t>
            </a:r>
          </a:p>
          <a:p>
            <a:r>
              <a:rPr lang="en-US" sz="1050" dirty="0">
                <a:solidFill>
                  <a:schemeClr val="tx2"/>
                </a:solidFill>
              </a:rPr>
              <a:t>  </a:t>
            </a:r>
            <a:r>
              <a:rPr lang="en-US" sz="1050" dirty="0" err="1">
                <a:solidFill>
                  <a:schemeClr val="tx2"/>
                </a:solidFill>
              </a:rPr>
              <a:t>ip</a:t>
            </a:r>
            <a:r>
              <a:rPr lang="en-US" sz="1050" dirty="0">
                <a:solidFill>
                  <a:schemeClr val="tx2"/>
                </a:solidFill>
              </a:rPr>
              <a:t> helper-address 192.168.60.2</a:t>
            </a:r>
          </a:p>
          <a:p>
            <a:r>
              <a:rPr lang="en-US" sz="1050" dirty="0">
                <a:solidFill>
                  <a:schemeClr val="tx2"/>
                </a:solidFill>
              </a:rPr>
              <a:t>exit</a:t>
            </a:r>
          </a:p>
          <a:p>
            <a:r>
              <a:rPr lang="en-US" sz="1050" dirty="0">
                <a:solidFill>
                  <a:schemeClr val="tx2"/>
                </a:solidFill>
              </a:rPr>
              <a:t>int </a:t>
            </a:r>
            <a:r>
              <a:rPr lang="en-US" sz="1050" dirty="0" err="1">
                <a:solidFill>
                  <a:schemeClr val="tx2"/>
                </a:solidFill>
              </a:rPr>
              <a:t>vlan</a:t>
            </a:r>
            <a:r>
              <a:rPr lang="en-US" sz="1050" dirty="0">
                <a:solidFill>
                  <a:schemeClr val="tx2"/>
                </a:solidFill>
              </a:rPr>
              <a:t> 20</a:t>
            </a:r>
          </a:p>
          <a:p>
            <a:r>
              <a:rPr lang="en-US" sz="1050" dirty="0">
                <a:solidFill>
                  <a:schemeClr val="tx2"/>
                </a:solidFill>
              </a:rPr>
              <a:t>  no shutdown</a:t>
            </a:r>
          </a:p>
          <a:p>
            <a:r>
              <a:rPr lang="en-US" sz="1050" dirty="0">
                <a:solidFill>
                  <a:schemeClr val="tx2"/>
                </a:solidFill>
              </a:rPr>
              <a:t>  </a:t>
            </a:r>
            <a:r>
              <a:rPr lang="en-US" sz="1050" dirty="0" err="1">
                <a:solidFill>
                  <a:schemeClr val="tx2"/>
                </a:solidFill>
              </a:rPr>
              <a:t>ip</a:t>
            </a:r>
            <a:r>
              <a:rPr lang="en-US" sz="1050" dirty="0">
                <a:solidFill>
                  <a:schemeClr val="tx2"/>
                </a:solidFill>
              </a:rPr>
              <a:t> address 192.168.20.1 255.255.255.0</a:t>
            </a:r>
          </a:p>
          <a:p>
            <a:r>
              <a:rPr lang="en-US" sz="1050" dirty="0">
                <a:solidFill>
                  <a:schemeClr val="tx2"/>
                </a:solidFill>
              </a:rPr>
              <a:t>  </a:t>
            </a:r>
            <a:r>
              <a:rPr lang="en-US" sz="1050" dirty="0" err="1">
                <a:solidFill>
                  <a:schemeClr val="tx2"/>
                </a:solidFill>
              </a:rPr>
              <a:t>ip</a:t>
            </a:r>
            <a:r>
              <a:rPr lang="en-US" sz="1050" dirty="0">
                <a:solidFill>
                  <a:schemeClr val="tx2"/>
                </a:solidFill>
              </a:rPr>
              <a:t> helper-address 192.168.60.2</a:t>
            </a:r>
          </a:p>
          <a:p>
            <a:r>
              <a:rPr lang="en-US" sz="1050" dirty="0">
                <a:solidFill>
                  <a:schemeClr val="tx2"/>
                </a:solidFill>
              </a:rPr>
              <a:t>exit</a:t>
            </a:r>
          </a:p>
          <a:p>
            <a:r>
              <a:rPr lang="en-US" sz="1050" dirty="0">
                <a:solidFill>
                  <a:schemeClr val="tx2"/>
                </a:solidFill>
              </a:rPr>
              <a:t>int </a:t>
            </a:r>
            <a:r>
              <a:rPr lang="en-US" sz="1050" dirty="0" err="1">
                <a:solidFill>
                  <a:schemeClr val="tx2"/>
                </a:solidFill>
              </a:rPr>
              <a:t>vlan</a:t>
            </a:r>
            <a:r>
              <a:rPr lang="en-US" sz="1050" dirty="0">
                <a:solidFill>
                  <a:schemeClr val="tx2"/>
                </a:solidFill>
              </a:rPr>
              <a:t> 30</a:t>
            </a:r>
          </a:p>
          <a:p>
            <a:r>
              <a:rPr lang="en-US" sz="1050" dirty="0">
                <a:solidFill>
                  <a:schemeClr val="tx2"/>
                </a:solidFill>
              </a:rPr>
              <a:t>  no shutdown</a:t>
            </a:r>
          </a:p>
          <a:p>
            <a:r>
              <a:rPr lang="en-US" sz="1050" dirty="0">
                <a:solidFill>
                  <a:schemeClr val="tx2"/>
                </a:solidFill>
              </a:rPr>
              <a:t>  </a:t>
            </a:r>
            <a:r>
              <a:rPr lang="en-US" sz="1050" dirty="0" err="1">
                <a:solidFill>
                  <a:schemeClr val="tx2"/>
                </a:solidFill>
              </a:rPr>
              <a:t>ip</a:t>
            </a:r>
            <a:r>
              <a:rPr lang="en-US" sz="1050" dirty="0">
                <a:solidFill>
                  <a:schemeClr val="tx2"/>
                </a:solidFill>
              </a:rPr>
              <a:t> address 192.168.30.1 255.255.255.0</a:t>
            </a:r>
          </a:p>
          <a:p>
            <a:r>
              <a:rPr lang="en-US" sz="1050" dirty="0">
                <a:solidFill>
                  <a:schemeClr val="tx2"/>
                </a:solidFill>
              </a:rPr>
              <a:t>  </a:t>
            </a:r>
            <a:r>
              <a:rPr lang="en-US" sz="1050" dirty="0" err="1">
                <a:solidFill>
                  <a:schemeClr val="tx2"/>
                </a:solidFill>
              </a:rPr>
              <a:t>ip</a:t>
            </a:r>
            <a:r>
              <a:rPr lang="en-US" sz="1050" dirty="0">
                <a:solidFill>
                  <a:schemeClr val="tx2"/>
                </a:solidFill>
              </a:rPr>
              <a:t> helper-address 192.168.60.2</a:t>
            </a:r>
          </a:p>
          <a:p>
            <a:r>
              <a:rPr lang="en-US" sz="1050" dirty="0">
                <a:solidFill>
                  <a:schemeClr val="tx2"/>
                </a:solidFill>
              </a:rPr>
              <a:t>exit</a:t>
            </a:r>
          </a:p>
          <a:p>
            <a:r>
              <a:rPr lang="en-US" sz="1050" dirty="0">
                <a:solidFill>
                  <a:schemeClr val="tx2"/>
                </a:solidFill>
              </a:rPr>
              <a:t>int </a:t>
            </a:r>
            <a:r>
              <a:rPr lang="en-US" sz="1050" dirty="0" err="1">
                <a:solidFill>
                  <a:schemeClr val="tx2"/>
                </a:solidFill>
              </a:rPr>
              <a:t>vlan</a:t>
            </a:r>
            <a:r>
              <a:rPr lang="en-US" sz="1050" dirty="0">
                <a:solidFill>
                  <a:schemeClr val="tx2"/>
                </a:solidFill>
              </a:rPr>
              <a:t> 40</a:t>
            </a:r>
          </a:p>
          <a:p>
            <a:r>
              <a:rPr lang="en-US" sz="1050" dirty="0">
                <a:solidFill>
                  <a:schemeClr val="tx2"/>
                </a:solidFill>
              </a:rPr>
              <a:t>  no shutdown</a:t>
            </a:r>
          </a:p>
          <a:p>
            <a:r>
              <a:rPr lang="en-US" sz="1050" dirty="0">
                <a:solidFill>
                  <a:schemeClr val="tx2"/>
                </a:solidFill>
              </a:rPr>
              <a:t>  </a:t>
            </a:r>
            <a:r>
              <a:rPr lang="en-US" sz="1050" dirty="0" err="1">
                <a:solidFill>
                  <a:schemeClr val="tx2"/>
                </a:solidFill>
              </a:rPr>
              <a:t>ip</a:t>
            </a:r>
            <a:r>
              <a:rPr lang="en-US" sz="1050" dirty="0">
                <a:solidFill>
                  <a:schemeClr val="tx2"/>
                </a:solidFill>
              </a:rPr>
              <a:t> address 192.168.40.1 255.255.255.0</a:t>
            </a:r>
          </a:p>
          <a:p>
            <a:r>
              <a:rPr lang="en-US" sz="1050" dirty="0">
                <a:solidFill>
                  <a:schemeClr val="tx2"/>
                </a:solidFill>
              </a:rPr>
              <a:t>  </a:t>
            </a:r>
            <a:r>
              <a:rPr lang="en-US" sz="1050" dirty="0" err="1">
                <a:solidFill>
                  <a:schemeClr val="tx2"/>
                </a:solidFill>
              </a:rPr>
              <a:t>ip</a:t>
            </a:r>
            <a:r>
              <a:rPr lang="en-US" sz="1050" dirty="0">
                <a:solidFill>
                  <a:schemeClr val="tx2"/>
                </a:solidFill>
              </a:rPr>
              <a:t> helper-address 192.168.60.2</a:t>
            </a:r>
          </a:p>
          <a:p>
            <a:r>
              <a:rPr lang="en-US" sz="1050" dirty="0">
                <a:solidFill>
                  <a:schemeClr val="tx2"/>
                </a:solidFill>
              </a:rPr>
              <a:t>exit</a:t>
            </a:r>
          </a:p>
          <a:p>
            <a:r>
              <a:rPr lang="en-US" sz="1050" dirty="0">
                <a:solidFill>
                  <a:schemeClr val="tx2"/>
                </a:solidFill>
              </a:rPr>
              <a:t>int </a:t>
            </a:r>
            <a:r>
              <a:rPr lang="en-US" sz="1050" dirty="0" err="1">
                <a:solidFill>
                  <a:schemeClr val="tx2"/>
                </a:solidFill>
              </a:rPr>
              <a:t>vlan</a:t>
            </a:r>
            <a:r>
              <a:rPr lang="en-US" sz="1050" dirty="0">
                <a:solidFill>
                  <a:schemeClr val="tx2"/>
                </a:solidFill>
              </a:rPr>
              <a:t> 50</a:t>
            </a:r>
          </a:p>
          <a:p>
            <a:r>
              <a:rPr lang="en-US" sz="1050" dirty="0">
                <a:solidFill>
                  <a:schemeClr val="tx2"/>
                </a:solidFill>
              </a:rPr>
              <a:t>  no shutdown</a:t>
            </a:r>
          </a:p>
          <a:p>
            <a:r>
              <a:rPr lang="en-US" sz="1050" dirty="0">
                <a:solidFill>
                  <a:schemeClr val="tx2"/>
                </a:solidFill>
              </a:rPr>
              <a:t>  </a:t>
            </a:r>
            <a:r>
              <a:rPr lang="en-US" sz="1050" dirty="0" err="1">
                <a:solidFill>
                  <a:schemeClr val="tx2"/>
                </a:solidFill>
              </a:rPr>
              <a:t>ip</a:t>
            </a:r>
            <a:r>
              <a:rPr lang="en-US" sz="1050" dirty="0">
                <a:solidFill>
                  <a:schemeClr val="tx2"/>
                </a:solidFill>
              </a:rPr>
              <a:t> address 192.168.50.1 255.255.255.0</a:t>
            </a:r>
          </a:p>
          <a:p>
            <a:r>
              <a:rPr lang="en-US" sz="1050" dirty="0">
                <a:solidFill>
                  <a:schemeClr val="tx2"/>
                </a:solidFill>
              </a:rPr>
              <a:t>  </a:t>
            </a:r>
            <a:r>
              <a:rPr lang="en-US" sz="1050" dirty="0" err="1">
                <a:solidFill>
                  <a:schemeClr val="tx2"/>
                </a:solidFill>
              </a:rPr>
              <a:t>ip</a:t>
            </a:r>
            <a:r>
              <a:rPr lang="en-US" sz="1050" dirty="0">
                <a:solidFill>
                  <a:schemeClr val="tx2"/>
                </a:solidFill>
              </a:rPr>
              <a:t> helper-address 192.168.60.2</a:t>
            </a:r>
          </a:p>
          <a:p>
            <a:r>
              <a:rPr lang="en-US" sz="1050" dirty="0">
                <a:solidFill>
                  <a:schemeClr val="tx2"/>
                </a:solidFill>
              </a:rPr>
              <a:t>exit</a:t>
            </a:r>
          </a:p>
          <a:p>
            <a:r>
              <a:rPr lang="en-US" sz="1050" dirty="0">
                <a:solidFill>
                  <a:schemeClr val="tx2"/>
                </a:solidFill>
              </a:rPr>
              <a:t>int </a:t>
            </a:r>
            <a:r>
              <a:rPr lang="en-US" sz="1050" dirty="0" err="1">
                <a:solidFill>
                  <a:schemeClr val="tx2"/>
                </a:solidFill>
              </a:rPr>
              <a:t>vlan</a:t>
            </a:r>
            <a:r>
              <a:rPr lang="en-US" sz="1050" dirty="0">
                <a:solidFill>
                  <a:schemeClr val="tx2"/>
                </a:solidFill>
              </a:rPr>
              <a:t> 60</a:t>
            </a:r>
          </a:p>
          <a:p>
            <a:r>
              <a:rPr lang="en-US" sz="1050" dirty="0">
                <a:solidFill>
                  <a:schemeClr val="tx2"/>
                </a:solidFill>
              </a:rPr>
              <a:t>  no shutdown</a:t>
            </a:r>
          </a:p>
          <a:p>
            <a:r>
              <a:rPr lang="en-US" sz="1050" dirty="0">
                <a:solidFill>
                  <a:schemeClr val="tx2"/>
                </a:solidFill>
              </a:rPr>
              <a:t>  </a:t>
            </a:r>
            <a:r>
              <a:rPr lang="en-US" sz="1050" dirty="0" err="1">
                <a:solidFill>
                  <a:schemeClr val="tx2"/>
                </a:solidFill>
              </a:rPr>
              <a:t>ip</a:t>
            </a:r>
            <a:r>
              <a:rPr lang="en-US" sz="1050" dirty="0">
                <a:solidFill>
                  <a:schemeClr val="tx2"/>
                </a:solidFill>
              </a:rPr>
              <a:t> address 192.168.60.1 255.255.255.0</a:t>
            </a:r>
          </a:p>
          <a:p>
            <a:r>
              <a:rPr lang="en-US" sz="1050" dirty="0">
                <a:solidFill>
                  <a:schemeClr val="tx2"/>
                </a:solidFill>
              </a:rPr>
              <a:t>exit</a:t>
            </a:r>
          </a:p>
          <a:p>
            <a:r>
              <a:rPr lang="en-US" sz="1050" dirty="0">
                <a:solidFill>
                  <a:schemeClr val="tx2"/>
                </a:solidFill>
              </a:rPr>
              <a:t>do </a:t>
            </a:r>
            <a:r>
              <a:rPr lang="en-US" sz="1050" dirty="0" err="1">
                <a:solidFill>
                  <a:schemeClr val="tx2"/>
                </a:solidFill>
              </a:rPr>
              <a:t>wr</a:t>
            </a:r>
            <a:endParaRPr lang="en-US" sz="1050" dirty="0">
              <a:solidFill>
                <a:schemeClr val="tx2"/>
              </a:solidFill>
            </a:endParaRPr>
          </a:p>
          <a:p>
            <a:endParaRPr lang="en-US" sz="1050" dirty="0">
              <a:solidFill>
                <a:schemeClr val="tx2"/>
              </a:solidFill>
            </a:endParaRPr>
          </a:p>
        </p:txBody>
      </p:sp>
      <p:sp>
        <p:nvSpPr>
          <p:cNvPr id="9" name="TextBox 8">
            <a:extLst>
              <a:ext uri="{FF2B5EF4-FFF2-40B4-BE49-F238E27FC236}">
                <a16:creationId xmlns:a16="http://schemas.microsoft.com/office/drawing/2014/main" id="{5805142D-1450-51E9-6F02-069665D5DA9E}"/>
              </a:ext>
            </a:extLst>
          </p:cNvPr>
          <p:cNvSpPr txBox="1"/>
          <p:nvPr/>
        </p:nvSpPr>
        <p:spPr>
          <a:xfrm>
            <a:off x="410482" y="1742111"/>
            <a:ext cx="6660212" cy="2554545"/>
          </a:xfrm>
          <a:prstGeom prst="rect">
            <a:avLst/>
          </a:prstGeom>
          <a:noFill/>
        </p:spPr>
        <p:txBody>
          <a:bodyPr wrap="square">
            <a:spAutoFit/>
          </a:bodyPr>
          <a:lstStyle/>
          <a:p>
            <a:r>
              <a:rPr lang="en-GB" sz="1600" b="1" dirty="0"/>
              <a:t>Subnetting plays a crucial role in the project to efficiently allocate IP addresses and manage network resources. The base network address of 192.168.0.0/22 is </a:t>
            </a:r>
            <a:r>
              <a:rPr lang="en-GB" sz="1600" b="1" dirty="0" err="1"/>
              <a:t>subnetted</a:t>
            </a:r>
            <a:r>
              <a:rPr lang="en-GB" sz="1600" b="1" dirty="0"/>
              <a:t> to accommodate different departments. For example, VLAN 10 might use the subnet 192.168.10.0/24, while VLAN 20 could use 192.168.20.0/24. Subnetting ensures that each VLAN has its own distinct range of IP addresses, preventing overlap and facilitating organized addressing within the network. This approach enhances security, simplifies network management, and supports future scalability by providing a structured allocation of IP resources to individual VLANs. </a:t>
            </a:r>
            <a:endParaRPr lang="en-US" sz="1600" b="1" dirty="0"/>
          </a:p>
        </p:txBody>
      </p:sp>
      <p:pic>
        <p:nvPicPr>
          <p:cNvPr id="4" name="Picture 3">
            <a:extLst>
              <a:ext uri="{FF2B5EF4-FFF2-40B4-BE49-F238E27FC236}">
                <a16:creationId xmlns:a16="http://schemas.microsoft.com/office/drawing/2014/main" id="{0C447CE0-78B0-19ED-1D92-B521E8DF407D}"/>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426369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US" sz="3700" b="1" kern="1200" spc="-5" dirty="0">
                <a:solidFill>
                  <a:srgbClr val="FFFFFF"/>
                </a:solidFill>
                <a:latin typeface="+mj-lt"/>
                <a:ea typeface="+mj-ea"/>
                <a:cs typeface="+mj-cs"/>
              </a:rPr>
              <a:t>6. </a:t>
            </a:r>
            <a:r>
              <a:rPr lang="en-US" sz="3700" b="1" spc="-5" dirty="0">
                <a:solidFill>
                  <a:srgbClr val="FFFFFF"/>
                </a:solidFill>
              </a:rPr>
              <a:t>Security Measures</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71821711-7B0B-B724-5C17-C1510D90DC9B}"/>
              </a:ext>
            </a:extLst>
          </p:cNvPr>
          <p:cNvSpPr txBox="1"/>
          <p:nvPr/>
        </p:nvSpPr>
        <p:spPr>
          <a:xfrm>
            <a:off x="324959" y="3022676"/>
            <a:ext cx="3236566" cy="2123658"/>
          </a:xfrm>
          <a:prstGeom prst="rect">
            <a:avLst/>
          </a:prstGeom>
          <a:noFill/>
        </p:spPr>
        <p:txBody>
          <a:bodyPr wrap="square">
            <a:spAutoFit/>
          </a:bodyPr>
          <a:lstStyle/>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 Example ACL to permit traffic from VLAN 10 to VLAN 20 and deny all other traffic</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access-list 100 permit </a:t>
            </a:r>
            <a:r>
              <a:rPr lang="en-GB" sz="1200" kern="1200" dirty="0" err="1">
                <a:solidFill>
                  <a:schemeClr val="tx2"/>
                </a:solidFill>
                <a:effectLst/>
                <a:latin typeface="Aptos Display" panose="020B0004020202020204" pitchFamily="34" charset="0"/>
              </a:rPr>
              <a:t>ip</a:t>
            </a:r>
            <a:r>
              <a:rPr lang="en-GB" sz="1200" kern="1200" dirty="0">
                <a:solidFill>
                  <a:schemeClr val="tx2"/>
                </a:solidFill>
                <a:effectLst/>
                <a:latin typeface="Aptos Display" panose="020B0004020202020204" pitchFamily="34" charset="0"/>
              </a:rPr>
              <a:t> 192.168.10.0 0.0.0.255 192.168.20.0 0.0.0.255</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access-list 100 deny </a:t>
            </a:r>
            <a:r>
              <a:rPr lang="en-GB" sz="1200" kern="1200" dirty="0" err="1">
                <a:solidFill>
                  <a:schemeClr val="tx2"/>
                </a:solidFill>
                <a:effectLst/>
                <a:latin typeface="Aptos Display" panose="020B0004020202020204" pitchFamily="34" charset="0"/>
              </a:rPr>
              <a:t>ip</a:t>
            </a:r>
            <a:r>
              <a:rPr lang="en-GB" sz="1200" kern="1200" dirty="0">
                <a:solidFill>
                  <a:schemeClr val="tx2"/>
                </a:solidFill>
                <a:effectLst/>
                <a:latin typeface="Aptos Display" panose="020B0004020202020204" pitchFamily="34" charset="0"/>
              </a:rPr>
              <a:t> any </a:t>
            </a:r>
            <a:r>
              <a:rPr lang="en-GB" sz="1200" kern="1200" dirty="0" err="1">
                <a:solidFill>
                  <a:schemeClr val="tx2"/>
                </a:solidFill>
                <a:effectLst/>
                <a:latin typeface="Aptos Display" panose="020B0004020202020204" pitchFamily="34" charset="0"/>
              </a:rPr>
              <a:t>any</a:t>
            </a:r>
            <a:endParaRPr lang="en-GB" sz="1200" kern="1200" dirty="0">
              <a:solidFill>
                <a:schemeClr val="tx2"/>
              </a:solidFill>
              <a:effectLst/>
              <a:latin typeface="Aptos Display" panose="020B0004020202020204" pitchFamily="34" charset="0"/>
            </a:endParaRPr>
          </a:p>
          <a:p>
            <a:pPr marL="0" algn="l" rtl="0" eaLnBrk="1" latinLnBrk="0" hangingPunct="1">
              <a:spcBef>
                <a:spcPts val="0"/>
              </a:spcBef>
              <a:spcAft>
                <a:spcPts val="0"/>
              </a:spcAft>
            </a:pPr>
            <a:endParaRPr lang="en-GB" sz="1200" kern="1200" dirty="0">
              <a:solidFill>
                <a:schemeClr val="tx2"/>
              </a:solidFill>
              <a:effectLst/>
              <a:latin typeface="Aptos Display" panose="020B0004020202020204" pitchFamily="34" charset="0"/>
            </a:endParaRP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 Applying the ACL to an interface (in this case, the interface connecting to VLAN 10)</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interface </a:t>
            </a:r>
            <a:r>
              <a:rPr lang="en-GB" sz="1200" kern="1200" dirty="0" err="1">
                <a:solidFill>
                  <a:schemeClr val="tx2"/>
                </a:solidFill>
                <a:effectLst/>
                <a:latin typeface="Aptos Display" panose="020B0004020202020204" pitchFamily="34" charset="0"/>
              </a:rPr>
              <a:t>vlan</a:t>
            </a:r>
            <a:r>
              <a:rPr lang="en-GB" sz="1200" kern="1200" dirty="0">
                <a:solidFill>
                  <a:schemeClr val="tx2"/>
                </a:solidFill>
                <a:effectLst/>
                <a:latin typeface="Aptos Display" panose="020B0004020202020204" pitchFamily="34" charset="0"/>
              </a:rPr>
              <a:t> 10</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ip</a:t>
            </a:r>
            <a:r>
              <a:rPr lang="en-GB" sz="1200" kern="1200" dirty="0">
                <a:solidFill>
                  <a:schemeClr val="tx2"/>
                </a:solidFill>
                <a:effectLst/>
                <a:latin typeface="Aptos Display" panose="020B0004020202020204" pitchFamily="34" charset="0"/>
              </a:rPr>
              <a:t> access-group 100 in</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exit</a:t>
            </a:r>
          </a:p>
        </p:txBody>
      </p:sp>
      <p:sp>
        <p:nvSpPr>
          <p:cNvPr id="6" name="TextBox 5">
            <a:extLst>
              <a:ext uri="{FF2B5EF4-FFF2-40B4-BE49-F238E27FC236}">
                <a16:creationId xmlns:a16="http://schemas.microsoft.com/office/drawing/2014/main" id="{F7405FA2-2013-C4D0-A7E3-5791DAA8DA17}"/>
              </a:ext>
            </a:extLst>
          </p:cNvPr>
          <p:cNvSpPr txBox="1"/>
          <p:nvPr/>
        </p:nvSpPr>
        <p:spPr>
          <a:xfrm>
            <a:off x="7126371" y="3852936"/>
            <a:ext cx="4740670" cy="1569660"/>
          </a:xfrm>
          <a:prstGeom prst="rect">
            <a:avLst/>
          </a:prstGeom>
          <a:noFill/>
        </p:spPr>
        <p:txBody>
          <a:bodyPr wrap="square">
            <a:spAutoFit/>
          </a:bodyPr>
          <a:lstStyle/>
          <a:p>
            <a:pPr marL="0" algn="l" rtl="0" eaLnBrk="1" latinLnBrk="0" hangingPunct="1">
              <a:spcBef>
                <a:spcPts val="0"/>
              </a:spcBef>
              <a:spcAft>
                <a:spcPts val="0"/>
              </a:spcAft>
            </a:pPr>
            <a:r>
              <a:rPr lang="en-GB" sz="1200" dirty="0">
                <a:solidFill>
                  <a:schemeClr val="tx2"/>
                </a:solidFill>
              </a:rPr>
              <a:t>interface range fastEthernet0/3-24  # Specifies a range of switch ports</a:t>
            </a:r>
          </a:p>
          <a:p>
            <a:pPr marL="0" algn="l" rtl="0" eaLnBrk="1" latinLnBrk="0" hangingPunct="1">
              <a:spcBef>
                <a:spcPts val="0"/>
              </a:spcBef>
              <a:spcAft>
                <a:spcPts val="0"/>
              </a:spcAft>
            </a:pPr>
            <a:r>
              <a:rPr lang="en-GB" sz="1200" dirty="0">
                <a:solidFill>
                  <a:schemeClr val="tx2"/>
                </a:solidFill>
              </a:rPr>
              <a:t>  switchport port-security maximum 1  # Sets the maximum number of allowed MAC addresses to 1</a:t>
            </a:r>
          </a:p>
          <a:p>
            <a:pPr marL="0" algn="l" rtl="0" eaLnBrk="1" latinLnBrk="0" hangingPunct="1">
              <a:spcBef>
                <a:spcPts val="0"/>
              </a:spcBef>
              <a:spcAft>
                <a:spcPts val="0"/>
              </a:spcAft>
            </a:pPr>
            <a:r>
              <a:rPr lang="en-GB" sz="1200" dirty="0">
                <a:solidFill>
                  <a:schemeClr val="tx2"/>
                </a:solidFill>
              </a:rPr>
              <a:t>  switchport port-security mac-address sticky  # Enables sticky MAC addresses to dynamically learn and secure MAC addresses</a:t>
            </a:r>
          </a:p>
          <a:p>
            <a:pPr marL="0" algn="l" rtl="0" eaLnBrk="1" latinLnBrk="0" hangingPunct="1">
              <a:spcBef>
                <a:spcPts val="0"/>
              </a:spcBef>
              <a:spcAft>
                <a:spcPts val="0"/>
              </a:spcAft>
            </a:pPr>
            <a:r>
              <a:rPr lang="en-GB" sz="1200" dirty="0">
                <a:solidFill>
                  <a:schemeClr val="tx2"/>
                </a:solidFill>
              </a:rPr>
              <a:t>  switchport port-security violation shutdown  # Configures the violation action to shut down the port in case of a violation</a:t>
            </a:r>
          </a:p>
          <a:p>
            <a:pPr marL="0" algn="l" rtl="0" eaLnBrk="1" latinLnBrk="0" hangingPunct="1">
              <a:spcBef>
                <a:spcPts val="0"/>
              </a:spcBef>
              <a:spcAft>
                <a:spcPts val="0"/>
              </a:spcAft>
            </a:pPr>
            <a:r>
              <a:rPr lang="en-GB" sz="1200" dirty="0">
                <a:solidFill>
                  <a:schemeClr val="tx2"/>
                </a:solidFill>
              </a:rPr>
              <a:t>exit</a:t>
            </a:r>
          </a:p>
        </p:txBody>
      </p:sp>
      <p:sp>
        <p:nvSpPr>
          <p:cNvPr id="11" name="TextBox 10">
            <a:extLst>
              <a:ext uri="{FF2B5EF4-FFF2-40B4-BE49-F238E27FC236}">
                <a16:creationId xmlns:a16="http://schemas.microsoft.com/office/drawing/2014/main" id="{31396A11-BE81-B769-67EF-77A4380D897B}"/>
              </a:ext>
            </a:extLst>
          </p:cNvPr>
          <p:cNvSpPr txBox="1"/>
          <p:nvPr/>
        </p:nvSpPr>
        <p:spPr>
          <a:xfrm>
            <a:off x="305936" y="1845590"/>
            <a:ext cx="3091292" cy="1015663"/>
          </a:xfrm>
          <a:prstGeom prst="rect">
            <a:avLst/>
          </a:prstGeom>
          <a:noFill/>
        </p:spPr>
        <p:txBody>
          <a:bodyPr wrap="square">
            <a:spAutoFit/>
          </a:bodyPr>
          <a:lstStyle/>
          <a:p>
            <a:pPr algn="ctr"/>
            <a:r>
              <a:rPr lang="en-GB" sz="1200" b="1" dirty="0"/>
              <a:t>6.1 Access Control Lists (ACLs)</a:t>
            </a:r>
          </a:p>
          <a:p>
            <a:pPr algn="ctr"/>
            <a:r>
              <a:rPr lang="en-GB" sz="1200" dirty="0"/>
              <a:t>ACLs are applied on routers to filter traffic based on defined criteria, such as source and destination IP addresses, ports, and protocols.</a:t>
            </a:r>
            <a:endParaRPr lang="en-US" sz="1200" b="1" dirty="0"/>
          </a:p>
        </p:txBody>
      </p:sp>
      <p:sp>
        <p:nvSpPr>
          <p:cNvPr id="17" name="TextBox 16">
            <a:extLst>
              <a:ext uri="{FF2B5EF4-FFF2-40B4-BE49-F238E27FC236}">
                <a16:creationId xmlns:a16="http://schemas.microsoft.com/office/drawing/2014/main" id="{F7C19BB7-F1C0-3EBB-EADE-A2880050526B}"/>
              </a:ext>
            </a:extLst>
          </p:cNvPr>
          <p:cNvSpPr txBox="1"/>
          <p:nvPr/>
        </p:nvSpPr>
        <p:spPr>
          <a:xfrm>
            <a:off x="7805606" y="1856568"/>
            <a:ext cx="3091292" cy="1754326"/>
          </a:xfrm>
          <a:prstGeom prst="rect">
            <a:avLst/>
          </a:prstGeom>
          <a:noFill/>
        </p:spPr>
        <p:txBody>
          <a:bodyPr wrap="square">
            <a:spAutoFit/>
          </a:bodyPr>
          <a:lstStyle/>
          <a:p>
            <a:pPr algn="ctr"/>
            <a:r>
              <a:rPr lang="en-US" sz="1200" b="1" dirty="0"/>
              <a:t>6.3 Port Security </a:t>
            </a:r>
          </a:p>
          <a:p>
            <a:pPr algn="ctr"/>
            <a:r>
              <a:rPr lang="en-GB" sz="1200" dirty="0"/>
              <a:t>Port security is a feature implemented on switches to restrict access to a network by limiting the number of MAC addresses allowed on a particular switch port. This helps prevent unauthorized devices from connecting to the network. As per the case study, port security is applied to the finance network like this: </a:t>
            </a:r>
            <a:endParaRPr lang="en-US" sz="1200" b="1" dirty="0"/>
          </a:p>
        </p:txBody>
      </p:sp>
      <p:sp>
        <p:nvSpPr>
          <p:cNvPr id="4" name="TextBox 3">
            <a:extLst>
              <a:ext uri="{FF2B5EF4-FFF2-40B4-BE49-F238E27FC236}">
                <a16:creationId xmlns:a16="http://schemas.microsoft.com/office/drawing/2014/main" id="{F8C172D4-7857-77CA-037C-C442FBA10A68}"/>
              </a:ext>
            </a:extLst>
          </p:cNvPr>
          <p:cNvSpPr txBox="1"/>
          <p:nvPr/>
        </p:nvSpPr>
        <p:spPr>
          <a:xfrm>
            <a:off x="3703164" y="1856568"/>
            <a:ext cx="3091292" cy="830997"/>
          </a:xfrm>
          <a:prstGeom prst="rect">
            <a:avLst/>
          </a:prstGeom>
          <a:noFill/>
        </p:spPr>
        <p:txBody>
          <a:bodyPr wrap="square">
            <a:spAutoFit/>
          </a:bodyPr>
          <a:lstStyle/>
          <a:p>
            <a:pPr algn="ctr"/>
            <a:r>
              <a:rPr lang="en-US" sz="1200" b="1" dirty="0"/>
              <a:t>6.2 NAT and PAT</a:t>
            </a:r>
          </a:p>
          <a:p>
            <a:pPr algn="ctr"/>
            <a:r>
              <a:rPr lang="en-GB" sz="1200" b="1" dirty="0"/>
              <a:t>NAT</a:t>
            </a:r>
            <a:r>
              <a:rPr lang="en-GB" sz="1200" dirty="0"/>
              <a:t> and </a:t>
            </a:r>
            <a:r>
              <a:rPr lang="en-GB" sz="1200" b="1" dirty="0"/>
              <a:t>PAT</a:t>
            </a:r>
            <a:r>
              <a:rPr lang="en-GB" sz="1200" dirty="0"/>
              <a:t> are used for security and efficiency.</a:t>
            </a:r>
          </a:p>
          <a:p>
            <a:pPr algn="ctr"/>
            <a:endParaRPr lang="en-US" sz="1200" b="1" dirty="0"/>
          </a:p>
        </p:txBody>
      </p:sp>
      <p:sp>
        <p:nvSpPr>
          <p:cNvPr id="8" name="TextBox 7">
            <a:extLst>
              <a:ext uri="{FF2B5EF4-FFF2-40B4-BE49-F238E27FC236}">
                <a16:creationId xmlns:a16="http://schemas.microsoft.com/office/drawing/2014/main" id="{835DD2F7-FBC0-8DEE-87CC-2F28CBDA7072}"/>
              </a:ext>
            </a:extLst>
          </p:cNvPr>
          <p:cNvSpPr txBox="1"/>
          <p:nvPr/>
        </p:nvSpPr>
        <p:spPr>
          <a:xfrm>
            <a:off x="3830166" y="2602828"/>
            <a:ext cx="3236566" cy="3416320"/>
          </a:xfrm>
          <a:prstGeom prst="rect">
            <a:avLst/>
          </a:prstGeom>
          <a:noFill/>
        </p:spPr>
        <p:txBody>
          <a:bodyPr wrap="square">
            <a:spAutoFit/>
          </a:bodyPr>
          <a:lstStyle/>
          <a:p>
            <a:pPr marL="0" algn="l" rtl="0" eaLnBrk="1" latinLnBrk="0" hangingPunct="1">
              <a:spcBef>
                <a:spcPts val="0"/>
              </a:spcBef>
              <a:spcAft>
                <a:spcPts val="0"/>
              </a:spcAft>
            </a:pPr>
            <a:r>
              <a:rPr lang="en-GB" sz="1200" kern="1200" dirty="0" err="1">
                <a:solidFill>
                  <a:schemeClr val="tx2"/>
                </a:solidFill>
                <a:effectLst/>
                <a:latin typeface="Aptos Display" panose="020B0004020202020204" pitchFamily="34" charset="0"/>
              </a:rPr>
              <a:t>ip</a:t>
            </a: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nat</a:t>
            </a:r>
            <a:r>
              <a:rPr lang="en-GB" sz="1200" kern="1200" dirty="0">
                <a:solidFill>
                  <a:schemeClr val="tx2"/>
                </a:solidFill>
                <a:effectLst/>
                <a:latin typeface="Aptos Display" panose="020B0004020202020204" pitchFamily="34" charset="0"/>
              </a:rPr>
              <a:t> inside source list 1 int se0/2/0 overload</a:t>
            </a:r>
          </a:p>
          <a:p>
            <a:pPr marL="0" algn="l" rtl="0" eaLnBrk="1" latinLnBrk="0" hangingPunct="1">
              <a:spcBef>
                <a:spcPts val="0"/>
              </a:spcBef>
              <a:spcAft>
                <a:spcPts val="0"/>
              </a:spcAft>
            </a:pPr>
            <a:r>
              <a:rPr lang="en-GB" sz="1200" kern="1200" dirty="0" err="1">
                <a:solidFill>
                  <a:schemeClr val="tx2"/>
                </a:solidFill>
                <a:effectLst/>
                <a:latin typeface="Aptos Display" panose="020B0004020202020204" pitchFamily="34" charset="0"/>
              </a:rPr>
              <a:t>ip</a:t>
            </a: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nat</a:t>
            </a:r>
            <a:r>
              <a:rPr lang="en-GB" sz="1200" kern="1200" dirty="0">
                <a:solidFill>
                  <a:schemeClr val="tx2"/>
                </a:solidFill>
                <a:effectLst/>
                <a:latin typeface="Aptos Display" panose="020B0004020202020204" pitchFamily="34" charset="0"/>
              </a:rPr>
              <a:t> inside source list 1 int se0/2/1 overload</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access-list 1 permit 192.168.10.0 0.0.0.255</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access-list 1 permit 192.168.20.0 0.0.0.255</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access-list 1 permit 192.168.30.0 0.0.0.255</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access-list 1 permit 192.168.40.0 0.0.0.255</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access-list 1 permit 192.168.50.0 0.0.0.255</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access-list 1 permit 192.168.60.0 0.0.0.255</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int range gig0/0-1</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ip</a:t>
            </a: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nat</a:t>
            </a:r>
            <a:r>
              <a:rPr lang="en-GB" sz="1200" kern="1200" dirty="0">
                <a:solidFill>
                  <a:schemeClr val="tx2"/>
                </a:solidFill>
                <a:effectLst/>
                <a:latin typeface="Aptos Display" panose="020B0004020202020204" pitchFamily="34" charset="0"/>
              </a:rPr>
              <a:t> inside</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int se0/2/0</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ip</a:t>
            </a: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nat</a:t>
            </a:r>
            <a:r>
              <a:rPr lang="en-GB" sz="1200" kern="1200" dirty="0">
                <a:solidFill>
                  <a:schemeClr val="tx2"/>
                </a:solidFill>
                <a:effectLst/>
                <a:latin typeface="Aptos Display" panose="020B0004020202020204" pitchFamily="34" charset="0"/>
              </a:rPr>
              <a:t> outside</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int se0/2/1</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ip</a:t>
            </a:r>
            <a:r>
              <a:rPr lang="en-GB" sz="1200" kern="1200" dirty="0">
                <a:solidFill>
                  <a:schemeClr val="tx2"/>
                </a:solidFill>
                <a:effectLst/>
                <a:latin typeface="Aptos Display" panose="020B0004020202020204" pitchFamily="34" charset="0"/>
              </a:rPr>
              <a:t> </a:t>
            </a:r>
            <a:r>
              <a:rPr lang="en-GB" sz="1200" kern="1200" dirty="0" err="1">
                <a:solidFill>
                  <a:schemeClr val="tx2"/>
                </a:solidFill>
                <a:effectLst/>
                <a:latin typeface="Aptos Display" panose="020B0004020202020204" pitchFamily="34" charset="0"/>
              </a:rPr>
              <a:t>nat</a:t>
            </a:r>
            <a:r>
              <a:rPr lang="en-GB" sz="1200" kern="1200" dirty="0">
                <a:solidFill>
                  <a:schemeClr val="tx2"/>
                </a:solidFill>
                <a:effectLst/>
                <a:latin typeface="Aptos Display" panose="020B0004020202020204" pitchFamily="34" charset="0"/>
              </a:rPr>
              <a:t> outside</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exit</a:t>
            </a:r>
          </a:p>
          <a:p>
            <a:pPr marL="0" algn="l" rtl="0" eaLnBrk="1" latinLnBrk="0" hangingPunct="1">
              <a:spcBef>
                <a:spcPts val="0"/>
              </a:spcBef>
              <a:spcAft>
                <a:spcPts val="0"/>
              </a:spcAft>
            </a:pPr>
            <a:r>
              <a:rPr lang="en-GB" sz="1200" kern="1200" dirty="0">
                <a:solidFill>
                  <a:schemeClr val="tx2"/>
                </a:solidFill>
                <a:effectLst/>
                <a:latin typeface="Aptos Display" panose="020B0004020202020204" pitchFamily="34" charset="0"/>
              </a:rPr>
              <a:t>do </a:t>
            </a:r>
            <a:r>
              <a:rPr lang="en-GB" sz="1200" kern="1200" dirty="0" err="1">
                <a:solidFill>
                  <a:schemeClr val="tx2"/>
                </a:solidFill>
                <a:effectLst/>
                <a:latin typeface="Aptos Display" panose="020B0004020202020204" pitchFamily="34" charset="0"/>
              </a:rPr>
              <a:t>wr</a:t>
            </a:r>
            <a:endParaRPr lang="en-GB" sz="1200" kern="1200" dirty="0">
              <a:solidFill>
                <a:schemeClr val="tx2"/>
              </a:solidFill>
              <a:effectLst/>
              <a:latin typeface="Aptos Display" panose="020B0004020202020204" pitchFamily="34" charset="0"/>
            </a:endParaRPr>
          </a:p>
        </p:txBody>
      </p:sp>
      <p:pic>
        <p:nvPicPr>
          <p:cNvPr id="13" name="Picture 12">
            <a:extLst>
              <a:ext uri="{FF2B5EF4-FFF2-40B4-BE49-F238E27FC236}">
                <a16:creationId xmlns:a16="http://schemas.microsoft.com/office/drawing/2014/main" id="{2AE0D82B-B378-D7B1-7A72-1AD080D46F65}"/>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148312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US" sz="3700" b="1" spc="-5" dirty="0">
                <a:solidFill>
                  <a:srgbClr val="FFFFFF"/>
                </a:solidFill>
              </a:rPr>
              <a:t>7</a:t>
            </a:r>
            <a:r>
              <a:rPr lang="en-US" sz="3700" b="1" kern="1200" spc="-5" dirty="0">
                <a:solidFill>
                  <a:srgbClr val="FFFFFF"/>
                </a:solidFill>
                <a:latin typeface="+mj-lt"/>
                <a:ea typeface="+mj-ea"/>
                <a:cs typeface="+mj-cs"/>
              </a:rPr>
              <a:t>. </a:t>
            </a:r>
            <a:r>
              <a:rPr lang="en-US" sz="3700" b="1" spc="-5" dirty="0">
                <a:solidFill>
                  <a:srgbClr val="FFFFFF"/>
                </a:solidFill>
              </a:rPr>
              <a:t>Quality Of Services QOS</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71821711-7B0B-B724-5C17-C1510D90DC9B}"/>
              </a:ext>
            </a:extLst>
          </p:cNvPr>
          <p:cNvSpPr txBox="1"/>
          <p:nvPr/>
        </p:nvSpPr>
        <p:spPr>
          <a:xfrm>
            <a:off x="5501445" y="1999478"/>
            <a:ext cx="6384620" cy="3108543"/>
          </a:xfrm>
          <a:prstGeom prst="rect">
            <a:avLst/>
          </a:prstGeom>
          <a:noFill/>
        </p:spPr>
        <p:txBody>
          <a:bodyPr wrap="square">
            <a:spAutoFit/>
          </a:bodyPr>
          <a:lstStyle/>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Configuring QoS on a Cisco router interface</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interface gig0/0</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bandwidth 10000  # Set the interface bandwidth in kbps (adjust as needed)</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Configuring a QoS policy map</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service-policy output QOS-POLICY</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Defining a QoS policy map</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policy-map QOS-POLICY</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class VOICE</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priority percent 30  # Allocating 30% bandwidth for voice traffic</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class VIDEO</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bandwidth percent 20  # Allocating 20% bandwidth for video traffic</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class class-default</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fair-queue  # Enabling fair queuing for best-effort traffic</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exit</a:t>
            </a:r>
          </a:p>
        </p:txBody>
      </p:sp>
      <p:sp>
        <p:nvSpPr>
          <p:cNvPr id="11" name="TextBox 10">
            <a:extLst>
              <a:ext uri="{FF2B5EF4-FFF2-40B4-BE49-F238E27FC236}">
                <a16:creationId xmlns:a16="http://schemas.microsoft.com/office/drawing/2014/main" id="{31396A11-BE81-B769-67EF-77A4380D897B}"/>
              </a:ext>
            </a:extLst>
          </p:cNvPr>
          <p:cNvSpPr txBox="1"/>
          <p:nvPr/>
        </p:nvSpPr>
        <p:spPr>
          <a:xfrm>
            <a:off x="305935" y="1845590"/>
            <a:ext cx="4171779" cy="3416320"/>
          </a:xfrm>
          <a:prstGeom prst="rect">
            <a:avLst/>
          </a:prstGeom>
          <a:noFill/>
        </p:spPr>
        <p:txBody>
          <a:bodyPr wrap="square">
            <a:spAutoFit/>
          </a:bodyPr>
          <a:lstStyle/>
          <a:p>
            <a:r>
              <a:rPr lang="en-US" b="1" dirty="0"/>
              <a:t>7.1 QoS Configuration </a:t>
            </a:r>
          </a:p>
          <a:p>
            <a:r>
              <a:rPr lang="en-GB" dirty="0"/>
              <a:t>Quality of Service (QoS) is configured in the network to prioritize and manage network traffic, ensuring that critical applications receive higher priority and better performance. My case study does not require a QOS implementation. However, the following is a generic example of how QoS might be configured in a network, though specifics can vary based on the devices and technologies used. </a:t>
            </a:r>
            <a:endParaRPr lang="en-US" b="1" dirty="0"/>
          </a:p>
        </p:txBody>
      </p:sp>
      <p:pic>
        <p:nvPicPr>
          <p:cNvPr id="5" name="Picture 4">
            <a:extLst>
              <a:ext uri="{FF2B5EF4-FFF2-40B4-BE49-F238E27FC236}">
                <a16:creationId xmlns:a16="http://schemas.microsoft.com/office/drawing/2014/main" id="{7007C97E-DEE2-6F0B-D1D4-1A43620E935E}"/>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425020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ar-EG" sz="3700" b="1" kern="1200" spc="-5" dirty="0">
                <a:solidFill>
                  <a:srgbClr val="FFFFFF"/>
                </a:solidFill>
                <a:latin typeface="+mj-lt"/>
                <a:ea typeface="+mj-ea"/>
                <a:cs typeface="+mj-cs"/>
              </a:rPr>
              <a:t>8</a:t>
            </a:r>
            <a:r>
              <a:rPr lang="en-US" sz="3700" b="1" kern="1200" spc="-5" dirty="0">
                <a:solidFill>
                  <a:srgbClr val="FFFFFF"/>
                </a:solidFill>
                <a:latin typeface="+mj-lt"/>
                <a:ea typeface="+mj-ea"/>
                <a:cs typeface="+mj-cs"/>
              </a:rPr>
              <a:t>. </a:t>
            </a:r>
            <a:r>
              <a:rPr lang="en-GB" sz="3700" b="1" kern="1200" spc="-5" dirty="0">
                <a:solidFill>
                  <a:srgbClr val="FFFFFF"/>
                </a:solidFill>
                <a:latin typeface="+mj-lt"/>
                <a:ea typeface="+mj-ea"/>
                <a:cs typeface="+mj-cs"/>
              </a:rPr>
              <a:t>Monitoring &amp; </a:t>
            </a:r>
            <a:r>
              <a:rPr lang="en-GB" sz="3700" b="1" spc="-5" dirty="0">
                <a:solidFill>
                  <a:srgbClr val="FFFFFF"/>
                </a:solidFill>
              </a:rPr>
              <a:t>Management</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71821711-7B0B-B724-5C17-C1510D90DC9B}"/>
              </a:ext>
            </a:extLst>
          </p:cNvPr>
          <p:cNvSpPr txBox="1"/>
          <p:nvPr/>
        </p:nvSpPr>
        <p:spPr>
          <a:xfrm>
            <a:off x="1165772" y="3472009"/>
            <a:ext cx="2905258" cy="3323987"/>
          </a:xfrm>
          <a:prstGeom prst="rect">
            <a:avLst/>
          </a:prstGeom>
          <a:noFill/>
        </p:spPr>
        <p:txBody>
          <a:bodyPr wrap="square">
            <a:spAutoFit/>
          </a:bodyPr>
          <a:lstStyle/>
          <a:p>
            <a:pPr marL="0" algn="l" rtl="0" eaLnBrk="1" latinLnBrk="0" hangingPunct="1">
              <a:spcBef>
                <a:spcPts val="0"/>
              </a:spcBef>
              <a:spcAft>
                <a:spcPts val="0"/>
              </a:spcAft>
            </a:pPr>
            <a:endParaRPr lang="en-GB" sz="1400" dirty="0">
              <a:solidFill>
                <a:schemeClr val="tx2"/>
              </a:solidFill>
            </a:endParaRPr>
          </a:p>
          <a:p>
            <a:pPr marL="0" algn="l" rtl="0" eaLnBrk="1" latinLnBrk="0" hangingPunct="1">
              <a:spcBef>
                <a:spcPts val="0"/>
              </a:spcBef>
              <a:spcAft>
                <a:spcPts val="0"/>
              </a:spcAft>
            </a:pPr>
            <a:r>
              <a:rPr lang="en-GB" sz="1400" dirty="0">
                <a:solidFill>
                  <a:schemeClr val="tx2"/>
                </a:solidFill>
              </a:rPr>
              <a:t># Enable SNMP</a:t>
            </a:r>
          </a:p>
          <a:p>
            <a:pPr marL="0" algn="l" rtl="0" eaLnBrk="1" latinLnBrk="0" hangingPunct="1">
              <a:spcBef>
                <a:spcPts val="0"/>
              </a:spcBef>
              <a:spcAft>
                <a:spcPts val="0"/>
              </a:spcAft>
            </a:pPr>
            <a:r>
              <a:rPr lang="en-GB" sz="1400" dirty="0" err="1">
                <a:solidFill>
                  <a:schemeClr val="tx2"/>
                </a:solidFill>
              </a:rPr>
              <a:t>snmp</a:t>
            </a:r>
            <a:r>
              <a:rPr lang="en-GB" sz="1400" dirty="0">
                <a:solidFill>
                  <a:schemeClr val="tx2"/>
                </a:solidFill>
              </a:rPr>
              <a:t>-server community &lt;community-string&gt; RO  # Set the SNMP community string for read-only access</a:t>
            </a:r>
          </a:p>
          <a:p>
            <a:pPr marL="0" algn="l" rtl="0" eaLnBrk="1" latinLnBrk="0" hangingPunct="1">
              <a:spcBef>
                <a:spcPts val="0"/>
              </a:spcBef>
              <a:spcAft>
                <a:spcPts val="0"/>
              </a:spcAft>
            </a:pPr>
            <a:r>
              <a:rPr lang="en-GB" sz="1400" dirty="0" err="1">
                <a:solidFill>
                  <a:schemeClr val="tx2"/>
                </a:solidFill>
              </a:rPr>
              <a:t>snmp</a:t>
            </a:r>
            <a:r>
              <a:rPr lang="en-GB" sz="1400" dirty="0">
                <a:solidFill>
                  <a:schemeClr val="tx2"/>
                </a:solidFill>
              </a:rPr>
              <a:t>-server enable traps  # Enable SNMP traps for event notification</a:t>
            </a:r>
          </a:p>
          <a:p>
            <a:pPr marL="0" algn="l" rtl="0" eaLnBrk="1" latinLnBrk="0" hangingPunct="1">
              <a:spcBef>
                <a:spcPts val="0"/>
              </a:spcBef>
              <a:spcAft>
                <a:spcPts val="0"/>
              </a:spcAft>
            </a:pPr>
            <a:endParaRPr lang="en-GB" sz="1400" dirty="0">
              <a:solidFill>
                <a:schemeClr val="tx2"/>
              </a:solidFill>
            </a:endParaRPr>
          </a:p>
          <a:p>
            <a:pPr marL="0" algn="l" rtl="0" eaLnBrk="1" latinLnBrk="0" hangingPunct="1">
              <a:spcBef>
                <a:spcPts val="0"/>
              </a:spcBef>
              <a:spcAft>
                <a:spcPts val="0"/>
              </a:spcAft>
            </a:pPr>
            <a:r>
              <a:rPr lang="en-GB" sz="1400" dirty="0">
                <a:solidFill>
                  <a:schemeClr val="tx2"/>
                </a:solidFill>
              </a:rPr>
              <a:t># Configure SNMP traps to be sent to a management server</a:t>
            </a:r>
          </a:p>
          <a:p>
            <a:pPr marL="0" algn="l" rtl="0" eaLnBrk="1" latinLnBrk="0" hangingPunct="1">
              <a:spcBef>
                <a:spcPts val="0"/>
              </a:spcBef>
              <a:spcAft>
                <a:spcPts val="0"/>
              </a:spcAft>
            </a:pPr>
            <a:r>
              <a:rPr lang="en-GB" sz="1400" dirty="0" err="1">
                <a:solidFill>
                  <a:schemeClr val="tx2"/>
                </a:solidFill>
              </a:rPr>
              <a:t>snmp</a:t>
            </a:r>
            <a:r>
              <a:rPr lang="en-GB" sz="1400" dirty="0">
                <a:solidFill>
                  <a:schemeClr val="tx2"/>
                </a:solidFill>
              </a:rPr>
              <a:t>-server host &lt;management-server-IP&gt; &lt;community-string&gt;  # Set the management server IP and community string for traps</a:t>
            </a:r>
          </a:p>
        </p:txBody>
      </p:sp>
      <p:sp>
        <p:nvSpPr>
          <p:cNvPr id="11" name="TextBox 10">
            <a:extLst>
              <a:ext uri="{FF2B5EF4-FFF2-40B4-BE49-F238E27FC236}">
                <a16:creationId xmlns:a16="http://schemas.microsoft.com/office/drawing/2014/main" id="{31396A11-BE81-B769-67EF-77A4380D897B}"/>
              </a:ext>
            </a:extLst>
          </p:cNvPr>
          <p:cNvSpPr txBox="1"/>
          <p:nvPr/>
        </p:nvSpPr>
        <p:spPr>
          <a:xfrm>
            <a:off x="973136" y="1842139"/>
            <a:ext cx="3091292" cy="1815882"/>
          </a:xfrm>
          <a:prstGeom prst="rect">
            <a:avLst/>
          </a:prstGeom>
          <a:noFill/>
        </p:spPr>
        <p:txBody>
          <a:bodyPr wrap="square">
            <a:spAutoFit/>
          </a:bodyPr>
          <a:lstStyle/>
          <a:p>
            <a:pPr algn="ctr"/>
            <a:r>
              <a:rPr lang="en-US" sz="1400" b="1" dirty="0"/>
              <a:t>8.1 SNMP Configuration </a:t>
            </a:r>
          </a:p>
          <a:p>
            <a:pPr algn="ctr"/>
            <a:r>
              <a:rPr lang="en-GB" sz="1400" dirty="0"/>
              <a:t>Simple Network Management Protocol (SNMP) is configured to facilitate monitoring and management of network devices. The following is a general example of SNMP configuration on a Cisco router:</a:t>
            </a:r>
            <a:endParaRPr lang="en-US" sz="1400" b="1" dirty="0"/>
          </a:p>
        </p:txBody>
      </p:sp>
      <p:sp>
        <p:nvSpPr>
          <p:cNvPr id="4" name="TextBox 3">
            <a:extLst>
              <a:ext uri="{FF2B5EF4-FFF2-40B4-BE49-F238E27FC236}">
                <a16:creationId xmlns:a16="http://schemas.microsoft.com/office/drawing/2014/main" id="{F8C172D4-7857-77CA-037C-C442FBA10A68}"/>
              </a:ext>
            </a:extLst>
          </p:cNvPr>
          <p:cNvSpPr txBox="1"/>
          <p:nvPr/>
        </p:nvSpPr>
        <p:spPr>
          <a:xfrm>
            <a:off x="6155951" y="1889994"/>
            <a:ext cx="3091292" cy="2031325"/>
          </a:xfrm>
          <a:prstGeom prst="rect">
            <a:avLst/>
          </a:prstGeom>
          <a:noFill/>
        </p:spPr>
        <p:txBody>
          <a:bodyPr wrap="square">
            <a:spAutoFit/>
          </a:bodyPr>
          <a:lstStyle/>
          <a:p>
            <a:pPr algn="ctr"/>
            <a:r>
              <a:rPr lang="en-US" sz="1400" b="1" dirty="0"/>
              <a:t>8.2 Logging and Alerts </a:t>
            </a:r>
          </a:p>
          <a:p>
            <a:pPr algn="ctr"/>
            <a:r>
              <a:rPr lang="en-GB" sz="1400" dirty="0"/>
              <a:t>Logging and alerts are configured to capture and report events within the network. The configuration can include setting up logging destinations and severity levels for various events. Here is a sample configuration for logging on a Cisco device: </a:t>
            </a:r>
            <a:endParaRPr lang="en-US" sz="1400" b="1" dirty="0"/>
          </a:p>
        </p:txBody>
      </p:sp>
      <p:sp>
        <p:nvSpPr>
          <p:cNvPr id="8" name="TextBox 7">
            <a:extLst>
              <a:ext uri="{FF2B5EF4-FFF2-40B4-BE49-F238E27FC236}">
                <a16:creationId xmlns:a16="http://schemas.microsoft.com/office/drawing/2014/main" id="{835DD2F7-FBC0-8DEE-87CC-2F28CBDA7072}"/>
              </a:ext>
            </a:extLst>
          </p:cNvPr>
          <p:cNvSpPr txBox="1"/>
          <p:nvPr/>
        </p:nvSpPr>
        <p:spPr>
          <a:xfrm>
            <a:off x="6337033" y="3638595"/>
            <a:ext cx="3236566" cy="2893100"/>
          </a:xfrm>
          <a:prstGeom prst="rect">
            <a:avLst/>
          </a:prstGeom>
          <a:noFill/>
        </p:spPr>
        <p:txBody>
          <a:bodyPr wrap="square">
            <a:spAutoFit/>
          </a:bodyPr>
          <a:lstStyle/>
          <a:p>
            <a:pPr marL="0" algn="l" rtl="0" eaLnBrk="1" latinLnBrk="0" hangingPunct="1">
              <a:spcBef>
                <a:spcPts val="0"/>
              </a:spcBef>
              <a:spcAft>
                <a:spcPts val="0"/>
              </a:spcAft>
            </a:pPr>
            <a:endParaRPr lang="en-GB" sz="1400" kern="1200" dirty="0">
              <a:solidFill>
                <a:schemeClr val="tx2"/>
              </a:solidFill>
              <a:effectLst/>
              <a:latin typeface="Aptos Display" panose="020B0004020202020204" pitchFamily="34" charset="0"/>
            </a:endParaRPr>
          </a:p>
          <a:p>
            <a:pPr marL="0" algn="l" rtl="0" eaLnBrk="1" latinLnBrk="0" hangingPunct="1">
              <a:spcBef>
                <a:spcPts val="0"/>
              </a:spcBef>
              <a:spcAft>
                <a:spcPts val="0"/>
              </a:spcAft>
            </a:pPr>
            <a:endParaRPr lang="en-GB" sz="1400" kern="1200" dirty="0">
              <a:solidFill>
                <a:schemeClr val="tx2"/>
              </a:solidFill>
              <a:effectLst/>
              <a:latin typeface="Aptos Display" panose="020B0004020202020204" pitchFamily="34" charset="0"/>
            </a:endParaRP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Enable logging</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logging buffered informational  # Set the logging severity level to informational</a:t>
            </a:r>
          </a:p>
          <a:p>
            <a:pPr marL="0" algn="l" rtl="0" eaLnBrk="1" latinLnBrk="0" hangingPunct="1">
              <a:spcBef>
                <a:spcPts val="0"/>
              </a:spcBef>
              <a:spcAft>
                <a:spcPts val="0"/>
              </a:spcAft>
            </a:pPr>
            <a:endParaRPr lang="en-GB" sz="1400" kern="1200" dirty="0">
              <a:solidFill>
                <a:schemeClr val="tx2"/>
              </a:solidFill>
              <a:effectLst/>
              <a:latin typeface="Aptos Display" panose="020B0004020202020204" pitchFamily="34" charset="0"/>
            </a:endParaRP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Configure logging to an external syslog server</a:t>
            </a: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logging &lt;syslog-server-IP&gt;</a:t>
            </a:r>
          </a:p>
          <a:p>
            <a:pPr marL="0" algn="l" rtl="0" eaLnBrk="1" latinLnBrk="0" hangingPunct="1">
              <a:spcBef>
                <a:spcPts val="0"/>
              </a:spcBef>
              <a:spcAft>
                <a:spcPts val="0"/>
              </a:spcAft>
            </a:pPr>
            <a:endParaRPr lang="en-GB" sz="1400" kern="1200" dirty="0">
              <a:solidFill>
                <a:schemeClr val="tx2"/>
              </a:solidFill>
              <a:effectLst/>
              <a:latin typeface="Aptos Display" panose="020B0004020202020204" pitchFamily="34" charset="0"/>
            </a:endParaRPr>
          </a:p>
          <a:p>
            <a:pPr marL="0" algn="l" rtl="0" eaLnBrk="1" latinLnBrk="0" hangingPunct="1">
              <a:spcBef>
                <a:spcPts val="0"/>
              </a:spcBef>
              <a:spcAft>
                <a:spcPts val="0"/>
              </a:spcAft>
            </a:pPr>
            <a:r>
              <a:rPr lang="en-GB" sz="1400" kern="1200" dirty="0">
                <a:solidFill>
                  <a:schemeClr val="tx2"/>
                </a:solidFill>
                <a:effectLst/>
                <a:latin typeface="Aptos Display" panose="020B0004020202020204" pitchFamily="34" charset="0"/>
              </a:rPr>
              <a:t># Configure SNMP traps for critical events</a:t>
            </a:r>
          </a:p>
          <a:p>
            <a:pPr marL="0" algn="l" rtl="0" eaLnBrk="1" latinLnBrk="0" hangingPunct="1">
              <a:spcBef>
                <a:spcPts val="0"/>
              </a:spcBef>
              <a:spcAft>
                <a:spcPts val="0"/>
              </a:spcAft>
            </a:pPr>
            <a:r>
              <a:rPr lang="en-GB" sz="1400" kern="1200" dirty="0" err="1">
                <a:solidFill>
                  <a:schemeClr val="tx2"/>
                </a:solidFill>
                <a:effectLst/>
                <a:latin typeface="Aptos Display" panose="020B0004020202020204" pitchFamily="34" charset="0"/>
              </a:rPr>
              <a:t>snmp</a:t>
            </a:r>
            <a:r>
              <a:rPr lang="en-GB" sz="1400" kern="1200" dirty="0">
                <a:solidFill>
                  <a:schemeClr val="tx2"/>
                </a:solidFill>
                <a:effectLst/>
                <a:latin typeface="Aptos Display" panose="020B0004020202020204" pitchFamily="34" charset="0"/>
              </a:rPr>
              <a:t>-server enable traps syslog  # Enable SNMP traps for syslog messages</a:t>
            </a:r>
          </a:p>
        </p:txBody>
      </p:sp>
      <p:pic>
        <p:nvPicPr>
          <p:cNvPr id="5" name="Picture 4">
            <a:extLst>
              <a:ext uri="{FF2B5EF4-FFF2-40B4-BE49-F238E27FC236}">
                <a16:creationId xmlns:a16="http://schemas.microsoft.com/office/drawing/2014/main" id="{AFB1169E-235B-B90C-ED77-B9EC321F2886}"/>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312413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GB" sz="3700" b="1" spc="-5" dirty="0">
                <a:solidFill>
                  <a:srgbClr val="FFFFFF"/>
                </a:solidFill>
              </a:rPr>
              <a:t>9</a:t>
            </a:r>
            <a:r>
              <a:rPr lang="en-US" sz="3700" b="1" kern="1200" spc="-5" dirty="0">
                <a:solidFill>
                  <a:srgbClr val="FFFFFF"/>
                </a:solidFill>
                <a:latin typeface="+mj-lt"/>
                <a:ea typeface="+mj-ea"/>
                <a:cs typeface="+mj-cs"/>
              </a:rPr>
              <a:t>. </a:t>
            </a:r>
            <a:r>
              <a:rPr lang="en-GB" sz="3700" b="1" kern="1200" spc="-5" dirty="0">
                <a:solidFill>
                  <a:srgbClr val="FFFFFF"/>
                </a:solidFill>
                <a:latin typeface="+mj-lt"/>
                <a:ea typeface="+mj-ea"/>
                <a:cs typeface="+mj-cs"/>
              </a:rPr>
              <a:t>Testing &amp; Validation</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31396A11-BE81-B769-67EF-77A4380D897B}"/>
              </a:ext>
            </a:extLst>
          </p:cNvPr>
          <p:cNvSpPr txBox="1"/>
          <p:nvPr/>
        </p:nvSpPr>
        <p:spPr>
          <a:xfrm>
            <a:off x="2722422" y="1662071"/>
            <a:ext cx="5626447" cy="3539430"/>
          </a:xfrm>
          <a:prstGeom prst="rect">
            <a:avLst/>
          </a:prstGeom>
          <a:noFill/>
        </p:spPr>
        <p:txBody>
          <a:bodyPr wrap="square">
            <a:spAutoFit/>
          </a:bodyPr>
          <a:lstStyle/>
          <a:p>
            <a:pPr algn="ctr"/>
            <a:r>
              <a:rPr lang="en-GB" sz="1400" b="1" dirty="0"/>
              <a:t>9.1 Simulation </a:t>
            </a:r>
          </a:p>
          <a:p>
            <a:pPr algn="ctr"/>
            <a:r>
              <a:rPr lang="en-GB" sz="1400" dirty="0"/>
              <a:t>Packet Tracer was utilized to simulate and test the designed network. Packet Tracer is a network simulation tool that provides a virtual environment for designing, configuring, and testing network scenarios. The simulation process involves: </a:t>
            </a:r>
          </a:p>
          <a:p>
            <a:pPr algn="ctr"/>
            <a:r>
              <a:rPr lang="en-GB" sz="1400" dirty="0"/>
              <a:t> </a:t>
            </a:r>
            <a:r>
              <a:rPr lang="en-GB" sz="1400" b="1" dirty="0"/>
              <a:t>Network Topology Design</a:t>
            </a:r>
            <a:r>
              <a:rPr lang="en-GB" sz="1400" dirty="0"/>
              <a:t>: The network topology, including routers, switches, PCs, servers, and other devices, was designed within Packet Tracer based on the specified requirements.</a:t>
            </a:r>
          </a:p>
          <a:p>
            <a:pPr algn="ctr"/>
            <a:r>
              <a:rPr lang="en-GB" sz="1400" dirty="0"/>
              <a:t>  </a:t>
            </a:r>
            <a:r>
              <a:rPr lang="en-GB" sz="1400" b="1" dirty="0"/>
              <a:t>Configuration Implementation:</a:t>
            </a:r>
            <a:r>
              <a:rPr lang="en-GB" sz="1400" dirty="0"/>
              <a:t> Using the designed topology, configurations were implemented on routers, switches, and other network devices according to the provided guidelines. Cisco Packet Tracer allows users to configure devices with a user-friendly interface similar to actual Cisco devices. </a:t>
            </a:r>
          </a:p>
          <a:p>
            <a:pPr algn="ctr"/>
            <a:r>
              <a:rPr lang="en-GB" sz="1400" b="1" dirty="0"/>
              <a:t> Traffic Simulation</a:t>
            </a:r>
            <a:r>
              <a:rPr lang="en-GB" sz="1400" dirty="0"/>
              <a:t>: Packet Tracer allows the simulation of network traffic and communication between devices. This involves generating traffic, testing connectivity, and ensuring that data flows as expected.</a:t>
            </a:r>
            <a:endParaRPr lang="en-US" sz="1400" b="1" dirty="0"/>
          </a:p>
        </p:txBody>
      </p:sp>
      <p:pic>
        <p:nvPicPr>
          <p:cNvPr id="6" name="Picture 5">
            <a:extLst>
              <a:ext uri="{FF2B5EF4-FFF2-40B4-BE49-F238E27FC236}">
                <a16:creationId xmlns:a16="http://schemas.microsoft.com/office/drawing/2014/main" id="{7EAEB78A-A907-5E7A-261F-DAA819B62ECA}"/>
              </a:ext>
            </a:extLst>
          </p:cNvPr>
          <p:cNvPicPr>
            <a:picLocks noChangeAspect="1"/>
          </p:cNvPicPr>
          <p:nvPr/>
        </p:nvPicPr>
        <p:blipFill>
          <a:blip r:embed="rId3"/>
          <a:stretch>
            <a:fillRect/>
          </a:stretch>
        </p:blipFill>
        <p:spPr>
          <a:xfrm>
            <a:off x="1860563" y="5287617"/>
            <a:ext cx="7735380" cy="1491167"/>
          </a:xfrm>
          <a:prstGeom prst="rect">
            <a:avLst/>
          </a:prstGeom>
        </p:spPr>
      </p:pic>
      <p:pic>
        <p:nvPicPr>
          <p:cNvPr id="7" name="Picture 6">
            <a:extLst>
              <a:ext uri="{FF2B5EF4-FFF2-40B4-BE49-F238E27FC236}">
                <a16:creationId xmlns:a16="http://schemas.microsoft.com/office/drawing/2014/main" id="{C602E8C3-68B4-0FED-2783-164521F08ADF}"/>
              </a:ext>
            </a:extLst>
          </p:cNvPr>
          <p:cNvPicPr>
            <a:picLocks noChangeAspect="1"/>
          </p:cNvPicPr>
          <p:nvPr/>
        </p:nvPicPr>
        <p:blipFill>
          <a:blip r:embed="rId4"/>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421664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GB" sz="3700" b="1" spc="-5" dirty="0">
                <a:solidFill>
                  <a:srgbClr val="FFFFFF"/>
                </a:solidFill>
              </a:rPr>
              <a:t>9</a:t>
            </a:r>
            <a:r>
              <a:rPr lang="en-US" sz="3700" b="1" kern="1200" spc="-5" dirty="0">
                <a:solidFill>
                  <a:srgbClr val="FFFFFF"/>
                </a:solidFill>
                <a:latin typeface="+mj-lt"/>
                <a:ea typeface="+mj-ea"/>
                <a:cs typeface="+mj-cs"/>
              </a:rPr>
              <a:t>.2 </a:t>
            </a:r>
            <a:r>
              <a:rPr lang="en-GB" sz="3700" b="1" kern="1200" spc="-5" dirty="0">
                <a:solidFill>
                  <a:srgbClr val="FFFFFF"/>
                </a:solidFill>
                <a:latin typeface="+mj-lt"/>
                <a:ea typeface="+mj-ea"/>
                <a:cs typeface="+mj-cs"/>
              </a:rPr>
              <a:t>Testing &amp; Validation</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31396A11-BE81-B769-67EF-77A4380D897B}"/>
              </a:ext>
            </a:extLst>
          </p:cNvPr>
          <p:cNvSpPr txBox="1"/>
          <p:nvPr/>
        </p:nvSpPr>
        <p:spPr>
          <a:xfrm>
            <a:off x="118370" y="2030741"/>
            <a:ext cx="5626447" cy="954107"/>
          </a:xfrm>
          <a:prstGeom prst="rect">
            <a:avLst/>
          </a:prstGeom>
          <a:noFill/>
        </p:spPr>
        <p:txBody>
          <a:bodyPr wrap="square">
            <a:spAutoFit/>
          </a:bodyPr>
          <a:lstStyle/>
          <a:p>
            <a:r>
              <a:rPr lang="en-GB" sz="1400" b="1" dirty="0"/>
              <a:t>Verification of Redundancy and Failover</a:t>
            </a:r>
          </a:p>
          <a:p>
            <a:r>
              <a:rPr lang="en-GB" sz="1400" dirty="0"/>
              <a:t> The hierarchical design with redundancy at every layer, including multiple routers, multilayer switches, and ISP connections, was tested to verify failover mechanisms and ensure network resilience. </a:t>
            </a:r>
            <a:endParaRPr lang="en-US" sz="1400" b="1" dirty="0"/>
          </a:p>
        </p:txBody>
      </p:sp>
      <p:pic>
        <p:nvPicPr>
          <p:cNvPr id="4" name="Picture 3">
            <a:extLst>
              <a:ext uri="{FF2B5EF4-FFF2-40B4-BE49-F238E27FC236}">
                <a16:creationId xmlns:a16="http://schemas.microsoft.com/office/drawing/2014/main" id="{C587DAB2-1D1F-46A9-C94A-C251D6F4F604}"/>
              </a:ext>
            </a:extLst>
          </p:cNvPr>
          <p:cNvPicPr>
            <a:picLocks noChangeAspect="1"/>
          </p:cNvPicPr>
          <p:nvPr/>
        </p:nvPicPr>
        <p:blipFill>
          <a:blip r:embed="rId3"/>
          <a:stretch>
            <a:fillRect/>
          </a:stretch>
        </p:blipFill>
        <p:spPr>
          <a:xfrm>
            <a:off x="6095998" y="1822348"/>
            <a:ext cx="5539104" cy="1716583"/>
          </a:xfrm>
          <a:prstGeom prst="rect">
            <a:avLst/>
          </a:prstGeom>
        </p:spPr>
      </p:pic>
      <p:sp>
        <p:nvSpPr>
          <p:cNvPr id="5" name="TextBox 4">
            <a:extLst>
              <a:ext uri="{FF2B5EF4-FFF2-40B4-BE49-F238E27FC236}">
                <a16:creationId xmlns:a16="http://schemas.microsoft.com/office/drawing/2014/main" id="{18E35685-7F29-F948-10CD-202B58646573}"/>
              </a:ext>
            </a:extLst>
          </p:cNvPr>
          <p:cNvSpPr txBox="1"/>
          <p:nvPr/>
        </p:nvSpPr>
        <p:spPr>
          <a:xfrm>
            <a:off x="68674" y="4618228"/>
            <a:ext cx="5626447" cy="1169551"/>
          </a:xfrm>
          <a:prstGeom prst="rect">
            <a:avLst/>
          </a:prstGeom>
          <a:noFill/>
        </p:spPr>
        <p:txBody>
          <a:bodyPr wrap="square">
            <a:spAutoFit/>
          </a:bodyPr>
          <a:lstStyle/>
          <a:p>
            <a:r>
              <a:rPr lang="en-GB" sz="1400" b="1" dirty="0"/>
              <a:t>DHCP and IP Address Allocation</a:t>
            </a:r>
          </a:p>
          <a:p>
            <a:r>
              <a:rPr lang="en-GB" sz="1400" dirty="0"/>
              <a:t> Dynamic Host Configuration Protocol (DHCP) functionality and IP address allocation were tested to ensure that devices received the correct IP addresses dynamically and that devices in the server room had static IP assignments. </a:t>
            </a:r>
            <a:endParaRPr lang="en-US" sz="1400" b="1" dirty="0"/>
          </a:p>
        </p:txBody>
      </p:sp>
      <p:pic>
        <p:nvPicPr>
          <p:cNvPr id="8" name="Picture 7">
            <a:extLst>
              <a:ext uri="{FF2B5EF4-FFF2-40B4-BE49-F238E27FC236}">
                <a16:creationId xmlns:a16="http://schemas.microsoft.com/office/drawing/2014/main" id="{393E6392-A502-369C-A84E-C69F28A51F1D}"/>
              </a:ext>
            </a:extLst>
          </p:cNvPr>
          <p:cNvPicPr>
            <a:picLocks noChangeAspect="1"/>
          </p:cNvPicPr>
          <p:nvPr/>
        </p:nvPicPr>
        <p:blipFill>
          <a:blip r:embed="rId4"/>
          <a:stretch>
            <a:fillRect/>
          </a:stretch>
        </p:blipFill>
        <p:spPr>
          <a:xfrm>
            <a:off x="5574910" y="4028537"/>
            <a:ext cx="5928551" cy="2339856"/>
          </a:xfrm>
          <a:prstGeom prst="rect">
            <a:avLst/>
          </a:prstGeom>
        </p:spPr>
      </p:pic>
      <p:pic>
        <p:nvPicPr>
          <p:cNvPr id="9" name="Picture 8">
            <a:extLst>
              <a:ext uri="{FF2B5EF4-FFF2-40B4-BE49-F238E27FC236}">
                <a16:creationId xmlns:a16="http://schemas.microsoft.com/office/drawing/2014/main" id="{FE9A5623-860B-9565-46CE-E43987C081FA}"/>
              </a:ext>
            </a:extLst>
          </p:cNvPr>
          <p:cNvPicPr>
            <a:picLocks noChangeAspect="1"/>
          </p:cNvPicPr>
          <p:nvPr/>
        </p:nvPicPr>
        <p:blipFill>
          <a:blip r:embed="rId5"/>
          <a:stretch>
            <a:fillRect/>
          </a:stretch>
        </p:blipFill>
        <p:spPr>
          <a:xfrm>
            <a:off x="11104616" y="5929936"/>
            <a:ext cx="1060972" cy="876914"/>
          </a:xfrm>
          <a:prstGeom prst="rect">
            <a:avLst/>
          </a:prstGeom>
        </p:spPr>
      </p:pic>
    </p:spTree>
    <p:extLst>
      <p:ext uri="{BB962C8B-B14F-4D97-AF65-F5344CB8AC3E}">
        <p14:creationId xmlns:p14="http://schemas.microsoft.com/office/powerpoint/2010/main" val="335852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GB" sz="3700" b="1" spc="-5" dirty="0">
                <a:solidFill>
                  <a:srgbClr val="FFFFFF"/>
                </a:solidFill>
              </a:rPr>
              <a:t>9</a:t>
            </a:r>
            <a:r>
              <a:rPr lang="en-US" sz="3700" b="1" kern="1200" spc="-5" dirty="0">
                <a:solidFill>
                  <a:srgbClr val="FFFFFF"/>
                </a:solidFill>
                <a:latin typeface="+mj-lt"/>
                <a:ea typeface="+mj-ea"/>
                <a:cs typeface="+mj-cs"/>
              </a:rPr>
              <a:t>.2 Troubleshooting</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31396A11-BE81-B769-67EF-77A4380D897B}"/>
              </a:ext>
            </a:extLst>
          </p:cNvPr>
          <p:cNvSpPr txBox="1"/>
          <p:nvPr/>
        </p:nvSpPr>
        <p:spPr>
          <a:xfrm>
            <a:off x="118370" y="2030741"/>
            <a:ext cx="11659500" cy="3539430"/>
          </a:xfrm>
          <a:prstGeom prst="rect">
            <a:avLst/>
          </a:prstGeom>
          <a:noFill/>
        </p:spPr>
        <p:txBody>
          <a:bodyPr wrap="square">
            <a:spAutoFit/>
          </a:bodyPr>
          <a:lstStyle/>
          <a:p>
            <a:r>
              <a:rPr lang="en-GB" sz="1400" dirty="0"/>
              <a:t>During the testing phase, several common troubleshooting steps were taken to address issues:</a:t>
            </a:r>
          </a:p>
          <a:p>
            <a:endParaRPr lang="en-GB" sz="1400" dirty="0"/>
          </a:p>
          <a:p>
            <a:r>
              <a:rPr lang="en-GB" sz="1400" dirty="0"/>
              <a:t> </a:t>
            </a:r>
            <a:r>
              <a:rPr lang="en-GB" sz="1400" b="1" dirty="0"/>
              <a:t>Device Connectivity:</a:t>
            </a:r>
          </a:p>
          <a:p>
            <a:r>
              <a:rPr lang="en-GB" sz="1400" b="1" dirty="0"/>
              <a:t> </a:t>
            </a:r>
            <a:r>
              <a:rPr lang="en-GB" sz="1400" dirty="0"/>
              <a:t>Ensured that all devices could communicate within their respective VLANs and across different departments. Verified inter-VLAN routing configurations on multilayer switches. </a:t>
            </a:r>
          </a:p>
          <a:p>
            <a:r>
              <a:rPr lang="en-GB" sz="1400" dirty="0"/>
              <a:t> </a:t>
            </a:r>
            <a:r>
              <a:rPr lang="en-GB" sz="1400" b="1" dirty="0"/>
              <a:t>DHCP Issues</a:t>
            </a:r>
            <a:r>
              <a:rPr lang="en-GB" sz="1400" dirty="0"/>
              <a:t>:</a:t>
            </a:r>
          </a:p>
          <a:p>
            <a:r>
              <a:rPr lang="en-GB" sz="1400" dirty="0"/>
              <a:t> Investigated and resolved any DHCP-related issues, ensuring that DHCP servers were reachable and capable of assigning IP addresses to devices dynamically. </a:t>
            </a:r>
          </a:p>
          <a:p>
            <a:r>
              <a:rPr lang="en-GB" sz="1400" dirty="0"/>
              <a:t> </a:t>
            </a:r>
            <a:r>
              <a:rPr lang="en-GB" sz="1400" b="1" dirty="0"/>
              <a:t>Routing Configuration</a:t>
            </a:r>
            <a:r>
              <a:rPr lang="en-GB" sz="1400" dirty="0"/>
              <a:t>:</a:t>
            </a:r>
          </a:p>
          <a:p>
            <a:r>
              <a:rPr lang="en-GB" sz="1400" dirty="0"/>
              <a:t> Verified the Open Shortest Path First (OSPF) routing configurations on routers and multilayer switches, ensuring proper routing table updates and communication between different departments. </a:t>
            </a:r>
            <a:r>
              <a:rPr lang="en-GB" sz="1400" b="1" dirty="0"/>
              <a:t> </a:t>
            </a:r>
          </a:p>
          <a:p>
            <a:r>
              <a:rPr lang="en-GB" sz="1400" b="1" dirty="0"/>
              <a:t>Access Control Issues</a:t>
            </a:r>
            <a:r>
              <a:rPr lang="en-GB" sz="1400" dirty="0"/>
              <a:t>:</a:t>
            </a:r>
          </a:p>
          <a:p>
            <a:r>
              <a:rPr lang="en-GB" sz="1400" dirty="0"/>
              <a:t> Reviewed and adjusted Access Control Lists (ACLs) to allow necessary traffic and deny unauthorized access.  </a:t>
            </a:r>
          </a:p>
          <a:p>
            <a:r>
              <a:rPr lang="en-GB" sz="1400" b="1" dirty="0"/>
              <a:t>Port Security</a:t>
            </a:r>
            <a:r>
              <a:rPr lang="en-GB" sz="1400" dirty="0"/>
              <a:t>: </a:t>
            </a:r>
          </a:p>
          <a:p>
            <a:r>
              <a:rPr lang="en-GB" sz="1400" dirty="0"/>
              <a:t>Verified the configuration of port security on the Finance department's switchports to ensure that only one device could connect per port and that MAC addresses were correctly learned</a:t>
            </a:r>
            <a:endParaRPr lang="en-US" sz="1400" b="1" dirty="0"/>
          </a:p>
        </p:txBody>
      </p:sp>
      <p:pic>
        <p:nvPicPr>
          <p:cNvPr id="3" name="Picture 2">
            <a:extLst>
              <a:ext uri="{FF2B5EF4-FFF2-40B4-BE49-F238E27FC236}">
                <a16:creationId xmlns:a16="http://schemas.microsoft.com/office/drawing/2014/main" id="{38694F83-1C29-95FE-416D-91ABA373AEBF}"/>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2438812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GB" sz="3700" b="1" kern="1200" spc="-5" dirty="0">
                <a:solidFill>
                  <a:srgbClr val="FFFFFF"/>
                </a:solidFill>
                <a:latin typeface="+mj-lt"/>
                <a:ea typeface="+mj-ea"/>
                <a:cs typeface="+mj-cs"/>
              </a:rPr>
              <a:t>10.</a:t>
            </a:r>
            <a:r>
              <a:rPr lang="en-US" sz="3700" b="1" kern="1200" spc="-5" dirty="0">
                <a:solidFill>
                  <a:srgbClr val="FFFFFF"/>
                </a:solidFill>
                <a:latin typeface="+mj-lt"/>
                <a:ea typeface="+mj-ea"/>
                <a:cs typeface="+mj-cs"/>
              </a:rPr>
              <a:t> Results &amp; Evaluation</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a:t>
            </a:r>
            <a:endParaRPr lang="en-US" sz="37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31396A11-BE81-B769-67EF-77A4380D897B}"/>
              </a:ext>
            </a:extLst>
          </p:cNvPr>
          <p:cNvSpPr txBox="1"/>
          <p:nvPr/>
        </p:nvSpPr>
        <p:spPr>
          <a:xfrm>
            <a:off x="118370" y="2030741"/>
            <a:ext cx="11659500" cy="738664"/>
          </a:xfrm>
          <a:prstGeom prst="rect">
            <a:avLst/>
          </a:prstGeom>
          <a:noFill/>
        </p:spPr>
        <p:txBody>
          <a:bodyPr wrap="square">
            <a:spAutoFit/>
          </a:bodyPr>
          <a:lstStyle/>
          <a:p>
            <a:r>
              <a:rPr lang="en-US" sz="1400" b="1" dirty="0"/>
              <a:t>10.1 Performance Metrics Performance metrics</a:t>
            </a:r>
          </a:p>
          <a:p>
            <a:r>
              <a:rPr lang="en-US" sz="1400" dirty="0"/>
              <a:t>, including network latency, throughput, redundancy testing, DHCP response time, inter-VLAN routing performance, security, QoS, and NAT/PAT functionality, were measured during testing to ensure optimal network operation</a:t>
            </a:r>
            <a:endParaRPr lang="en-US" sz="1400" b="1" dirty="0"/>
          </a:p>
        </p:txBody>
      </p:sp>
      <p:pic>
        <p:nvPicPr>
          <p:cNvPr id="4" name="Picture 3">
            <a:extLst>
              <a:ext uri="{FF2B5EF4-FFF2-40B4-BE49-F238E27FC236}">
                <a16:creationId xmlns:a16="http://schemas.microsoft.com/office/drawing/2014/main" id="{53B3549D-D328-F3A7-7B20-6F9DDF0ECB87}"/>
              </a:ext>
            </a:extLst>
          </p:cNvPr>
          <p:cNvPicPr>
            <a:picLocks noChangeAspect="1"/>
          </p:cNvPicPr>
          <p:nvPr/>
        </p:nvPicPr>
        <p:blipFill>
          <a:blip r:embed="rId3"/>
          <a:stretch>
            <a:fillRect/>
          </a:stretch>
        </p:blipFill>
        <p:spPr>
          <a:xfrm>
            <a:off x="2785378" y="3103707"/>
            <a:ext cx="6325483" cy="2876951"/>
          </a:xfrm>
          <a:prstGeom prst="rect">
            <a:avLst/>
          </a:prstGeom>
        </p:spPr>
      </p:pic>
      <p:pic>
        <p:nvPicPr>
          <p:cNvPr id="5" name="Picture 4">
            <a:extLst>
              <a:ext uri="{FF2B5EF4-FFF2-40B4-BE49-F238E27FC236}">
                <a16:creationId xmlns:a16="http://schemas.microsoft.com/office/drawing/2014/main" id="{3FD3FEA8-3035-B02F-8E1F-B7748B7A15C9}"/>
              </a:ext>
            </a:extLst>
          </p:cNvPr>
          <p:cNvPicPr>
            <a:picLocks noChangeAspect="1"/>
          </p:cNvPicPr>
          <p:nvPr/>
        </p:nvPicPr>
        <p:blipFill>
          <a:blip r:embed="rId4"/>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1339380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pPr marL="214629" indent="-202565">
              <a:tabLst>
                <a:tab pos="215265" algn="l"/>
              </a:tabLst>
            </a:pPr>
            <a:r>
              <a:rPr lang="en-GB" sz="4000" b="1" kern="1200" spc="-5" dirty="0">
                <a:solidFill>
                  <a:srgbClr val="FFFFFF"/>
                </a:solidFill>
                <a:latin typeface="+mj-lt"/>
                <a:ea typeface="+mj-ea"/>
                <a:cs typeface="+mj-cs"/>
              </a:rPr>
              <a:t>10.</a:t>
            </a:r>
            <a:r>
              <a:rPr lang="en-US" sz="4000" b="1" kern="1200" spc="-5" dirty="0">
                <a:solidFill>
                  <a:srgbClr val="FFFFFF"/>
                </a:solidFill>
                <a:latin typeface="+mj-lt"/>
                <a:ea typeface="+mj-ea"/>
                <a:cs typeface="+mj-cs"/>
              </a:rPr>
              <a:t> Results &amp; Evaluation</a:t>
            </a:r>
            <a:br>
              <a:rPr lang="en-US" sz="4000" kern="1200" dirty="0">
                <a:solidFill>
                  <a:srgbClr val="FFFFFF"/>
                </a:solidFill>
                <a:latin typeface="+mj-lt"/>
                <a:ea typeface="+mj-ea"/>
                <a:cs typeface="+mj-cs"/>
              </a:rPr>
            </a:br>
            <a:r>
              <a:rPr lang="en-US" sz="4000" b="1" kern="1200" dirty="0">
                <a:solidFill>
                  <a:srgbClr val="FFFFFF"/>
                </a:solidFill>
                <a:latin typeface="+mj-lt"/>
                <a:ea typeface="+mj-ea"/>
                <a:cs typeface="+mj-cs"/>
              </a:rPr>
              <a:t> </a:t>
            </a:r>
            <a:endParaRPr lang="en-US" sz="40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31396A11-BE81-B769-67EF-77A4380D897B}"/>
              </a:ext>
            </a:extLst>
          </p:cNvPr>
          <p:cNvSpPr txBox="1"/>
          <p:nvPr/>
        </p:nvSpPr>
        <p:spPr>
          <a:xfrm>
            <a:off x="327092" y="1922644"/>
            <a:ext cx="8250378" cy="4585871"/>
          </a:xfrm>
          <a:prstGeom prst="rect">
            <a:avLst/>
          </a:prstGeom>
          <a:noFill/>
        </p:spPr>
        <p:txBody>
          <a:bodyPr wrap="square">
            <a:spAutoFit/>
          </a:bodyPr>
          <a:lstStyle/>
          <a:p>
            <a:r>
              <a:rPr lang="en-US" sz="2000" b="1" dirty="0"/>
              <a:t>10.</a:t>
            </a:r>
            <a:r>
              <a:rPr lang="ar-EG" sz="2000" b="1" dirty="0"/>
              <a:t>2</a:t>
            </a:r>
            <a:r>
              <a:rPr lang="en-US" sz="2000" b="1" dirty="0"/>
              <a:t> Achievement of Objectives, </a:t>
            </a:r>
          </a:p>
          <a:p>
            <a:endParaRPr lang="ar-EG" sz="2000" b="1" dirty="0"/>
          </a:p>
          <a:p>
            <a:pPr>
              <a:buFont typeface="Arial" panose="020B0604020202020204" pitchFamily="34" charset="0"/>
              <a:buChar char="•"/>
            </a:pPr>
            <a:r>
              <a:rPr lang="en-GB" sz="1400" b="1" dirty="0"/>
              <a:t>Hierarchical Network Design</a:t>
            </a:r>
            <a:r>
              <a:rPr lang="en-GB" sz="1400" dirty="0"/>
              <a:t>:</a:t>
            </a:r>
          </a:p>
          <a:p>
            <a:pPr marL="742950" lvl="1" indent="-285750">
              <a:buFont typeface="Arial" panose="020B0604020202020204" pitchFamily="34" charset="0"/>
              <a:buChar char="•"/>
            </a:pPr>
            <a:r>
              <a:rPr lang="en-GB" sz="1400" dirty="0"/>
              <a:t>Successful implementation.</a:t>
            </a:r>
          </a:p>
          <a:p>
            <a:pPr>
              <a:buFont typeface="Arial" panose="020B0604020202020204" pitchFamily="34" charset="0"/>
              <a:buChar char="•"/>
            </a:pPr>
            <a:r>
              <a:rPr lang="en-GB" sz="1400" b="1" dirty="0"/>
              <a:t>Redundancy</a:t>
            </a:r>
            <a:r>
              <a:rPr lang="en-GB" sz="1400" dirty="0"/>
              <a:t>:</a:t>
            </a:r>
          </a:p>
          <a:p>
            <a:pPr marL="742950" lvl="1" indent="-285750">
              <a:buFont typeface="Arial" panose="020B0604020202020204" pitchFamily="34" charset="0"/>
              <a:buChar char="•"/>
            </a:pPr>
            <a:r>
              <a:rPr lang="en-GB" sz="1400" dirty="0"/>
              <a:t>Backup routers, multilayer switches, and dual ISP connections.</a:t>
            </a:r>
          </a:p>
          <a:p>
            <a:pPr>
              <a:buFont typeface="Arial" panose="020B0604020202020204" pitchFamily="34" charset="0"/>
              <a:buChar char="•"/>
            </a:pPr>
            <a:r>
              <a:rPr lang="en-GB" sz="1400" b="1" dirty="0"/>
              <a:t>Departmental Segmentation</a:t>
            </a:r>
            <a:r>
              <a:rPr lang="en-GB" sz="1400" dirty="0"/>
              <a:t>:</a:t>
            </a:r>
          </a:p>
          <a:p>
            <a:pPr marL="742950" lvl="1" indent="-285750">
              <a:buFont typeface="Arial" panose="020B0604020202020204" pitchFamily="34" charset="0"/>
              <a:buChar char="•"/>
            </a:pPr>
            <a:r>
              <a:rPr lang="en-GB" sz="1400" dirty="0"/>
              <a:t>VLANs for enhanced security and organization.</a:t>
            </a:r>
          </a:p>
          <a:p>
            <a:pPr>
              <a:buFont typeface="Arial" panose="020B0604020202020204" pitchFamily="34" charset="0"/>
              <a:buChar char="•"/>
            </a:pPr>
            <a:r>
              <a:rPr lang="en-GB" sz="1400" b="1" dirty="0"/>
              <a:t>Inter-VLAN Routing</a:t>
            </a:r>
            <a:r>
              <a:rPr lang="en-GB" sz="1400" dirty="0"/>
              <a:t>:</a:t>
            </a:r>
          </a:p>
          <a:p>
            <a:pPr marL="742950" lvl="1" indent="-285750">
              <a:buFont typeface="Arial" panose="020B0604020202020204" pitchFamily="34" charset="0"/>
              <a:buChar char="•"/>
            </a:pPr>
            <a:r>
              <a:rPr lang="en-GB" sz="1400" dirty="0"/>
              <a:t>Configured on multilayer switches.</a:t>
            </a:r>
          </a:p>
          <a:p>
            <a:pPr>
              <a:buFont typeface="Arial" panose="020B0604020202020204" pitchFamily="34" charset="0"/>
              <a:buChar char="•"/>
            </a:pPr>
            <a:r>
              <a:rPr lang="en-GB" sz="1400" b="1" dirty="0"/>
              <a:t>Security Measures</a:t>
            </a:r>
            <a:r>
              <a:rPr lang="en-GB" sz="1400" dirty="0"/>
              <a:t>:</a:t>
            </a:r>
          </a:p>
          <a:p>
            <a:pPr marL="742950" lvl="1" indent="-285750">
              <a:buFont typeface="Arial" panose="020B0604020202020204" pitchFamily="34" charset="0"/>
              <a:buChar char="•"/>
            </a:pPr>
            <a:r>
              <a:rPr lang="en-GB" sz="1400" dirty="0"/>
              <a:t>ACLs, port-security, SSH for access control.</a:t>
            </a:r>
          </a:p>
          <a:p>
            <a:pPr>
              <a:buFont typeface="Arial" panose="020B0604020202020204" pitchFamily="34" charset="0"/>
              <a:buChar char="•"/>
            </a:pPr>
            <a:r>
              <a:rPr lang="en-GB" sz="1400" b="1" dirty="0"/>
              <a:t>NAT and PAT Configurations</a:t>
            </a:r>
            <a:r>
              <a:rPr lang="en-GB" sz="1400" dirty="0"/>
              <a:t>:</a:t>
            </a:r>
          </a:p>
          <a:p>
            <a:pPr marL="742950" lvl="1" indent="-285750">
              <a:buFont typeface="Arial" panose="020B0604020202020204" pitchFamily="34" charset="0"/>
              <a:buChar char="•"/>
            </a:pPr>
            <a:r>
              <a:rPr lang="en-GB" sz="1400" dirty="0"/>
              <a:t>Effective private-to-public IP address translation.</a:t>
            </a:r>
          </a:p>
          <a:p>
            <a:pPr>
              <a:buFont typeface="Arial" panose="020B0604020202020204" pitchFamily="34" charset="0"/>
              <a:buChar char="•"/>
            </a:pPr>
            <a:r>
              <a:rPr lang="en-GB" sz="1400" b="1" dirty="0"/>
              <a:t>Quality of Service (QoS)</a:t>
            </a:r>
            <a:r>
              <a:rPr lang="en-GB" sz="1400" dirty="0"/>
              <a:t>:</a:t>
            </a:r>
          </a:p>
          <a:p>
            <a:pPr marL="742950" lvl="1" indent="-285750">
              <a:buFont typeface="Arial" panose="020B0604020202020204" pitchFamily="34" charset="0"/>
              <a:buChar char="•"/>
            </a:pPr>
            <a:r>
              <a:rPr lang="en-GB" sz="1400" dirty="0"/>
              <a:t>Prioritization of voice and video traffic.</a:t>
            </a:r>
          </a:p>
          <a:p>
            <a:pPr>
              <a:buFont typeface="Arial" panose="020B0604020202020204" pitchFamily="34" charset="0"/>
              <a:buChar char="•"/>
            </a:pPr>
            <a:r>
              <a:rPr lang="en-GB" sz="1400" b="1" dirty="0"/>
              <a:t>Thorough Testing</a:t>
            </a:r>
            <a:r>
              <a:rPr lang="en-GB" sz="1400" dirty="0"/>
              <a:t>:</a:t>
            </a:r>
          </a:p>
          <a:p>
            <a:pPr marL="742950" lvl="1" indent="-285750">
              <a:buFont typeface="Arial" panose="020B0604020202020204" pitchFamily="34" charset="0"/>
              <a:buChar char="•"/>
            </a:pPr>
            <a:r>
              <a:rPr lang="en-GB" sz="1400" dirty="0"/>
              <a:t>Ensured proper functionality and adherence to requirements.</a:t>
            </a:r>
          </a:p>
          <a:p>
            <a:pPr>
              <a:buFont typeface="Arial" panose="020B0604020202020204" pitchFamily="34" charset="0"/>
              <a:buChar char="•"/>
            </a:pPr>
            <a:r>
              <a:rPr lang="en-GB" sz="1400" b="1" dirty="0"/>
              <a:t>Overall Objectives Met</a:t>
            </a:r>
            <a:r>
              <a:rPr lang="en-GB" sz="1400" dirty="0"/>
              <a:t>:</a:t>
            </a:r>
          </a:p>
          <a:p>
            <a:pPr marL="742950" lvl="1" indent="-285750">
              <a:buFont typeface="Arial" panose="020B0604020202020204" pitchFamily="34" charset="0"/>
              <a:buChar char="•"/>
            </a:pPr>
            <a:r>
              <a:rPr lang="en-GB" sz="1400" dirty="0"/>
              <a:t>Scalable, secure, and efficient network infrastructure for the trading floor support </a:t>
            </a:r>
            <a:r>
              <a:rPr lang="en-GB" sz="1400" dirty="0" err="1"/>
              <a:t>center</a:t>
            </a:r>
            <a:r>
              <a:rPr lang="en-GB" sz="1400" dirty="0"/>
              <a:t>.</a:t>
            </a:r>
          </a:p>
        </p:txBody>
      </p:sp>
      <p:pic>
        <p:nvPicPr>
          <p:cNvPr id="3" name="Picture 2">
            <a:extLst>
              <a:ext uri="{FF2B5EF4-FFF2-40B4-BE49-F238E27FC236}">
                <a16:creationId xmlns:a16="http://schemas.microsoft.com/office/drawing/2014/main" id="{49C65A67-BD50-B2F8-58D6-930219967379}"/>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352350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6E1FC-F338-5C71-444F-6604AB66A0B9}"/>
              </a:ext>
            </a:extLst>
          </p:cNvPr>
          <p:cNvSpPr>
            <a:spLocks noGrp="1"/>
          </p:cNvSpPr>
          <p:nvPr>
            <p:ph type="title"/>
          </p:nvPr>
        </p:nvSpPr>
        <p:spPr>
          <a:xfrm>
            <a:off x="1148022" y="398233"/>
            <a:ext cx="9895951" cy="1033669"/>
          </a:xfrm>
        </p:spPr>
        <p:txBody>
          <a:bodyPr vert="horz" lIns="91440" tIns="45720" rIns="91440" bIns="45720" rtlCol="0" anchor="ctr">
            <a:normAutofit/>
          </a:bodyPr>
          <a:lstStyle/>
          <a:p>
            <a:pPr algn="ctr"/>
            <a:r>
              <a:rPr lang="en-US" sz="4000" dirty="0">
                <a:solidFill>
                  <a:srgbClr val="FFFFFF"/>
                </a:solidFill>
                <a:latin typeface="Times New Roman"/>
                <a:cs typeface="Times New Roman"/>
              </a:rPr>
              <a:t>Our Team</a:t>
            </a:r>
            <a:endParaRPr lang="en-US" sz="40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790DB59B-4B9B-CE81-168E-97C4CC263E57}"/>
              </a:ext>
            </a:extLst>
          </p:cNvPr>
          <p:cNvSpPr txBox="1"/>
          <p:nvPr/>
        </p:nvSpPr>
        <p:spPr>
          <a:xfrm>
            <a:off x="0" y="2054941"/>
            <a:ext cx="12192003" cy="4630994"/>
          </a:xfrm>
          <a:prstGeom prst="rect">
            <a:avLst/>
          </a:prstGeom>
        </p:spPr>
        <p:txBody>
          <a:bodyPr vert="horz" lIns="91440" tIns="45720" rIns="91440" bIns="45720" rtlCol="0" anchor="ctr">
            <a:normAutofit/>
          </a:bodyPr>
          <a:lstStyle/>
          <a:p>
            <a:pPr marL="355600" lvl="1" indent="-285750">
              <a:lnSpc>
                <a:spcPct val="90000"/>
              </a:lnSpc>
              <a:spcBef>
                <a:spcPts val="1345"/>
              </a:spcBef>
              <a:buFont typeface="Wingdings" panose="05000000000000000000" pitchFamily="2" charset="2"/>
              <a:buChar char="q"/>
              <a:tabLst>
                <a:tab pos="241300" algn="l"/>
              </a:tabLst>
            </a:pPr>
            <a:endParaRPr lang="en-US" sz="1600" dirty="0"/>
          </a:p>
        </p:txBody>
      </p:sp>
      <p:sp>
        <p:nvSpPr>
          <p:cNvPr id="4" name="TextBox 3">
            <a:extLst>
              <a:ext uri="{FF2B5EF4-FFF2-40B4-BE49-F238E27FC236}">
                <a16:creationId xmlns:a16="http://schemas.microsoft.com/office/drawing/2014/main" id="{0EBE03F1-DF96-B60E-7B85-60FC539E978D}"/>
              </a:ext>
            </a:extLst>
          </p:cNvPr>
          <p:cNvSpPr txBox="1"/>
          <p:nvPr/>
        </p:nvSpPr>
        <p:spPr>
          <a:xfrm>
            <a:off x="3048783" y="2717224"/>
            <a:ext cx="6094428" cy="2308324"/>
          </a:xfrm>
          <a:prstGeom prst="rect">
            <a:avLst/>
          </a:prstGeom>
          <a:noFill/>
        </p:spPr>
        <p:txBody>
          <a:bodyPr wrap="square">
            <a:spAutoFit/>
          </a:bodyPr>
          <a:lstStyle/>
          <a:p>
            <a:pPr algn="ctr"/>
            <a:r>
              <a:rPr lang="en-US" sz="2400" b="1" dirty="0">
                <a:solidFill>
                  <a:schemeClr val="tx2"/>
                </a:solidFill>
                <a:latin typeface="Times New Roman"/>
                <a:cs typeface="Times New Roman"/>
              </a:rPr>
              <a:t>Waleed </a:t>
            </a:r>
            <a:r>
              <a:rPr lang="en-US" sz="2400" b="1" dirty="0" err="1">
                <a:solidFill>
                  <a:schemeClr val="tx2"/>
                </a:solidFill>
                <a:latin typeface="Times New Roman"/>
                <a:cs typeface="Times New Roman"/>
              </a:rPr>
              <a:t>Elshawadfy</a:t>
            </a:r>
            <a:r>
              <a:rPr lang="en-US" sz="2400" b="1" dirty="0">
                <a:solidFill>
                  <a:schemeClr val="tx2"/>
                </a:solidFill>
                <a:latin typeface="Times New Roman"/>
                <a:cs typeface="Times New Roman"/>
              </a:rPr>
              <a:t> Abdallah</a:t>
            </a:r>
          </a:p>
          <a:p>
            <a:pPr algn="ctr"/>
            <a:r>
              <a:rPr lang="en-US" sz="2400" b="1" dirty="0">
                <a:solidFill>
                  <a:schemeClr val="tx2"/>
                </a:solidFill>
                <a:latin typeface="Times New Roman"/>
                <a:cs typeface="Times New Roman"/>
              </a:rPr>
              <a:t>Yousef Mohamed Ebrahim </a:t>
            </a:r>
          </a:p>
          <a:p>
            <a:pPr algn="ctr"/>
            <a:r>
              <a:rPr lang="en-US" sz="2400" b="1" dirty="0">
                <a:solidFill>
                  <a:schemeClr val="tx2"/>
                </a:solidFill>
                <a:latin typeface="Times New Roman"/>
                <a:cs typeface="Times New Roman"/>
              </a:rPr>
              <a:t>Mohamed Khaled Mohamed </a:t>
            </a:r>
          </a:p>
          <a:p>
            <a:pPr algn="ctr"/>
            <a:r>
              <a:rPr lang="en-US" sz="2400" b="1" dirty="0">
                <a:solidFill>
                  <a:schemeClr val="tx2"/>
                </a:solidFill>
                <a:latin typeface="Times New Roman"/>
                <a:cs typeface="Times New Roman"/>
              </a:rPr>
              <a:t>Yasseen Ahmed Hasan </a:t>
            </a:r>
          </a:p>
          <a:p>
            <a:pPr algn="ctr"/>
            <a:r>
              <a:rPr lang="en-US" sz="2400" b="1" dirty="0">
                <a:solidFill>
                  <a:schemeClr val="tx2"/>
                </a:solidFill>
                <a:latin typeface="Times New Roman"/>
                <a:cs typeface="Times New Roman"/>
              </a:rPr>
              <a:t>Mai Mohamed Naguib  </a:t>
            </a:r>
          </a:p>
          <a:p>
            <a:pPr algn="ctr"/>
            <a:endParaRPr lang="en-US" sz="2400" b="1" dirty="0"/>
          </a:p>
        </p:txBody>
      </p:sp>
      <p:sp>
        <p:nvSpPr>
          <p:cNvPr id="8" name="TextBox 7">
            <a:extLst>
              <a:ext uri="{FF2B5EF4-FFF2-40B4-BE49-F238E27FC236}">
                <a16:creationId xmlns:a16="http://schemas.microsoft.com/office/drawing/2014/main" id="{510DD101-CE93-15BD-F11A-8424510C9DB8}"/>
              </a:ext>
            </a:extLst>
          </p:cNvPr>
          <p:cNvSpPr txBox="1"/>
          <p:nvPr/>
        </p:nvSpPr>
        <p:spPr>
          <a:xfrm>
            <a:off x="3048783" y="1768694"/>
            <a:ext cx="6094428" cy="369332"/>
          </a:xfrm>
          <a:prstGeom prst="rect">
            <a:avLst/>
          </a:prstGeom>
          <a:noFill/>
        </p:spPr>
        <p:txBody>
          <a:bodyPr wrap="square">
            <a:spAutoFit/>
          </a:bodyPr>
          <a:lstStyle/>
          <a:p>
            <a:pPr algn="ctr"/>
            <a:r>
              <a:rPr lang="en-US" sz="1800" b="1" dirty="0">
                <a:solidFill>
                  <a:schemeClr val="tx2"/>
                </a:solidFill>
                <a:latin typeface="Times New Roman"/>
                <a:cs typeface="Times New Roman"/>
              </a:rPr>
              <a:t>SHR1_ISS2_S1e</a:t>
            </a:r>
            <a:endParaRPr lang="en-US" sz="1800" b="1" dirty="0"/>
          </a:p>
        </p:txBody>
      </p:sp>
      <p:pic>
        <p:nvPicPr>
          <p:cNvPr id="9" name="Picture 8">
            <a:extLst>
              <a:ext uri="{FF2B5EF4-FFF2-40B4-BE49-F238E27FC236}">
                <a16:creationId xmlns:a16="http://schemas.microsoft.com/office/drawing/2014/main" id="{7685D267-7096-009D-A9F7-727FD385A03D}"/>
              </a:ext>
            </a:extLst>
          </p:cNvPr>
          <p:cNvPicPr>
            <a:picLocks noChangeAspect="1"/>
          </p:cNvPicPr>
          <p:nvPr/>
        </p:nvPicPr>
        <p:blipFill>
          <a:blip r:embed="rId2"/>
          <a:stretch>
            <a:fillRect/>
          </a:stretch>
        </p:blipFill>
        <p:spPr>
          <a:xfrm>
            <a:off x="10714530" y="5592939"/>
            <a:ext cx="1308113" cy="1081181"/>
          </a:xfrm>
          <a:prstGeom prst="rect">
            <a:avLst/>
          </a:prstGeom>
        </p:spPr>
      </p:pic>
    </p:spTree>
    <p:extLst>
      <p:ext uri="{BB962C8B-B14F-4D97-AF65-F5344CB8AC3E}">
        <p14:creationId xmlns:p14="http://schemas.microsoft.com/office/powerpoint/2010/main" val="66605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pPr marL="214629" indent="-202565">
              <a:tabLst>
                <a:tab pos="215265" algn="l"/>
              </a:tabLst>
            </a:pPr>
            <a:r>
              <a:rPr lang="en-GB" sz="4000" b="1" kern="1200" spc="-5" dirty="0">
                <a:solidFill>
                  <a:srgbClr val="FFFFFF"/>
                </a:solidFill>
                <a:latin typeface="+mj-lt"/>
                <a:ea typeface="+mj-ea"/>
                <a:cs typeface="+mj-cs"/>
              </a:rPr>
              <a:t>11.</a:t>
            </a:r>
            <a:r>
              <a:rPr lang="en-US" sz="4000" b="1" kern="1200" spc="-5" dirty="0">
                <a:solidFill>
                  <a:srgbClr val="FFFFFF"/>
                </a:solidFill>
                <a:latin typeface="+mj-lt"/>
                <a:ea typeface="+mj-ea"/>
                <a:cs typeface="+mj-cs"/>
              </a:rPr>
              <a:t> Conclusion</a:t>
            </a:r>
            <a:br>
              <a:rPr lang="en-US" sz="4000" kern="1200" dirty="0">
                <a:solidFill>
                  <a:srgbClr val="FFFFFF"/>
                </a:solidFill>
                <a:latin typeface="+mj-lt"/>
                <a:ea typeface="+mj-ea"/>
                <a:cs typeface="+mj-cs"/>
              </a:rPr>
            </a:br>
            <a:r>
              <a:rPr lang="en-US" sz="4000" b="1" kern="1200" dirty="0">
                <a:solidFill>
                  <a:srgbClr val="FFFFFF"/>
                </a:solidFill>
                <a:latin typeface="+mj-lt"/>
                <a:ea typeface="+mj-ea"/>
                <a:cs typeface="+mj-cs"/>
              </a:rPr>
              <a:t> </a:t>
            </a:r>
            <a:endParaRPr lang="en-US" sz="40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31396A11-BE81-B769-67EF-77A4380D897B}"/>
              </a:ext>
            </a:extLst>
          </p:cNvPr>
          <p:cNvSpPr txBox="1"/>
          <p:nvPr/>
        </p:nvSpPr>
        <p:spPr>
          <a:xfrm>
            <a:off x="327092" y="1922644"/>
            <a:ext cx="3191360" cy="4278094"/>
          </a:xfrm>
          <a:prstGeom prst="rect">
            <a:avLst/>
          </a:prstGeom>
          <a:noFill/>
        </p:spPr>
        <p:txBody>
          <a:bodyPr wrap="square">
            <a:spAutoFit/>
          </a:bodyPr>
          <a:lstStyle/>
          <a:p>
            <a:r>
              <a:rPr lang="en-US" sz="2000" b="1" dirty="0"/>
              <a:t>11.1 Summary </a:t>
            </a:r>
            <a:endParaRPr lang="en-GB" sz="1400" b="1" dirty="0"/>
          </a:p>
          <a:p>
            <a:r>
              <a:rPr lang="en-GB" sz="1400" dirty="0"/>
              <a:t>In summary, the network design and implementation for the Company network design have been successfully executed. Key achievements include a hierarchical network model with redundancy at multiple layers, departmental segmentation through VLANs, inter-VLAN routing, robust security measures, effective NAT and PAT configurations, and Quality of Service (QoS) prioritization. Thorough testing using Cisco Packet Tracer ensured proper functionality and alignment with project requirements. The resulting network provides scalability, security, and efficiency, meeting the specified needs of the organization. </a:t>
            </a:r>
          </a:p>
        </p:txBody>
      </p:sp>
      <p:sp>
        <p:nvSpPr>
          <p:cNvPr id="3" name="TextBox 2">
            <a:extLst>
              <a:ext uri="{FF2B5EF4-FFF2-40B4-BE49-F238E27FC236}">
                <a16:creationId xmlns:a16="http://schemas.microsoft.com/office/drawing/2014/main" id="{31BD19CB-E122-0BC2-550B-0F7472950060}"/>
              </a:ext>
            </a:extLst>
          </p:cNvPr>
          <p:cNvSpPr txBox="1"/>
          <p:nvPr/>
        </p:nvSpPr>
        <p:spPr>
          <a:xfrm>
            <a:off x="5187327" y="1922644"/>
            <a:ext cx="4294604" cy="4278094"/>
          </a:xfrm>
          <a:prstGeom prst="rect">
            <a:avLst/>
          </a:prstGeom>
          <a:noFill/>
        </p:spPr>
        <p:txBody>
          <a:bodyPr wrap="square">
            <a:spAutoFit/>
          </a:bodyPr>
          <a:lstStyle/>
          <a:p>
            <a:r>
              <a:rPr lang="en-US" sz="2000" b="1" dirty="0"/>
              <a:t>11.2 Lessons Learned </a:t>
            </a:r>
          </a:p>
          <a:p>
            <a:pPr>
              <a:buFont typeface="Arial" panose="020B0604020202020204" pitchFamily="34" charset="0"/>
              <a:buChar char="•"/>
            </a:pPr>
            <a:r>
              <a:rPr lang="en-GB" sz="1200" b="1" dirty="0"/>
              <a:t>Redundancy is Key</a:t>
            </a:r>
            <a:r>
              <a:rPr lang="en-GB" sz="1200" dirty="0"/>
              <a:t>:</a:t>
            </a:r>
          </a:p>
          <a:p>
            <a:r>
              <a:rPr lang="en-GB" sz="1200" dirty="0"/>
              <a:t>The inclusion of redundancy at various levels is crucial for maintaining network availability and minimizing downtime.</a:t>
            </a:r>
          </a:p>
          <a:p>
            <a:pPr>
              <a:buFont typeface="Arial" panose="020B0604020202020204" pitchFamily="34" charset="0"/>
              <a:buChar char="•"/>
            </a:pPr>
            <a:r>
              <a:rPr lang="en-GB" sz="1200" b="1" dirty="0"/>
              <a:t>Effective VLAN Design</a:t>
            </a:r>
            <a:r>
              <a:rPr lang="en-GB" sz="1200" dirty="0"/>
              <a:t>:</a:t>
            </a:r>
          </a:p>
          <a:p>
            <a:r>
              <a:rPr lang="en-GB" sz="1200" dirty="0"/>
              <a:t>Proper VLAN segmentation enhances security and facilitates organizational structure, simplifying network management.</a:t>
            </a:r>
          </a:p>
          <a:p>
            <a:pPr>
              <a:buFont typeface="Arial" panose="020B0604020202020204" pitchFamily="34" charset="0"/>
              <a:buChar char="•"/>
            </a:pPr>
            <a:r>
              <a:rPr lang="en-GB" sz="1200" b="1" dirty="0"/>
              <a:t>Thorough Testing Matters</a:t>
            </a:r>
            <a:r>
              <a:rPr lang="en-GB" sz="1200" dirty="0"/>
              <a:t>:</a:t>
            </a:r>
          </a:p>
          <a:p>
            <a:r>
              <a:rPr lang="en-GB" sz="1200" dirty="0"/>
              <a:t>Rigorous testing using simulation tools like Cisco Packet Tracer is essential to identify and rectify issues before deployment.</a:t>
            </a:r>
          </a:p>
          <a:p>
            <a:pPr>
              <a:buFont typeface="Arial" panose="020B0604020202020204" pitchFamily="34" charset="0"/>
              <a:buChar char="•"/>
            </a:pPr>
            <a:r>
              <a:rPr lang="en-GB" sz="1200" b="1" dirty="0"/>
              <a:t>Security is a Priority</a:t>
            </a:r>
            <a:r>
              <a:rPr lang="en-GB" sz="1200" dirty="0"/>
              <a:t>:</a:t>
            </a:r>
          </a:p>
          <a:p>
            <a:r>
              <a:rPr lang="en-GB" sz="1200" dirty="0"/>
              <a:t>Robust security measures, including ACLs and port-security, are fundamental in safeguarding the network against unauthorized access.</a:t>
            </a:r>
          </a:p>
          <a:p>
            <a:pPr>
              <a:buFont typeface="Arial" panose="020B0604020202020204" pitchFamily="34" charset="0"/>
              <a:buChar char="•"/>
            </a:pPr>
            <a:r>
              <a:rPr lang="en-GB" sz="1200" b="1" dirty="0"/>
              <a:t>Scalability Considerations</a:t>
            </a:r>
            <a:r>
              <a:rPr lang="en-GB" sz="1200" dirty="0"/>
              <a:t>:</a:t>
            </a:r>
          </a:p>
          <a:p>
            <a:r>
              <a:rPr lang="en-GB" sz="1200" dirty="0"/>
              <a:t>Designing the network with scalability in mind allows for future growth and expansion without significant overhauls.</a:t>
            </a:r>
          </a:p>
          <a:p>
            <a:pPr>
              <a:buFont typeface="Arial" panose="020B0604020202020204" pitchFamily="34" charset="0"/>
              <a:buChar char="•"/>
            </a:pPr>
            <a:r>
              <a:rPr lang="en-GB" sz="1200" b="1" dirty="0"/>
              <a:t>Documentation is Essential</a:t>
            </a:r>
            <a:r>
              <a:rPr lang="en-GB" sz="1200" dirty="0"/>
              <a:t>:</a:t>
            </a:r>
          </a:p>
          <a:p>
            <a:r>
              <a:rPr lang="en-GB" sz="1200" dirty="0"/>
              <a:t>Comprehensive documentation of configurations, IP addressing, and design decisions streamlines troubleshooting and future modifications.</a:t>
            </a:r>
          </a:p>
        </p:txBody>
      </p:sp>
      <p:pic>
        <p:nvPicPr>
          <p:cNvPr id="5" name="Picture 4">
            <a:extLst>
              <a:ext uri="{FF2B5EF4-FFF2-40B4-BE49-F238E27FC236}">
                <a16:creationId xmlns:a16="http://schemas.microsoft.com/office/drawing/2014/main" id="{B2D636EF-1E67-F7B6-4CB4-0EF56E65BD21}"/>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256121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pPr marL="214629" indent="-202565">
              <a:tabLst>
                <a:tab pos="215265" algn="l"/>
              </a:tabLst>
            </a:pPr>
            <a:r>
              <a:rPr lang="en-GB" sz="4000" b="1" kern="1200" spc="-5" dirty="0">
                <a:solidFill>
                  <a:srgbClr val="FFFFFF"/>
                </a:solidFill>
                <a:latin typeface="+mj-lt"/>
                <a:ea typeface="+mj-ea"/>
                <a:cs typeface="+mj-cs"/>
              </a:rPr>
              <a:t>12.</a:t>
            </a:r>
            <a:r>
              <a:rPr lang="en-US" sz="4000" b="1" kern="1200" spc="-5" dirty="0">
                <a:solidFill>
                  <a:srgbClr val="FFFFFF"/>
                </a:solidFill>
                <a:latin typeface="+mj-lt"/>
                <a:ea typeface="+mj-ea"/>
                <a:cs typeface="+mj-cs"/>
              </a:rPr>
              <a:t> Future Work</a:t>
            </a:r>
            <a:br>
              <a:rPr lang="en-US" sz="4000" kern="1200" dirty="0">
                <a:solidFill>
                  <a:srgbClr val="FFFFFF"/>
                </a:solidFill>
                <a:latin typeface="+mj-lt"/>
                <a:ea typeface="+mj-ea"/>
                <a:cs typeface="+mj-cs"/>
              </a:rPr>
            </a:br>
            <a:r>
              <a:rPr lang="en-US" sz="4000" b="1" kern="1200" dirty="0">
                <a:solidFill>
                  <a:srgbClr val="FFFFFF"/>
                </a:solidFill>
                <a:latin typeface="+mj-lt"/>
                <a:ea typeface="+mj-ea"/>
                <a:cs typeface="+mj-cs"/>
              </a:rPr>
              <a:t> </a:t>
            </a:r>
            <a:endParaRPr lang="en-US" sz="4000" kern="1200" dirty="0">
              <a:solidFill>
                <a:srgbClr val="FFFFFF"/>
              </a:solidFill>
              <a:latin typeface="+mj-lt"/>
              <a:ea typeface="+mj-ea"/>
              <a:cs typeface="+mj-cs"/>
            </a:endParaRPr>
          </a:p>
        </p:txBody>
      </p:sp>
      <p:sp>
        <p:nvSpPr>
          <p:cNvPr id="11" name="TextBox 10">
            <a:extLst>
              <a:ext uri="{FF2B5EF4-FFF2-40B4-BE49-F238E27FC236}">
                <a16:creationId xmlns:a16="http://schemas.microsoft.com/office/drawing/2014/main" id="{31396A11-BE81-B769-67EF-77A4380D897B}"/>
              </a:ext>
            </a:extLst>
          </p:cNvPr>
          <p:cNvSpPr txBox="1"/>
          <p:nvPr/>
        </p:nvSpPr>
        <p:spPr>
          <a:xfrm>
            <a:off x="327092" y="1922644"/>
            <a:ext cx="3191360" cy="307777"/>
          </a:xfrm>
          <a:prstGeom prst="rect">
            <a:avLst/>
          </a:prstGeom>
          <a:noFill/>
        </p:spPr>
        <p:txBody>
          <a:bodyPr wrap="square">
            <a:spAutoFit/>
          </a:bodyPr>
          <a:lstStyle/>
          <a:p>
            <a:endParaRPr lang="en-GB" sz="1400" dirty="0"/>
          </a:p>
        </p:txBody>
      </p:sp>
      <p:sp>
        <p:nvSpPr>
          <p:cNvPr id="3" name="TextBox 2">
            <a:extLst>
              <a:ext uri="{FF2B5EF4-FFF2-40B4-BE49-F238E27FC236}">
                <a16:creationId xmlns:a16="http://schemas.microsoft.com/office/drawing/2014/main" id="{31BD19CB-E122-0BC2-550B-0F7472950060}"/>
              </a:ext>
            </a:extLst>
          </p:cNvPr>
          <p:cNvSpPr txBox="1"/>
          <p:nvPr/>
        </p:nvSpPr>
        <p:spPr>
          <a:xfrm>
            <a:off x="3675319" y="2076532"/>
            <a:ext cx="4294604" cy="3447098"/>
          </a:xfrm>
          <a:prstGeom prst="rect">
            <a:avLst/>
          </a:prstGeom>
          <a:noFill/>
        </p:spPr>
        <p:txBody>
          <a:bodyPr wrap="square">
            <a:spAutoFit/>
          </a:bodyPr>
          <a:lstStyle/>
          <a:p>
            <a:pPr algn="ctr"/>
            <a:r>
              <a:rPr lang="en-US" sz="2000" b="1" dirty="0"/>
              <a:t>12.1 Potential Improvements:</a:t>
            </a:r>
          </a:p>
          <a:p>
            <a:pPr algn="ctr"/>
            <a:r>
              <a:rPr lang="en-US" sz="2000" dirty="0"/>
              <a:t> Network Monitoring Tools </a:t>
            </a:r>
          </a:p>
          <a:p>
            <a:pPr algn="ctr"/>
            <a:r>
              <a:rPr lang="en-US" sz="2000" dirty="0"/>
              <a:t> Enhanced Security Measures </a:t>
            </a:r>
          </a:p>
          <a:p>
            <a:pPr algn="ctr"/>
            <a:r>
              <a:rPr lang="en-US" sz="2000" dirty="0"/>
              <a:t> Virtualization Technologies </a:t>
            </a:r>
          </a:p>
          <a:p>
            <a:pPr algn="ctr"/>
            <a:r>
              <a:rPr lang="en-US" sz="2000" dirty="0"/>
              <a:t> Advanced Routing Protocols </a:t>
            </a:r>
          </a:p>
          <a:p>
            <a:pPr algn="ctr"/>
            <a:r>
              <a:rPr lang="en-US" sz="2000" dirty="0"/>
              <a:t> IPv6 Implementation </a:t>
            </a:r>
          </a:p>
          <a:p>
            <a:pPr algn="ctr"/>
            <a:r>
              <a:rPr lang="en-US" sz="2000" dirty="0"/>
              <a:t> Wireless Network Expansion </a:t>
            </a:r>
          </a:p>
          <a:p>
            <a:pPr algn="ctr"/>
            <a:r>
              <a:rPr lang="en-US" sz="2000" dirty="0"/>
              <a:t> Cloud Integration</a:t>
            </a:r>
          </a:p>
          <a:p>
            <a:pPr algn="ctr"/>
            <a:r>
              <a:rPr lang="en-GB" sz="2000" dirty="0"/>
              <a:t> Ongoing Training and Skill Development </a:t>
            </a:r>
            <a:endParaRPr lang="en-US" sz="2000" dirty="0"/>
          </a:p>
          <a:p>
            <a:pPr algn="ctr"/>
            <a:r>
              <a:rPr lang="en-US" sz="2000" dirty="0"/>
              <a:t> Energy Efficiency Measures </a:t>
            </a:r>
            <a:endParaRPr lang="en-US" sz="2000" b="1" dirty="0"/>
          </a:p>
        </p:txBody>
      </p:sp>
      <p:pic>
        <p:nvPicPr>
          <p:cNvPr id="20" name="Picture 19">
            <a:extLst>
              <a:ext uri="{FF2B5EF4-FFF2-40B4-BE49-F238E27FC236}">
                <a16:creationId xmlns:a16="http://schemas.microsoft.com/office/drawing/2014/main" id="{77D88DCE-D4F0-716B-CE2A-D109DE5FF955}"/>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52523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D9966-C0EE-8C95-B623-5C19490F86B6}"/>
              </a:ext>
            </a:extLst>
          </p:cNvPr>
          <p:cNvSpPr>
            <a:spLocks noGrp="1"/>
          </p:cNvSpPr>
          <p:nvPr>
            <p:ph type="title"/>
          </p:nvPr>
        </p:nvSpPr>
        <p:spPr>
          <a:xfrm>
            <a:off x="6803409" y="762001"/>
            <a:ext cx="4156512" cy="1708244"/>
          </a:xfrm>
        </p:spPr>
        <p:txBody>
          <a:bodyPr vert="horz" lIns="91440" tIns="45720" rIns="91440" bIns="45720" rtlCol="0" anchor="ctr">
            <a:normAutofit/>
          </a:bodyPr>
          <a:lstStyle/>
          <a:p>
            <a:r>
              <a:rPr lang="en-US" sz="4000" dirty="0"/>
              <a:t>Outline</a:t>
            </a:r>
          </a:p>
        </p:txBody>
      </p:sp>
      <p:pic>
        <p:nvPicPr>
          <p:cNvPr id="10" name="Picture 9" descr="Technological background">
            <a:extLst>
              <a:ext uri="{FF2B5EF4-FFF2-40B4-BE49-F238E27FC236}">
                <a16:creationId xmlns:a16="http://schemas.microsoft.com/office/drawing/2014/main" id="{0887C401-B2E9-AC51-9F6E-B2C459C5D9B7}"/>
              </a:ext>
            </a:extLst>
          </p:cNvPr>
          <p:cNvPicPr>
            <a:picLocks noChangeAspect="1"/>
          </p:cNvPicPr>
          <p:nvPr/>
        </p:nvPicPr>
        <p:blipFill>
          <a:blip r:embed="rId2"/>
          <a:srcRect l="12865" r="27801" b="-2"/>
          <a:stretch/>
        </p:blipFill>
        <p:spPr>
          <a:xfrm>
            <a:off x="-1" y="-2"/>
            <a:ext cx="6096001" cy="6858002"/>
          </a:xfrm>
          <a:prstGeom prst="rect">
            <a:avLst/>
          </a:prstGeom>
        </p:spPr>
      </p:pic>
      <p:sp>
        <p:nvSpPr>
          <p:cNvPr id="8" name="TextBox 7">
            <a:extLst>
              <a:ext uri="{FF2B5EF4-FFF2-40B4-BE49-F238E27FC236}">
                <a16:creationId xmlns:a16="http://schemas.microsoft.com/office/drawing/2014/main" id="{5D6FB6C5-77A4-5D48-691C-E6AC13A3732B}"/>
              </a:ext>
            </a:extLst>
          </p:cNvPr>
          <p:cNvSpPr txBox="1"/>
          <p:nvPr/>
        </p:nvSpPr>
        <p:spPr>
          <a:xfrm>
            <a:off x="6803409" y="2470245"/>
            <a:ext cx="4156512" cy="376983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400" dirty="0"/>
              <a:t>Abstract</a:t>
            </a:r>
          </a:p>
          <a:p>
            <a:pPr marL="342900" indent="-228600">
              <a:lnSpc>
                <a:spcPct val="90000"/>
              </a:lnSpc>
              <a:spcAft>
                <a:spcPts val="600"/>
              </a:spcAft>
              <a:buFont typeface="Arial" panose="020B0604020202020204" pitchFamily="34" charset="0"/>
              <a:buChar char="•"/>
            </a:pPr>
            <a:r>
              <a:rPr lang="en-US" sz="1400" dirty="0"/>
              <a:t>Introduction</a:t>
            </a:r>
          </a:p>
          <a:p>
            <a:pPr marL="342900" indent="-228600">
              <a:lnSpc>
                <a:spcPct val="90000"/>
              </a:lnSpc>
              <a:spcAft>
                <a:spcPts val="600"/>
              </a:spcAft>
              <a:buFont typeface="Arial" panose="020B0604020202020204" pitchFamily="34" charset="0"/>
              <a:buChar char="•"/>
            </a:pPr>
            <a:r>
              <a:rPr lang="en-US" sz="1400" dirty="0"/>
              <a:t>Network Design</a:t>
            </a:r>
          </a:p>
          <a:p>
            <a:pPr marL="342900" indent="-228600">
              <a:lnSpc>
                <a:spcPct val="90000"/>
              </a:lnSpc>
              <a:spcAft>
                <a:spcPts val="600"/>
              </a:spcAft>
              <a:buFont typeface="Arial" panose="020B0604020202020204" pitchFamily="34" charset="0"/>
              <a:buChar char="•"/>
            </a:pPr>
            <a:r>
              <a:rPr lang="en-US" sz="1400" dirty="0"/>
              <a:t>Routing Configuration</a:t>
            </a:r>
          </a:p>
          <a:p>
            <a:pPr marL="342900" indent="-228600">
              <a:lnSpc>
                <a:spcPct val="90000"/>
              </a:lnSpc>
              <a:spcAft>
                <a:spcPts val="600"/>
              </a:spcAft>
              <a:buFont typeface="Arial" panose="020B0604020202020204" pitchFamily="34" charset="0"/>
              <a:buChar char="•"/>
            </a:pPr>
            <a:r>
              <a:rPr lang="en-US" sz="1400" dirty="0"/>
              <a:t>Switching configuration</a:t>
            </a:r>
          </a:p>
          <a:p>
            <a:pPr marL="342900" indent="-228600">
              <a:lnSpc>
                <a:spcPct val="90000"/>
              </a:lnSpc>
              <a:spcAft>
                <a:spcPts val="600"/>
              </a:spcAft>
              <a:buFont typeface="Arial" panose="020B0604020202020204" pitchFamily="34" charset="0"/>
              <a:buChar char="•"/>
            </a:pPr>
            <a:r>
              <a:rPr lang="en-US" sz="1400" dirty="0"/>
              <a:t>Inter-VLAN Routing</a:t>
            </a:r>
          </a:p>
          <a:p>
            <a:pPr marL="342900" indent="-228600">
              <a:lnSpc>
                <a:spcPct val="90000"/>
              </a:lnSpc>
              <a:spcAft>
                <a:spcPts val="600"/>
              </a:spcAft>
              <a:buFont typeface="Arial" panose="020B0604020202020204" pitchFamily="34" charset="0"/>
              <a:buChar char="•"/>
            </a:pPr>
            <a:r>
              <a:rPr lang="en-US" sz="1400" dirty="0"/>
              <a:t>Security Measure</a:t>
            </a:r>
          </a:p>
          <a:p>
            <a:pPr marL="342900" indent="-228600">
              <a:lnSpc>
                <a:spcPct val="90000"/>
              </a:lnSpc>
              <a:spcAft>
                <a:spcPts val="600"/>
              </a:spcAft>
              <a:buFont typeface="Arial" panose="020B0604020202020204" pitchFamily="34" charset="0"/>
              <a:buChar char="•"/>
            </a:pPr>
            <a:r>
              <a:rPr lang="en-US" sz="1400" dirty="0"/>
              <a:t>Quality of Service (QoS)</a:t>
            </a:r>
          </a:p>
          <a:p>
            <a:pPr marL="342900" indent="-228600">
              <a:lnSpc>
                <a:spcPct val="90000"/>
              </a:lnSpc>
              <a:spcAft>
                <a:spcPts val="600"/>
              </a:spcAft>
              <a:buFont typeface="Arial" panose="020B0604020202020204" pitchFamily="34" charset="0"/>
              <a:buChar char="•"/>
            </a:pPr>
            <a:r>
              <a:rPr lang="en-US" sz="1400" dirty="0"/>
              <a:t>Monitoring and Management</a:t>
            </a:r>
          </a:p>
          <a:p>
            <a:pPr marL="342900" indent="-228600">
              <a:lnSpc>
                <a:spcPct val="90000"/>
              </a:lnSpc>
              <a:spcAft>
                <a:spcPts val="600"/>
              </a:spcAft>
              <a:buFont typeface="Arial" panose="020B0604020202020204" pitchFamily="34" charset="0"/>
              <a:buChar char="•"/>
            </a:pPr>
            <a:r>
              <a:rPr lang="en-US" sz="1400" dirty="0"/>
              <a:t>Testing and Validation </a:t>
            </a:r>
          </a:p>
          <a:p>
            <a:pPr marL="342900" indent="-228600">
              <a:lnSpc>
                <a:spcPct val="90000"/>
              </a:lnSpc>
              <a:spcAft>
                <a:spcPts val="600"/>
              </a:spcAft>
              <a:buFont typeface="Arial" panose="020B0604020202020204" pitchFamily="34" charset="0"/>
              <a:buChar char="•"/>
            </a:pPr>
            <a:r>
              <a:rPr lang="en-US" sz="1400" dirty="0"/>
              <a:t>Results and Evaluation</a:t>
            </a:r>
          </a:p>
          <a:p>
            <a:pPr marL="342900" indent="-228600">
              <a:lnSpc>
                <a:spcPct val="90000"/>
              </a:lnSpc>
              <a:spcAft>
                <a:spcPts val="600"/>
              </a:spcAft>
              <a:buFont typeface="Arial" panose="020B0604020202020204" pitchFamily="34" charset="0"/>
              <a:buChar char="•"/>
            </a:pPr>
            <a:r>
              <a:rPr lang="en-US" sz="1400" dirty="0"/>
              <a:t>Conclusion</a:t>
            </a:r>
          </a:p>
          <a:p>
            <a:pPr marL="342900" indent="-228600">
              <a:lnSpc>
                <a:spcPct val="90000"/>
              </a:lnSpc>
              <a:spcAft>
                <a:spcPts val="600"/>
              </a:spcAft>
              <a:buFont typeface="Arial" panose="020B0604020202020204" pitchFamily="34" charset="0"/>
              <a:buChar char="•"/>
            </a:pPr>
            <a:r>
              <a:rPr lang="en-US" sz="1400" dirty="0"/>
              <a:t>Future Work</a:t>
            </a:r>
          </a:p>
        </p:txBody>
      </p:sp>
      <p:pic>
        <p:nvPicPr>
          <p:cNvPr id="3" name="Picture 2">
            <a:extLst>
              <a:ext uri="{FF2B5EF4-FFF2-40B4-BE49-F238E27FC236}">
                <a16:creationId xmlns:a16="http://schemas.microsoft.com/office/drawing/2014/main" id="{0A5527DB-2F20-594F-33A6-18FBF3DF32A2}"/>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225425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6E1FC-F338-5C71-444F-6604AB66A0B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rPr>
              <a:t>1.</a:t>
            </a:r>
            <a:r>
              <a:rPr lang="en-US" sz="4000" kern="1200" dirty="0">
                <a:solidFill>
                  <a:srgbClr val="FFFFFF"/>
                </a:solidFill>
                <a:latin typeface="+mj-lt"/>
                <a:ea typeface="+mj-ea"/>
                <a:cs typeface="+mj-cs"/>
              </a:rPr>
              <a:t>Introduction</a:t>
            </a:r>
          </a:p>
        </p:txBody>
      </p:sp>
      <p:sp>
        <p:nvSpPr>
          <p:cNvPr id="5" name="TextBox 4">
            <a:extLst>
              <a:ext uri="{FF2B5EF4-FFF2-40B4-BE49-F238E27FC236}">
                <a16:creationId xmlns:a16="http://schemas.microsoft.com/office/drawing/2014/main" id="{790DB59B-4B9B-CE81-168E-97C4CC263E57}"/>
              </a:ext>
            </a:extLst>
          </p:cNvPr>
          <p:cNvSpPr txBox="1"/>
          <p:nvPr/>
        </p:nvSpPr>
        <p:spPr>
          <a:xfrm>
            <a:off x="-7" y="1552977"/>
            <a:ext cx="12192003" cy="4630994"/>
          </a:xfrm>
          <a:prstGeom prst="rect">
            <a:avLst/>
          </a:prstGeom>
        </p:spPr>
        <p:txBody>
          <a:bodyPr vert="horz" lIns="91440" tIns="45720" rIns="91440" bIns="45720" rtlCol="0" anchor="ctr">
            <a:normAutofit/>
          </a:bodyPr>
          <a:lstStyle/>
          <a:p>
            <a:pPr marL="355600" lvl="1" indent="-285750">
              <a:lnSpc>
                <a:spcPct val="90000"/>
              </a:lnSpc>
              <a:spcBef>
                <a:spcPts val="1345"/>
              </a:spcBef>
              <a:buFont typeface="Wingdings" panose="05000000000000000000" pitchFamily="2" charset="2"/>
              <a:buChar char="q"/>
              <a:tabLst>
                <a:tab pos="241300" algn="l"/>
              </a:tabLst>
            </a:pPr>
            <a:r>
              <a:rPr lang="en-US" sz="1600" b="1" spc="-5" dirty="0"/>
              <a:t>Background</a:t>
            </a:r>
            <a:endParaRPr lang="en-US" sz="1600" dirty="0"/>
          </a:p>
          <a:p>
            <a:pPr lvl="1" indent="-228600">
              <a:lnSpc>
                <a:spcPct val="90000"/>
              </a:lnSpc>
              <a:spcBef>
                <a:spcPts val="40"/>
              </a:spcBef>
              <a:buFont typeface="Arial" panose="020B0604020202020204" pitchFamily="34" charset="0"/>
              <a:buChar char="•"/>
            </a:pPr>
            <a:endParaRPr lang="en-US" sz="1600" dirty="0"/>
          </a:p>
          <a:p>
            <a:pPr marL="12700" marR="5080" indent="-228600">
              <a:lnSpc>
                <a:spcPct val="90000"/>
              </a:lnSpc>
              <a:buFont typeface="Arial" panose="020B0604020202020204" pitchFamily="34" charset="0"/>
              <a:buChar char="•"/>
            </a:pPr>
            <a:r>
              <a:rPr lang="en-US" sz="1600" spc="-5" dirty="0"/>
              <a:t>Amidst </a:t>
            </a:r>
            <a:r>
              <a:rPr lang="en-US" sz="1600" dirty="0"/>
              <a:t>the </a:t>
            </a:r>
            <a:r>
              <a:rPr lang="en-US" sz="1600" spc="-5" dirty="0"/>
              <a:t>dynamic </a:t>
            </a:r>
            <a:r>
              <a:rPr lang="en-US" sz="1600" dirty="0"/>
              <a:t>landscape </a:t>
            </a:r>
            <a:r>
              <a:rPr lang="en-US" sz="1600" spc="5" dirty="0"/>
              <a:t>of </a:t>
            </a:r>
            <a:r>
              <a:rPr lang="en-US" sz="1600" dirty="0"/>
              <a:t>contemporary </a:t>
            </a:r>
            <a:r>
              <a:rPr lang="en-US" sz="1600" spc="-5" dirty="0"/>
              <a:t>computer </a:t>
            </a:r>
            <a:r>
              <a:rPr lang="en-US" sz="1600" dirty="0"/>
              <a:t>networks, the “Small Office </a:t>
            </a:r>
            <a:r>
              <a:rPr lang="en-US" sz="1600" spc="-5" dirty="0"/>
              <a:t>Network Design" initiative addresses </a:t>
            </a:r>
            <a:r>
              <a:rPr lang="en-US" sz="1600" dirty="0"/>
              <a:t>the pressing need for a </a:t>
            </a:r>
            <a:r>
              <a:rPr lang="en-US" sz="1600" spc="-5" dirty="0"/>
              <a:t>resilient network infrastructure </a:t>
            </a:r>
            <a:r>
              <a:rPr lang="en-US" sz="1600" dirty="0"/>
              <a:t> finely tuned to </a:t>
            </a:r>
            <a:r>
              <a:rPr lang="en-US" sz="1600" spc="-5" dirty="0"/>
              <a:t>bolster </a:t>
            </a:r>
            <a:r>
              <a:rPr lang="en-US" sz="1600" dirty="0"/>
              <a:t>the </a:t>
            </a:r>
            <a:r>
              <a:rPr lang="en-US" sz="1600" spc="-5" dirty="0"/>
              <a:t>functionalities </a:t>
            </a:r>
            <a:r>
              <a:rPr lang="en-US" sz="1600" dirty="0"/>
              <a:t>of </a:t>
            </a:r>
            <a:r>
              <a:rPr lang="en-US" sz="1600" spc="-5" dirty="0"/>
              <a:t>an </a:t>
            </a:r>
            <a:r>
              <a:rPr lang="en-US" sz="1600" dirty="0"/>
              <a:t>expanding company or business </a:t>
            </a:r>
            <a:r>
              <a:rPr lang="en-US" sz="1600" spc="-5" dirty="0"/>
              <a:t>center. </a:t>
            </a:r>
            <a:r>
              <a:rPr lang="en-US" sz="1600" dirty="0"/>
              <a:t>With </a:t>
            </a:r>
            <a:r>
              <a:rPr lang="en-US" sz="1600" spc="5" dirty="0"/>
              <a:t> </a:t>
            </a:r>
            <a:r>
              <a:rPr lang="en-US" sz="1600" dirty="0"/>
              <a:t>the</a:t>
            </a:r>
            <a:r>
              <a:rPr lang="en-US" sz="1600" spc="-75" dirty="0"/>
              <a:t> </a:t>
            </a:r>
            <a:r>
              <a:rPr lang="en-US" sz="1600" spc="-5" dirty="0"/>
              <a:t>center's</a:t>
            </a:r>
            <a:r>
              <a:rPr lang="en-US" sz="1600" spc="-60" dirty="0"/>
              <a:t> </a:t>
            </a:r>
            <a:r>
              <a:rPr lang="en-US" sz="1600" spc="-5" dirty="0"/>
              <a:t>growth</a:t>
            </a:r>
            <a:r>
              <a:rPr lang="en-US" sz="1600" spc="-55" dirty="0"/>
              <a:t> </a:t>
            </a:r>
            <a:r>
              <a:rPr lang="en-US" sz="1600" spc="-5" dirty="0"/>
              <a:t>and</a:t>
            </a:r>
            <a:r>
              <a:rPr lang="en-US" sz="1600" spc="-75" dirty="0"/>
              <a:t> </a:t>
            </a:r>
            <a:r>
              <a:rPr lang="en-US" sz="1600" dirty="0"/>
              <a:t>relocation</a:t>
            </a:r>
            <a:r>
              <a:rPr lang="en-US" sz="1600" spc="-70" dirty="0"/>
              <a:t> </a:t>
            </a:r>
            <a:r>
              <a:rPr lang="en-US" sz="1600" dirty="0"/>
              <a:t>to</a:t>
            </a:r>
            <a:r>
              <a:rPr lang="en-US" sz="1600" spc="-70" dirty="0"/>
              <a:t> </a:t>
            </a:r>
            <a:r>
              <a:rPr lang="en-US" sz="1600" dirty="0"/>
              <a:t>a</a:t>
            </a:r>
            <a:r>
              <a:rPr lang="en-US" sz="1600" spc="-75" dirty="0"/>
              <a:t> </a:t>
            </a:r>
            <a:r>
              <a:rPr lang="en-US" sz="1600" dirty="0"/>
              <a:t>new</a:t>
            </a:r>
            <a:r>
              <a:rPr lang="en-US" sz="1600" spc="-75" dirty="0"/>
              <a:t> </a:t>
            </a:r>
            <a:r>
              <a:rPr lang="en-US" sz="1600" spc="-5" dirty="0"/>
              <a:t>facility,</a:t>
            </a:r>
            <a:r>
              <a:rPr lang="en-US" sz="1600" spc="-55" dirty="0"/>
              <a:t> </a:t>
            </a:r>
            <a:r>
              <a:rPr lang="en-US" sz="1600" dirty="0"/>
              <a:t>the</a:t>
            </a:r>
            <a:r>
              <a:rPr lang="en-US" sz="1600" spc="-75" dirty="0"/>
              <a:t> </a:t>
            </a:r>
            <a:r>
              <a:rPr lang="en-US" sz="1600" spc="-5" dirty="0"/>
              <a:t>strategic</a:t>
            </a:r>
            <a:r>
              <a:rPr lang="en-US" sz="1600" spc="-70" dirty="0"/>
              <a:t> </a:t>
            </a:r>
            <a:r>
              <a:rPr lang="en-US" sz="1600" dirty="0"/>
              <a:t>significance</a:t>
            </a:r>
            <a:r>
              <a:rPr lang="en-US" sz="1600" spc="-65" dirty="0"/>
              <a:t> </a:t>
            </a:r>
            <a:r>
              <a:rPr lang="en-US" sz="1600" dirty="0"/>
              <a:t>of</a:t>
            </a:r>
            <a:r>
              <a:rPr lang="en-US" sz="1600" spc="-75" dirty="0"/>
              <a:t> </a:t>
            </a:r>
            <a:r>
              <a:rPr lang="en-US" sz="1600" spc="-5" dirty="0"/>
              <a:t>network</a:t>
            </a:r>
            <a:r>
              <a:rPr lang="en-US" sz="1600" spc="-65" dirty="0"/>
              <a:t> </a:t>
            </a:r>
            <a:r>
              <a:rPr lang="en-US" sz="1600" dirty="0"/>
              <a:t>routing </a:t>
            </a:r>
            <a:r>
              <a:rPr lang="en-US" sz="1600" spc="-290" dirty="0"/>
              <a:t> </a:t>
            </a:r>
            <a:r>
              <a:rPr lang="en-US" sz="1600" spc="-5" dirty="0"/>
              <a:t>and</a:t>
            </a:r>
            <a:r>
              <a:rPr lang="en-US" sz="1600" spc="-55" dirty="0"/>
              <a:t> </a:t>
            </a:r>
            <a:r>
              <a:rPr lang="en-US" sz="1600" dirty="0"/>
              <a:t>switching</a:t>
            </a:r>
            <a:r>
              <a:rPr lang="en-US" sz="1600" spc="-70" dirty="0"/>
              <a:t> </a:t>
            </a:r>
            <a:r>
              <a:rPr lang="en-US" sz="1600" dirty="0"/>
              <a:t>takes</a:t>
            </a:r>
            <a:r>
              <a:rPr lang="en-US" sz="1600" spc="-50" dirty="0"/>
              <a:t> </a:t>
            </a:r>
            <a:r>
              <a:rPr lang="en-US" sz="1600" dirty="0"/>
              <a:t>center</a:t>
            </a:r>
            <a:r>
              <a:rPr lang="en-US" sz="1600" spc="-60" dirty="0"/>
              <a:t> </a:t>
            </a:r>
            <a:r>
              <a:rPr lang="en-US" sz="1600" spc="-5" dirty="0"/>
              <a:t>stage,</a:t>
            </a:r>
            <a:r>
              <a:rPr lang="en-US" sz="1600" spc="-55" dirty="0"/>
              <a:t> </a:t>
            </a:r>
            <a:r>
              <a:rPr lang="en-US" sz="1600" dirty="0"/>
              <a:t>playing</a:t>
            </a:r>
            <a:r>
              <a:rPr lang="en-US" sz="1600" spc="-65" dirty="0"/>
              <a:t> </a:t>
            </a:r>
            <a:r>
              <a:rPr lang="en-US" sz="1600" dirty="0"/>
              <a:t>a</a:t>
            </a:r>
            <a:r>
              <a:rPr lang="en-US" sz="1600" spc="-60" dirty="0"/>
              <a:t> </a:t>
            </a:r>
            <a:r>
              <a:rPr lang="en-US" sz="1600" spc="-5" dirty="0"/>
              <a:t>crucial</a:t>
            </a:r>
            <a:r>
              <a:rPr lang="en-US" sz="1600" spc="-55" dirty="0"/>
              <a:t> </a:t>
            </a:r>
            <a:r>
              <a:rPr lang="en-US" sz="1600" dirty="0"/>
              <a:t>role</a:t>
            </a:r>
            <a:r>
              <a:rPr lang="en-US" sz="1600" spc="-55" dirty="0"/>
              <a:t> </a:t>
            </a:r>
            <a:r>
              <a:rPr lang="en-US" sz="1600" dirty="0"/>
              <a:t>in</a:t>
            </a:r>
            <a:r>
              <a:rPr lang="en-US" sz="1600" spc="-55" dirty="0"/>
              <a:t> </a:t>
            </a:r>
            <a:r>
              <a:rPr lang="en-US" sz="1600" spc="-5" dirty="0"/>
              <a:t>guaranteeing</a:t>
            </a:r>
            <a:r>
              <a:rPr lang="en-US" sz="1600" spc="-60" dirty="0"/>
              <a:t> </a:t>
            </a:r>
            <a:r>
              <a:rPr lang="en-US" sz="1600" dirty="0"/>
              <a:t>smooth</a:t>
            </a:r>
            <a:r>
              <a:rPr lang="en-US" sz="1600" spc="-55" dirty="0"/>
              <a:t> </a:t>
            </a:r>
            <a:r>
              <a:rPr lang="en-US" sz="1600" spc="-5" dirty="0"/>
              <a:t>communication, </a:t>
            </a:r>
            <a:r>
              <a:rPr lang="en-US" sz="1600" spc="-290" dirty="0"/>
              <a:t> </a:t>
            </a:r>
            <a:r>
              <a:rPr lang="en-US" sz="1600" spc="-5" dirty="0"/>
              <a:t>streamlined data transfer, and dependable access </a:t>
            </a:r>
            <a:r>
              <a:rPr lang="en-US" sz="1600" dirty="0"/>
              <a:t>to </a:t>
            </a:r>
            <a:r>
              <a:rPr lang="en-US" sz="1600" spc="-5" dirty="0"/>
              <a:t>resources. </a:t>
            </a:r>
            <a:r>
              <a:rPr lang="en-US" sz="1600" dirty="0"/>
              <a:t>This project </a:t>
            </a:r>
            <a:r>
              <a:rPr lang="en-US" sz="1600" spc="-5" dirty="0"/>
              <a:t>concentrates </a:t>
            </a:r>
            <a:r>
              <a:rPr lang="en-US" sz="1600" dirty="0"/>
              <a:t>on </a:t>
            </a:r>
            <a:r>
              <a:rPr lang="en-US" sz="1600" spc="5" dirty="0"/>
              <a:t> </a:t>
            </a:r>
            <a:r>
              <a:rPr lang="en-US" sz="1600" spc="-5" dirty="0"/>
              <a:t>navigating </a:t>
            </a:r>
            <a:r>
              <a:rPr lang="en-US" sz="1600" dirty="0"/>
              <a:t>the </a:t>
            </a:r>
            <a:r>
              <a:rPr lang="en-US" sz="1600" spc="-5" dirty="0"/>
              <a:t>intricacies inherent </a:t>
            </a:r>
            <a:r>
              <a:rPr lang="en-US" sz="1600" dirty="0"/>
              <a:t>in </a:t>
            </a:r>
            <a:r>
              <a:rPr lang="en-US" sz="1600" spc="-5" dirty="0"/>
              <a:t>developing an efficient and </a:t>
            </a:r>
            <a:r>
              <a:rPr lang="en-US" sz="1600" dirty="0"/>
              <a:t>forward-looking </a:t>
            </a:r>
            <a:r>
              <a:rPr lang="en-US" sz="1600" spc="-5" dirty="0"/>
              <a:t>network, </a:t>
            </a:r>
            <a:r>
              <a:rPr lang="en-US" sz="1600" dirty="0"/>
              <a:t> </a:t>
            </a:r>
            <a:r>
              <a:rPr lang="en-US" sz="1600" spc="-5" dirty="0"/>
              <a:t>leveraging </a:t>
            </a:r>
            <a:r>
              <a:rPr lang="en-US" sz="1600" dirty="0"/>
              <a:t>Cisco </a:t>
            </a:r>
            <a:r>
              <a:rPr lang="en-US" sz="1600" spc="-5" dirty="0"/>
              <a:t>Packet Tracer. </a:t>
            </a:r>
            <a:r>
              <a:rPr lang="en-US" sz="1600" dirty="0"/>
              <a:t>The </a:t>
            </a:r>
            <a:r>
              <a:rPr lang="en-US" sz="1600" spc="-5" dirty="0"/>
              <a:t>endeavor </a:t>
            </a:r>
            <a:r>
              <a:rPr lang="en-US" sz="1600" dirty="0"/>
              <a:t>closely </a:t>
            </a:r>
            <a:r>
              <a:rPr lang="en-US" sz="1600" spc="-5" dirty="0"/>
              <a:t>aligns </a:t>
            </a:r>
            <a:r>
              <a:rPr lang="en-US" sz="1600" dirty="0"/>
              <a:t>with the specific </a:t>
            </a:r>
            <a:r>
              <a:rPr lang="en-US" sz="1600" spc="-5" dirty="0"/>
              <a:t>requirements </a:t>
            </a:r>
            <a:r>
              <a:rPr lang="en-US" sz="1600" dirty="0"/>
              <a:t> </a:t>
            </a:r>
            <a:r>
              <a:rPr lang="en-US" sz="1600" spc="-5" dirty="0"/>
              <a:t>and </a:t>
            </a:r>
            <a:r>
              <a:rPr lang="en-US" sz="1600" dirty="0"/>
              <a:t>expansion </a:t>
            </a:r>
            <a:r>
              <a:rPr lang="en-US" sz="1600" spc="-5" dirty="0"/>
              <a:t>strategies</a:t>
            </a:r>
            <a:r>
              <a:rPr lang="en-US" sz="1600" spc="10" dirty="0"/>
              <a:t> </a:t>
            </a:r>
            <a:r>
              <a:rPr lang="en-US" sz="1600" dirty="0"/>
              <a:t>of the</a:t>
            </a:r>
            <a:r>
              <a:rPr lang="en-US" sz="1600" spc="-10" dirty="0"/>
              <a:t> </a:t>
            </a:r>
            <a:r>
              <a:rPr lang="en-US" sz="1600" dirty="0"/>
              <a:t>trading</a:t>
            </a:r>
            <a:r>
              <a:rPr lang="en-US" sz="1600" spc="-15" dirty="0"/>
              <a:t> </a:t>
            </a:r>
            <a:r>
              <a:rPr lang="en-US" sz="1600" dirty="0"/>
              <a:t>floor</a:t>
            </a:r>
            <a:r>
              <a:rPr lang="en-US" sz="1600" spc="-5" dirty="0"/>
              <a:t> </a:t>
            </a:r>
            <a:r>
              <a:rPr lang="en-US" sz="1600" dirty="0"/>
              <a:t>support </a:t>
            </a:r>
            <a:r>
              <a:rPr lang="en-US" sz="1600" spc="-5" dirty="0"/>
              <a:t>center.</a:t>
            </a:r>
            <a:endParaRPr lang="en-US" sz="1600" dirty="0"/>
          </a:p>
          <a:p>
            <a:pPr marL="57150" indent="-285750">
              <a:lnSpc>
                <a:spcPct val="90000"/>
              </a:lnSpc>
              <a:buFont typeface="Wingdings" panose="05000000000000000000" pitchFamily="2" charset="2"/>
              <a:buChar char="q"/>
            </a:pPr>
            <a:endParaRPr lang="en-US" sz="1600" dirty="0"/>
          </a:p>
          <a:p>
            <a:pPr marL="298450" lvl="1" indent="-228600">
              <a:lnSpc>
                <a:spcPct val="90000"/>
              </a:lnSpc>
              <a:buFont typeface="Arial" panose="020B0604020202020204" pitchFamily="34" charset="0"/>
              <a:buChar char="•"/>
              <a:tabLst>
                <a:tab pos="241300" algn="l"/>
              </a:tabLst>
            </a:pPr>
            <a:r>
              <a:rPr lang="en-US" sz="1600" b="1" spc="-5" dirty="0"/>
              <a:t>Objectives</a:t>
            </a:r>
            <a:endParaRPr lang="en-US" sz="1600" dirty="0"/>
          </a:p>
          <a:p>
            <a:pPr indent="-228600">
              <a:lnSpc>
                <a:spcPct val="90000"/>
              </a:lnSpc>
              <a:spcBef>
                <a:spcPts val="20"/>
              </a:spcBef>
              <a:buFont typeface="Arial" panose="020B0604020202020204" pitchFamily="34" charset="0"/>
              <a:buChar char="•"/>
            </a:pPr>
            <a:endParaRPr lang="en-US" sz="1600" dirty="0"/>
          </a:p>
          <a:p>
            <a:pPr marL="12700" marR="5080" indent="-228600">
              <a:lnSpc>
                <a:spcPct val="90000"/>
              </a:lnSpc>
              <a:buFont typeface="Arial" panose="020B0604020202020204" pitchFamily="34" charset="0"/>
              <a:buChar char="•"/>
            </a:pPr>
            <a:r>
              <a:rPr lang="en-US" sz="1600" dirty="0"/>
              <a:t>The primary </a:t>
            </a:r>
            <a:r>
              <a:rPr lang="en-US" sz="1600" spc="-5" dirty="0"/>
              <a:t>objectives</a:t>
            </a:r>
            <a:r>
              <a:rPr lang="en-US" sz="1600" dirty="0"/>
              <a:t> of the</a:t>
            </a:r>
            <a:r>
              <a:rPr lang="en-US" sz="1600" spc="5" dirty="0"/>
              <a:t> </a:t>
            </a:r>
            <a:r>
              <a:rPr lang="en-US" sz="1600" dirty="0"/>
              <a:t>" Small Office </a:t>
            </a:r>
            <a:r>
              <a:rPr lang="en-US" sz="1600" spc="-5" dirty="0"/>
              <a:t>Network Design " </a:t>
            </a:r>
            <a:r>
              <a:rPr lang="en-US" sz="1600" dirty="0"/>
              <a:t>initiative </a:t>
            </a:r>
            <a:r>
              <a:rPr lang="en-US" sz="1600" spc="-5" dirty="0"/>
              <a:t>are</a:t>
            </a:r>
            <a:r>
              <a:rPr lang="en-US" sz="1600" dirty="0"/>
              <a:t> clearly </a:t>
            </a:r>
            <a:r>
              <a:rPr lang="en-US" sz="1600" spc="5" dirty="0"/>
              <a:t> </a:t>
            </a:r>
            <a:r>
              <a:rPr lang="en-US" sz="1600" spc="-5" dirty="0"/>
              <a:t>outlined </a:t>
            </a:r>
            <a:r>
              <a:rPr lang="en-US" sz="1600" dirty="0"/>
              <a:t>to </a:t>
            </a:r>
            <a:r>
              <a:rPr lang="en-US" sz="1600" spc="-5" dirty="0"/>
              <a:t>cater </a:t>
            </a:r>
            <a:r>
              <a:rPr lang="en-US" sz="1600" dirty="0"/>
              <a:t>to the unique </a:t>
            </a:r>
            <a:r>
              <a:rPr lang="en-US" sz="1600" spc="-5" dirty="0"/>
              <a:t>demands </a:t>
            </a:r>
            <a:r>
              <a:rPr lang="en-US" sz="1600" dirty="0"/>
              <a:t>of the </a:t>
            </a:r>
            <a:r>
              <a:rPr lang="en-US" sz="1600" spc="-5" dirty="0"/>
              <a:t>company's </a:t>
            </a:r>
            <a:r>
              <a:rPr lang="en-US" sz="1600" dirty="0"/>
              <a:t>network </a:t>
            </a:r>
            <a:r>
              <a:rPr lang="en-US" sz="1600" spc="-5" dirty="0"/>
              <a:t>infrastructure. </a:t>
            </a:r>
            <a:r>
              <a:rPr lang="en-US" sz="1600" dirty="0"/>
              <a:t>The </a:t>
            </a:r>
            <a:r>
              <a:rPr lang="en-US" sz="1600" spc="-5" dirty="0"/>
              <a:t>project </a:t>
            </a:r>
            <a:r>
              <a:rPr lang="en-US" sz="1600" dirty="0"/>
              <a:t> </a:t>
            </a:r>
            <a:r>
              <a:rPr lang="en-US" sz="1600" spc="-5" dirty="0"/>
              <a:t>aims </a:t>
            </a:r>
            <a:r>
              <a:rPr lang="en-US" sz="1600" dirty="0"/>
              <a:t>to </a:t>
            </a:r>
            <a:r>
              <a:rPr lang="en-US" sz="1600" spc="-5" dirty="0"/>
              <a:t>establish </a:t>
            </a:r>
            <a:r>
              <a:rPr lang="en-US" sz="1600" dirty="0"/>
              <a:t>a </a:t>
            </a:r>
            <a:r>
              <a:rPr lang="en-US" sz="1600" spc="-5" dirty="0"/>
              <a:t>hierarchical </a:t>
            </a:r>
            <a:r>
              <a:rPr lang="en-US" sz="1600" dirty="0"/>
              <a:t>network model incorporating redundancy </a:t>
            </a:r>
            <a:r>
              <a:rPr lang="en-US" sz="1600" spc="-5" dirty="0"/>
              <a:t>measures at </a:t>
            </a:r>
            <a:r>
              <a:rPr lang="en-US" sz="1600" dirty="0"/>
              <a:t>every </a:t>
            </a:r>
            <a:r>
              <a:rPr lang="en-US" sz="1600" spc="5" dirty="0"/>
              <a:t> </a:t>
            </a:r>
            <a:r>
              <a:rPr lang="en-US" sz="1600" spc="-5" dirty="0"/>
              <a:t>layer.</a:t>
            </a:r>
            <a:r>
              <a:rPr lang="en-US" sz="1600" spc="-60" dirty="0"/>
              <a:t> </a:t>
            </a:r>
            <a:r>
              <a:rPr lang="en-US" sz="1600" spc="-10" dirty="0"/>
              <a:t>It</a:t>
            </a:r>
            <a:r>
              <a:rPr lang="en-US" sz="1600" spc="-65" dirty="0"/>
              <a:t> </a:t>
            </a:r>
            <a:r>
              <a:rPr lang="en-US" sz="1600" spc="-5" dirty="0"/>
              <a:t>seeks</a:t>
            </a:r>
            <a:r>
              <a:rPr lang="en-US" sz="1600" spc="-65" dirty="0"/>
              <a:t> </a:t>
            </a:r>
            <a:r>
              <a:rPr lang="en-US" sz="1600" dirty="0"/>
              <a:t>to</a:t>
            </a:r>
            <a:r>
              <a:rPr lang="en-US" sz="1600" spc="-65" dirty="0"/>
              <a:t> </a:t>
            </a:r>
            <a:r>
              <a:rPr lang="en-US" sz="1600" spc="-5" dirty="0"/>
              <a:t>establish</a:t>
            </a:r>
            <a:r>
              <a:rPr lang="en-US" sz="1600" spc="-60" dirty="0"/>
              <a:t> </a:t>
            </a:r>
            <a:r>
              <a:rPr lang="en-US" sz="1600" spc="-5" dirty="0"/>
              <a:t>connections</a:t>
            </a:r>
            <a:r>
              <a:rPr lang="en-US" sz="1600" spc="-65" dirty="0"/>
              <a:t> </a:t>
            </a:r>
            <a:r>
              <a:rPr lang="en-US" sz="1600" dirty="0"/>
              <a:t>with</a:t>
            </a:r>
            <a:r>
              <a:rPr lang="en-US" sz="1600" spc="-65" dirty="0"/>
              <a:t> </a:t>
            </a:r>
            <a:r>
              <a:rPr lang="en-US" sz="1600" dirty="0"/>
              <a:t>a</a:t>
            </a:r>
            <a:r>
              <a:rPr lang="en-US" sz="1600" spc="-75" dirty="0"/>
              <a:t> </a:t>
            </a:r>
            <a:r>
              <a:rPr lang="en-US" sz="1600" dirty="0"/>
              <a:t>minimum</a:t>
            </a:r>
            <a:r>
              <a:rPr lang="en-US" sz="1600" spc="-60" dirty="0"/>
              <a:t> </a:t>
            </a:r>
            <a:r>
              <a:rPr lang="en-US" sz="1600" dirty="0"/>
              <a:t>of</a:t>
            </a:r>
            <a:r>
              <a:rPr lang="en-US" sz="1600" spc="-75" dirty="0"/>
              <a:t> </a:t>
            </a:r>
            <a:r>
              <a:rPr lang="en-US" sz="1600" spc="-5" dirty="0"/>
              <a:t>two</a:t>
            </a:r>
            <a:r>
              <a:rPr lang="en-US" sz="1600" spc="-55" dirty="0"/>
              <a:t> </a:t>
            </a:r>
            <a:r>
              <a:rPr lang="en-US" sz="1600" spc="-5" dirty="0"/>
              <a:t>Internet</a:t>
            </a:r>
            <a:r>
              <a:rPr lang="en-US" sz="1600" spc="-60" dirty="0"/>
              <a:t> </a:t>
            </a:r>
            <a:r>
              <a:rPr lang="en-US" sz="1600" dirty="0"/>
              <a:t>Service</a:t>
            </a:r>
            <a:r>
              <a:rPr lang="en-US" sz="1600" spc="-75" dirty="0"/>
              <a:t> </a:t>
            </a:r>
            <a:r>
              <a:rPr lang="en-US" sz="1600" spc="-5" dirty="0"/>
              <a:t>Providers</a:t>
            </a:r>
            <a:r>
              <a:rPr lang="en-US" sz="1600" spc="-70" dirty="0"/>
              <a:t> </a:t>
            </a:r>
            <a:r>
              <a:rPr lang="en-US" sz="1600" spc="-5" dirty="0"/>
              <a:t>(ISPs) </a:t>
            </a:r>
            <a:r>
              <a:rPr lang="en-US" sz="1600" spc="-285" dirty="0"/>
              <a:t> </a:t>
            </a:r>
            <a:r>
              <a:rPr lang="en-US" sz="1600" dirty="0"/>
              <a:t>to </a:t>
            </a:r>
            <a:r>
              <a:rPr lang="en-US" sz="1600" spc="-5" dirty="0"/>
              <a:t>enhance internet reliability, </a:t>
            </a:r>
            <a:r>
              <a:rPr lang="en-US" sz="1600" spc="5" dirty="0"/>
              <a:t>deploy </a:t>
            </a:r>
            <a:r>
              <a:rPr lang="en-US" sz="1600" spc="-5" dirty="0"/>
              <a:t>wireless </a:t>
            </a:r>
            <a:r>
              <a:rPr lang="en-US" sz="1600" dirty="0"/>
              <a:t>networks </a:t>
            </a:r>
            <a:r>
              <a:rPr lang="en-US" sz="1600" spc="-5" dirty="0"/>
              <a:t>tailored </a:t>
            </a:r>
            <a:r>
              <a:rPr lang="en-US" sz="1600" dirty="0"/>
              <a:t>for specific </a:t>
            </a:r>
            <a:r>
              <a:rPr lang="en-US" sz="1600" spc="-5" dirty="0"/>
              <a:t>departments, </a:t>
            </a:r>
            <a:r>
              <a:rPr lang="en-US" sz="1600" dirty="0"/>
              <a:t> </a:t>
            </a:r>
            <a:r>
              <a:rPr lang="en-US" sz="1600" spc="-5" dirty="0"/>
              <a:t>allocate</a:t>
            </a:r>
            <a:r>
              <a:rPr lang="en-US" sz="1600" dirty="0"/>
              <a:t> distinct</a:t>
            </a:r>
            <a:r>
              <a:rPr lang="en-US" sz="1600" spc="5" dirty="0"/>
              <a:t> </a:t>
            </a:r>
            <a:r>
              <a:rPr lang="en-US" sz="1600" spc="-5" dirty="0"/>
              <a:t>Virtual</a:t>
            </a:r>
            <a:r>
              <a:rPr lang="en-US" sz="1600" dirty="0"/>
              <a:t> </a:t>
            </a:r>
            <a:r>
              <a:rPr lang="en-US" sz="1600" spc="-10" dirty="0"/>
              <a:t>Local</a:t>
            </a:r>
            <a:r>
              <a:rPr lang="en-US" sz="1600" spc="-5" dirty="0"/>
              <a:t> Area</a:t>
            </a:r>
            <a:r>
              <a:rPr lang="en-US" sz="1600" dirty="0"/>
              <a:t> </a:t>
            </a:r>
            <a:r>
              <a:rPr lang="en-US" sz="1600" spc="-5" dirty="0"/>
              <a:t>Networks</a:t>
            </a:r>
            <a:r>
              <a:rPr lang="en-US" sz="1600" dirty="0"/>
              <a:t> </a:t>
            </a:r>
            <a:r>
              <a:rPr lang="en-US" sz="1600" spc="-5" dirty="0"/>
              <a:t>(VLANs)</a:t>
            </a:r>
            <a:r>
              <a:rPr lang="en-US" sz="1600" dirty="0"/>
              <a:t> </a:t>
            </a:r>
            <a:r>
              <a:rPr lang="en-US" sz="1600" spc="-5" dirty="0"/>
              <a:t>and</a:t>
            </a:r>
            <a:r>
              <a:rPr lang="en-US" sz="1600" dirty="0"/>
              <a:t> </a:t>
            </a:r>
            <a:r>
              <a:rPr lang="en-US" sz="1600" spc="-5" dirty="0"/>
              <a:t>subnets</a:t>
            </a:r>
            <a:r>
              <a:rPr lang="en-US" sz="1600" dirty="0"/>
              <a:t> to</a:t>
            </a:r>
            <a:r>
              <a:rPr lang="en-US" sz="1600" spc="5" dirty="0"/>
              <a:t> </a:t>
            </a:r>
            <a:r>
              <a:rPr lang="en-US" sz="1600" spc="-5" dirty="0"/>
              <a:t>ensure</a:t>
            </a:r>
            <a:r>
              <a:rPr lang="en-US" sz="1600" dirty="0"/>
              <a:t> secure </a:t>
            </a:r>
            <a:r>
              <a:rPr lang="en-US" sz="1600" spc="5" dirty="0"/>
              <a:t> </a:t>
            </a:r>
            <a:r>
              <a:rPr lang="en-US" sz="1600" spc="-5" dirty="0"/>
              <a:t>communication,</a:t>
            </a:r>
            <a:r>
              <a:rPr lang="en-US" sz="1600" dirty="0"/>
              <a:t> </a:t>
            </a:r>
            <a:r>
              <a:rPr lang="en-US" sz="1600" spc="-5" dirty="0"/>
              <a:t>and</a:t>
            </a:r>
            <a:r>
              <a:rPr lang="en-US" sz="1600" dirty="0"/>
              <a:t> </a:t>
            </a:r>
            <a:r>
              <a:rPr lang="en-US" sz="1600" spc="-5" dirty="0"/>
              <a:t>configure</a:t>
            </a:r>
            <a:r>
              <a:rPr lang="en-US" sz="1600" dirty="0"/>
              <a:t> routing</a:t>
            </a:r>
            <a:r>
              <a:rPr lang="en-US" sz="1600" spc="5" dirty="0"/>
              <a:t> </a:t>
            </a:r>
            <a:r>
              <a:rPr lang="en-US" sz="1600" dirty="0"/>
              <a:t>protocols,</a:t>
            </a:r>
            <a:r>
              <a:rPr lang="en-US" sz="1600" spc="5" dirty="0"/>
              <a:t> </a:t>
            </a:r>
            <a:r>
              <a:rPr lang="en-US" sz="1600" dirty="0"/>
              <a:t>security</a:t>
            </a:r>
            <a:r>
              <a:rPr lang="en-US" sz="1600" spc="5" dirty="0"/>
              <a:t> </a:t>
            </a:r>
            <a:r>
              <a:rPr lang="en-US" sz="1600" dirty="0"/>
              <a:t>protocols,</a:t>
            </a:r>
            <a:r>
              <a:rPr lang="en-US" sz="1600" spc="5" dirty="0"/>
              <a:t> </a:t>
            </a:r>
            <a:r>
              <a:rPr lang="en-US" sz="1600" spc="-5" dirty="0"/>
              <a:t>and</a:t>
            </a:r>
            <a:r>
              <a:rPr lang="en-US" sz="1600" dirty="0"/>
              <a:t> </a:t>
            </a:r>
            <a:r>
              <a:rPr lang="en-US" sz="1600" spc="-5" dirty="0"/>
              <a:t>advanced </a:t>
            </a:r>
            <a:r>
              <a:rPr lang="en-US" sz="1600" dirty="0"/>
              <a:t> </a:t>
            </a:r>
            <a:r>
              <a:rPr lang="en-US" sz="1600" spc="-5" dirty="0"/>
              <a:t>functionalities</a:t>
            </a:r>
            <a:r>
              <a:rPr lang="en-US" sz="1600" spc="-70" dirty="0"/>
              <a:t> </a:t>
            </a:r>
            <a:r>
              <a:rPr lang="en-US" sz="1600" dirty="0"/>
              <a:t>like</a:t>
            </a:r>
            <a:r>
              <a:rPr lang="en-US" sz="1600" spc="-70" dirty="0"/>
              <a:t> </a:t>
            </a:r>
            <a:r>
              <a:rPr lang="en-US" sz="1600" spc="-5" dirty="0"/>
              <a:t>Secure</a:t>
            </a:r>
            <a:r>
              <a:rPr lang="en-US" sz="1600" spc="-75" dirty="0"/>
              <a:t> </a:t>
            </a:r>
            <a:r>
              <a:rPr lang="en-US" sz="1600" spc="-5" dirty="0"/>
              <a:t>Shell</a:t>
            </a:r>
            <a:r>
              <a:rPr lang="en-US" sz="1600" spc="-60" dirty="0"/>
              <a:t> </a:t>
            </a:r>
            <a:r>
              <a:rPr lang="en-US" sz="1600" spc="-5" dirty="0"/>
              <a:t>(SSH)</a:t>
            </a:r>
            <a:r>
              <a:rPr lang="en-US" sz="1600" spc="-70" dirty="0"/>
              <a:t> </a:t>
            </a:r>
            <a:r>
              <a:rPr lang="en-US" sz="1600" spc="-5" dirty="0"/>
              <a:t>and</a:t>
            </a:r>
            <a:r>
              <a:rPr lang="en-US" sz="1600" spc="-65" dirty="0"/>
              <a:t> </a:t>
            </a:r>
            <a:r>
              <a:rPr lang="en-US" sz="1600" dirty="0"/>
              <a:t>Port</a:t>
            </a:r>
            <a:r>
              <a:rPr lang="en-US" sz="1600" spc="-65" dirty="0"/>
              <a:t> </a:t>
            </a:r>
            <a:r>
              <a:rPr lang="en-US" sz="1600" spc="-5" dirty="0"/>
              <a:t>Address</a:t>
            </a:r>
            <a:r>
              <a:rPr lang="en-US" sz="1600" spc="-60" dirty="0"/>
              <a:t> </a:t>
            </a:r>
            <a:r>
              <a:rPr lang="en-US" sz="1600" spc="-5" dirty="0"/>
              <a:t>Translation</a:t>
            </a:r>
            <a:r>
              <a:rPr lang="en-US" sz="1600" spc="-60" dirty="0"/>
              <a:t> </a:t>
            </a:r>
            <a:r>
              <a:rPr lang="en-US" sz="1600" spc="-5" dirty="0"/>
              <a:t>(PAT).</a:t>
            </a:r>
            <a:r>
              <a:rPr lang="en-US" sz="1600" spc="-70" dirty="0"/>
              <a:t> </a:t>
            </a:r>
            <a:r>
              <a:rPr lang="en-US" sz="1600" spc="5" dirty="0"/>
              <a:t>By</a:t>
            </a:r>
            <a:r>
              <a:rPr lang="en-US" sz="1600" spc="-90" dirty="0"/>
              <a:t> </a:t>
            </a:r>
            <a:r>
              <a:rPr lang="en-US" sz="1600" dirty="0"/>
              <a:t>achieving</a:t>
            </a:r>
            <a:r>
              <a:rPr lang="en-US" sz="1600" spc="-75" dirty="0"/>
              <a:t> </a:t>
            </a:r>
            <a:r>
              <a:rPr lang="en-US" sz="1600" dirty="0"/>
              <a:t>these </a:t>
            </a:r>
            <a:r>
              <a:rPr lang="en-US" sz="1600" spc="-290" dirty="0"/>
              <a:t> </a:t>
            </a:r>
            <a:r>
              <a:rPr lang="en-US" sz="1600" spc="-5" dirty="0"/>
              <a:t>objectives, </a:t>
            </a:r>
            <a:r>
              <a:rPr lang="en-US" sz="1600" dirty="0"/>
              <a:t>the </a:t>
            </a:r>
            <a:r>
              <a:rPr lang="en-US" sz="1600" spc="-5" dirty="0"/>
              <a:t>project </a:t>
            </a:r>
            <a:r>
              <a:rPr lang="en-US" sz="1600" dirty="0"/>
              <a:t>aims to </a:t>
            </a:r>
            <a:r>
              <a:rPr lang="en-US" sz="1600" spc="-5" dirty="0"/>
              <a:t>develop </a:t>
            </a:r>
            <a:r>
              <a:rPr lang="en-US" sz="1600" dirty="0"/>
              <a:t>a </a:t>
            </a:r>
            <a:r>
              <a:rPr lang="en-US" sz="1600" spc="-5" dirty="0"/>
              <a:t>scalable, resilient, and </a:t>
            </a:r>
            <a:r>
              <a:rPr lang="en-US" sz="1600" dirty="0"/>
              <a:t>forward-looking </a:t>
            </a:r>
            <a:r>
              <a:rPr lang="en-US" sz="1600" spc="-5" dirty="0"/>
              <a:t>network </a:t>
            </a:r>
            <a:r>
              <a:rPr lang="en-US" sz="1600" dirty="0"/>
              <a:t> </a:t>
            </a:r>
            <a:r>
              <a:rPr lang="en-US" sz="1600" spc="-5" dirty="0"/>
              <a:t>infrastructure</a:t>
            </a:r>
            <a:r>
              <a:rPr lang="en-US" sz="1600" dirty="0"/>
              <a:t> that</a:t>
            </a:r>
            <a:r>
              <a:rPr lang="en-US" sz="1600" spc="5" dirty="0"/>
              <a:t> </a:t>
            </a:r>
            <a:r>
              <a:rPr lang="en-US" sz="1600" dirty="0"/>
              <a:t>not</a:t>
            </a:r>
            <a:r>
              <a:rPr lang="en-US" sz="1600" spc="5" dirty="0"/>
              <a:t> </a:t>
            </a:r>
            <a:r>
              <a:rPr lang="en-US" sz="1600" dirty="0"/>
              <a:t>only</a:t>
            </a:r>
            <a:r>
              <a:rPr lang="en-US" sz="1600" spc="5" dirty="0"/>
              <a:t> </a:t>
            </a:r>
            <a:r>
              <a:rPr lang="en-US" sz="1600" spc="-5" dirty="0"/>
              <a:t>fulfils</a:t>
            </a:r>
            <a:r>
              <a:rPr lang="en-US" sz="1600" dirty="0"/>
              <a:t> </a:t>
            </a:r>
            <a:r>
              <a:rPr lang="en-US" sz="1600" spc="-5" dirty="0"/>
              <a:t>current</a:t>
            </a:r>
            <a:r>
              <a:rPr lang="en-US" sz="1600" dirty="0"/>
              <a:t> operational</a:t>
            </a:r>
            <a:r>
              <a:rPr lang="en-US" sz="1600" spc="5" dirty="0"/>
              <a:t> </a:t>
            </a:r>
            <a:r>
              <a:rPr lang="en-US" sz="1600" dirty="0"/>
              <a:t>needs</a:t>
            </a:r>
            <a:r>
              <a:rPr lang="en-US" sz="1600" spc="5" dirty="0"/>
              <a:t> </a:t>
            </a:r>
            <a:r>
              <a:rPr lang="en-US" sz="1600" dirty="0"/>
              <a:t>but</a:t>
            </a:r>
            <a:r>
              <a:rPr lang="en-US" sz="1600" spc="5" dirty="0"/>
              <a:t> </a:t>
            </a:r>
            <a:r>
              <a:rPr lang="en-US" sz="1600" dirty="0"/>
              <a:t>also</a:t>
            </a:r>
            <a:r>
              <a:rPr lang="en-US" sz="1600" spc="5" dirty="0"/>
              <a:t> </a:t>
            </a:r>
            <a:r>
              <a:rPr lang="en-US" sz="1600" spc="-5" dirty="0"/>
              <a:t>anticipates</a:t>
            </a:r>
            <a:r>
              <a:rPr lang="en-US" sz="1600" dirty="0"/>
              <a:t> </a:t>
            </a:r>
            <a:r>
              <a:rPr lang="en-US" sz="1600" spc="-5" dirty="0"/>
              <a:t>and </a:t>
            </a:r>
            <a:r>
              <a:rPr lang="en-US" sz="1600" dirty="0"/>
              <a:t> </a:t>
            </a:r>
            <a:r>
              <a:rPr lang="en-US" sz="1600" spc="-5" dirty="0"/>
              <a:t>accommodates</a:t>
            </a:r>
            <a:r>
              <a:rPr lang="en-US" sz="1600" dirty="0"/>
              <a:t> the</a:t>
            </a:r>
            <a:r>
              <a:rPr lang="en-US" sz="1600" spc="10" dirty="0"/>
              <a:t> </a:t>
            </a:r>
            <a:r>
              <a:rPr lang="en-US" sz="1600" spc="-5" dirty="0"/>
              <a:t>future</a:t>
            </a:r>
            <a:r>
              <a:rPr lang="en-US" sz="1600" spc="10" dirty="0"/>
              <a:t> </a:t>
            </a:r>
            <a:r>
              <a:rPr lang="en-US" sz="1600" spc="-5" dirty="0"/>
              <a:t>growth</a:t>
            </a:r>
            <a:r>
              <a:rPr lang="en-US" sz="1600" spc="5" dirty="0"/>
              <a:t> </a:t>
            </a:r>
            <a:r>
              <a:rPr lang="en-US" sz="1600" spc="-5" dirty="0"/>
              <a:t>and</a:t>
            </a:r>
            <a:r>
              <a:rPr lang="en-US" sz="1600" spc="5" dirty="0"/>
              <a:t> </a:t>
            </a:r>
            <a:r>
              <a:rPr lang="en-US" sz="1600" spc="-5" dirty="0"/>
              <a:t>technological</a:t>
            </a:r>
            <a:r>
              <a:rPr lang="en-US" sz="1600" spc="5" dirty="0"/>
              <a:t> </a:t>
            </a:r>
            <a:r>
              <a:rPr lang="en-US" sz="1600" spc="-5" dirty="0"/>
              <a:t>advancements</a:t>
            </a:r>
            <a:r>
              <a:rPr lang="en-US" sz="1600" spc="5" dirty="0"/>
              <a:t> </a:t>
            </a:r>
            <a:r>
              <a:rPr lang="en-US" sz="1600" dirty="0"/>
              <a:t>of</a:t>
            </a:r>
            <a:r>
              <a:rPr lang="en-US" sz="1600" spc="5" dirty="0"/>
              <a:t> </a:t>
            </a:r>
            <a:r>
              <a:rPr lang="en-US" sz="1600" dirty="0"/>
              <a:t>the </a:t>
            </a:r>
            <a:r>
              <a:rPr lang="en-US" sz="1600" spc="-5" dirty="0"/>
              <a:t>company.</a:t>
            </a:r>
            <a:endParaRPr lang="en-US" sz="1600" dirty="0"/>
          </a:p>
        </p:txBody>
      </p:sp>
      <p:pic>
        <p:nvPicPr>
          <p:cNvPr id="3" name="Picture 2">
            <a:extLst>
              <a:ext uri="{FF2B5EF4-FFF2-40B4-BE49-F238E27FC236}">
                <a16:creationId xmlns:a16="http://schemas.microsoft.com/office/drawing/2014/main" id="{AFBFAFAB-11FA-33D0-FF6D-567A976510BF}"/>
              </a:ext>
            </a:extLst>
          </p:cNvPr>
          <p:cNvPicPr>
            <a:picLocks noChangeAspect="1"/>
          </p:cNvPicPr>
          <p:nvPr/>
        </p:nvPicPr>
        <p:blipFill>
          <a:blip r:embed="rId2"/>
          <a:stretch>
            <a:fillRect/>
          </a:stretch>
        </p:blipFill>
        <p:spPr>
          <a:xfrm>
            <a:off x="10771091" y="5752850"/>
            <a:ext cx="1163243" cy="961443"/>
          </a:xfrm>
          <a:prstGeom prst="rect">
            <a:avLst/>
          </a:prstGeom>
        </p:spPr>
      </p:pic>
    </p:spTree>
    <p:extLst>
      <p:ext uri="{BB962C8B-B14F-4D97-AF65-F5344CB8AC3E}">
        <p14:creationId xmlns:p14="http://schemas.microsoft.com/office/powerpoint/2010/main" val="361164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5854B-8A82-0FA9-419D-A4F28E8FA6FF}"/>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US" sz="3700" b="1" kern="1200" spc="-5" dirty="0">
                <a:solidFill>
                  <a:srgbClr val="FFFFFF"/>
                </a:solidFill>
                <a:latin typeface="+mj-lt"/>
                <a:ea typeface="+mj-ea"/>
                <a:cs typeface="+mj-cs"/>
              </a:rPr>
              <a:t>2.Network</a:t>
            </a:r>
            <a:r>
              <a:rPr lang="en-US" sz="3700" b="1" kern="1200" spc="-55" dirty="0">
                <a:solidFill>
                  <a:srgbClr val="FFFFFF"/>
                </a:solidFill>
                <a:latin typeface="+mj-lt"/>
                <a:ea typeface="+mj-ea"/>
                <a:cs typeface="+mj-cs"/>
              </a:rPr>
              <a:t> </a:t>
            </a:r>
            <a:r>
              <a:rPr lang="en-US" sz="3700" b="1" kern="1200" spc="-5" dirty="0">
                <a:solidFill>
                  <a:srgbClr val="FFFFFF"/>
                </a:solidFill>
                <a:latin typeface="+mj-lt"/>
                <a:ea typeface="+mj-ea"/>
                <a:cs typeface="+mj-cs"/>
              </a:rPr>
              <a:t>Design</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Topology</a:t>
            </a:r>
            <a:endParaRPr lang="en-US" sz="37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85A4A98E-8670-7F9F-35AA-3C2DA56538E5}"/>
              </a:ext>
            </a:extLst>
          </p:cNvPr>
          <p:cNvPicPr>
            <a:picLocks noChangeAspect="1"/>
          </p:cNvPicPr>
          <p:nvPr/>
        </p:nvPicPr>
        <p:blipFill>
          <a:blip r:embed="rId2"/>
          <a:stretch>
            <a:fillRect/>
          </a:stretch>
        </p:blipFill>
        <p:spPr>
          <a:xfrm>
            <a:off x="699713" y="1572174"/>
            <a:ext cx="10971177" cy="5156453"/>
          </a:xfrm>
          <a:prstGeom prst="rect">
            <a:avLst/>
          </a:prstGeom>
        </p:spPr>
      </p:pic>
      <p:pic>
        <p:nvPicPr>
          <p:cNvPr id="3" name="Picture 2">
            <a:extLst>
              <a:ext uri="{FF2B5EF4-FFF2-40B4-BE49-F238E27FC236}">
                <a16:creationId xmlns:a16="http://schemas.microsoft.com/office/drawing/2014/main" id="{7FD4CA85-F42E-8B67-4CF1-EB2429BFDF7A}"/>
              </a:ext>
            </a:extLst>
          </p:cNvPr>
          <p:cNvPicPr>
            <a:picLocks noChangeAspect="1"/>
          </p:cNvPicPr>
          <p:nvPr/>
        </p:nvPicPr>
        <p:blipFill>
          <a:blip r:embed="rId3"/>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241849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lose-up of a solar panel&#10;&#10;Description automatically generated">
            <a:extLst>
              <a:ext uri="{FF2B5EF4-FFF2-40B4-BE49-F238E27FC236}">
                <a16:creationId xmlns:a16="http://schemas.microsoft.com/office/drawing/2014/main" id="{F8F54265-CABE-156B-B367-DC3187CF0794}"/>
              </a:ext>
            </a:extLst>
          </p:cNvPr>
          <p:cNvPicPr>
            <a:picLocks noChangeAspect="1"/>
          </p:cNvPicPr>
          <p:nvPr/>
        </p:nvPicPr>
        <p:blipFill>
          <a:blip r:embed="rId2">
            <a:duotone>
              <a:schemeClr val="bg2">
                <a:shade val="45000"/>
                <a:satMod val="135000"/>
              </a:schemeClr>
              <a:prstClr val="white"/>
            </a:duotone>
          </a:blip>
          <a:srcRect t="3479" b="1225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0721C-A326-DA40-35B1-DD5E043865FA}"/>
              </a:ext>
            </a:extLst>
          </p:cNvPr>
          <p:cNvSpPr>
            <a:spLocks noGrp="1"/>
          </p:cNvSpPr>
          <p:nvPr>
            <p:ph type="title"/>
          </p:nvPr>
        </p:nvSpPr>
        <p:spPr>
          <a:xfrm>
            <a:off x="838200" y="365125"/>
            <a:ext cx="10515600" cy="1325563"/>
          </a:xfrm>
        </p:spPr>
        <p:txBody>
          <a:bodyPr>
            <a:normAutofit/>
          </a:bodyPr>
          <a:lstStyle/>
          <a:p>
            <a:r>
              <a:rPr lang="en-US" dirty="0"/>
              <a:t>2.Network Design</a:t>
            </a:r>
            <a:br>
              <a:rPr lang="en-US" dirty="0"/>
            </a:br>
            <a:r>
              <a:rPr lang="en-US" dirty="0"/>
              <a:t>Components</a:t>
            </a:r>
          </a:p>
        </p:txBody>
      </p:sp>
      <p:graphicFrame>
        <p:nvGraphicFramePr>
          <p:cNvPr id="5" name="Content Placeholder 2">
            <a:extLst>
              <a:ext uri="{FF2B5EF4-FFF2-40B4-BE49-F238E27FC236}">
                <a16:creationId xmlns:a16="http://schemas.microsoft.com/office/drawing/2014/main" id="{D75D5E48-BE97-B2E5-0E3B-D59DB8063C29}"/>
              </a:ext>
            </a:extLst>
          </p:cNvPr>
          <p:cNvGraphicFramePr>
            <a:graphicFrameLocks noGrp="1"/>
          </p:cNvGraphicFramePr>
          <p:nvPr>
            <p:ph idx="1"/>
            <p:extLst>
              <p:ext uri="{D42A27DB-BD31-4B8C-83A1-F6EECF244321}">
                <p14:modId xmlns:p14="http://schemas.microsoft.com/office/powerpoint/2010/main" val="3610782298"/>
              </p:ext>
            </p:extLst>
          </p:nvPr>
        </p:nvGraphicFramePr>
        <p:xfrm>
          <a:off x="0" y="1592826"/>
          <a:ext cx="12191980" cy="5265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F4D41801-8EE1-DB4E-0C7B-89566754CF1E}"/>
              </a:ext>
            </a:extLst>
          </p:cNvPr>
          <p:cNvPicPr>
            <a:picLocks noChangeAspect="1"/>
          </p:cNvPicPr>
          <p:nvPr/>
        </p:nvPicPr>
        <p:blipFill>
          <a:blip r:embed="rId8"/>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68544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7F3025-1BAB-AA8B-C4C6-04858F5B592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00A7F8-3832-AD56-A782-75CCA81F1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B7C730-BEE0-E291-66F8-46CF74557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4FFBC3-ABA8-6A33-0522-A272821CD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791207-034B-D7E6-867C-5D581EA6D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76D63-3061-1FC9-616E-6CA268D960F1}"/>
              </a:ext>
            </a:extLst>
          </p:cNvPr>
          <p:cNvSpPr>
            <a:spLocks noGrp="1"/>
          </p:cNvSpPr>
          <p:nvPr>
            <p:ph type="title"/>
          </p:nvPr>
        </p:nvSpPr>
        <p:spPr>
          <a:xfrm>
            <a:off x="699713" y="248038"/>
            <a:ext cx="11285810" cy="1159200"/>
          </a:xfrm>
        </p:spPr>
        <p:txBody>
          <a:bodyPr vert="horz" lIns="91440" tIns="45720" rIns="91440" bIns="45720" rtlCol="0" anchor="ctr">
            <a:normAutofit/>
          </a:bodyPr>
          <a:lstStyle/>
          <a:p>
            <a:pPr marL="214629" indent="-202565">
              <a:tabLst>
                <a:tab pos="215265" algn="l"/>
              </a:tabLst>
            </a:pPr>
            <a:r>
              <a:rPr lang="en-US" sz="4000" kern="1200" dirty="0">
                <a:solidFill>
                  <a:srgbClr val="FFFFFF"/>
                </a:solidFill>
                <a:latin typeface="+mj-lt"/>
                <a:ea typeface="+mj-ea"/>
                <a:cs typeface="+mj-cs"/>
              </a:rPr>
              <a:t>2.Network Design</a:t>
            </a:r>
            <a:br>
              <a:rPr lang="en-US" sz="4000" kern="1200" dirty="0">
                <a:solidFill>
                  <a:srgbClr val="FFFFFF"/>
                </a:solidFill>
                <a:latin typeface="+mj-lt"/>
                <a:ea typeface="+mj-ea"/>
                <a:cs typeface="+mj-cs"/>
              </a:rPr>
            </a:br>
            <a:r>
              <a:rPr lang="en-US" sz="3200" kern="1200" dirty="0">
                <a:solidFill>
                  <a:srgbClr val="FFFFFF"/>
                </a:solidFill>
                <a:latin typeface="+mj-lt"/>
                <a:ea typeface="+mj-ea"/>
                <a:cs typeface="+mj-cs"/>
              </a:rPr>
              <a:t>IP Addressing Scheme: Base Network: 192.168.0.0/22</a:t>
            </a:r>
            <a:endParaRPr lang="en-US" sz="37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48741B5D-D258-E4F7-5145-CD6478D8B50F}"/>
              </a:ext>
            </a:extLst>
          </p:cNvPr>
          <p:cNvPicPr>
            <a:picLocks noChangeAspect="1"/>
          </p:cNvPicPr>
          <p:nvPr/>
        </p:nvPicPr>
        <p:blipFill>
          <a:blip r:embed="rId2"/>
          <a:stretch>
            <a:fillRect/>
          </a:stretch>
        </p:blipFill>
        <p:spPr>
          <a:xfrm>
            <a:off x="8128856" y="4878283"/>
            <a:ext cx="2286856" cy="1702068"/>
          </a:xfrm>
          <a:prstGeom prst="rect">
            <a:avLst/>
          </a:prstGeom>
        </p:spPr>
      </p:pic>
      <p:pic>
        <p:nvPicPr>
          <p:cNvPr id="4" name="Picture 3">
            <a:extLst>
              <a:ext uri="{FF2B5EF4-FFF2-40B4-BE49-F238E27FC236}">
                <a16:creationId xmlns:a16="http://schemas.microsoft.com/office/drawing/2014/main" id="{A2B298A3-48C9-442D-2DA2-446A78A6C973}"/>
              </a:ext>
            </a:extLst>
          </p:cNvPr>
          <p:cNvPicPr>
            <a:picLocks noChangeAspect="1"/>
          </p:cNvPicPr>
          <p:nvPr/>
        </p:nvPicPr>
        <p:blipFill>
          <a:blip r:embed="rId3"/>
          <a:stretch>
            <a:fillRect/>
          </a:stretch>
        </p:blipFill>
        <p:spPr>
          <a:xfrm>
            <a:off x="234523" y="5056368"/>
            <a:ext cx="6220343" cy="1523983"/>
          </a:xfrm>
          <a:prstGeom prst="rect">
            <a:avLst/>
          </a:prstGeom>
        </p:spPr>
      </p:pic>
      <p:pic>
        <p:nvPicPr>
          <p:cNvPr id="6" name="Picture 5">
            <a:extLst>
              <a:ext uri="{FF2B5EF4-FFF2-40B4-BE49-F238E27FC236}">
                <a16:creationId xmlns:a16="http://schemas.microsoft.com/office/drawing/2014/main" id="{1F67C4EC-475E-87FE-B214-A564291A3420}"/>
              </a:ext>
            </a:extLst>
          </p:cNvPr>
          <p:cNvPicPr>
            <a:picLocks noChangeAspect="1"/>
          </p:cNvPicPr>
          <p:nvPr/>
        </p:nvPicPr>
        <p:blipFill>
          <a:blip r:embed="rId4"/>
          <a:stretch>
            <a:fillRect/>
          </a:stretch>
        </p:blipFill>
        <p:spPr>
          <a:xfrm>
            <a:off x="234523" y="3342241"/>
            <a:ext cx="5792651" cy="1592977"/>
          </a:xfrm>
          <a:prstGeom prst="rect">
            <a:avLst/>
          </a:prstGeom>
        </p:spPr>
      </p:pic>
      <p:pic>
        <p:nvPicPr>
          <p:cNvPr id="7" name="Picture 6">
            <a:extLst>
              <a:ext uri="{FF2B5EF4-FFF2-40B4-BE49-F238E27FC236}">
                <a16:creationId xmlns:a16="http://schemas.microsoft.com/office/drawing/2014/main" id="{91F4F100-6A72-2470-52F7-F14969AC1411}"/>
              </a:ext>
            </a:extLst>
          </p:cNvPr>
          <p:cNvPicPr>
            <a:picLocks noChangeAspect="1"/>
          </p:cNvPicPr>
          <p:nvPr/>
        </p:nvPicPr>
        <p:blipFill>
          <a:blip r:embed="rId5"/>
          <a:stretch>
            <a:fillRect/>
          </a:stretch>
        </p:blipFill>
        <p:spPr>
          <a:xfrm>
            <a:off x="6201955" y="1801632"/>
            <a:ext cx="5884090" cy="2912623"/>
          </a:xfrm>
          <a:prstGeom prst="rect">
            <a:avLst/>
          </a:prstGeom>
        </p:spPr>
      </p:pic>
      <p:pic>
        <p:nvPicPr>
          <p:cNvPr id="8" name="Picture 7">
            <a:extLst>
              <a:ext uri="{FF2B5EF4-FFF2-40B4-BE49-F238E27FC236}">
                <a16:creationId xmlns:a16="http://schemas.microsoft.com/office/drawing/2014/main" id="{DB07DB92-1CDB-6B6E-D356-F83D72DC7A2B}"/>
              </a:ext>
            </a:extLst>
          </p:cNvPr>
          <p:cNvPicPr>
            <a:picLocks noChangeAspect="1"/>
          </p:cNvPicPr>
          <p:nvPr/>
        </p:nvPicPr>
        <p:blipFill>
          <a:blip r:embed="rId6"/>
          <a:stretch>
            <a:fillRect/>
          </a:stretch>
        </p:blipFill>
        <p:spPr>
          <a:xfrm>
            <a:off x="234523" y="1697107"/>
            <a:ext cx="5861477" cy="1523983"/>
          </a:xfrm>
          <a:prstGeom prst="rect">
            <a:avLst/>
          </a:prstGeom>
        </p:spPr>
      </p:pic>
      <p:pic>
        <p:nvPicPr>
          <p:cNvPr id="5" name="Picture 4">
            <a:extLst>
              <a:ext uri="{FF2B5EF4-FFF2-40B4-BE49-F238E27FC236}">
                <a16:creationId xmlns:a16="http://schemas.microsoft.com/office/drawing/2014/main" id="{0A262302-5342-B1B5-8BA4-C0C8958DB655}"/>
              </a:ext>
            </a:extLst>
          </p:cNvPr>
          <p:cNvPicPr>
            <a:picLocks noChangeAspect="1"/>
          </p:cNvPicPr>
          <p:nvPr/>
        </p:nvPicPr>
        <p:blipFill>
          <a:blip r:embed="rId7"/>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377509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7FDDBA-2D75-FF7E-9A66-5874D442A76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1E91F0-612D-55B6-4672-F56CC8886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F49306-8FFB-A0B7-0404-24D7EC1CD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DA5FF8-1639-C76F-69BC-A4033AE98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3B9AB3-F1E9-0443-93B1-F47184B437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BA57D-4EDB-5A68-CB50-8153239BAC8C}"/>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US" sz="3700" b="1" kern="1200" spc="-5" dirty="0">
                <a:solidFill>
                  <a:srgbClr val="FFFFFF"/>
                </a:solidFill>
                <a:latin typeface="+mj-lt"/>
                <a:ea typeface="+mj-ea"/>
                <a:cs typeface="+mj-cs"/>
              </a:rPr>
              <a:t>3. Routing Configuration</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Router Configuration</a:t>
            </a:r>
            <a:endParaRPr lang="en-US" sz="37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F67979F7-57F1-F29F-DD7C-9426C68C1F6B}"/>
              </a:ext>
            </a:extLst>
          </p:cNvPr>
          <p:cNvSpPr txBox="1"/>
          <p:nvPr/>
        </p:nvSpPr>
        <p:spPr>
          <a:xfrm>
            <a:off x="0" y="1691811"/>
            <a:ext cx="9920748" cy="5047536"/>
          </a:xfrm>
          <a:prstGeom prst="rect">
            <a:avLst/>
          </a:prstGeom>
          <a:noFill/>
        </p:spPr>
        <p:txBody>
          <a:bodyPr wrap="square">
            <a:spAutoFit/>
          </a:bodyPr>
          <a:lstStyle/>
          <a:p>
            <a:r>
              <a:rPr lang="en-US" sz="1600" dirty="0">
                <a:solidFill>
                  <a:schemeClr val="tx2"/>
                </a:solidFill>
              </a:rPr>
              <a:t>Basic Router Configuration</a:t>
            </a:r>
          </a:p>
          <a:p>
            <a:endParaRPr lang="en-US" sz="1200" dirty="0">
              <a:solidFill>
                <a:schemeClr val="tx2"/>
              </a:solidFill>
            </a:endParaRPr>
          </a:p>
          <a:p>
            <a:r>
              <a:rPr lang="en-US" sz="1400" dirty="0">
                <a:solidFill>
                  <a:schemeClr val="tx2"/>
                </a:solidFill>
              </a:rPr>
              <a:t>conf t 			# Enters global configuration mode</a:t>
            </a:r>
          </a:p>
          <a:p>
            <a:r>
              <a:rPr lang="en-US" sz="1400" dirty="0">
                <a:solidFill>
                  <a:schemeClr val="tx2"/>
                </a:solidFill>
              </a:rPr>
              <a:t>hostname CORE-R2 		# Sets the hostname to CORE-R2</a:t>
            </a:r>
          </a:p>
          <a:p>
            <a:r>
              <a:rPr lang="en-US" sz="1400" dirty="0">
                <a:solidFill>
                  <a:schemeClr val="tx2"/>
                </a:solidFill>
              </a:rPr>
              <a:t>line console 0	 	# Enters console line configuration mode</a:t>
            </a:r>
          </a:p>
          <a:p>
            <a:r>
              <a:rPr lang="en-US" sz="1400" dirty="0">
                <a:solidFill>
                  <a:schemeClr val="tx2"/>
                </a:solidFill>
              </a:rPr>
              <a:t>password cisco 		# Sets the console password to 'cisco'</a:t>
            </a:r>
          </a:p>
          <a:p>
            <a:r>
              <a:rPr lang="en-US" sz="1400" dirty="0">
                <a:solidFill>
                  <a:schemeClr val="tx2"/>
                </a:solidFill>
              </a:rPr>
              <a:t>login 			# Enables login on the console line</a:t>
            </a:r>
          </a:p>
          <a:p>
            <a:r>
              <a:rPr lang="en-US" sz="1400" dirty="0">
                <a:solidFill>
                  <a:schemeClr val="tx2"/>
                </a:solidFill>
              </a:rPr>
              <a:t>exit 			# Exits console line configuration mode</a:t>
            </a:r>
          </a:p>
          <a:p>
            <a:r>
              <a:rPr lang="en-US" sz="1400" dirty="0">
                <a:solidFill>
                  <a:schemeClr val="tx2"/>
                </a:solidFill>
              </a:rPr>
              <a:t>enable password cisco 		# Sets the enable password to 'cisco'</a:t>
            </a:r>
          </a:p>
          <a:p>
            <a:r>
              <a:rPr lang="en-US" sz="1400" dirty="0">
                <a:solidFill>
                  <a:schemeClr val="tx2"/>
                </a:solidFill>
              </a:rPr>
              <a:t>no </a:t>
            </a:r>
            <a:r>
              <a:rPr lang="en-US" sz="1400" dirty="0" err="1">
                <a:solidFill>
                  <a:schemeClr val="tx2"/>
                </a:solidFill>
              </a:rPr>
              <a:t>ip</a:t>
            </a:r>
            <a:r>
              <a:rPr lang="en-US" sz="1400" dirty="0">
                <a:solidFill>
                  <a:schemeClr val="tx2"/>
                </a:solidFill>
              </a:rPr>
              <a:t> domain-lookup 		# Disables DNS lookup for incorrectly  entered commands</a:t>
            </a:r>
          </a:p>
          <a:p>
            <a:r>
              <a:rPr lang="en-US" sz="1400" dirty="0">
                <a:solidFill>
                  <a:schemeClr val="tx2"/>
                </a:solidFill>
              </a:rPr>
              <a:t>banner </a:t>
            </a:r>
            <a:r>
              <a:rPr lang="en-US" sz="1400" dirty="0" err="1">
                <a:solidFill>
                  <a:schemeClr val="tx2"/>
                </a:solidFill>
              </a:rPr>
              <a:t>motd</a:t>
            </a:r>
            <a:r>
              <a:rPr lang="en-US" sz="1400" dirty="0">
                <a:solidFill>
                  <a:schemeClr val="tx2"/>
                </a:solidFill>
              </a:rPr>
              <a:t> # NO </a:t>
            </a:r>
            <a:r>
              <a:rPr lang="en-US" sz="1400" dirty="0" err="1">
                <a:solidFill>
                  <a:schemeClr val="tx2"/>
                </a:solidFill>
              </a:rPr>
              <a:t>Unauthorised</a:t>
            </a:r>
            <a:r>
              <a:rPr lang="en-US" sz="1400" dirty="0">
                <a:solidFill>
                  <a:schemeClr val="tx2"/>
                </a:solidFill>
              </a:rPr>
              <a:t> Access!!!#</a:t>
            </a:r>
          </a:p>
          <a:p>
            <a:r>
              <a:rPr lang="en-US" sz="1400" dirty="0">
                <a:solidFill>
                  <a:schemeClr val="tx2"/>
                </a:solidFill>
              </a:rPr>
              <a:t>service password-encryption 	# Encrypts passwords in the configuration</a:t>
            </a:r>
          </a:p>
          <a:p>
            <a:r>
              <a:rPr lang="en-US" sz="1400" dirty="0">
                <a:solidFill>
                  <a:schemeClr val="tx2"/>
                </a:solidFill>
              </a:rPr>
              <a:t>do </a:t>
            </a:r>
            <a:r>
              <a:rPr lang="en-US" sz="1400" dirty="0" err="1">
                <a:solidFill>
                  <a:schemeClr val="tx2"/>
                </a:solidFill>
              </a:rPr>
              <a:t>wr</a:t>
            </a:r>
            <a:r>
              <a:rPr lang="en-US" sz="1400" dirty="0">
                <a:solidFill>
                  <a:schemeClr val="tx2"/>
                </a:solidFill>
              </a:rPr>
              <a:t>			 # Writes the configuration to memory</a:t>
            </a:r>
          </a:p>
          <a:p>
            <a:r>
              <a:rPr lang="en-US" sz="1400" dirty="0" err="1">
                <a:solidFill>
                  <a:schemeClr val="tx2"/>
                </a:solidFill>
              </a:rPr>
              <a:t>ip</a:t>
            </a:r>
            <a:r>
              <a:rPr lang="en-US" sz="1400" dirty="0">
                <a:solidFill>
                  <a:schemeClr val="tx2"/>
                </a:solidFill>
              </a:rPr>
              <a:t> domain name cisco.net 	# Configures the domain name for DNS resolution</a:t>
            </a:r>
          </a:p>
          <a:p>
            <a:r>
              <a:rPr lang="en-US" sz="1400" dirty="0">
                <a:solidFill>
                  <a:schemeClr val="tx2"/>
                </a:solidFill>
              </a:rPr>
              <a:t>username admin password cisco 	# Creates a local user 'cisco' with </a:t>
            </a:r>
            <a:r>
              <a:rPr lang="en-US" sz="1400" dirty="0" err="1">
                <a:solidFill>
                  <a:schemeClr val="tx2"/>
                </a:solidFill>
              </a:rPr>
              <a:t>password'cisco</a:t>
            </a:r>
            <a:r>
              <a:rPr lang="en-US" sz="1400" dirty="0">
                <a:solidFill>
                  <a:schemeClr val="tx2"/>
                </a:solidFill>
              </a:rPr>
              <a:t>'</a:t>
            </a:r>
          </a:p>
          <a:p>
            <a:r>
              <a:rPr lang="en-US" sz="1400" dirty="0">
                <a:solidFill>
                  <a:schemeClr val="tx2"/>
                </a:solidFill>
              </a:rPr>
              <a:t>crypto key generate </a:t>
            </a:r>
            <a:r>
              <a:rPr lang="en-US" sz="1400" dirty="0" err="1">
                <a:solidFill>
                  <a:schemeClr val="tx2"/>
                </a:solidFill>
              </a:rPr>
              <a:t>rsa</a:t>
            </a:r>
            <a:r>
              <a:rPr lang="en-US" sz="1400" dirty="0">
                <a:solidFill>
                  <a:schemeClr val="tx2"/>
                </a:solidFill>
              </a:rPr>
              <a:t> 		# Generates an RSA key pair for SSH</a:t>
            </a:r>
          </a:p>
          <a:p>
            <a:r>
              <a:rPr lang="en-US" sz="1400" dirty="0">
                <a:solidFill>
                  <a:schemeClr val="tx2"/>
                </a:solidFill>
              </a:rPr>
              <a:t>1024 			# Specifies the key size as 1024 bits</a:t>
            </a:r>
          </a:p>
          <a:p>
            <a:r>
              <a:rPr lang="en-US" sz="1400" dirty="0">
                <a:solidFill>
                  <a:schemeClr val="tx2"/>
                </a:solidFill>
              </a:rPr>
              <a:t>line </a:t>
            </a:r>
            <a:r>
              <a:rPr lang="en-US" sz="1400" dirty="0" err="1">
                <a:solidFill>
                  <a:schemeClr val="tx2"/>
                </a:solidFill>
              </a:rPr>
              <a:t>vty</a:t>
            </a:r>
            <a:r>
              <a:rPr lang="en-US" sz="1400" dirty="0">
                <a:solidFill>
                  <a:schemeClr val="tx2"/>
                </a:solidFill>
              </a:rPr>
              <a:t> 0 15 		# Enters </a:t>
            </a:r>
            <a:r>
              <a:rPr lang="en-US" sz="1400" dirty="0" err="1">
                <a:solidFill>
                  <a:schemeClr val="tx2"/>
                </a:solidFill>
              </a:rPr>
              <a:t>VTY</a:t>
            </a:r>
            <a:r>
              <a:rPr lang="en-US" sz="1400" dirty="0">
                <a:solidFill>
                  <a:schemeClr val="tx2"/>
                </a:solidFill>
              </a:rPr>
              <a:t> line configuration mode</a:t>
            </a:r>
          </a:p>
          <a:p>
            <a:r>
              <a:rPr lang="en-US" sz="1400" dirty="0">
                <a:solidFill>
                  <a:schemeClr val="tx2"/>
                </a:solidFill>
              </a:rPr>
              <a:t>login local 			# Enables local authentication for </a:t>
            </a:r>
            <a:r>
              <a:rPr lang="en-US" sz="1400" dirty="0" err="1">
                <a:solidFill>
                  <a:schemeClr val="tx2"/>
                </a:solidFill>
              </a:rPr>
              <a:t>VTY</a:t>
            </a:r>
            <a:r>
              <a:rPr lang="en-US" sz="1400" dirty="0">
                <a:solidFill>
                  <a:schemeClr val="tx2"/>
                </a:solidFill>
              </a:rPr>
              <a:t> lines</a:t>
            </a:r>
          </a:p>
          <a:p>
            <a:r>
              <a:rPr lang="en-US" sz="1400" dirty="0">
                <a:solidFill>
                  <a:schemeClr val="tx2"/>
                </a:solidFill>
              </a:rPr>
              <a:t>transport input ssh 		# Allows SSH for remote access</a:t>
            </a:r>
          </a:p>
          <a:p>
            <a:r>
              <a:rPr lang="en-US" sz="1400" dirty="0" err="1">
                <a:solidFill>
                  <a:schemeClr val="tx2"/>
                </a:solidFill>
              </a:rPr>
              <a:t>ip</a:t>
            </a:r>
            <a:r>
              <a:rPr lang="en-US" sz="1400" dirty="0">
                <a:solidFill>
                  <a:schemeClr val="tx2"/>
                </a:solidFill>
              </a:rPr>
              <a:t> ssh version 2 		# Specifies the use of SSH version 2</a:t>
            </a:r>
          </a:p>
          <a:p>
            <a:r>
              <a:rPr lang="en-US" sz="1400" dirty="0">
                <a:solidFill>
                  <a:schemeClr val="tx2"/>
                </a:solidFill>
              </a:rPr>
              <a:t>do </a:t>
            </a:r>
            <a:r>
              <a:rPr lang="en-US" sz="1400" dirty="0" err="1">
                <a:solidFill>
                  <a:schemeClr val="tx2"/>
                </a:solidFill>
              </a:rPr>
              <a:t>wr</a:t>
            </a:r>
            <a:r>
              <a:rPr lang="en-US" sz="1400" dirty="0">
                <a:solidFill>
                  <a:schemeClr val="tx2"/>
                </a:solidFill>
              </a:rPr>
              <a:t> 			# Writes the configuration to memory</a:t>
            </a:r>
          </a:p>
          <a:p>
            <a:r>
              <a:rPr lang="en-US" sz="1400" dirty="0">
                <a:solidFill>
                  <a:schemeClr val="tx2"/>
                </a:solidFill>
              </a:rPr>
              <a:t>exit 			# Exits global configuration mode</a:t>
            </a:r>
          </a:p>
        </p:txBody>
      </p:sp>
      <p:pic>
        <p:nvPicPr>
          <p:cNvPr id="3" name="Picture 2">
            <a:extLst>
              <a:ext uri="{FF2B5EF4-FFF2-40B4-BE49-F238E27FC236}">
                <a16:creationId xmlns:a16="http://schemas.microsoft.com/office/drawing/2014/main" id="{51A6F4F8-F97B-A715-4543-1DC912070C49}"/>
              </a:ext>
            </a:extLst>
          </p:cNvPr>
          <p:cNvPicPr>
            <a:picLocks noChangeAspect="1"/>
          </p:cNvPicPr>
          <p:nvPr/>
        </p:nvPicPr>
        <p:blipFill>
          <a:blip r:embed="rId2"/>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367788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0601-5850-2EB6-B933-4BCDF16BE92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BC45E1-6068-A64F-4831-063D26EBA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528C2C-69E3-3F1E-3A3A-17694FE1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23BD92-88AB-B9E0-FB7D-F317E69BC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55028B4-A821-62B2-8EE4-E24DDE464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AA69A-F297-21F7-6A4F-E7BECD5C5657}"/>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marL="214629" indent="-202565">
              <a:tabLst>
                <a:tab pos="215265" algn="l"/>
              </a:tabLst>
            </a:pPr>
            <a:r>
              <a:rPr lang="en-US" sz="3700" b="1" kern="1200" spc="-5" dirty="0">
                <a:solidFill>
                  <a:srgbClr val="FFFFFF"/>
                </a:solidFill>
                <a:latin typeface="+mj-lt"/>
                <a:ea typeface="+mj-ea"/>
                <a:cs typeface="+mj-cs"/>
              </a:rPr>
              <a:t>3. Routing Configuration</a:t>
            </a:r>
            <a:br>
              <a:rPr lang="en-US" sz="3700" kern="1200" dirty="0">
                <a:solidFill>
                  <a:srgbClr val="FFFFFF"/>
                </a:solidFill>
                <a:latin typeface="+mj-lt"/>
                <a:ea typeface="+mj-ea"/>
                <a:cs typeface="+mj-cs"/>
              </a:rPr>
            </a:br>
            <a:r>
              <a:rPr lang="en-US" sz="3700" b="1" kern="1200" dirty="0">
                <a:solidFill>
                  <a:srgbClr val="FFFFFF"/>
                </a:solidFill>
                <a:latin typeface="+mj-lt"/>
                <a:ea typeface="+mj-ea"/>
                <a:cs typeface="+mj-cs"/>
              </a:rPr>
              <a:t> Static and Dynamic Routing</a:t>
            </a:r>
            <a:endParaRPr lang="en-US" sz="37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09BCFAB4-42EC-811A-B3D1-476E77ED35B6}"/>
              </a:ext>
            </a:extLst>
          </p:cNvPr>
          <p:cNvSpPr txBox="1"/>
          <p:nvPr/>
        </p:nvSpPr>
        <p:spPr>
          <a:xfrm>
            <a:off x="1" y="1574310"/>
            <a:ext cx="5447070" cy="5293757"/>
          </a:xfrm>
          <a:prstGeom prst="rect">
            <a:avLst/>
          </a:prstGeom>
          <a:noFill/>
        </p:spPr>
        <p:txBody>
          <a:bodyPr wrap="square">
            <a:spAutoFit/>
          </a:bodyPr>
          <a:lstStyle/>
          <a:p>
            <a:r>
              <a:rPr lang="en-US" sz="1200" dirty="0">
                <a:solidFill>
                  <a:schemeClr val="tx2"/>
                </a:solidFill>
              </a:rPr>
              <a:t>OSPF on L3 Switches and routers</a:t>
            </a:r>
          </a:p>
          <a:p>
            <a:r>
              <a:rPr lang="en-US" sz="1200" dirty="0">
                <a:solidFill>
                  <a:schemeClr val="tx2"/>
                </a:solidFill>
              </a:rPr>
              <a:t>L3:</a:t>
            </a:r>
          </a:p>
          <a:p>
            <a:pPr lvl="1"/>
            <a:r>
              <a:rPr lang="en-US" sz="1200" dirty="0" err="1">
                <a:solidFill>
                  <a:schemeClr val="tx2"/>
                </a:solidFill>
              </a:rPr>
              <a:t>ip</a:t>
            </a:r>
            <a:r>
              <a:rPr lang="en-US" sz="1200" dirty="0">
                <a:solidFill>
                  <a:schemeClr val="tx2"/>
                </a:solidFill>
              </a:rPr>
              <a:t> routing</a:t>
            </a:r>
          </a:p>
          <a:p>
            <a:pPr lvl="1"/>
            <a:r>
              <a:rPr lang="en-US" sz="1200" dirty="0">
                <a:solidFill>
                  <a:schemeClr val="tx2"/>
                </a:solidFill>
              </a:rPr>
              <a:t>router </a:t>
            </a:r>
            <a:r>
              <a:rPr lang="en-US" sz="1200" dirty="0" err="1">
                <a:solidFill>
                  <a:schemeClr val="tx2"/>
                </a:solidFill>
              </a:rPr>
              <a:t>ospf</a:t>
            </a:r>
            <a:r>
              <a:rPr lang="en-US" sz="1200" dirty="0">
                <a:solidFill>
                  <a:schemeClr val="tx2"/>
                </a:solidFill>
              </a:rPr>
              <a:t> 10</a:t>
            </a:r>
          </a:p>
          <a:p>
            <a:pPr lvl="1"/>
            <a:r>
              <a:rPr lang="en-US" sz="1200" dirty="0">
                <a:solidFill>
                  <a:schemeClr val="tx2"/>
                </a:solidFill>
              </a:rPr>
              <a:t>router-id 2.2.2.2</a:t>
            </a:r>
          </a:p>
          <a:p>
            <a:pPr lvl="1"/>
            <a:r>
              <a:rPr lang="en-US" sz="1200" dirty="0">
                <a:solidFill>
                  <a:schemeClr val="tx2"/>
                </a:solidFill>
              </a:rPr>
              <a:t>network 192.168.10.0 0.0.0.255 area 0</a:t>
            </a:r>
          </a:p>
          <a:p>
            <a:pPr lvl="1"/>
            <a:r>
              <a:rPr lang="en-US" sz="1200" dirty="0">
                <a:solidFill>
                  <a:schemeClr val="tx2"/>
                </a:solidFill>
              </a:rPr>
              <a:t>network 192.168.20.0 0.0.0.255 area 0</a:t>
            </a:r>
          </a:p>
          <a:p>
            <a:pPr lvl="1"/>
            <a:r>
              <a:rPr lang="en-US" sz="1200" dirty="0">
                <a:solidFill>
                  <a:schemeClr val="tx2"/>
                </a:solidFill>
              </a:rPr>
              <a:t>network 192.168.30.0 0.0.0.255 area 0</a:t>
            </a:r>
          </a:p>
          <a:p>
            <a:pPr lvl="1"/>
            <a:r>
              <a:rPr lang="en-US" sz="1200" dirty="0">
                <a:solidFill>
                  <a:schemeClr val="tx2"/>
                </a:solidFill>
              </a:rPr>
              <a:t>network 192.168.40.0 0.0.0.255 area 0</a:t>
            </a:r>
          </a:p>
          <a:p>
            <a:pPr lvl="1"/>
            <a:r>
              <a:rPr lang="en-US" sz="1200" dirty="0">
                <a:solidFill>
                  <a:schemeClr val="tx2"/>
                </a:solidFill>
              </a:rPr>
              <a:t>network 192.168.50.0 0.0.0.255 area 0</a:t>
            </a:r>
          </a:p>
          <a:p>
            <a:pPr lvl="1"/>
            <a:r>
              <a:rPr lang="en-US" sz="1200" dirty="0">
                <a:solidFill>
                  <a:schemeClr val="tx2"/>
                </a:solidFill>
              </a:rPr>
              <a:t>network 192.168.60.0 0.0.0.255 area 0</a:t>
            </a:r>
          </a:p>
          <a:p>
            <a:pPr lvl="1"/>
            <a:r>
              <a:rPr lang="en-US" sz="1200" dirty="0">
                <a:solidFill>
                  <a:schemeClr val="tx2"/>
                </a:solidFill>
              </a:rPr>
              <a:t>network 10.10.10.0 0.0.0.3 area 0</a:t>
            </a:r>
          </a:p>
          <a:p>
            <a:pPr lvl="1"/>
            <a:r>
              <a:rPr lang="en-US" sz="1200" dirty="0">
                <a:solidFill>
                  <a:schemeClr val="tx2"/>
                </a:solidFill>
              </a:rPr>
              <a:t>network 10.10.10.8 0.0.0.3 area 0</a:t>
            </a:r>
          </a:p>
          <a:p>
            <a:r>
              <a:rPr lang="en-US" sz="1200" dirty="0">
                <a:solidFill>
                  <a:schemeClr val="tx2"/>
                </a:solidFill>
              </a:rPr>
              <a:t>core router:</a:t>
            </a:r>
          </a:p>
          <a:p>
            <a:pPr lvl="1"/>
            <a:r>
              <a:rPr lang="en-US" sz="1200" dirty="0">
                <a:solidFill>
                  <a:schemeClr val="tx2"/>
                </a:solidFill>
              </a:rPr>
              <a:t>router </a:t>
            </a:r>
            <a:r>
              <a:rPr lang="en-US" sz="1200" dirty="0" err="1">
                <a:solidFill>
                  <a:schemeClr val="tx2"/>
                </a:solidFill>
              </a:rPr>
              <a:t>ospf</a:t>
            </a:r>
            <a:r>
              <a:rPr lang="en-US" sz="1200" dirty="0">
                <a:solidFill>
                  <a:schemeClr val="tx2"/>
                </a:solidFill>
              </a:rPr>
              <a:t> 10</a:t>
            </a:r>
          </a:p>
          <a:p>
            <a:pPr lvl="1"/>
            <a:r>
              <a:rPr lang="en-US" sz="1200" dirty="0">
                <a:solidFill>
                  <a:schemeClr val="tx2"/>
                </a:solidFill>
              </a:rPr>
              <a:t>router-id 3.3.3.3</a:t>
            </a:r>
          </a:p>
          <a:p>
            <a:pPr lvl="1"/>
            <a:r>
              <a:rPr lang="en-US" sz="1200" dirty="0">
                <a:solidFill>
                  <a:schemeClr val="tx2"/>
                </a:solidFill>
              </a:rPr>
              <a:t>network 10.10.10.0 0.0.0.3 area 0</a:t>
            </a:r>
          </a:p>
          <a:p>
            <a:pPr lvl="1"/>
            <a:r>
              <a:rPr lang="en-US" sz="1200" dirty="0">
                <a:solidFill>
                  <a:schemeClr val="tx2"/>
                </a:solidFill>
              </a:rPr>
              <a:t>network 10.10.10.4 0.0.0.3 area 0</a:t>
            </a:r>
          </a:p>
          <a:p>
            <a:pPr lvl="1"/>
            <a:r>
              <a:rPr lang="en-US" sz="1200" dirty="0">
                <a:solidFill>
                  <a:schemeClr val="tx2"/>
                </a:solidFill>
              </a:rPr>
              <a:t>network 103.133.254.0 0.0.0.3 area 0</a:t>
            </a:r>
          </a:p>
          <a:p>
            <a:pPr lvl="1"/>
            <a:r>
              <a:rPr lang="en-US" sz="1200" dirty="0">
                <a:solidFill>
                  <a:schemeClr val="tx2"/>
                </a:solidFill>
              </a:rPr>
              <a:t>network 103.133.254.8 0.0.0.3 area 0</a:t>
            </a:r>
          </a:p>
          <a:p>
            <a:pPr lvl="1"/>
            <a:endParaRPr lang="en-US" sz="1200" dirty="0">
              <a:solidFill>
                <a:schemeClr val="tx2"/>
              </a:solidFill>
            </a:endParaRPr>
          </a:p>
          <a:p>
            <a:r>
              <a:rPr lang="en-US" sz="1200" dirty="0">
                <a:solidFill>
                  <a:schemeClr val="tx2"/>
                </a:solidFill>
              </a:rPr>
              <a:t>ISP:</a:t>
            </a:r>
          </a:p>
          <a:p>
            <a:pPr lvl="1"/>
            <a:r>
              <a:rPr lang="en-US" sz="1200" dirty="0">
                <a:solidFill>
                  <a:schemeClr val="tx2"/>
                </a:solidFill>
              </a:rPr>
              <a:t>router </a:t>
            </a:r>
            <a:r>
              <a:rPr lang="en-US" sz="1200" dirty="0" err="1">
                <a:solidFill>
                  <a:schemeClr val="tx2"/>
                </a:solidFill>
              </a:rPr>
              <a:t>ospf</a:t>
            </a:r>
            <a:r>
              <a:rPr lang="en-US" sz="1200" dirty="0">
                <a:solidFill>
                  <a:schemeClr val="tx2"/>
                </a:solidFill>
              </a:rPr>
              <a:t> 10</a:t>
            </a:r>
          </a:p>
          <a:p>
            <a:pPr lvl="1"/>
            <a:r>
              <a:rPr lang="en-US" sz="1200" dirty="0">
                <a:solidFill>
                  <a:schemeClr val="tx2"/>
                </a:solidFill>
              </a:rPr>
              <a:t>router-id 5.5.5.5</a:t>
            </a:r>
          </a:p>
          <a:p>
            <a:pPr lvl="1"/>
            <a:r>
              <a:rPr lang="en-US" sz="1200" dirty="0">
                <a:solidFill>
                  <a:schemeClr val="tx2"/>
                </a:solidFill>
              </a:rPr>
              <a:t>network 103.133.254.0 0.0.0.3 area 0</a:t>
            </a:r>
          </a:p>
          <a:p>
            <a:pPr lvl="1"/>
            <a:r>
              <a:rPr lang="en-US" sz="1200" dirty="0">
                <a:solidFill>
                  <a:schemeClr val="tx2"/>
                </a:solidFill>
              </a:rPr>
              <a:t>network 103.133.254.4 0.0.0.3 area 0</a:t>
            </a:r>
          </a:p>
          <a:p>
            <a:pPr lvl="1"/>
            <a:endParaRPr lang="en-US" sz="1200" dirty="0">
              <a:solidFill>
                <a:schemeClr val="tx2"/>
              </a:solidFill>
            </a:endParaRPr>
          </a:p>
          <a:p>
            <a:endParaRPr lang="en-US" sz="1400" dirty="0">
              <a:solidFill>
                <a:schemeClr val="tx2"/>
              </a:solidFill>
            </a:endParaRPr>
          </a:p>
        </p:txBody>
      </p:sp>
      <p:sp>
        <p:nvSpPr>
          <p:cNvPr id="7" name="TextBox 6">
            <a:extLst>
              <a:ext uri="{FF2B5EF4-FFF2-40B4-BE49-F238E27FC236}">
                <a16:creationId xmlns:a16="http://schemas.microsoft.com/office/drawing/2014/main" id="{D408F86A-7C38-B459-12C3-3A07591E5DEA}"/>
              </a:ext>
            </a:extLst>
          </p:cNvPr>
          <p:cNvSpPr txBox="1"/>
          <p:nvPr/>
        </p:nvSpPr>
        <p:spPr>
          <a:xfrm>
            <a:off x="3892475" y="1741382"/>
            <a:ext cx="3991685" cy="3970318"/>
          </a:xfrm>
          <a:prstGeom prst="rect">
            <a:avLst/>
          </a:prstGeom>
          <a:noFill/>
        </p:spPr>
        <p:txBody>
          <a:bodyPr wrap="square">
            <a:spAutoFit/>
          </a:bodyPr>
          <a:lstStyle/>
          <a:p>
            <a:r>
              <a:rPr lang="en-US" sz="1200" dirty="0">
                <a:solidFill>
                  <a:schemeClr val="tx2"/>
                </a:solidFill>
              </a:rPr>
              <a:t>default routes on Routers</a:t>
            </a:r>
          </a:p>
          <a:p>
            <a:pPr lvl="1"/>
            <a:r>
              <a:rPr lang="en-US" sz="1200" dirty="0" err="1">
                <a:solidFill>
                  <a:schemeClr val="tx2"/>
                </a:solidFill>
              </a:rPr>
              <a:t>ip</a:t>
            </a:r>
            <a:r>
              <a:rPr lang="en-US" sz="1200" dirty="0">
                <a:solidFill>
                  <a:schemeClr val="tx2"/>
                </a:solidFill>
              </a:rPr>
              <a:t> route 0.0.0.0 0.0.0.0 se0/2/0</a:t>
            </a:r>
          </a:p>
          <a:p>
            <a:pPr lvl="1"/>
            <a:r>
              <a:rPr lang="en-US" sz="1200" dirty="0" err="1">
                <a:solidFill>
                  <a:schemeClr val="tx2"/>
                </a:solidFill>
              </a:rPr>
              <a:t>ip</a:t>
            </a:r>
            <a:r>
              <a:rPr lang="en-US" sz="1200" dirty="0">
                <a:solidFill>
                  <a:schemeClr val="tx2"/>
                </a:solidFill>
              </a:rPr>
              <a:t> route 0.0.0.0 0.0.0.0 se0/2/1 70</a:t>
            </a:r>
          </a:p>
          <a:p>
            <a:r>
              <a:rPr lang="en-US" sz="1200" dirty="0">
                <a:solidFill>
                  <a:schemeClr val="tx2"/>
                </a:solidFill>
              </a:rPr>
              <a:t>default routes on L3-SW</a:t>
            </a:r>
          </a:p>
          <a:p>
            <a:pPr lvl="1"/>
            <a:r>
              <a:rPr lang="en-US" sz="1200" dirty="0" err="1">
                <a:solidFill>
                  <a:schemeClr val="tx2"/>
                </a:solidFill>
              </a:rPr>
              <a:t>ip</a:t>
            </a:r>
            <a:r>
              <a:rPr lang="en-US" sz="1200" dirty="0">
                <a:solidFill>
                  <a:schemeClr val="tx2"/>
                </a:solidFill>
              </a:rPr>
              <a:t> route 0.0.0.0 0.0.0.0 gig1/0/1</a:t>
            </a:r>
          </a:p>
          <a:p>
            <a:pPr lvl="1"/>
            <a:r>
              <a:rPr lang="en-US" sz="1200" dirty="0" err="1">
                <a:solidFill>
                  <a:schemeClr val="tx2"/>
                </a:solidFill>
              </a:rPr>
              <a:t>ip</a:t>
            </a:r>
            <a:r>
              <a:rPr lang="en-US" sz="1200" dirty="0">
                <a:solidFill>
                  <a:schemeClr val="tx2"/>
                </a:solidFill>
              </a:rPr>
              <a:t> route 0.0.0.0 0.0.0.0 gig1/0/2 70</a:t>
            </a:r>
          </a:p>
          <a:p>
            <a:r>
              <a:rPr lang="en-US" sz="1200" dirty="0">
                <a:solidFill>
                  <a:schemeClr val="tx2"/>
                </a:solidFill>
              </a:rPr>
              <a:t>IP assignment on Core router interfaces</a:t>
            </a:r>
          </a:p>
          <a:p>
            <a:pPr lvl="1"/>
            <a:r>
              <a:rPr lang="en-US" sz="1200" dirty="0">
                <a:solidFill>
                  <a:schemeClr val="tx2"/>
                </a:solidFill>
              </a:rPr>
              <a:t>int gig0/0</a:t>
            </a:r>
          </a:p>
          <a:p>
            <a:pPr lvl="1"/>
            <a:r>
              <a:rPr lang="en-US" sz="1200" dirty="0" err="1">
                <a:solidFill>
                  <a:schemeClr val="tx2"/>
                </a:solidFill>
              </a:rPr>
              <a:t>ip</a:t>
            </a:r>
            <a:r>
              <a:rPr lang="en-US" sz="1200" dirty="0">
                <a:solidFill>
                  <a:schemeClr val="tx2"/>
                </a:solidFill>
              </a:rPr>
              <a:t> address 10.10.10.1 255.255.255.252</a:t>
            </a:r>
          </a:p>
          <a:p>
            <a:pPr lvl="1"/>
            <a:r>
              <a:rPr lang="en-US" sz="1200" dirty="0">
                <a:solidFill>
                  <a:schemeClr val="tx2"/>
                </a:solidFill>
              </a:rPr>
              <a:t>no shutdown</a:t>
            </a:r>
          </a:p>
          <a:p>
            <a:pPr lvl="1"/>
            <a:r>
              <a:rPr lang="en-US" sz="1200" dirty="0">
                <a:solidFill>
                  <a:schemeClr val="tx2"/>
                </a:solidFill>
              </a:rPr>
              <a:t>int gig0/1</a:t>
            </a:r>
          </a:p>
          <a:p>
            <a:pPr lvl="1"/>
            <a:r>
              <a:rPr lang="en-US" sz="1200" dirty="0" err="1">
                <a:solidFill>
                  <a:schemeClr val="tx2"/>
                </a:solidFill>
              </a:rPr>
              <a:t>ip</a:t>
            </a:r>
            <a:r>
              <a:rPr lang="en-US" sz="1200" dirty="0">
                <a:solidFill>
                  <a:schemeClr val="tx2"/>
                </a:solidFill>
              </a:rPr>
              <a:t> address 10.10.10.5 255.255.255.252</a:t>
            </a:r>
          </a:p>
          <a:p>
            <a:pPr lvl="1"/>
            <a:r>
              <a:rPr lang="en-US" sz="1200" dirty="0">
                <a:solidFill>
                  <a:schemeClr val="tx2"/>
                </a:solidFill>
              </a:rPr>
              <a:t>no shutdown</a:t>
            </a:r>
          </a:p>
          <a:p>
            <a:pPr lvl="1"/>
            <a:r>
              <a:rPr lang="en-US" sz="1200" dirty="0">
                <a:solidFill>
                  <a:schemeClr val="tx2"/>
                </a:solidFill>
              </a:rPr>
              <a:t>int se0/2/0</a:t>
            </a:r>
          </a:p>
          <a:p>
            <a:pPr lvl="1"/>
            <a:r>
              <a:rPr lang="en-US" sz="1200" dirty="0" err="1">
                <a:solidFill>
                  <a:schemeClr val="tx2"/>
                </a:solidFill>
              </a:rPr>
              <a:t>ip</a:t>
            </a:r>
            <a:r>
              <a:rPr lang="en-US" sz="1200" dirty="0">
                <a:solidFill>
                  <a:schemeClr val="tx2"/>
                </a:solidFill>
              </a:rPr>
              <a:t> address 103.133.254.1 255.255.255.252</a:t>
            </a:r>
          </a:p>
          <a:p>
            <a:pPr lvl="1"/>
            <a:r>
              <a:rPr lang="en-US" sz="1200" dirty="0">
                <a:solidFill>
                  <a:schemeClr val="tx2"/>
                </a:solidFill>
              </a:rPr>
              <a:t>no shutdown</a:t>
            </a:r>
          </a:p>
          <a:p>
            <a:pPr lvl="1"/>
            <a:r>
              <a:rPr lang="en-US" sz="1200" dirty="0">
                <a:solidFill>
                  <a:schemeClr val="tx2"/>
                </a:solidFill>
              </a:rPr>
              <a:t>clock rate 64000</a:t>
            </a:r>
          </a:p>
          <a:p>
            <a:pPr lvl="1"/>
            <a:r>
              <a:rPr lang="en-US" sz="1200" dirty="0">
                <a:solidFill>
                  <a:schemeClr val="tx2"/>
                </a:solidFill>
              </a:rPr>
              <a:t>int se0/2/1</a:t>
            </a:r>
          </a:p>
          <a:p>
            <a:pPr lvl="1"/>
            <a:r>
              <a:rPr lang="en-US" sz="1200" dirty="0" err="1">
                <a:solidFill>
                  <a:schemeClr val="tx2"/>
                </a:solidFill>
              </a:rPr>
              <a:t>ip</a:t>
            </a:r>
            <a:r>
              <a:rPr lang="en-US" sz="1200" dirty="0">
                <a:solidFill>
                  <a:schemeClr val="tx2"/>
                </a:solidFill>
              </a:rPr>
              <a:t> address 103.133.254.10 255.255.255.252</a:t>
            </a:r>
          </a:p>
          <a:p>
            <a:pPr lvl="1"/>
            <a:r>
              <a:rPr lang="en-US" sz="1200" dirty="0">
                <a:solidFill>
                  <a:schemeClr val="tx2"/>
                </a:solidFill>
              </a:rPr>
              <a:t>no shutdown</a:t>
            </a:r>
          </a:p>
          <a:p>
            <a:pPr lvl="1"/>
            <a:r>
              <a:rPr lang="en-US" sz="1200" dirty="0">
                <a:solidFill>
                  <a:schemeClr val="tx2"/>
                </a:solidFill>
              </a:rPr>
              <a:t>clock rate 64000</a:t>
            </a:r>
          </a:p>
        </p:txBody>
      </p:sp>
      <p:sp>
        <p:nvSpPr>
          <p:cNvPr id="9" name="TextBox 8">
            <a:extLst>
              <a:ext uri="{FF2B5EF4-FFF2-40B4-BE49-F238E27FC236}">
                <a16:creationId xmlns:a16="http://schemas.microsoft.com/office/drawing/2014/main" id="{5805142D-1450-51E9-6F02-069665D5DA9E}"/>
              </a:ext>
            </a:extLst>
          </p:cNvPr>
          <p:cNvSpPr txBox="1"/>
          <p:nvPr/>
        </p:nvSpPr>
        <p:spPr>
          <a:xfrm>
            <a:off x="7498080" y="1923702"/>
            <a:ext cx="4450080" cy="1384995"/>
          </a:xfrm>
          <a:prstGeom prst="rect">
            <a:avLst/>
          </a:prstGeom>
          <a:noFill/>
        </p:spPr>
        <p:txBody>
          <a:bodyPr wrap="square">
            <a:spAutoFit/>
          </a:bodyPr>
          <a:lstStyle/>
          <a:p>
            <a:r>
              <a:rPr lang="en-US" sz="1200" dirty="0">
                <a:solidFill>
                  <a:schemeClr val="tx2"/>
                </a:solidFill>
              </a:rPr>
              <a:t>IP assignment on ISP router interfaces</a:t>
            </a:r>
          </a:p>
          <a:p>
            <a:pPr lvl="1"/>
            <a:r>
              <a:rPr lang="en-US" sz="1200" dirty="0">
                <a:solidFill>
                  <a:schemeClr val="tx2"/>
                </a:solidFill>
              </a:rPr>
              <a:t>int se0/3/0</a:t>
            </a:r>
          </a:p>
          <a:p>
            <a:pPr lvl="1"/>
            <a:r>
              <a:rPr lang="en-US" sz="1200" dirty="0" err="1">
                <a:solidFill>
                  <a:schemeClr val="tx2"/>
                </a:solidFill>
              </a:rPr>
              <a:t>ip</a:t>
            </a:r>
            <a:r>
              <a:rPr lang="en-US" sz="1200" dirty="0">
                <a:solidFill>
                  <a:schemeClr val="tx2"/>
                </a:solidFill>
              </a:rPr>
              <a:t> address 103.133.254.1 255.255.255.252</a:t>
            </a:r>
          </a:p>
          <a:p>
            <a:pPr lvl="1"/>
            <a:r>
              <a:rPr lang="en-US" sz="1200" dirty="0">
                <a:solidFill>
                  <a:schemeClr val="tx2"/>
                </a:solidFill>
              </a:rPr>
              <a:t>no shutdown</a:t>
            </a:r>
          </a:p>
          <a:p>
            <a:pPr lvl="1"/>
            <a:r>
              <a:rPr lang="en-US" sz="1200" dirty="0">
                <a:solidFill>
                  <a:schemeClr val="tx2"/>
                </a:solidFill>
              </a:rPr>
              <a:t>int se0/3/1</a:t>
            </a:r>
          </a:p>
          <a:p>
            <a:pPr lvl="1"/>
            <a:r>
              <a:rPr lang="en-US" sz="1200" dirty="0" err="1">
                <a:solidFill>
                  <a:schemeClr val="tx2"/>
                </a:solidFill>
              </a:rPr>
              <a:t>ip</a:t>
            </a:r>
            <a:r>
              <a:rPr lang="en-US" sz="1200" dirty="0">
                <a:solidFill>
                  <a:schemeClr val="tx2"/>
                </a:solidFill>
              </a:rPr>
              <a:t> address 103.133.254.5 255.255.255.252</a:t>
            </a:r>
          </a:p>
          <a:p>
            <a:pPr lvl="1"/>
            <a:r>
              <a:rPr lang="en-US" sz="1200" dirty="0">
                <a:solidFill>
                  <a:schemeClr val="tx2"/>
                </a:solidFill>
              </a:rPr>
              <a:t>no shutdown</a:t>
            </a:r>
          </a:p>
        </p:txBody>
      </p:sp>
      <p:pic>
        <p:nvPicPr>
          <p:cNvPr id="3" name="Picture 2">
            <a:extLst>
              <a:ext uri="{FF2B5EF4-FFF2-40B4-BE49-F238E27FC236}">
                <a16:creationId xmlns:a16="http://schemas.microsoft.com/office/drawing/2014/main" id="{5CC94DB2-1086-60D5-E9DB-84D0A653F8EE}"/>
              </a:ext>
            </a:extLst>
          </p:cNvPr>
          <p:cNvPicPr>
            <a:picLocks noChangeAspect="1"/>
          </p:cNvPicPr>
          <p:nvPr/>
        </p:nvPicPr>
        <p:blipFill>
          <a:blip r:embed="rId2"/>
          <a:stretch>
            <a:fillRect/>
          </a:stretch>
        </p:blipFill>
        <p:spPr>
          <a:xfrm>
            <a:off x="10714530" y="5583512"/>
            <a:ext cx="1308113" cy="1081181"/>
          </a:xfrm>
          <a:prstGeom prst="rect">
            <a:avLst/>
          </a:prstGeom>
        </p:spPr>
      </p:pic>
    </p:spTree>
    <p:extLst>
      <p:ext uri="{BB962C8B-B14F-4D97-AF65-F5344CB8AC3E}">
        <p14:creationId xmlns:p14="http://schemas.microsoft.com/office/powerpoint/2010/main" val="246765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3042</Words>
  <Application>Microsoft Office PowerPoint</Application>
  <PresentationFormat>Widescreen</PresentationFormat>
  <Paragraphs>397</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Calibri</vt:lpstr>
      <vt:lpstr>Times New Roman</vt:lpstr>
      <vt:lpstr>Wingdings</vt:lpstr>
      <vt:lpstr>Office Theme</vt:lpstr>
      <vt:lpstr>Design and Implement Small Office Network Design</vt:lpstr>
      <vt:lpstr>Our Team</vt:lpstr>
      <vt:lpstr>Outline</vt:lpstr>
      <vt:lpstr>1.Introduction</vt:lpstr>
      <vt:lpstr>2.Network Design Topology</vt:lpstr>
      <vt:lpstr>2.Network Design Components</vt:lpstr>
      <vt:lpstr>2.Network Design IP Addressing Scheme: Base Network: 192.168.0.0/22</vt:lpstr>
      <vt:lpstr>3. Routing Configuration Router Configuration</vt:lpstr>
      <vt:lpstr>3. Routing Configuration  Static and Dynamic Routing</vt:lpstr>
      <vt:lpstr>4. Switch Configuration  </vt:lpstr>
      <vt:lpstr>5. Inter-Vlan Routing  &amp;Subnetting  </vt:lpstr>
      <vt:lpstr>6. Security Measures  </vt:lpstr>
      <vt:lpstr>7. Quality Of Services QOS  </vt:lpstr>
      <vt:lpstr>8. Monitoring &amp; Management  </vt:lpstr>
      <vt:lpstr>9. Testing &amp; Validation  </vt:lpstr>
      <vt:lpstr>9.2 Testing &amp; Validation  </vt:lpstr>
      <vt:lpstr>9.2 Troubleshooting  </vt:lpstr>
      <vt:lpstr>10. Results &amp; Evaluation  </vt:lpstr>
      <vt:lpstr>10. Results &amp; Evaluation  </vt:lpstr>
      <vt:lpstr>11. Conclusion  </vt:lpstr>
      <vt:lpstr>12.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Waleed Elshawadfy</dc:creator>
  <cp:lastModifiedBy>Yasseen Ahmed</cp:lastModifiedBy>
  <cp:revision>7</cp:revision>
  <dcterms:created xsi:type="dcterms:W3CDTF">2024-10-10T03:18:47Z</dcterms:created>
  <dcterms:modified xsi:type="dcterms:W3CDTF">2024-10-12T17:12:47Z</dcterms:modified>
</cp:coreProperties>
</file>