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
      <p:font typeface="Comforta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Comfortaa-bold.fntdata"/><Relationship Id="rId10" Type="http://schemas.openxmlformats.org/officeDocument/2006/relationships/slide" Target="slides/slide5.xml"/><Relationship Id="rId21" Type="http://schemas.openxmlformats.org/officeDocument/2006/relationships/font" Target="fonts/Comfortaa-regular.fntdata"/><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b24fee4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b24fee4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a:t>
            </a:r>
            <a:endParaRPr/>
          </a:p>
          <a:p>
            <a:pPr indent="0" lvl="0" marL="0" rtl="0" algn="l">
              <a:spcBef>
                <a:spcPts val="0"/>
              </a:spcBef>
              <a:spcAft>
                <a:spcPts val="0"/>
              </a:spcAft>
              <a:buNone/>
            </a:pPr>
            <a:r>
              <a:rPr lang="en"/>
              <a:t>Website </a:t>
            </a:r>
            <a:r>
              <a:rPr lang="en"/>
              <a:t>Presentations </a:t>
            </a:r>
            <a:endParaRPr/>
          </a:p>
        </p:txBody>
      </p:sp>
      <p:sp>
        <p:nvSpPr>
          <p:cNvPr id="73" name="Google Shape;73;p13"/>
          <p:cNvSpPr txBox="1"/>
          <p:nvPr>
            <p:ph idx="1" type="subTitle"/>
          </p:nvPr>
        </p:nvSpPr>
        <p:spPr>
          <a:xfrm>
            <a:off x="2304900" y="3023500"/>
            <a:ext cx="1124100" cy="4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Team</a:t>
            </a:r>
            <a:endParaRPr b="1" sz="2400"/>
          </a:p>
        </p:txBody>
      </p:sp>
      <p:sp>
        <p:nvSpPr>
          <p:cNvPr id="74" name="Google Shape;74;p13"/>
          <p:cNvSpPr txBox="1"/>
          <p:nvPr/>
        </p:nvSpPr>
        <p:spPr>
          <a:xfrm>
            <a:off x="2418825" y="3400525"/>
            <a:ext cx="3386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Youssef Osama elsayed</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Mohammed Read Mohmmed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Kareem Mohammed Awadallah</a:t>
            </a:r>
            <a:endParaRPr>
              <a:solidFill>
                <a:schemeClr val="lt1"/>
              </a:solidFill>
              <a:latin typeface="Lato"/>
              <a:ea typeface="Lato"/>
              <a:cs typeface="Lato"/>
              <a:sym typeface="Lato"/>
            </a:endParaRPr>
          </a:p>
        </p:txBody>
      </p:sp>
      <p:sp>
        <p:nvSpPr>
          <p:cNvPr id="75" name="Google Shape;75;p13"/>
          <p:cNvSpPr txBox="1"/>
          <p:nvPr>
            <p:ph idx="1" type="subTitle"/>
          </p:nvPr>
        </p:nvSpPr>
        <p:spPr>
          <a:xfrm>
            <a:off x="5281600" y="3023500"/>
            <a:ext cx="1633200" cy="47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Role</a:t>
            </a:r>
            <a:endParaRPr b="1" sz="2400"/>
          </a:p>
        </p:txBody>
      </p:sp>
      <p:sp>
        <p:nvSpPr>
          <p:cNvPr id="76" name="Google Shape;76;p13"/>
          <p:cNvSpPr txBox="1"/>
          <p:nvPr/>
        </p:nvSpPr>
        <p:spPr>
          <a:xfrm>
            <a:off x="5532575" y="3387250"/>
            <a:ext cx="3386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Backend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Full stack</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Frontend</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Main page</a:t>
            </a:r>
            <a:endParaRPr sz="2400"/>
          </a:p>
        </p:txBody>
      </p:sp>
      <p:pic>
        <p:nvPicPr>
          <p:cNvPr id="82" name="Google Shape;82;p14"/>
          <p:cNvPicPr preferRelativeResize="0"/>
          <p:nvPr/>
        </p:nvPicPr>
        <p:blipFill rotWithShape="1">
          <a:blip r:embed="rId3">
            <a:alphaModFix/>
          </a:blip>
          <a:srcRect b="0" l="0" r="0" t="0"/>
          <a:stretch/>
        </p:blipFill>
        <p:spPr>
          <a:xfrm>
            <a:off x="3364975" y="979500"/>
            <a:ext cx="5555000" cy="3367225"/>
          </a:xfrm>
          <a:prstGeom prst="rect">
            <a:avLst/>
          </a:prstGeom>
          <a:noFill/>
          <a:ln cap="flat" cmpd="sng" w="19050">
            <a:solidFill>
              <a:srgbClr val="434343"/>
            </a:solidFill>
            <a:prstDash val="solid"/>
            <a:round/>
            <a:headEnd len="sm" w="sm" type="none"/>
            <a:tailEnd len="sm" w="sm" type="none"/>
          </a:ln>
        </p:spPr>
      </p:pic>
      <p:sp>
        <p:nvSpPr>
          <p:cNvPr id="83" name="Google Shape;83;p14"/>
          <p:cNvSpPr txBox="1"/>
          <p:nvPr/>
        </p:nvSpPr>
        <p:spPr>
          <a:xfrm>
            <a:off x="535775" y="1536650"/>
            <a:ext cx="2596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mfortaa"/>
                <a:ea typeface="Comfortaa"/>
                <a:cs typeface="Comfortaa"/>
                <a:sym typeface="Comfortaa"/>
              </a:rPr>
              <a:t>The main page showcases vibrant sale banners, a product search bar, and navigation links, with customer service and social media links below.</a:t>
            </a:r>
            <a:endParaRPr sz="1800">
              <a:solidFill>
                <a:schemeClr val="dk2"/>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215700" y="745925"/>
            <a:ext cx="3441000" cy="65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Shop page</a:t>
            </a:r>
            <a:endParaRPr/>
          </a:p>
        </p:txBody>
      </p:sp>
      <p:pic>
        <p:nvPicPr>
          <p:cNvPr id="89" name="Google Shape;89;p15"/>
          <p:cNvPicPr preferRelativeResize="0"/>
          <p:nvPr/>
        </p:nvPicPr>
        <p:blipFill>
          <a:blip r:embed="rId3">
            <a:alphaModFix/>
          </a:blip>
          <a:stretch>
            <a:fillRect/>
          </a:stretch>
        </p:blipFill>
        <p:spPr>
          <a:xfrm>
            <a:off x="4572000" y="859262"/>
            <a:ext cx="4605601" cy="3424975"/>
          </a:xfrm>
          <a:prstGeom prst="rect">
            <a:avLst/>
          </a:prstGeom>
          <a:noFill/>
          <a:ln>
            <a:noFill/>
          </a:ln>
        </p:spPr>
      </p:pic>
      <p:sp>
        <p:nvSpPr>
          <p:cNvPr id="90" name="Google Shape;90;p15"/>
          <p:cNvSpPr txBox="1"/>
          <p:nvPr/>
        </p:nvSpPr>
        <p:spPr>
          <a:xfrm>
            <a:off x="291700" y="1586425"/>
            <a:ext cx="4097700" cy="22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2"/>
              </a:buClr>
              <a:buSzPts val="1100"/>
              <a:buFont typeface="Arial"/>
              <a:buNone/>
            </a:pPr>
            <a:r>
              <a:rPr lang="en" sz="1800">
                <a:solidFill>
                  <a:schemeClr val="dk2"/>
                </a:solidFill>
                <a:latin typeface="Comfortaa"/>
                <a:ea typeface="Comfortaa"/>
                <a:cs typeface="Comfortaa"/>
                <a:sym typeface="Comfortaa"/>
              </a:rPr>
              <a:t>This product listing page for "MERN Store" includes filters for price and rating, displays items with images, descriptions, prices, and ratings.</a:t>
            </a:r>
            <a:endParaRPr sz="1800">
              <a:solidFill>
                <a:schemeClr val="dk2"/>
              </a:solidFill>
              <a:latin typeface="Comfortaa"/>
              <a:ea typeface="Comfortaa"/>
              <a:cs typeface="Comfortaa"/>
              <a:sym typeface="Comfortaa"/>
            </a:endParaRPr>
          </a:p>
          <a:p>
            <a:pPr indent="0" lvl="0" marL="0" rtl="0" algn="l">
              <a:spcBef>
                <a:spcPts val="1200"/>
              </a:spcBef>
              <a:spcAft>
                <a:spcPts val="0"/>
              </a:spcAft>
              <a:buNone/>
            </a:pPr>
            <a:r>
              <a:t/>
            </a:r>
            <a:endParaRPr sz="1800">
              <a:solidFill>
                <a:schemeClr val="dk2"/>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6"/>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Login Page</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700">
                <a:latin typeface="Arial"/>
                <a:ea typeface="Arial"/>
                <a:cs typeface="Arial"/>
                <a:sym typeface="Arial"/>
              </a:rPr>
              <a:t>The </a:t>
            </a:r>
            <a:r>
              <a:rPr b="1" lang="en" sz="1700">
                <a:latin typeface="Arial"/>
                <a:ea typeface="Arial"/>
                <a:cs typeface="Arial"/>
                <a:sym typeface="Arial"/>
              </a:rPr>
              <a:t>Login Page</a:t>
            </a:r>
            <a:r>
              <a:rPr lang="en" sz="1700">
                <a:latin typeface="Arial"/>
                <a:ea typeface="Arial"/>
                <a:cs typeface="Arial"/>
                <a:sym typeface="Arial"/>
              </a:rPr>
              <a:t> has fields for email and password with "Login" and "Create an account" options. The </a:t>
            </a:r>
            <a:r>
              <a:rPr b="1" lang="en" sz="1700">
                <a:latin typeface="Arial"/>
                <a:ea typeface="Arial"/>
                <a:cs typeface="Arial"/>
                <a:sym typeface="Arial"/>
              </a:rPr>
              <a:t>Register Page</a:t>
            </a:r>
            <a:r>
              <a:rPr lang="en" sz="1700">
                <a:latin typeface="Arial"/>
                <a:ea typeface="Arial"/>
                <a:cs typeface="Arial"/>
                <a:sym typeface="Arial"/>
              </a:rPr>
              <a:t> includes first name,last name, email, password fields, and a "Register" button.</a:t>
            </a:r>
            <a:endParaRPr sz="2400">
              <a:solidFill>
                <a:srgbClr val="000000"/>
              </a:solidFill>
            </a:endParaRPr>
          </a:p>
        </p:txBody>
      </p:sp>
      <p:pic>
        <p:nvPicPr>
          <p:cNvPr id="96" name="Google Shape;96;p16"/>
          <p:cNvPicPr preferRelativeResize="0"/>
          <p:nvPr/>
        </p:nvPicPr>
        <p:blipFill>
          <a:blip r:embed="rId3">
            <a:alphaModFix/>
          </a:blip>
          <a:stretch>
            <a:fillRect/>
          </a:stretch>
        </p:blipFill>
        <p:spPr>
          <a:xfrm>
            <a:off x="159525" y="1407850"/>
            <a:ext cx="4527951" cy="2327807"/>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15700" y="745925"/>
            <a:ext cx="3441000" cy="65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Side Bar </a:t>
            </a:r>
            <a:endParaRPr/>
          </a:p>
        </p:txBody>
      </p:sp>
      <p:sp>
        <p:nvSpPr>
          <p:cNvPr id="102" name="Google Shape;102;p17"/>
          <p:cNvSpPr txBox="1"/>
          <p:nvPr/>
        </p:nvSpPr>
        <p:spPr>
          <a:xfrm>
            <a:off x="291700" y="1586425"/>
            <a:ext cx="40977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solidFill>
                  <a:schemeClr val="dk2"/>
                </a:solidFill>
                <a:latin typeface="Comfortaa"/>
                <a:ea typeface="Comfortaa"/>
                <a:cs typeface="Comfortaa"/>
                <a:sym typeface="Comfortaa"/>
              </a:rPr>
              <a:t>This side bar show the </a:t>
            </a:r>
            <a:r>
              <a:rPr lang="en" sz="1800">
                <a:solidFill>
                  <a:schemeClr val="dk2"/>
                </a:solidFill>
                <a:latin typeface="Comfortaa"/>
                <a:ea typeface="Comfortaa"/>
                <a:cs typeface="Comfortaa"/>
                <a:sym typeface="Comfortaa"/>
              </a:rPr>
              <a:t>categories in the website like shoes,Bags and men etc..</a:t>
            </a:r>
            <a:endParaRPr sz="1800">
              <a:solidFill>
                <a:schemeClr val="dk2"/>
              </a:solidFill>
              <a:latin typeface="Comfortaa"/>
              <a:ea typeface="Comfortaa"/>
              <a:cs typeface="Comfortaa"/>
              <a:sym typeface="Comfortaa"/>
            </a:endParaRPr>
          </a:p>
          <a:p>
            <a:pPr indent="0" lvl="0" marL="0" rtl="0" algn="l">
              <a:spcBef>
                <a:spcPts val="1200"/>
              </a:spcBef>
              <a:spcAft>
                <a:spcPts val="0"/>
              </a:spcAft>
              <a:buNone/>
            </a:pPr>
            <a:r>
              <a:t/>
            </a:r>
            <a:endParaRPr sz="1800">
              <a:solidFill>
                <a:schemeClr val="dk2"/>
              </a:solidFill>
              <a:latin typeface="Comfortaa"/>
              <a:ea typeface="Comfortaa"/>
              <a:cs typeface="Comfortaa"/>
              <a:sym typeface="Comfortaa"/>
            </a:endParaRPr>
          </a:p>
        </p:txBody>
      </p:sp>
      <p:pic>
        <p:nvPicPr>
          <p:cNvPr id="103" name="Google Shape;103;p17"/>
          <p:cNvPicPr preferRelativeResize="0"/>
          <p:nvPr/>
        </p:nvPicPr>
        <p:blipFill rotWithShape="1">
          <a:blip r:embed="rId3">
            <a:alphaModFix/>
          </a:blip>
          <a:srcRect b="0" l="0" r="16736" t="0"/>
          <a:stretch/>
        </p:blipFill>
        <p:spPr>
          <a:xfrm>
            <a:off x="4572000" y="1064652"/>
            <a:ext cx="4572000" cy="33037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8"/>
          <p:cNvSpPr txBox="1"/>
          <p:nvPr>
            <p:ph idx="1" type="subTitle"/>
          </p:nvPr>
        </p:nvSpPr>
        <p:spPr>
          <a:xfrm>
            <a:off x="23705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Admin dashboard</a:t>
            </a:r>
            <a:endParaRPr b="1" sz="3000">
              <a:solidFill>
                <a:schemeClr val="dk1"/>
              </a:solidFill>
            </a:endParaRPr>
          </a:p>
          <a:p>
            <a:pPr indent="0" lvl="0" marL="0" rtl="0" algn="l">
              <a:lnSpc>
                <a:spcPct val="115000"/>
              </a:lnSpc>
              <a:spcBef>
                <a:spcPts val="1600"/>
              </a:spcBef>
              <a:spcAft>
                <a:spcPts val="1600"/>
              </a:spcAft>
              <a:buNone/>
            </a:pPr>
            <a:r>
              <a:rPr lang="en" sz="1800"/>
              <a:t>This admin dashboard for MERN Store allows administrators to manage account details, security settings, address information, and phone number. It also provides access to sections for products, categories, brands, users, merchants, orders, reviews, and wishlists.</a:t>
            </a:r>
            <a:endParaRPr sz="1800"/>
          </a:p>
        </p:txBody>
      </p:sp>
      <p:pic>
        <p:nvPicPr>
          <p:cNvPr id="109" name="Google Shape;109;p18"/>
          <p:cNvPicPr preferRelativeResize="0"/>
          <p:nvPr/>
        </p:nvPicPr>
        <p:blipFill>
          <a:blip r:embed="rId3">
            <a:alphaModFix/>
          </a:blip>
          <a:stretch>
            <a:fillRect/>
          </a:stretch>
        </p:blipFill>
        <p:spPr>
          <a:xfrm>
            <a:off x="4572000" y="1205275"/>
            <a:ext cx="4556951" cy="21513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pic>
        <p:nvPicPr>
          <p:cNvPr id="114" name="Google Shape;114;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5" name="Google Shape;115;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6" name="Google Shape;116;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Thanks</a:t>
            </a:r>
            <a:endParaRPr b="1" sz="3000">
              <a:solidFill>
                <a:schemeClr val="lt2"/>
              </a:solidFill>
              <a:latin typeface="Raleway"/>
              <a:ea typeface="Raleway"/>
              <a:cs typeface="Raleway"/>
              <a:sym typeface="Raleway"/>
            </a:endParaRPr>
          </a:p>
        </p:txBody>
      </p:sp>
      <p:sp>
        <p:nvSpPr>
          <p:cNvPr id="117" name="Google Shape;117;p19"/>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0" lvl="0" marL="0" rtl="0" algn="l">
              <a:spcBef>
                <a:spcPts val="1200"/>
              </a:spcBef>
              <a:spcAft>
                <a:spcPts val="0"/>
              </a:spcAft>
              <a:buClr>
                <a:schemeClr val="dk2"/>
              </a:buClr>
              <a:buSzPts val="1100"/>
              <a:buFont typeface="Arial"/>
              <a:buNone/>
            </a:pPr>
            <a:r>
              <a:rPr lang="en" sz="1200">
                <a:latin typeface="Raleway"/>
                <a:ea typeface="Raleway"/>
                <a:cs typeface="Raleway"/>
                <a:sym typeface="Raleway"/>
              </a:rPr>
              <a:t>For more information about the project </a:t>
            </a:r>
            <a:endParaRPr sz="1200">
              <a:latin typeface="Raleway"/>
              <a:ea typeface="Raleway"/>
              <a:cs typeface="Raleway"/>
              <a:sym typeface="Raleway"/>
            </a:endParaRPr>
          </a:p>
          <a:p>
            <a:pPr indent="0" lvl="0" marL="0" rtl="0" algn="l">
              <a:spcBef>
                <a:spcPts val="1200"/>
              </a:spcBef>
              <a:spcAft>
                <a:spcPts val="1200"/>
              </a:spcAft>
              <a:buClr>
                <a:schemeClr val="dk2"/>
              </a:buClr>
              <a:buSzPts val="1100"/>
              <a:buFont typeface="Arial"/>
              <a:buNone/>
            </a:pPr>
            <a:r>
              <a:rPr lang="en" sz="1200">
                <a:latin typeface="Raleway"/>
                <a:ea typeface="Raleway"/>
                <a:cs typeface="Raleway"/>
                <a:sym typeface="Raleway"/>
              </a:rPr>
              <a:t>Check the </a:t>
            </a:r>
            <a:r>
              <a:rPr lang="en" sz="1200">
                <a:latin typeface="Raleway"/>
                <a:ea typeface="Raleway"/>
                <a:cs typeface="Raleway"/>
                <a:sym typeface="Raleway"/>
              </a:rPr>
              <a:t>documentation</a:t>
            </a:r>
            <a:r>
              <a:rPr lang="en" sz="1200">
                <a:latin typeface="Raleway"/>
                <a:ea typeface="Raleway"/>
                <a:cs typeface="Raleway"/>
                <a:sym typeface="Raleway"/>
              </a:rPr>
              <a:t>  file</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