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106" d="100"/>
          <a:sy n="106" d="100"/>
        </p:scale>
        <p:origin x="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30CF1-7FD7-412E-BFE7-E76AB32431E2}"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0B1B4-E9E3-4610-A9BA-8AEBB2C2705D}" type="slidenum">
              <a:rPr lang="en-US" smtClean="0"/>
              <a:t>‹#›</a:t>
            </a:fld>
            <a:endParaRPr lang="en-US"/>
          </a:p>
        </p:txBody>
      </p:sp>
    </p:spTree>
    <p:extLst>
      <p:ext uri="{BB962C8B-B14F-4D97-AF65-F5344CB8AC3E}">
        <p14:creationId xmlns:p14="http://schemas.microsoft.com/office/powerpoint/2010/main" val="410592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850B1B4-E9E3-4610-A9BA-8AEBB2C2705D}" type="slidenum">
              <a:rPr lang="en-US" smtClean="0"/>
              <a:t>1</a:t>
            </a:fld>
            <a:endParaRPr lang="en-US"/>
          </a:p>
        </p:txBody>
      </p:sp>
    </p:spTree>
    <p:extLst>
      <p:ext uri="{BB962C8B-B14F-4D97-AF65-F5344CB8AC3E}">
        <p14:creationId xmlns:p14="http://schemas.microsoft.com/office/powerpoint/2010/main" val="203097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10/13/2024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91095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10/13/2024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1136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10/13/2024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0206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10/13/2024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62151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10/13/2024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3678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10/13/2024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5890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10/13/2024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9450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10/13/2024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9845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10/13/2024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65326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10/13/2024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95853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10/13/2024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51248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10/13/2024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36332628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book-store-five-swart.vercel.ap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eaf patterns">
            <a:extLst>
              <a:ext uri="{FF2B5EF4-FFF2-40B4-BE49-F238E27FC236}">
                <a16:creationId xmlns:a16="http://schemas.microsoft.com/office/drawing/2014/main" id="{7C4174F8-6605-FD02-D940-1A96B55343CF}"/>
              </a:ext>
            </a:extLst>
          </p:cNvPr>
          <p:cNvPicPr>
            <a:picLocks noChangeAspect="1"/>
          </p:cNvPicPr>
          <p:nvPr/>
        </p:nvPicPr>
        <p:blipFill>
          <a:blip r:embed="rId3">
            <a:alphaModFix amt="50000"/>
          </a:blip>
          <a:srcRect t="5752" b="13890"/>
          <a:stretch/>
        </p:blipFill>
        <p:spPr>
          <a:xfrm>
            <a:off x="6036" y="1"/>
            <a:ext cx="12191980" cy="6857999"/>
          </a:xfrm>
          <a:prstGeom prst="rect">
            <a:avLst/>
          </a:prstGeom>
        </p:spPr>
      </p:pic>
      <p:sp>
        <p:nvSpPr>
          <p:cNvPr id="2" name="Title 1">
            <a:extLst>
              <a:ext uri="{FF2B5EF4-FFF2-40B4-BE49-F238E27FC236}">
                <a16:creationId xmlns:a16="http://schemas.microsoft.com/office/drawing/2014/main" id="{F0D40B34-722F-54CF-3CAF-5C4D4611A1FB}"/>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Book Club</a:t>
            </a:r>
          </a:p>
        </p:txBody>
      </p:sp>
      <p:sp>
        <p:nvSpPr>
          <p:cNvPr id="3" name="Subtitle 2">
            <a:extLst>
              <a:ext uri="{FF2B5EF4-FFF2-40B4-BE49-F238E27FC236}">
                <a16:creationId xmlns:a16="http://schemas.microsoft.com/office/drawing/2014/main" id="{FC5C4004-A08C-5C31-C787-685F1514AA99}"/>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A platform for all Book enthusiasts </a:t>
            </a:r>
          </a:p>
        </p:txBody>
      </p:sp>
      <p:pic>
        <p:nvPicPr>
          <p:cNvPr id="6" name="Graphic 5" descr="Storytelling outline">
            <a:extLst>
              <a:ext uri="{FF2B5EF4-FFF2-40B4-BE49-F238E27FC236}">
                <a16:creationId xmlns:a16="http://schemas.microsoft.com/office/drawing/2014/main" id="{4F6CEDBB-404C-641A-0CD3-FCDB8D0D9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4479923"/>
            <a:ext cx="914400" cy="914400"/>
          </a:xfrm>
          <a:prstGeom prst="rect">
            <a:avLst/>
          </a:prstGeom>
        </p:spPr>
      </p:pic>
      <p:pic>
        <p:nvPicPr>
          <p:cNvPr id="8" name="Picture 7" descr="A logo with a globe and a graduation cap&#10;&#10;Description automatically generated">
            <a:extLst>
              <a:ext uri="{FF2B5EF4-FFF2-40B4-BE49-F238E27FC236}">
                <a16:creationId xmlns:a16="http://schemas.microsoft.com/office/drawing/2014/main" id="{6E0825B4-B078-D47B-F4E2-9E474F99EC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17842542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EFBA-0B20-B1F2-7661-F7E98AFE9113}"/>
              </a:ext>
            </a:extLst>
          </p:cNvPr>
          <p:cNvSpPr>
            <a:spLocks noGrp="1"/>
          </p:cNvSpPr>
          <p:nvPr>
            <p:ph type="title"/>
          </p:nvPr>
        </p:nvSpPr>
        <p:spPr/>
        <p:txBody>
          <a:bodyPr/>
          <a:lstStyle/>
          <a:p>
            <a:r>
              <a:rPr lang="en-US" dirty="0"/>
              <a:t>Backend Side</a:t>
            </a:r>
          </a:p>
        </p:txBody>
      </p:sp>
      <p:sp>
        <p:nvSpPr>
          <p:cNvPr id="3" name="Content Placeholder 2">
            <a:extLst>
              <a:ext uri="{FF2B5EF4-FFF2-40B4-BE49-F238E27FC236}">
                <a16:creationId xmlns:a16="http://schemas.microsoft.com/office/drawing/2014/main" id="{0181984E-2735-44C5-2034-14631CB323A1}"/>
              </a:ext>
            </a:extLst>
          </p:cNvPr>
          <p:cNvSpPr>
            <a:spLocks noGrp="1"/>
          </p:cNvSpPr>
          <p:nvPr>
            <p:ph idx="1"/>
          </p:nvPr>
        </p:nvSpPr>
        <p:spPr/>
        <p:txBody>
          <a:bodyPr>
            <a:normAutofit/>
          </a:bodyPr>
          <a:lstStyle/>
          <a:p>
            <a:pPr>
              <a:lnSpc>
                <a:spcPct val="150000"/>
              </a:lnSpc>
            </a:pPr>
            <a:r>
              <a:rPr lang="en-US" sz="2000" b="1" dirty="0"/>
              <a:t>Of course, if the user is an admin he will have full access to all the routes.</a:t>
            </a:r>
          </a:p>
          <a:p>
            <a:pPr>
              <a:lnSpc>
                <a:spcPct val="150000"/>
              </a:lnSpc>
            </a:pPr>
            <a:r>
              <a:rPr lang="en-US" sz="2000" b="1" dirty="0"/>
              <a:t>User authorization is determined by the ‘role’ property included in his/her database record.</a:t>
            </a:r>
          </a:p>
          <a:p>
            <a:pPr>
              <a:lnSpc>
                <a:spcPct val="150000"/>
              </a:lnSpc>
            </a:pPr>
            <a:r>
              <a:rPr lang="en-US" sz="2000" b="1" dirty="0"/>
              <a:t>We used</a:t>
            </a:r>
            <a:r>
              <a:rPr lang="en-US" sz="2000" b="1" i="1" dirty="0">
                <a:effectLst>
                  <a:outerShdw blurRad="38100" dist="38100" dir="2700000" algn="tl">
                    <a:srgbClr val="000000">
                      <a:alpha val="43137"/>
                    </a:srgbClr>
                  </a:outerShdw>
                </a:effectLst>
              </a:rPr>
              <a:t> JWT </a:t>
            </a:r>
            <a:r>
              <a:rPr lang="en-US" sz="2000" b="1" dirty="0"/>
              <a:t>to handle the Authorization and Authentication part.</a:t>
            </a:r>
          </a:p>
          <a:p>
            <a:pPr>
              <a:lnSpc>
                <a:spcPct val="150000"/>
              </a:lnSpc>
            </a:pPr>
            <a:r>
              <a:rPr lang="en-US" sz="2000" b="1" dirty="0"/>
              <a:t>Authentication token is sent and included in a cookie with option {</a:t>
            </a:r>
            <a:r>
              <a:rPr lang="en-US" sz="2000" b="1" dirty="0" err="1"/>
              <a:t>httpOnly</a:t>
            </a:r>
            <a:r>
              <a:rPr lang="en-US" sz="2000" b="1" dirty="0"/>
              <a:t> : true} to prevent XSS attacks</a:t>
            </a:r>
          </a:p>
          <a:p>
            <a:pPr>
              <a:lnSpc>
                <a:spcPct val="150000"/>
              </a:lnSpc>
            </a:pPr>
            <a:r>
              <a:rPr lang="en-US" sz="2000" b="1" dirty="0"/>
              <a:t>The user password isn’t saved explicitly in the database but rather an encrypted version is saved with the help of </a:t>
            </a:r>
            <a:r>
              <a:rPr lang="en-US" sz="2000" b="1" i="1" dirty="0">
                <a:effectLst>
                  <a:outerShdw blurRad="38100" dist="38100" dir="2700000" algn="tl">
                    <a:srgbClr val="000000">
                      <a:alpha val="43137"/>
                    </a:srgbClr>
                  </a:outerShdw>
                </a:effectLst>
              </a:rPr>
              <a:t>bcrypt package</a:t>
            </a:r>
            <a:r>
              <a:rPr lang="en-US" sz="2000" b="1" dirty="0"/>
              <a:t>.</a:t>
            </a:r>
          </a:p>
        </p:txBody>
      </p:sp>
      <p:sp>
        <p:nvSpPr>
          <p:cNvPr id="4" name="Date Placeholder 3">
            <a:extLst>
              <a:ext uri="{FF2B5EF4-FFF2-40B4-BE49-F238E27FC236}">
                <a16:creationId xmlns:a16="http://schemas.microsoft.com/office/drawing/2014/main" id="{155DC7E5-5AE0-5659-A372-62E0932DF613}"/>
              </a:ext>
            </a:extLst>
          </p:cNvPr>
          <p:cNvSpPr>
            <a:spLocks noGrp="1"/>
          </p:cNvSpPr>
          <p:nvPr>
            <p:ph type="dt" sz="half" idx="10"/>
          </p:nvPr>
        </p:nvSpPr>
        <p:spPr/>
        <p:txBody>
          <a:bodyPr/>
          <a:lstStyle/>
          <a:p>
            <a:fld id="{579F6069-8263-4296-913A-BC2234E8D32B}" type="datetime1">
              <a:rPr lang="en-US" smtClean="0"/>
              <a:t>10/13/2024</a:t>
            </a:fld>
            <a:endParaRPr lang="en-US"/>
          </a:p>
        </p:txBody>
      </p:sp>
      <p:sp>
        <p:nvSpPr>
          <p:cNvPr id="5" name="Footer Placeholder 4">
            <a:extLst>
              <a:ext uri="{FF2B5EF4-FFF2-40B4-BE49-F238E27FC236}">
                <a16:creationId xmlns:a16="http://schemas.microsoft.com/office/drawing/2014/main" id="{F82A5DC7-7F5A-0951-EC4A-3669F1C45F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7CE9850-3F6A-25D9-8D3B-F932CAC56278}"/>
              </a:ext>
            </a:extLst>
          </p:cNvPr>
          <p:cNvSpPr>
            <a:spLocks noGrp="1"/>
          </p:cNvSpPr>
          <p:nvPr>
            <p:ph type="sldNum" sz="quarter" idx="12"/>
          </p:nvPr>
        </p:nvSpPr>
        <p:spPr/>
        <p:txBody>
          <a:bodyPr/>
          <a:lstStyle/>
          <a:p>
            <a:fld id="{C68AC1EC-23E2-4F0E-A5A4-674EC8DB954E}" type="slidenum">
              <a:rPr lang="en-US" smtClean="0"/>
              <a:t>10</a:t>
            </a:fld>
            <a:endParaRPr lang="en-US"/>
          </a:p>
        </p:txBody>
      </p:sp>
      <p:pic>
        <p:nvPicPr>
          <p:cNvPr id="7" name="Picture 6" descr="A logo with a globe and a graduation cap&#10;&#10;Description automatically generated">
            <a:extLst>
              <a:ext uri="{FF2B5EF4-FFF2-40B4-BE49-F238E27FC236}">
                <a16:creationId xmlns:a16="http://schemas.microsoft.com/office/drawing/2014/main" id="{E17C2A85-3297-5783-9F31-2896FED12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169734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EFBA-0B20-B1F2-7661-F7E98AFE9113}"/>
              </a:ext>
            </a:extLst>
          </p:cNvPr>
          <p:cNvSpPr>
            <a:spLocks noGrp="1"/>
          </p:cNvSpPr>
          <p:nvPr>
            <p:ph type="title"/>
          </p:nvPr>
        </p:nvSpPr>
        <p:spPr/>
        <p:txBody>
          <a:bodyPr/>
          <a:lstStyle/>
          <a:p>
            <a:r>
              <a:rPr lang="en-US" dirty="0"/>
              <a:t>Backend Side</a:t>
            </a:r>
          </a:p>
        </p:txBody>
      </p:sp>
      <p:sp>
        <p:nvSpPr>
          <p:cNvPr id="3" name="Content Placeholder 2">
            <a:extLst>
              <a:ext uri="{FF2B5EF4-FFF2-40B4-BE49-F238E27FC236}">
                <a16:creationId xmlns:a16="http://schemas.microsoft.com/office/drawing/2014/main" id="{0181984E-2735-44C5-2034-14631CB323A1}"/>
              </a:ext>
            </a:extLst>
          </p:cNvPr>
          <p:cNvSpPr>
            <a:spLocks noGrp="1"/>
          </p:cNvSpPr>
          <p:nvPr>
            <p:ph idx="1"/>
          </p:nvPr>
        </p:nvSpPr>
        <p:spPr/>
        <p:txBody>
          <a:bodyPr>
            <a:normAutofit/>
          </a:bodyPr>
          <a:lstStyle/>
          <a:p>
            <a:pPr>
              <a:lnSpc>
                <a:spcPct val="150000"/>
              </a:lnSpc>
            </a:pPr>
            <a:r>
              <a:rPr lang="en-US" sz="2000" b="1" dirty="0"/>
              <a:t>With the help of </a:t>
            </a:r>
            <a:r>
              <a:rPr lang="en-US" sz="2000" b="1" i="1" dirty="0" err="1">
                <a:effectLst>
                  <a:outerShdw blurRad="38100" dist="38100" dir="2700000" algn="tl">
                    <a:srgbClr val="000000">
                      <a:alpha val="43137"/>
                    </a:srgbClr>
                  </a:outerShdw>
                </a:effectLst>
              </a:rPr>
              <a:t>cors</a:t>
            </a:r>
            <a:r>
              <a:rPr lang="en-US" sz="2000" b="1" i="1" dirty="0">
                <a:effectLst>
                  <a:outerShdw blurRad="38100" dist="38100" dir="2700000" algn="tl">
                    <a:srgbClr val="000000">
                      <a:alpha val="43137"/>
                    </a:srgbClr>
                  </a:outerShdw>
                </a:effectLst>
              </a:rPr>
              <a:t> package </a:t>
            </a:r>
            <a:r>
              <a:rPr lang="en-US" sz="2000" b="1" dirty="0"/>
              <a:t>we enabled the client access to our RestfulAPIs avoiding CORS problem. </a:t>
            </a:r>
          </a:p>
          <a:p>
            <a:pPr>
              <a:lnSpc>
                <a:spcPct val="150000"/>
              </a:lnSpc>
            </a:pPr>
            <a:r>
              <a:rPr lang="en-US" sz="2000" b="1" dirty="0"/>
              <a:t>All the routes are tested and documented with the help of Postman program before delivered to the frontend side for integration. </a:t>
            </a:r>
          </a:p>
        </p:txBody>
      </p:sp>
      <p:sp>
        <p:nvSpPr>
          <p:cNvPr id="4" name="Date Placeholder 3">
            <a:extLst>
              <a:ext uri="{FF2B5EF4-FFF2-40B4-BE49-F238E27FC236}">
                <a16:creationId xmlns:a16="http://schemas.microsoft.com/office/drawing/2014/main" id="{155DC7E5-5AE0-5659-A372-62E0932DF613}"/>
              </a:ext>
            </a:extLst>
          </p:cNvPr>
          <p:cNvSpPr>
            <a:spLocks noGrp="1"/>
          </p:cNvSpPr>
          <p:nvPr>
            <p:ph type="dt" sz="half" idx="10"/>
          </p:nvPr>
        </p:nvSpPr>
        <p:spPr/>
        <p:txBody>
          <a:bodyPr/>
          <a:lstStyle/>
          <a:p>
            <a:fld id="{579F6069-8263-4296-913A-BC2234E8D32B}" type="datetime1">
              <a:rPr lang="en-US" smtClean="0"/>
              <a:t>10/13/2024</a:t>
            </a:fld>
            <a:endParaRPr lang="en-US"/>
          </a:p>
        </p:txBody>
      </p:sp>
      <p:sp>
        <p:nvSpPr>
          <p:cNvPr id="5" name="Footer Placeholder 4">
            <a:extLst>
              <a:ext uri="{FF2B5EF4-FFF2-40B4-BE49-F238E27FC236}">
                <a16:creationId xmlns:a16="http://schemas.microsoft.com/office/drawing/2014/main" id="{F82A5DC7-7F5A-0951-EC4A-3669F1C45F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7CE9850-3F6A-25D9-8D3B-F932CAC56278}"/>
              </a:ext>
            </a:extLst>
          </p:cNvPr>
          <p:cNvSpPr>
            <a:spLocks noGrp="1"/>
          </p:cNvSpPr>
          <p:nvPr>
            <p:ph type="sldNum" sz="quarter" idx="12"/>
          </p:nvPr>
        </p:nvSpPr>
        <p:spPr/>
        <p:txBody>
          <a:bodyPr/>
          <a:lstStyle/>
          <a:p>
            <a:fld id="{C68AC1EC-23E2-4F0E-A5A4-674EC8DB954E}" type="slidenum">
              <a:rPr lang="en-US" smtClean="0"/>
              <a:t>11</a:t>
            </a:fld>
            <a:endParaRPr lang="en-US"/>
          </a:p>
        </p:txBody>
      </p:sp>
      <p:pic>
        <p:nvPicPr>
          <p:cNvPr id="7" name="Picture 6" descr="A logo with a globe and a graduation cap&#10;&#10;Description automatically generated">
            <a:extLst>
              <a:ext uri="{FF2B5EF4-FFF2-40B4-BE49-F238E27FC236}">
                <a16:creationId xmlns:a16="http://schemas.microsoft.com/office/drawing/2014/main" id="{E17C2A85-3297-5783-9F31-2896FED12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192539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84A0-8A24-2414-280D-3BA2AF87356F}"/>
              </a:ext>
            </a:extLst>
          </p:cNvPr>
          <p:cNvSpPr>
            <a:spLocks noGrp="1"/>
          </p:cNvSpPr>
          <p:nvPr>
            <p:ph type="title"/>
          </p:nvPr>
        </p:nvSpPr>
        <p:spPr>
          <a:xfrm>
            <a:off x="839386" y="754023"/>
            <a:ext cx="3640713" cy="2062594"/>
          </a:xfrm>
        </p:spPr>
        <p:txBody>
          <a:bodyPr/>
          <a:lstStyle/>
          <a:p>
            <a:pPr algn="ctr"/>
            <a:r>
              <a:rPr lang="en-US" dirty="0"/>
              <a:t>Technical Company</a:t>
            </a:r>
            <a:br>
              <a:rPr lang="en-US" dirty="0"/>
            </a:br>
            <a:br>
              <a:rPr lang="en-US" dirty="0"/>
            </a:br>
            <a:r>
              <a:rPr lang="en-US" dirty="0"/>
              <a:t>AST</a:t>
            </a:r>
          </a:p>
        </p:txBody>
      </p:sp>
      <p:sp>
        <p:nvSpPr>
          <p:cNvPr id="3" name="Content Placeholder 2">
            <a:extLst>
              <a:ext uri="{FF2B5EF4-FFF2-40B4-BE49-F238E27FC236}">
                <a16:creationId xmlns:a16="http://schemas.microsoft.com/office/drawing/2014/main" id="{BC963C2B-529F-064D-A65E-95C691F80844}"/>
              </a:ext>
            </a:extLst>
          </p:cNvPr>
          <p:cNvSpPr>
            <a:spLocks noGrp="1"/>
          </p:cNvSpPr>
          <p:nvPr>
            <p:ph idx="1"/>
          </p:nvPr>
        </p:nvSpPr>
        <p:spPr/>
        <p:txBody>
          <a:bodyPr/>
          <a:lstStyle/>
          <a:p>
            <a:pPr marL="914400" lvl="4" indent="0">
              <a:buNone/>
            </a:pPr>
            <a:r>
              <a:rPr lang="en-US" dirty="0"/>
              <a:t>	</a:t>
            </a:r>
            <a:r>
              <a:rPr lang="en-US" sz="2400" b="1" i="1" dirty="0"/>
              <a:t>Team members</a:t>
            </a:r>
          </a:p>
          <a:p>
            <a:pPr marL="914400" lvl="4" indent="0">
              <a:buNone/>
            </a:pPr>
            <a:endParaRPr lang="en-US" sz="1800" b="1" dirty="0"/>
          </a:p>
          <a:p>
            <a:pPr marL="914400" lvl="4" indent="0">
              <a:buNone/>
            </a:pPr>
            <a:endParaRPr lang="en-US" sz="1800" b="1" dirty="0"/>
          </a:p>
          <a:p>
            <a:pPr lvl="4" algn="r" rtl="1"/>
            <a:r>
              <a:rPr lang="ar-EG" sz="1800" b="1" dirty="0"/>
              <a:t>عمر خالد محمد</a:t>
            </a:r>
          </a:p>
          <a:p>
            <a:pPr lvl="4" algn="r" rtl="1"/>
            <a:r>
              <a:rPr lang="ar-EG" sz="1800" b="1" dirty="0"/>
              <a:t>محمد هشام محروس</a:t>
            </a:r>
          </a:p>
          <a:p>
            <a:pPr lvl="4" algn="r" rtl="1"/>
            <a:r>
              <a:rPr lang="ar-EG" sz="1800" b="1" dirty="0"/>
              <a:t>محمود هشام محمد</a:t>
            </a:r>
          </a:p>
          <a:p>
            <a:pPr lvl="4" algn="r" rtl="1"/>
            <a:r>
              <a:rPr lang="ar-EG" sz="1800" b="1" dirty="0"/>
              <a:t>احمد هشام سليمان</a:t>
            </a:r>
          </a:p>
          <a:p>
            <a:pPr lvl="4" algn="r" rtl="1"/>
            <a:endParaRPr lang="ar-EG" sz="1800" b="1" dirty="0"/>
          </a:p>
        </p:txBody>
      </p:sp>
      <p:sp>
        <p:nvSpPr>
          <p:cNvPr id="5" name="Date Placeholder 4">
            <a:extLst>
              <a:ext uri="{FF2B5EF4-FFF2-40B4-BE49-F238E27FC236}">
                <a16:creationId xmlns:a16="http://schemas.microsoft.com/office/drawing/2014/main" id="{2EEBD7B4-D10C-7BFC-55F3-FAB1BFE4FAA9}"/>
              </a:ext>
            </a:extLst>
          </p:cNvPr>
          <p:cNvSpPr>
            <a:spLocks noGrp="1"/>
          </p:cNvSpPr>
          <p:nvPr>
            <p:ph type="dt" sz="half" idx="10"/>
          </p:nvPr>
        </p:nvSpPr>
        <p:spPr/>
        <p:txBody>
          <a:bodyPr/>
          <a:lstStyle/>
          <a:p>
            <a:fld id="{2FB1DD93-7C9D-4E53-81F0-DDE57FEA7EDB}" type="datetime1">
              <a:rPr lang="en-US" smtClean="0"/>
              <a:t>10/13/2024</a:t>
            </a:fld>
            <a:endParaRPr lang="en-US"/>
          </a:p>
        </p:txBody>
      </p:sp>
      <p:sp>
        <p:nvSpPr>
          <p:cNvPr id="6" name="Footer Placeholder 5">
            <a:extLst>
              <a:ext uri="{FF2B5EF4-FFF2-40B4-BE49-F238E27FC236}">
                <a16:creationId xmlns:a16="http://schemas.microsoft.com/office/drawing/2014/main" id="{75B4F6B5-9EEC-370D-EFF6-21EA850E77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8C3810-CBBC-3861-6558-3D657E4287A9}"/>
              </a:ext>
            </a:extLst>
          </p:cNvPr>
          <p:cNvSpPr>
            <a:spLocks noGrp="1"/>
          </p:cNvSpPr>
          <p:nvPr>
            <p:ph type="sldNum" sz="quarter" idx="12"/>
          </p:nvPr>
        </p:nvSpPr>
        <p:spPr/>
        <p:txBody>
          <a:bodyPr/>
          <a:lstStyle/>
          <a:p>
            <a:fld id="{C68AC1EC-23E2-4F0E-A5A4-674EC8DB954E}" type="slidenum">
              <a:rPr lang="en-US" smtClean="0"/>
              <a:t>2</a:t>
            </a:fld>
            <a:endParaRPr lang="en-US"/>
          </a:p>
        </p:txBody>
      </p:sp>
      <p:sp>
        <p:nvSpPr>
          <p:cNvPr id="8" name="TextBox 7">
            <a:extLst>
              <a:ext uri="{FF2B5EF4-FFF2-40B4-BE49-F238E27FC236}">
                <a16:creationId xmlns:a16="http://schemas.microsoft.com/office/drawing/2014/main" id="{4B4AFD2C-A6BD-C8B4-911F-31710A6F486C}"/>
              </a:ext>
            </a:extLst>
          </p:cNvPr>
          <p:cNvSpPr txBox="1"/>
          <p:nvPr/>
        </p:nvSpPr>
        <p:spPr>
          <a:xfrm>
            <a:off x="1059543" y="3185886"/>
            <a:ext cx="3200400" cy="1200329"/>
          </a:xfrm>
          <a:prstGeom prst="rect">
            <a:avLst/>
          </a:prstGeom>
          <a:noFill/>
        </p:spPr>
        <p:txBody>
          <a:bodyPr wrap="square" rtlCol="0">
            <a:spAutoFit/>
          </a:bodyPr>
          <a:lstStyle/>
          <a:p>
            <a:pPr algn="ctr"/>
            <a:r>
              <a:rPr lang="en-US" b="1" i="1" dirty="0"/>
              <a:t>Technical Supervisor </a:t>
            </a:r>
          </a:p>
          <a:p>
            <a:endParaRPr lang="en-US" dirty="0"/>
          </a:p>
          <a:p>
            <a:pPr algn="ctr"/>
            <a:r>
              <a:rPr lang="en-US" dirty="0"/>
              <a:t>ENG/ Mohamed </a:t>
            </a:r>
            <a:r>
              <a:rPr lang="en-US" dirty="0" err="1"/>
              <a:t>Mohamed</a:t>
            </a:r>
            <a:r>
              <a:rPr lang="en-US" dirty="0"/>
              <a:t> Mahmoud Abd </a:t>
            </a:r>
            <a:r>
              <a:rPr lang="en-US" dirty="0" err="1"/>
              <a:t>ElAty</a:t>
            </a:r>
            <a:endParaRPr lang="en-US" dirty="0"/>
          </a:p>
        </p:txBody>
      </p:sp>
      <p:pic>
        <p:nvPicPr>
          <p:cNvPr id="9" name="Picture 8" descr="A logo with a globe and a graduation cap&#10;&#10;Description automatically generated">
            <a:extLst>
              <a:ext uri="{FF2B5EF4-FFF2-40B4-BE49-F238E27FC236}">
                <a16:creationId xmlns:a16="http://schemas.microsoft.com/office/drawing/2014/main" id="{B163585D-3FD2-4562-24E0-2A94D4214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416933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0563115-EE56-0C6A-0B97-DD815481C715}"/>
              </a:ext>
            </a:extLst>
          </p:cNvPr>
          <p:cNvSpPr>
            <a:spLocks noGrp="1"/>
          </p:cNvSpPr>
          <p:nvPr>
            <p:ph type="title"/>
          </p:nvPr>
        </p:nvSpPr>
        <p:spPr>
          <a:xfrm>
            <a:off x="871108" y="588245"/>
            <a:ext cx="10449784" cy="846201"/>
          </a:xfrm>
        </p:spPr>
        <p:txBody>
          <a:bodyPr>
            <a:scene3d>
              <a:camera prst="orthographicFront"/>
              <a:lightRig rig="threePt" dir="t"/>
            </a:scene3d>
            <a:sp3d extrusionH="57150">
              <a:bevelT w="38100" h="38100"/>
            </a:sp3d>
          </a:bodyPr>
          <a:lstStyle/>
          <a:p>
            <a:pPr algn="ctr"/>
            <a:r>
              <a:rPr lang="en-US" dirty="0"/>
              <a:t>OUR AIM </a:t>
            </a:r>
          </a:p>
        </p:txBody>
      </p:sp>
      <p:pic>
        <p:nvPicPr>
          <p:cNvPr id="12" name="Content Placeholder 11" descr="Bullseye with solid fill">
            <a:extLst>
              <a:ext uri="{FF2B5EF4-FFF2-40B4-BE49-F238E27FC236}">
                <a16:creationId xmlns:a16="http://schemas.microsoft.com/office/drawing/2014/main" id="{8C69085A-4038-A27A-2355-82C7B18BE74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132320" y="820764"/>
            <a:ext cx="613682" cy="613682"/>
          </a:xfrm>
        </p:spPr>
      </p:pic>
      <p:sp>
        <p:nvSpPr>
          <p:cNvPr id="5" name="Date Placeholder 4">
            <a:extLst>
              <a:ext uri="{FF2B5EF4-FFF2-40B4-BE49-F238E27FC236}">
                <a16:creationId xmlns:a16="http://schemas.microsoft.com/office/drawing/2014/main" id="{065BB1C3-18E8-43F6-DDBC-D1D08E3C725C}"/>
              </a:ext>
            </a:extLst>
          </p:cNvPr>
          <p:cNvSpPr>
            <a:spLocks noGrp="1"/>
          </p:cNvSpPr>
          <p:nvPr>
            <p:ph type="dt" sz="half" idx="10"/>
          </p:nvPr>
        </p:nvSpPr>
        <p:spPr/>
        <p:txBody>
          <a:bodyPr/>
          <a:lstStyle/>
          <a:p>
            <a:fld id="{2FB1DD93-7C9D-4E53-81F0-DDE57FEA7EDB}" type="datetime1">
              <a:rPr lang="en-US" smtClean="0"/>
              <a:t>10/13/2024</a:t>
            </a:fld>
            <a:endParaRPr lang="en-US"/>
          </a:p>
        </p:txBody>
      </p:sp>
      <p:sp>
        <p:nvSpPr>
          <p:cNvPr id="6" name="Footer Placeholder 5">
            <a:extLst>
              <a:ext uri="{FF2B5EF4-FFF2-40B4-BE49-F238E27FC236}">
                <a16:creationId xmlns:a16="http://schemas.microsoft.com/office/drawing/2014/main" id="{1D21D840-8BE5-804B-5C3C-2D2E70213E1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D28B943-0E24-5477-96DA-7D0026900AC6}"/>
              </a:ext>
            </a:extLst>
          </p:cNvPr>
          <p:cNvSpPr>
            <a:spLocks noGrp="1"/>
          </p:cNvSpPr>
          <p:nvPr>
            <p:ph type="sldNum" sz="quarter" idx="12"/>
          </p:nvPr>
        </p:nvSpPr>
        <p:spPr/>
        <p:txBody>
          <a:bodyPr/>
          <a:lstStyle/>
          <a:p>
            <a:fld id="{C68AC1EC-23E2-4F0E-A5A4-674EC8DB954E}" type="slidenum">
              <a:rPr lang="en-US" smtClean="0"/>
              <a:t>3</a:t>
            </a:fld>
            <a:endParaRPr lang="en-US"/>
          </a:p>
        </p:txBody>
      </p:sp>
      <p:pic>
        <p:nvPicPr>
          <p:cNvPr id="8" name="Picture 7" descr="A logo with a globe and a graduation cap&#10;&#10;Description automatically generated">
            <a:extLst>
              <a:ext uri="{FF2B5EF4-FFF2-40B4-BE49-F238E27FC236}">
                <a16:creationId xmlns:a16="http://schemas.microsoft.com/office/drawing/2014/main" id="{61C8B3E8-82EA-A62D-8E26-E942571CF2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
        <p:nvSpPr>
          <p:cNvPr id="13" name="TextBox 12">
            <a:extLst>
              <a:ext uri="{FF2B5EF4-FFF2-40B4-BE49-F238E27FC236}">
                <a16:creationId xmlns:a16="http://schemas.microsoft.com/office/drawing/2014/main" id="{134B97F1-3033-87D8-F073-C44BDACFAB6A}"/>
              </a:ext>
            </a:extLst>
          </p:cNvPr>
          <p:cNvSpPr txBox="1"/>
          <p:nvPr/>
        </p:nvSpPr>
        <p:spPr>
          <a:xfrm>
            <a:off x="732971" y="2082799"/>
            <a:ext cx="10587921" cy="1714380"/>
          </a:xfrm>
          <a:prstGeom prst="rect">
            <a:avLst/>
          </a:prstGeom>
          <a:noFill/>
        </p:spPr>
        <p:txBody>
          <a:bodyPr wrap="square" rtlCol="0">
            <a:spAutoFit/>
          </a:bodyPr>
          <a:lstStyle/>
          <a:p>
            <a:pPr>
              <a:lnSpc>
                <a:spcPct val="150000"/>
              </a:lnSpc>
            </a:pPr>
            <a:r>
              <a:rPr lang="en-US" dirty="0"/>
              <a:t>The  ocean of books is endless, and Reading Enthusiasts exists all over the globe, so we took the initiative to design a platform where all book fans can access to not only buy them but to review and see recommendation about similar interests with a newsletter to keep the user updated about his favorite authors works and trending Books.</a:t>
            </a:r>
          </a:p>
        </p:txBody>
      </p:sp>
      <p:sp>
        <p:nvSpPr>
          <p:cNvPr id="2" name="TextBox 1">
            <a:extLst>
              <a:ext uri="{FF2B5EF4-FFF2-40B4-BE49-F238E27FC236}">
                <a16:creationId xmlns:a16="http://schemas.microsoft.com/office/drawing/2014/main" id="{2564DCAA-0538-8BF2-A09E-B69BF061C80D}"/>
              </a:ext>
            </a:extLst>
          </p:cNvPr>
          <p:cNvSpPr txBox="1"/>
          <p:nvPr/>
        </p:nvSpPr>
        <p:spPr>
          <a:xfrm>
            <a:off x="871108" y="4260866"/>
            <a:ext cx="10049441" cy="646331"/>
          </a:xfrm>
          <a:prstGeom prst="rect">
            <a:avLst/>
          </a:prstGeom>
          <a:noFill/>
        </p:spPr>
        <p:txBody>
          <a:bodyPr wrap="square" rtlCol="0">
            <a:spAutoFit/>
          </a:bodyPr>
          <a:lstStyle/>
          <a:p>
            <a:pPr algn="ctr"/>
            <a:r>
              <a:rPr lang="en-US" b="1" i="1" dirty="0">
                <a:effectLst>
                  <a:outerShdw blurRad="38100" dist="38100" dir="2700000" algn="tl">
                    <a:srgbClr val="000000">
                      <a:alpha val="43137"/>
                    </a:srgbClr>
                  </a:outerShdw>
                </a:effectLst>
              </a:rPr>
              <a:t>Project Live Demo:</a:t>
            </a:r>
            <a:br>
              <a:rPr lang="en-US" b="1" i="1" dirty="0">
                <a:effectLst>
                  <a:outerShdw blurRad="38100" dist="38100" dir="2700000" algn="tl">
                    <a:srgbClr val="000000">
                      <a:alpha val="43137"/>
                    </a:srgbClr>
                  </a:outerShdw>
                </a:effectLst>
              </a:rPr>
            </a:br>
            <a:r>
              <a:rPr lang="en-US" b="1" i="1" dirty="0">
                <a:effectLst>
                  <a:outerShdw blurRad="38100" dist="38100" dir="2700000" algn="tl">
                    <a:srgbClr val="000000">
                      <a:alpha val="43137"/>
                    </a:srgbClr>
                  </a:outerShdw>
                </a:effectLst>
                <a:hlinkClick r:id="rId5"/>
              </a:rPr>
              <a:t>https://book-store-five-swart.vercel.app</a:t>
            </a:r>
            <a:endParaRPr lang="en-U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718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E661C1-9E7B-976D-548F-6BBC16149680}"/>
              </a:ext>
            </a:extLst>
          </p:cNvPr>
          <p:cNvSpPr>
            <a:spLocks noGrp="1"/>
          </p:cNvSpPr>
          <p:nvPr>
            <p:ph type="title"/>
          </p:nvPr>
        </p:nvSpPr>
        <p:spPr>
          <a:xfrm>
            <a:off x="871108" y="588245"/>
            <a:ext cx="10449784" cy="760870"/>
          </a:xfrm>
        </p:spPr>
        <p:txBody>
          <a:bodyPr/>
          <a:lstStyle/>
          <a:p>
            <a:r>
              <a:rPr lang="en-US" dirty="0"/>
              <a:t>Frontend Side</a:t>
            </a:r>
          </a:p>
        </p:txBody>
      </p:sp>
      <p:sp>
        <p:nvSpPr>
          <p:cNvPr id="6" name="Content Placeholder 5">
            <a:extLst>
              <a:ext uri="{FF2B5EF4-FFF2-40B4-BE49-F238E27FC236}">
                <a16:creationId xmlns:a16="http://schemas.microsoft.com/office/drawing/2014/main" id="{75B8AB0D-EA52-75A8-84F8-880165B50BB5}"/>
              </a:ext>
            </a:extLst>
          </p:cNvPr>
          <p:cNvSpPr>
            <a:spLocks noGrp="1"/>
          </p:cNvSpPr>
          <p:nvPr>
            <p:ph idx="1"/>
          </p:nvPr>
        </p:nvSpPr>
        <p:spPr>
          <a:xfrm>
            <a:off x="877824" y="1611444"/>
            <a:ext cx="10442448" cy="4450360"/>
          </a:xfrm>
        </p:spPr>
        <p:txBody>
          <a:bodyPr>
            <a:normAutofit/>
          </a:bodyPr>
          <a:lstStyle/>
          <a:p>
            <a:pPr marL="0" indent="0" algn="ctr">
              <a:buNone/>
            </a:pPr>
            <a:r>
              <a:rPr lang="en-US" sz="2800" b="1" dirty="0"/>
              <a:t>Technologies used</a:t>
            </a:r>
          </a:p>
          <a:p>
            <a:pPr marL="514350" indent="-514350">
              <a:buFont typeface="+mj-lt"/>
              <a:buAutoNum type="arabicPeriod"/>
            </a:pPr>
            <a:r>
              <a:rPr lang="en-US" sz="2000" b="1" dirty="0"/>
              <a:t>ReactJS</a:t>
            </a:r>
          </a:p>
          <a:p>
            <a:pPr marL="514350" indent="-514350">
              <a:buFont typeface="+mj-lt"/>
              <a:buAutoNum type="arabicPeriod"/>
            </a:pPr>
            <a:r>
              <a:rPr lang="en-US" sz="2000" b="1" dirty="0"/>
              <a:t>CSS</a:t>
            </a:r>
          </a:p>
          <a:p>
            <a:pPr marL="514350" indent="-514350">
              <a:buFont typeface="+mj-lt"/>
              <a:buAutoNum type="arabicPeriod"/>
            </a:pPr>
            <a:r>
              <a:rPr lang="en-US" sz="2000" b="1" dirty="0"/>
              <a:t>Java Script</a:t>
            </a:r>
            <a:endParaRPr lang="ar-EG" sz="2000" b="1" dirty="0"/>
          </a:p>
          <a:p>
            <a:pPr marL="514350" indent="-514350">
              <a:buFont typeface="+mj-lt"/>
              <a:buAutoNum type="arabicPeriod"/>
            </a:pPr>
            <a:r>
              <a:rPr lang="en-US" sz="2000" b="1" dirty="0"/>
              <a:t>Redux</a:t>
            </a:r>
          </a:p>
          <a:p>
            <a:pPr marL="514350" indent="-514350">
              <a:buFont typeface="+mj-lt"/>
              <a:buAutoNum type="arabicPeriod"/>
            </a:pPr>
            <a:r>
              <a:rPr lang="en-US" sz="2000" b="1" dirty="0" err="1"/>
              <a:t>Axios</a:t>
            </a:r>
            <a:endParaRPr lang="en-US" sz="2000" b="1" dirty="0"/>
          </a:p>
          <a:p>
            <a:pPr marL="514350" indent="-514350">
              <a:buFont typeface="+mj-lt"/>
              <a:buAutoNum type="arabicPeriod"/>
            </a:pPr>
            <a:r>
              <a:rPr lang="en-US" sz="2000" b="1" dirty="0"/>
              <a:t>Framer Motion</a:t>
            </a:r>
          </a:p>
          <a:p>
            <a:pPr marL="514350" indent="-514350">
              <a:buFont typeface="+mj-lt"/>
              <a:buAutoNum type="arabicPeriod"/>
            </a:pPr>
            <a:r>
              <a:rPr lang="en-US" sz="2000" b="1" dirty="0"/>
              <a:t>React - Icons</a:t>
            </a:r>
          </a:p>
          <a:p>
            <a:pPr marL="0" indent="0" algn="ctr">
              <a:buNone/>
            </a:pPr>
            <a:endParaRPr lang="en-US" sz="2800" b="1" dirty="0"/>
          </a:p>
        </p:txBody>
      </p:sp>
      <p:sp>
        <p:nvSpPr>
          <p:cNvPr id="2" name="Date Placeholder 1">
            <a:extLst>
              <a:ext uri="{FF2B5EF4-FFF2-40B4-BE49-F238E27FC236}">
                <a16:creationId xmlns:a16="http://schemas.microsoft.com/office/drawing/2014/main" id="{4976CBC9-5C0A-D068-84EA-15003CAB293B}"/>
              </a:ext>
            </a:extLst>
          </p:cNvPr>
          <p:cNvSpPr>
            <a:spLocks noGrp="1"/>
          </p:cNvSpPr>
          <p:nvPr>
            <p:ph type="dt" sz="half" idx="10"/>
          </p:nvPr>
        </p:nvSpPr>
        <p:spPr/>
        <p:txBody>
          <a:bodyPr/>
          <a:lstStyle/>
          <a:p>
            <a:fld id="{6D80F7F3-E406-44E2-93AF-674B3F1A2E51}" type="datetime1">
              <a:rPr lang="en-US" smtClean="0"/>
              <a:t>10/13/2024</a:t>
            </a:fld>
            <a:endParaRPr lang="en-US"/>
          </a:p>
        </p:txBody>
      </p:sp>
      <p:sp>
        <p:nvSpPr>
          <p:cNvPr id="3" name="Footer Placeholder 2">
            <a:extLst>
              <a:ext uri="{FF2B5EF4-FFF2-40B4-BE49-F238E27FC236}">
                <a16:creationId xmlns:a16="http://schemas.microsoft.com/office/drawing/2014/main" id="{5A25C265-5EE2-B096-EEAE-AA03207CE3F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5E166C6-BDD5-9E6C-B4F0-D9DE9217B775}"/>
              </a:ext>
            </a:extLst>
          </p:cNvPr>
          <p:cNvSpPr>
            <a:spLocks noGrp="1"/>
          </p:cNvSpPr>
          <p:nvPr>
            <p:ph type="sldNum" sz="quarter" idx="12"/>
          </p:nvPr>
        </p:nvSpPr>
        <p:spPr/>
        <p:txBody>
          <a:bodyPr/>
          <a:lstStyle/>
          <a:p>
            <a:fld id="{C68AC1EC-23E2-4F0E-A5A4-674EC8DB954E}" type="slidenum">
              <a:rPr lang="en-US" smtClean="0"/>
              <a:t>4</a:t>
            </a:fld>
            <a:endParaRPr lang="en-US"/>
          </a:p>
        </p:txBody>
      </p:sp>
      <p:pic>
        <p:nvPicPr>
          <p:cNvPr id="9" name="Picture 8" descr="A logo with a globe and a graduation cap&#10;&#10;Description automatically generated">
            <a:extLst>
              <a:ext uri="{FF2B5EF4-FFF2-40B4-BE49-F238E27FC236}">
                <a16:creationId xmlns:a16="http://schemas.microsoft.com/office/drawing/2014/main" id="{67661C81-3C5C-A664-ED6B-4F2718EC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91076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5FEB-70E3-E970-EACE-19F49A9C5509}"/>
              </a:ext>
            </a:extLst>
          </p:cNvPr>
          <p:cNvSpPr>
            <a:spLocks noGrp="1"/>
          </p:cNvSpPr>
          <p:nvPr>
            <p:ph type="title"/>
          </p:nvPr>
        </p:nvSpPr>
        <p:spPr/>
        <p:txBody>
          <a:bodyPr/>
          <a:lstStyle/>
          <a:p>
            <a:r>
              <a:rPr lang="en-US" dirty="0"/>
              <a:t>Frontend Side</a:t>
            </a:r>
          </a:p>
        </p:txBody>
      </p:sp>
      <p:sp>
        <p:nvSpPr>
          <p:cNvPr id="3" name="Content Placeholder 2">
            <a:extLst>
              <a:ext uri="{FF2B5EF4-FFF2-40B4-BE49-F238E27FC236}">
                <a16:creationId xmlns:a16="http://schemas.microsoft.com/office/drawing/2014/main" id="{9A4FDB63-C3ED-C631-3A79-578E873A84D2}"/>
              </a:ext>
            </a:extLst>
          </p:cNvPr>
          <p:cNvSpPr>
            <a:spLocks noGrp="1"/>
          </p:cNvSpPr>
          <p:nvPr>
            <p:ph idx="1"/>
          </p:nvPr>
        </p:nvSpPr>
        <p:spPr/>
        <p:txBody>
          <a:bodyPr/>
          <a:lstStyle/>
          <a:p>
            <a:r>
              <a:rPr lang="en-US" dirty="0"/>
              <a:t>This book selling website is designed to provide users with an engaging and interactive platform for discovering and purchasing books. Built using React, the site leverages the power of this JavaScript library to create a dynamic user interface that responds smoothly to user interactions. The application architecture utilizes Redux for efficient state management, ensuring that data flows seamlessly across various components without unnecessary complexity.</a:t>
            </a:r>
          </a:p>
          <a:p>
            <a:r>
              <a:rPr lang="en-US" dirty="0"/>
              <a:t>One of the standout features of the website is its interactive dashboard, which allows administrators to manage book listings, track orders, and oversee user accounts effortlessly. Users can browse a diverse selection of books, search for specific titles, and apply filters to find books that match their interests. This intuitive design enhances the overall user experience, making it easy for anyone to navigate through the site.</a:t>
            </a:r>
          </a:p>
          <a:p>
            <a:r>
              <a:rPr lang="en-US" dirty="0"/>
              <a:t>To further elevate the user experience, Framer Motion is integrated into the website, providing smooth animations and transitions throughout the application. These animations not only make interactions more enjoyable but also guide users as they navigate from one page to another. The aesthetic appeal of the site is enhanced through custom CSS styling, ensuring that it is visually captivating and aligns with modern design standards.</a:t>
            </a:r>
          </a:p>
        </p:txBody>
      </p:sp>
      <p:sp>
        <p:nvSpPr>
          <p:cNvPr id="4" name="Date Placeholder 3">
            <a:extLst>
              <a:ext uri="{FF2B5EF4-FFF2-40B4-BE49-F238E27FC236}">
                <a16:creationId xmlns:a16="http://schemas.microsoft.com/office/drawing/2014/main" id="{3A877E41-DD77-4ECB-7FB8-C5E406393D36}"/>
              </a:ext>
            </a:extLst>
          </p:cNvPr>
          <p:cNvSpPr>
            <a:spLocks noGrp="1"/>
          </p:cNvSpPr>
          <p:nvPr>
            <p:ph type="dt" sz="half" idx="10"/>
          </p:nvPr>
        </p:nvSpPr>
        <p:spPr/>
        <p:txBody>
          <a:bodyPr/>
          <a:lstStyle/>
          <a:p>
            <a:fld id="{579F6069-8263-4296-913A-BC2234E8D32B}" type="datetime1">
              <a:rPr lang="en-US" smtClean="0"/>
              <a:t>10/13/2024</a:t>
            </a:fld>
            <a:endParaRPr lang="en-US"/>
          </a:p>
        </p:txBody>
      </p:sp>
      <p:sp>
        <p:nvSpPr>
          <p:cNvPr id="5" name="Footer Placeholder 4">
            <a:extLst>
              <a:ext uri="{FF2B5EF4-FFF2-40B4-BE49-F238E27FC236}">
                <a16:creationId xmlns:a16="http://schemas.microsoft.com/office/drawing/2014/main" id="{1DF3AD09-478E-DD6D-BFFD-53F0EADCDA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8B3587F-01B0-76E3-2EEC-CEFEF35BAFE4}"/>
              </a:ext>
            </a:extLst>
          </p:cNvPr>
          <p:cNvSpPr>
            <a:spLocks noGrp="1"/>
          </p:cNvSpPr>
          <p:nvPr>
            <p:ph type="sldNum" sz="quarter" idx="12"/>
          </p:nvPr>
        </p:nvSpPr>
        <p:spPr/>
        <p:txBody>
          <a:bodyPr/>
          <a:lstStyle/>
          <a:p>
            <a:fld id="{C68AC1EC-23E2-4F0E-A5A4-674EC8DB954E}" type="slidenum">
              <a:rPr lang="en-US" smtClean="0"/>
              <a:t>5</a:t>
            </a:fld>
            <a:endParaRPr lang="en-US"/>
          </a:p>
        </p:txBody>
      </p:sp>
      <p:pic>
        <p:nvPicPr>
          <p:cNvPr id="7" name="Picture 6" descr="A logo with a globe and a graduation cap&#10;&#10;Description automatically generated">
            <a:extLst>
              <a:ext uri="{FF2B5EF4-FFF2-40B4-BE49-F238E27FC236}">
                <a16:creationId xmlns:a16="http://schemas.microsoft.com/office/drawing/2014/main" id="{352A3BC2-60FF-44CE-C451-E811219D2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418447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5FEB-70E3-E970-EACE-19F49A9C5509}"/>
              </a:ext>
            </a:extLst>
          </p:cNvPr>
          <p:cNvSpPr>
            <a:spLocks noGrp="1"/>
          </p:cNvSpPr>
          <p:nvPr>
            <p:ph type="title"/>
          </p:nvPr>
        </p:nvSpPr>
        <p:spPr/>
        <p:txBody>
          <a:bodyPr/>
          <a:lstStyle/>
          <a:p>
            <a:r>
              <a:rPr lang="en-US" dirty="0"/>
              <a:t>Frontend Side</a:t>
            </a:r>
          </a:p>
        </p:txBody>
      </p:sp>
      <p:sp>
        <p:nvSpPr>
          <p:cNvPr id="3" name="Content Placeholder 2">
            <a:extLst>
              <a:ext uri="{FF2B5EF4-FFF2-40B4-BE49-F238E27FC236}">
                <a16:creationId xmlns:a16="http://schemas.microsoft.com/office/drawing/2014/main" id="{9A4FDB63-C3ED-C631-3A79-578E873A84D2}"/>
              </a:ext>
            </a:extLst>
          </p:cNvPr>
          <p:cNvSpPr>
            <a:spLocks noGrp="1"/>
          </p:cNvSpPr>
          <p:nvPr>
            <p:ph idx="1"/>
          </p:nvPr>
        </p:nvSpPr>
        <p:spPr/>
        <p:txBody>
          <a:bodyPr/>
          <a:lstStyle/>
          <a:p>
            <a:r>
              <a:rPr lang="en-US" dirty="0"/>
              <a:t>The website also features a comprehensive user authentication system, allowing users to securely register, log in, and manage their accounts. This functionality ensures that users can track their orders, save their favorite books, and access personalized recommendations based on their browsing history. By prioritizing security and user privacy, the site fosters trust and encourages repeat visits.</a:t>
            </a:r>
            <a:endParaRPr lang="ar-EG" dirty="0"/>
          </a:p>
          <a:p>
            <a:r>
              <a:rPr lang="en-US" dirty="0"/>
              <a:t>In addition to browsing and purchasing books, the platform includes a shopping cart feature that allows users to add multiple items before proceeding to checkout. This seamless shopping experience is enhanced with clear pricing information and multiple payment options, catering to a diverse range of customers. The checkout process is designed to be straightforward, minimizing any friction during the purchase.</a:t>
            </a:r>
            <a:endParaRPr lang="ar-EG" dirty="0"/>
          </a:p>
        </p:txBody>
      </p:sp>
      <p:sp>
        <p:nvSpPr>
          <p:cNvPr id="4" name="Date Placeholder 3">
            <a:extLst>
              <a:ext uri="{FF2B5EF4-FFF2-40B4-BE49-F238E27FC236}">
                <a16:creationId xmlns:a16="http://schemas.microsoft.com/office/drawing/2014/main" id="{3A877E41-DD77-4ECB-7FB8-C5E406393D36}"/>
              </a:ext>
            </a:extLst>
          </p:cNvPr>
          <p:cNvSpPr>
            <a:spLocks noGrp="1"/>
          </p:cNvSpPr>
          <p:nvPr>
            <p:ph type="dt" sz="half" idx="10"/>
          </p:nvPr>
        </p:nvSpPr>
        <p:spPr/>
        <p:txBody>
          <a:bodyPr/>
          <a:lstStyle/>
          <a:p>
            <a:fld id="{579F6069-8263-4296-913A-BC2234E8D32B}" type="datetime1">
              <a:rPr lang="en-US" smtClean="0"/>
              <a:t>10/13/2024</a:t>
            </a:fld>
            <a:endParaRPr lang="en-US"/>
          </a:p>
        </p:txBody>
      </p:sp>
      <p:sp>
        <p:nvSpPr>
          <p:cNvPr id="5" name="Footer Placeholder 4">
            <a:extLst>
              <a:ext uri="{FF2B5EF4-FFF2-40B4-BE49-F238E27FC236}">
                <a16:creationId xmlns:a16="http://schemas.microsoft.com/office/drawing/2014/main" id="{1DF3AD09-478E-DD6D-BFFD-53F0EADCDA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8B3587F-01B0-76E3-2EEC-CEFEF35BAFE4}"/>
              </a:ext>
            </a:extLst>
          </p:cNvPr>
          <p:cNvSpPr>
            <a:spLocks noGrp="1"/>
          </p:cNvSpPr>
          <p:nvPr>
            <p:ph type="sldNum" sz="quarter" idx="12"/>
          </p:nvPr>
        </p:nvSpPr>
        <p:spPr/>
        <p:txBody>
          <a:bodyPr/>
          <a:lstStyle/>
          <a:p>
            <a:fld id="{C68AC1EC-23E2-4F0E-A5A4-674EC8DB954E}" type="slidenum">
              <a:rPr lang="en-US" smtClean="0"/>
              <a:t>6</a:t>
            </a:fld>
            <a:endParaRPr lang="en-US"/>
          </a:p>
        </p:txBody>
      </p:sp>
      <p:pic>
        <p:nvPicPr>
          <p:cNvPr id="7" name="Picture 6" descr="A logo with a globe and a graduation cap&#10;&#10;Description automatically generated">
            <a:extLst>
              <a:ext uri="{FF2B5EF4-FFF2-40B4-BE49-F238E27FC236}">
                <a16:creationId xmlns:a16="http://schemas.microsoft.com/office/drawing/2014/main" id="{352A3BC2-60FF-44CE-C451-E811219D2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334759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EFBA-0B20-B1F2-7661-F7E98AFE9113}"/>
              </a:ext>
            </a:extLst>
          </p:cNvPr>
          <p:cNvSpPr>
            <a:spLocks noGrp="1"/>
          </p:cNvSpPr>
          <p:nvPr>
            <p:ph type="title"/>
          </p:nvPr>
        </p:nvSpPr>
        <p:spPr/>
        <p:txBody>
          <a:bodyPr/>
          <a:lstStyle/>
          <a:p>
            <a:r>
              <a:rPr lang="en-US" dirty="0"/>
              <a:t>Backend Side</a:t>
            </a:r>
          </a:p>
        </p:txBody>
      </p:sp>
      <p:sp>
        <p:nvSpPr>
          <p:cNvPr id="3" name="Content Placeholder 2">
            <a:extLst>
              <a:ext uri="{FF2B5EF4-FFF2-40B4-BE49-F238E27FC236}">
                <a16:creationId xmlns:a16="http://schemas.microsoft.com/office/drawing/2014/main" id="{0181984E-2735-44C5-2034-14631CB323A1}"/>
              </a:ext>
            </a:extLst>
          </p:cNvPr>
          <p:cNvSpPr>
            <a:spLocks noGrp="1"/>
          </p:cNvSpPr>
          <p:nvPr>
            <p:ph idx="1"/>
          </p:nvPr>
        </p:nvSpPr>
        <p:spPr/>
        <p:txBody>
          <a:bodyPr>
            <a:normAutofit/>
          </a:bodyPr>
          <a:lstStyle/>
          <a:p>
            <a:pPr marL="0" indent="0" algn="ctr">
              <a:buNone/>
            </a:pPr>
            <a:r>
              <a:rPr lang="en-US" sz="2800" b="1" dirty="0"/>
              <a:t>Technologies used </a:t>
            </a:r>
          </a:p>
          <a:p>
            <a:pPr marL="514350" indent="-514350">
              <a:buFont typeface="+mj-lt"/>
              <a:buAutoNum type="arabicPeriod"/>
            </a:pPr>
            <a:r>
              <a:rPr lang="en-US" sz="2000" b="1" dirty="0"/>
              <a:t>Node.JS</a:t>
            </a:r>
          </a:p>
          <a:p>
            <a:pPr marL="514350" indent="-514350">
              <a:buFont typeface="+mj-lt"/>
              <a:buAutoNum type="arabicPeriod"/>
            </a:pPr>
            <a:r>
              <a:rPr lang="en-US" sz="2000" b="1" dirty="0"/>
              <a:t>MongoDB</a:t>
            </a:r>
          </a:p>
          <a:p>
            <a:pPr marL="514350" indent="-514350">
              <a:buFont typeface="+mj-lt"/>
              <a:buAutoNum type="arabicPeriod"/>
            </a:pPr>
            <a:r>
              <a:rPr lang="en-US" sz="2000" b="1" dirty="0"/>
              <a:t>Express framework</a:t>
            </a:r>
          </a:p>
          <a:p>
            <a:pPr marL="514350" indent="-514350">
              <a:buFont typeface="+mj-lt"/>
              <a:buAutoNum type="arabicPeriod"/>
            </a:pPr>
            <a:r>
              <a:rPr lang="en-US" sz="2000" b="1" dirty="0"/>
              <a:t>Json Web Token (JWT)</a:t>
            </a:r>
          </a:p>
          <a:p>
            <a:pPr marL="514350" indent="-514350">
              <a:buFont typeface="+mj-lt"/>
              <a:buAutoNum type="arabicPeriod"/>
            </a:pPr>
            <a:r>
              <a:rPr lang="en-US" sz="2000" b="1" dirty="0"/>
              <a:t>postman</a:t>
            </a:r>
          </a:p>
        </p:txBody>
      </p:sp>
      <p:sp>
        <p:nvSpPr>
          <p:cNvPr id="4" name="Date Placeholder 3">
            <a:extLst>
              <a:ext uri="{FF2B5EF4-FFF2-40B4-BE49-F238E27FC236}">
                <a16:creationId xmlns:a16="http://schemas.microsoft.com/office/drawing/2014/main" id="{155DC7E5-5AE0-5659-A372-62E0932DF613}"/>
              </a:ext>
            </a:extLst>
          </p:cNvPr>
          <p:cNvSpPr>
            <a:spLocks noGrp="1"/>
          </p:cNvSpPr>
          <p:nvPr>
            <p:ph type="dt" sz="half" idx="10"/>
          </p:nvPr>
        </p:nvSpPr>
        <p:spPr/>
        <p:txBody>
          <a:bodyPr/>
          <a:lstStyle/>
          <a:p>
            <a:fld id="{579F6069-8263-4296-913A-BC2234E8D32B}" type="datetime1">
              <a:rPr lang="en-US" smtClean="0"/>
              <a:t>10/13/2024</a:t>
            </a:fld>
            <a:endParaRPr lang="en-US"/>
          </a:p>
        </p:txBody>
      </p:sp>
      <p:sp>
        <p:nvSpPr>
          <p:cNvPr id="5" name="Footer Placeholder 4">
            <a:extLst>
              <a:ext uri="{FF2B5EF4-FFF2-40B4-BE49-F238E27FC236}">
                <a16:creationId xmlns:a16="http://schemas.microsoft.com/office/drawing/2014/main" id="{F82A5DC7-7F5A-0951-EC4A-3669F1C45F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7CE9850-3F6A-25D9-8D3B-F932CAC56278}"/>
              </a:ext>
            </a:extLst>
          </p:cNvPr>
          <p:cNvSpPr>
            <a:spLocks noGrp="1"/>
          </p:cNvSpPr>
          <p:nvPr>
            <p:ph type="sldNum" sz="quarter" idx="12"/>
          </p:nvPr>
        </p:nvSpPr>
        <p:spPr/>
        <p:txBody>
          <a:bodyPr/>
          <a:lstStyle/>
          <a:p>
            <a:fld id="{C68AC1EC-23E2-4F0E-A5A4-674EC8DB954E}" type="slidenum">
              <a:rPr lang="en-US" smtClean="0"/>
              <a:t>7</a:t>
            </a:fld>
            <a:endParaRPr lang="en-US"/>
          </a:p>
        </p:txBody>
      </p:sp>
      <p:pic>
        <p:nvPicPr>
          <p:cNvPr id="7" name="Picture 6" descr="A logo with a globe and a graduation cap&#10;&#10;Description automatically generated">
            <a:extLst>
              <a:ext uri="{FF2B5EF4-FFF2-40B4-BE49-F238E27FC236}">
                <a16:creationId xmlns:a16="http://schemas.microsoft.com/office/drawing/2014/main" id="{E17C2A85-3297-5783-9F31-2896FED12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316720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EFBA-0B20-B1F2-7661-F7E98AFE9113}"/>
              </a:ext>
            </a:extLst>
          </p:cNvPr>
          <p:cNvSpPr>
            <a:spLocks noGrp="1"/>
          </p:cNvSpPr>
          <p:nvPr>
            <p:ph type="title"/>
          </p:nvPr>
        </p:nvSpPr>
        <p:spPr/>
        <p:txBody>
          <a:bodyPr/>
          <a:lstStyle/>
          <a:p>
            <a:r>
              <a:rPr lang="en-US" dirty="0"/>
              <a:t>Backend Side</a:t>
            </a:r>
          </a:p>
        </p:txBody>
      </p:sp>
      <p:sp>
        <p:nvSpPr>
          <p:cNvPr id="3" name="Content Placeholder 2">
            <a:extLst>
              <a:ext uri="{FF2B5EF4-FFF2-40B4-BE49-F238E27FC236}">
                <a16:creationId xmlns:a16="http://schemas.microsoft.com/office/drawing/2014/main" id="{0181984E-2735-44C5-2034-14631CB323A1}"/>
              </a:ext>
            </a:extLst>
          </p:cNvPr>
          <p:cNvSpPr>
            <a:spLocks noGrp="1"/>
          </p:cNvSpPr>
          <p:nvPr>
            <p:ph idx="1"/>
          </p:nvPr>
        </p:nvSpPr>
        <p:spPr/>
        <p:txBody>
          <a:bodyPr>
            <a:normAutofit/>
          </a:bodyPr>
          <a:lstStyle/>
          <a:p>
            <a:pPr>
              <a:lnSpc>
                <a:spcPct val="150000"/>
              </a:lnSpc>
            </a:pPr>
            <a:r>
              <a:rPr lang="en-US" sz="2000" b="1" dirty="0"/>
              <a:t>Following the MVC architecture to create solid RestfulAPIs to serve the client, our frontend side.</a:t>
            </a:r>
          </a:p>
          <a:p>
            <a:pPr>
              <a:lnSpc>
                <a:spcPct val="150000"/>
              </a:lnSpc>
            </a:pPr>
            <a:r>
              <a:rPr lang="en-US" sz="2000" b="1" dirty="0"/>
              <a:t> our entry point where the server is initiated is named ‘index.js’, the initiation will take place on successfully connecting to our MongoDB Atlas.</a:t>
            </a:r>
          </a:p>
          <a:p>
            <a:pPr>
              <a:lnSpc>
                <a:spcPct val="150000"/>
              </a:lnSpc>
            </a:pPr>
            <a:r>
              <a:rPr lang="en-US" sz="2000" b="1" dirty="0"/>
              <a:t>There is general error handling route and general error handling function, </a:t>
            </a:r>
            <a:r>
              <a:rPr lang="en-US" sz="2000" b="1" dirty="0" err="1"/>
              <a:t>errorHandler</a:t>
            </a:r>
            <a:r>
              <a:rPr lang="en-US" sz="2000" b="1" dirty="0"/>
              <a:t>(</a:t>
            </a:r>
            <a:r>
              <a:rPr lang="en-US" sz="2000" b="1" dirty="0" err="1"/>
              <a:t>code,msg</a:t>
            </a:r>
            <a:r>
              <a:rPr lang="en-US" sz="2000" b="1" dirty="0"/>
              <a:t>), to better and easily handle any error would occur all over the project.</a:t>
            </a:r>
          </a:p>
          <a:p>
            <a:pPr>
              <a:lnSpc>
                <a:spcPct val="150000"/>
              </a:lnSpc>
            </a:pPr>
            <a:r>
              <a:rPr lang="en-US" sz="2000" b="1" dirty="0"/>
              <a:t>A routes folder exist to contain all the routes we would need.</a:t>
            </a:r>
          </a:p>
          <a:p>
            <a:pPr marL="0" indent="0">
              <a:lnSpc>
                <a:spcPct val="150000"/>
              </a:lnSpc>
              <a:buNone/>
            </a:pPr>
            <a:endParaRPr lang="en-US" sz="2000" b="1" dirty="0"/>
          </a:p>
        </p:txBody>
      </p:sp>
      <p:sp>
        <p:nvSpPr>
          <p:cNvPr id="4" name="Date Placeholder 3">
            <a:extLst>
              <a:ext uri="{FF2B5EF4-FFF2-40B4-BE49-F238E27FC236}">
                <a16:creationId xmlns:a16="http://schemas.microsoft.com/office/drawing/2014/main" id="{155DC7E5-5AE0-5659-A372-62E0932DF613}"/>
              </a:ext>
            </a:extLst>
          </p:cNvPr>
          <p:cNvSpPr>
            <a:spLocks noGrp="1"/>
          </p:cNvSpPr>
          <p:nvPr>
            <p:ph type="dt" sz="half" idx="10"/>
          </p:nvPr>
        </p:nvSpPr>
        <p:spPr/>
        <p:txBody>
          <a:bodyPr/>
          <a:lstStyle/>
          <a:p>
            <a:fld id="{579F6069-8263-4296-913A-BC2234E8D32B}" type="datetime1">
              <a:rPr lang="en-US" smtClean="0"/>
              <a:t>10/13/2024</a:t>
            </a:fld>
            <a:endParaRPr lang="en-US"/>
          </a:p>
        </p:txBody>
      </p:sp>
      <p:sp>
        <p:nvSpPr>
          <p:cNvPr id="5" name="Footer Placeholder 4">
            <a:extLst>
              <a:ext uri="{FF2B5EF4-FFF2-40B4-BE49-F238E27FC236}">
                <a16:creationId xmlns:a16="http://schemas.microsoft.com/office/drawing/2014/main" id="{F82A5DC7-7F5A-0951-EC4A-3669F1C45F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7CE9850-3F6A-25D9-8D3B-F932CAC56278}"/>
              </a:ext>
            </a:extLst>
          </p:cNvPr>
          <p:cNvSpPr>
            <a:spLocks noGrp="1"/>
          </p:cNvSpPr>
          <p:nvPr>
            <p:ph type="sldNum" sz="quarter" idx="12"/>
          </p:nvPr>
        </p:nvSpPr>
        <p:spPr/>
        <p:txBody>
          <a:bodyPr/>
          <a:lstStyle/>
          <a:p>
            <a:fld id="{C68AC1EC-23E2-4F0E-A5A4-674EC8DB954E}" type="slidenum">
              <a:rPr lang="en-US" smtClean="0"/>
              <a:t>8</a:t>
            </a:fld>
            <a:endParaRPr lang="en-US"/>
          </a:p>
        </p:txBody>
      </p:sp>
      <p:pic>
        <p:nvPicPr>
          <p:cNvPr id="7" name="Picture 6" descr="A logo with a globe and a graduation cap&#10;&#10;Description automatically generated">
            <a:extLst>
              <a:ext uri="{FF2B5EF4-FFF2-40B4-BE49-F238E27FC236}">
                <a16:creationId xmlns:a16="http://schemas.microsoft.com/office/drawing/2014/main" id="{E17C2A85-3297-5783-9F31-2896FED12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463404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EFBA-0B20-B1F2-7661-F7E98AFE9113}"/>
              </a:ext>
            </a:extLst>
          </p:cNvPr>
          <p:cNvSpPr>
            <a:spLocks noGrp="1"/>
          </p:cNvSpPr>
          <p:nvPr>
            <p:ph type="title"/>
          </p:nvPr>
        </p:nvSpPr>
        <p:spPr/>
        <p:txBody>
          <a:bodyPr/>
          <a:lstStyle/>
          <a:p>
            <a:r>
              <a:rPr lang="en-US" dirty="0"/>
              <a:t>Backend Side</a:t>
            </a:r>
          </a:p>
        </p:txBody>
      </p:sp>
      <p:sp>
        <p:nvSpPr>
          <p:cNvPr id="3" name="Content Placeholder 2">
            <a:extLst>
              <a:ext uri="{FF2B5EF4-FFF2-40B4-BE49-F238E27FC236}">
                <a16:creationId xmlns:a16="http://schemas.microsoft.com/office/drawing/2014/main" id="{0181984E-2735-44C5-2034-14631CB323A1}"/>
              </a:ext>
            </a:extLst>
          </p:cNvPr>
          <p:cNvSpPr>
            <a:spLocks noGrp="1"/>
          </p:cNvSpPr>
          <p:nvPr>
            <p:ph idx="1"/>
          </p:nvPr>
        </p:nvSpPr>
        <p:spPr/>
        <p:txBody>
          <a:bodyPr>
            <a:normAutofit/>
          </a:bodyPr>
          <a:lstStyle/>
          <a:p>
            <a:pPr>
              <a:lnSpc>
                <a:spcPct val="150000"/>
              </a:lnSpc>
            </a:pPr>
            <a:r>
              <a:rPr lang="en-US" sz="2000" b="1" dirty="0"/>
              <a:t>A controller Folder to have all the methods which the routes folder would need.</a:t>
            </a:r>
          </a:p>
          <a:p>
            <a:pPr>
              <a:lnSpc>
                <a:spcPct val="150000"/>
              </a:lnSpc>
            </a:pPr>
            <a:r>
              <a:rPr lang="en-US" sz="2000" b="1" dirty="0"/>
              <a:t>A model folder to have our database schemas and collections.</a:t>
            </a:r>
          </a:p>
          <a:p>
            <a:pPr>
              <a:lnSpc>
                <a:spcPct val="150000"/>
              </a:lnSpc>
            </a:pPr>
            <a:r>
              <a:rPr lang="en-US" sz="2000" b="1" dirty="0"/>
              <a:t>A .env file to include our private credentials and save them from being exposed publicly.</a:t>
            </a:r>
          </a:p>
          <a:p>
            <a:pPr>
              <a:lnSpc>
                <a:spcPct val="150000"/>
              </a:lnSpc>
            </a:pPr>
            <a:r>
              <a:rPr lang="en-US" sz="2000" b="1" dirty="0"/>
              <a:t>A middleware folder to have crucial middleware for to check the Authentication state of the user and another one to check the authorization of the user </a:t>
            </a:r>
          </a:p>
          <a:p>
            <a:pPr>
              <a:lnSpc>
                <a:spcPct val="150000"/>
              </a:lnSpc>
            </a:pPr>
            <a:r>
              <a:rPr lang="en-US" sz="2000" b="1" dirty="0"/>
              <a:t>Based on the user Authentication and Authorization he will be permitted to access some routes and won’t be permitted for some other.</a:t>
            </a:r>
          </a:p>
        </p:txBody>
      </p:sp>
      <p:sp>
        <p:nvSpPr>
          <p:cNvPr id="4" name="Date Placeholder 3">
            <a:extLst>
              <a:ext uri="{FF2B5EF4-FFF2-40B4-BE49-F238E27FC236}">
                <a16:creationId xmlns:a16="http://schemas.microsoft.com/office/drawing/2014/main" id="{155DC7E5-5AE0-5659-A372-62E0932DF613}"/>
              </a:ext>
            </a:extLst>
          </p:cNvPr>
          <p:cNvSpPr>
            <a:spLocks noGrp="1"/>
          </p:cNvSpPr>
          <p:nvPr>
            <p:ph type="dt" sz="half" idx="10"/>
          </p:nvPr>
        </p:nvSpPr>
        <p:spPr/>
        <p:txBody>
          <a:bodyPr/>
          <a:lstStyle/>
          <a:p>
            <a:fld id="{579F6069-8263-4296-913A-BC2234E8D32B}" type="datetime1">
              <a:rPr lang="en-US" smtClean="0"/>
              <a:t>10/13/2024</a:t>
            </a:fld>
            <a:endParaRPr lang="en-US"/>
          </a:p>
        </p:txBody>
      </p:sp>
      <p:sp>
        <p:nvSpPr>
          <p:cNvPr id="5" name="Footer Placeholder 4">
            <a:extLst>
              <a:ext uri="{FF2B5EF4-FFF2-40B4-BE49-F238E27FC236}">
                <a16:creationId xmlns:a16="http://schemas.microsoft.com/office/drawing/2014/main" id="{F82A5DC7-7F5A-0951-EC4A-3669F1C45F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7CE9850-3F6A-25D9-8D3B-F932CAC56278}"/>
              </a:ext>
            </a:extLst>
          </p:cNvPr>
          <p:cNvSpPr>
            <a:spLocks noGrp="1"/>
          </p:cNvSpPr>
          <p:nvPr>
            <p:ph type="sldNum" sz="quarter" idx="12"/>
          </p:nvPr>
        </p:nvSpPr>
        <p:spPr/>
        <p:txBody>
          <a:bodyPr/>
          <a:lstStyle/>
          <a:p>
            <a:fld id="{C68AC1EC-23E2-4F0E-A5A4-674EC8DB954E}" type="slidenum">
              <a:rPr lang="en-US" smtClean="0"/>
              <a:t>9</a:t>
            </a:fld>
            <a:endParaRPr lang="en-US"/>
          </a:p>
        </p:txBody>
      </p:sp>
      <p:pic>
        <p:nvPicPr>
          <p:cNvPr id="7" name="Picture 6" descr="A logo with a globe and a graduation cap&#10;&#10;Description automatically generated">
            <a:extLst>
              <a:ext uri="{FF2B5EF4-FFF2-40B4-BE49-F238E27FC236}">
                <a16:creationId xmlns:a16="http://schemas.microsoft.com/office/drawing/2014/main" id="{E17C2A85-3297-5783-9F31-2896FED12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762" y="0"/>
            <a:ext cx="846201" cy="846201"/>
          </a:xfrm>
          <a:prstGeom prst="rect">
            <a:avLst/>
          </a:prstGeom>
        </p:spPr>
      </p:pic>
    </p:spTree>
    <p:extLst>
      <p:ext uri="{BB962C8B-B14F-4D97-AF65-F5344CB8AC3E}">
        <p14:creationId xmlns:p14="http://schemas.microsoft.com/office/powerpoint/2010/main" val="2154988386"/>
      </p:ext>
    </p:extLst>
  </p:cSld>
  <p:clrMapOvr>
    <a:masterClrMapping/>
  </p:clrMapOvr>
</p:sld>
</file>

<file path=ppt/theme/theme1.xml><?xml version="1.0" encoding="utf-8"?>
<a:theme xmlns:a="http://schemas.openxmlformats.org/drawingml/2006/main" name="BohoVogue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865</Words>
  <Application>Microsoft Office PowerPoint</Application>
  <PresentationFormat>Widescreen</PresentationFormat>
  <Paragraphs>91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Light</vt:lpstr>
      <vt:lpstr>Arial</vt:lpstr>
      <vt:lpstr>Walbaum Display</vt:lpstr>
      <vt:lpstr>BohoVogueVTI</vt:lpstr>
      <vt:lpstr>Book Club</vt:lpstr>
      <vt:lpstr>Technical Company  AST</vt:lpstr>
      <vt:lpstr>OUR AIM </vt:lpstr>
      <vt:lpstr>Frontend Side</vt:lpstr>
      <vt:lpstr>Frontend Side</vt:lpstr>
      <vt:lpstr>Frontend Side</vt:lpstr>
      <vt:lpstr>Backend Side</vt:lpstr>
      <vt:lpstr>Backend Side</vt:lpstr>
      <vt:lpstr>Backend Side</vt:lpstr>
      <vt:lpstr>Backend Side</vt:lpstr>
      <vt:lpstr>Backend Side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20812020100783</dc:creator>
  <cp:lastModifiedBy>20812020100783</cp:lastModifiedBy>
  <cp:revision>5</cp:revision>
  <dcterms:created xsi:type="dcterms:W3CDTF">2024-10-12T03:38:33Z</dcterms:created>
  <dcterms:modified xsi:type="dcterms:W3CDTF">2024-10-13T18:24:53Z</dcterms:modified>
</cp:coreProperties>
</file>