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59" r:id="rId10"/>
    <p:sldId id="269" r:id="rId11"/>
    <p:sldId id="270" r:id="rId12"/>
    <p:sldId id="271" r:id="rId13"/>
    <p:sldId id="260" r:id="rId14"/>
    <p:sldId id="272" r:id="rId15"/>
    <p:sldId id="273" r:id="rId16"/>
    <p:sldId id="274" r:id="rId17"/>
    <p:sldId id="275" r:id="rId18"/>
    <p:sldId id="261" r:id="rId19"/>
    <p:sldId id="276" r:id="rId20"/>
    <p:sldId id="277" r:id="rId21"/>
    <p:sldId id="278" r:id="rId22"/>
    <p:sldId id="279" r:id="rId23"/>
    <p:sldId id="263" r:id="rId24"/>
    <p:sldId id="280" r:id="rId25"/>
    <p:sldId id="281" r:id="rId26"/>
    <p:sldId id="282" r:id="rId27"/>
    <p:sldId id="283" r:id="rId28"/>
    <p:sldId id="262" r:id="rId29"/>
    <p:sldId id="284" r:id="rId30"/>
    <p:sldId id="285" r:id="rId31"/>
    <p:sldId id="286" r:id="rId32"/>
    <p:sldId id="287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–Иван Арсентьев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«Место ввода цитаты».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28.xml"/><Relationship Id="rId3" Type="http://schemas.openxmlformats.org/officeDocument/2006/relationships/slide" Target="slide4.xml"/><Relationship Id="rId21" Type="http://schemas.openxmlformats.org/officeDocument/2006/relationships/slide" Target="slide23.xml"/><Relationship Id="rId7" Type="http://schemas.openxmlformats.org/officeDocument/2006/relationships/slide" Target="slide8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27.xml"/><Relationship Id="rId2" Type="http://schemas.openxmlformats.org/officeDocument/2006/relationships/slide" Target="slide3.xml"/><Relationship Id="rId16" Type="http://schemas.openxmlformats.org/officeDocument/2006/relationships/slide" Target="slide18.xml"/><Relationship Id="rId20" Type="http://schemas.openxmlformats.org/officeDocument/2006/relationships/slide" Target="slide22.xml"/><Relationship Id="rId29" Type="http://schemas.openxmlformats.org/officeDocument/2006/relationships/slide" Target="slide31.xml"/><Relationship Id="rId1" Type="http://schemas.openxmlformats.org/officeDocument/2006/relationships/slideLayout" Target="../slideLayouts/slideLayout6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24" Type="http://schemas.openxmlformats.org/officeDocument/2006/relationships/slide" Target="slide26.xml"/><Relationship Id="rId5" Type="http://schemas.openxmlformats.org/officeDocument/2006/relationships/slide" Target="slide6.xml"/><Relationship Id="rId15" Type="http://schemas.openxmlformats.org/officeDocument/2006/relationships/slide" Target="slide17.xml"/><Relationship Id="rId23" Type="http://schemas.openxmlformats.org/officeDocument/2006/relationships/slide" Target="slide25.xml"/><Relationship Id="rId28" Type="http://schemas.openxmlformats.org/officeDocument/2006/relationships/slide" Target="slide30.xml"/><Relationship Id="rId10" Type="http://schemas.openxmlformats.org/officeDocument/2006/relationships/slide" Target="slide11.xml"/><Relationship Id="rId19" Type="http://schemas.openxmlformats.org/officeDocument/2006/relationships/slide" Target="slide21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6.xml"/><Relationship Id="rId22" Type="http://schemas.openxmlformats.org/officeDocument/2006/relationships/slide" Target="slide24.xml"/><Relationship Id="rId27" Type="http://schemas.openxmlformats.org/officeDocument/2006/relationships/slide" Target="slide29.xml"/><Relationship Id="rId30" Type="http://schemas.openxmlformats.org/officeDocument/2006/relationships/slide" Target="slide3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vk.com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1896301" y="2021057"/>
            <a:ext cx="5268587" cy="5701953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rPr sz="6600" i="1" dirty="0" smtClean="0">
                <a:solidFill>
                  <a:schemeClr val="tx1"/>
                </a:solidFill>
              </a:rPr>
              <a:t>ho-ho-ho</a:t>
            </a:r>
            <a:r>
              <a:rPr lang="ru-RU" sz="6600" i="1" dirty="0" smtClean="0">
                <a:solidFill>
                  <a:schemeClr val="tx1"/>
                </a:solidFill>
              </a:rPr>
              <a:t/>
            </a:r>
            <a:br>
              <a:rPr lang="ru-RU" sz="6600" i="1" dirty="0" smtClean="0">
                <a:solidFill>
                  <a:schemeClr val="tx1"/>
                </a:solidFill>
              </a:rPr>
            </a:br>
            <a:r>
              <a:rPr lang="en-US" sz="6600" dirty="0" smtClean="0">
                <a:solidFill>
                  <a:schemeClr val="tx1"/>
                </a:solidFill>
              </a:rPr>
              <a:t>it’s a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Winter </a:t>
            </a:r>
            <a:r>
              <a:rPr lang="en-US" dirty="0" err="1" smtClean="0">
                <a:solidFill>
                  <a:srgbClr val="ED1C24"/>
                </a:solidFill>
              </a:rPr>
              <a:t>SiBears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Quiz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6255870" y="2189688"/>
            <a:ext cx="5210741" cy="5364689"/>
            <a:chOff x="6944800" y="1983480"/>
            <a:chExt cx="5210741" cy="5364689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933"/>
            <a:stretch/>
          </p:blipFill>
          <p:spPr>
            <a:xfrm>
              <a:off x="6944800" y="2496107"/>
              <a:ext cx="5210741" cy="4852062"/>
            </a:xfrm>
            <a:prstGeom prst="rect">
              <a:avLst/>
            </a:prstGeom>
          </p:spPr>
        </p:pic>
        <p:pic>
          <p:nvPicPr>
            <p:cNvPr id="11270" name="Picture 6" descr="https://img.clipartfest.com/ab9088a17215613d9aaecd2adbb2ff4a_images-for-clipart-santa-hat-santa-hat-clipart-transparent-background_1500-129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0290" y="1983480"/>
              <a:ext cx="2569732" cy="2218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solidFill>
                  <a:srgbClr val="FF2F92"/>
                </a:solidFill>
              </a:rPr>
              <a:t>вектор</a:t>
            </a:r>
            <a:r>
              <a:rPr dirty="0">
                <a:solidFill>
                  <a:srgbClr val="FF2F92"/>
                </a:solidFill>
              </a:rPr>
              <a:t> |</a:t>
            </a:r>
            <a:r>
              <a:rPr dirty="0"/>
              <a:t> </a:t>
            </a:r>
            <a:r>
              <a:rPr lang="en-US" dirty="0" smtClean="0"/>
              <a:t>128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952500" y="2394017"/>
            <a:ext cx="11099800" cy="35485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2" indent="457200" algn="ctr">
              <a:buSzTx/>
              <a:buNone/>
              <a:defRPr sz="5500"/>
            </a:pPr>
            <a:r>
              <a:rPr sz="3200" dirty="0" err="1"/>
              <a:t>Какой</a:t>
            </a:r>
            <a:r>
              <a:rPr sz="3200" dirty="0"/>
              <a:t> </a:t>
            </a:r>
            <a:r>
              <a:rPr sz="3200" dirty="0" err="1"/>
              <a:t>вектор</a:t>
            </a:r>
            <a:r>
              <a:rPr sz="3200" dirty="0"/>
              <a:t> </a:t>
            </a:r>
            <a:r>
              <a:rPr sz="3200" dirty="0" err="1"/>
              <a:t>нужен</a:t>
            </a:r>
            <a:r>
              <a:rPr sz="3200" dirty="0"/>
              <a:t>, </a:t>
            </a:r>
            <a:r>
              <a:rPr sz="3200" dirty="0" err="1"/>
              <a:t>чтобы</a:t>
            </a:r>
            <a:r>
              <a:rPr sz="3200" dirty="0"/>
              <a:t> </a:t>
            </a:r>
            <a:r>
              <a:rPr sz="3200" dirty="0" err="1"/>
              <a:t>выполнить</a:t>
            </a:r>
            <a:r>
              <a:rPr sz="3200" dirty="0"/>
              <a:t> prompt(‘</a:t>
            </a:r>
            <a:r>
              <a:rPr sz="3200" dirty="0" err="1"/>
              <a:t>SiBears</a:t>
            </a:r>
            <a:r>
              <a:rPr sz="3200" dirty="0"/>
              <a:t>’)?</a:t>
            </a:r>
          </a:p>
          <a:p>
            <a:pPr marL="0" lvl="2" indent="457200" algn="ctr">
              <a:buSzTx/>
              <a:buNone/>
              <a:defRPr sz="5500"/>
            </a:pPr>
            <a:endParaRPr sz="3200" dirty="0"/>
          </a:p>
          <a:p>
            <a:pPr marL="0" lvl="2" indent="457200" algn="ctr">
              <a:buSzTx/>
              <a:buNone/>
              <a:defRPr sz="5500"/>
            </a:pPr>
            <a:endParaRPr sz="3200" dirty="0"/>
          </a:p>
        </p:txBody>
      </p:sp>
      <p:sp>
        <p:nvSpPr>
          <p:cNvPr id="129" name="Shape 129">
            <a:hlinkClick r:id="rId2" action="ppaction://hlinksldjump"/>
          </p:cNvPr>
          <p:cNvSpPr/>
          <p:nvPr/>
        </p:nvSpPr>
        <p:spPr>
          <a:xfrm>
            <a:off x="-709884" y="7598475"/>
            <a:ext cx="2705881" cy="2705881"/>
          </a:xfrm>
          <a:prstGeom prst="ellipse">
            <a:avLst/>
          </a:prstGeom>
          <a:solidFill>
            <a:srgbClr val="FF2F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2600"/>
                </a:solidFill>
              </a:defRPr>
            </a:pPr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1848284" y="4168300"/>
            <a:ext cx="102040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C678DD"/>
                </a:solidFill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ABB2B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1AEEE"/>
                </a:solidFill>
                <a:latin typeface="Courier New" panose="02070309020205020404" pitchFamily="49" charset="0"/>
              </a:rPr>
              <a:t>escape</a:t>
            </a:r>
            <a:r>
              <a:rPr lang="en-US" dirty="0">
                <a:solidFill>
                  <a:srgbClr val="ABB2BF"/>
                </a:solidFill>
                <a:latin typeface="Courier New" panose="02070309020205020404" pitchFamily="49" charset="0"/>
              </a:rPr>
              <a:t>(s) </a:t>
            </a:r>
            <a:r>
              <a:rPr lang="en-US" dirty="0" smtClean="0">
                <a:solidFill>
                  <a:srgbClr val="ABB2BF"/>
                </a:solidFill>
                <a:latin typeface="Courier New" panose="02070309020205020404" pitchFamily="49" charset="0"/>
              </a:rPr>
              <a:t>{</a:t>
            </a:r>
            <a:br>
              <a:rPr lang="en-US" dirty="0" smtClean="0">
                <a:solidFill>
                  <a:srgbClr val="ABB2B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ABB2BF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C678DD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ABB2B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8C379"/>
                </a:solidFill>
                <a:latin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98C379"/>
                </a:solidFill>
                <a:latin typeface="Courier New" panose="02070309020205020404" pitchFamily="49" charset="0"/>
              </a:rPr>
              <a:t>script|data</a:t>
            </a:r>
            <a:r>
              <a:rPr lang="en-US" dirty="0">
                <a:solidFill>
                  <a:srgbClr val="98C379"/>
                </a:solidFill>
                <a:latin typeface="Courier New" panose="02070309020205020404" pitchFamily="49" charset="0"/>
              </a:rPr>
              <a:t>|\/|"/</a:t>
            </a:r>
            <a:r>
              <a:rPr lang="en-US" dirty="0">
                <a:solidFill>
                  <a:srgbClr val="ABB2BF"/>
                </a:solidFill>
                <a:latin typeface="Courier New" panose="02070309020205020404" pitchFamily="49" charset="0"/>
              </a:rPr>
              <a:t>.test(s)) </a:t>
            </a:r>
            <a:r>
              <a:rPr lang="en-US" dirty="0" smtClean="0">
                <a:solidFill>
                  <a:srgbClr val="ABB2BF"/>
                </a:solidFill>
                <a:latin typeface="Courier New" panose="02070309020205020404" pitchFamily="49" charset="0"/>
              </a:rPr>
              <a:t>{</a:t>
            </a:r>
            <a:br>
              <a:rPr lang="en-US" dirty="0" smtClean="0">
                <a:solidFill>
                  <a:srgbClr val="ABB2B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ABB2BF"/>
                </a:solidFill>
                <a:latin typeface="Courier New" panose="02070309020205020404" pitchFamily="49" charset="0"/>
              </a:rPr>
              <a:t>		s </a:t>
            </a:r>
            <a:r>
              <a:rPr lang="en-US" dirty="0">
                <a:solidFill>
                  <a:srgbClr val="ABB2BF"/>
                </a:solidFill>
                <a:latin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rgbClr val="98C379"/>
                </a:solidFill>
                <a:latin typeface="Courier New" panose="02070309020205020404" pitchFamily="49" charset="0"/>
              </a:rPr>
              <a:t>'/'</a:t>
            </a:r>
            <a:r>
              <a:rPr lang="en-US" dirty="0" smtClean="0">
                <a:solidFill>
                  <a:srgbClr val="ABB2BF"/>
                </a:solidFill>
                <a:latin typeface="Courier New" panose="02070309020205020404" pitchFamily="49" charset="0"/>
              </a:rPr>
              <a:t>;</a:t>
            </a:r>
            <a:br>
              <a:rPr lang="en-US" dirty="0" smtClean="0">
                <a:solidFill>
                  <a:srgbClr val="ABB2B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ABB2BF"/>
                </a:solidFill>
                <a:latin typeface="Courier New" panose="02070309020205020404" pitchFamily="49" charset="0"/>
              </a:rPr>
              <a:t>	}</a:t>
            </a:r>
            <a:br>
              <a:rPr lang="en-US" dirty="0" smtClean="0">
                <a:solidFill>
                  <a:srgbClr val="ABB2B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ABB2BF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C678DD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ABB2B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8C379"/>
                </a:solidFill>
                <a:latin typeface="Courier New" panose="02070309020205020404" pitchFamily="49" charset="0"/>
              </a:rPr>
              <a:t>'&lt;a </a:t>
            </a:r>
            <a:r>
              <a:rPr lang="en-US" dirty="0" err="1">
                <a:solidFill>
                  <a:srgbClr val="98C379"/>
                </a:solidFill>
                <a:latin typeface="Courier New" panose="02070309020205020404" pitchFamily="49" charset="0"/>
              </a:rPr>
              <a:t>href</a:t>
            </a:r>
            <a:r>
              <a:rPr lang="en-US" dirty="0">
                <a:solidFill>
                  <a:srgbClr val="98C379"/>
                </a:solidFill>
                <a:latin typeface="Courier New" panose="02070309020205020404" pitchFamily="49" charset="0"/>
              </a:rPr>
              <a:t>="'</a:t>
            </a:r>
            <a:r>
              <a:rPr lang="en-US" dirty="0">
                <a:solidFill>
                  <a:srgbClr val="ABB2BF"/>
                </a:solidFill>
                <a:latin typeface="Courier New" panose="02070309020205020404" pitchFamily="49" charset="0"/>
              </a:rPr>
              <a:t> + s + </a:t>
            </a:r>
            <a:r>
              <a:rPr lang="en-US" dirty="0" smtClean="0">
                <a:solidFill>
                  <a:srgbClr val="98C379"/>
                </a:solidFill>
                <a:latin typeface="Courier New" panose="02070309020205020404" pitchFamily="49" charset="0"/>
              </a:rPr>
              <a:t>'"&gt;</a:t>
            </a:r>
            <a:r>
              <a:rPr lang="en-US" dirty="0">
                <a:solidFill>
                  <a:srgbClr val="98C379"/>
                </a:solidFill>
                <a:latin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srgbClr val="98C379"/>
                </a:solidFill>
                <a:latin typeface="Courier New" panose="02070309020205020404" pitchFamily="49" charset="0"/>
              </a:rPr>
              <a:t> + </a:t>
            </a:r>
            <a:br>
              <a:rPr lang="en-US" dirty="0" smtClean="0">
                <a:solidFill>
                  <a:srgbClr val="98C379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98C379"/>
                </a:solidFill>
                <a:latin typeface="Courier New" panose="02070309020205020404" pitchFamily="49" charset="0"/>
              </a:rPr>
              <a:t>					</a:t>
            </a:r>
            <a:r>
              <a:rPr lang="en-US" dirty="0">
                <a:solidFill>
                  <a:srgbClr val="98C379"/>
                </a:solidFill>
                <a:latin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srgbClr val="98C379"/>
                </a:solidFill>
                <a:latin typeface="Courier New" panose="02070309020205020404" pitchFamily="49" charset="0"/>
              </a:rPr>
              <a:t>Click </a:t>
            </a:r>
            <a:r>
              <a:rPr lang="en-US" dirty="0">
                <a:solidFill>
                  <a:srgbClr val="98C379"/>
                </a:solidFill>
                <a:latin typeface="Courier New" panose="02070309020205020404" pitchFamily="49" charset="0"/>
              </a:rPr>
              <a:t>ME &lt;/a&gt;'</a:t>
            </a:r>
            <a:r>
              <a:rPr lang="en-US" dirty="0">
                <a:solidFill>
                  <a:srgbClr val="ABB2BF"/>
                </a:solidFill>
                <a:latin typeface="Courier New" panose="02070309020205020404" pitchFamily="49" charset="0"/>
              </a:rPr>
              <a:t>; </a:t>
            </a:r>
            <a:endParaRPr lang="en-US" dirty="0" smtClean="0">
              <a:solidFill>
                <a:srgbClr val="ABB2B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dirty="0" smtClean="0">
                <a:solidFill>
                  <a:srgbClr val="ABB2BF"/>
                </a:solidFill>
                <a:latin typeface="Courier New" panose="02070309020205020404" pitchFamily="49" charset="0"/>
              </a:rPr>
              <a:t>}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059811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solidFill>
                  <a:srgbClr val="FF2F92"/>
                </a:solidFill>
              </a:rPr>
              <a:t>вектор</a:t>
            </a:r>
            <a:r>
              <a:rPr dirty="0">
                <a:solidFill>
                  <a:srgbClr val="FF2F92"/>
                </a:solidFill>
              </a:rPr>
              <a:t> |</a:t>
            </a:r>
            <a:r>
              <a:rPr dirty="0"/>
              <a:t> </a:t>
            </a:r>
            <a:r>
              <a:rPr lang="en-US" dirty="0" smtClean="0"/>
              <a:t>256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952500" y="1880451"/>
            <a:ext cx="11099800" cy="35485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2" indent="457200" algn="ctr">
              <a:buSzTx/>
              <a:buNone/>
              <a:defRPr sz="5500"/>
            </a:pPr>
            <a:r>
              <a:rPr lang="ru-RU" sz="3200" dirty="0" smtClean="0"/>
              <a:t>В </a:t>
            </a:r>
            <a:r>
              <a:rPr lang="ru-RU" sz="3200" dirty="0"/>
              <a:t>какой контекст попадает пользовательский ввод после данной функции</a:t>
            </a:r>
            <a:r>
              <a:rPr lang="ru-RU" sz="3200" dirty="0" smtClean="0"/>
              <a:t>?</a:t>
            </a:r>
            <a:endParaRPr sz="3200" dirty="0"/>
          </a:p>
          <a:p>
            <a:pPr marL="0" lvl="2" indent="457200" algn="ctr">
              <a:buSzTx/>
              <a:buNone/>
              <a:defRPr sz="5500"/>
            </a:pPr>
            <a:endParaRPr sz="3200" dirty="0"/>
          </a:p>
        </p:txBody>
      </p:sp>
      <p:sp>
        <p:nvSpPr>
          <p:cNvPr id="129" name="Shape 129">
            <a:hlinkClick r:id="rId2" action="ppaction://hlinksldjump"/>
          </p:cNvPr>
          <p:cNvSpPr/>
          <p:nvPr/>
        </p:nvSpPr>
        <p:spPr>
          <a:xfrm>
            <a:off x="-709884" y="7598475"/>
            <a:ext cx="2705881" cy="2705881"/>
          </a:xfrm>
          <a:prstGeom prst="ellipse">
            <a:avLst/>
          </a:prstGeom>
          <a:solidFill>
            <a:srgbClr val="FF2F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2600"/>
                </a:solidFill>
              </a:defRPr>
            </a:pPr>
            <a:endParaRPr/>
          </a:p>
        </p:txBody>
      </p:sp>
      <p:sp>
        <p:nvSpPr>
          <p:cNvPr id="9" name="Прямоугольник 8"/>
          <p:cNvSpPr/>
          <p:nvPr/>
        </p:nvSpPr>
        <p:spPr>
          <a:xfrm>
            <a:off x="3065920" y="4477861"/>
            <a:ext cx="64888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C678DD"/>
                </a:solidFill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ABB2B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1AEEE"/>
                </a:solidFill>
                <a:latin typeface="Courier New" panose="02070309020205020404" pitchFamily="49" charset="0"/>
              </a:rPr>
              <a:t>escape</a:t>
            </a:r>
            <a:r>
              <a:rPr lang="en-US" dirty="0">
                <a:solidFill>
                  <a:srgbClr val="ABB2BF"/>
                </a:solidFill>
                <a:latin typeface="Courier New" panose="02070309020205020404" pitchFamily="49" charset="0"/>
              </a:rPr>
              <a:t>(s) </a:t>
            </a:r>
            <a:r>
              <a:rPr lang="en-US" dirty="0" smtClean="0">
                <a:solidFill>
                  <a:srgbClr val="ABB2BF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dirty="0" smtClean="0">
                <a:solidFill>
                  <a:srgbClr val="ABB2B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678DD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ABB2B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8C379"/>
                </a:solidFill>
                <a:latin typeface="Courier New" panose="02070309020205020404" pitchFamily="49" charset="0"/>
              </a:rPr>
              <a:t>'&lt;</a:t>
            </a:r>
            <a:r>
              <a:rPr lang="en-US" dirty="0" err="1">
                <a:solidFill>
                  <a:srgbClr val="98C379"/>
                </a:solidFill>
                <a:latin typeface="Courier New" panose="02070309020205020404" pitchFamily="49" charset="0"/>
              </a:rPr>
              <a:t>textarea</a:t>
            </a:r>
            <a:r>
              <a:rPr lang="en-US" dirty="0">
                <a:solidFill>
                  <a:srgbClr val="98C379"/>
                </a:solidFill>
                <a:latin typeface="Courier New" panose="02070309020205020404" pitchFamily="49" charset="0"/>
              </a:rPr>
              <a:t>&gt;'</a:t>
            </a:r>
            <a:r>
              <a:rPr lang="en-US" dirty="0">
                <a:solidFill>
                  <a:srgbClr val="ABB2B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ABB2BF"/>
                </a:solidFill>
                <a:latin typeface="Courier New" panose="02070309020205020404" pitchFamily="49" charset="0"/>
              </a:rPr>
              <a:t>+ </a:t>
            </a:r>
          </a:p>
          <a:p>
            <a:pPr algn="l"/>
            <a:r>
              <a:rPr lang="en-US" dirty="0">
                <a:solidFill>
                  <a:srgbClr val="ABB2BF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ABB2BF"/>
                </a:solidFill>
                <a:latin typeface="Courier New" panose="02070309020205020404" pitchFamily="49" charset="0"/>
              </a:rPr>
              <a:t>			s </a:t>
            </a:r>
            <a:r>
              <a:rPr lang="en-US" dirty="0">
                <a:solidFill>
                  <a:srgbClr val="ABB2BF"/>
                </a:solidFill>
                <a:latin typeface="Courier New" panose="02070309020205020404" pitchFamily="49" charset="0"/>
              </a:rPr>
              <a:t>+ </a:t>
            </a:r>
            <a:r>
              <a:rPr lang="en-US" dirty="0" smtClean="0">
                <a:solidFill>
                  <a:srgbClr val="ABB2BF"/>
                </a:solidFill>
                <a:latin typeface="Courier New" panose="02070309020205020404" pitchFamily="49" charset="0"/>
              </a:rPr>
              <a:t>	</a:t>
            </a:r>
          </a:p>
          <a:p>
            <a:pPr algn="l"/>
            <a:r>
              <a:rPr lang="en-US" dirty="0">
                <a:solidFill>
                  <a:srgbClr val="ABB2BF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ABB2BF"/>
                </a:solidFill>
                <a:latin typeface="Courier New" panose="02070309020205020404" pitchFamily="49" charset="0"/>
              </a:rPr>
              <a:t>			</a:t>
            </a:r>
            <a:r>
              <a:rPr lang="en-US" dirty="0" smtClean="0">
                <a:solidFill>
                  <a:srgbClr val="98C379"/>
                </a:solidFill>
                <a:latin typeface="Courier New" panose="02070309020205020404" pitchFamily="49" charset="0"/>
              </a:rPr>
              <a:t>'&lt;/</a:t>
            </a:r>
            <a:r>
              <a:rPr lang="en-US" dirty="0" err="1">
                <a:solidFill>
                  <a:srgbClr val="98C379"/>
                </a:solidFill>
                <a:latin typeface="Courier New" panose="02070309020205020404" pitchFamily="49" charset="0"/>
              </a:rPr>
              <a:t>textarea</a:t>
            </a:r>
            <a:r>
              <a:rPr lang="en-US" dirty="0">
                <a:solidFill>
                  <a:srgbClr val="98C379"/>
                </a:solidFill>
                <a:latin typeface="Courier New" panose="02070309020205020404" pitchFamily="49" charset="0"/>
              </a:rPr>
              <a:t>&gt;'</a:t>
            </a:r>
            <a:r>
              <a:rPr lang="en-US" dirty="0">
                <a:solidFill>
                  <a:srgbClr val="ABB2BF"/>
                </a:solidFill>
                <a:latin typeface="Courier New" panose="02070309020205020404" pitchFamily="49" charset="0"/>
              </a:rPr>
              <a:t>; </a:t>
            </a:r>
            <a:endParaRPr lang="en-US" dirty="0" smtClean="0">
              <a:solidFill>
                <a:srgbClr val="ABB2B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dirty="0" smtClean="0">
                <a:solidFill>
                  <a:srgbClr val="ABB2BF"/>
                </a:solidFill>
                <a:latin typeface="Courier New" panose="02070309020205020404" pitchFamily="49" charset="0"/>
              </a:rPr>
              <a:t>}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970748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solidFill>
                  <a:srgbClr val="FF2F92"/>
                </a:solidFill>
              </a:rPr>
              <a:t>вектор</a:t>
            </a:r>
            <a:r>
              <a:rPr dirty="0">
                <a:solidFill>
                  <a:srgbClr val="FF2F92"/>
                </a:solidFill>
              </a:rPr>
              <a:t> |</a:t>
            </a:r>
            <a:r>
              <a:rPr dirty="0"/>
              <a:t> </a:t>
            </a:r>
            <a:r>
              <a:rPr lang="en-US" dirty="0" smtClean="0"/>
              <a:t>512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1027656" y="2143513"/>
            <a:ext cx="11099800" cy="12437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2" indent="457200" algn="ctr">
              <a:buSzTx/>
              <a:buNone/>
              <a:defRPr sz="5500"/>
            </a:pPr>
            <a:r>
              <a:rPr lang="ru-RU" sz="4400" dirty="0" smtClean="0"/>
              <a:t>КАК зовут человека в костюме?</a:t>
            </a:r>
            <a:endParaRPr sz="4400" dirty="0"/>
          </a:p>
        </p:txBody>
      </p:sp>
      <p:sp>
        <p:nvSpPr>
          <p:cNvPr id="129" name="Shape 129">
            <a:hlinkClick r:id="rId2" action="ppaction://hlinksldjump"/>
          </p:cNvPr>
          <p:cNvSpPr/>
          <p:nvPr/>
        </p:nvSpPr>
        <p:spPr>
          <a:xfrm>
            <a:off x="-709884" y="7598475"/>
            <a:ext cx="2705881" cy="2705881"/>
          </a:xfrm>
          <a:prstGeom prst="ellipse">
            <a:avLst/>
          </a:prstGeom>
          <a:solidFill>
            <a:srgbClr val="FF2F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2600"/>
                </a:solidFill>
              </a:defRPr>
            </a:pPr>
            <a:endParaRPr/>
          </a:p>
        </p:txBody>
      </p:sp>
      <p:pic>
        <p:nvPicPr>
          <p:cNvPr id="2050" name="Picture 2" descr="https://sibsutis.ru/upload/iblock/d5f/IMG_290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46" y="3494065"/>
            <a:ext cx="7866614" cy="524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268880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8EFA00"/>
                </a:solidFill>
              </a:rPr>
              <a:t>древности |</a:t>
            </a:r>
            <a:r>
              <a:t> 32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5500"/>
            </a:lvl1pPr>
          </a:lstStyle>
          <a:p>
            <a:r>
              <a:t>КАК использовали рабов при передаче сообщений в Древнем Риме?</a:t>
            </a:r>
          </a:p>
        </p:txBody>
      </p:sp>
      <p:sp>
        <p:nvSpPr>
          <p:cNvPr id="133" name="Shape 133">
            <a:hlinkClick r:id="rId2" action="ppaction://hlinksldjump"/>
          </p:cNvPr>
          <p:cNvSpPr/>
          <p:nvPr/>
        </p:nvSpPr>
        <p:spPr>
          <a:xfrm>
            <a:off x="-709884" y="7598475"/>
            <a:ext cx="2705881" cy="2705881"/>
          </a:xfrm>
          <a:prstGeom prst="ellipse">
            <a:avLst/>
          </a:prstGeom>
          <a:solidFill>
            <a:srgbClr val="8EFA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2600"/>
                </a:solidFill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solidFill>
                  <a:srgbClr val="8EFA00"/>
                </a:solidFill>
              </a:rPr>
              <a:t>древности</a:t>
            </a:r>
            <a:r>
              <a:rPr dirty="0">
                <a:solidFill>
                  <a:srgbClr val="8EFA00"/>
                </a:solidFill>
              </a:rPr>
              <a:t> |</a:t>
            </a:r>
            <a:r>
              <a:rPr dirty="0"/>
              <a:t> </a:t>
            </a:r>
            <a:r>
              <a:rPr lang="ru-RU" dirty="0" smtClean="0"/>
              <a:t>64</a:t>
            </a:r>
            <a:endParaRPr dirty="0"/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5500"/>
            </a:lvl1pPr>
          </a:lstStyle>
          <a:p>
            <a:r>
              <a:rPr lang="ru-RU" dirty="0"/>
              <a:t>В КАКОМ печатном издании были найденные первые упоминания о шифровании? </a:t>
            </a:r>
            <a:endParaRPr dirty="0"/>
          </a:p>
        </p:txBody>
      </p:sp>
      <p:sp>
        <p:nvSpPr>
          <p:cNvPr id="133" name="Shape 133">
            <a:hlinkClick r:id="rId2" action="ppaction://hlinksldjump"/>
          </p:cNvPr>
          <p:cNvSpPr/>
          <p:nvPr/>
        </p:nvSpPr>
        <p:spPr>
          <a:xfrm>
            <a:off x="-709884" y="7598475"/>
            <a:ext cx="2705881" cy="2705881"/>
          </a:xfrm>
          <a:prstGeom prst="ellipse">
            <a:avLst/>
          </a:prstGeom>
          <a:solidFill>
            <a:srgbClr val="8EFA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26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437368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solidFill>
                  <a:srgbClr val="8EFA00"/>
                </a:solidFill>
              </a:rPr>
              <a:t>древности</a:t>
            </a:r>
            <a:r>
              <a:rPr dirty="0">
                <a:solidFill>
                  <a:srgbClr val="8EFA00"/>
                </a:solidFill>
              </a:rPr>
              <a:t> |</a:t>
            </a:r>
            <a:r>
              <a:rPr dirty="0"/>
              <a:t> </a:t>
            </a:r>
            <a:r>
              <a:rPr lang="ru-RU" dirty="0" smtClean="0"/>
              <a:t>128</a:t>
            </a:r>
            <a:endParaRPr dirty="0"/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5500"/>
            </a:lvl1pPr>
          </a:lstStyle>
          <a:p>
            <a:r>
              <a:rPr lang="ru-RU" dirty="0"/>
              <a:t>Назовите ПРИМЕР шифра, меняющего количество символов в тексте при </a:t>
            </a:r>
            <a:r>
              <a:rPr lang="ru-RU" dirty="0" smtClean="0"/>
              <a:t>шифровании.</a:t>
            </a:r>
            <a:endParaRPr dirty="0"/>
          </a:p>
        </p:txBody>
      </p:sp>
      <p:sp>
        <p:nvSpPr>
          <p:cNvPr id="133" name="Shape 133">
            <a:hlinkClick r:id="rId2" action="ppaction://hlinksldjump"/>
          </p:cNvPr>
          <p:cNvSpPr/>
          <p:nvPr/>
        </p:nvSpPr>
        <p:spPr>
          <a:xfrm>
            <a:off x="-709884" y="7598475"/>
            <a:ext cx="2705881" cy="2705881"/>
          </a:xfrm>
          <a:prstGeom prst="ellipse">
            <a:avLst/>
          </a:prstGeom>
          <a:solidFill>
            <a:srgbClr val="8EFA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26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515476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solidFill>
                  <a:srgbClr val="8EFA00"/>
                </a:solidFill>
              </a:rPr>
              <a:t>древности</a:t>
            </a:r>
            <a:r>
              <a:rPr dirty="0">
                <a:solidFill>
                  <a:srgbClr val="8EFA00"/>
                </a:solidFill>
              </a:rPr>
              <a:t> |</a:t>
            </a:r>
            <a:r>
              <a:rPr dirty="0"/>
              <a:t> </a:t>
            </a:r>
            <a:r>
              <a:rPr lang="ru-RU" dirty="0" smtClean="0"/>
              <a:t>256</a:t>
            </a:r>
            <a:endParaRPr dirty="0"/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5500"/>
            </a:lvl1pPr>
          </a:lstStyle>
          <a:p>
            <a:r>
              <a:rPr lang="ru-RU" dirty="0"/>
              <a:t>Форму ЧЕГО имело одно из первых шифровальных устройств, использовавших многоалфавитную </a:t>
            </a:r>
            <a:r>
              <a:rPr lang="ru-RU" dirty="0" smtClean="0"/>
              <a:t>замену?</a:t>
            </a:r>
            <a:endParaRPr dirty="0"/>
          </a:p>
        </p:txBody>
      </p:sp>
      <p:sp>
        <p:nvSpPr>
          <p:cNvPr id="133" name="Shape 133">
            <a:hlinkClick r:id="rId2" action="ppaction://hlinksldjump"/>
          </p:cNvPr>
          <p:cNvSpPr/>
          <p:nvPr/>
        </p:nvSpPr>
        <p:spPr>
          <a:xfrm>
            <a:off x="-709884" y="7598475"/>
            <a:ext cx="2705881" cy="2705881"/>
          </a:xfrm>
          <a:prstGeom prst="ellipse">
            <a:avLst/>
          </a:prstGeom>
          <a:solidFill>
            <a:srgbClr val="8EFA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26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680192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solidFill>
                  <a:srgbClr val="8EFA00"/>
                </a:solidFill>
              </a:rPr>
              <a:t>древности</a:t>
            </a:r>
            <a:r>
              <a:rPr dirty="0">
                <a:solidFill>
                  <a:srgbClr val="8EFA00"/>
                </a:solidFill>
              </a:rPr>
              <a:t> |</a:t>
            </a:r>
            <a:r>
              <a:rPr dirty="0"/>
              <a:t> </a:t>
            </a:r>
            <a:r>
              <a:rPr lang="ru-RU" dirty="0" smtClean="0"/>
              <a:t>512</a:t>
            </a:r>
            <a:endParaRPr dirty="0"/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5500"/>
            </a:lvl1pPr>
          </a:lstStyle>
          <a:p>
            <a:r>
              <a:rPr lang="ru-RU" dirty="0"/>
              <a:t>В ЧЁМ главное отличие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шифра </a:t>
            </a:r>
            <a:r>
              <a:rPr lang="ru-RU" dirty="0" err="1"/>
              <a:t>Вижинера</a:t>
            </a:r>
            <a:r>
              <a:rPr lang="ru-RU" dirty="0"/>
              <a:t> от  его современников?</a:t>
            </a:r>
            <a:endParaRPr dirty="0"/>
          </a:p>
        </p:txBody>
      </p:sp>
      <p:sp>
        <p:nvSpPr>
          <p:cNvPr id="133" name="Shape 133">
            <a:hlinkClick r:id="rId2" action="ppaction://hlinksldjump"/>
          </p:cNvPr>
          <p:cNvSpPr/>
          <p:nvPr/>
        </p:nvSpPr>
        <p:spPr>
          <a:xfrm>
            <a:off x="-709884" y="7598475"/>
            <a:ext cx="2705881" cy="2705881"/>
          </a:xfrm>
          <a:prstGeom prst="ellipse">
            <a:avLst/>
          </a:prstGeom>
          <a:solidFill>
            <a:srgbClr val="8EFA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26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759737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900"/>
            </a:pPr>
            <a:r>
              <a:rPr>
                <a:solidFill>
                  <a:srgbClr val="0096FF"/>
                </a:solidFill>
              </a:rPr>
              <a:t>что-то там зашифровали |</a:t>
            </a:r>
            <a:r>
              <a:t> 32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5500"/>
            </a:lvl1pPr>
          </a:lstStyle>
          <a:p>
            <a:r>
              <a:t>КАК узнать содержимое чего-то там, что как-то там зашифровали, если у вас есть ключ?</a:t>
            </a:r>
          </a:p>
        </p:txBody>
      </p:sp>
      <p:sp>
        <p:nvSpPr>
          <p:cNvPr id="137" name="Shape 137">
            <a:hlinkClick r:id="rId2" action="ppaction://hlinksldjump"/>
          </p:cNvPr>
          <p:cNvSpPr/>
          <p:nvPr/>
        </p:nvSpPr>
        <p:spPr>
          <a:xfrm>
            <a:off x="-709884" y="7598475"/>
            <a:ext cx="2705881" cy="270588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2600"/>
                </a:solidFill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900"/>
            </a:pPr>
            <a:r>
              <a:rPr dirty="0" err="1">
                <a:solidFill>
                  <a:srgbClr val="0096FF"/>
                </a:solidFill>
              </a:rPr>
              <a:t>что-то</a:t>
            </a:r>
            <a:r>
              <a:rPr dirty="0">
                <a:solidFill>
                  <a:srgbClr val="0096FF"/>
                </a:solidFill>
              </a:rPr>
              <a:t> </a:t>
            </a:r>
            <a:r>
              <a:rPr dirty="0" err="1">
                <a:solidFill>
                  <a:srgbClr val="0096FF"/>
                </a:solidFill>
              </a:rPr>
              <a:t>там</a:t>
            </a:r>
            <a:r>
              <a:rPr dirty="0">
                <a:solidFill>
                  <a:srgbClr val="0096FF"/>
                </a:solidFill>
              </a:rPr>
              <a:t> </a:t>
            </a:r>
            <a:r>
              <a:rPr dirty="0" err="1">
                <a:solidFill>
                  <a:srgbClr val="0096FF"/>
                </a:solidFill>
              </a:rPr>
              <a:t>зашифровали</a:t>
            </a:r>
            <a:r>
              <a:rPr dirty="0">
                <a:solidFill>
                  <a:srgbClr val="0096FF"/>
                </a:solidFill>
              </a:rPr>
              <a:t> |</a:t>
            </a:r>
            <a:r>
              <a:rPr dirty="0"/>
              <a:t> </a:t>
            </a:r>
            <a:r>
              <a:rPr lang="ru-RU" dirty="0" smtClean="0"/>
              <a:t>64</a:t>
            </a:r>
            <a:endParaRPr dirty="0"/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5500"/>
            </a:lvl1pPr>
          </a:lstStyle>
          <a:p>
            <a:r>
              <a:rPr lang="ru-RU" dirty="0"/>
              <a:t>КАКОГО персонажа зарубежного мультсериала </a:t>
            </a:r>
            <a:r>
              <a:rPr lang="ru-RU" dirty="0" err="1"/>
              <a:t>криптографы</a:t>
            </a:r>
            <a:r>
              <a:rPr lang="ru-RU" dirty="0"/>
              <a:t> любят использовать в своих презентация?</a:t>
            </a:r>
            <a:endParaRPr dirty="0"/>
          </a:p>
        </p:txBody>
      </p:sp>
      <p:sp>
        <p:nvSpPr>
          <p:cNvPr id="137" name="Shape 137">
            <a:hlinkClick r:id="rId2" action="ppaction://hlinksldjump"/>
          </p:cNvPr>
          <p:cNvSpPr/>
          <p:nvPr/>
        </p:nvSpPr>
        <p:spPr>
          <a:xfrm>
            <a:off x="-709884" y="7598475"/>
            <a:ext cx="2705881" cy="270588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26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82346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Table 121"/>
          <p:cNvGraphicFramePr/>
          <p:nvPr>
            <p:extLst>
              <p:ext uri="{D42A27DB-BD31-4B8C-83A1-F6EECF244321}">
                <p14:modId xmlns:p14="http://schemas.microsoft.com/office/powerpoint/2010/main" val="3471285375"/>
              </p:ext>
            </p:extLst>
          </p:nvPr>
        </p:nvGraphicFramePr>
        <p:xfrm>
          <a:off x="1625600" y="1219200"/>
          <a:ext cx="10101202" cy="7344000"/>
        </p:xfrm>
        <a:graphic>
          <a:graphicData uri="http://schemas.openxmlformats.org/drawingml/2006/table">
            <a:tbl>
              <a:tblPr firstCol="1">
                <a:tableStyleId>{C7B018BB-80A7-4F77-B60F-C8B233D01FF8}</a:tableStyleId>
              </a:tblPr>
              <a:tblGrid>
                <a:gridCol w="2645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74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4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2400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эти</a:t>
                      </a:r>
                      <a:r>
                        <a:rPr sz="2800" b="1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</a:t>
                      </a:r>
                      <a:r>
                        <a:rPr sz="2800" b="1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ваши</a:t>
                      </a:r>
                      <a:r>
                        <a:rPr sz="2800" b="1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</a:t>
                      </a:r>
                      <a:r>
                        <a:rPr sz="2800" b="1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интернеты</a:t>
                      </a:r>
                      <a:endParaRPr sz="28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8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sz="3600" u="sng" dirty="0">
                          <a:hlinkClick r:id="rId2" action="ppaction://hlinksldjump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  <a:hlinkClick r:id="rId3" action="ppaction://hlinksldjump"/>
                        </a:rPr>
                        <a:t>64</a:t>
                      </a:r>
                      <a:endParaRPr sz="36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  <a:hlinkClick r:id="rId4" action="ppaction://hlinksldjump"/>
                        </a:rPr>
                        <a:t>128</a:t>
                      </a:r>
                      <a:endParaRPr sz="36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  <a:hlinkClick r:id="rId5" action="ppaction://hlinksldjump"/>
                        </a:rPr>
                        <a:t>256</a:t>
                      </a:r>
                      <a:endParaRPr sz="36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  <a:hlinkClick r:id="rId6" action="ppaction://hlinksldjump"/>
                        </a:rPr>
                        <a:t>512</a:t>
                      </a:r>
                      <a:endParaRPr sz="36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400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вектор</a:t>
                      </a:r>
                      <a:endParaRPr sz="28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solidFill>
                      <a:srgbClr val="FF2F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  <a:hlinkClick r:id="rId7" action="ppaction://hlinksldjump"/>
                        </a:rPr>
                        <a:t>32</a:t>
                      </a:r>
                      <a:endParaRPr sz="36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  <a:hlinkClick r:id="rId8" action="ppaction://hlinksldjump"/>
                        </a:rPr>
                        <a:t>64</a:t>
                      </a:r>
                      <a:endParaRPr sz="36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  <a:hlinkClick r:id="rId9" action="ppaction://hlinksldjump"/>
                        </a:rPr>
                        <a:t>128</a:t>
                      </a:r>
                      <a:endParaRPr sz="36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  <a:hlinkClick r:id="rId10" action="ppaction://hlinksldjump"/>
                        </a:rPr>
                        <a:t>256</a:t>
                      </a:r>
                      <a:endParaRPr sz="36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  <a:hlinkClick r:id="rId6" action="ppaction://hlinksldjump"/>
                        </a:rPr>
                        <a:t>512</a:t>
                      </a:r>
                      <a:endParaRPr sz="36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400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древности</a:t>
                      </a:r>
                      <a:endParaRPr sz="28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solidFill>
                      <a:srgbClr val="8EFA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  <a:hlinkClick r:id="rId11" action="ppaction://hlinksldjump"/>
                        </a:rPr>
                        <a:t>32</a:t>
                      </a:r>
                      <a:endParaRPr sz="36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  <a:hlinkClick r:id="rId12" action="ppaction://hlinksldjump"/>
                        </a:rPr>
                        <a:t>64</a:t>
                      </a:r>
                      <a:endParaRPr sz="36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  <a:hlinkClick r:id="rId13" action="ppaction://hlinksldjump"/>
                        </a:rPr>
                        <a:t>128</a:t>
                      </a:r>
                      <a:endParaRPr sz="36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  <a:hlinkClick r:id="rId14" action="ppaction://hlinksldjump"/>
                        </a:rPr>
                        <a:t>256</a:t>
                      </a:r>
                      <a:endParaRPr sz="36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  <a:hlinkClick r:id="rId15" action="ppaction://hlinksldjump"/>
                        </a:rPr>
                        <a:t>512</a:t>
                      </a:r>
                      <a:endParaRPr sz="36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400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что-то</a:t>
                      </a:r>
                      <a:r>
                        <a:rPr sz="2800" b="1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</a:t>
                      </a:r>
                      <a:r>
                        <a:rPr sz="2800" b="1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там</a:t>
                      </a:r>
                      <a:r>
                        <a:rPr sz="2800" b="1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</a:t>
                      </a:r>
                      <a:r>
                        <a:rPr sz="2800" b="1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зашифровали</a:t>
                      </a:r>
                      <a:endParaRPr sz="28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solidFill>
                      <a:srgbClr val="009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  <a:hlinkClick r:id="rId16" action="ppaction://hlinksldjump"/>
                        </a:rPr>
                        <a:t>32</a:t>
                      </a:r>
                      <a:endParaRPr sz="36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  <a:hlinkClick r:id="rId17" action="ppaction://hlinksldjump"/>
                        </a:rPr>
                        <a:t>64</a:t>
                      </a:r>
                      <a:endParaRPr sz="36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  <a:hlinkClick r:id="rId18" action="ppaction://hlinksldjump"/>
                        </a:rPr>
                        <a:t>128</a:t>
                      </a:r>
                      <a:endParaRPr sz="36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  <a:hlinkClick r:id="rId19" action="ppaction://hlinksldjump"/>
                        </a:rPr>
                        <a:t>256</a:t>
                      </a:r>
                      <a:endParaRPr sz="36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  <a:hlinkClick r:id="rId20" action="ppaction://hlinksldjump"/>
                        </a:rPr>
                        <a:t>512</a:t>
                      </a:r>
                      <a:endParaRPr sz="36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400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ru-RU" sz="2800" b="1" i="0" u="none" strike="noStrike" cap="none" spc="0" baseline="0" dirty="0" err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world</a:t>
                      </a:r>
                      <a:r>
                        <a:rPr lang="ru-RU" sz="2800" b="1" i="0" u="none" strike="noStrike" cap="none" spc="0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 </a:t>
                      </a:r>
                      <a:r>
                        <a:rPr lang="ru-RU" sz="2800" b="1" i="0" u="none" strike="noStrike" cap="none" spc="0" baseline="0" dirty="0" err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wide</a:t>
                      </a:r>
                      <a:r>
                        <a:rPr lang="ru-RU" sz="2800" b="1" i="0" u="none" strike="noStrike" cap="none" spc="0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 WHAT</a:t>
                      </a:r>
                      <a:endParaRPr sz="28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Helvetica" panose="020B0604020202020204" pitchFamily="34" charset="0"/>
                        <a:ea typeface="Helvetica"/>
                        <a:cs typeface="Helvetica" panose="020B0604020202020204" pitchFamily="34" charset="0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  <a:hlinkClick r:id="rId21" action="ppaction://hlinksldjump"/>
                        </a:rPr>
                        <a:t>32</a:t>
                      </a:r>
                      <a:endParaRPr sz="36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  <a:hlinkClick r:id="rId22" action="ppaction://hlinksldjump"/>
                        </a:rPr>
                        <a:t>64</a:t>
                      </a:r>
                      <a:endParaRPr sz="36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  <a:hlinkClick r:id="rId23" action="ppaction://hlinksldjump"/>
                        </a:rPr>
                        <a:t>128</a:t>
                      </a:r>
                      <a:endParaRPr sz="36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  <a:hlinkClick r:id="rId24" action="ppaction://hlinksldjump"/>
                        </a:rPr>
                        <a:t>256</a:t>
                      </a:r>
                      <a:endParaRPr sz="36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  <a:hlinkClick r:id="rId25" action="ppaction://hlinksldjump"/>
                        </a:rPr>
                        <a:t>512</a:t>
                      </a:r>
                      <a:endParaRPr sz="36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5978389"/>
                  </a:ext>
                </a:extLst>
              </a:tr>
              <a:tr h="122400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ru-RU" sz="2800" b="1" dirty="0" err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разненькое</a:t>
                      </a:r>
                      <a:endParaRPr sz="28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  <a:hlinkClick r:id="rId26" action="ppaction://hlinksldjump"/>
                        </a:rPr>
                        <a:t>32</a:t>
                      </a:r>
                      <a:endParaRPr sz="36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  <a:hlinkClick r:id="rId27" action="ppaction://hlinksldjump"/>
                        </a:rPr>
                        <a:t>64</a:t>
                      </a:r>
                      <a:endParaRPr sz="36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  <a:hlinkClick r:id="rId28" action="ppaction://hlinksldjump"/>
                        </a:rPr>
                        <a:t>128</a:t>
                      </a:r>
                      <a:endParaRPr sz="36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  <a:hlinkClick r:id="rId29" action="ppaction://hlinksldjump"/>
                        </a:rPr>
                        <a:t>256</a:t>
                      </a:r>
                      <a:endParaRPr sz="36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  <a:hlinkClick r:id="rId30" action="ppaction://hlinksldjump"/>
                        </a:rPr>
                        <a:t>512</a:t>
                      </a:r>
                      <a:endParaRPr sz="36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2601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900"/>
            </a:pPr>
            <a:r>
              <a:rPr dirty="0" err="1">
                <a:solidFill>
                  <a:srgbClr val="0096FF"/>
                </a:solidFill>
              </a:rPr>
              <a:t>что-то</a:t>
            </a:r>
            <a:r>
              <a:rPr dirty="0">
                <a:solidFill>
                  <a:srgbClr val="0096FF"/>
                </a:solidFill>
              </a:rPr>
              <a:t> </a:t>
            </a:r>
            <a:r>
              <a:rPr dirty="0" err="1">
                <a:solidFill>
                  <a:srgbClr val="0096FF"/>
                </a:solidFill>
              </a:rPr>
              <a:t>там</a:t>
            </a:r>
            <a:r>
              <a:rPr dirty="0">
                <a:solidFill>
                  <a:srgbClr val="0096FF"/>
                </a:solidFill>
              </a:rPr>
              <a:t> </a:t>
            </a:r>
            <a:r>
              <a:rPr dirty="0" err="1">
                <a:solidFill>
                  <a:srgbClr val="0096FF"/>
                </a:solidFill>
              </a:rPr>
              <a:t>зашифровали</a:t>
            </a:r>
            <a:r>
              <a:rPr dirty="0">
                <a:solidFill>
                  <a:srgbClr val="0096FF"/>
                </a:solidFill>
              </a:rPr>
              <a:t> |</a:t>
            </a:r>
            <a:r>
              <a:rPr dirty="0"/>
              <a:t> </a:t>
            </a:r>
            <a:r>
              <a:rPr lang="ru-RU" dirty="0" smtClean="0"/>
              <a:t>128</a:t>
            </a:r>
            <a:endParaRPr dirty="0"/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5500"/>
            </a:lvl1pPr>
          </a:lstStyle>
          <a:p>
            <a:r>
              <a:rPr lang="ru-RU" dirty="0"/>
              <a:t>КАК называется </a:t>
            </a:r>
            <a:r>
              <a:rPr lang="ru-RU" dirty="0" smtClean="0"/>
              <a:t>простейший</a:t>
            </a:r>
            <a:r>
              <a:rPr lang="ru-RU" dirty="0" smtClean="0"/>
              <a:t> </a:t>
            </a:r>
            <a:r>
              <a:rPr lang="ru-RU" dirty="0"/>
              <a:t>доказуемо </a:t>
            </a:r>
            <a:r>
              <a:rPr lang="ru-RU" dirty="0" smtClean="0"/>
              <a:t>не </a:t>
            </a:r>
            <a:r>
              <a:rPr lang="ru-RU" dirty="0" err="1" smtClean="0"/>
              <a:t>взлавываемый</a:t>
            </a:r>
            <a:r>
              <a:rPr lang="ru-RU" dirty="0" smtClean="0"/>
              <a:t> </a:t>
            </a:r>
            <a:r>
              <a:rPr lang="ru-RU" dirty="0"/>
              <a:t>шифр?</a:t>
            </a:r>
            <a:endParaRPr dirty="0"/>
          </a:p>
        </p:txBody>
      </p:sp>
      <p:sp>
        <p:nvSpPr>
          <p:cNvPr id="137" name="Shape 137">
            <a:hlinkClick r:id="rId2" action="ppaction://hlinksldjump"/>
          </p:cNvPr>
          <p:cNvSpPr/>
          <p:nvPr/>
        </p:nvSpPr>
        <p:spPr>
          <a:xfrm>
            <a:off x="-709884" y="7598475"/>
            <a:ext cx="2705881" cy="270588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26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058877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900"/>
            </a:pPr>
            <a:r>
              <a:rPr dirty="0" err="1">
                <a:solidFill>
                  <a:srgbClr val="0096FF"/>
                </a:solidFill>
              </a:rPr>
              <a:t>что-то</a:t>
            </a:r>
            <a:r>
              <a:rPr dirty="0">
                <a:solidFill>
                  <a:srgbClr val="0096FF"/>
                </a:solidFill>
              </a:rPr>
              <a:t> </a:t>
            </a:r>
            <a:r>
              <a:rPr dirty="0" err="1">
                <a:solidFill>
                  <a:srgbClr val="0096FF"/>
                </a:solidFill>
              </a:rPr>
              <a:t>там</a:t>
            </a:r>
            <a:r>
              <a:rPr dirty="0">
                <a:solidFill>
                  <a:srgbClr val="0096FF"/>
                </a:solidFill>
              </a:rPr>
              <a:t> </a:t>
            </a:r>
            <a:r>
              <a:rPr dirty="0" err="1">
                <a:solidFill>
                  <a:srgbClr val="0096FF"/>
                </a:solidFill>
              </a:rPr>
              <a:t>зашифровали</a:t>
            </a:r>
            <a:r>
              <a:rPr dirty="0">
                <a:solidFill>
                  <a:srgbClr val="0096FF"/>
                </a:solidFill>
              </a:rPr>
              <a:t> |</a:t>
            </a:r>
            <a:r>
              <a:rPr dirty="0"/>
              <a:t> </a:t>
            </a:r>
            <a:r>
              <a:rPr lang="ru-RU" dirty="0" smtClean="0"/>
              <a:t>256</a:t>
            </a:r>
            <a:endParaRPr dirty="0"/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5500"/>
            </a:lvl1pPr>
          </a:lstStyle>
          <a:p>
            <a:r>
              <a:rPr lang="ru-RU" dirty="0"/>
              <a:t>СКОЛЬКО объектов присутствует в формальном определении шифр-системы?</a:t>
            </a:r>
            <a:endParaRPr dirty="0"/>
          </a:p>
        </p:txBody>
      </p:sp>
      <p:sp>
        <p:nvSpPr>
          <p:cNvPr id="137" name="Shape 137">
            <a:hlinkClick r:id="rId2" action="ppaction://hlinksldjump"/>
          </p:cNvPr>
          <p:cNvSpPr/>
          <p:nvPr/>
        </p:nvSpPr>
        <p:spPr>
          <a:xfrm>
            <a:off x="-709884" y="7598475"/>
            <a:ext cx="2705881" cy="270588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26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964914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900"/>
            </a:pPr>
            <a:r>
              <a:rPr dirty="0" err="1">
                <a:solidFill>
                  <a:srgbClr val="0096FF"/>
                </a:solidFill>
              </a:rPr>
              <a:t>что-то</a:t>
            </a:r>
            <a:r>
              <a:rPr dirty="0">
                <a:solidFill>
                  <a:srgbClr val="0096FF"/>
                </a:solidFill>
              </a:rPr>
              <a:t> </a:t>
            </a:r>
            <a:r>
              <a:rPr dirty="0" err="1">
                <a:solidFill>
                  <a:srgbClr val="0096FF"/>
                </a:solidFill>
              </a:rPr>
              <a:t>там</a:t>
            </a:r>
            <a:r>
              <a:rPr dirty="0">
                <a:solidFill>
                  <a:srgbClr val="0096FF"/>
                </a:solidFill>
              </a:rPr>
              <a:t> </a:t>
            </a:r>
            <a:r>
              <a:rPr dirty="0" err="1">
                <a:solidFill>
                  <a:srgbClr val="0096FF"/>
                </a:solidFill>
              </a:rPr>
              <a:t>зашифровали</a:t>
            </a:r>
            <a:r>
              <a:rPr dirty="0">
                <a:solidFill>
                  <a:srgbClr val="0096FF"/>
                </a:solidFill>
              </a:rPr>
              <a:t> |</a:t>
            </a:r>
            <a:r>
              <a:rPr dirty="0"/>
              <a:t> </a:t>
            </a:r>
            <a:r>
              <a:rPr lang="ru-RU" dirty="0" smtClean="0"/>
              <a:t>512</a:t>
            </a:r>
            <a:endParaRPr dirty="0"/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5500"/>
            </a:lvl1pPr>
          </a:lstStyle>
          <a:p>
            <a:r>
              <a:rPr lang="ru-RU" dirty="0"/>
              <a:t>ЧЬЁ имя носит один из важнейших принципов современной криптографии?</a:t>
            </a:r>
            <a:endParaRPr dirty="0"/>
          </a:p>
        </p:txBody>
      </p:sp>
      <p:sp>
        <p:nvSpPr>
          <p:cNvPr id="137" name="Shape 137">
            <a:hlinkClick r:id="rId2" action="ppaction://hlinksldjump"/>
          </p:cNvPr>
          <p:cNvSpPr/>
          <p:nvPr/>
        </p:nvSpPr>
        <p:spPr>
          <a:xfrm>
            <a:off x="-709884" y="7598475"/>
            <a:ext cx="2705881" cy="270588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26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702828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900"/>
            </a:pPr>
            <a:r>
              <a:rPr lang="en-US" dirty="0" smtClean="0">
                <a:solidFill>
                  <a:schemeClr val="accent6"/>
                </a:solidFill>
              </a:rPr>
              <a:t>world wide WHAT</a:t>
            </a:r>
            <a:r>
              <a:rPr lang="ru-RU" dirty="0" smtClean="0">
                <a:solidFill>
                  <a:schemeClr val="accent6"/>
                </a:solidFill>
              </a:rPr>
              <a:t> </a:t>
            </a:r>
            <a:r>
              <a:rPr dirty="0" smtClean="0">
                <a:solidFill>
                  <a:schemeClr val="accent6"/>
                </a:solidFill>
              </a:rPr>
              <a:t>| </a:t>
            </a:r>
            <a:r>
              <a:rPr lang="ru-RU" dirty="0" smtClean="0"/>
              <a:t>32</a:t>
            </a:r>
            <a:endParaRPr dirty="0"/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5500"/>
            </a:lvl1pPr>
          </a:lstStyle>
          <a:p>
            <a:r>
              <a:rPr lang="ru-RU" dirty="0"/>
              <a:t>ЧТО является основным «строительным элементом</a:t>
            </a:r>
            <a:r>
              <a:rPr lang="ru-RU" dirty="0" smtClean="0"/>
              <a:t>»</a:t>
            </a:r>
            <a:br>
              <a:rPr lang="ru-RU" dirty="0" smtClean="0"/>
            </a:br>
            <a:r>
              <a:rPr lang="ru-RU" dirty="0" smtClean="0"/>
              <a:t>веб-страницы</a:t>
            </a:r>
            <a:r>
              <a:rPr lang="ru-RU" dirty="0"/>
              <a:t>?</a:t>
            </a:r>
            <a:endParaRPr dirty="0"/>
          </a:p>
        </p:txBody>
      </p:sp>
      <p:sp>
        <p:nvSpPr>
          <p:cNvPr id="137" name="Shape 137">
            <a:hlinkClick r:id="rId2" action="ppaction://hlinksldjump"/>
          </p:cNvPr>
          <p:cNvSpPr/>
          <p:nvPr/>
        </p:nvSpPr>
        <p:spPr>
          <a:xfrm>
            <a:off x="-709884" y="7598475"/>
            <a:ext cx="2705881" cy="2705881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26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872880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900"/>
            </a:pPr>
            <a:r>
              <a:rPr lang="en-US" dirty="0" smtClean="0">
                <a:solidFill>
                  <a:schemeClr val="accent6"/>
                </a:solidFill>
              </a:rPr>
              <a:t>world wide WHAT</a:t>
            </a:r>
            <a:r>
              <a:rPr lang="ru-RU" dirty="0" smtClean="0">
                <a:solidFill>
                  <a:schemeClr val="accent6"/>
                </a:solidFill>
              </a:rPr>
              <a:t> </a:t>
            </a:r>
            <a:r>
              <a:rPr dirty="0" smtClean="0">
                <a:solidFill>
                  <a:schemeClr val="accent6"/>
                </a:solidFill>
              </a:rPr>
              <a:t>| </a:t>
            </a:r>
            <a:r>
              <a:rPr lang="ru-RU" dirty="0" smtClean="0"/>
              <a:t>64</a:t>
            </a:r>
            <a:endParaRPr dirty="0"/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xfrm>
            <a:off x="952500" y="2590801"/>
            <a:ext cx="11099800" cy="1116904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0" indent="0" algn="ctr">
              <a:buSzTx/>
              <a:buNone/>
              <a:defRPr sz="5500"/>
            </a:lvl1pPr>
          </a:lstStyle>
          <a:p>
            <a:r>
              <a:rPr lang="ru-RU" sz="16000" dirty="0" smtClean="0"/>
              <a:t>Сопоставьте </a:t>
            </a:r>
            <a:r>
              <a:rPr lang="ru-RU" sz="16000" dirty="0"/>
              <a:t>тег и его значение:</a:t>
            </a:r>
          </a:p>
          <a:p>
            <a:pPr marL="914400" indent="-914400" algn="l">
              <a:buFont typeface="+mj-lt"/>
              <a:buAutoNum type="arabicPeriod"/>
            </a:pPr>
            <a:endParaRPr lang="ru-RU" dirty="0"/>
          </a:p>
        </p:txBody>
      </p:sp>
      <p:sp>
        <p:nvSpPr>
          <p:cNvPr id="137" name="Shape 137">
            <a:hlinkClick r:id="rId2" action="ppaction://hlinksldjump"/>
          </p:cNvPr>
          <p:cNvSpPr/>
          <p:nvPr/>
        </p:nvSpPr>
        <p:spPr>
          <a:xfrm>
            <a:off x="-709884" y="7598475"/>
            <a:ext cx="2705881" cy="2705881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2600"/>
                </a:solidFill>
              </a:defRPr>
            </a:pPr>
            <a:endParaRPr/>
          </a:p>
        </p:txBody>
      </p:sp>
      <p:sp>
        <p:nvSpPr>
          <p:cNvPr id="6" name="Прямоугольник 5"/>
          <p:cNvSpPr/>
          <p:nvPr/>
        </p:nvSpPr>
        <p:spPr>
          <a:xfrm>
            <a:off x="1620217" y="3313248"/>
            <a:ext cx="98035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 algn="l">
              <a:buFont typeface="+mj-lt"/>
              <a:buAutoNum type="arabicPeriod"/>
            </a:pPr>
            <a:r>
              <a:rPr lang="ru-RU" dirty="0" smtClean="0"/>
              <a:t>&lt;h1</a:t>
            </a:r>
            <a:r>
              <a:rPr lang="ru-RU" dirty="0"/>
              <a:t>&gt;&lt;/h1&gt;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US" dirty="0"/>
              <a:t>&lt;</a:t>
            </a:r>
            <a:r>
              <a:rPr lang="ru-RU" dirty="0" err="1" smtClean="0"/>
              <a:t>tt</a:t>
            </a:r>
            <a:r>
              <a:rPr lang="ru-RU" dirty="0"/>
              <a:t>&gt;&lt;/</a:t>
            </a:r>
            <a:r>
              <a:rPr lang="ru-RU" dirty="0" err="1"/>
              <a:t>tt</a:t>
            </a:r>
            <a:r>
              <a:rPr lang="ru-RU" dirty="0"/>
              <a:t>&gt;</a:t>
            </a:r>
          </a:p>
          <a:p>
            <a:pPr marL="914400" indent="-914400" algn="l">
              <a:buFont typeface="+mj-lt"/>
              <a:buAutoNum type="arabicPeriod"/>
            </a:pPr>
            <a:r>
              <a:rPr lang="ru-RU" dirty="0" smtClean="0"/>
              <a:t>&lt;</a:t>
            </a:r>
            <a:r>
              <a:rPr lang="ru-RU" dirty="0" err="1"/>
              <a:t>em</a:t>
            </a:r>
            <a:r>
              <a:rPr lang="ru-RU" dirty="0"/>
              <a:t>&gt;&lt;/</a:t>
            </a:r>
            <a:r>
              <a:rPr lang="ru-RU" dirty="0" err="1"/>
              <a:t>em</a:t>
            </a:r>
            <a:r>
              <a:rPr lang="ru-RU" dirty="0"/>
              <a:t>&gt;</a:t>
            </a:r>
          </a:p>
          <a:p>
            <a:pPr algn="l"/>
            <a:endParaRPr lang="ru-RU" dirty="0"/>
          </a:p>
          <a:p>
            <a:pPr marL="742950" indent="-742950" algn="l">
              <a:buFont typeface="+mj-lt"/>
              <a:buAutoNum type="alphaLcParenR"/>
            </a:pPr>
            <a:r>
              <a:rPr lang="ru-RU" dirty="0" smtClean="0"/>
              <a:t>создает </a:t>
            </a:r>
            <a:r>
              <a:rPr lang="ru-RU" dirty="0"/>
              <a:t>стиль печатной машинки.</a:t>
            </a:r>
          </a:p>
          <a:p>
            <a:pPr marL="742950" indent="-742950" algn="l">
              <a:buFont typeface="+mj-lt"/>
              <a:buAutoNum type="alphaLcParenR"/>
            </a:pPr>
            <a:r>
              <a:rPr lang="ru-RU" dirty="0" smtClean="0"/>
              <a:t>создает </a:t>
            </a:r>
            <a:r>
              <a:rPr lang="ru-RU" dirty="0"/>
              <a:t>самый большой заголовок</a:t>
            </a:r>
          </a:p>
          <a:p>
            <a:pPr marL="742950" lvl="1" indent="-742950" algn="l">
              <a:buFont typeface="+mj-lt"/>
              <a:buAutoNum type="alphaLcParenR"/>
            </a:pPr>
            <a:r>
              <a:rPr lang="ru-RU" dirty="0" smtClean="0"/>
              <a:t>используется </a:t>
            </a:r>
            <a:r>
              <a:rPr lang="ru-RU" dirty="0"/>
              <a:t>для выделения из текста слова</a:t>
            </a:r>
          </a:p>
        </p:txBody>
      </p:sp>
    </p:spTree>
    <p:extLst>
      <p:ext uri="{BB962C8B-B14F-4D97-AF65-F5344CB8AC3E}">
        <p14:creationId xmlns:p14="http://schemas.microsoft.com/office/powerpoint/2010/main" val="1727185130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900"/>
            </a:pPr>
            <a:r>
              <a:rPr lang="en-US" dirty="0" smtClean="0">
                <a:solidFill>
                  <a:schemeClr val="accent6"/>
                </a:solidFill>
              </a:rPr>
              <a:t>world wide WHAT</a:t>
            </a:r>
            <a:r>
              <a:rPr lang="ru-RU" dirty="0" smtClean="0">
                <a:solidFill>
                  <a:schemeClr val="accent6"/>
                </a:solidFill>
              </a:rPr>
              <a:t> </a:t>
            </a:r>
            <a:r>
              <a:rPr dirty="0" smtClean="0">
                <a:solidFill>
                  <a:schemeClr val="accent6"/>
                </a:solidFill>
              </a:rPr>
              <a:t>| </a:t>
            </a:r>
            <a:r>
              <a:rPr lang="ru-RU" dirty="0" smtClean="0"/>
              <a:t>128</a:t>
            </a:r>
            <a:endParaRPr dirty="0"/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xfrm>
            <a:off x="952500" y="3116892"/>
            <a:ext cx="11099800" cy="21816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  <a:defRPr sz="5500"/>
            </a:lvl1pPr>
          </a:lstStyle>
          <a:p>
            <a:r>
              <a:rPr lang="ru-RU" sz="4000" dirty="0"/>
              <a:t>Для ЧЕГО из нижеперечисленного в HTML нет отдельного тэга?</a:t>
            </a:r>
          </a:p>
          <a:p>
            <a:endParaRPr lang="ru-RU" sz="4000" dirty="0"/>
          </a:p>
        </p:txBody>
      </p:sp>
      <p:sp>
        <p:nvSpPr>
          <p:cNvPr id="137" name="Shape 137">
            <a:hlinkClick r:id="rId2" action="ppaction://hlinksldjump"/>
          </p:cNvPr>
          <p:cNvSpPr/>
          <p:nvPr/>
        </p:nvSpPr>
        <p:spPr>
          <a:xfrm>
            <a:off x="-709884" y="7598475"/>
            <a:ext cx="2705881" cy="2705881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2600"/>
                </a:solidFill>
              </a:defRPr>
            </a:pPr>
            <a:endParaRPr/>
          </a:p>
        </p:txBody>
      </p:sp>
      <p:sp>
        <p:nvSpPr>
          <p:cNvPr id="8" name="Прямоугольник 7"/>
          <p:cNvSpPr/>
          <p:nvPr/>
        </p:nvSpPr>
        <p:spPr>
          <a:xfrm>
            <a:off x="4059725" y="4849979"/>
            <a:ext cx="488535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ru-RU" sz="4000" dirty="0"/>
              <a:t>картинка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ru-RU" sz="4000" dirty="0"/>
              <a:t>видео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ru-RU" sz="4000" dirty="0"/>
              <a:t>музыка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ru-RU" sz="4000" dirty="0" err="1"/>
              <a:t>гифка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32713827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900"/>
            </a:pPr>
            <a:r>
              <a:rPr lang="en-US" dirty="0" smtClean="0">
                <a:solidFill>
                  <a:schemeClr val="accent6"/>
                </a:solidFill>
              </a:rPr>
              <a:t>world wide WHAT</a:t>
            </a:r>
            <a:r>
              <a:rPr lang="ru-RU" dirty="0" smtClean="0">
                <a:solidFill>
                  <a:schemeClr val="accent6"/>
                </a:solidFill>
              </a:rPr>
              <a:t> </a:t>
            </a:r>
            <a:r>
              <a:rPr dirty="0" smtClean="0">
                <a:solidFill>
                  <a:schemeClr val="accent6"/>
                </a:solidFill>
              </a:rPr>
              <a:t>| </a:t>
            </a:r>
            <a:r>
              <a:rPr lang="ru-RU" dirty="0" smtClean="0"/>
              <a:t>256</a:t>
            </a:r>
            <a:endParaRPr dirty="0"/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xfrm>
            <a:off x="952500" y="2841320"/>
            <a:ext cx="11099800" cy="21816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  <a:defRPr sz="5500"/>
            </a:lvl1pPr>
          </a:lstStyle>
          <a:p>
            <a:r>
              <a:rPr lang="ru-RU" sz="4400" dirty="0"/>
              <a:t>ЧТО произойдёт после выполнения этого JS кода?</a:t>
            </a:r>
          </a:p>
        </p:txBody>
      </p:sp>
      <p:sp>
        <p:nvSpPr>
          <p:cNvPr id="137" name="Shape 137">
            <a:hlinkClick r:id="rId2" action="ppaction://hlinksldjump"/>
          </p:cNvPr>
          <p:cNvSpPr/>
          <p:nvPr/>
        </p:nvSpPr>
        <p:spPr>
          <a:xfrm>
            <a:off x="-709884" y="7598475"/>
            <a:ext cx="2705881" cy="2705881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2600"/>
                </a:solidFill>
              </a:defRPr>
            </a:pPr>
            <a:endParaRPr/>
          </a:p>
        </p:txBody>
      </p:sp>
      <p:sp>
        <p:nvSpPr>
          <p:cNvPr id="3" name="Прямоугольник 2"/>
          <p:cNvSpPr/>
          <p:nvPr/>
        </p:nvSpPr>
        <p:spPr>
          <a:xfrm>
            <a:off x="1842527" y="5125237"/>
            <a:ext cx="9520163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4000" dirty="0" err="1">
                <a:solidFill>
                  <a:srgbClr val="E6C07B"/>
                </a:solidFill>
                <a:latin typeface="Courier New" panose="02070309020205020404" pitchFamily="49" charset="0"/>
              </a:rPr>
              <a:t>window</a:t>
            </a:r>
            <a:r>
              <a:rPr lang="en-US" sz="4000" dirty="0" err="1">
                <a:solidFill>
                  <a:srgbClr val="ABB2BF"/>
                </a:solidFill>
                <a:latin typeface="Courier New" panose="02070309020205020404" pitchFamily="49" charset="0"/>
              </a:rPr>
              <a:t>.prompt</a:t>
            </a:r>
            <a:r>
              <a:rPr lang="en-US" sz="4000" dirty="0">
                <a:solidFill>
                  <a:srgbClr val="ABB2BF"/>
                </a:solidFill>
                <a:latin typeface="Courier New" panose="02070309020205020404" pitchFamily="49" charset="0"/>
              </a:rPr>
              <a:t> = </a:t>
            </a:r>
            <a:r>
              <a:rPr lang="en-US" sz="4000" dirty="0">
                <a:solidFill>
                  <a:srgbClr val="E6C07B"/>
                </a:solidFill>
                <a:latin typeface="Courier New" panose="02070309020205020404" pitchFamily="49" charset="0"/>
              </a:rPr>
              <a:t>console</a:t>
            </a:r>
            <a:r>
              <a:rPr lang="en-US" sz="4000" dirty="0">
                <a:solidFill>
                  <a:srgbClr val="ABB2BF"/>
                </a:solidFill>
                <a:latin typeface="Courier New" panose="02070309020205020404" pitchFamily="49" charset="0"/>
              </a:rPr>
              <a:t>.log; prompt(“</a:t>
            </a:r>
            <a:r>
              <a:rPr lang="en-US" sz="4000" dirty="0" err="1">
                <a:solidFill>
                  <a:srgbClr val="ABB2BF"/>
                </a:solidFill>
                <a:latin typeface="Courier New" panose="02070309020205020404" pitchFamily="49" charset="0"/>
              </a:rPr>
              <a:t>SiBears</a:t>
            </a:r>
            <a:r>
              <a:rPr lang="en-US" sz="4000" dirty="0">
                <a:solidFill>
                  <a:srgbClr val="ABB2BF"/>
                </a:solidFill>
                <a:latin typeface="Courier New" panose="02070309020205020404" pitchFamily="49" charset="0"/>
              </a:rPr>
              <a:t>”);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914515911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900"/>
            </a:pPr>
            <a:r>
              <a:rPr lang="en-US" dirty="0" smtClean="0">
                <a:solidFill>
                  <a:schemeClr val="accent6"/>
                </a:solidFill>
              </a:rPr>
              <a:t>world wide WHAT</a:t>
            </a:r>
            <a:r>
              <a:rPr lang="ru-RU" dirty="0" smtClean="0">
                <a:solidFill>
                  <a:schemeClr val="accent6"/>
                </a:solidFill>
              </a:rPr>
              <a:t> </a:t>
            </a:r>
            <a:r>
              <a:rPr dirty="0" smtClean="0">
                <a:solidFill>
                  <a:schemeClr val="accent6"/>
                </a:solidFill>
              </a:rPr>
              <a:t>| </a:t>
            </a:r>
            <a:r>
              <a:rPr lang="ru-RU" dirty="0" smtClean="0"/>
              <a:t>512</a:t>
            </a:r>
            <a:endParaRPr dirty="0"/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5500"/>
            </a:lvl1pPr>
          </a:lstStyle>
          <a:p>
            <a:r>
              <a:rPr lang="ru-RU" dirty="0"/>
              <a:t>КАКОЙ объект строит в своем внутреннем представлении браузер при разборе </a:t>
            </a:r>
            <a:r>
              <a:rPr lang="en-US" dirty="0"/>
              <a:t>HTML </a:t>
            </a:r>
            <a:r>
              <a:rPr lang="ru-RU" dirty="0"/>
              <a:t>кода?</a:t>
            </a:r>
            <a:endParaRPr dirty="0"/>
          </a:p>
        </p:txBody>
      </p:sp>
      <p:sp>
        <p:nvSpPr>
          <p:cNvPr id="137" name="Shape 137">
            <a:hlinkClick r:id="rId2" action="ppaction://hlinksldjump"/>
          </p:cNvPr>
          <p:cNvSpPr/>
          <p:nvPr/>
        </p:nvSpPr>
        <p:spPr>
          <a:xfrm>
            <a:off x="-709884" y="7598475"/>
            <a:ext cx="2705881" cy="2705881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26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047526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 err="1" smtClean="0">
                <a:solidFill>
                  <a:srgbClr val="FFC000"/>
                </a:solidFill>
              </a:rPr>
              <a:t>разненькое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>
                <a:solidFill>
                  <a:srgbClr val="FFC000"/>
                </a:solidFill>
              </a:rPr>
              <a:t>|</a:t>
            </a:r>
            <a:r>
              <a:rPr dirty="0"/>
              <a:t> 32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5500"/>
            </a:lvl1pPr>
          </a:lstStyle>
          <a:p>
            <a:r>
              <a:rPr lang="ru-RU" dirty="0" err="1"/>
              <a:t>Лайкать</a:t>
            </a:r>
            <a:r>
              <a:rPr lang="ru-RU" dirty="0"/>
              <a:t> КОГО призывала перестать афиша Школы Юного  </a:t>
            </a:r>
            <a:r>
              <a:rPr lang="ru-RU" dirty="0" err="1"/>
              <a:t>Безопасника</a:t>
            </a:r>
            <a:r>
              <a:rPr lang="ru-RU" dirty="0"/>
              <a:t>?</a:t>
            </a:r>
            <a:endParaRPr dirty="0"/>
          </a:p>
        </p:txBody>
      </p:sp>
      <p:sp>
        <p:nvSpPr>
          <p:cNvPr id="133" name="Shape 133">
            <a:hlinkClick r:id="rId2" action="ppaction://hlinksldjump"/>
          </p:cNvPr>
          <p:cNvSpPr/>
          <p:nvPr/>
        </p:nvSpPr>
        <p:spPr>
          <a:xfrm>
            <a:off x="-709884" y="7598475"/>
            <a:ext cx="2705881" cy="2705881"/>
          </a:xfrm>
          <a:prstGeom prst="ellipse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26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398364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 err="1" smtClean="0">
                <a:solidFill>
                  <a:srgbClr val="FFC000"/>
                </a:solidFill>
              </a:rPr>
              <a:t>разненькое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>
                <a:solidFill>
                  <a:srgbClr val="FFC000"/>
                </a:solidFill>
              </a:rPr>
              <a:t>|</a:t>
            </a:r>
            <a:r>
              <a:rPr dirty="0"/>
              <a:t> </a:t>
            </a:r>
            <a:r>
              <a:rPr lang="ru-RU" dirty="0" smtClean="0"/>
              <a:t>64</a:t>
            </a:r>
            <a:endParaRPr dirty="0"/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5500"/>
            </a:lvl1pPr>
          </a:lstStyle>
          <a:p>
            <a:r>
              <a:rPr lang="ru-RU" dirty="0"/>
              <a:t>На КАКОМ сайте должна своевременно появляться информация о прошедший в ШЮБ занятиях?</a:t>
            </a:r>
            <a:endParaRPr dirty="0"/>
          </a:p>
        </p:txBody>
      </p:sp>
      <p:sp>
        <p:nvSpPr>
          <p:cNvPr id="133" name="Shape 133">
            <a:hlinkClick r:id="rId2" action="ppaction://hlinksldjump"/>
          </p:cNvPr>
          <p:cNvSpPr/>
          <p:nvPr/>
        </p:nvSpPr>
        <p:spPr>
          <a:xfrm>
            <a:off x="-709884" y="7598475"/>
            <a:ext cx="2705881" cy="2705881"/>
          </a:xfrm>
          <a:prstGeom prst="ellipse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26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76701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566674">
              <a:defRPr sz="7760">
                <a:solidFill>
                  <a:srgbClr val="FF2600"/>
                </a:solidFill>
              </a:defRPr>
            </a:pPr>
            <a:r>
              <a:t>эти ваши интернеты | </a:t>
            </a:r>
            <a:r>
              <a:rPr>
                <a:solidFill>
                  <a:srgbClr val="FFFFFF"/>
                </a:solidFill>
              </a:rPr>
              <a:t>32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5500"/>
            </a:lvl1pPr>
          </a:lstStyle>
          <a:p>
            <a:r>
              <a:t>ЧТО является адресом компьютера в сети?</a:t>
            </a:r>
          </a:p>
        </p:txBody>
      </p:sp>
      <p:sp>
        <p:nvSpPr>
          <p:cNvPr id="125" name="Shape 125">
            <a:hlinkClick r:id="rId2" action="ppaction://hlinksldjump"/>
          </p:cNvPr>
          <p:cNvSpPr/>
          <p:nvPr/>
        </p:nvSpPr>
        <p:spPr>
          <a:xfrm>
            <a:off x="-709884" y="7598475"/>
            <a:ext cx="2705881" cy="2705881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2600"/>
                </a:solidFill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 err="1" smtClean="0">
                <a:solidFill>
                  <a:srgbClr val="FFC000"/>
                </a:solidFill>
              </a:rPr>
              <a:t>разненькое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>
                <a:solidFill>
                  <a:srgbClr val="FFC000"/>
                </a:solidFill>
              </a:rPr>
              <a:t>|</a:t>
            </a:r>
            <a:r>
              <a:rPr dirty="0"/>
              <a:t> </a:t>
            </a:r>
            <a:r>
              <a:rPr lang="ru-RU" dirty="0" smtClean="0"/>
              <a:t>128</a:t>
            </a:r>
            <a:endParaRPr dirty="0"/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5500"/>
            </a:lvl1pPr>
          </a:lstStyle>
          <a:p>
            <a:r>
              <a:rPr lang="ru-RU" dirty="0"/>
              <a:t>КАК называется </a:t>
            </a:r>
            <a:r>
              <a:rPr lang="en-US" dirty="0"/>
              <a:t>CTF </a:t>
            </a:r>
            <a:r>
              <a:rPr lang="ru-RU" dirty="0"/>
              <a:t>команда организаторов ШЮБ</a:t>
            </a:r>
            <a:r>
              <a:rPr lang="ru-RU" dirty="0" smtClean="0"/>
              <a:t>?</a:t>
            </a:r>
            <a:endParaRPr dirty="0"/>
          </a:p>
        </p:txBody>
      </p:sp>
      <p:sp>
        <p:nvSpPr>
          <p:cNvPr id="133" name="Shape 133">
            <a:hlinkClick r:id="rId2" action="ppaction://hlinksldjump"/>
          </p:cNvPr>
          <p:cNvSpPr/>
          <p:nvPr/>
        </p:nvSpPr>
        <p:spPr>
          <a:xfrm>
            <a:off x="-709884" y="7598475"/>
            <a:ext cx="2705881" cy="2705881"/>
          </a:xfrm>
          <a:prstGeom prst="ellipse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26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080486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 err="1" smtClean="0">
                <a:solidFill>
                  <a:srgbClr val="FFC000"/>
                </a:solidFill>
              </a:rPr>
              <a:t>разненькое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>
                <a:solidFill>
                  <a:srgbClr val="FFC000"/>
                </a:solidFill>
              </a:rPr>
              <a:t>|</a:t>
            </a:r>
            <a:r>
              <a:rPr dirty="0"/>
              <a:t> </a:t>
            </a:r>
            <a:r>
              <a:rPr lang="ru-RU" dirty="0" smtClean="0"/>
              <a:t>256</a:t>
            </a:r>
            <a:endParaRPr dirty="0"/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5500"/>
            </a:lvl1pPr>
          </a:lstStyle>
          <a:p>
            <a:r>
              <a:rPr lang="ru-RU" dirty="0"/>
              <a:t>КАК называется программа получения «приятностей» за найденные уязвимости?</a:t>
            </a:r>
            <a:endParaRPr dirty="0"/>
          </a:p>
        </p:txBody>
      </p:sp>
      <p:sp>
        <p:nvSpPr>
          <p:cNvPr id="133" name="Shape 133">
            <a:hlinkClick r:id="rId2" action="ppaction://hlinksldjump"/>
          </p:cNvPr>
          <p:cNvSpPr/>
          <p:nvPr/>
        </p:nvSpPr>
        <p:spPr>
          <a:xfrm>
            <a:off x="-709884" y="7598475"/>
            <a:ext cx="2705881" cy="2705881"/>
          </a:xfrm>
          <a:prstGeom prst="ellipse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26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339143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 err="1" smtClean="0">
                <a:solidFill>
                  <a:srgbClr val="FFC000"/>
                </a:solidFill>
              </a:rPr>
              <a:t>разненькое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>
                <a:solidFill>
                  <a:srgbClr val="FFC000"/>
                </a:solidFill>
              </a:rPr>
              <a:t>|</a:t>
            </a:r>
            <a:r>
              <a:rPr dirty="0"/>
              <a:t> </a:t>
            </a:r>
            <a:r>
              <a:rPr lang="ru-RU" dirty="0" smtClean="0"/>
              <a:t>512</a:t>
            </a:r>
            <a:endParaRPr dirty="0"/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5500"/>
            </a:lvl1pPr>
          </a:lstStyle>
          <a:p>
            <a:r>
              <a:rPr lang="ru-RU" dirty="0"/>
              <a:t>КАК расшифровывается </a:t>
            </a:r>
            <a:r>
              <a:rPr lang="en-US" dirty="0"/>
              <a:t>CTF?</a:t>
            </a:r>
            <a:endParaRPr dirty="0"/>
          </a:p>
        </p:txBody>
      </p:sp>
      <p:sp>
        <p:nvSpPr>
          <p:cNvPr id="133" name="Shape 133">
            <a:hlinkClick r:id="rId2" action="ppaction://hlinksldjump"/>
          </p:cNvPr>
          <p:cNvSpPr/>
          <p:nvPr/>
        </p:nvSpPr>
        <p:spPr>
          <a:xfrm>
            <a:off x="-709884" y="7598475"/>
            <a:ext cx="2705881" cy="2705881"/>
          </a:xfrm>
          <a:prstGeom prst="ellipse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26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1715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566674">
              <a:defRPr sz="7760">
                <a:solidFill>
                  <a:srgbClr val="FF2600"/>
                </a:solidFill>
              </a:defRPr>
            </a:pPr>
            <a:r>
              <a:rPr dirty="0" err="1"/>
              <a:t>эти</a:t>
            </a:r>
            <a:r>
              <a:rPr dirty="0"/>
              <a:t> </a:t>
            </a:r>
            <a:r>
              <a:rPr dirty="0" err="1"/>
              <a:t>ваши</a:t>
            </a:r>
            <a:r>
              <a:rPr dirty="0"/>
              <a:t> </a:t>
            </a:r>
            <a:r>
              <a:rPr dirty="0" err="1"/>
              <a:t>интернеты</a:t>
            </a:r>
            <a:r>
              <a:rPr dirty="0"/>
              <a:t> | </a:t>
            </a:r>
            <a:r>
              <a:rPr lang="ru-RU" dirty="0" smtClean="0">
                <a:solidFill>
                  <a:srgbClr val="FFFFFF"/>
                </a:solidFill>
              </a:rPr>
              <a:t>64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5500"/>
            </a:lvl1pPr>
          </a:lstStyle>
          <a:p>
            <a:r>
              <a:rPr lang="ru-RU" dirty="0"/>
              <a:t>Название КАКОГО животного отражено в самом популярном средстве для анализа трафика?</a:t>
            </a:r>
            <a:endParaRPr dirty="0"/>
          </a:p>
        </p:txBody>
      </p:sp>
      <p:sp>
        <p:nvSpPr>
          <p:cNvPr id="125" name="Shape 125">
            <a:hlinkClick r:id="rId2" action="ppaction://hlinksldjump"/>
          </p:cNvPr>
          <p:cNvSpPr/>
          <p:nvPr/>
        </p:nvSpPr>
        <p:spPr>
          <a:xfrm>
            <a:off x="-709884" y="7598475"/>
            <a:ext cx="2705881" cy="2705881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26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2395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566674">
              <a:defRPr sz="7760">
                <a:solidFill>
                  <a:srgbClr val="FF2600"/>
                </a:solidFill>
              </a:defRPr>
            </a:pPr>
            <a:r>
              <a:rPr dirty="0" err="1"/>
              <a:t>эти</a:t>
            </a:r>
            <a:r>
              <a:rPr dirty="0"/>
              <a:t> </a:t>
            </a:r>
            <a:r>
              <a:rPr dirty="0" err="1"/>
              <a:t>ваши</a:t>
            </a:r>
            <a:r>
              <a:rPr dirty="0"/>
              <a:t> </a:t>
            </a:r>
            <a:r>
              <a:rPr dirty="0" err="1"/>
              <a:t>интернеты</a:t>
            </a:r>
            <a:r>
              <a:rPr dirty="0"/>
              <a:t> | </a:t>
            </a:r>
            <a:r>
              <a:rPr lang="ru-RU" dirty="0" smtClean="0">
                <a:solidFill>
                  <a:srgbClr val="FFFFFF"/>
                </a:solidFill>
              </a:rPr>
              <a:t>128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5500"/>
            </a:lvl1pPr>
          </a:lstStyle>
          <a:p>
            <a:r>
              <a:rPr lang="ru-RU" dirty="0"/>
              <a:t>КАК обезопасить себя от перехвата трафика при посещении какого-либо сайта?</a:t>
            </a:r>
            <a:endParaRPr dirty="0"/>
          </a:p>
        </p:txBody>
      </p:sp>
      <p:sp>
        <p:nvSpPr>
          <p:cNvPr id="125" name="Shape 125">
            <a:hlinkClick r:id="rId2" action="ppaction://hlinksldjump"/>
          </p:cNvPr>
          <p:cNvSpPr/>
          <p:nvPr/>
        </p:nvSpPr>
        <p:spPr>
          <a:xfrm>
            <a:off x="-709884" y="7598475"/>
            <a:ext cx="2705881" cy="2705881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26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9188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566674">
              <a:defRPr sz="7760">
                <a:solidFill>
                  <a:srgbClr val="FF2600"/>
                </a:solidFill>
              </a:defRPr>
            </a:pPr>
            <a:r>
              <a:rPr dirty="0" err="1"/>
              <a:t>эти</a:t>
            </a:r>
            <a:r>
              <a:rPr dirty="0"/>
              <a:t> </a:t>
            </a:r>
            <a:r>
              <a:rPr dirty="0" err="1"/>
              <a:t>ваши</a:t>
            </a:r>
            <a:r>
              <a:rPr dirty="0"/>
              <a:t> </a:t>
            </a:r>
            <a:r>
              <a:rPr dirty="0" err="1"/>
              <a:t>интернеты</a:t>
            </a:r>
            <a:r>
              <a:rPr dirty="0"/>
              <a:t> | </a:t>
            </a:r>
            <a:r>
              <a:rPr lang="ru-RU" dirty="0" smtClean="0">
                <a:solidFill>
                  <a:srgbClr val="FFFFFF"/>
                </a:solidFill>
              </a:rPr>
              <a:t>256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5500"/>
            </a:lvl1pPr>
          </a:lstStyle>
          <a:p>
            <a:r>
              <a:rPr lang="ru-RU" dirty="0"/>
              <a:t>ЧЕМ обмениваются компьютеры в сети с точки зрения сетевых протоколов?</a:t>
            </a:r>
            <a:endParaRPr dirty="0"/>
          </a:p>
        </p:txBody>
      </p:sp>
      <p:sp>
        <p:nvSpPr>
          <p:cNvPr id="125" name="Shape 125">
            <a:hlinkClick r:id="rId2" action="ppaction://hlinksldjump"/>
          </p:cNvPr>
          <p:cNvSpPr/>
          <p:nvPr/>
        </p:nvSpPr>
        <p:spPr>
          <a:xfrm>
            <a:off x="-709884" y="7598475"/>
            <a:ext cx="2705881" cy="2705881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26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5937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566674">
              <a:defRPr sz="7760">
                <a:solidFill>
                  <a:srgbClr val="FF2600"/>
                </a:solidFill>
              </a:defRPr>
            </a:pPr>
            <a:r>
              <a:rPr dirty="0" err="1"/>
              <a:t>эти</a:t>
            </a:r>
            <a:r>
              <a:rPr dirty="0"/>
              <a:t> </a:t>
            </a:r>
            <a:r>
              <a:rPr dirty="0" err="1"/>
              <a:t>ваши</a:t>
            </a:r>
            <a:r>
              <a:rPr dirty="0"/>
              <a:t> </a:t>
            </a:r>
            <a:r>
              <a:rPr dirty="0" err="1"/>
              <a:t>интернеты</a:t>
            </a:r>
            <a:r>
              <a:rPr dirty="0"/>
              <a:t> | </a:t>
            </a:r>
            <a:r>
              <a:rPr lang="ru-RU" dirty="0" smtClean="0">
                <a:solidFill>
                  <a:srgbClr val="FFFFFF"/>
                </a:solidFill>
              </a:rPr>
              <a:t>512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5500"/>
            </a:lvl1pPr>
          </a:lstStyle>
          <a:p>
            <a:r>
              <a:rPr lang="ru-RU" dirty="0"/>
              <a:t>При помощи ЧЕГО компьютер узнаёт где расположен сайт </a:t>
            </a:r>
            <a:r>
              <a:rPr lang="en-US" dirty="0" err="1">
                <a:hlinkClick r:id="rId2" action="ppaction://hlinkfile"/>
              </a:rPr>
              <a:t>vk</a:t>
            </a:r>
            <a:r>
              <a:rPr lang="ru-RU" dirty="0">
                <a:hlinkClick r:id="rId2" action="ppaction://hlinkfile"/>
              </a:rPr>
              <a:t>.</a:t>
            </a:r>
            <a:r>
              <a:rPr lang="en-US" dirty="0" smtClean="0">
                <a:hlinkClick r:id="rId2" action="ppaction://hlinkfile"/>
              </a:rPr>
              <a:t>com</a:t>
            </a:r>
            <a:r>
              <a:rPr lang="ru-RU" dirty="0" smtClean="0"/>
              <a:t>?</a:t>
            </a:r>
            <a:endParaRPr dirty="0"/>
          </a:p>
        </p:txBody>
      </p:sp>
      <p:sp>
        <p:nvSpPr>
          <p:cNvPr id="125" name="Shape 125">
            <a:hlinkClick r:id="rId3" action="ppaction://hlinksldjump"/>
          </p:cNvPr>
          <p:cNvSpPr/>
          <p:nvPr/>
        </p:nvSpPr>
        <p:spPr>
          <a:xfrm>
            <a:off x="-709884" y="7598475"/>
            <a:ext cx="2705881" cy="2705881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26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69308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FF2F92"/>
                </a:solidFill>
              </a:rPr>
              <a:t>вектор |</a:t>
            </a:r>
            <a:r>
              <a:t> 32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952500" y="2394017"/>
            <a:ext cx="11099800" cy="35485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2" indent="457200" algn="ctr">
              <a:buSzTx/>
              <a:buNone/>
              <a:defRPr sz="5500"/>
            </a:pPr>
            <a:r>
              <a:rPr sz="3200" dirty="0" err="1"/>
              <a:t>Какой</a:t>
            </a:r>
            <a:r>
              <a:rPr sz="3200" dirty="0"/>
              <a:t> </a:t>
            </a:r>
            <a:r>
              <a:rPr sz="3200" dirty="0" err="1"/>
              <a:t>вектор</a:t>
            </a:r>
            <a:r>
              <a:rPr sz="3200" dirty="0"/>
              <a:t> </a:t>
            </a:r>
            <a:r>
              <a:rPr sz="3200" dirty="0" err="1"/>
              <a:t>нужен</a:t>
            </a:r>
            <a:r>
              <a:rPr sz="3200" dirty="0"/>
              <a:t>, </a:t>
            </a:r>
            <a:r>
              <a:rPr sz="3200" dirty="0" err="1"/>
              <a:t>чтобы</a:t>
            </a:r>
            <a:r>
              <a:rPr sz="3200" dirty="0"/>
              <a:t> </a:t>
            </a:r>
            <a:r>
              <a:rPr sz="3200" dirty="0" err="1"/>
              <a:t>выполнить</a:t>
            </a:r>
            <a:r>
              <a:rPr sz="3200" dirty="0"/>
              <a:t> prompt(‘</a:t>
            </a:r>
            <a:r>
              <a:rPr sz="3200" dirty="0" err="1"/>
              <a:t>SiBears</a:t>
            </a:r>
            <a:r>
              <a:rPr sz="3200" dirty="0"/>
              <a:t>’)?</a:t>
            </a:r>
          </a:p>
          <a:p>
            <a:pPr marL="0" lvl="2" indent="457200" algn="ctr">
              <a:buSzTx/>
              <a:buNone/>
              <a:defRPr sz="5500"/>
            </a:pPr>
            <a:endParaRPr sz="3200" dirty="0"/>
          </a:p>
          <a:p>
            <a:pPr marL="0" lvl="2" indent="457200" algn="ctr">
              <a:buSzTx/>
              <a:buNone/>
              <a:defRPr sz="5500"/>
            </a:pPr>
            <a:endParaRPr sz="3200" dirty="0"/>
          </a:p>
        </p:txBody>
      </p:sp>
      <p:sp>
        <p:nvSpPr>
          <p:cNvPr id="129" name="Shape 129">
            <a:hlinkClick r:id="rId2" action="ppaction://hlinksldjump"/>
          </p:cNvPr>
          <p:cNvSpPr/>
          <p:nvPr/>
        </p:nvSpPr>
        <p:spPr>
          <a:xfrm>
            <a:off x="-709884" y="7598475"/>
            <a:ext cx="2705881" cy="2705881"/>
          </a:xfrm>
          <a:prstGeom prst="ellipse">
            <a:avLst/>
          </a:prstGeom>
          <a:solidFill>
            <a:srgbClr val="FF2F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2600"/>
                </a:solidFill>
              </a:defRPr>
            </a:pPr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3065920" y="4477861"/>
            <a:ext cx="64888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C678DD"/>
                </a:solidFill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ABB2B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1AEEE"/>
                </a:solidFill>
                <a:latin typeface="Courier New" panose="02070309020205020404" pitchFamily="49" charset="0"/>
              </a:rPr>
              <a:t>escape</a:t>
            </a:r>
            <a:r>
              <a:rPr lang="en-US" dirty="0">
                <a:solidFill>
                  <a:srgbClr val="ABB2BF"/>
                </a:solidFill>
                <a:latin typeface="Courier New" panose="02070309020205020404" pitchFamily="49" charset="0"/>
              </a:rPr>
              <a:t>(s) </a:t>
            </a:r>
            <a:r>
              <a:rPr lang="en-US" dirty="0" smtClean="0">
                <a:solidFill>
                  <a:srgbClr val="ABB2BF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dirty="0" smtClean="0">
                <a:solidFill>
                  <a:srgbClr val="ABB2B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678DD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ABB2B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8C379"/>
                </a:solidFill>
                <a:latin typeface="Courier New" panose="02070309020205020404" pitchFamily="49" charset="0"/>
              </a:rPr>
              <a:t>'&lt;</a:t>
            </a:r>
            <a:r>
              <a:rPr lang="en-US" dirty="0" err="1">
                <a:solidFill>
                  <a:srgbClr val="98C379"/>
                </a:solidFill>
                <a:latin typeface="Courier New" panose="02070309020205020404" pitchFamily="49" charset="0"/>
              </a:rPr>
              <a:t>textarea</a:t>
            </a:r>
            <a:r>
              <a:rPr lang="en-US" dirty="0">
                <a:solidFill>
                  <a:srgbClr val="98C379"/>
                </a:solidFill>
                <a:latin typeface="Courier New" panose="02070309020205020404" pitchFamily="49" charset="0"/>
              </a:rPr>
              <a:t>&gt;'</a:t>
            </a:r>
            <a:r>
              <a:rPr lang="en-US" dirty="0">
                <a:solidFill>
                  <a:srgbClr val="ABB2B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ABB2BF"/>
                </a:solidFill>
                <a:latin typeface="Courier New" panose="02070309020205020404" pitchFamily="49" charset="0"/>
              </a:rPr>
              <a:t>+ </a:t>
            </a:r>
          </a:p>
          <a:p>
            <a:pPr algn="l"/>
            <a:r>
              <a:rPr lang="en-US" dirty="0">
                <a:solidFill>
                  <a:srgbClr val="ABB2BF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ABB2BF"/>
                </a:solidFill>
                <a:latin typeface="Courier New" panose="02070309020205020404" pitchFamily="49" charset="0"/>
              </a:rPr>
              <a:t>			s </a:t>
            </a:r>
            <a:r>
              <a:rPr lang="en-US" dirty="0">
                <a:solidFill>
                  <a:srgbClr val="ABB2BF"/>
                </a:solidFill>
                <a:latin typeface="Courier New" panose="02070309020205020404" pitchFamily="49" charset="0"/>
              </a:rPr>
              <a:t>+ </a:t>
            </a:r>
            <a:r>
              <a:rPr lang="en-US" dirty="0" smtClean="0">
                <a:solidFill>
                  <a:srgbClr val="ABB2BF"/>
                </a:solidFill>
                <a:latin typeface="Courier New" panose="02070309020205020404" pitchFamily="49" charset="0"/>
              </a:rPr>
              <a:t>	</a:t>
            </a:r>
          </a:p>
          <a:p>
            <a:pPr algn="l"/>
            <a:r>
              <a:rPr lang="en-US" dirty="0">
                <a:solidFill>
                  <a:srgbClr val="ABB2BF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ABB2BF"/>
                </a:solidFill>
                <a:latin typeface="Courier New" panose="02070309020205020404" pitchFamily="49" charset="0"/>
              </a:rPr>
              <a:t>			</a:t>
            </a:r>
            <a:r>
              <a:rPr lang="en-US" dirty="0" smtClean="0">
                <a:solidFill>
                  <a:srgbClr val="98C379"/>
                </a:solidFill>
                <a:latin typeface="Courier New" panose="02070309020205020404" pitchFamily="49" charset="0"/>
              </a:rPr>
              <a:t>'&lt;/</a:t>
            </a:r>
            <a:r>
              <a:rPr lang="en-US" dirty="0" err="1">
                <a:solidFill>
                  <a:srgbClr val="98C379"/>
                </a:solidFill>
                <a:latin typeface="Courier New" panose="02070309020205020404" pitchFamily="49" charset="0"/>
              </a:rPr>
              <a:t>textarea</a:t>
            </a:r>
            <a:r>
              <a:rPr lang="en-US" dirty="0">
                <a:solidFill>
                  <a:srgbClr val="98C379"/>
                </a:solidFill>
                <a:latin typeface="Courier New" panose="02070309020205020404" pitchFamily="49" charset="0"/>
              </a:rPr>
              <a:t>&gt;'</a:t>
            </a:r>
            <a:r>
              <a:rPr lang="en-US" dirty="0">
                <a:solidFill>
                  <a:srgbClr val="ABB2BF"/>
                </a:solidFill>
                <a:latin typeface="Courier New" panose="02070309020205020404" pitchFamily="49" charset="0"/>
              </a:rPr>
              <a:t>; </a:t>
            </a:r>
            <a:endParaRPr lang="en-US" dirty="0" smtClean="0">
              <a:solidFill>
                <a:srgbClr val="ABB2B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dirty="0" smtClean="0">
                <a:solidFill>
                  <a:srgbClr val="ABB2BF"/>
                </a:solidFill>
                <a:latin typeface="Courier New" panose="02070309020205020404" pitchFamily="49" charset="0"/>
              </a:rPr>
              <a:t>}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169186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solidFill>
                  <a:srgbClr val="FF2F92"/>
                </a:solidFill>
              </a:rPr>
              <a:t>вектор</a:t>
            </a:r>
            <a:r>
              <a:rPr dirty="0">
                <a:solidFill>
                  <a:srgbClr val="FF2F92"/>
                </a:solidFill>
              </a:rPr>
              <a:t> |</a:t>
            </a:r>
            <a:r>
              <a:rPr dirty="0"/>
              <a:t> </a:t>
            </a:r>
            <a:r>
              <a:rPr lang="en-US" dirty="0" smtClean="0"/>
              <a:t>64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952500" y="2394017"/>
            <a:ext cx="11099800" cy="35485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2" indent="457200" algn="ctr">
              <a:buSzTx/>
              <a:buNone/>
              <a:defRPr sz="5500"/>
            </a:pPr>
            <a:r>
              <a:rPr sz="3200" dirty="0" err="1"/>
              <a:t>Какой</a:t>
            </a:r>
            <a:r>
              <a:rPr sz="3200" dirty="0"/>
              <a:t> </a:t>
            </a:r>
            <a:r>
              <a:rPr sz="3200" dirty="0" err="1"/>
              <a:t>вектор</a:t>
            </a:r>
            <a:r>
              <a:rPr sz="3200" dirty="0"/>
              <a:t> </a:t>
            </a:r>
            <a:r>
              <a:rPr sz="3200" dirty="0" err="1"/>
              <a:t>нужен</a:t>
            </a:r>
            <a:r>
              <a:rPr sz="3200" dirty="0"/>
              <a:t>, </a:t>
            </a:r>
            <a:r>
              <a:rPr sz="3200" dirty="0" err="1"/>
              <a:t>чтобы</a:t>
            </a:r>
            <a:r>
              <a:rPr sz="3200" dirty="0"/>
              <a:t> </a:t>
            </a:r>
            <a:r>
              <a:rPr sz="3200" dirty="0" err="1"/>
              <a:t>выполнить</a:t>
            </a:r>
            <a:r>
              <a:rPr sz="3200" dirty="0"/>
              <a:t> prompt(‘</a:t>
            </a:r>
            <a:r>
              <a:rPr sz="3200" dirty="0" err="1"/>
              <a:t>SiBears</a:t>
            </a:r>
            <a:r>
              <a:rPr sz="3200" dirty="0"/>
              <a:t>’)?</a:t>
            </a:r>
          </a:p>
          <a:p>
            <a:pPr marL="0" lvl="2" indent="457200" algn="ctr">
              <a:buSzTx/>
              <a:buNone/>
              <a:defRPr sz="5500"/>
            </a:pPr>
            <a:endParaRPr sz="3200" dirty="0"/>
          </a:p>
          <a:p>
            <a:pPr marL="0" lvl="2" indent="457200" algn="ctr">
              <a:buSzTx/>
              <a:buNone/>
              <a:defRPr sz="5500"/>
            </a:pPr>
            <a:endParaRPr sz="3200" dirty="0"/>
          </a:p>
        </p:txBody>
      </p:sp>
      <p:sp>
        <p:nvSpPr>
          <p:cNvPr id="129" name="Shape 129">
            <a:hlinkClick r:id="rId2" action="ppaction://hlinksldjump"/>
          </p:cNvPr>
          <p:cNvSpPr/>
          <p:nvPr/>
        </p:nvSpPr>
        <p:spPr>
          <a:xfrm>
            <a:off x="-709884" y="7598475"/>
            <a:ext cx="2705881" cy="2705881"/>
          </a:xfrm>
          <a:prstGeom prst="ellipse">
            <a:avLst/>
          </a:prstGeom>
          <a:solidFill>
            <a:srgbClr val="FF2F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2600"/>
                </a:solidFill>
              </a:defRPr>
            </a:pPr>
            <a:endParaRPr/>
          </a:p>
        </p:txBody>
      </p:sp>
      <p:sp>
        <p:nvSpPr>
          <p:cNvPr id="3" name="Прямоугольник 2"/>
          <p:cNvSpPr/>
          <p:nvPr/>
        </p:nvSpPr>
        <p:spPr>
          <a:xfrm>
            <a:off x="2762684" y="4618804"/>
            <a:ext cx="81850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C678DD"/>
                </a:solidFill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ABB2B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1AEEE"/>
                </a:solidFill>
                <a:latin typeface="Courier New" panose="02070309020205020404" pitchFamily="49" charset="0"/>
              </a:rPr>
              <a:t>escape</a:t>
            </a:r>
            <a:r>
              <a:rPr lang="en-US" dirty="0">
                <a:solidFill>
                  <a:srgbClr val="ABB2BF"/>
                </a:solidFill>
                <a:latin typeface="Courier New" panose="02070309020205020404" pitchFamily="49" charset="0"/>
              </a:rPr>
              <a:t>(input) { </a:t>
            </a:r>
            <a:endParaRPr lang="en-US" dirty="0" smtClean="0">
              <a:solidFill>
                <a:srgbClr val="ABB2B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C678DD"/>
                </a:solidFill>
                <a:latin typeface="Courier New" panose="02070309020205020404" pitchFamily="49" charset="0"/>
              </a:rPr>
              <a:t>	return</a:t>
            </a:r>
            <a:r>
              <a:rPr lang="en-US" dirty="0" smtClean="0">
                <a:solidFill>
                  <a:srgbClr val="ABB2B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8C379"/>
                </a:solidFill>
                <a:latin typeface="Courier New" panose="02070309020205020404" pitchFamily="49" charset="0"/>
              </a:rPr>
              <a:t>'&lt;input type="</a:t>
            </a:r>
            <a:r>
              <a:rPr lang="en-US" dirty="0" smtClean="0">
                <a:solidFill>
                  <a:srgbClr val="98C379"/>
                </a:solidFill>
                <a:latin typeface="Courier New" panose="02070309020205020404" pitchFamily="49" charset="0"/>
              </a:rPr>
              <a:t>text“</a:t>
            </a:r>
            <a:br>
              <a:rPr lang="en-US" dirty="0" smtClean="0">
                <a:solidFill>
                  <a:srgbClr val="98C379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98C379"/>
                </a:solidFill>
                <a:latin typeface="Courier New" panose="02070309020205020404" pitchFamily="49" charset="0"/>
              </a:rPr>
              <a:t>					value</a:t>
            </a:r>
            <a:r>
              <a:rPr lang="en-US" dirty="0">
                <a:solidFill>
                  <a:srgbClr val="98C379"/>
                </a:solidFill>
                <a:latin typeface="Courier New" panose="02070309020205020404" pitchFamily="49" charset="0"/>
              </a:rPr>
              <a:t>="'</a:t>
            </a:r>
            <a:r>
              <a:rPr lang="en-US" dirty="0">
                <a:solidFill>
                  <a:srgbClr val="ABB2BF"/>
                </a:solidFill>
                <a:latin typeface="Courier New" panose="02070309020205020404" pitchFamily="49" charset="0"/>
              </a:rPr>
              <a:t> + input </a:t>
            </a:r>
            <a:r>
              <a:rPr lang="en-US" dirty="0" smtClean="0">
                <a:solidFill>
                  <a:srgbClr val="ABB2BF"/>
                </a:solidFill>
                <a:latin typeface="Courier New" panose="02070309020205020404" pitchFamily="49" charset="0"/>
              </a:rPr>
              <a:t>+</a:t>
            </a:r>
            <a:br>
              <a:rPr lang="en-US" dirty="0" smtClean="0">
                <a:solidFill>
                  <a:srgbClr val="ABB2B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ABB2BF"/>
                </a:solidFill>
                <a:latin typeface="Courier New" panose="02070309020205020404" pitchFamily="49" charset="0"/>
              </a:rPr>
              <a:t>				 </a:t>
            </a:r>
            <a:r>
              <a:rPr lang="en-US" dirty="0">
                <a:solidFill>
                  <a:srgbClr val="98C379"/>
                </a:solidFill>
                <a:latin typeface="Courier New" panose="02070309020205020404" pitchFamily="49" charset="0"/>
              </a:rPr>
              <a:t>'"&gt;;'</a:t>
            </a:r>
            <a:r>
              <a:rPr lang="en-US" dirty="0">
                <a:solidFill>
                  <a:srgbClr val="ABB2BF"/>
                </a:solidFill>
                <a:latin typeface="Courier New" panose="02070309020205020404" pitchFamily="49" charset="0"/>
              </a:rPr>
              <a:t>; </a:t>
            </a:r>
          </a:p>
          <a:p>
            <a:pPr algn="l"/>
            <a:r>
              <a:rPr lang="en-US" dirty="0" smtClean="0">
                <a:solidFill>
                  <a:srgbClr val="ABB2BF"/>
                </a:solidFill>
                <a:latin typeface="Courier New" panose="02070309020205020404" pitchFamily="49" charset="0"/>
              </a:rPr>
              <a:t>} </a:t>
            </a:r>
            <a:endParaRPr lang="ru-RU" dirty="0"/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Другая 2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FFFFFF"/>
      </a:hlink>
      <a:folHlink>
        <a:srgbClr val="3F3F3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524</Words>
  <Application>Microsoft Office PowerPoint</Application>
  <PresentationFormat>Произвольный</PresentationFormat>
  <Paragraphs>124</Paragraphs>
  <Slides>32</Slides>
  <Notes>0</Notes>
  <HiddenSlides>30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8" baseType="lpstr">
      <vt:lpstr>Arial</vt:lpstr>
      <vt:lpstr>Courier New</vt:lpstr>
      <vt:lpstr>Helvetica</vt:lpstr>
      <vt:lpstr>Helvetica Light</vt:lpstr>
      <vt:lpstr>Helvetica Neue</vt:lpstr>
      <vt:lpstr>Black</vt:lpstr>
      <vt:lpstr>ho-ho-ho it’s a Winter SiBears Quiz</vt:lpstr>
      <vt:lpstr>Презентация PowerPoint</vt:lpstr>
      <vt:lpstr>эти ваши интернеты | 32</vt:lpstr>
      <vt:lpstr>эти ваши интернеты | 64</vt:lpstr>
      <vt:lpstr>эти ваши интернеты | 128</vt:lpstr>
      <vt:lpstr>эти ваши интернеты | 256</vt:lpstr>
      <vt:lpstr>эти ваши интернеты | 512</vt:lpstr>
      <vt:lpstr>вектор | 32</vt:lpstr>
      <vt:lpstr>вектор | 64</vt:lpstr>
      <vt:lpstr>вектор | 128</vt:lpstr>
      <vt:lpstr>вектор | 256</vt:lpstr>
      <vt:lpstr>вектор | 512</vt:lpstr>
      <vt:lpstr>древности | 32</vt:lpstr>
      <vt:lpstr>древности | 64</vt:lpstr>
      <vt:lpstr>древности | 128</vt:lpstr>
      <vt:lpstr>древности | 256</vt:lpstr>
      <vt:lpstr>древности | 512</vt:lpstr>
      <vt:lpstr>что-то там зашифровали | 32</vt:lpstr>
      <vt:lpstr>что-то там зашифровали | 64</vt:lpstr>
      <vt:lpstr>что-то там зашифровали | 128</vt:lpstr>
      <vt:lpstr>что-то там зашифровали | 256</vt:lpstr>
      <vt:lpstr>что-то там зашифровали | 512</vt:lpstr>
      <vt:lpstr>world wide WHAT | 32</vt:lpstr>
      <vt:lpstr>world wide WHAT | 64</vt:lpstr>
      <vt:lpstr>world wide WHAT | 128</vt:lpstr>
      <vt:lpstr>world wide WHAT | 256</vt:lpstr>
      <vt:lpstr>world wide WHAT | 512</vt:lpstr>
      <vt:lpstr>разненькое | 32</vt:lpstr>
      <vt:lpstr>разненькое | 64</vt:lpstr>
      <vt:lpstr>разненькое | 128</vt:lpstr>
      <vt:lpstr>разненькое | 256</vt:lpstr>
      <vt:lpstr>разненькое | 512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ho-ho-ho</dc:title>
  <cp:lastModifiedBy>Oleg Broslavsky</cp:lastModifiedBy>
  <cp:revision>46</cp:revision>
  <dcterms:modified xsi:type="dcterms:W3CDTF">2017-01-09T02:59:03Z</dcterms:modified>
</cp:coreProperties>
</file>