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0"/>
  </p:handoutMasterIdLst>
  <p:sldIdLst>
    <p:sldId id="257" r:id="rId3"/>
    <p:sldId id="256" r:id="rId4"/>
    <p:sldId id="259" r:id="rId6"/>
    <p:sldId id="269" r:id="rId7"/>
    <p:sldId id="263" r:id="rId8"/>
    <p:sldId id="283" r:id="rId9"/>
    <p:sldId id="284" r:id="rId10"/>
    <p:sldId id="285" r:id="rId11"/>
    <p:sldId id="286" r:id="rId12"/>
    <p:sldId id="264" r:id="rId13"/>
    <p:sldId id="289" r:id="rId14"/>
    <p:sldId id="291" r:id="rId15"/>
    <p:sldId id="290" r:id="rId16"/>
    <p:sldId id="268" r:id="rId17"/>
    <p:sldId id="272" r:id="rId18"/>
    <p:sldId id="29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1.png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2179320" y="1397000"/>
            <a:ext cx="7832725" cy="1862455"/>
          </a:xfrm>
          <a:prstGeom prst="round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800">
                <a:latin typeface="+mj-ea"/>
                <a:ea typeface="+mj-ea"/>
                <a:cs typeface="+mj-ea"/>
              </a:rPr>
              <a:t>开发报告</a:t>
            </a:r>
            <a:r>
              <a:rPr lang="en-US" altLang="zh-CN" sz="4800">
                <a:latin typeface="+mj-ea"/>
                <a:ea typeface="+mj-ea"/>
                <a:cs typeface="+mj-ea"/>
              </a:rPr>
              <a:t>-</a:t>
            </a:r>
            <a:r>
              <a:rPr lang="en-US" altLang="zh-CN" sz="4000" b="1" dirty="0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NANU APP</a:t>
            </a:r>
            <a:endParaRPr lang="en-US" altLang="zh-CN" sz="4000" b="1" dirty="0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79955" y="1396365"/>
            <a:ext cx="7832090" cy="1863090"/>
          </a:xfrm>
          <a:prstGeom prst="round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600950" y="5165090"/>
            <a:ext cx="3813810" cy="638810"/>
          </a:xfrm>
          <a:prstGeom prst="round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b="1"/>
              <a:t>姓名：郑梓航 </a:t>
            </a:r>
            <a:endParaRPr lang="zh-CN" altLang="en-US" b="1"/>
          </a:p>
          <a:p>
            <a:pPr algn="l"/>
            <a:r>
              <a:rPr lang="zh-CN" altLang="en-US" b="1"/>
              <a:t>学号</a:t>
            </a:r>
            <a:r>
              <a:rPr lang="en-US" altLang="zh-CN" b="1"/>
              <a:t>2017051604065</a:t>
            </a:r>
            <a:endParaRPr lang="en-US" altLang="zh-CN" b="1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2155190" y="2249488"/>
            <a:ext cx="2654935" cy="2359025"/>
            <a:chOff x="3394" y="3184"/>
            <a:chExt cx="4181" cy="3715"/>
          </a:xfrm>
        </p:grpSpPr>
        <p:sp>
          <p:nvSpPr>
            <p:cNvPr id="4" name="矩形 3"/>
            <p:cNvSpPr/>
            <p:nvPr/>
          </p:nvSpPr>
          <p:spPr>
            <a:xfrm>
              <a:off x="3940" y="3184"/>
              <a:ext cx="2886" cy="2886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94" y="4013"/>
              <a:ext cx="2886" cy="2886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689" y="3571"/>
              <a:ext cx="2886" cy="2886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191" y="3526"/>
              <a:ext cx="1635" cy="2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1500">
                  <a:ln>
                    <a:noFill/>
                  </a:ln>
                  <a:solidFill>
                    <a:schemeClr val="bg1"/>
                  </a:solidFill>
                </a:rPr>
                <a:t>3</a:t>
              </a:r>
              <a:endParaRPr lang="en-US" altLang="zh-CN" sz="11500">
                <a:ln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096000" y="3106420"/>
            <a:ext cx="4906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ym typeface="+mn-ea"/>
              </a:rPr>
              <a:t>编码实现和集成测试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B7D3ED"/>
            </a:gs>
            <a:gs pos="71000">
              <a:srgbClr val="B8D4ED"/>
            </a:gs>
            <a:gs pos="69000">
              <a:srgbClr val="BAD5EE"/>
            </a:gs>
            <a:gs pos="64000">
              <a:srgbClr val="BED7EF"/>
            </a:gs>
            <a:gs pos="55000">
              <a:srgbClr val="C6DCF1"/>
            </a:gs>
            <a:gs pos="37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38725" y="200025"/>
            <a:ext cx="2380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sym typeface="+mn-ea"/>
              </a:rPr>
              <a:t>编码实现</a:t>
            </a:r>
            <a:endParaRPr lang="zh-CN" altLang="en-US" sz="4000"/>
          </a:p>
        </p:txBody>
      </p:sp>
      <p:sp>
        <p:nvSpPr>
          <p:cNvPr id="7" name="矩形 6"/>
          <p:cNvSpPr/>
          <p:nvPr/>
        </p:nvSpPr>
        <p:spPr>
          <a:xfrm>
            <a:off x="1423035" y="1327785"/>
            <a:ext cx="9611995" cy="48736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18080" y="1581150"/>
            <a:ext cx="7914005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基于</a:t>
            </a:r>
            <a:r>
              <a:rPr lang="en-US" altLang="zh-CN" sz="2400">
                <a:sym typeface="+mn-ea"/>
              </a:rPr>
              <a:t>Android Studio</a:t>
            </a:r>
            <a:r>
              <a:rPr lang="zh-CN" altLang="en-US" sz="2400">
                <a:sym typeface="+mn-ea"/>
              </a:rPr>
              <a:t>进行开发：</a:t>
            </a:r>
            <a:endParaRPr lang="zh-CN" altLang="en-US" sz="2400"/>
          </a:p>
          <a:p>
            <a:endParaRPr lang="zh-CN" altLang="en-US" sz="2400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	</a:t>
            </a:r>
            <a:r>
              <a:rPr lang="en-US" altLang="zh-CN">
                <a:sym typeface="+mn-ea"/>
              </a:rPr>
              <a:t>adapter</a:t>
            </a:r>
            <a:r>
              <a:rPr lang="zh-CN" altLang="en-US">
                <a:sym typeface="+mn-ea"/>
              </a:rPr>
              <a:t>：基本适配器</a:t>
            </a:r>
            <a:endParaRPr lang="zh-CN" altLang="en-US"/>
          </a:p>
          <a:p>
            <a:r>
              <a:rPr lang="en-US" altLang="zh-CN">
                <a:sym typeface="+mn-ea"/>
              </a:rPr>
              <a:t>	data_structure:</a:t>
            </a:r>
            <a:r>
              <a:rPr lang="zh-CN" altLang="en-US">
                <a:sym typeface="+mn-ea"/>
              </a:rPr>
              <a:t>数据结构</a:t>
            </a:r>
            <a:endParaRPr lang="zh-CN" altLang="en-US"/>
          </a:p>
          <a:p>
            <a:r>
              <a:rPr lang="en-US" altLang="zh-CN">
                <a:sym typeface="+mn-ea"/>
              </a:rPr>
              <a:t>	model</a:t>
            </a:r>
            <a:r>
              <a:rPr lang="zh-CN" altLang="en-US">
                <a:sym typeface="+mn-ea"/>
              </a:rPr>
              <a:t>：基本模型</a:t>
            </a:r>
            <a:endParaRPr lang="zh-CN" altLang="en-US"/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Activity</a:t>
            </a:r>
            <a:r>
              <a:rPr lang="zh-CN" altLang="en-US">
                <a:sym typeface="+mn-ea"/>
              </a:rPr>
              <a:t>结尾的</a:t>
            </a:r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文件中：实现逻辑（功能），调用页面和进行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页面跳转</a:t>
            </a:r>
            <a:endParaRPr lang="zh-CN" altLang="en-US"/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Fragment</a:t>
            </a:r>
            <a:r>
              <a:rPr lang="zh-CN" altLang="en-US">
                <a:sym typeface="+mn-ea"/>
              </a:rPr>
              <a:t>结尾的</a:t>
            </a:r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文件中：定义页面，实现页面的组合</a:t>
            </a:r>
            <a:endParaRPr lang="zh-CN" altLang="en-US"/>
          </a:p>
          <a:p>
            <a:r>
              <a:rPr lang="en-US" altLang="zh-CN">
                <a:sym typeface="+mn-ea"/>
              </a:rPr>
              <a:t>	res/drawable:</a:t>
            </a:r>
            <a:r>
              <a:rPr lang="zh-CN" altLang="en-US">
                <a:sym typeface="+mn-ea"/>
              </a:rPr>
              <a:t>所使用的一些</a:t>
            </a:r>
            <a:r>
              <a:rPr lang="en-US" altLang="zh-CN">
                <a:sym typeface="+mn-ea"/>
              </a:rPr>
              <a:t>drawable</a:t>
            </a:r>
            <a:r>
              <a:rPr lang="zh-CN" altLang="en-US">
                <a:sym typeface="+mn-ea"/>
              </a:rPr>
              <a:t>资源</a:t>
            </a:r>
            <a:endParaRPr lang="en-US" altLang="zh-CN"/>
          </a:p>
          <a:p>
            <a:r>
              <a:rPr lang="en-US" altLang="zh-CN">
                <a:sym typeface="+mn-ea"/>
              </a:rPr>
              <a:t>	res/layout</a:t>
            </a:r>
            <a:r>
              <a:rPr lang="zh-CN" altLang="en-US">
                <a:sym typeface="+mn-ea"/>
              </a:rPr>
              <a:t>：具体定义页面的布局，位置样式等</a:t>
            </a:r>
            <a:endParaRPr lang="zh-CN" altLang="en-US">
              <a:sym typeface="+mn-ea"/>
            </a:endParaRPr>
          </a:p>
          <a:p>
            <a:endParaRPr lang="zh-CN" altLang="en-US">
              <a:latin typeface="+mn-ea"/>
              <a:cs typeface="+mn-ea"/>
            </a:endParaRPr>
          </a:p>
          <a:p>
            <a:r>
              <a:rPr lang="zh-CN" sz="2400">
                <a:sym typeface="+mn-ea"/>
              </a:rPr>
              <a:t>主要负责</a:t>
            </a:r>
            <a:r>
              <a:rPr lang="zh-CN" altLang="en-US" sz="2400">
                <a:sym typeface="+mn-ea"/>
              </a:rPr>
              <a:t>：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	</a:t>
            </a:r>
            <a:r>
              <a:rPr lang="zh-CN" altLang="en-US">
                <a:sym typeface="+mn-ea"/>
              </a:rPr>
              <a:t>基本事件流的实现（</a:t>
            </a:r>
            <a:r>
              <a:rPr lang="en-US" altLang="zh-CN">
                <a:sym typeface="+mn-ea"/>
              </a:rPr>
              <a:t>Mainactivity</a:t>
            </a:r>
            <a:r>
              <a:rPr lang="zh-CN" altLang="en-US">
                <a:sym typeface="+mn-ea"/>
              </a:rPr>
              <a:t>），跳转页面及页面设计（每个页面都有设计模块：如关注页面包括：</a:t>
            </a:r>
            <a:r>
              <a:rPr lang="en-US" altLang="zh-CN">
                <a:sym typeface="+mn-ea"/>
              </a:rPr>
              <a:t>AttentionContentActivity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AttentionFragment</a:t>
            </a:r>
            <a:r>
              <a:rPr lang="zh-CN" altLang="en-US">
                <a:sym typeface="+mn-ea"/>
              </a:rPr>
              <a:t>等</a:t>
            </a:r>
            <a:r>
              <a:rPr lang="zh-CN" altLang="en-US">
                <a:sym typeface="+mn-ea"/>
              </a:rPr>
              <a:t>）</a:t>
            </a:r>
            <a:endParaRPr lang="zh-CN" altLang="en-US" sz="2400"/>
          </a:p>
          <a:p>
            <a:endParaRPr lang="zh-CN" altLang="en-US" sz="240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B7D3ED"/>
            </a:gs>
            <a:gs pos="71000">
              <a:srgbClr val="B8D4ED"/>
            </a:gs>
            <a:gs pos="69000">
              <a:srgbClr val="BAD5EE"/>
            </a:gs>
            <a:gs pos="64000">
              <a:srgbClr val="BED7EF"/>
            </a:gs>
            <a:gs pos="55000">
              <a:srgbClr val="C6DCF1"/>
            </a:gs>
            <a:gs pos="37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38725" y="200025"/>
            <a:ext cx="2380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部分代码</a:t>
            </a:r>
            <a:endParaRPr lang="zh-CN" altLang="en-US" sz="4000"/>
          </a:p>
        </p:txBody>
      </p:sp>
      <p:pic>
        <p:nvPicPr>
          <p:cNvPr id="3" name="图片 2" descr="XP[0MLUFP5HMCNPPF$85_V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9925" y="1953260"/>
            <a:ext cx="10058400" cy="4473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0560" y="1190625"/>
            <a:ext cx="1402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/>
              <a:t>MainActivity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38725" y="200025"/>
            <a:ext cx="2380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sym typeface="+mn-ea"/>
              </a:rPr>
              <a:t>集成测试</a:t>
            </a:r>
            <a:endParaRPr lang="zh-CN" altLang="en-US" sz="4000"/>
          </a:p>
        </p:txBody>
      </p:sp>
      <p:sp>
        <p:nvSpPr>
          <p:cNvPr id="7" name="矩形 6"/>
          <p:cNvSpPr/>
          <p:nvPr/>
        </p:nvSpPr>
        <p:spPr>
          <a:xfrm>
            <a:off x="1423035" y="1458595"/>
            <a:ext cx="9611995" cy="507174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80515" y="2664460"/>
            <a:ext cx="9297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969770" y="1833245"/>
            <a:ext cx="854011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 集成测试环境：</a:t>
            </a:r>
            <a:r>
              <a:rPr lang="zh-CN" altLang="en-US">
                <a:sym typeface="+mn-ea"/>
              </a:rPr>
              <a:t>手机安装好</a:t>
            </a:r>
            <a:r>
              <a:rPr lang="en-US" altLang="zh-CN">
                <a:sym typeface="+mn-ea"/>
              </a:rPr>
              <a:t>NANU APP</a:t>
            </a:r>
            <a:r>
              <a:rPr lang="en-US" altLang="zh-CN" sz="2400">
                <a:sym typeface="+mn-ea"/>
              </a:rPr>
              <a:t>	</a:t>
            </a:r>
            <a:endParaRPr lang="en-US" altLang="zh-CN" sz="2400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400">
                <a:sym typeface="+mn-ea"/>
              </a:rPr>
              <a:t> 集成测试用例：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）登录与注册：在未注册的时候输入账户密码，带系统提示出错时，进行注册。输入已注册账户密码，成功登陆。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）用户信息修改测试：点击用户头像，进入用户修改界面，输入新的信息，点击提交，返回主界面。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）圈子页面测试：点击圈子按钮，默认进入圈子中推荐页面，点击关注，进入关注页面。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）探索页面测试：点击探索按钮进入探索页面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）我的页面测试：点击我的按钮进入我的页面，我的页面中有五个功能，分别对其进行测试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2155190" y="2249488"/>
            <a:ext cx="2654935" cy="2359025"/>
            <a:chOff x="3394" y="3184"/>
            <a:chExt cx="4181" cy="3715"/>
          </a:xfrm>
        </p:grpSpPr>
        <p:sp>
          <p:nvSpPr>
            <p:cNvPr id="4" name="矩形 3"/>
            <p:cNvSpPr/>
            <p:nvPr/>
          </p:nvSpPr>
          <p:spPr>
            <a:xfrm>
              <a:off x="3940" y="3184"/>
              <a:ext cx="2886" cy="2886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94" y="4013"/>
              <a:ext cx="2886" cy="2886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689" y="3571"/>
              <a:ext cx="2886" cy="2886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191" y="3526"/>
              <a:ext cx="1635" cy="2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1500">
                  <a:ln>
                    <a:noFill/>
                  </a:ln>
                  <a:solidFill>
                    <a:schemeClr val="bg1"/>
                  </a:solidFill>
                </a:rPr>
                <a:t>4</a:t>
              </a:r>
              <a:endParaRPr lang="en-US" altLang="zh-CN" sz="11500">
                <a:ln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096000" y="3106420"/>
            <a:ext cx="4906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ym typeface="+mn-ea"/>
              </a:rPr>
              <a:t>个人的心得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96155" y="277495"/>
            <a:ext cx="2866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个人的心得</a:t>
            </a:r>
            <a:endParaRPr lang="zh-CN" altLang="en-US" sz="4000"/>
          </a:p>
        </p:txBody>
      </p:sp>
      <p:sp>
        <p:nvSpPr>
          <p:cNvPr id="7" name="矩形 6"/>
          <p:cNvSpPr/>
          <p:nvPr/>
        </p:nvSpPr>
        <p:spPr>
          <a:xfrm>
            <a:off x="1423035" y="1421765"/>
            <a:ext cx="9611995" cy="471868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45945" y="1796415"/>
            <a:ext cx="87668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使用</a:t>
            </a:r>
            <a:r>
              <a:rPr lang="en-US" altLang="zh-CN" sz="2800"/>
              <a:t>git</a:t>
            </a:r>
            <a:r>
              <a:rPr lang="zh-CN" altLang="en-US" sz="2800"/>
              <a:t>实现</a:t>
            </a:r>
            <a:r>
              <a:rPr lang="zh-CN" sz="2800"/>
              <a:t>本地代码的版本控制</a:t>
            </a:r>
            <a:endParaRPr lang="zh-CN" sz="2800"/>
          </a:p>
          <a:p>
            <a:r>
              <a:rPr lang="zh-CN" sz="2800"/>
              <a:t>使用</a:t>
            </a:r>
            <a:r>
              <a:rPr lang="en-US" altLang="zh-CN" sz="2800"/>
              <a:t>github</a:t>
            </a:r>
            <a:r>
              <a:rPr lang="zh-CN" altLang="en-US" sz="2800"/>
              <a:t>实现小组内代码的集成和软件开发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体会到了</a:t>
            </a:r>
            <a:r>
              <a:rPr lang="en-US" altLang="zh-CN" sz="2800"/>
              <a:t>git</a:t>
            </a:r>
            <a:r>
              <a:rPr lang="zh-CN" altLang="en-US" sz="2800"/>
              <a:t>和</a:t>
            </a:r>
            <a:r>
              <a:rPr lang="en-US" altLang="zh-CN" sz="2800"/>
              <a:t>github</a:t>
            </a:r>
            <a:r>
              <a:rPr lang="zh-CN" altLang="en-US" sz="2800"/>
              <a:t>在小组进行软件开发中的便利性，以后进行开发可以多多尝试这种方式进行。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需求分许不一定到位，需要多多学习和实践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写代码能力尚还有欠缺，还需不断学习与实践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2269490" y="2065020"/>
            <a:ext cx="7653020" cy="2799080"/>
            <a:chOff x="6587" y="3252"/>
            <a:chExt cx="12052" cy="4408"/>
          </a:xfrm>
        </p:grpSpPr>
        <p:sp>
          <p:nvSpPr>
            <p:cNvPr id="4" name="文本框 3"/>
            <p:cNvSpPr txBox="1"/>
            <p:nvPr/>
          </p:nvSpPr>
          <p:spPr>
            <a:xfrm>
              <a:off x="10304" y="3252"/>
              <a:ext cx="4364" cy="4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800" b="1">
                  <a:solidFill>
                    <a:schemeClr val="accent1"/>
                  </a:solidFill>
                </a:rPr>
                <a:t>THE END</a:t>
              </a:r>
              <a:endParaRPr lang="en-US" altLang="zh-CN" sz="8800" b="1">
                <a:solidFill>
                  <a:schemeClr val="accent1"/>
                </a:solidFill>
              </a:endParaRPr>
            </a:p>
          </p:txBody>
        </p:sp>
        <p:sp>
          <p:nvSpPr>
            <p:cNvPr id="7" name="菱形 6"/>
            <p:cNvSpPr/>
            <p:nvPr/>
          </p:nvSpPr>
          <p:spPr>
            <a:xfrm>
              <a:off x="8724" y="4322"/>
              <a:ext cx="7524" cy="2158"/>
            </a:xfrm>
            <a:prstGeom prst="diamond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6587" y="4717"/>
              <a:ext cx="6026" cy="1478"/>
            </a:xfrm>
            <a:prstGeom prst="diamond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12613" y="4716"/>
              <a:ext cx="6026" cy="1478"/>
            </a:xfrm>
            <a:prstGeom prst="diamond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16200000" flipV="1">
            <a:off x="-1445260" y="1458595"/>
            <a:ext cx="6832600" cy="3941445"/>
          </a:xfrm>
          <a:prstGeom prst="triangle">
            <a:avLst>
              <a:gd name="adj" fmla="val 49581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70000" y="2415223"/>
            <a:ext cx="921385" cy="20275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800" b="1"/>
              <a:t>目   录</a:t>
            </a:r>
            <a:endParaRPr lang="zh-CN" altLang="en-US" sz="4800" b="1"/>
          </a:p>
        </p:txBody>
      </p:sp>
      <p:sp>
        <p:nvSpPr>
          <p:cNvPr id="8" name="文本框 7"/>
          <p:cNvSpPr txBox="1"/>
          <p:nvPr/>
        </p:nvSpPr>
        <p:spPr>
          <a:xfrm>
            <a:off x="5394960" y="1371600"/>
            <a:ext cx="5700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项目中本人的任务分工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5394960" y="2650490"/>
            <a:ext cx="5700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需求及分析和设计相关的建模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5394960" y="3929380"/>
            <a:ext cx="5700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编码实现和集成测试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5394960" y="5208270"/>
            <a:ext cx="5700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个人的心得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4456430" y="1263650"/>
            <a:ext cx="1111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1.</a:t>
            </a:r>
            <a:endParaRPr lang="en-US" altLang="zh-CN" sz="3200"/>
          </a:p>
        </p:txBody>
      </p:sp>
      <p:sp>
        <p:nvSpPr>
          <p:cNvPr id="13" name="文本框 12"/>
          <p:cNvSpPr txBox="1"/>
          <p:nvPr/>
        </p:nvSpPr>
        <p:spPr>
          <a:xfrm>
            <a:off x="4456430" y="2542540"/>
            <a:ext cx="1111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2.</a:t>
            </a:r>
            <a:endParaRPr lang="zh-CN" altLang="en-US" sz="3200"/>
          </a:p>
        </p:txBody>
      </p:sp>
      <p:sp>
        <p:nvSpPr>
          <p:cNvPr id="14" name="文本框 13"/>
          <p:cNvSpPr txBox="1"/>
          <p:nvPr/>
        </p:nvSpPr>
        <p:spPr>
          <a:xfrm>
            <a:off x="4456430" y="3821430"/>
            <a:ext cx="1111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3.</a:t>
            </a:r>
            <a:endParaRPr lang="en-US" altLang="zh-CN" sz="3200"/>
          </a:p>
        </p:txBody>
      </p:sp>
      <p:sp>
        <p:nvSpPr>
          <p:cNvPr id="15" name="文本框 14"/>
          <p:cNvSpPr txBox="1"/>
          <p:nvPr/>
        </p:nvSpPr>
        <p:spPr>
          <a:xfrm>
            <a:off x="4456430" y="5100320"/>
            <a:ext cx="1111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4.</a:t>
            </a:r>
            <a:endParaRPr lang="en-US" altLang="zh-CN" sz="3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B7D3ED">
                <a:alpha val="100000"/>
              </a:srgbClr>
            </a:gs>
            <a:gs pos="71000">
              <a:srgbClr val="B8D4ED">
                <a:alpha val="100000"/>
              </a:srgbClr>
            </a:gs>
            <a:gs pos="69000">
              <a:srgbClr val="BAD5EE">
                <a:alpha val="100000"/>
              </a:srgbClr>
            </a:gs>
            <a:gs pos="64000">
              <a:srgbClr val="BED7EF">
                <a:alpha val="100000"/>
              </a:srgbClr>
            </a:gs>
            <a:gs pos="55000">
              <a:srgbClr val="C6DCF1">
                <a:alpha val="100000"/>
              </a:srgbClr>
            </a:gs>
            <a:gs pos="37000">
              <a:srgbClr val="D6E6F5">
                <a:alpha val="100000"/>
              </a:srgb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2155190" y="2249488"/>
            <a:ext cx="2654935" cy="2359025"/>
            <a:chOff x="3394" y="3184"/>
            <a:chExt cx="4181" cy="3715"/>
          </a:xfrm>
        </p:grpSpPr>
        <p:sp>
          <p:nvSpPr>
            <p:cNvPr id="4" name="矩形 3"/>
            <p:cNvSpPr/>
            <p:nvPr/>
          </p:nvSpPr>
          <p:spPr>
            <a:xfrm>
              <a:off x="3940" y="3184"/>
              <a:ext cx="2886" cy="2886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94" y="4013"/>
              <a:ext cx="2886" cy="2886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689" y="3571"/>
              <a:ext cx="2886" cy="2886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191" y="3526"/>
              <a:ext cx="1635" cy="2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1500">
                  <a:ln>
                    <a:noFill/>
                  </a:ln>
                  <a:solidFill>
                    <a:schemeClr val="bg1"/>
                  </a:solidFill>
                </a:rPr>
                <a:t>1</a:t>
              </a:r>
              <a:endParaRPr lang="en-US" altLang="zh-CN" sz="11500">
                <a:ln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096000" y="3106420"/>
            <a:ext cx="4906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ym typeface="+mn-ea"/>
              </a:rPr>
              <a:t>项目中本人的任务分工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B7D3ED"/>
            </a:gs>
            <a:gs pos="71000">
              <a:srgbClr val="B8D4ED"/>
            </a:gs>
            <a:gs pos="69000">
              <a:srgbClr val="BAD5EE"/>
            </a:gs>
            <a:gs pos="64000">
              <a:srgbClr val="BED7EF"/>
            </a:gs>
            <a:gs pos="55000">
              <a:srgbClr val="C6DCF1"/>
            </a:gs>
            <a:gs pos="37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38725" y="200025"/>
            <a:ext cx="2380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任务分工</a:t>
            </a:r>
            <a:endParaRPr lang="zh-CN" altLang="en-US" sz="4000"/>
          </a:p>
        </p:txBody>
      </p:sp>
      <p:sp>
        <p:nvSpPr>
          <p:cNvPr id="7" name="矩形 6"/>
          <p:cNvSpPr/>
          <p:nvPr/>
        </p:nvSpPr>
        <p:spPr>
          <a:xfrm>
            <a:off x="1423035" y="1327785"/>
            <a:ext cx="9611995" cy="471868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80515" y="2565400"/>
            <a:ext cx="92970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	</a:t>
            </a:r>
            <a:r>
              <a:rPr lang="zh-CN" altLang="en-US" sz="2800"/>
              <a:t>在</a:t>
            </a:r>
            <a:r>
              <a:rPr lang="en-US" altLang="zh-CN" sz="2800"/>
              <a:t>NANU APP</a:t>
            </a:r>
            <a:r>
              <a:rPr lang="zh-CN" altLang="en-US" sz="2800"/>
              <a:t>开发过程中，我负责整体流程的设计，</a:t>
            </a:r>
            <a:endParaRPr lang="zh-CN" altLang="en-US" sz="2800"/>
          </a:p>
          <a:p>
            <a:r>
              <a:rPr lang="zh-CN" altLang="en-US" sz="2800"/>
              <a:t>不同页面之间的跳转，以及圈子页面中的关注栏和我的页面中的我的关注的实现。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B7D3ED"/>
            </a:gs>
            <a:gs pos="71000">
              <a:srgbClr val="B8D4ED"/>
            </a:gs>
            <a:gs pos="69000">
              <a:srgbClr val="BAD5EE"/>
            </a:gs>
            <a:gs pos="64000">
              <a:srgbClr val="BED7EF"/>
            </a:gs>
            <a:gs pos="55000">
              <a:srgbClr val="C6DCF1"/>
            </a:gs>
            <a:gs pos="37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2155190" y="2249488"/>
            <a:ext cx="2654935" cy="2359025"/>
            <a:chOff x="3394" y="3184"/>
            <a:chExt cx="4181" cy="3715"/>
          </a:xfrm>
        </p:grpSpPr>
        <p:sp>
          <p:nvSpPr>
            <p:cNvPr id="4" name="矩形 3"/>
            <p:cNvSpPr/>
            <p:nvPr/>
          </p:nvSpPr>
          <p:spPr>
            <a:xfrm>
              <a:off x="3940" y="3184"/>
              <a:ext cx="2886" cy="2886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94" y="4013"/>
              <a:ext cx="2886" cy="2886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689" y="3571"/>
              <a:ext cx="2886" cy="2886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191" y="3526"/>
              <a:ext cx="1635" cy="2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1500">
                  <a:ln>
                    <a:noFill/>
                  </a:ln>
                  <a:solidFill>
                    <a:schemeClr val="bg1"/>
                  </a:solidFill>
                </a:rPr>
                <a:t>2</a:t>
              </a:r>
              <a:endParaRPr lang="en-US" altLang="zh-CN" sz="11500">
                <a:ln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892800" y="2797810"/>
            <a:ext cx="49060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ym typeface="+mn-ea"/>
              </a:rPr>
              <a:t>相关需求及分析和设计相关的建模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B7D3ED"/>
            </a:gs>
            <a:gs pos="71000">
              <a:srgbClr val="B8D4ED"/>
            </a:gs>
            <a:gs pos="69000">
              <a:srgbClr val="BAD5EE"/>
            </a:gs>
            <a:gs pos="64000">
              <a:srgbClr val="BED7EF"/>
            </a:gs>
            <a:gs pos="55000">
              <a:srgbClr val="C6DCF1"/>
            </a:gs>
            <a:gs pos="37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38725" y="200025"/>
            <a:ext cx="2380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sym typeface="+mn-ea"/>
              </a:rPr>
              <a:t>相关需求</a:t>
            </a:r>
            <a:endParaRPr lang="zh-CN" altLang="en-US" sz="4000"/>
          </a:p>
        </p:txBody>
      </p:sp>
      <p:sp>
        <p:nvSpPr>
          <p:cNvPr id="7" name="矩形 6"/>
          <p:cNvSpPr/>
          <p:nvPr/>
        </p:nvSpPr>
        <p:spPr>
          <a:xfrm>
            <a:off x="1423035" y="1327785"/>
            <a:ext cx="9611995" cy="471868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86355" y="1369695"/>
            <a:ext cx="743648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r>
              <a:rPr lang="zh-CN" altLang="en-US" sz="2400"/>
              <a:t>用户使用该软件会有如下的相关需求：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）用户注册，用户登录</a:t>
            </a:r>
            <a:endParaRPr lang="zh-CN" altLang="en-US"/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）用户修改用户信息</a:t>
            </a:r>
            <a:endParaRPr lang="zh-CN" altLang="en-US"/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）用户点击圈子按钮进入推荐页面和关注页面，查看推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荐或者关注的小组文章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）用户点击探索按钮进入探索页面，查看不同类别的不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同小组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）用户点击我的按钮进入用户页面，对用户自己的账号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进行操作，在此页面中按下不同的按钮将进行不同的操作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跳转（账号操作，我的发现，我的关注，意见反馈，</a:t>
            </a:r>
            <a:r>
              <a:rPr lang="en-US" altLang="zh-CN">
                <a:sym typeface="+mn-ea"/>
              </a:rPr>
              <a:t>	</a:t>
            </a:r>
            <a:r>
              <a:rPr lang="en-US" altLang="zh-CN">
                <a:sym typeface="+mn-ea"/>
              </a:rPr>
              <a:t>NANUAPP</a:t>
            </a:r>
            <a:r>
              <a:rPr lang="zh-CN" altLang="en-US">
                <a:sym typeface="+mn-ea"/>
              </a:rPr>
              <a:t>简介）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B7D3ED"/>
            </a:gs>
            <a:gs pos="71000">
              <a:srgbClr val="B8D4ED"/>
            </a:gs>
            <a:gs pos="69000">
              <a:srgbClr val="BAD5EE"/>
            </a:gs>
            <a:gs pos="64000">
              <a:srgbClr val="BED7EF"/>
            </a:gs>
            <a:gs pos="55000">
              <a:srgbClr val="C6DCF1"/>
            </a:gs>
            <a:gs pos="37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38725" y="200025"/>
            <a:ext cx="2380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分析</a:t>
            </a:r>
            <a:endParaRPr lang="zh-CN" altLang="en-US" sz="4000"/>
          </a:p>
        </p:txBody>
      </p:sp>
      <p:sp>
        <p:nvSpPr>
          <p:cNvPr id="7" name="矩形 6"/>
          <p:cNvSpPr/>
          <p:nvPr/>
        </p:nvSpPr>
        <p:spPr>
          <a:xfrm>
            <a:off x="1423035" y="1327785"/>
            <a:ext cx="9611995" cy="471868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61590" y="1791335"/>
            <a:ext cx="791400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+mn-ea"/>
                <a:cs typeface="+mn-ea"/>
              </a:rPr>
              <a:t>分析：</a:t>
            </a:r>
            <a:endParaRPr lang="zh-CN" altLang="en-US" sz="2400">
              <a:latin typeface="+mn-ea"/>
              <a:cs typeface="+mn-ea"/>
            </a:endParaRPr>
          </a:p>
          <a:p>
            <a:endParaRPr lang="zh-CN" altLang="en-US" sz="2400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</a:rPr>
              <a:t>	</a:t>
            </a:r>
            <a:r>
              <a:rPr lang="zh-CN" altLang="en-US">
                <a:latin typeface="+mn-ea"/>
                <a:cs typeface="+mn-ea"/>
              </a:rPr>
              <a:t>需求（</a:t>
            </a:r>
            <a:r>
              <a:rPr lang="en-US" altLang="zh-CN">
                <a:latin typeface="+mn-ea"/>
                <a:cs typeface="+mn-ea"/>
              </a:rPr>
              <a:t>1</a:t>
            </a:r>
            <a:r>
              <a:rPr lang="zh-CN" altLang="en-US">
                <a:latin typeface="+mn-ea"/>
                <a:cs typeface="+mn-ea"/>
              </a:rPr>
              <a:t>）：需要有用户注册界面，用户注册成功将用户信息输入数据库，待用户输入正确密码账号时，登陆成功。</a:t>
            </a:r>
            <a:endParaRPr lang="zh-CN" altLang="en-US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  <a:sym typeface="+mn-ea"/>
              </a:rPr>
              <a:t>	</a:t>
            </a:r>
            <a:r>
              <a:rPr lang="zh-CN" altLang="en-US">
                <a:latin typeface="+mn-ea"/>
                <a:cs typeface="+mn-ea"/>
                <a:sym typeface="+mn-ea"/>
              </a:rPr>
              <a:t>需求（</a:t>
            </a:r>
            <a:r>
              <a:rPr lang="en-US" altLang="zh-CN">
                <a:latin typeface="+mn-ea"/>
                <a:cs typeface="+mn-ea"/>
                <a:sym typeface="+mn-ea"/>
              </a:rPr>
              <a:t>2</a:t>
            </a:r>
            <a:r>
              <a:rPr lang="zh-CN" altLang="en-US">
                <a:latin typeface="+mn-ea"/>
                <a:cs typeface="+mn-ea"/>
                <a:sym typeface="+mn-ea"/>
              </a:rPr>
              <a:t>）：在用户页面中点击我的头像可以进行修改用户信息。</a:t>
            </a:r>
            <a:endParaRPr lang="zh-CN" altLang="en-US">
              <a:latin typeface="+mn-ea"/>
              <a:cs typeface="+mn-ea"/>
            </a:endParaRPr>
          </a:p>
          <a:p>
            <a:r>
              <a:rPr lang="en-US" altLang="zh-CN">
                <a:latin typeface="+mn-ea"/>
                <a:cs typeface="+mn-ea"/>
                <a:sym typeface="+mn-ea"/>
              </a:rPr>
              <a:t>	</a:t>
            </a:r>
            <a:r>
              <a:rPr lang="zh-CN" altLang="en-US">
                <a:latin typeface="+mn-ea"/>
                <a:cs typeface="+mn-ea"/>
                <a:sym typeface="+mn-ea"/>
              </a:rPr>
              <a:t>需求（</a:t>
            </a:r>
            <a:r>
              <a:rPr lang="en-US" altLang="zh-CN">
                <a:latin typeface="+mn-ea"/>
                <a:cs typeface="+mn-ea"/>
                <a:sym typeface="+mn-ea"/>
              </a:rPr>
              <a:t>3</a:t>
            </a:r>
            <a:r>
              <a:rPr lang="zh-CN" altLang="en-US">
                <a:latin typeface="+mn-ea"/>
                <a:cs typeface="+mn-ea"/>
                <a:sym typeface="+mn-ea"/>
              </a:rPr>
              <a:t>）：点击圈子按钮，页面进行跳转，进入推荐页面和关注页面，查看文章，默认进入推荐页面。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r>
              <a:rPr lang="en-US" altLang="zh-CN">
                <a:latin typeface="+mn-ea"/>
                <a:cs typeface="+mn-ea"/>
                <a:sym typeface="+mn-ea"/>
              </a:rPr>
              <a:t>	</a:t>
            </a:r>
            <a:r>
              <a:rPr lang="zh-CN" altLang="en-US">
                <a:latin typeface="+mn-ea"/>
                <a:cs typeface="+mn-ea"/>
                <a:sym typeface="+mn-ea"/>
              </a:rPr>
              <a:t>需求（</a:t>
            </a:r>
            <a:r>
              <a:rPr lang="en-US" altLang="zh-CN">
                <a:latin typeface="+mn-ea"/>
                <a:cs typeface="+mn-ea"/>
                <a:sym typeface="+mn-ea"/>
              </a:rPr>
              <a:t>4</a:t>
            </a:r>
            <a:r>
              <a:rPr lang="zh-CN" altLang="en-US">
                <a:latin typeface="+mn-ea"/>
                <a:cs typeface="+mn-ea"/>
                <a:sym typeface="+mn-ea"/>
              </a:rPr>
              <a:t>）：点击探索按钮，页面跳转，进入探索页面，查看不同小组从而用户可以选择加入。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r>
              <a:rPr lang="en-US" altLang="zh-CN">
                <a:latin typeface="+mn-ea"/>
                <a:cs typeface="+mn-ea"/>
                <a:sym typeface="+mn-ea"/>
              </a:rPr>
              <a:t>	</a:t>
            </a:r>
            <a:r>
              <a:rPr lang="zh-CN" altLang="en-US">
                <a:latin typeface="+mn-ea"/>
                <a:cs typeface="+mn-ea"/>
                <a:sym typeface="+mn-ea"/>
              </a:rPr>
              <a:t>需求（</a:t>
            </a:r>
            <a:r>
              <a:rPr lang="en-US" altLang="zh-CN">
                <a:latin typeface="+mn-ea"/>
                <a:cs typeface="+mn-ea"/>
                <a:sym typeface="+mn-ea"/>
              </a:rPr>
              <a:t>5</a:t>
            </a:r>
            <a:r>
              <a:rPr lang="zh-CN" altLang="en-US">
                <a:latin typeface="+mn-ea"/>
                <a:cs typeface="+mn-ea"/>
                <a:sym typeface="+mn-ea"/>
              </a:rPr>
              <a:t>）：点击我的按钮进去用户界面，提供五个按钮实现对应的五个界面中实现五个功能（账号操作，我的发现，我的关注，意见反馈，</a:t>
            </a:r>
            <a:r>
              <a:rPr lang="en-US" altLang="zh-CN">
                <a:latin typeface="+mn-ea"/>
                <a:cs typeface="+mn-ea"/>
                <a:sym typeface="+mn-ea"/>
              </a:rPr>
              <a:t>NANUAPP</a:t>
            </a:r>
            <a:r>
              <a:rPr lang="zh-CN" altLang="en-US">
                <a:latin typeface="+mn-ea"/>
                <a:cs typeface="+mn-ea"/>
                <a:sym typeface="+mn-ea"/>
              </a:rPr>
              <a:t>简介</a:t>
            </a:r>
            <a:r>
              <a:rPr lang="zh-CN" altLang="en-US">
                <a:latin typeface="+mn-ea"/>
                <a:cs typeface="+mn-ea"/>
                <a:sym typeface="+mn-ea"/>
              </a:rPr>
              <a:t>）</a:t>
            </a:r>
            <a:endParaRPr lang="zh-CN" altLang="en-US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B7D3ED"/>
            </a:gs>
            <a:gs pos="71000">
              <a:srgbClr val="B8D4ED"/>
            </a:gs>
            <a:gs pos="69000">
              <a:srgbClr val="BAD5EE"/>
            </a:gs>
            <a:gs pos="64000">
              <a:srgbClr val="BED7EF"/>
            </a:gs>
            <a:gs pos="55000">
              <a:srgbClr val="C6DCF1"/>
            </a:gs>
            <a:gs pos="37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05910" y="136525"/>
            <a:ext cx="39801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sym typeface="+mn-ea"/>
              </a:rPr>
              <a:t>设计相关的建模</a:t>
            </a:r>
            <a:endParaRPr lang="zh-CN" altLang="en-US" sz="4000"/>
          </a:p>
          <a:p>
            <a:pPr algn="ctr"/>
            <a:endParaRPr lang="zh-CN" altLang="en-US" sz="4000"/>
          </a:p>
        </p:txBody>
      </p:sp>
      <p:pic>
        <p:nvPicPr>
          <p:cNvPr id="8" name="图片 7" descr="[IUV`FMB{K){M]07U37M9NJ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7275" y="924560"/>
            <a:ext cx="10597515" cy="59334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0175" y="924560"/>
            <a:ext cx="7112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用例图</a:t>
            </a:r>
            <a:endParaRPr lang="zh-CN" altLang="en-US" sz="4000"/>
          </a:p>
          <a:p>
            <a:pPr algn="ctr"/>
            <a:endParaRPr lang="zh-CN" altLang="en-US" sz="400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rgbClr val="B7D3ED"/>
            </a:gs>
            <a:gs pos="71000">
              <a:srgbClr val="B8D4ED"/>
            </a:gs>
            <a:gs pos="69000">
              <a:srgbClr val="BAD5EE"/>
            </a:gs>
            <a:gs pos="64000">
              <a:srgbClr val="BED7EF"/>
            </a:gs>
            <a:gs pos="55000">
              <a:srgbClr val="C6DCF1"/>
            </a:gs>
            <a:gs pos="37000">
              <a:srgbClr val="D6E6F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30175" y="924560"/>
            <a:ext cx="7112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活动图</a:t>
            </a:r>
            <a:endParaRPr lang="zh-CN" altLang="en-US" sz="4000"/>
          </a:p>
          <a:p>
            <a:pPr algn="ctr"/>
            <a:endParaRPr lang="zh-CN" altLang="en-US" sz="40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300" y="0"/>
            <a:ext cx="5563235" cy="6883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p="http://schemas.openxmlformats.org/presentationml/2006/main">
  <p:tag name="KSO_WM_UNIT_PLACING_PICTURE_USER_VIEWPORT" val="{&quot;height&quot;:8869,&quot;width&quot;:1584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1364</Words>
  <Application>WPS 演示</Application>
  <PresentationFormat>宽屏</PresentationFormat>
  <Paragraphs>124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Arial Unicode MS</vt:lpstr>
      <vt:lpstr>仿宋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心情的放飞</cp:lastModifiedBy>
  <cp:revision>29</cp:revision>
  <dcterms:created xsi:type="dcterms:W3CDTF">2019-06-19T02:08:00Z</dcterms:created>
  <dcterms:modified xsi:type="dcterms:W3CDTF">2020-07-02T09:25:59Z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