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85" r:id="rId4"/>
    <p:sldId id="286" r:id="rId5"/>
    <p:sldId id="259" r:id="rId6"/>
    <p:sldId id="260" r:id="rId7"/>
    <p:sldId id="262" r:id="rId8"/>
    <p:sldId id="263" r:id="rId9"/>
    <p:sldId id="264" r:id="rId10"/>
    <p:sldId id="288" r:id="rId11"/>
    <p:sldId id="290" r:id="rId12"/>
    <p:sldId id="265" r:id="rId13"/>
    <p:sldId id="268" r:id="rId14"/>
    <p:sldId id="266" r:id="rId15"/>
    <p:sldId id="292" r:id="rId16"/>
    <p:sldId id="293" r:id="rId17"/>
    <p:sldId id="294" r:id="rId18"/>
    <p:sldId id="296" r:id="rId19"/>
    <p:sldId id="298" r:id="rId20"/>
    <p:sldId id="269" r:id="rId21"/>
    <p:sldId id="299" r:id="rId22"/>
    <p:sldId id="284" r:id="rId23"/>
    <p:sldId id="270" r:id="rId24"/>
    <p:sldId id="274" r:id="rId25"/>
    <p:sldId id="273" r:id="rId26"/>
    <p:sldId id="276" r:id="rId27"/>
    <p:sldId id="277" r:id="rId28"/>
    <p:sldId id="279" r:id="rId29"/>
    <p:sldId id="278" r:id="rId30"/>
    <p:sldId id="280" r:id="rId31"/>
    <p:sldId id="281" r:id="rId32"/>
    <p:sldId id="282" r:id="rId33"/>
    <p:sldId id="283" r:id="rId34"/>
    <p:sldId id="300" r:id="rId35"/>
    <p:sldId id="301" r:id="rId36"/>
    <p:sldId id="302" r:id="rId37"/>
    <p:sldId id="30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50" d="100"/>
          <a:sy n="50" d="100"/>
        </p:scale>
        <p:origin x="-1086" y="2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524000"/>
          </a:xfrm>
        </p:spPr>
        <p:txBody>
          <a:bodyPr>
            <a:normAutofit/>
          </a:bodyPr>
          <a:lstStyle/>
          <a:p>
            <a:r>
              <a:rPr lang="en-US" dirty="0" smtClean="0"/>
              <a:t>C SHELL </a:t>
            </a:r>
            <a:br>
              <a:rPr lang="en-US" dirty="0" smtClean="0"/>
            </a:br>
            <a:r>
              <a:rPr lang="en-US" dirty="0" smtClean="0"/>
              <a:t>INTERACTIVE FEATURES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FF0000"/>
                </a:solidFill>
                <a:latin typeface="Perpetua" pitchFamily="18" charset="0"/>
              </a:rPr>
              <a:t>Special Files</a:t>
            </a:r>
            <a:endParaRPr lang="en-IN" dirty="0">
              <a:solidFill>
                <a:srgbClr val="FF0000"/>
              </a:solidFill>
              <a:latin typeface="Perpetua" pitchFamily="18" charset="0"/>
            </a:endParaRPr>
          </a:p>
        </p:txBody>
      </p:sp>
      <p:sp>
        <p:nvSpPr>
          <p:cNvPr id="3" name="Content Placeholder 2"/>
          <p:cNvSpPr>
            <a:spLocks noGrp="1"/>
          </p:cNvSpPr>
          <p:nvPr>
            <p:ph sz="quarter" idx="1"/>
          </p:nvPr>
        </p:nvSpPr>
        <p:spPr>
          <a:xfrm>
            <a:off x="457200" y="1371600"/>
            <a:ext cx="8229600" cy="4754563"/>
          </a:xfrm>
        </p:spPr>
        <p:txBody>
          <a:bodyPr/>
          <a:lstStyle/>
          <a:p>
            <a:pPr algn="just"/>
            <a:r>
              <a:rPr lang="en-GB" dirty="0" smtClean="0">
                <a:latin typeface="Perpetua" pitchFamily="18" charset="0"/>
              </a:rPr>
              <a:t>There are two special files in UNIX that can be used by any shell.</a:t>
            </a:r>
            <a:endParaRPr lang="en-IN" dirty="0" smtClean="0">
              <a:latin typeface="Perpetua" pitchFamily="18" charset="0"/>
            </a:endParaRPr>
          </a:p>
          <a:p>
            <a:pPr algn="just"/>
            <a:r>
              <a:rPr lang="en-GB" b="1" dirty="0" smtClean="0">
                <a:latin typeface="Perpetua" pitchFamily="18" charset="0"/>
              </a:rPr>
              <a:t>Trash File (/dev/null)</a:t>
            </a:r>
            <a:endParaRPr lang="en-IN" dirty="0" smtClean="0">
              <a:latin typeface="Perpetua" pitchFamily="18" charset="0"/>
            </a:endParaRPr>
          </a:p>
          <a:p>
            <a:pPr algn="just"/>
            <a:r>
              <a:rPr lang="en-US" dirty="0" smtClean="0">
                <a:latin typeface="Perpetua" pitchFamily="18" charset="0"/>
              </a:rPr>
              <a:t>The trash file is a special file that is used for deleting data. Found under the devices (dev) directory, it has a very special characteristic: Its contents are always emptied immediately after receiving data</a:t>
            </a:r>
            <a:endParaRPr lang="en-IN" dirty="0">
              <a:latin typeface="Perpetua"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8229600" cy="5516563"/>
          </a:xfrm>
        </p:spPr>
        <p:txBody>
          <a:bodyPr>
            <a:normAutofit fontScale="92500"/>
          </a:bodyPr>
          <a:lstStyle/>
          <a:p>
            <a:pPr algn="just"/>
            <a:r>
              <a:rPr lang="en-GB" b="1" dirty="0" smtClean="0">
                <a:latin typeface="Perpetua" pitchFamily="18" charset="0"/>
              </a:rPr>
              <a:t>Terminal File (/dev/</a:t>
            </a:r>
            <a:r>
              <a:rPr lang="en-GB" b="1" dirty="0" err="1" smtClean="0">
                <a:latin typeface="Perpetua" pitchFamily="18" charset="0"/>
              </a:rPr>
              <a:t>tty</a:t>
            </a:r>
            <a:r>
              <a:rPr lang="en-GB" b="1" dirty="0" smtClean="0">
                <a:latin typeface="Perpetua" pitchFamily="18" charset="0"/>
              </a:rPr>
              <a:t>)</a:t>
            </a:r>
            <a:endParaRPr lang="en-IN" dirty="0" smtClean="0">
              <a:latin typeface="Perpetua" pitchFamily="18" charset="0"/>
            </a:endParaRPr>
          </a:p>
          <a:p>
            <a:pPr algn="just"/>
            <a:r>
              <a:rPr lang="en-US" dirty="0" smtClean="0">
                <a:latin typeface="Perpetua" pitchFamily="18" charset="0"/>
              </a:rPr>
              <a:t>Although each terminal in UNIX is a named file, such as /dev/tty13 and /dev/tty31, there is only one logical file, /dev/</a:t>
            </a:r>
            <a:r>
              <a:rPr lang="en-US" dirty="0" err="1" smtClean="0">
                <a:latin typeface="Perpetua" pitchFamily="18" charset="0"/>
              </a:rPr>
              <a:t>tty</a:t>
            </a:r>
            <a:r>
              <a:rPr lang="en-US" dirty="0" smtClean="0">
                <a:latin typeface="Perpetua" pitchFamily="18" charset="0"/>
              </a:rPr>
              <a:t>. This file is found under the device directory, it represents the terminal of each user</a:t>
            </a:r>
          </a:p>
          <a:p>
            <a:pPr algn="just"/>
            <a:r>
              <a:rPr lang="en-GB" b="1" i="1" dirty="0" smtClean="0">
                <a:latin typeface="Perpetua" pitchFamily="18" charset="0"/>
              </a:rPr>
              <a:t>$ cp file1 /dev/</a:t>
            </a:r>
            <a:r>
              <a:rPr lang="en-GB" b="1" i="1" dirty="0" err="1" smtClean="0">
                <a:latin typeface="Perpetua" pitchFamily="18" charset="0"/>
              </a:rPr>
              <a:t>tty</a:t>
            </a:r>
            <a:r>
              <a:rPr lang="en-GB" b="1" i="1" dirty="0" smtClean="0">
                <a:latin typeface="Perpetua" pitchFamily="18" charset="0"/>
              </a:rPr>
              <a:t>    # Displays the contents of file1</a:t>
            </a:r>
            <a:endParaRPr lang="en-IN" dirty="0" smtClean="0">
              <a:latin typeface="Perpetua" pitchFamily="18" charset="0"/>
            </a:endParaRPr>
          </a:p>
          <a:p>
            <a:pPr algn="just"/>
            <a:r>
              <a:rPr lang="en-US" dirty="0" smtClean="0">
                <a:latin typeface="Perpetua" pitchFamily="18" charset="0"/>
              </a:rPr>
              <a:t>terminal file represents a terminal, it cannot store data. </a:t>
            </a:r>
          </a:p>
          <a:p>
            <a:pPr algn="just"/>
            <a:r>
              <a:rPr lang="en-US" dirty="0" smtClean="0">
                <a:latin typeface="Perpetua" pitchFamily="18" charset="0"/>
              </a:rPr>
              <a:t>contents of file1 in the previous example, when sent to the terminal file, are shown on the monitor but not saved.</a:t>
            </a:r>
            <a:endParaRPr lang="en-IN" dirty="0">
              <a:latin typeface="Perpetua"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 Variables</a:t>
            </a:r>
            <a:endParaRPr lang="en-IN" dirty="0">
              <a:solidFill>
                <a:srgbClr val="FF0000"/>
              </a:solidFill>
            </a:endParaRPr>
          </a:p>
        </p:txBody>
      </p:sp>
      <p:sp>
        <p:nvSpPr>
          <p:cNvPr id="3" name="Content Placeholder 2"/>
          <p:cNvSpPr>
            <a:spLocks noGrp="1"/>
          </p:cNvSpPr>
          <p:nvPr>
            <p:ph sz="quarter" idx="1"/>
          </p:nvPr>
        </p:nvSpPr>
        <p:spPr/>
        <p:txBody>
          <a:bodyPr>
            <a:normAutofit/>
          </a:bodyPr>
          <a:lstStyle/>
          <a:p>
            <a:pPr algn="just"/>
            <a:r>
              <a:rPr lang="en-US" dirty="0" smtClean="0">
                <a:latin typeface="Perpetua" pitchFamily="18" charset="0"/>
              </a:rPr>
              <a:t>location in memory where value can be stored</a:t>
            </a:r>
          </a:p>
          <a:p>
            <a:pPr algn="just"/>
            <a:r>
              <a:rPr lang="en-US" dirty="0" smtClean="0">
                <a:latin typeface="Perpetua" pitchFamily="18" charset="0"/>
              </a:rPr>
              <a:t>each shell  allow  us to create,  store and access values in variables</a:t>
            </a:r>
          </a:p>
          <a:p>
            <a:pPr algn="just"/>
            <a:r>
              <a:rPr lang="en-US" dirty="0" smtClean="0">
                <a:latin typeface="Perpetua" pitchFamily="18" charset="0"/>
              </a:rPr>
              <a:t>two classification of  variables</a:t>
            </a:r>
          </a:p>
          <a:p>
            <a:pPr algn="just">
              <a:buNone/>
            </a:pPr>
            <a:r>
              <a:rPr lang="en-US" dirty="0" smtClean="0">
                <a:latin typeface="Perpetua" pitchFamily="18" charset="0"/>
              </a:rPr>
              <a:t>		user defined variables </a:t>
            </a:r>
          </a:p>
          <a:p>
            <a:pPr algn="just">
              <a:buNone/>
            </a:pPr>
            <a:r>
              <a:rPr lang="en-US" dirty="0" smtClean="0">
                <a:latin typeface="Perpetua" pitchFamily="18" charset="0"/>
              </a:rPr>
              <a:t>		predefined variables</a:t>
            </a:r>
          </a:p>
          <a:p>
            <a:pPr algn="just">
              <a:buNone/>
            </a:pPr>
            <a:endParaRPr lang="en-US" sz="2800" dirty="0" smtClean="0"/>
          </a:p>
          <a:p>
            <a:pPr algn="just"/>
            <a:endParaRPr lang="en-IN"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storing  &amp; Accessing  </a:t>
            </a:r>
            <a:br>
              <a:rPr lang="en-US" dirty="0" smtClean="0"/>
            </a:br>
            <a:r>
              <a:rPr lang="en-US" dirty="0" smtClean="0"/>
              <a:t>user defined variables </a:t>
            </a:r>
            <a:endParaRPr lang="en-IN" dirty="0"/>
          </a:p>
        </p:txBody>
      </p:sp>
      <p:graphicFrame>
        <p:nvGraphicFramePr>
          <p:cNvPr id="4" name="Content Placeholder 3"/>
          <p:cNvGraphicFramePr>
            <a:graphicFrameLocks noGrp="1"/>
          </p:cNvGraphicFramePr>
          <p:nvPr>
            <p:ph sz="quarter" idx="1"/>
          </p:nvPr>
        </p:nvGraphicFramePr>
        <p:xfrm>
          <a:off x="304799" y="1447800"/>
          <a:ext cx="8153400" cy="4343400"/>
        </p:xfrm>
        <a:graphic>
          <a:graphicData uri="http://schemas.openxmlformats.org/drawingml/2006/table">
            <a:tbl>
              <a:tblPr firstRow="1" bandRow="1">
                <a:tableStyleId>{8799B23B-EC83-4686-B30A-512413B5E67A}</a:tableStyleId>
              </a:tblPr>
              <a:tblGrid>
                <a:gridCol w="4076700"/>
                <a:gridCol w="4076700"/>
              </a:tblGrid>
              <a:tr h="1447800">
                <a:tc>
                  <a:txBody>
                    <a:bodyPr/>
                    <a:lstStyle/>
                    <a:p>
                      <a:pPr algn="ctr"/>
                      <a:r>
                        <a:rPr lang="en-US" sz="2800" dirty="0" smtClean="0">
                          <a:latin typeface="Perpetua" pitchFamily="18" charset="0"/>
                        </a:rPr>
                        <a:t>Action</a:t>
                      </a:r>
                    </a:p>
                    <a:p>
                      <a:pPr algn="ctr"/>
                      <a:endParaRPr lang="en-IN" sz="2800" dirty="0">
                        <a:latin typeface="Perpetua" pitchFamily="18" charset="0"/>
                      </a:endParaRPr>
                    </a:p>
                  </a:txBody>
                  <a:tcPr anchor="ctr"/>
                </a:tc>
                <a:tc>
                  <a:txBody>
                    <a:bodyPr/>
                    <a:lstStyle/>
                    <a:p>
                      <a:pPr algn="ctr"/>
                      <a:r>
                        <a:rPr lang="en-US" sz="2800" dirty="0" smtClean="0">
                          <a:latin typeface="Perpetua" pitchFamily="18" charset="0"/>
                        </a:rPr>
                        <a:t>C</a:t>
                      </a:r>
                      <a:r>
                        <a:rPr lang="en-US" sz="2800" baseline="0" dirty="0" smtClean="0">
                          <a:latin typeface="Perpetua" pitchFamily="18" charset="0"/>
                        </a:rPr>
                        <a:t> shell</a:t>
                      </a:r>
                      <a:endParaRPr lang="en-IN" sz="2800" dirty="0">
                        <a:latin typeface="Perpetua" pitchFamily="18" charset="0"/>
                      </a:endParaRPr>
                    </a:p>
                  </a:txBody>
                  <a:tcPr anchor="ctr"/>
                </a:tc>
              </a:tr>
              <a:tr h="1447800">
                <a:tc>
                  <a:txBody>
                    <a:bodyPr/>
                    <a:lstStyle/>
                    <a:p>
                      <a:pPr algn="l"/>
                      <a:r>
                        <a:rPr lang="en-US" sz="2800" dirty="0" smtClean="0">
                          <a:latin typeface="Perpetua" pitchFamily="18" charset="0"/>
                        </a:rPr>
                        <a:t>Assignment</a:t>
                      </a:r>
                    </a:p>
                    <a:p>
                      <a:pPr algn="l"/>
                      <a:endParaRPr lang="en-IN" sz="2800" dirty="0">
                        <a:latin typeface="Perpetua" pitchFamily="18" charset="0"/>
                      </a:endParaRPr>
                    </a:p>
                  </a:txBody>
                  <a:tcPr anchor="ctr"/>
                </a:tc>
                <a:tc>
                  <a:txBody>
                    <a:bodyPr/>
                    <a:lstStyle/>
                    <a:p>
                      <a:pPr algn="l"/>
                      <a:r>
                        <a:rPr lang="en-US" sz="2800" dirty="0" smtClean="0">
                          <a:latin typeface="Perpetua" pitchFamily="18" charset="0"/>
                        </a:rPr>
                        <a:t>set  variable = value</a:t>
                      </a:r>
                      <a:endParaRPr lang="en-IN" sz="2800" dirty="0">
                        <a:latin typeface="Perpetua" pitchFamily="18" charset="0"/>
                      </a:endParaRPr>
                    </a:p>
                  </a:txBody>
                  <a:tcPr anchor="ctr"/>
                </a:tc>
              </a:tr>
              <a:tr h="1447800">
                <a:tc>
                  <a:txBody>
                    <a:bodyPr/>
                    <a:lstStyle/>
                    <a:p>
                      <a:pPr algn="l"/>
                      <a:r>
                        <a:rPr lang="en-US" sz="2800" dirty="0" smtClean="0">
                          <a:latin typeface="Perpetua" pitchFamily="18" charset="0"/>
                        </a:rPr>
                        <a:t>Reference</a:t>
                      </a:r>
                    </a:p>
                    <a:p>
                      <a:pPr algn="l"/>
                      <a:endParaRPr lang="en-IN" sz="2800" dirty="0">
                        <a:latin typeface="Perpetua" pitchFamily="18" charset="0"/>
                      </a:endParaRPr>
                    </a:p>
                  </a:txBody>
                  <a:tcPr anchor="ctr"/>
                </a:tc>
                <a:tc>
                  <a:txBody>
                    <a:bodyPr/>
                    <a:lstStyle/>
                    <a:p>
                      <a:pPr algn="l"/>
                      <a:r>
                        <a:rPr lang="en-US" sz="2800" dirty="0" smtClean="0">
                          <a:latin typeface="Perpetua" pitchFamily="18" charset="0"/>
                        </a:rPr>
                        <a:t>$variable</a:t>
                      </a:r>
                      <a:endParaRPr lang="en-IN" sz="2800" dirty="0">
                        <a:latin typeface="Perpetua" pitchFamily="18" charset="0"/>
                      </a:endParaRPr>
                    </a:p>
                  </a:txBody>
                  <a:tcPr anchor="ct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storing and accessing </a:t>
            </a:r>
            <a:br>
              <a:rPr lang="en-US" dirty="0" smtClean="0"/>
            </a:br>
            <a:r>
              <a:rPr lang="en-US" dirty="0" smtClean="0"/>
              <a:t>user defined variables</a:t>
            </a:r>
            <a:endParaRPr lang="en-IN" dirty="0"/>
          </a:p>
        </p:txBody>
      </p:sp>
      <p:sp>
        <p:nvSpPr>
          <p:cNvPr id="3" name="Content Placeholder 2"/>
          <p:cNvSpPr>
            <a:spLocks noGrp="1"/>
          </p:cNvSpPr>
          <p:nvPr>
            <p:ph sz="quarter" idx="1"/>
          </p:nvPr>
        </p:nvSpPr>
        <p:spPr/>
        <p:txBody>
          <a:bodyPr/>
          <a:lstStyle/>
          <a:p>
            <a:pPr>
              <a:buNone/>
            </a:pPr>
            <a:r>
              <a:rPr lang="en-US" dirty="0" smtClean="0">
                <a:latin typeface="Perpetua" pitchFamily="18" charset="0"/>
              </a:rPr>
              <a:t>set   x=23</a:t>
            </a:r>
          </a:p>
          <a:p>
            <a:pPr>
              <a:buNone/>
            </a:pPr>
            <a:r>
              <a:rPr lang="en-US" dirty="0" smtClean="0">
                <a:latin typeface="Perpetua" pitchFamily="18" charset="0"/>
              </a:rPr>
              <a:t>echo $x</a:t>
            </a:r>
          </a:p>
          <a:p>
            <a:pPr>
              <a:buNone/>
            </a:pPr>
            <a:r>
              <a:rPr lang="en-US" dirty="0" smtClean="0">
                <a:latin typeface="Perpetua" pitchFamily="18" charset="0"/>
              </a:rPr>
              <a:t>23</a:t>
            </a:r>
          </a:p>
          <a:p>
            <a:endParaRPr lang="en-US" dirty="0" smtClean="0">
              <a:latin typeface="Perpetua" pitchFamily="18" charset="0"/>
            </a:endParaRPr>
          </a:p>
          <a:p>
            <a:pPr>
              <a:buNone/>
            </a:pPr>
            <a:r>
              <a:rPr lang="en-US" dirty="0" smtClean="0">
                <a:latin typeface="Perpetua" pitchFamily="18" charset="0"/>
              </a:rPr>
              <a:t>set   x=“hello </a:t>
            </a:r>
            <a:r>
              <a:rPr lang="en-US" dirty="0" err="1" smtClean="0">
                <a:latin typeface="Perpetua" pitchFamily="18" charset="0"/>
              </a:rPr>
              <a:t>hai</a:t>
            </a:r>
            <a:r>
              <a:rPr lang="en-US" dirty="0" smtClean="0">
                <a:latin typeface="Perpetua" pitchFamily="18" charset="0"/>
              </a:rPr>
              <a:t>”</a:t>
            </a:r>
          </a:p>
          <a:p>
            <a:pPr>
              <a:buNone/>
            </a:pPr>
            <a:r>
              <a:rPr lang="en-US" dirty="0" smtClean="0">
                <a:latin typeface="Perpetua" pitchFamily="18" charset="0"/>
              </a:rPr>
              <a:t>echo $x</a:t>
            </a:r>
          </a:p>
          <a:p>
            <a:pPr>
              <a:buNone/>
            </a:pPr>
            <a:r>
              <a:rPr lang="en-US" dirty="0" smtClean="0">
                <a:latin typeface="Perpetua" pitchFamily="18" charset="0"/>
              </a:rPr>
              <a:t>Hello </a:t>
            </a:r>
            <a:r>
              <a:rPr lang="en-US" dirty="0" err="1" smtClean="0">
                <a:latin typeface="Perpetua" pitchFamily="18" charset="0"/>
              </a:rPr>
              <a:t>hai</a:t>
            </a:r>
            <a:endParaRPr lang="en-IN" dirty="0">
              <a:latin typeface="Perpetua"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Input statement</a:t>
            </a:r>
            <a:endParaRPr lang="en-US" dirty="0"/>
          </a:p>
        </p:txBody>
      </p:sp>
      <p:sp>
        <p:nvSpPr>
          <p:cNvPr id="3" name="Content Placeholder 2"/>
          <p:cNvSpPr>
            <a:spLocks noGrp="1"/>
          </p:cNvSpPr>
          <p:nvPr>
            <p:ph idx="1"/>
          </p:nvPr>
        </p:nvSpPr>
        <p:spPr/>
        <p:txBody>
          <a:bodyPr>
            <a:normAutofit lnSpcReduction="10000"/>
          </a:bodyPr>
          <a:lstStyle/>
          <a:p>
            <a:r>
              <a:rPr lang="en-GB" b="1" dirty="0" smtClean="0">
                <a:latin typeface="Perpetua" pitchFamily="18" charset="0"/>
              </a:rPr>
              <a:t>Reading Line by Line</a:t>
            </a:r>
            <a:endParaRPr lang="en-US" dirty="0" smtClean="0">
              <a:latin typeface="Perpetua" pitchFamily="18" charset="0"/>
            </a:endParaRPr>
          </a:p>
          <a:p>
            <a:pPr algn="just"/>
            <a:r>
              <a:rPr lang="en-GB" dirty="0" smtClean="0">
                <a:latin typeface="Perpetua" pitchFamily="18" charset="0"/>
              </a:rPr>
              <a:t>In the C shell, data are read from a terminal or a file using its read construct ($&lt;).</a:t>
            </a:r>
            <a:endParaRPr lang="en-US" dirty="0" smtClean="0">
              <a:latin typeface="Perpetua" pitchFamily="18" charset="0"/>
            </a:endParaRPr>
          </a:p>
          <a:p>
            <a:pPr>
              <a:buNone/>
            </a:pPr>
            <a:endParaRPr lang="en-US" dirty="0" smtClean="0">
              <a:latin typeface="Perpetua" pitchFamily="18" charset="0"/>
            </a:endParaRPr>
          </a:p>
          <a:p>
            <a:r>
              <a:rPr lang="en-GB" b="1" i="1" dirty="0" smtClean="0">
                <a:latin typeface="Perpetua" pitchFamily="18" charset="0"/>
              </a:rPr>
              <a:t>set x = $&lt;</a:t>
            </a:r>
            <a:endParaRPr lang="en-US" dirty="0" smtClean="0">
              <a:latin typeface="Perpetua" pitchFamily="18" charset="0"/>
            </a:endParaRPr>
          </a:p>
          <a:p>
            <a:r>
              <a:rPr lang="en-GB" i="1" dirty="0" smtClean="0">
                <a:latin typeface="Perpetua" pitchFamily="18" charset="0"/>
              </a:rPr>
              <a:t>This is a line.</a:t>
            </a:r>
            <a:endParaRPr lang="en-US" dirty="0" smtClean="0">
              <a:latin typeface="Perpetua" pitchFamily="18" charset="0"/>
            </a:endParaRPr>
          </a:p>
          <a:p>
            <a:r>
              <a:rPr lang="en-GB" b="1" i="1" dirty="0" smtClean="0">
                <a:latin typeface="Perpetua" pitchFamily="18" charset="0"/>
              </a:rPr>
              <a:t>echo $x</a:t>
            </a:r>
            <a:endParaRPr lang="en-US" dirty="0" smtClean="0">
              <a:latin typeface="Perpetua" pitchFamily="18" charset="0"/>
            </a:endParaRPr>
          </a:p>
          <a:p>
            <a:r>
              <a:rPr lang="en-GB" i="1" dirty="0" smtClean="0">
                <a:latin typeface="Perpetua" pitchFamily="18" charset="0"/>
              </a:rPr>
              <a:t>This is a line.</a:t>
            </a:r>
            <a:endParaRPr lang="en-US" dirty="0" smtClean="0">
              <a:latin typeface="Perpetua" pitchFamily="18" charset="0"/>
            </a:endParaRP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020762"/>
          </a:xfrm>
        </p:spPr>
        <p:txBody>
          <a:bodyPr>
            <a:normAutofit fontScale="90000"/>
          </a:bodyPr>
          <a:lstStyle/>
          <a:p>
            <a:pPr algn="l"/>
            <a:r>
              <a:rPr lang="en-IN" dirty="0" smtClean="0">
                <a:latin typeface="Perpetua" pitchFamily="18" charset="0"/>
              </a:rPr>
              <a:t/>
            </a:r>
            <a:br>
              <a:rPr lang="en-IN" dirty="0" smtClean="0">
                <a:latin typeface="Perpetua" pitchFamily="18" charset="0"/>
              </a:rPr>
            </a:br>
            <a:r>
              <a:rPr lang="en-GB" b="1" dirty="0" smtClean="0">
                <a:latin typeface="Perpetua" pitchFamily="18" charset="0"/>
              </a:rPr>
              <a:t> Output statement</a:t>
            </a:r>
            <a:endParaRPr lang="en-IN" dirty="0">
              <a:latin typeface="Perpetua" pitchFamily="18" charset="0"/>
            </a:endParaRPr>
          </a:p>
        </p:txBody>
      </p:sp>
      <p:sp>
        <p:nvSpPr>
          <p:cNvPr id="3" name="Content Placeholder 2"/>
          <p:cNvSpPr>
            <a:spLocks noGrp="1"/>
          </p:cNvSpPr>
          <p:nvPr>
            <p:ph sz="quarter" idx="1"/>
          </p:nvPr>
        </p:nvSpPr>
        <p:spPr>
          <a:xfrm>
            <a:off x="914400" y="1371600"/>
            <a:ext cx="7772400" cy="4648200"/>
          </a:xfrm>
        </p:spPr>
        <p:txBody>
          <a:bodyPr>
            <a:normAutofit/>
          </a:bodyPr>
          <a:lstStyle/>
          <a:p>
            <a:pPr algn="just"/>
            <a:r>
              <a:rPr lang="en-US" dirty="0" smtClean="0">
                <a:latin typeface="Perpetua" pitchFamily="18" charset="0"/>
              </a:rPr>
              <a:t>The output statement in the C shell is the </a:t>
            </a:r>
            <a:r>
              <a:rPr lang="en-US" b="1" dirty="0" smtClean="0">
                <a:latin typeface="Perpetua" pitchFamily="18" charset="0"/>
              </a:rPr>
              <a:t>echo</a:t>
            </a:r>
            <a:r>
              <a:rPr lang="en-US" dirty="0" smtClean="0">
                <a:latin typeface="Perpetua" pitchFamily="18" charset="0"/>
              </a:rPr>
              <a:t> command. </a:t>
            </a:r>
          </a:p>
          <a:p>
            <a:r>
              <a:rPr lang="en-GB" b="1" i="1" dirty="0" smtClean="0">
                <a:latin typeface="Perpetua" pitchFamily="18" charset="0"/>
              </a:rPr>
              <a:t> set time=4:30pm</a:t>
            </a:r>
            <a:endParaRPr lang="en-IN" dirty="0" smtClean="0">
              <a:latin typeface="Perpetua" pitchFamily="18" charset="0"/>
            </a:endParaRPr>
          </a:p>
          <a:p>
            <a:r>
              <a:rPr lang="en-GB" b="1" i="1" dirty="0" smtClean="0">
                <a:latin typeface="Perpetua" pitchFamily="18" charset="0"/>
              </a:rPr>
              <a:t>echo “It is now $time”</a:t>
            </a:r>
            <a:endParaRPr lang="en-IN" dirty="0" smtClean="0">
              <a:latin typeface="Perpetua" pitchFamily="18" charset="0"/>
            </a:endParaRPr>
          </a:p>
          <a:p>
            <a:r>
              <a:rPr lang="en-GB" i="1" dirty="0" smtClean="0">
                <a:latin typeface="Perpetua" pitchFamily="18" charset="0"/>
              </a:rPr>
              <a:t>It is now 4:30pm</a:t>
            </a:r>
            <a:endParaRPr lang="en-IN" dirty="0" smtClean="0">
              <a:latin typeface="Perpetua"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Exit status of a command</a:t>
            </a:r>
            <a:endParaRPr lang="en-US" dirty="0"/>
          </a:p>
        </p:txBody>
      </p:sp>
      <p:sp>
        <p:nvSpPr>
          <p:cNvPr id="3" name="Content Placeholder 2"/>
          <p:cNvSpPr>
            <a:spLocks noGrp="1"/>
          </p:cNvSpPr>
          <p:nvPr>
            <p:ph sz="quarter" idx="1"/>
          </p:nvPr>
        </p:nvSpPr>
        <p:spPr>
          <a:xfrm>
            <a:off x="457200" y="1295400"/>
            <a:ext cx="8229600" cy="4830763"/>
          </a:xfrm>
        </p:spPr>
        <p:txBody>
          <a:bodyPr>
            <a:normAutofit fontScale="92500"/>
          </a:bodyPr>
          <a:lstStyle/>
          <a:p>
            <a:pPr algn="just"/>
            <a:r>
              <a:rPr lang="en-GB" dirty="0" smtClean="0">
                <a:latin typeface="Perpetua" pitchFamily="18" charset="0"/>
              </a:rPr>
              <a:t>In the C shell, when a command is executed, it returns a value known as the </a:t>
            </a:r>
            <a:r>
              <a:rPr lang="en-GB" b="1" dirty="0" smtClean="0">
                <a:latin typeface="Perpetua" pitchFamily="18" charset="0"/>
              </a:rPr>
              <a:t>exit status</a:t>
            </a:r>
            <a:r>
              <a:rPr lang="en-GB" dirty="0" smtClean="0">
                <a:latin typeface="Perpetua" pitchFamily="18" charset="0"/>
              </a:rPr>
              <a:t> of the command.</a:t>
            </a:r>
          </a:p>
          <a:p>
            <a:pPr algn="just"/>
            <a:r>
              <a:rPr lang="en-GB" dirty="0" smtClean="0">
                <a:latin typeface="Perpetua" pitchFamily="18" charset="0"/>
              </a:rPr>
              <a:t> The exit status is stored in a shell variable with a name </a:t>
            </a:r>
            <a:r>
              <a:rPr lang="en-GB" b="1" dirty="0" smtClean="0">
                <a:latin typeface="Perpetua" pitchFamily="18" charset="0"/>
              </a:rPr>
              <a:t>status</a:t>
            </a:r>
            <a:r>
              <a:rPr lang="en-GB" dirty="0" smtClean="0">
                <a:latin typeface="Perpetua" pitchFamily="18" charset="0"/>
              </a:rPr>
              <a:t>.</a:t>
            </a:r>
            <a:endParaRPr lang="en-GB" dirty="0" smtClean="0">
              <a:latin typeface="Perpetua" pitchFamily="18" charset="0"/>
            </a:endParaRPr>
          </a:p>
          <a:p>
            <a:pPr algn="just"/>
            <a:r>
              <a:rPr lang="en-GB" dirty="0" smtClean="0">
                <a:latin typeface="Perpetua" pitchFamily="18" charset="0"/>
              </a:rPr>
              <a:t> The exit status is accessible by using its name </a:t>
            </a:r>
            <a:r>
              <a:rPr lang="en-GB" b="1" dirty="0" smtClean="0">
                <a:latin typeface="Perpetua" pitchFamily="18" charset="0"/>
              </a:rPr>
              <a:t>$status</a:t>
            </a:r>
            <a:r>
              <a:rPr lang="en-GB" dirty="0" smtClean="0">
                <a:latin typeface="Perpetua" pitchFamily="18" charset="0"/>
              </a:rPr>
              <a:t>.</a:t>
            </a:r>
            <a:endParaRPr lang="en-GB" dirty="0" smtClean="0">
              <a:latin typeface="Perpetua" pitchFamily="18" charset="0"/>
            </a:endParaRPr>
          </a:p>
          <a:p>
            <a:pPr algn="just"/>
            <a:r>
              <a:rPr lang="en-GB" dirty="0" smtClean="0">
                <a:latin typeface="Perpetua" pitchFamily="18" charset="0"/>
              </a:rPr>
              <a:t> If a command completes successfully, it returns a </a:t>
            </a:r>
            <a:r>
              <a:rPr lang="en-GB" b="1" dirty="0" smtClean="0">
                <a:latin typeface="Perpetua" pitchFamily="18" charset="0"/>
              </a:rPr>
              <a:t>zero</a:t>
            </a:r>
            <a:r>
              <a:rPr lang="en-GB" dirty="0" smtClean="0">
                <a:latin typeface="Perpetua" pitchFamily="18" charset="0"/>
              </a:rPr>
              <a:t> value, which is interpreted as </a:t>
            </a:r>
            <a:r>
              <a:rPr lang="en-GB" b="1" dirty="0" smtClean="0">
                <a:latin typeface="Perpetua" pitchFamily="18" charset="0"/>
              </a:rPr>
              <a:t>true</a:t>
            </a:r>
            <a:r>
              <a:rPr lang="en-GB" dirty="0" smtClean="0">
                <a:latin typeface="Perpetua" pitchFamily="18" charset="0"/>
              </a:rPr>
              <a:t>; if it does not complete successfully, it returns a </a:t>
            </a:r>
            <a:r>
              <a:rPr lang="en-GB" b="1" dirty="0" smtClean="0">
                <a:latin typeface="Perpetua" pitchFamily="18" charset="0"/>
              </a:rPr>
              <a:t>nonzero</a:t>
            </a:r>
            <a:r>
              <a:rPr lang="en-GB" dirty="0" smtClean="0">
                <a:latin typeface="Perpetua" pitchFamily="18" charset="0"/>
              </a:rPr>
              <a:t> value, which is interpreted as </a:t>
            </a:r>
            <a:r>
              <a:rPr lang="en-GB" b="1" dirty="0" smtClean="0">
                <a:latin typeface="Perpetua" pitchFamily="18" charset="0"/>
              </a:rPr>
              <a:t>false</a:t>
            </a:r>
            <a:r>
              <a:rPr lang="en-GB" dirty="0" smtClean="0">
                <a:latin typeface="Perpetua" pitchFamily="18" charset="0"/>
              </a:rPr>
              <a:t>.</a:t>
            </a:r>
            <a:endParaRPr lang="en-US" dirty="0" smtClean="0">
              <a:latin typeface="Perpetua" pitchFamily="18" charset="0"/>
            </a:endParaRPr>
          </a:p>
          <a:p>
            <a:pPr algn="just"/>
            <a:endParaRPr lang="en-US" dirty="0">
              <a:latin typeface="Perpetua"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81000"/>
            <a:ext cx="7772400" cy="5638800"/>
          </a:xfrm>
        </p:spPr>
        <p:txBody>
          <a:bodyPr>
            <a:normAutofit fontScale="92500" lnSpcReduction="10000"/>
          </a:bodyPr>
          <a:lstStyle/>
          <a:p>
            <a:pPr algn="ctr">
              <a:buNone/>
            </a:pPr>
            <a:r>
              <a:rPr lang="en-GB" sz="4800" b="1" dirty="0" err="1" smtClean="0">
                <a:latin typeface="Perpetua" pitchFamily="18" charset="0"/>
              </a:rPr>
              <a:t>eval</a:t>
            </a:r>
            <a:r>
              <a:rPr lang="en-GB" sz="4800" b="1" dirty="0" smtClean="0">
                <a:latin typeface="Perpetua" pitchFamily="18" charset="0"/>
              </a:rPr>
              <a:t> command</a:t>
            </a:r>
            <a:endParaRPr lang="en-IN" sz="4800" dirty="0" smtClean="0">
              <a:latin typeface="Perpetua" pitchFamily="18" charset="0"/>
            </a:endParaRPr>
          </a:p>
          <a:p>
            <a:pPr algn="just"/>
            <a:r>
              <a:rPr lang="en-US" dirty="0" smtClean="0">
                <a:latin typeface="Perpetua" pitchFamily="18" charset="0"/>
              </a:rPr>
              <a:t>The </a:t>
            </a:r>
            <a:r>
              <a:rPr lang="en-US" b="1" dirty="0" err="1" smtClean="0">
                <a:latin typeface="Perpetua" pitchFamily="18" charset="0"/>
              </a:rPr>
              <a:t>eval</a:t>
            </a:r>
            <a:r>
              <a:rPr lang="en-US" dirty="0" smtClean="0">
                <a:latin typeface="Perpetua" pitchFamily="18" charset="0"/>
              </a:rPr>
              <a:t> command is used when the C shell needs to evaluate a command twice before executing it. </a:t>
            </a:r>
          </a:p>
          <a:p>
            <a:pPr algn="just"/>
            <a:r>
              <a:rPr lang="en-US" dirty="0" smtClean="0">
                <a:latin typeface="Perpetua" pitchFamily="18" charset="0"/>
              </a:rPr>
              <a:t>To generalize a segment of code, we need to store the name of a variable in a second variable and then use the </a:t>
            </a:r>
            <a:r>
              <a:rPr lang="en-US" b="1" dirty="0" smtClean="0">
                <a:latin typeface="Perpetua" pitchFamily="18" charset="0"/>
              </a:rPr>
              <a:t>echo</a:t>
            </a:r>
            <a:r>
              <a:rPr lang="en-US" dirty="0" smtClean="0">
                <a:latin typeface="Perpetua" pitchFamily="18" charset="0"/>
              </a:rPr>
              <a:t> command to display the value of the original variable. </a:t>
            </a:r>
          </a:p>
          <a:p>
            <a:r>
              <a:rPr lang="en-GB" b="1" i="1" dirty="0" smtClean="0">
                <a:latin typeface="Perpetua" pitchFamily="18" charset="0"/>
              </a:rPr>
              <a:t>set  x=23</a:t>
            </a:r>
            <a:endParaRPr lang="en-IN" dirty="0" smtClean="0">
              <a:latin typeface="Perpetua" pitchFamily="18" charset="0"/>
            </a:endParaRPr>
          </a:p>
          <a:p>
            <a:r>
              <a:rPr lang="en-GB" b="1" i="1" dirty="0" smtClean="0">
                <a:latin typeface="Perpetua" pitchFamily="18" charset="0"/>
              </a:rPr>
              <a:t>set y=x</a:t>
            </a:r>
            <a:endParaRPr lang="en-IN" dirty="0" smtClean="0">
              <a:latin typeface="Perpetua" pitchFamily="18" charset="0"/>
            </a:endParaRPr>
          </a:p>
          <a:p>
            <a:r>
              <a:rPr lang="en-GB" b="1" i="1" dirty="0" smtClean="0">
                <a:latin typeface="Perpetua" pitchFamily="18" charset="0"/>
              </a:rPr>
              <a:t> echo $y</a:t>
            </a:r>
            <a:endParaRPr lang="en-IN" dirty="0" smtClean="0">
              <a:latin typeface="Perpetua" pitchFamily="18" charset="0"/>
            </a:endParaRPr>
          </a:p>
          <a:p>
            <a:r>
              <a:rPr lang="en-GB" i="1" dirty="0" smtClean="0">
                <a:latin typeface="Perpetua" pitchFamily="18" charset="0"/>
              </a:rPr>
              <a:t>x</a:t>
            </a:r>
            <a:endParaRPr lang="en-IN" dirty="0" smtClean="0">
              <a:latin typeface="Perpetua" pitchFamily="18" charset="0"/>
            </a:endParaRPr>
          </a:p>
          <a:p>
            <a:pPr algn="just">
              <a:buNone/>
            </a:pPr>
            <a:endParaRPr lang="en-IN" dirty="0">
              <a:latin typeface="Perpetua"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228600"/>
            <a:ext cx="7772400" cy="5791200"/>
          </a:xfrm>
        </p:spPr>
        <p:txBody>
          <a:bodyPr>
            <a:normAutofit lnSpcReduction="10000"/>
          </a:bodyPr>
          <a:lstStyle/>
          <a:p>
            <a:pPr algn="just"/>
            <a:r>
              <a:rPr lang="en-GB" dirty="0" smtClean="0">
                <a:latin typeface="Perpetua" pitchFamily="18" charset="0"/>
              </a:rPr>
              <a:t>The solution is to use the </a:t>
            </a:r>
            <a:r>
              <a:rPr lang="en-GB" dirty="0" err="1" smtClean="0">
                <a:latin typeface="Perpetua" pitchFamily="18" charset="0"/>
              </a:rPr>
              <a:t>eval</a:t>
            </a:r>
            <a:r>
              <a:rPr lang="en-GB" dirty="0" smtClean="0">
                <a:latin typeface="Perpetua" pitchFamily="18" charset="0"/>
              </a:rPr>
              <a:t> command so that the shell evaluates the command twice.</a:t>
            </a:r>
            <a:endParaRPr lang="en-IN" dirty="0" smtClean="0">
              <a:latin typeface="Perpetua" pitchFamily="18" charset="0"/>
            </a:endParaRPr>
          </a:p>
          <a:p>
            <a:pPr algn="just"/>
            <a:r>
              <a:rPr lang="en-GB" b="1" i="1" dirty="0" smtClean="0">
                <a:latin typeface="Perpetua" pitchFamily="18" charset="0"/>
              </a:rPr>
              <a:t>set x=23</a:t>
            </a:r>
            <a:endParaRPr lang="en-IN" dirty="0" smtClean="0">
              <a:latin typeface="Perpetua" pitchFamily="18" charset="0"/>
            </a:endParaRPr>
          </a:p>
          <a:p>
            <a:pPr algn="just"/>
            <a:r>
              <a:rPr lang="en-GB" b="1" i="1" dirty="0" smtClean="0">
                <a:latin typeface="Perpetua" pitchFamily="18" charset="0"/>
              </a:rPr>
              <a:t>set y=x</a:t>
            </a:r>
            <a:endParaRPr lang="en-IN" dirty="0" smtClean="0">
              <a:latin typeface="Perpetua" pitchFamily="18" charset="0"/>
            </a:endParaRPr>
          </a:p>
          <a:p>
            <a:pPr algn="just"/>
            <a:r>
              <a:rPr lang="en-GB" b="1" i="1" dirty="0" err="1" smtClean="0">
                <a:latin typeface="Perpetua" pitchFamily="18" charset="0"/>
              </a:rPr>
              <a:t>eval</a:t>
            </a:r>
            <a:r>
              <a:rPr lang="en-GB" b="1" i="1" dirty="0" smtClean="0">
                <a:latin typeface="Perpetua" pitchFamily="18" charset="0"/>
              </a:rPr>
              <a:t> echo \$$y</a:t>
            </a:r>
            <a:endParaRPr lang="en-IN" dirty="0" smtClean="0">
              <a:latin typeface="Perpetua" pitchFamily="18" charset="0"/>
            </a:endParaRPr>
          </a:p>
          <a:p>
            <a:pPr algn="just"/>
            <a:r>
              <a:rPr lang="en-GB" i="1" dirty="0" smtClean="0">
                <a:latin typeface="Perpetua" pitchFamily="18" charset="0"/>
              </a:rPr>
              <a:t>23</a:t>
            </a:r>
          </a:p>
          <a:p>
            <a:pPr algn="just"/>
            <a:r>
              <a:rPr lang="en-GB" dirty="0" smtClean="0">
                <a:latin typeface="Perpetua" pitchFamily="18" charset="0"/>
              </a:rPr>
              <a:t>When the </a:t>
            </a:r>
            <a:r>
              <a:rPr lang="en-GB" b="1" dirty="0" err="1" smtClean="0">
                <a:latin typeface="Perpetua" pitchFamily="18" charset="0"/>
              </a:rPr>
              <a:t>eval</a:t>
            </a:r>
            <a:r>
              <a:rPr lang="en-GB" dirty="0" smtClean="0">
                <a:latin typeface="Perpetua" pitchFamily="18" charset="0"/>
              </a:rPr>
              <a:t> command is executed, it first evaluates $y, which generates the string value $x. </a:t>
            </a:r>
          </a:p>
          <a:p>
            <a:pPr algn="just"/>
            <a:r>
              <a:rPr lang="en-GB" dirty="0" smtClean="0">
                <a:latin typeface="Perpetua" pitchFamily="18" charset="0"/>
              </a:rPr>
              <a:t>The second evaluation then evaluates the variable $x, which produces the correct effect, the printing of the variable stored in y.</a:t>
            </a:r>
            <a:endParaRPr lang="en-IN" dirty="0" smtClean="0">
              <a:latin typeface="Perpetua" pitchFamily="18" charset="0"/>
            </a:endParaRPr>
          </a:p>
          <a:p>
            <a:pPr algn="just"/>
            <a:endParaRPr lang="en-IN" dirty="0" smtClean="0">
              <a:latin typeface="Perpetua" pitchFamily="18" charset="0"/>
            </a:endParaRPr>
          </a:p>
          <a:p>
            <a:pPr algn="just"/>
            <a:endParaRPr lang="en-IN" dirty="0">
              <a:latin typeface="Perpetua"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US" dirty="0" smtClean="0">
                <a:solidFill>
                  <a:srgbClr val="FF0000"/>
                </a:solidFill>
              </a:rPr>
              <a:t>Redirection in C shell</a:t>
            </a:r>
            <a:endParaRPr lang="en-IN" dirty="0">
              <a:solidFill>
                <a:srgbClr val="FF0000"/>
              </a:solidFill>
            </a:endParaRPr>
          </a:p>
        </p:txBody>
      </p:sp>
      <p:graphicFrame>
        <p:nvGraphicFramePr>
          <p:cNvPr id="4" name="Content Placeholder 3"/>
          <p:cNvGraphicFramePr>
            <a:graphicFrameLocks noGrp="1"/>
          </p:cNvGraphicFramePr>
          <p:nvPr>
            <p:ph sz="quarter" idx="1"/>
          </p:nvPr>
        </p:nvGraphicFramePr>
        <p:xfrm>
          <a:off x="457200" y="1143001"/>
          <a:ext cx="8229600" cy="5315741"/>
        </p:xfrm>
        <a:graphic>
          <a:graphicData uri="http://schemas.openxmlformats.org/drawingml/2006/table">
            <a:tbl>
              <a:tblPr firstRow="1" bandRow="1">
                <a:tableStyleId>{8799B23B-EC83-4686-B30A-512413B5E67A}</a:tableStyleId>
              </a:tblPr>
              <a:tblGrid>
                <a:gridCol w="3429000"/>
                <a:gridCol w="4800600"/>
              </a:tblGrid>
              <a:tr h="392505">
                <a:tc>
                  <a:txBody>
                    <a:bodyPr/>
                    <a:lstStyle/>
                    <a:p>
                      <a:pPr algn="ctr"/>
                      <a:r>
                        <a:rPr lang="en-US" sz="2000" dirty="0" smtClean="0"/>
                        <a:t>Type</a:t>
                      </a:r>
                      <a:endParaRPr lang="en-IN" sz="2000" b="1" dirty="0"/>
                    </a:p>
                  </a:txBody>
                  <a:tcPr/>
                </a:tc>
                <a:tc>
                  <a:txBody>
                    <a:bodyPr/>
                    <a:lstStyle/>
                    <a:p>
                      <a:pPr algn="ctr"/>
                      <a:r>
                        <a:rPr lang="en-US" sz="2000" dirty="0" smtClean="0"/>
                        <a:t>C shell</a:t>
                      </a:r>
                      <a:endParaRPr lang="en-IN" sz="2000" b="1" dirty="0"/>
                    </a:p>
                  </a:txBody>
                  <a:tcPr/>
                </a:tc>
              </a:tr>
              <a:tr h="677475">
                <a:tc>
                  <a:txBody>
                    <a:bodyPr/>
                    <a:lstStyle/>
                    <a:p>
                      <a:r>
                        <a:rPr lang="en-US" sz="2400" dirty="0" smtClean="0"/>
                        <a:t>input</a:t>
                      </a:r>
                      <a:endParaRPr lang="en-IN" sz="2400" dirty="0"/>
                    </a:p>
                  </a:txBody>
                  <a:tcPr anchor="ctr"/>
                </a:tc>
                <a:tc>
                  <a:txBody>
                    <a:bodyPr/>
                    <a:lstStyle/>
                    <a:p>
                      <a:r>
                        <a:rPr lang="en-US" sz="2400" dirty="0" smtClean="0"/>
                        <a:t>  command</a:t>
                      </a:r>
                      <a:r>
                        <a:rPr lang="en-US" sz="2400" baseline="0" dirty="0" smtClean="0"/>
                        <a:t>    &lt;   file1</a:t>
                      </a:r>
                      <a:r>
                        <a:rPr lang="en-US" sz="2400" dirty="0" smtClean="0"/>
                        <a:t>   </a:t>
                      </a:r>
                    </a:p>
                  </a:txBody>
                  <a:tcPr anchor="ctr"/>
                </a:tc>
              </a:tr>
              <a:tr h="1219199">
                <a:tc>
                  <a:txBody>
                    <a:bodyPr/>
                    <a:lstStyle/>
                    <a:p>
                      <a:r>
                        <a:rPr lang="en-US" sz="2400" dirty="0" smtClean="0"/>
                        <a:t>Output</a:t>
                      </a:r>
                      <a:endParaRPr lang="en-IN" sz="2400" dirty="0"/>
                    </a:p>
                  </a:txBody>
                  <a:tcPr anchor="ctr"/>
                </a:tc>
                <a:tc>
                  <a:txBody>
                    <a:bodyPr/>
                    <a:lstStyle/>
                    <a:p>
                      <a:r>
                        <a:rPr lang="en-US" sz="2400" dirty="0" smtClean="0"/>
                        <a:t>command </a:t>
                      </a:r>
                      <a:r>
                        <a:rPr lang="en-US" sz="2400" baseline="0" dirty="0" smtClean="0"/>
                        <a:t>   </a:t>
                      </a:r>
                      <a:r>
                        <a:rPr lang="en-US" sz="2400" dirty="0" smtClean="0"/>
                        <a:t>&gt;     file2        </a:t>
                      </a: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command    &gt;!   </a:t>
                      </a:r>
                      <a:r>
                        <a:rPr lang="en-US" sz="2400" baseline="0" dirty="0" smtClean="0"/>
                        <a:t> </a:t>
                      </a:r>
                      <a:r>
                        <a:rPr lang="en-US" sz="2400" dirty="0" smtClean="0"/>
                        <a:t>file2      </a:t>
                      </a: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command    &gt;&gt;    file2         </a:t>
                      </a:r>
                      <a:endParaRPr lang="en-US" sz="2400" baseline="0" dirty="0" smtClean="0"/>
                    </a:p>
                  </a:txBody>
                  <a:tcPr anchor="ctr"/>
                </a:tc>
              </a:tr>
              <a:tr h="941699">
                <a:tc>
                  <a:txBody>
                    <a:bodyPr/>
                    <a:lstStyle/>
                    <a:p>
                      <a:r>
                        <a:rPr lang="en-US" sz="2400" dirty="0" smtClean="0"/>
                        <a:t>Error</a:t>
                      </a:r>
                      <a:endParaRPr lang="en-IN" sz="2400" dirty="0"/>
                    </a:p>
                  </a:txBody>
                  <a:tcPr anchor="ctr"/>
                </a:tc>
                <a:tc>
                  <a:txBody>
                    <a:bodyPr/>
                    <a:lstStyle/>
                    <a:p>
                      <a:r>
                        <a:rPr lang="en-US" sz="2400" dirty="0" smtClean="0"/>
                        <a:t>Not </a:t>
                      </a:r>
                      <a:r>
                        <a:rPr lang="en-US" sz="2400" dirty="0" smtClean="0"/>
                        <a:t>Supported  (stream</a:t>
                      </a:r>
                      <a:r>
                        <a:rPr lang="en-US" sz="2400" baseline="0" dirty="0" smtClean="0"/>
                        <a:t> descriptors are not supported by C shell )</a:t>
                      </a:r>
                      <a:endParaRPr lang="en-US" sz="2400" baseline="0" dirty="0" smtClean="0"/>
                    </a:p>
                  </a:txBody>
                  <a:tcPr anchor="ctr"/>
                </a:tc>
              </a:tr>
              <a:tr h="677475">
                <a:tc>
                  <a:txBody>
                    <a:bodyPr/>
                    <a:lstStyle/>
                    <a:p>
                      <a:r>
                        <a:rPr lang="en-US" sz="2400" dirty="0" smtClean="0"/>
                        <a:t>Output</a:t>
                      </a:r>
                      <a:r>
                        <a:rPr lang="en-US" sz="2400" baseline="0" dirty="0" smtClean="0"/>
                        <a:t> &amp; Error(different files)</a:t>
                      </a:r>
                      <a:endParaRPr lang="en-IN" sz="24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Not Supported</a:t>
                      </a:r>
                      <a:endParaRPr lang="en-US" sz="2400" baseline="0" dirty="0" smtClean="0"/>
                    </a:p>
                  </a:txBody>
                  <a:tcPr anchor="ctr"/>
                </a:tc>
              </a:tr>
              <a:tr h="12581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Output</a:t>
                      </a:r>
                      <a:r>
                        <a:rPr lang="en-US" sz="2400" baseline="0" dirty="0" smtClean="0"/>
                        <a:t> &amp; Error(same file)</a:t>
                      </a:r>
                      <a:endParaRPr lang="en-IN" sz="2400" dirty="0" smtClean="0"/>
                    </a:p>
                  </a:txBody>
                  <a:tcPr anchor="ctr"/>
                </a:tc>
                <a:tc>
                  <a:txBody>
                    <a:bodyPr/>
                    <a:lstStyle/>
                    <a:p>
                      <a:r>
                        <a:rPr lang="en-US" sz="2400" dirty="0" smtClean="0"/>
                        <a:t>command </a:t>
                      </a:r>
                      <a:r>
                        <a:rPr lang="en-US" sz="2400" baseline="0" dirty="0" smtClean="0"/>
                        <a:t>    &gt; &amp;       file1</a:t>
                      </a:r>
                    </a:p>
                    <a:p>
                      <a:r>
                        <a:rPr lang="en-US" sz="2400" dirty="0" smtClean="0"/>
                        <a:t>command     &gt; &amp;!      file1</a:t>
                      </a:r>
                      <a:endParaRPr lang="en-US" sz="2400" baseline="0" dirty="0" smtClean="0"/>
                    </a:p>
                  </a:txBody>
                  <a:tcPr anchor="ct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variable</a:t>
            </a:r>
            <a:endParaRPr lang="en-IN" dirty="0"/>
          </a:p>
        </p:txBody>
      </p:sp>
      <p:sp>
        <p:nvSpPr>
          <p:cNvPr id="3" name="Content Placeholder 2"/>
          <p:cNvSpPr>
            <a:spLocks noGrp="1"/>
          </p:cNvSpPr>
          <p:nvPr>
            <p:ph sz="quarter" idx="1"/>
          </p:nvPr>
        </p:nvSpPr>
        <p:spPr/>
        <p:txBody>
          <a:bodyPr>
            <a:normAutofit/>
          </a:bodyPr>
          <a:lstStyle/>
          <a:p>
            <a:pPr algn="just">
              <a:buNone/>
            </a:pPr>
            <a:r>
              <a:rPr lang="en-US" sz="3200" dirty="0" smtClean="0">
                <a:latin typeface="Perpetua" pitchFamily="18" charset="0"/>
              </a:rPr>
              <a:t>Two types</a:t>
            </a:r>
          </a:p>
          <a:p>
            <a:pPr algn="just"/>
            <a:r>
              <a:rPr lang="en-US" sz="3200" dirty="0" smtClean="0">
                <a:solidFill>
                  <a:srgbClr val="FF0000"/>
                </a:solidFill>
                <a:latin typeface="Perpetua" pitchFamily="18" charset="0"/>
              </a:rPr>
              <a:t>shell variables </a:t>
            </a:r>
            <a:r>
              <a:rPr lang="en-US" sz="3200" dirty="0" smtClean="0">
                <a:latin typeface="Perpetua" pitchFamily="18" charset="0"/>
              </a:rPr>
              <a:t>– contains values for the shell to use</a:t>
            </a:r>
          </a:p>
          <a:p>
            <a:pPr algn="just">
              <a:buNone/>
            </a:pPr>
            <a:endParaRPr lang="en-US" sz="3200" dirty="0" smtClean="0">
              <a:latin typeface="Perpetua" pitchFamily="18" charset="0"/>
            </a:endParaRPr>
          </a:p>
          <a:p>
            <a:pPr algn="just"/>
            <a:r>
              <a:rPr lang="en-US" sz="3200" dirty="0" smtClean="0">
                <a:solidFill>
                  <a:srgbClr val="FF0000"/>
                </a:solidFill>
                <a:latin typeface="Perpetua" pitchFamily="18" charset="0"/>
              </a:rPr>
              <a:t>environmental variables  </a:t>
            </a:r>
            <a:r>
              <a:rPr lang="en-US" sz="3200" dirty="0" smtClean="0">
                <a:latin typeface="Perpetua" pitchFamily="18" charset="0"/>
              </a:rPr>
              <a:t>- store values about the user’s working environment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381000"/>
          <a:ext cx="8229600" cy="6607384"/>
        </p:xfrm>
        <a:graphic>
          <a:graphicData uri="http://schemas.openxmlformats.org/drawingml/2006/table">
            <a:tbl>
              <a:tblPr firstRow="1" bandRow="1">
                <a:tableStyleId>{5C22544A-7EE6-4342-B048-85BDC9FD1C3A}</a:tableStyleId>
              </a:tblPr>
              <a:tblGrid>
                <a:gridCol w="1295400"/>
                <a:gridCol w="1600200"/>
                <a:gridCol w="5334000"/>
              </a:tblGrid>
              <a:tr h="677333">
                <a:tc gridSpan="2">
                  <a:txBody>
                    <a:bodyPr/>
                    <a:lstStyle/>
                    <a:p>
                      <a:pPr algn="ctr"/>
                      <a:r>
                        <a:rPr lang="en-US" sz="2400" dirty="0" smtClean="0">
                          <a:latin typeface="Perpetua" pitchFamily="18" charset="0"/>
                        </a:rPr>
                        <a:t>variable</a:t>
                      </a:r>
                      <a:endParaRPr lang="en-US" sz="2400" dirty="0">
                        <a:latin typeface="Perpetua" pitchFamily="18" charset="0"/>
                      </a:endParaRPr>
                    </a:p>
                  </a:txBody>
                  <a:tcPr/>
                </a:tc>
                <a:tc hMerge="1">
                  <a:txBody>
                    <a:bodyPr/>
                    <a:lstStyle/>
                    <a:p>
                      <a:endParaRPr lang="en-US" dirty="0"/>
                    </a:p>
                  </a:txBody>
                  <a:tcPr/>
                </a:tc>
                <a:tc>
                  <a:txBody>
                    <a:bodyPr/>
                    <a:lstStyle/>
                    <a:p>
                      <a:pPr algn="ctr"/>
                      <a:r>
                        <a:rPr lang="en-US" sz="2400" dirty="0" smtClean="0">
                          <a:latin typeface="Perpetua" pitchFamily="18" charset="0"/>
                        </a:rPr>
                        <a:t>Explanation</a:t>
                      </a:r>
                      <a:endParaRPr lang="en-US" sz="2400" dirty="0">
                        <a:latin typeface="Perpetua" pitchFamily="18" charset="0"/>
                      </a:endParaRPr>
                    </a:p>
                  </a:txBody>
                  <a:tcPr/>
                </a:tc>
              </a:tr>
              <a:tr h="677333">
                <a:tc>
                  <a:txBody>
                    <a:bodyPr/>
                    <a:lstStyle/>
                    <a:p>
                      <a:r>
                        <a:rPr lang="en-US" sz="2400" dirty="0" smtClean="0">
                          <a:latin typeface="Perpetua" pitchFamily="18" charset="0"/>
                        </a:rPr>
                        <a:t>CDPATH</a:t>
                      </a:r>
                      <a:endParaRPr lang="en-US" sz="2400" dirty="0">
                        <a:latin typeface="Perpetua" pitchFamily="18" charset="0"/>
                      </a:endParaRPr>
                    </a:p>
                  </a:txBody>
                  <a:tcPr/>
                </a:tc>
                <a:tc>
                  <a:txBody>
                    <a:bodyPr/>
                    <a:lstStyle/>
                    <a:p>
                      <a:r>
                        <a:rPr lang="en-US" sz="2400" dirty="0" err="1" smtClean="0">
                          <a:latin typeface="Perpetua" pitchFamily="18" charset="0"/>
                        </a:rPr>
                        <a:t>cdpath</a:t>
                      </a:r>
                      <a:endParaRPr lang="en-US" sz="2400" dirty="0">
                        <a:latin typeface="Perpetua" pitchFamily="18" charset="0"/>
                      </a:endParaRPr>
                    </a:p>
                  </a:txBody>
                  <a:tcPr/>
                </a:tc>
                <a:tc>
                  <a:txBody>
                    <a:bodyPr/>
                    <a:lstStyle/>
                    <a:p>
                      <a:r>
                        <a:rPr lang="en-US" sz="2400" dirty="0" smtClean="0">
                          <a:latin typeface="Perpetua" pitchFamily="18" charset="0"/>
                        </a:rPr>
                        <a:t>Contains the search path for </a:t>
                      </a:r>
                      <a:r>
                        <a:rPr lang="en-US" sz="2400" dirty="0" err="1" smtClean="0">
                          <a:latin typeface="Perpetua" pitchFamily="18" charset="0"/>
                        </a:rPr>
                        <a:t>cd</a:t>
                      </a:r>
                      <a:r>
                        <a:rPr lang="en-US" sz="2400" dirty="0" smtClean="0">
                          <a:latin typeface="Perpetua" pitchFamily="18" charset="0"/>
                        </a:rPr>
                        <a:t> command  when the directory argument is a relative path name</a:t>
                      </a:r>
                      <a:endParaRPr lang="en-US" sz="2400" dirty="0">
                        <a:latin typeface="Perpetua" pitchFamily="18" charset="0"/>
                      </a:endParaRPr>
                    </a:p>
                  </a:txBody>
                  <a:tcPr/>
                </a:tc>
              </a:tr>
              <a:tr h="677333">
                <a:tc>
                  <a:txBody>
                    <a:bodyPr/>
                    <a:lstStyle/>
                    <a:p>
                      <a:r>
                        <a:rPr lang="en-US" sz="2400" dirty="0" smtClean="0">
                          <a:latin typeface="Perpetua" pitchFamily="18" charset="0"/>
                        </a:rPr>
                        <a:t>HOME</a:t>
                      </a:r>
                      <a:endParaRPr lang="en-US" sz="2400" dirty="0">
                        <a:latin typeface="Perpetua" pitchFamily="18" charset="0"/>
                      </a:endParaRPr>
                    </a:p>
                  </a:txBody>
                  <a:tcPr/>
                </a:tc>
                <a:tc>
                  <a:txBody>
                    <a:bodyPr/>
                    <a:lstStyle/>
                    <a:p>
                      <a:r>
                        <a:rPr lang="en-US" sz="2400" dirty="0" smtClean="0">
                          <a:latin typeface="Perpetua" pitchFamily="18" charset="0"/>
                        </a:rPr>
                        <a:t>home</a:t>
                      </a:r>
                      <a:endParaRPr lang="en-US" sz="2400" dirty="0">
                        <a:latin typeface="Perpetua" pitchFamily="18" charset="0"/>
                      </a:endParaRPr>
                    </a:p>
                  </a:txBody>
                  <a:tcPr/>
                </a:tc>
                <a:tc>
                  <a:txBody>
                    <a:bodyPr/>
                    <a:lstStyle/>
                    <a:p>
                      <a:r>
                        <a:rPr lang="en-US" sz="2400" dirty="0" smtClean="0">
                          <a:latin typeface="Perpetua" pitchFamily="18" charset="0"/>
                        </a:rPr>
                        <a:t>Path for home directory</a:t>
                      </a:r>
                      <a:endParaRPr lang="en-US" sz="2400" dirty="0">
                        <a:latin typeface="Perpetua" pitchFamily="18" charset="0"/>
                      </a:endParaRPr>
                    </a:p>
                  </a:txBody>
                  <a:tcPr/>
                </a:tc>
              </a:tr>
              <a:tr h="677333">
                <a:tc>
                  <a:txBody>
                    <a:bodyPr/>
                    <a:lstStyle/>
                    <a:p>
                      <a:r>
                        <a:rPr lang="en-US" sz="2400" dirty="0" smtClean="0">
                          <a:latin typeface="Perpetua" pitchFamily="18" charset="0"/>
                        </a:rPr>
                        <a:t>PATH</a:t>
                      </a:r>
                      <a:endParaRPr lang="en-US" sz="2400" dirty="0">
                        <a:latin typeface="Perpetua" pitchFamily="18" charset="0"/>
                      </a:endParaRPr>
                    </a:p>
                  </a:txBody>
                  <a:tcPr/>
                </a:tc>
                <a:tc>
                  <a:txBody>
                    <a:bodyPr/>
                    <a:lstStyle/>
                    <a:p>
                      <a:r>
                        <a:rPr lang="en-US" sz="2400" dirty="0" smtClean="0">
                          <a:latin typeface="Perpetua" pitchFamily="18" charset="0"/>
                        </a:rPr>
                        <a:t>path</a:t>
                      </a:r>
                      <a:endParaRPr lang="en-US" sz="2400" dirty="0">
                        <a:latin typeface="Perpetua" pitchFamily="18" charset="0"/>
                      </a:endParaRPr>
                    </a:p>
                  </a:txBody>
                  <a:tcPr/>
                </a:tc>
                <a:tc>
                  <a:txBody>
                    <a:bodyPr/>
                    <a:lstStyle/>
                    <a:p>
                      <a:r>
                        <a:rPr lang="en-US" sz="2400" dirty="0" smtClean="0">
                          <a:latin typeface="Perpetua" pitchFamily="18" charset="0"/>
                        </a:rPr>
                        <a:t>Search path for commands</a:t>
                      </a:r>
                      <a:endParaRPr lang="en-US" sz="2400" dirty="0">
                        <a:latin typeface="Perpetua" pitchFamily="18" charset="0"/>
                      </a:endParaRPr>
                    </a:p>
                  </a:txBody>
                  <a:tcPr/>
                </a:tc>
              </a:tr>
              <a:tr h="677333">
                <a:tc>
                  <a:txBody>
                    <a:bodyPr/>
                    <a:lstStyle/>
                    <a:p>
                      <a:r>
                        <a:rPr lang="en-US" sz="2400" dirty="0" smtClean="0">
                          <a:latin typeface="Perpetua" pitchFamily="18" charset="0"/>
                        </a:rPr>
                        <a:t>PROMPT</a:t>
                      </a:r>
                      <a:endParaRPr lang="en-US" sz="2400" dirty="0">
                        <a:latin typeface="Perpetua" pitchFamily="18" charset="0"/>
                      </a:endParaRPr>
                    </a:p>
                  </a:txBody>
                  <a:tcPr/>
                </a:tc>
                <a:tc>
                  <a:txBody>
                    <a:bodyPr/>
                    <a:lstStyle/>
                    <a:p>
                      <a:r>
                        <a:rPr lang="en-US" sz="2400" dirty="0" smtClean="0">
                          <a:latin typeface="Perpetua" pitchFamily="18" charset="0"/>
                        </a:rPr>
                        <a:t>prompt</a:t>
                      </a:r>
                      <a:endParaRPr lang="en-US" sz="2400" dirty="0">
                        <a:latin typeface="Perpetua" pitchFamily="18" charset="0"/>
                      </a:endParaRPr>
                    </a:p>
                  </a:txBody>
                  <a:tcPr/>
                </a:tc>
                <a:tc>
                  <a:txBody>
                    <a:bodyPr/>
                    <a:lstStyle/>
                    <a:p>
                      <a:r>
                        <a:rPr lang="en-US" sz="2400" dirty="0" smtClean="0">
                          <a:latin typeface="Perpetua" pitchFamily="18" charset="0"/>
                        </a:rPr>
                        <a:t>Primary prompt</a:t>
                      </a:r>
                      <a:endParaRPr lang="en-US" sz="2400" dirty="0">
                        <a:latin typeface="Perpetua" pitchFamily="18" charset="0"/>
                      </a:endParaRPr>
                    </a:p>
                  </a:txBody>
                  <a:tcPr/>
                </a:tc>
              </a:tr>
              <a:tr h="677333">
                <a:tc>
                  <a:txBody>
                    <a:bodyPr/>
                    <a:lstStyle/>
                    <a:p>
                      <a:r>
                        <a:rPr lang="en-US" sz="2400" dirty="0" smtClean="0">
                          <a:latin typeface="Perpetua" pitchFamily="18" charset="0"/>
                        </a:rPr>
                        <a:t>SHELL</a:t>
                      </a:r>
                      <a:endParaRPr lang="en-US" sz="2400" dirty="0">
                        <a:latin typeface="Perpetua" pitchFamily="18" charset="0"/>
                      </a:endParaRPr>
                    </a:p>
                  </a:txBody>
                  <a:tcPr/>
                </a:tc>
                <a:tc>
                  <a:txBody>
                    <a:bodyPr/>
                    <a:lstStyle/>
                    <a:p>
                      <a:r>
                        <a:rPr lang="en-US" sz="2400" dirty="0" smtClean="0">
                          <a:latin typeface="Perpetua" pitchFamily="18" charset="0"/>
                        </a:rPr>
                        <a:t>shell</a:t>
                      </a:r>
                      <a:endParaRPr lang="en-US" sz="2400" dirty="0">
                        <a:latin typeface="Perpetua" pitchFamily="18" charset="0"/>
                      </a:endParaRPr>
                    </a:p>
                  </a:txBody>
                  <a:tcPr/>
                </a:tc>
                <a:tc>
                  <a:txBody>
                    <a:bodyPr/>
                    <a:lstStyle/>
                    <a:p>
                      <a:r>
                        <a:rPr lang="en-US" sz="2400" dirty="0" smtClean="0">
                          <a:latin typeface="Perpetua" pitchFamily="18" charset="0"/>
                        </a:rPr>
                        <a:t>Path name for logging shell</a:t>
                      </a:r>
                      <a:endParaRPr lang="en-US" sz="2400" dirty="0">
                        <a:latin typeface="Perpetua" pitchFamily="18" charset="0"/>
                      </a:endParaRPr>
                    </a:p>
                  </a:txBody>
                  <a:tcPr/>
                </a:tc>
              </a:tr>
              <a:tr h="677333">
                <a:tc>
                  <a:txBody>
                    <a:bodyPr/>
                    <a:lstStyle/>
                    <a:p>
                      <a:r>
                        <a:rPr lang="en-US" sz="2400" dirty="0" smtClean="0">
                          <a:latin typeface="Perpetua" pitchFamily="18" charset="0"/>
                        </a:rPr>
                        <a:t>TERM</a:t>
                      </a:r>
                      <a:endParaRPr lang="en-US" sz="2400" dirty="0">
                        <a:latin typeface="Perpetua" pitchFamily="18" charset="0"/>
                      </a:endParaRPr>
                    </a:p>
                  </a:txBody>
                  <a:tcPr/>
                </a:tc>
                <a:tc>
                  <a:txBody>
                    <a:bodyPr/>
                    <a:lstStyle/>
                    <a:p>
                      <a:r>
                        <a:rPr lang="en-US" sz="2400" dirty="0" smtClean="0">
                          <a:latin typeface="Perpetua" pitchFamily="18" charset="0"/>
                        </a:rPr>
                        <a:t>term</a:t>
                      </a:r>
                      <a:endParaRPr lang="en-US" sz="2400" dirty="0">
                        <a:latin typeface="Perpetua" pitchFamily="18" charset="0"/>
                      </a:endParaRPr>
                    </a:p>
                  </a:txBody>
                  <a:tcPr/>
                </a:tc>
                <a:tc>
                  <a:txBody>
                    <a:bodyPr/>
                    <a:lstStyle/>
                    <a:p>
                      <a:r>
                        <a:rPr lang="en-US" sz="2400" dirty="0" smtClean="0">
                          <a:latin typeface="Perpetua" pitchFamily="18" charset="0"/>
                        </a:rPr>
                        <a:t>Terminal type</a:t>
                      </a:r>
                      <a:endParaRPr lang="en-US" sz="2400" dirty="0">
                        <a:latin typeface="Perpetua" pitchFamily="18" charset="0"/>
                      </a:endParaRPr>
                    </a:p>
                  </a:txBody>
                  <a:tcPr/>
                </a:tc>
              </a:tr>
              <a:tr h="677333">
                <a:tc>
                  <a:txBody>
                    <a:bodyPr/>
                    <a:lstStyle/>
                    <a:p>
                      <a:r>
                        <a:rPr lang="en-US" sz="2400" dirty="0" smtClean="0">
                          <a:latin typeface="Perpetua" pitchFamily="18" charset="0"/>
                        </a:rPr>
                        <a:t>USER</a:t>
                      </a:r>
                      <a:endParaRPr lang="en-US" sz="2400" dirty="0">
                        <a:latin typeface="Perpetua" pitchFamily="18" charset="0"/>
                      </a:endParaRPr>
                    </a:p>
                  </a:txBody>
                  <a:tcPr/>
                </a:tc>
                <a:tc>
                  <a:txBody>
                    <a:bodyPr/>
                    <a:lstStyle/>
                    <a:p>
                      <a:r>
                        <a:rPr lang="en-US" sz="2400" dirty="0" smtClean="0">
                          <a:latin typeface="Perpetua" pitchFamily="18" charset="0"/>
                        </a:rPr>
                        <a:t>user</a:t>
                      </a:r>
                      <a:endParaRPr lang="en-US" sz="2400" dirty="0">
                        <a:latin typeface="Perpetua" pitchFamily="18" charset="0"/>
                      </a:endParaRPr>
                    </a:p>
                  </a:txBody>
                  <a:tcPr/>
                </a:tc>
                <a:tc>
                  <a:txBody>
                    <a:bodyPr/>
                    <a:lstStyle/>
                    <a:p>
                      <a:r>
                        <a:rPr lang="en-US" sz="2400" dirty="0" smtClean="0">
                          <a:latin typeface="Perpetua" pitchFamily="18" charset="0"/>
                        </a:rPr>
                        <a:t>Contains users login name</a:t>
                      </a:r>
                      <a:endParaRPr lang="en-US" sz="2400" dirty="0">
                        <a:latin typeface="Perpetua" pitchFamily="18" charset="0"/>
                      </a:endParaRPr>
                    </a:p>
                  </a:txBody>
                  <a:tcPr/>
                </a:tc>
              </a:tr>
              <a:tr h="677333">
                <a:tc>
                  <a:txBody>
                    <a:bodyPr/>
                    <a:lstStyle/>
                    <a:p>
                      <a:endParaRPr lang="en-US" sz="2400">
                        <a:latin typeface="Perpetua" pitchFamily="18" charset="0"/>
                      </a:endParaRPr>
                    </a:p>
                  </a:txBody>
                  <a:tcPr/>
                </a:tc>
                <a:tc>
                  <a:txBody>
                    <a:bodyPr/>
                    <a:lstStyle/>
                    <a:p>
                      <a:r>
                        <a:rPr lang="en-US" sz="2400" dirty="0" smtClean="0">
                          <a:latin typeface="Perpetua" pitchFamily="18" charset="0"/>
                        </a:rPr>
                        <a:t>mail</a:t>
                      </a:r>
                      <a:endParaRPr lang="en-US" sz="2400" dirty="0">
                        <a:latin typeface="Perpetua" pitchFamily="18" charset="0"/>
                      </a:endParaRPr>
                    </a:p>
                  </a:txBody>
                  <a:tcPr/>
                </a:tc>
                <a:tc>
                  <a:txBody>
                    <a:bodyPr/>
                    <a:lstStyle/>
                    <a:p>
                      <a:r>
                        <a:rPr lang="en-US" sz="2400" dirty="0" smtClean="0">
                          <a:latin typeface="Perpetua" pitchFamily="18" charset="0"/>
                        </a:rPr>
                        <a:t>Absolute path name for users mailbox</a:t>
                      </a:r>
                      <a:endParaRPr lang="en-US" sz="2400" dirty="0">
                        <a:latin typeface="Perpetua"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set, unset and display </a:t>
            </a:r>
            <a:br>
              <a:rPr lang="en-US" dirty="0" smtClean="0"/>
            </a:br>
            <a:r>
              <a:rPr lang="en-US" dirty="0" smtClean="0"/>
              <a:t>shell variables</a:t>
            </a:r>
            <a:endParaRPr lang="en-IN" dirty="0"/>
          </a:p>
        </p:txBody>
      </p:sp>
      <p:graphicFrame>
        <p:nvGraphicFramePr>
          <p:cNvPr id="4" name="Content Placeholder 3"/>
          <p:cNvGraphicFramePr>
            <a:graphicFrameLocks noGrp="1"/>
          </p:cNvGraphicFramePr>
          <p:nvPr>
            <p:ph sz="quarter" idx="1"/>
          </p:nvPr>
        </p:nvGraphicFramePr>
        <p:xfrm>
          <a:off x="428596" y="1447801"/>
          <a:ext cx="8410604" cy="5240025"/>
        </p:xfrm>
        <a:graphic>
          <a:graphicData uri="http://schemas.openxmlformats.org/drawingml/2006/table">
            <a:tbl>
              <a:tblPr firstRow="1" bandRow="1">
                <a:tableStyleId>{8799B23B-EC83-4686-B30A-512413B5E67A}</a:tableStyleId>
              </a:tblPr>
              <a:tblGrid>
                <a:gridCol w="3686204"/>
                <a:gridCol w="4724400"/>
              </a:tblGrid>
              <a:tr h="1313174">
                <a:tc>
                  <a:txBody>
                    <a:bodyPr/>
                    <a:lstStyle/>
                    <a:p>
                      <a:pPr algn="ctr"/>
                      <a:endParaRPr lang="en-US" sz="2800" b="0" dirty="0" smtClean="0">
                        <a:latin typeface="Calibri "/>
                      </a:endParaRPr>
                    </a:p>
                    <a:p>
                      <a:pPr algn="ctr"/>
                      <a:r>
                        <a:rPr lang="en-US" sz="2800" b="0" dirty="0" smtClean="0">
                          <a:latin typeface="Calibri "/>
                        </a:rPr>
                        <a:t>operation</a:t>
                      </a:r>
                    </a:p>
                    <a:p>
                      <a:pPr algn="ctr"/>
                      <a:endParaRPr lang="en-IN" sz="2800" b="0" dirty="0">
                        <a:latin typeface="Calibri "/>
                      </a:endParaRPr>
                    </a:p>
                  </a:txBody>
                  <a:tcPr anchor="ctr"/>
                </a:tc>
                <a:tc>
                  <a:txBody>
                    <a:bodyPr/>
                    <a:lstStyle/>
                    <a:p>
                      <a:pPr algn="ctr"/>
                      <a:r>
                        <a:rPr lang="en-US" sz="2800" b="0" dirty="0" smtClean="0">
                          <a:latin typeface="Calibri "/>
                        </a:rPr>
                        <a:t>C shell</a:t>
                      </a:r>
                      <a:endParaRPr lang="en-IN" sz="2800" b="0" dirty="0">
                        <a:latin typeface="Calibri "/>
                      </a:endParaRPr>
                    </a:p>
                  </a:txBody>
                  <a:tcPr anchor="ctr"/>
                </a:tc>
              </a:tr>
              <a:tr h="948459">
                <a:tc>
                  <a:txBody>
                    <a:bodyPr/>
                    <a:lstStyle/>
                    <a:p>
                      <a:pPr algn="l"/>
                      <a:r>
                        <a:rPr lang="en-US" sz="2800" b="0" dirty="0" smtClean="0">
                          <a:latin typeface="+mn-lt"/>
                        </a:rPr>
                        <a:t>set</a:t>
                      </a:r>
                      <a:endParaRPr lang="en-IN" sz="2800" b="0" dirty="0">
                        <a:latin typeface="+mn-lt"/>
                      </a:endParaRPr>
                    </a:p>
                  </a:txBody>
                  <a:tcPr anchor="ctr"/>
                </a:tc>
                <a:tc>
                  <a:txBody>
                    <a:bodyPr/>
                    <a:lstStyle/>
                    <a:p>
                      <a:pPr algn="l"/>
                      <a:r>
                        <a:rPr lang="en-US" sz="2800" b="0" dirty="0" smtClean="0">
                          <a:latin typeface="+mn-lt"/>
                        </a:rPr>
                        <a:t>set  </a:t>
                      </a:r>
                      <a:r>
                        <a:rPr lang="en-US" sz="2800" b="0" dirty="0" err="1" smtClean="0">
                          <a:latin typeface="+mn-lt"/>
                        </a:rPr>
                        <a:t>var</a:t>
                      </a:r>
                      <a:r>
                        <a:rPr lang="en-US" sz="2800" b="0" dirty="0" smtClean="0">
                          <a:latin typeface="+mn-lt"/>
                        </a:rPr>
                        <a:t>=value</a:t>
                      </a:r>
                    </a:p>
                  </a:txBody>
                  <a:tcPr anchor="ctr"/>
                </a:tc>
              </a:tr>
              <a:tr h="1086138">
                <a:tc>
                  <a:txBody>
                    <a:bodyPr/>
                    <a:lstStyle/>
                    <a:p>
                      <a:pPr algn="l"/>
                      <a:r>
                        <a:rPr lang="en-US" sz="2800" b="0" dirty="0" smtClean="0">
                          <a:latin typeface="+mn-lt"/>
                        </a:rPr>
                        <a:t>unset</a:t>
                      </a:r>
                      <a:endParaRPr lang="en-IN" sz="2800" b="0" dirty="0">
                        <a:latin typeface="+mn-lt"/>
                      </a:endParaRPr>
                    </a:p>
                  </a:txBody>
                  <a:tcPr anchor="ctr"/>
                </a:tc>
                <a:tc>
                  <a:txBody>
                    <a:bodyPr/>
                    <a:lstStyle/>
                    <a:p>
                      <a:pPr algn="l"/>
                      <a:r>
                        <a:rPr lang="en-US" sz="2800" b="0" dirty="0" smtClean="0">
                          <a:latin typeface="+mn-lt"/>
                        </a:rPr>
                        <a:t>unset</a:t>
                      </a:r>
                      <a:r>
                        <a:rPr lang="en-US" sz="2800" b="0" baseline="0" dirty="0" smtClean="0">
                          <a:latin typeface="+mn-lt"/>
                        </a:rPr>
                        <a:t> </a:t>
                      </a:r>
                      <a:r>
                        <a:rPr lang="en-US" sz="2800" b="0" baseline="0" dirty="0" err="1" smtClean="0">
                          <a:latin typeface="+mn-lt"/>
                        </a:rPr>
                        <a:t>var</a:t>
                      </a:r>
                      <a:endParaRPr lang="en-US" sz="2800" b="0" baseline="0" dirty="0" smtClean="0">
                        <a:latin typeface="+mn-lt"/>
                      </a:endParaRPr>
                    </a:p>
                  </a:txBody>
                  <a:tcPr anchor="ctr"/>
                </a:tc>
              </a:tr>
              <a:tr h="885369">
                <a:tc>
                  <a:txBody>
                    <a:bodyPr/>
                    <a:lstStyle/>
                    <a:p>
                      <a:pPr algn="l"/>
                      <a:r>
                        <a:rPr lang="en-US" sz="2800" b="0" dirty="0" smtClean="0">
                          <a:latin typeface="+mn-lt"/>
                        </a:rPr>
                        <a:t>display one</a:t>
                      </a:r>
                      <a:endParaRPr lang="en-IN" sz="2800" b="0" dirty="0">
                        <a:latin typeface="+mn-lt"/>
                      </a:endParaRPr>
                    </a:p>
                  </a:txBody>
                  <a:tcPr anchor="ctr"/>
                </a:tc>
                <a:tc>
                  <a:txBody>
                    <a:bodyPr/>
                    <a:lstStyle/>
                    <a:p>
                      <a:pPr algn="l"/>
                      <a:r>
                        <a:rPr lang="en-US" sz="2800" b="0" dirty="0" smtClean="0">
                          <a:latin typeface="+mn-lt"/>
                        </a:rPr>
                        <a:t>echo $var</a:t>
                      </a:r>
                      <a:endParaRPr lang="en-IN" sz="2800" b="0" dirty="0">
                        <a:latin typeface="+mn-lt"/>
                      </a:endParaRPr>
                    </a:p>
                  </a:txBody>
                  <a:tcPr anchor="ctr"/>
                </a:tc>
              </a:tr>
              <a:tr h="948459">
                <a:tc>
                  <a:txBody>
                    <a:bodyPr/>
                    <a:lstStyle/>
                    <a:p>
                      <a:pPr algn="l"/>
                      <a:r>
                        <a:rPr lang="en-US" sz="2800" b="0" dirty="0" smtClean="0">
                          <a:latin typeface="+mn-lt"/>
                        </a:rPr>
                        <a:t>display all</a:t>
                      </a:r>
                    </a:p>
                  </a:txBody>
                  <a:tcPr anchor="ctr"/>
                </a:tc>
                <a:tc>
                  <a:txBody>
                    <a:bodyPr/>
                    <a:lstStyle/>
                    <a:p>
                      <a:pPr algn="l"/>
                      <a:r>
                        <a:rPr lang="en-US" sz="2800" b="0" dirty="0" smtClean="0">
                          <a:latin typeface="+mn-lt"/>
                        </a:rPr>
                        <a:t>set</a:t>
                      </a:r>
                    </a:p>
                  </a:txBody>
                  <a:tcPr anchor="ct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set, unset and display </a:t>
            </a:r>
            <a:br>
              <a:rPr lang="en-US" dirty="0" smtClean="0"/>
            </a:br>
            <a:r>
              <a:rPr lang="en-US" dirty="0" smtClean="0"/>
              <a:t>Environmental variables</a:t>
            </a:r>
            <a:endParaRPr lang="en-IN" dirty="0"/>
          </a:p>
        </p:txBody>
      </p:sp>
      <p:graphicFrame>
        <p:nvGraphicFramePr>
          <p:cNvPr id="4" name="Content Placeholder 3"/>
          <p:cNvGraphicFramePr>
            <a:graphicFrameLocks noGrp="1"/>
          </p:cNvGraphicFramePr>
          <p:nvPr>
            <p:ph sz="quarter" idx="1"/>
          </p:nvPr>
        </p:nvGraphicFramePr>
        <p:xfrm>
          <a:off x="428596" y="1447801"/>
          <a:ext cx="8410604" cy="5240025"/>
        </p:xfrm>
        <a:graphic>
          <a:graphicData uri="http://schemas.openxmlformats.org/drawingml/2006/table">
            <a:tbl>
              <a:tblPr firstRow="1" bandRow="1">
                <a:tableStyleId>{8799B23B-EC83-4686-B30A-512413B5E67A}</a:tableStyleId>
              </a:tblPr>
              <a:tblGrid>
                <a:gridCol w="3686204"/>
                <a:gridCol w="4724400"/>
              </a:tblGrid>
              <a:tr h="1313174">
                <a:tc>
                  <a:txBody>
                    <a:bodyPr/>
                    <a:lstStyle/>
                    <a:p>
                      <a:pPr algn="ctr"/>
                      <a:endParaRPr lang="en-US" sz="2800" b="0" dirty="0" smtClean="0">
                        <a:latin typeface="Calibri "/>
                      </a:endParaRPr>
                    </a:p>
                    <a:p>
                      <a:pPr algn="ctr"/>
                      <a:r>
                        <a:rPr lang="en-US" sz="2800" b="0" dirty="0" smtClean="0">
                          <a:latin typeface="Calibri "/>
                        </a:rPr>
                        <a:t>operation</a:t>
                      </a:r>
                    </a:p>
                    <a:p>
                      <a:pPr algn="ctr"/>
                      <a:endParaRPr lang="en-IN" sz="2800" b="0" dirty="0">
                        <a:latin typeface="Calibri "/>
                      </a:endParaRPr>
                    </a:p>
                  </a:txBody>
                  <a:tcPr anchor="ctr"/>
                </a:tc>
                <a:tc>
                  <a:txBody>
                    <a:bodyPr/>
                    <a:lstStyle/>
                    <a:p>
                      <a:pPr algn="ctr"/>
                      <a:r>
                        <a:rPr lang="en-US" sz="2800" b="0" dirty="0" smtClean="0">
                          <a:latin typeface="Calibri "/>
                        </a:rPr>
                        <a:t>C shell</a:t>
                      </a:r>
                      <a:endParaRPr lang="en-IN" sz="2800" b="0" dirty="0">
                        <a:latin typeface="Calibri "/>
                      </a:endParaRPr>
                    </a:p>
                  </a:txBody>
                  <a:tcPr anchor="ctr"/>
                </a:tc>
              </a:tr>
              <a:tr h="948459">
                <a:tc>
                  <a:txBody>
                    <a:bodyPr/>
                    <a:lstStyle/>
                    <a:p>
                      <a:pPr algn="l"/>
                      <a:r>
                        <a:rPr lang="en-US" sz="2800" b="0" dirty="0" smtClean="0">
                          <a:latin typeface="+mn-lt"/>
                        </a:rPr>
                        <a:t>set</a:t>
                      </a:r>
                      <a:endParaRPr lang="en-IN" sz="2800" b="0" dirty="0">
                        <a:latin typeface="+mn-lt"/>
                      </a:endParaRPr>
                    </a:p>
                  </a:txBody>
                  <a:tcPr anchor="ctr"/>
                </a:tc>
                <a:tc>
                  <a:txBody>
                    <a:bodyPr/>
                    <a:lstStyle/>
                    <a:p>
                      <a:pPr algn="l"/>
                      <a:r>
                        <a:rPr lang="en-US" sz="2800" b="0" dirty="0" err="1" smtClean="0">
                          <a:latin typeface="+mn-lt"/>
                        </a:rPr>
                        <a:t>setenv</a:t>
                      </a:r>
                      <a:r>
                        <a:rPr lang="en-US" sz="2800" b="0" baseline="0" dirty="0" smtClean="0">
                          <a:latin typeface="+mn-lt"/>
                        </a:rPr>
                        <a:t>  </a:t>
                      </a:r>
                      <a:r>
                        <a:rPr lang="en-US" sz="2800" b="0" baseline="0" dirty="0" err="1" smtClean="0">
                          <a:latin typeface="+mn-lt"/>
                        </a:rPr>
                        <a:t>var</a:t>
                      </a:r>
                      <a:r>
                        <a:rPr lang="en-US" sz="2800" b="0" baseline="0" dirty="0" smtClean="0">
                          <a:latin typeface="+mn-lt"/>
                        </a:rPr>
                        <a:t>   value</a:t>
                      </a:r>
                      <a:endParaRPr lang="en-IN" sz="2800" b="0" dirty="0">
                        <a:latin typeface="+mn-lt"/>
                      </a:endParaRPr>
                    </a:p>
                  </a:txBody>
                  <a:tcPr anchor="ctr"/>
                </a:tc>
              </a:tr>
              <a:tr h="1086138">
                <a:tc>
                  <a:txBody>
                    <a:bodyPr/>
                    <a:lstStyle/>
                    <a:p>
                      <a:pPr algn="l"/>
                      <a:r>
                        <a:rPr lang="en-US" sz="2800" b="0" dirty="0" smtClean="0">
                          <a:latin typeface="+mn-lt"/>
                        </a:rPr>
                        <a:t>unset</a:t>
                      </a:r>
                      <a:endParaRPr lang="en-IN" sz="2800" b="0" dirty="0">
                        <a:latin typeface="+mn-lt"/>
                      </a:endParaRPr>
                    </a:p>
                  </a:txBody>
                  <a:tcPr anchor="ctr"/>
                </a:tc>
                <a:tc>
                  <a:txBody>
                    <a:bodyPr/>
                    <a:lstStyle/>
                    <a:p>
                      <a:pPr algn="l"/>
                      <a:r>
                        <a:rPr lang="en-US" sz="2800" b="0" baseline="0" dirty="0" err="1" smtClean="0">
                          <a:latin typeface="+mn-lt"/>
                        </a:rPr>
                        <a:t>unsetenv</a:t>
                      </a:r>
                      <a:r>
                        <a:rPr lang="en-US" sz="2800" b="0" baseline="0" dirty="0" smtClean="0">
                          <a:latin typeface="+mn-lt"/>
                        </a:rPr>
                        <a:t>   var</a:t>
                      </a:r>
                      <a:endParaRPr lang="en-IN" sz="2800" b="0" dirty="0">
                        <a:latin typeface="+mn-lt"/>
                      </a:endParaRPr>
                    </a:p>
                  </a:txBody>
                  <a:tcPr anchor="ctr"/>
                </a:tc>
              </a:tr>
              <a:tr h="885369">
                <a:tc>
                  <a:txBody>
                    <a:bodyPr/>
                    <a:lstStyle/>
                    <a:p>
                      <a:pPr algn="l"/>
                      <a:r>
                        <a:rPr lang="en-US" sz="2800" b="0" dirty="0" smtClean="0">
                          <a:latin typeface="+mn-lt"/>
                        </a:rPr>
                        <a:t>display one</a:t>
                      </a:r>
                      <a:endParaRPr lang="en-IN" sz="2800" b="0" dirty="0">
                        <a:latin typeface="+mn-lt"/>
                      </a:endParaRPr>
                    </a:p>
                  </a:txBody>
                  <a:tcPr anchor="ctr"/>
                </a:tc>
                <a:tc>
                  <a:txBody>
                    <a:bodyPr/>
                    <a:lstStyle/>
                    <a:p>
                      <a:pPr algn="l"/>
                      <a:r>
                        <a:rPr lang="en-US" sz="2800" b="0" dirty="0" smtClean="0">
                          <a:latin typeface="+mn-lt"/>
                        </a:rPr>
                        <a:t>echo $var</a:t>
                      </a:r>
                      <a:endParaRPr lang="en-IN" sz="2800" b="0" dirty="0">
                        <a:latin typeface="+mn-lt"/>
                      </a:endParaRPr>
                    </a:p>
                  </a:txBody>
                  <a:tcPr anchor="ctr"/>
                </a:tc>
              </a:tr>
              <a:tr h="948459">
                <a:tc>
                  <a:txBody>
                    <a:bodyPr/>
                    <a:lstStyle/>
                    <a:p>
                      <a:pPr algn="l"/>
                      <a:r>
                        <a:rPr lang="en-US" sz="2800" b="0" dirty="0" smtClean="0">
                          <a:latin typeface="+mn-lt"/>
                        </a:rPr>
                        <a:t>display all</a:t>
                      </a:r>
                    </a:p>
                  </a:txBody>
                  <a:tcPr anchor="ctr"/>
                </a:tc>
                <a:tc>
                  <a:txBody>
                    <a:bodyPr/>
                    <a:lstStyle/>
                    <a:p>
                      <a:pPr algn="l"/>
                      <a:r>
                        <a:rPr lang="en-US" sz="2800" b="0" dirty="0" err="1" smtClean="0">
                          <a:latin typeface="+mn-lt"/>
                        </a:rPr>
                        <a:t>setenv</a:t>
                      </a:r>
                      <a:endParaRPr lang="en-IN" sz="2800" b="0" dirty="0">
                        <a:latin typeface="+mn-lt"/>
                      </a:endParaRPr>
                    </a:p>
                  </a:txBody>
                  <a:tcPr anchor="ct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shell options</a:t>
            </a:r>
            <a:endParaRPr lang="en-IN" dirty="0"/>
          </a:p>
        </p:txBody>
      </p:sp>
      <p:graphicFrame>
        <p:nvGraphicFramePr>
          <p:cNvPr id="4" name="Content Placeholder 3"/>
          <p:cNvGraphicFramePr>
            <a:graphicFrameLocks noGrp="1"/>
          </p:cNvGraphicFramePr>
          <p:nvPr>
            <p:ph sz="quarter" idx="1"/>
          </p:nvPr>
        </p:nvGraphicFramePr>
        <p:xfrm>
          <a:off x="428596" y="1447800"/>
          <a:ext cx="8334404" cy="4952998"/>
        </p:xfrm>
        <a:graphic>
          <a:graphicData uri="http://schemas.openxmlformats.org/drawingml/2006/table">
            <a:tbl>
              <a:tblPr firstRow="1" bandRow="1">
                <a:tableStyleId>{8799B23B-EC83-4686-B30A-512413B5E67A}</a:tableStyleId>
              </a:tblPr>
              <a:tblGrid>
                <a:gridCol w="1969949"/>
                <a:gridCol w="6364455"/>
              </a:tblGrid>
              <a:tr h="1221635">
                <a:tc>
                  <a:txBody>
                    <a:bodyPr/>
                    <a:lstStyle/>
                    <a:p>
                      <a:pPr algn="ctr"/>
                      <a:r>
                        <a:rPr lang="en-US" sz="2400" dirty="0" smtClean="0"/>
                        <a:t>C shell</a:t>
                      </a:r>
                      <a:endParaRPr lang="en-IN" sz="2400" dirty="0"/>
                    </a:p>
                  </a:txBody>
                  <a:tcPr anchor="ctr"/>
                </a:tc>
                <a:tc>
                  <a:txBody>
                    <a:bodyPr/>
                    <a:lstStyle/>
                    <a:p>
                      <a:pPr algn="ctr"/>
                      <a:r>
                        <a:rPr lang="en-US" sz="2400" dirty="0" smtClean="0"/>
                        <a:t>explanation</a:t>
                      </a:r>
                      <a:endParaRPr lang="en-IN" sz="2400" dirty="0"/>
                    </a:p>
                  </a:txBody>
                  <a:tcPr anchor="ctr"/>
                </a:tc>
              </a:tr>
              <a:tr h="836576">
                <a:tc>
                  <a:txBody>
                    <a:bodyPr/>
                    <a:lstStyle/>
                    <a:p>
                      <a:r>
                        <a:rPr lang="en-US" sz="2800" dirty="0" err="1" smtClean="0"/>
                        <a:t>noglob</a:t>
                      </a:r>
                      <a:endParaRPr lang="en-IN" sz="2800" dirty="0"/>
                    </a:p>
                  </a:txBody>
                  <a:tcPr anchor="ctr"/>
                </a:tc>
                <a:tc>
                  <a:txBody>
                    <a:bodyPr/>
                    <a:lstStyle/>
                    <a:p>
                      <a:r>
                        <a:rPr lang="en-US" sz="2800" dirty="0" smtClean="0"/>
                        <a:t>controls</a:t>
                      </a:r>
                      <a:r>
                        <a:rPr lang="en-US" sz="2800" baseline="0" dirty="0" smtClean="0"/>
                        <a:t> the expansion of </a:t>
                      </a:r>
                      <a:r>
                        <a:rPr lang="en-US" sz="2800" dirty="0" smtClean="0"/>
                        <a:t>wildcards</a:t>
                      </a:r>
                      <a:endParaRPr lang="en-IN" sz="2800" dirty="0"/>
                    </a:p>
                  </a:txBody>
                  <a:tcPr anchor="ctr"/>
                </a:tc>
              </a:tr>
              <a:tr h="1221635">
                <a:tc>
                  <a:txBody>
                    <a:bodyPr/>
                    <a:lstStyle/>
                    <a:p>
                      <a:r>
                        <a:rPr lang="en-US" sz="2800" dirty="0" smtClean="0"/>
                        <a:t>verbose</a:t>
                      </a:r>
                      <a:endParaRPr lang="en-IN" sz="2800" dirty="0"/>
                    </a:p>
                  </a:txBody>
                  <a:tcPr anchor="ctr"/>
                </a:tc>
                <a:tc>
                  <a:txBody>
                    <a:bodyPr/>
                    <a:lstStyle/>
                    <a:p>
                      <a:r>
                        <a:rPr lang="en-US" sz="2800" dirty="0" smtClean="0"/>
                        <a:t>prints commands before executing them</a:t>
                      </a:r>
                      <a:endParaRPr lang="en-IN" sz="2800" dirty="0"/>
                    </a:p>
                  </a:txBody>
                  <a:tcPr anchor="ctr"/>
                </a:tc>
              </a:tr>
              <a:tr h="836576">
                <a:tc>
                  <a:txBody>
                    <a:bodyPr/>
                    <a:lstStyle/>
                    <a:p>
                      <a:r>
                        <a:rPr lang="en-US" sz="2800" dirty="0" err="1" smtClean="0"/>
                        <a:t>ignoreeof</a:t>
                      </a:r>
                      <a:endParaRPr lang="en-IN" sz="2800" dirty="0"/>
                    </a:p>
                  </a:txBody>
                  <a:tcPr anchor="ctr"/>
                </a:tc>
                <a:tc>
                  <a:txBody>
                    <a:bodyPr/>
                    <a:lstStyle/>
                    <a:p>
                      <a:r>
                        <a:rPr lang="en-US" sz="2800" dirty="0" smtClean="0"/>
                        <a:t>disallows </a:t>
                      </a:r>
                      <a:r>
                        <a:rPr lang="en-US" sz="2800" dirty="0" err="1" smtClean="0"/>
                        <a:t>cntrl</a:t>
                      </a:r>
                      <a:r>
                        <a:rPr lang="en-US" sz="2800" dirty="0" smtClean="0"/>
                        <a:t> +d to exit shell</a:t>
                      </a:r>
                      <a:endParaRPr lang="en-IN" sz="2800" dirty="0"/>
                    </a:p>
                  </a:txBody>
                  <a:tcPr anchor="ctr"/>
                </a:tc>
              </a:tr>
              <a:tr h="836576">
                <a:tc>
                  <a:txBody>
                    <a:bodyPr/>
                    <a:lstStyle/>
                    <a:p>
                      <a:r>
                        <a:rPr lang="en-US" sz="2800" dirty="0" err="1" smtClean="0"/>
                        <a:t>noclobber</a:t>
                      </a:r>
                      <a:endParaRPr lang="en-IN" sz="2800" dirty="0"/>
                    </a:p>
                  </a:txBody>
                  <a:tcPr anchor="ctr"/>
                </a:tc>
                <a:tc>
                  <a:txBody>
                    <a:bodyPr/>
                    <a:lstStyle/>
                    <a:p>
                      <a:r>
                        <a:rPr lang="en-US" sz="2800" dirty="0" smtClean="0"/>
                        <a:t>does not</a:t>
                      </a:r>
                      <a:r>
                        <a:rPr lang="en-US" sz="2800" baseline="0" dirty="0" smtClean="0"/>
                        <a:t> allow redirection</a:t>
                      </a:r>
                      <a:endParaRPr lang="en-IN" sz="2800" dirty="0"/>
                    </a:p>
                  </a:txBody>
                  <a:tcPr anchor="ct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commands for set, unset &amp; display shell options</a:t>
            </a:r>
            <a:endParaRPr lang="en-IN" dirty="0"/>
          </a:p>
        </p:txBody>
      </p:sp>
      <p:graphicFrame>
        <p:nvGraphicFramePr>
          <p:cNvPr id="4" name="Content Placeholder 3"/>
          <p:cNvGraphicFramePr>
            <a:graphicFrameLocks noGrp="1"/>
          </p:cNvGraphicFramePr>
          <p:nvPr>
            <p:ph sz="quarter" idx="1"/>
          </p:nvPr>
        </p:nvGraphicFramePr>
        <p:xfrm>
          <a:off x="381000" y="1676400"/>
          <a:ext cx="8382000" cy="4876800"/>
        </p:xfrm>
        <a:graphic>
          <a:graphicData uri="http://schemas.openxmlformats.org/drawingml/2006/table">
            <a:tbl>
              <a:tblPr firstRow="1" bandRow="1">
                <a:tableStyleId>{8799B23B-EC83-4686-B30A-512413B5E67A}</a:tableStyleId>
              </a:tblPr>
              <a:tblGrid>
                <a:gridCol w="4005977"/>
                <a:gridCol w="4376023"/>
              </a:tblGrid>
              <a:tr h="1230002">
                <a:tc>
                  <a:txBody>
                    <a:bodyPr/>
                    <a:lstStyle/>
                    <a:p>
                      <a:pPr algn="ctr"/>
                      <a:r>
                        <a:rPr lang="en-US" sz="2800" dirty="0" smtClean="0"/>
                        <a:t>operation</a:t>
                      </a:r>
                      <a:endParaRPr lang="en-IN" sz="2800" dirty="0"/>
                    </a:p>
                  </a:txBody>
                  <a:tcPr anchor="ctr"/>
                </a:tc>
                <a:tc>
                  <a:txBody>
                    <a:bodyPr/>
                    <a:lstStyle/>
                    <a:p>
                      <a:pPr algn="ctr"/>
                      <a:r>
                        <a:rPr lang="en-US" sz="2800" dirty="0" smtClean="0"/>
                        <a:t>C shell</a:t>
                      </a:r>
                      <a:endParaRPr lang="en-IN" sz="2800" dirty="0"/>
                    </a:p>
                  </a:txBody>
                  <a:tcPr anchor="ctr"/>
                </a:tc>
              </a:tr>
              <a:tr h="1186795">
                <a:tc>
                  <a:txBody>
                    <a:bodyPr/>
                    <a:lstStyle/>
                    <a:p>
                      <a:pPr algn="l"/>
                      <a:r>
                        <a:rPr lang="en-US" sz="2800" dirty="0" smtClean="0"/>
                        <a:t>set</a:t>
                      </a:r>
                      <a:endParaRPr lang="en-IN" sz="2800" dirty="0"/>
                    </a:p>
                  </a:txBody>
                  <a:tcPr anchor="ctr"/>
                </a:tc>
                <a:tc>
                  <a:txBody>
                    <a:bodyPr/>
                    <a:lstStyle/>
                    <a:p>
                      <a:pPr algn="l"/>
                      <a:r>
                        <a:rPr lang="en-US" sz="2800" dirty="0" smtClean="0"/>
                        <a:t>set option</a:t>
                      </a:r>
                      <a:endParaRPr lang="en-IN" sz="2800" dirty="0"/>
                    </a:p>
                  </a:txBody>
                  <a:tcPr anchor="ctr"/>
                </a:tc>
              </a:tr>
              <a:tr h="1273208">
                <a:tc>
                  <a:txBody>
                    <a:bodyPr/>
                    <a:lstStyle/>
                    <a:p>
                      <a:pPr algn="l"/>
                      <a:r>
                        <a:rPr lang="en-US" sz="2800" dirty="0" smtClean="0"/>
                        <a:t>unset</a:t>
                      </a:r>
                      <a:endParaRPr lang="en-IN" sz="2800" dirty="0"/>
                    </a:p>
                  </a:txBody>
                  <a:tcPr anchor="ctr"/>
                </a:tc>
                <a:tc>
                  <a:txBody>
                    <a:bodyPr/>
                    <a:lstStyle/>
                    <a:p>
                      <a:pPr algn="l"/>
                      <a:r>
                        <a:rPr lang="en-US" sz="2800" dirty="0" smtClean="0"/>
                        <a:t>unset</a:t>
                      </a:r>
                      <a:r>
                        <a:rPr lang="en-US" sz="2800" baseline="0" dirty="0" smtClean="0"/>
                        <a:t> option</a:t>
                      </a:r>
                      <a:endParaRPr lang="en-IN" sz="2800" dirty="0"/>
                    </a:p>
                  </a:txBody>
                  <a:tcPr anchor="ctr"/>
                </a:tc>
              </a:tr>
              <a:tr h="1186795">
                <a:tc>
                  <a:txBody>
                    <a:bodyPr/>
                    <a:lstStyle/>
                    <a:p>
                      <a:r>
                        <a:rPr lang="en-US" sz="2800" dirty="0" smtClean="0"/>
                        <a:t>display all</a:t>
                      </a:r>
                      <a:endParaRPr lang="en-IN" sz="2800" dirty="0"/>
                    </a:p>
                  </a:txBody>
                  <a:tcPr anchor="ctr"/>
                </a:tc>
                <a:tc>
                  <a:txBody>
                    <a:bodyPr/>
                    <a:lstStyle/>
                    <a:p>
                      <a:pPr algn="l"/>
                      <a:r>
                        <a:rPr lang="en-US" sz="2800" dirty="0" smtClean="0"/>
                        <a:t>set </a:t>
                      </a:r>
                      <a:endParaRPr lang="en-IN" sz="2800" dirty="0"/>
                    </a:p>
                  </a:txBody>
                  <a:tcPr anchor="ct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Startup scripts in C Shell</a:t>
            </a:r>
            <a:endParaRPr lang="en-US" dirty="0"/>
          </a:p>
        </p:txBody>
      </p:sp>
      <p:sp>
        <p:nvSpPr>
          <p:cNvPr id="3" name="Content Placeholder 2"/>
          <p:cNvSpPr>
            <a:spLocks noGrp="1"/>
          </p:cNvSpPr>
          <p:nvPr>
            <p:ph idx="1"/>
          </p:nvPr>
        </p:nvSpPr>
        <p:spPr/>
        <p:txBody>
          <a:bodyPr>
            <a:normAutofit/>
          </a:bodyPr>
          <a:lstStyle/>
          <a:p>
            <a:pPr algn="just"/>
            <a:r>
              <a:rPr lang="en-GB" b="1" dirty="0" smtClean="0">
                <a:latin typeface="Perpetua" pitchFamily="18" charset="0"/>
              </a:rPr>
              <a:t>System </a:t>
            </a:r>
            <a:r>
              <a:rPr lang="en-GB" b="1" dirty="0" err="1" smtClean="0">
                <a:latin typeface="Perpetua" pitchFamily="18" charset="0"/>
              </a:rPr>
              <a:t>Startup</a:t>
            </a:r>
            <a:r>
              <a:rPr lang="en-GB" b="1" dirty="0" smtClean="0">
                <a:latin typeface="Perpetua" pitchFamily="18" charset="0"/>
              </a:rPr>
              <a:t> Files</a:t>
            </a:r>
            <a:endParaRPr lang="en-US" dirty="0" smtClean="0">
              <a:latin typeface="Perpetua" pitchFamily="18" charset="0"/>
            </a:endParaRPr>
          </a:p>
          <a:p>
            <a:pPr algn="just"/>
            <a:r>
              <a:rPr lang="en-US" dirty="0" smtClean="0">
                <a:latin typeface="Perpetua" pitchFamily="18" charset="0"/>
              </a:rPr>
              <a:t>There are two system startup files, one for the shell and one for the environment. </a:t>
            </a:r>
          </a:p>
          <a:p>
            <a:pPr algn="just"/>
            <a:r>
              <a:rPr lang="en-US" dirty="0" smtClean="0">
                <a:latin typeface="Perpetua" pitchFamily="18" charset="0"/>
              </a:rPr>
              <a:t>These system startup files are read-only files; the permissions are set so that only the system administrator can change them.</a:t>
            </a:r>
          </a:p>
          <a:p>
            <a:pPr algn="just"/>
            <a:r>
              <a:rPr lang="en-US" dirty="0" smtClean="0">
                <a:latin typeface="Perpetua" pitchFamily="18" charset="0"/>
              </a:rPr>
              <a:t> They contain the initial configuration for all users on the system</a:t>
            </a:r>
            <a:endParaRPr lang="en-US" dirty="0">
              <a:latin typeface="Perpetua"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lgn="just"/>
            <a:r>
              <a:rPr lang="en-GB" b="1" dirty="0" smtClean="0">
                <a:latin typeface="Perpetua" pitchFamily="18" charset="0"/>
              </a:rPr>
              <a:t>Personal </a:t>
            </a:r>
            <a:r>
              <a:rPr lang="en-GB" b="1" dirty="0" err="1" smtClean="0">
                <a:latin typeface="Perpetua" pitchFamily="18" charset="0"/>
              </a:rPr>
              <a:t>Startup</a:t>
            </a:r>
            <a:r>
              <a:rPr lang="en-GB" b="1" dirty="0" smtClean="0">
                <a:latin typeface="Perpetua" pitchFamily="18" charset="0"/>
              </a:rPr>
              <a:t> Files</a:t>
            </a:r>
            <a:endParaRPr lang="en-US" dirty="0" smtClean="0">
              <a:latin typeface="Perpetua" pitchFamily="18" charset="0"/>
            </a:endParaRPr>
          </a:p>
          <a:p>
            <a:pPr algn="just"/>
            <a:r>
              <a:rPr lang="en-US" dirty="0" smtClean="0">
                <a:latin typeface="Perpetua" pitchFamily="18" charset="0"/>
              </a:rPr>
              <a:t>The C shell provides two personal startup files. The personal startup file, ~/.login can be used to provide any commands that apply to the whole session. </a:t>
            </a:r>
          </a:p>
          <a:p>
            <a:pPr algn="just"/>
            <a:r>
              <a:rPr lang="en-US" dirty="0" smtClean="0">
                <a:latin typeface="Perpetua" pitchFamily="18" charset="0"/>
              </a:rPr>
              <a:t>The startup personal environment file, ~/.</a:t>
            </a:r>
            <a:r>
              <a:rPr lang="en-US" dirty="0" err="1" smtClean="0">
                <a:latin typeface="Perpetua" pitchFamily="18" charset="0"/>
              </a:rPr>
              <a:t>cshrc</a:t>
            </a:r>
            <a:r>
              <a:rPr lang="en-US" dirty="0" smtClean="0">
                <a:latin typeface="Perpetua" pitchFamily="18" charset="0"/>
              </a:rPr>
              <a:t> is used to set environmental or user variables to personalize the environment</a:t>
            </a:r>
            <a:endParaRPr lang="en-US" dirty="0">
              <a:latin typeface="Perpetua"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just"/>
            <a:r>
              <a:rPr lang="en-GB" b="1" dirty="0" err="1" smtClean="0">
                <a:latin typeface="Perpetua" pitchFamily="18" charset="0"/>
              </a:rPr>
              <a:t>Startup</a:t>
            </a:r>
            <a:r>
              <a:rPr lang="en-GB" b="1" dirty="0" smtClean="0">
                <a:latin typeface="Perpetua" pitchFamily="18" charset="0"/>
              </a:rPr>
              <a:t> Process</a:t>
            </a:r>
            <a:endParaRPr lang="en-US" dirty="0" smtClean="0">
              <a:latin typeface="Perpetua" pitchFamily="18" charset="0"/>
            </a:endParaRPr>
          </a:p>
          <a:p>
            <a:pPr algn="just"/>
            <a:r>
              <a:rPr lang="en-GB" dirty="0" smtClean="0">
                <a:latin typeface="Perpetua" pitchFamily="18" charset="0"/>
              </a:rPr>
              <a:t>Whenever a shell is started, UNIX uses these </a:t>
            </a:r>
            <a:r>
              <a:rPr lang="en-GB" dirty="0" err="1" smtClean="0">
                <a:latin typeface="Perpetua" pitchFamily="18" charset="0"/>
              </a:rPr>
              <a:t>startup</a:t>
            </a:r>
            <a:r>
              <a:rPr lang="en-GB" dirty="0" smtClean="0">
                <a:latin typeface="Perpetua" pitchFamily="18" charset="0"/>
              </a:rPr>
              <a:t> files. Which ones depend on whether the shell being started is a login shell or not. </a:t>
            </a:r>
          </a:p>
          <a:p>
            <a:pPr algn="just"/>
            <a:r>
              <a:rPr lang="en-GB" dirty="0" smtClean="0">
                <a:latin typeface="Perpetua" pitchFamily="18" charset="0"/>
              </a:rPr>
              <a:t>When a login shell is started, the system </a:t>
            </a:r>
            <a:r>
              <a:rPr lang="en-GB" dirty="0" err="1" smtClean="0">
                <a:latin typeface="Perpetua" pitchFamily="18" charset="0"/>
              </a:rPr>
              <a:t>startup</a:t>
            </a:r>
            <a:r>
              <a:rPr lang="en-GB" dirty="0" smtClean="0">
                <a:latin typeface="Perpetua" pitchFamily="18" charset="0"/>
              </a:rPr>
              <a:t> files are executed followed by the personal </a:t>
            </a:r>
            <a:r>
              <a:rPr lang="en-GB" dirty="0" err="1" smtClean="0">
                <a:latin typeface="Perpetua" pitchFamily="18" charset="0"/>
              </a:rPr>
              <a:t>startup</a:t>
            </a:r>
            <a:r>
              <a:rPr lang="en-GB" dirty="0" smtClean="0">
                <a:latin typeface="Perpetua" pitchFamily="18" charset="0"/>
              </a:rPr>
              <a:t> files. </a:t>
            </a:r>
          </a:p>
          <a:p>
            <a:pPr algn="just"/>
            <a:r>
              <a:rPr lang="en-GB" dirty="0" smtClean="0">
                <a:latin typeface="Perpetua" pitchFamily="18" charset="0"/>
              </a:rPr>
              <a:t>If a </a:t>
            </a:r>
            <a:r>
              <a:rPr lang="en-GB" dirty="0" err="1" smtClean="0">
                <a:latin typeface="Perpetua" pitchFamily="18" charset="0"/>
              </a:rPr>
              <a:t>nonlogin</a:t>
            </a:r>
            <a:r>
              <a:rPr lang="en-GB" dirty="0" smtClean="0">
                <a:latin typeface="Perpetua" pitchFamily="18" charset="0"/>
              </a:rPr>
              <a:t> shell is being forked, then only the personal </a:t>
            </a:r>
            <a:r>
              <a:rPr lang="en-GB" dirty="0" err="1" smtClean="0">
                <a:latin typeface="Perpetua" pitchFamily="18" charset="0"/>
              </a:rPr>
              <a:t>startup</a:t>
            </a:r>
            <a:r>
              <a:rPr lang="en-GB" dirty="0" smtClean="0">
                <a:latin typeface="Perpetua" pitchFamily="18" charset="0"/>
              </a:rPr>
              <a:t> files are executed.</a:t>
            </a:r>
            <a:endParaRPr lang="en-US" dirty="0" smtClean="0">
              <a:latin typeface="Perpetua" pitchFamily="18" charset="0"/>
            </a:endParaRPr>
          </a:p>
          <a:p>
            <a:pPr algn="just"/>
            <a:endParaRPr lang="en-US" dirty="0">
              <a:latin typeface="Perpetua"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r>
              <a:rPr lang="en-GB" b="1" dirty="0" smtClean="0">
                <a:latin typeface="Perpetua" pitchFamily="18" charset="0"/>
              </a:rPr>
              <a:t>Shutdown Files</a:t>
            </a:r>
            <a:endParaRPr lang="en-US" dirty="0" smtClean="0">
              <a:latin typeface="Perpetua" pitchFamily="18" charset="0"/>
            </a:endParaRPr>
          </a:p>
          <a:p>
            <a:pPr algn="just"/>
            <a:r>
              <a:rPr lang="en-GB" dirty="0" smtClean="0">
                <a:latin typeface="Perpetua" pitchFamily="18" charset="0"/>
              </a:rPr>
              <a:t>The C shell provides two shutdown files: </a:t>
            </a:r>
          </a:p>
          <a:p>
            <a:pPr algn="just"/>
            <a:r>
              <a:rPr lang="en-GB" dirty="0" smtClean="0">
                <a:latin typeface="Perpetua" pitchFamily="18" charset="0"/>
              </a:rPr>
              <a:t>one for the system and one personal. They are executed, first the personal and then the system file, when a session is terminated from a C shell. The personal shutdown file, ~/.logout is used for operations such critical file backup.</a:t>
            </a:r>
            <a:endParaRPr lang="en-US" dirty="0" smtClean="0">
              <a:latin typeface="Perpetua" pitchFamily="18" charset="0"/>
            </a:endParaRPr>
          </a:p>
          <a:p>
            <a:pPr algn="just"/>
            <a:endParaRPr lang="en-US" dirty="0">
              <a:latin typeface="Perpetua"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Autofit/>
          </a:bodyPr>
          <a:lstStyle/>
          <a:p>
            <a:pPr algn="just"/>
            <a:r>
              <a:rPr lang="en-GB" b="1" dirty="0" smtClean="0">
                <a:solidFill>
                  <a:srgbClr val="FF0000"/>
                </a:solidFill>
                <a:latin typeface="Perpetua" pitchFamily="18" charset="0"/>
              </a:rPr>
              <a:t>Pipes</a:t>
            </a:r>
            <a:endParaRPr lang="en-US" dirty="0" smtClean="0">
              <a:solidFill>
                <a:srgbClr val="FF0000"/>
              </a:solidFill>
              <a:latin typeface="Perpetua" pitchFamily="18" charset="0"/>
            </a:endParaRPr>
          </a:p>
          <a:p>
            <a:pPr algn="just"/>
            <a:r>
              <a:rPr lang="en-GB" dirty="0" smtClean="0">
                <a:latin typeface="Perpetua" pitchFamily="18" charset="0"/>
              </a:rPr>
              <a:t>The pipe operator temporarily saves the output from one command in a buffer that is being used at the same time as the input to the next command.</a:t>
            </a:r>
            <a:endParaRPr lang="en-US" dirty="0" smtClean="0">
              <a:latin typeface="Perpetua" pitchFamily="18" charset="0"/>
            </a:endParaRPr>
          </a:p>
          <a:p>
            <a:pPr algn="just"/>
            <a:r>
              <a:rPr lang="en-GB" b="1" dirty="0" smtClean="0">
                <a:solidFill>
                  <a:srgbClr val="FF0000"/>
                </a:solidFill>
                <a:latin typeface="Perpetua" pitchFamily="18" charset="0"/>
              </a:rPr>
              <a:t>tee Command</a:t>
            </a:r>
            <a:endParaRPr lang="en-US" dirty="0" smtClean="0">
              <a:solidFill>
                <a:srgbClr val="FF0000"/>
              </a:solidFill>
              <a:latin typeface="Perpetua" pitchFamily="18" charset="0"/>
            </a:endParaRPr>
          </a:p>
          <a:p>
            <a:pPr algn="just"/>
            <a:r>
              <a:rPr lang="en-GB" dirty="0" smtClean="0">
                <a:latin typeface="Perpetua" pitchFamily="18" charset="0"/>
              </a:rPr>
              <a:t>The </a:t>
            </a:r>
            <a:r>
              <a:rPr lang="en-GB" b="1" dirty="0" smtClean="0">
                <a:latin typeface="Perpetua" pitchFamily="18" charset="0"/>
              </a:rPr>
              <a:t>tee</a:t>
            </a:r>
            <a:r>
              <a:rPr lang="en-GB" dirty="0" smtClean="0">
                <a:latin typeface="Perpetua" pitchFamily="18" charset="0"/>
              </a:rPr>
              <a:t> command copies standard input to standard output and at the same time copies it to one or more files.</a:t>
            </a:r>
            <a:endParaRPr lang="en-US" dirty="0" smtClean="0">
              <a:latin typeface="Perpetua" pitchFamily="18" charset="0"/>
            </a:endParaRPr>
          </a:p>
          <a:p>
            <a:pPr algn="just"/>
            <a:r>
              <a:rPr lang="en-GB" dirty="0" smtClean="0">
                <a:latin typeface="Perpetua" pitchFamily="18" charset="0"/>
              </a:rPr>
              <a:t> </a:t>
            </a:r>
            <a:r>
              <a:rPr lang="en-GB" b="1" dirty="0" smtClean="0">
                <a:solidFill>
                  <a:srgbClr val="FF0000"/>
                </a:solidFill>
                <a:latin typeface="Perpetua" pitchFamily="18" charset="0"/>
              </a:rPr>
              <a:t>Combining Commands</a:t>
            </a:r>
            <a:endParaRPr lang="en-US" dirty="0" smtClean="0">
              <a:solidFill>
                <a:srgbClr val="FF0000"/>
              </a:solidFill>
              <a:latin typeface="Perpetua" pitchFamily="18" charset="0"/>
            </a:endParaRPr>
          </a:p>
          <a:p>
            <a:pPr algn="just"/>
            <a:r>
              <a:rPr lang="en-GB" dirty="0" smtClean="0">
                <a:latin typeface="Perpetua" pitchFamily="18" charset="0"/>
              </a:rPr>
              <a:t>We can combine commands in four ways: sequenced commands, grouped commands, chained commands and conditional commands.</a:t>
            </a:r>
            <a:endParaRPr lang="en-US" dirty="0" smtClean="0">
              <a:latin typeface="Perpetua" pitchFamily="18" charset="0"/>
            </a:endParaRPr>
          </a:p>
          <a:p>
            <a:pPr algn="just"/>
            <a:endParaRPr lang="en-US" dirty="0">
              <a:latin typeface="Perpetua"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command</a:t>
            </a:r>
            <a:endParaRPr lang="en-US" dirty="0"/>
          </a:p>
        </p:txBody>
      </p:sp>
      <p:sp>
        <p:nvSpPr>
          <p:cNvPr id="3" name="Content Placeholder 2"/>
          <p:cNvSpPr>
            <a:spLocks noGrp="1"/>
          </p:cNvSpPr>
          <p:nvPr>
            <p:ph idx="1"/>
          </p:nvPr>
        </p:nvSpPr>
        <p:spPr/>
        <p:txBody>
          <a:bodyPr>
            <a:normAutofit/>
          </a:bodyPr>
          <a:lstStyle/>
          <a:p>
            <a:pPr algn="just"/>
            <a:r>
              <a:rPr lang="en-US" dirty="0" smtClean="0">
                <a:latin typeface="Perpetua" pitchFamily="18" charset="0"/>
              </a:rPr>
              <a:t>The command for listing, editing and executing commands from the history file</a:t>
            </a:r>
          </a:p>
          <a:p>
            <a:pPr algn="just"/>
            <a:r>
              <a:rPr lang="en-US" dirty="0" smtClean="0">
                <a:latin typeface="Perpetua" pitchFamily="18" charset="0"/>
              </a:rPr>
              <a:t>Executed  without any options , the history commands lists the last 16 commands.</a:t>
            </a:r>
          </a:p>
          <a:p>
            <a:pPr algn="just"/>
            <a:r>
              <a:rPr lang="en-US" dirty="0" smtClean="0">
                <a:latin typeface="Perpetua" pitchFamily="18" charset="0"/>
              </a:rPr>
              <a:t>history</a:t>
            </a:r>
          </a:p>
          <a:p>
            <a:pPr algn="just"/>
            <a:r>
              <a:rPr lang="en-US" dirty="0" smtClean="0">
                <a:latin typeface="Perpetua" pitchFamily="18" charset="0"/>
              </a:rPr>
              <a:t>We can control the number of commands listed by providing a number as a history command argument</a:t>
            </a:r>
          </a:p>
          <a:p>
            <a:pPr algn="just"/>
            <a:r>
              <a:rPr lang="en-US" dirty="0" smtClean="0">
                <a:latin typeface="Perpetua" pitchFamily="18" charset="0"/>
              </a:rPr>
              <a:t>history 10</a:t>
            </a:r>
            <a:endParaRPr lang="en-US" dirty="0">
              <a:latin typeface="Perpetua"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382000" cy="6248400"/>
          </a:xfrm>
        </p:spPr>
        <p:txBody>
          <a:bodyPr>
            <a:normAutofit fontScale="92500"/>
          </a:bodyPr>
          <a:lstStyle/>
          <a:p>
            <a:pPr algn="just">
              <a:buNone/>
            </a:pPr>
            <a:r>
              <a:rPr lang="en-US" b="1" dirty="0" smtClean="0">
                <a:latin typeface="Perpetua" pitchFamily="18" charset="0"/>
              </a:rPr>
              <a:t>Reexecuting previous commands</a:t>
            </a:r>
          </a:p>
          <a:p>
            <a:pPr algn="just"/>
            <a:r>
              <a:rPr lang="en-US" dirty="0" smtClean="0">
                <a:latin typeface="Perpetua" pitchFamily="18" charset="0"/>
              </a:rPr>
              <a:t>Commands in the history file can be re-executed</a:t>
            </a:r>
          </a:p>
          <a:p>
            <a:pPr algn="just"/>
            <a:r>
              <a:rPr lang="en-US" dirty="0" smtClean="0">
                <a:latin typeface="Perpetua" pitchFamily="18" charset="0"/>
              </a:rPr>
              <a:t>The command to re-execute the previous command is the ! Character</a:t>
            </a:r>
          </a:p>
          <a:p>
            <a:pPr algn="just"/>
            <a:r>
              <a:rPr lang="en-US" dirty="0" smtClean="0">
                <a:latin typeface="Perpetua" pitchFamily="18" charset="0"/>
              </a:rPr>
              <a:t>The specific command to be </a:t>
            </a:r>
            <a:r>
              <a:rPr lang="en-US" dirty="0" err="1" smtClean="0">
                <a:latin typeface="Perpetua" pitchFamily="18" charset="0"/>
              </a:rPr>
              <a:t>reexecuted</a:t>
            </a:r>
            <a:r>
              <a:rPr lang="en-US" dirty="0" smtClean="0">
                <a:latin typeface="Perpetua" pitchFamily="18" charset="0"/>
              </a:rPr>
              <a:t> can be specified in four ways</a:t>
            </a:r>
          </a:p>
          <a:p>
            <a:pPr algn="just"/>
            <a:r>
              <a:rPr lang="en-US" dirty="0" smtClean="0">
                <a:latin typeface="Perpetua" pitchFamily="18" charset="0"/>
              </a:rPr>
              <a:t>Two consecutive bangs (!!)</a:t>
            </a:r>
          </a:p>
          <a:p>
            <a:pPr algn="just"/>
            <a:r>
              <a:rPr lang="en-US" dirty="0" smtClean="0">
                <a:latin typeface="Perpetua" pitchFamily="18" charset="0"/>
              </a:rPr>
              <a:t>A positive number, specifies the command </a:t>
            </a:r>
            <a:r>
              <a:rPr lang="en-US" dirty="0" smtClean="0">
                <a:latin typeface="Perpetua" pitchFamily="18" charset="0"/>
              </a:rPr>
              <a:t>number(!n)</a:t>
            </a:r>
            <a:endParaRPr lang="en-US" dirty="0" smtClean="0">
              <a:latin typeface="Perpetua" pitchFamily="18" charset="0"/>
            </a:endParaRPr>
          </a:p>
          <a:p>
            <a:pPr algn="just"/>
            <a:r>
              <a:rPr lang="en-US" dirty="0" smtClean="0">
                <a:latin typeface="Perpetua" pitchFamily="18" charset="0"/>
              </a:rPr>
              <a:t>A negative number which specifies the command relative to the current </a:t>
            </a:r>
            <a:r>
              <a:rPr lang="en-US" dirty="0" smtClean="0">
                <a:latin typeface="Perpetua" pitchFamily="18" charset="0"/>
              </a:rPr>
              <a:t>command(!-n)</a:t>
            </a:r>
            <a:endParaRPr lang="en-US" dirty="0" smtClean="0">
              <a:latin typeface="Perpetua" pitchFamily="18" charset="0"/>
            </a:endParaRPr>
          </a:p>
          <a:p>
            <a:pPr algn="just"/>
            <a:r>
              <a:rPr lang="en-US" dirty="0" smtClean="0">
                <a:latin typeface="Perpetua" pitchFamily="18" charset="0"/>
              </a:rPr>
              <a:t>A string which is used to match a part of the command to be </a:t>
            </a:r>
            <a:r>
              <a:rPr lang="en-US" dirty="0" err="1" smtClean="0">
                <a:latin typeface="Perpetua" pitchFamily="18" charset="0"/>
              </a:rPr>
              <a:t>reexecuted</a:t>
            </a:r>
            <a:r>
              <a:rPr lang="en-US" dirty="0" smtClean="0">
                <a:latin typeface="Perpetua" pitchFamily="18" charset="0"/>
              </a:rPr>
              <a:t>(!string)</a:t>
            </a:r>
            <a:endParaRPr lang="en-US" dirty="0" smtClean="0">
              <a:latin typeface="Perpetua" pitchFamily="18" charset="0"/>
            </a:endParaRPr>
          </a:p>
          <a:p>
            <a:pPr algn="just"/>
            <a:endParaRPr lang="en-US" dirty="0" smtClean="0">
              <a:latin typeface="Perpetua" pitchFamily="18" charset="0"/>
            </a:endParaRPr>
          </a:p>
          <a:p>
            <a:pPr algn="just"/>
            <a:endParaRPr lang="en-US" dirty="0">
              <a:latin typeface="Perpetua"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b="1" dirty="0" smtClean="0">
                <a:latin typeface="Perpetua" pitchFamily="18" charset="0"/>
              </a:rPr>
              <a:t>Substitute and re-execute</a:t>
            </a:r>
          </a:p>
          <a:p>
            <a:pPr algn="just"/>
            <a:r>
              <a:rPr lang="en-US" dirty="0" smtClean="0">
                <a:latin typeface="Perpetua" pitchFamily="18" charset="0"/>
              </a:rPr>
              <a:t>We can make changes to a command before we </a:t>
            </a:r>
            <a:r>
              <a:rPr lang="en-US" dirty="0" err="1" smtClean="0">
                <a:latin typeface="Perpetua" pitchFamily="18" charset="0"/>
              </a:rPr>
              <a:t>reexecute</a:t>
            </a:r>
            <a:r>
              <a:rPr lang="en-US" dirty="0" smtClean="0">
                <a:latin typeface="Perpetua" pitchFamily="18" charset="0"/>
              </a:rPr>
              <a:t> it</a:t>
            </a:r>
          </a:p>
          <a:p>
            <a:pPr algn="just"/>
            <a:r>
              <a:rPr lang="en-US" dirty="0" smtClean="0">
                <a:latin typeface="Perpetua" pitchFamily="18" charset="0"/>
              </a:rPr>
              <a:t>The changes are specified as a substitute pattern (s/../../)</a:t>
            </a:r>
          </a:p>
          <a:p>
            <a:pPr algn="just"/>
            <a:r>
              <a:rPr lang="en-US" dirty="0" smtClean="0">
                <a:latin typeface="Perpetua" pitchFamily="18" charset="0"/>
              </a:rPr>
              <a:t>The substitute pattern immediately follows the </a:t>
            </a:r>
            <a:r>
              <a:rPr lang="en-US" dirty="0" err="1" smtClean="0">
                <a:latin typeface="Perpetua" pitchFamily="18" charset="0"/>
              </a:rPr>
              <a:t>reexecute</a:t>
            </a:r>
            <a:r>
              <a:rPr lang="en-US" dirty="0" smtClean="0">
                <a:latin typeface="Perpetua" pitchFamily="18" charset="0"/>
              </a:rPr>
              <a:t> </a:t>
            </a:r>
            <a:r>
              <a:rPr lang="en-US" dirty="0" err="1" smtClean="0">
                <a:latin typeface="Perpetua" pitchFamily="18" charset="0"/>
              </a:rPr>
              <a:t>commads</a:t>
            </a:r>
            <a:r>
              <a:rPr lang="en-US" dirty="0" smtClean="0">
                <a:latin typeface="Perpetua" pitchFamily="18" charset="0"/>
              </a:rPr>
              <a:t> and is </a:t>
            </a:r>
            <a:r>
              <a:rPr lang="en-US" dirty="0" err="1" smtClean="0">
                <a:latin typeface="Perpetua" pitchFamily="18" charset="0"/>
              </a:rPr>
              <a:t>seperated</a:t>
            </a:r>
            <a:r>
              <a:rPr lang="en-US" dirty="0" smtClean="0">
                <a:latin typeface="Perpetua" pitchFamily="18" charset="0"/>
              </a:rPr>
              <a:t> from it by a semicolon </a:t>
            </a:r>
          </a:p>
          <a:p>
            <a:pPr algn="just"/>
            <a:r>
              <a:rPr lang="en-US" dirty="0" err="1" smtClean="0">
                <a:latin typeface="Perpetua" pitchFamily="18" charset="0"/>
              </a:rPr>
              <a:t>ls</a:t>
            </a:r>
            <a:r>
              <a:rPr lang="en-US" dirty="0" smtClean="0">
                <a:latin typeface="Perpetua" pitchFamily="18" charset="0"/>
              </a:rPr>
              <a:t> </a:t>
            </a:r>
            <a:r>
              <a:rPr lang="en-US" dirty="0" err="1" smtClean="0">
                <a:latin typeface="Perpetua" pitchFamily="18" charset="0"/>
              </a:rPr>
              <a:t>Errfile</a:t>
            </a:r>
            <a:endParaRPr lang="en-US" dirty="0" smtClean="0">
              <a:latin typeface="Perpetua" pitchFamily="18" charset="0"/>
            </a:endParaRPr>
          </a:p>
          <a:p>
            <a:pPr algn="just"/>
            <a:r>
              <a:rPr lang="en-US" dirty="0" smtClean="0">
                <a:latin typeface="Perpetua" pitchFamily="18" charset="0"/>
              </a:rPr>
              <a:t>!</a:t>
            </a:r>
            <a:r>
              <a:rPr lang="en-US" dirty="0" err="1" smtClean="0">
                <a:latin typeface="Perpetua" pitchFamily="18" charset="0"/>
              </a:rPr>
              <a:t>ls:</a:t>
            </a:r>
            <a:r>
              <a:rPr lang="en-US" b="1" dirty="0" err="1" smtClean="0">
                <a:latin typeface="Perpetua" pitchFamily="18" charset="0"/>
              </a:rPr>
              <a:t>s</a:t>
            </a:r>
            <a:r>
              <a:rPr lang="en-US" dirty="0" smtClean="0">
                <a:latin typeface="Perpetua" pitchFamily="18" charset="0"/>
              </a:rPr>
              <a:t>/</a:t>
            </a:r>
            <a:r>
              <a:rPr lang="en-US" dirty="0" err="1" smtClean="0">
                <a:latin typeface="Perpetua" pitchFamily="18" charset="0"/>
              </a:rPr>
              <a:t>Errfile</a:t>
            </a:r>
            <a:r>
              <a:rPr lang="en-US" dirty="0" smtClean="0">
                <a:latin typeface="Perpetua" pitchFamily="18" charset="0"/>
              </a:rPr>
              <a:t>/file1/</a:t>
            </a:r>
            <a:endParaRPr lang="en-US" dirty="0">
              <a:latin typeface="Perpetua"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buNone/>
            </a:pPr>
            <a:r>
              <a:rPr lang="en-US" b="1" dirty="0" smtClean="0">
                <a:latin typeface="Perpetua" pitchFamily="18" charset="0"/>
              </a:rPr>
              <a:t>Using arguments from previous command</a:t>
            </a:r>
          </a:p>
          <a:p>
            <a:pPr algn="just"/>
            <a:r>
              <a:rPr lang="en-US" dirty="0" smtClean="0">
                <a:latin typeface="Perpetua" pitchFamily="18" charset="0"/>
              </a:rPr>
              <a:t>It is possible to use any or all arguments from the previous command</a:t>
            </a:r>
          </a:p>
          <a:p>
            <a:pPr algn="just"/>
            <a:r>
              <a:rPr lang="en-US" dirty="0" smtClean="0">
                <a:latin typeface="Perpetua" pitchFamily="18" charset="0"/>
              </a:rPr>
              <a:t>To specify the last argument is to be used , we code the new command followed by  history previous command(!) and a dollar sign($)</a:t>
            </a:r>
          </a:p>
          <a:p>
            <a:pPr algn="just"/>
            <a:r>
              <a:rPr lang="en-US" dirty="0" smtClean="0">
                <a:latin typeface="Perpetua" pitchFamily="18" charset="0"/>
              </a:rPr>
              <a:t>To specify all  arguments  to be used , we code the new command followed by  history previous command (!) and an </a:t>
            </a:r>
            <a:r>
              <a:rPr lang="en-US" dirty="0" err="1" smtClean="0">
                <a:latin typeface="Perpetua" pitchFamily="18" charset="0"/>
              </a:rPr>
              <a:t>asterik</a:t>
            </a:r>
            <a:r>
              <a:rPr lang="en-US" dirty="0" smtClean="0">
                <a:latin typeface="Perpetua" pitchFamily="18" charset="0"/>
              </a:rPr>
              <a:t> (*)</a:t>
            </a:r>
          </a:p>
          <a:p>
            <a:pPr algn="just"/>
            <a:endParaRPr lang="en-US" dirty="0">
              <a:latin typeface="Perpetua"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457200"/>
          <a:ext cx="8915400" cy="6179820"/>
        </p:xfrm>
        <a:graphic>
          <a:graphicData uri="http://schemas.openxmlformats.org/drawingml/2006/table">
            <a:tbl>
              <a:tblPr firstRow="1" bandRow="1">
                <a:tableStyleId>{8799B23B-EC83-4686-B30A-512413B5E67A}</a:tableStyleId>
              </a:tblPr>
              <a:tblGrid>
                <a:gridCol w="1898650"/>
                <a:gridCol w="4883150"/>
                <a:gridCol w="2133600"/>
              </a:tblGrid>
              <a:tr h="601980">
                <a:tc>
                  <a:txBody>
                    <a:bodyPr/>
                    <a:lstStyle/>
                    <a:p>
                      <a:pPr algn="ctr"/>
                      <a:r>
                        <a:rPr lang="en-US" sz="2000" dirty="0" smtClean="0">
                          <a:latin typeface="Perpetua" pitchFamily="18" charset="0"/>
                        </a:rPr>
                        <a:t>Code</a:t>
                      </a:r>
                      <a:endParaRPr lang="en-US" sz="2000" dirty="0">
                        <a:latin typeface="Perpetua" pitchFamily="18" charset="0"/>
                      </a:endParaRPr>
                    </a:p>
                  </a:txBody>
                  <a:tcPr/>
                </a:tc>
                <a:tc>
                  <a:txBody>
                    <a:bodyPr/>
                    <a:lstStyle/>
                    <a:p>
                      <a:r>
                        <a:rPr lang="en-US" sz="2000" dirty="0" smtClean="0">
                          <a:latin typeface="Perpetua" pitchFamily="18" charset="0"/>
                        </a:rPr>
                        <a:t>Description</a:t>
                      </a:r>
                      <a:endParaRPr lang="en-US" sz="2000" dirty="0">
                        <a:latin typeface="Perpetua" pitchFamily="18" charset="0"/>
                      </a:endParaRPr>
                    </a:p>
                  </a:txBody>
                  <a:tcPr/>
                </a:tc>
                <a:tc>
                  <a:txBody>
                    <a:bodyPr/>
                    <a:lstStyle/>
                    <a:p>
                      <a:r>
                        <a:rPr lang="en-US" sz="2000" dirty="0" smtClean="0">
                          <a:latin typeface="Perpetua" pitchFamily="18" charset="0"/>
                        </a:rPr>
                        <a:t>Example</a:t>
                      </a:r>
                      <a:endParaRPr lang="en-US" sz="2000" dirty="0">
                        <a:latin typeface="Perpetua" pitchFamily="18" charset="0"/>
                      </a:endParaRPr>
                    </a:p>
                  </a:txBody>
                  <a:tcPr/>
                </a:tc>
              </a:tr>
              <a:tr h="601980">
                <a:tc>
                  <a:txBody>
                    <a:bodyPr/>
                    <a:lstStyle/>
                    <a:p>
                      <a:pPr algn="ctr"/>
                      <a:r>
                        <a:rPr lang="en-US" sz="2400" dirty="0" smtClean="0">
                          <a:latin typeface="Perpetua" pitchFamily="18" charset="0"/>
                        </a:rPr>
                        <a:t>!!</a:t>
                      </a:r>
                      <a:endParaRPr lang="en-US" sz="2400" dirty="0">
                        <a:latin typeface="Perpetua" pitchFamily="18" charset="0"/>
                      </a:endParaRPr>
                    </a:p>
                  </a:txBody>
                  <a:tcPr/>
                </a:tc>
                <a:tc>
                  <a:txBody>
                    <a:bodyPr/>
                    <a:lstStyle/>
                    <a:p>
                      <a:r>
                        <a:rPr lang="en-US" sz="2000" dirty="0" err="1" smtClean="0">
                          <a:latin typeface="Perpetua" pitchFamily="18" charset="0"/>
                        </a:rPr>
                        <a:t>Reexecute</a:t>
                      </a:r>
                      <a:r>
                        <a:rPr lang="en-US" sz="2000" dirty="0" smtClean="0">
                          <a:latin typeface="Perpetua" pitchFamily="18" charset="0"/>
                        </a:rPr>
                        <a:t> previous command</a:t>
                      </a:r>
                      <a:endParaRPr lang="en-US" sz="2000" dirty="0">
                        <a:latin typeface="Perpetua" pitchFamily="18" charset="0"/>
                      </a:endParaRPr>
                    </a:p>
                  </a:txBody>
                  <a:tcPr/>
                </a:tc>
                <a:tc>
                  <a:txBody>
                    <a:bodyPr/>
                    <a:lstStyle/>
                    <a:p>
                      <a:pPr algn="ctr"/>
                      <a:r>
                        <a:rPr lang="en-US" sz="2400" dirty="0" smtClean="0">
                          <a:latin typeface="Perpetua" pitchFamily="18" charset="0"/>
                        </a:rPr>
                        <a:t>!!</a:t>
                      </a:r>
                      <a:endParaRPr lang="en-US" sz="2400" dirty="0">
                        <a:latin typeface="Perpetua" pitchFamily="18" charset="0"/>
                      </a:endParaRPr>
                    </a:p>
                  </a:txBody>
                  <a:tcPr/>
                </a:tc>
              </a:tr>
              <a:tr h="601980">
                <a:tc>
                  <a:txBody>
                    <a:bodyPr/>
                    <a:lstStyle/>
                    <a:p>
                      <a:pPr algn="ctr"/>
                      <a:r>
                        <a:rPr lang="en-US" sz="2400" dirty="0" smtClean="0">
                          <a:latin typeface="Perpetua" pitchFamily="18" charset="0"/>
                        </a:rPr>
                        <a:t>!n</a:t>
                      </a:r>
                      <a:endParaRPr lang="en-US" sz="2400" dirty="0">
                        <a:latin typeface="Perpetua" pitchFamily="18" charset="0"/>
                      </a:endParaRPr>
                    </a:p>
                  </a:txBody>
                  <a:tcPr/>
                </a:tc>
                <a:tc>
                  <a:txBody>
                    <a:bodyPr/>
                    <a:lstStyle/>
                    <a:p>
                      <a:r>
                        <a:rPr lang="en-US" sz="2000" dirty="0" err="1" smtClean="0">
                          <a:latin typeface="Perpetua" pitchFamily="18" charset="0"/>
                        </a:rPr>
                        <a:t>Reexecutes</a:t>
                      </a:r>
                      <a:r>
                        <a:rPr lang="en-US" sz="2000" baseline="0" dirty="0" smtClean="0">
                          <a:latin typeface="Perpetua" pitchFamily="18" charset="0"/>
                        </a:rPr>
                        <a:t> command n in history file</a:t>
                      </a:r>
                      <a:endParaRPr lang="en-US" sz="2000" dirty="0">
                        <a:latin typeface="Perpetua" pitchFamily="18" charset="0"/>
                      </a:endParaRPr>
                    </a:p>
                  </a:txBody>
                  <a:tcPr/>
                </a:tc>
                <a:tc>
                  <a:txBody>
                    <a:bodyPr/>
                    <a:lstStyle/>
                    <a:p>
                      <a:pPr algn="ctr"/>
                      <a:r>
                        <a:rPr lang="en-US" sz="2400" dirty="0" smtClean="0">
                          <a:latin typeface="Perpetua" pitchFamily="18" charset="0"/>
                        </a:rPr>
                        <a:t>!5</a:t>
                      </a:r>
                      <a:endParaRPr lang="en-US" sz="2400" dirty="0">
                        <a:latin typeface="Perpetua" pitchFamily="18" charset="0"/>
                      </a:endParaRPr>
                    </a:p>
                  </a:txBody>
                  <a:tcPr/>
                </a:tc>
              </a:tr>
              <a:tr h="601980">
                <a:tc>
                  <a:txBody>
                    <a:bodyPr/>
                    <a:lstStyle/>
                    <a:p>
                      <a:pPr algn="ctr"/>
                      <a:r>
                        <a:rPr lang="en-US" sz="2400" dirty="0" smtClean="0">
                          <a:latin typeface="Perpetua" pitchFamily="18" charset="0"/>
                        </a:rPr>
                        <a:t>!-n</a:t>
                      </a:r>
                      <a:endParaRPr lang="en-US" sz="2400" dirty="0">
                        <a:latin typeface="Perpetua" pitchFamily="18" charset="0"/>
                      </a:endParaRPr>
                    </a:p>
                  </a:txBody>
                  <a:tcPr/>
                </a:tc>
                <a:tc>
                  <a:txBody>
                    <a:bodyPr/>
                    <a:lstStyle/>
                    <a:p>
                      <a:r>
                        <a:rPr lang="en-US" sz="2000" dirty="0" err="1" smtClean="0">
                          <a:latin typeface="Perpetua" pitchFamily="18" charset="0"/>
                        </a:rPr>
                        <a:t>Reexecutes</a:t>
                      </a:r>
                      <a:r>
                        <a:rPr lang="en-US" sz="2000" dirty="0" smtClean="0">
                          <a:latin typeface="Perpetua" pitchFamily="18" charset="0"/>
                        </a:rPr>
                        <a:t> command</a:t>
                      </a:r>
                      <a:r>
                        <a:rPr lang="en-US" sz="2000" baseline="0" dirty="0" smtClean="0">
                          <a:latin typeface="Perpetua" pitchFamily="18" charset="0"/>
                        </a:rPr>
                        <a:t>  n relative  to current command</a:t>
                      </a:r>
                      <a:endParaRPr lang="en-US" sz="2000" dirty="0">
                        <a:latin typeface="Perpetua" pitchFamily="18" charset="0"/>
                      </a:endParaRPr>
                    </a:p>
                  </a:txBody>
                  <a:tcPr/>
                </a:tc>
                <a:tc>
                  <a:txBody>
                    <a:bodyPr/>
                    <a:lstStyle/>
                    <a:p>
                      <a:pPr algn="ctr"/>
                      <a:r>
                        <a:rPr lang="en-US" sz="2400" dirty="0" smtClean="0">
                          <a:latin typeface="Perpetua" pitchFamily="18" charset="0"/>
                        </a:rPr>
                        <a:t>!-2</a:t>
                      </a:r>
                      <a:endParaRPr lang="en-US" sz="2400" dirty="0">
                        <a:latin typeface="Perpetua" pitchFamily="18" charset="0"/>
                      </a:endParaRPr>
                    </a:p>
                  </a:txBody>
                  <a:tcPr/>
                </a:tc>
              </a:tr>
              <a:tr h="601980">
                <a:tc>
                  <a:txBody>
                    <a:bodyPr/>
                    <a:lstStyle/>
                    <a:p>
                      <a:pPr algn="ctr"/>
                      <a:r>
                        <a:rPr lang="en-US" sz="2400" dirty="0" smtClean="0">
                          <a:latin typeface="Perpetua" pitchFamily="18" charset="0"/>
                        </a:rPr>
                        <a:t>!string</a:t>
                      </a:r>
                      <a:endParaRPr lang="en-US" sz="2400" dirty="0">
                        <a:latin typeface="Perpetua" pitchFamily="18" charset="0"/>
                      </a:endParaRPr>
                    </a:p>
                  </a:txBody>
                  <a:tcPr/>
                </a:tc>
                <a:tc>
                  <a:txBody>
                    <a:bodyPr/>
                    <a:lstStyle/>
                    <a:p>
                      <a:r>
                        <a:rPr lang="en-US" sz="2000" dirty="0" err="1" smtClean="0">
                          <a:latin typeface="Perpetua" pitchFamily="18" charset="0"/>
                        </a:rPr>
                        <a:t>Reexecute</a:t>
                      </a:r>
                      <a:r>
                        <a:rPr lang="en-US" sz="2000" dirty="0" smtClean="0">
                          <a:latin typeface="Perpetua" pitchFamily="18" charset="0"/>
                        </a:rPr>
                        <a:t> last command containing</a:t>
                      </a:r>
                      <a:r>
                        <a:rPr lang="en-US" sz="2000" baseline="0" dirty="0" smtClean="0">
                          <a:latin typeface="Perpetua" pitchFamily="18" charset="0"/>
                        </a:rPr>
                        <a:t> string</a:t>
                      </a:r>
                      <a:endParaRPr lang="en-US" sz="2000" dirty="0">
                        <a:latin typeface="Perpetua" pitchFamily="18" charset="0"/>
                      </a:endParaRPr>
                    </a:p>
                  </a:txBody>
                  <a:tcPr/>
                </a:tc>
                <a:tc>
                  <a:txBody>
                    <a:bodyPr/>
                    <a:lstStyle/>
                    <a:p>
                      <a:pPr algn="ctr"/>
                      <a:r>
                        <a:rPr lang="en-US" sz="2400" dirty="0" smtClean="0">
                          <a:latin typeface="Perpetua" pitchFamily="18" charset="0"/>
                        </a:rPr>
                        <a:t>!</a:t>
                      </a:r>
                      <a:r>
                        <a:rPr lang="en-US" sz="2400" dirty="0" err="1" smtClean="0">
                          <a:latin typeface="Perpetua" pitchFamily="18" charset="0"/>
                        </a:rPr>
                        <a:t>da</a:t>
                      </a:r>
                      <a:endParaRPr lang="en-US" sz="2400" dirty="0">
                        <a:latin typeface="Perpetua" pitchFamily="18" charset="0"/>
                      </a:endParaRPr>
                    </a:p>
                  </a:txBody>
                  <a:tcPr/>
                </a:tc>
              </a:tr>
              <a:tr h="601980">
                <a:tc>
                  <a:txBody>
                    <a:bodyPr/>
                    <a:lstStyle/>
                    <a:p>
                      <a:pPr algn="ctr"/>
                      <a:r>
                        <a:rPr lang="en-US" sz="2400" dirty="0" smtClean="0">
                          <a:latin typeface="Perpetua" pitchFamily="18" charset="0"/>
                        </a:rPr>
                        <a:t>!n:s/s1/s2/</a:t>
                      </a:r>
                      <a:endParaRPr lang="en-US" sz="2400" dirty="0">
                        <a:latin typeface="Perpetua" pitchFamily="18" charset="0"/>
                      </a:endParaRPr>
                    </a:p>
                  </a:txBody>
                  <a:tcPr/>
                </a:tc>
                <a:tc>
                  <a:txBody>
                    <a:bodyPr/>
                    <a:lstStyle/>
                    <a:p>
                      <a:r>
                        <a:rPr lang="en-US" sz="2000" dirty="0" err="1" smtClean="0">
                          <a:latin typeface="Perpetua" pitchFamily="18" charset="0"/>
                        </a:rPr>
                        <a:t>Reexecute</a:t>
                      </a:r>
                      <a:r>
                        <a:rPr lang="en-US" sz="2000" dirty="0" smtClean="0">
                          <a:latin typeface="Perpetua" pitchFamily="18" charset="0"/>
                        </a:rPr>
                        <a:t> command n substituting s2 for s1</a:t>
                      </a:r>
                      <a:endParaRPr lang="en-US" sz="2000" dirty="0">
                        <a:latin typeface="Perpetua" pitchFamily="18" charset="0"/>
                      </a:endParaRPr>
                    </a:p>
                  </a:txBody>
                  <a:tcPr/>
                </a:tc>
                <a:tc>
                  <a:txBody>
                    <a:bodyPr/>
                    <a:lstStyle/>
                    <a:p>
                      <a:pPr algn="ctr"/>
                      <a:r>
                        <a:rPr lang="en-US" sz="2000" dirty="0" smtClean="0">
                          <a:latin typeface="Perpetua" pitchFamily="18" charset="0"/>
                        </a:rPr>
                        <a:t>!3:s/file1/file2/</a:t>
                      </a:r>
                      <a:endParaRPr lang="en-US" sz="2000" dirty="0">
                        <a:latin typeface="Perpetua" pitchFamily="18" charset="0"/>
                      </a:endParaRPr>
                    </a:p>
                  </a:txBody>
                  <a:tcPr/>
                </a:tc>
              </a:tr>
              <a:tr h="6019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Perpetua" pitchFamily="18" charset="0"/>
                        </a:rPr>
                        <a:t>!s1:s/s2/s3/</a:t>
                      </a:r>
                    </a:p>
                    <a:p>
                      <a:pPr algn="ctr"/>
                      <a:endParaRPr lang="en-US" sz="2000" dirty="0">
                        <a:latin typeface="Perpetua" pitchFamily="18" charset="0"/>
                      </a:endParaRPr>
                    </a:p>
                  </a:txBody>
                  <a:tcPr/>
                </a:tc>
                <a:tc>
                  <a:txBody>
                    <a:bodyPr/>
                    <a:lstStyle/>
                    <a:p>
                      <a:r>
                        <a:rPr lang="en-US" sz="2000" dirty="0" err="1" smtClean="0">
                          <a:latin typeface="Perpetua" pitchFamily="18" charset="0"/>
                        </a:rPr>
                        <a:t>Reexecute</a:t>
                      </a:r>
                      <a:r>
                        <a:rPr lang="en-US" sz="2000" dirty="0" smtClean="0">
                          <a:latin typeface="Perpetua" pitchFamily="18" charset="0"/>
                        </a:rPr>
                        <a:t> latest command</a:t>
                      </a:r>
                      <a:r>
                        <a:rPr lang="en-US" sz="2000" baseline="0" dirty="0" smtClean="0">
                          <a:latin typeface="Perpetua" pitchFamily="18" charset="0"/>
                        </a:rPr>
                        <a:t> starts with s1 substitute s3 for s2</a:t>
                      </a:r>
                      <a:endParaRPr lang="en-US" sz="2000" dirty="0">
                        <a:latin typeface="Perpetua"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Perpetua" pitchFamily="18" charset="0"/>
                        </a:rPr>
                        <a:t>!</a:t>
                      </a:r>
                      <a:r>
                        <a:rPr lang="en-US" sz="2000" dirty="0" err="1" smtClean="0">
                          <a:latin typeface="Perpetua" pitchFamily="18" charset="0"/>
                        </a:rPr>
                        <a:t>rm:gs</a:t>
                      </a:r>
                      <a:r>
                        <a:rPr lang="en-US" sz="2000" dirty="0" smtClean="0">
                          <a:latin typeface="Perpetua" pitchFamily="18" charset="0"/>
                        </a:rPr>
                        <a:t>/file1/file2/</a:t>
                      </a:r>
                    </a:p>
                    <a:p>
                      <a:pPr algn="ctr"/>
                      <a:endParaRPr lang="en-US" sz="2000" dirty="0">
                        <a:latin typeface="Perpetua" pitchFamily="18" charset="0"/>
                      </a:endParaRPr>
                    </a:p>
                  </a:txBody>
                  <a:tcPr/>
                </a:tc>
              </a:tr>
              <a:tr h="601980">
                <a:tc>
                  <a:txBody>
                    <a:bodyPr/>
                    <a:lstStyle/>
                    <a:p>
                      <a:pPr algn="ctr"/>
                      <a:r>
                        <a:rPr lang="en-US" sz="2400" dirty="0" smtClean="0">
                          <a:latin typeface="Perpetua" pitchFamily="18" charset="0"/>
                        </a:rPr>
                        <a:t>command !$</a:t>
                      </a:r>
                      <a:endParaRPr lang="en-US" sz="2400" dirty="0">
                        <a:latin typeface="Perpetua" pitchFamily="18" charset="0"/>
                      </a:endParaRPr>
                    </a:p>
                  </a:txBody>
                  <a:tcPr/>
                </a:tc>
                <a:tc>
                  <a:txBody>
                    <a:bodyPr/>
                    <a:lstStyle/>
                    <a:p>
                      <a:r>
                        <a:rPr lang="en-US" sz="2000" dirty="0" smtClean="0">
                          <a:latin typeface="Perpetua" pitchFamily="18" charset="0"/>
                        </a:rPr>
                        <a:t>Execute command</a:t>
                      </a:r>
                      <a:r>
                        <a:rPr lang="en-US" sz="2000" baseline="0" dirty="0" smtClean="0">
                          <a:latin typeface="Perpetua" pitchFamily="18" charset="0"/>
                        </a:rPr>
                        <a:t> </a:t>
                      </a:r>
                      <a:r>
                        <a:rPr lang="en-US" sz="2000" dirty="0" smtClean="0">
                          <a:latin typeface="Perpetua" pitchFamily="18" charset="0"/>
                        </a:rPr>
                        <a:t>using the last argument of the previous command</a:t>
                      </a:r>
                      <a:endParaRPr lang="en-US" sz="2000" dirty="0">
                        <a:latin typeface="Perpetua" pitchFamily="18" charset="0"/>
                      </a:endParaRPr>
                    </a:p>
                  </a:txBody>
                  <a:tcPr/>
                </a:tc>
                <a:tc>
                  <a:txBody>
                    <a:bodyPr/>
                    <a:lstStyle/>
                    <a:p>
                      <a:pPr algn="ctr"/>
                      <a:r>
                        <a:rPr lang="en-US" sz="2400" dirty="0" err="1" smtClean="0">
                          <a:latin typeface="Perpetua" pitchFamily="18" charset="0"/>
                        </a:rPr>
                        <a:t>cd</a:t>
                      </a:r>
                      <a:r>
                        <a:rPr lang="en-US" sz="2400" dirty="0" smtClean="0">
                          <a:latin typeface="Perpetua" pitchFamily="18" charset="0"/>
                        </a:rPr>
                        <a:t> !$</a:t>
                      </a:r>
                      <a:endParaRPr lang="en-US" sz="2400" dirty="0">
                        <a:latin typeface="Perpetua" pitchFamily="18" charset="0"/>
                      </a:endParaRPr>
                    </a:p>
                  </a:txBody>
                  <a:tcPr/>
                </a:tc>
              </a:tr>
              <a:tr h="6019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Perpetua" pitchFamily="18" charset="0"/>
                        </a:rPr>
                        <a:t>command !*</a:t>
                      </a:r>
                    </a:p>
                    <a:p>
                      <a:pPr algn="ctr"/>
                      <a:endParaRPr lang="en-US" sz="2000" dirty="0">
                        <a:latin typeface="Perpetu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Perpetua" pitchFamily="18" charset="0"/>
                        </a:rPr>
                        <a:t>Execute command using all</a:t>
                      </a:r>
                      <a:r>
                        <a:rPr lang="en-US" sz="2000" baseline="0" dirty="0" smtClean="0">
                          <a:latin typeface="Perpetua" pitchFamily="18" charset="0"/>
                        </a:rPr>
                        <a:t> the </a:t>
                      </a:r>
                      <a:r>
                        <a:rPr lang="en-US" sz="2000" dirty="0" smtClean="0">
                          <a:latin typeface="Perpetua" pitchFamily="18" charset="0"/>
                        </a:rPr>
                        <a:t> argument of the previous command</a:t>
                      </a:r>
                    </a:p>
                    <a:p>
                      <a:endParaRPr lang="en-US" sz="2000" dirty="0">
                        <a:latin typeface="Perpetua" pitchFamily="18" charset="0"/>
                      </a:endParaRPr>
                    </a:p>
                  </a:txBody>
                  <a:tcPr/>
                </a:tc>
                <a:tc>
                  <a:txBody>
                    <a:bodyPr/>
                    <a:lstStyle/>
                    <a:p>
                      <a:pPr algn="ctr"/>
                      <a:r>
                        <a:rPr lang="en-US" sz="2400" dirty="0" err="1" smtClean="0">
                          <a:latin typeface="Perpetua" pitchFamily="18" charset="0"/>
                        </a:rPr>
                        <a:t>lpr</a:t>
                      </a:r>
                      <a:r>
                        <a:rPr lang="en-US" sz="2400" dirty="0" smtClean="0">
                          <a:latin typeface="Perpetua" pitchFamily="18" charset="0"/>
                        </a:rPr>
                        <a:t> !*</a:t>
                      </a:r>
                      <a:endParaRPr lang="en-US" sz="2400" dirty="0">
                        <a:latin typeface="Perpetua"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Execution Process</a:t>
            </a:r>
            <a:endParaRPr lang="en-US" dirty="0"/>
          </a:p>
        </p:txBody>
      </p:sp>
      <p:sp>
        <p:nvSpPr>
          <p:cNvPr id="3" name="Content Placeholder 2"/>
          <p:cNvSpPr>
            <a:spLocks noGrp="1"/>
          </p:cNvSpPr>
          <p:nvPr>
            <p:ph sz="quarter" idx="1"/>
          </p:nvPr>
        </p:nvSpPr>
        <p:spPr/>
        <p:txBody>
          <a:bodyPr>
            <a:normAutofit fontScale="92500" lnSpcReduction="10000"/>
          </a:bodyPr>
          <a:lstStyle/>
          <a:p>
            <a:pPr algn="just"/>
            <a:r>
              <a:rPr lang="en-US" dirty="0" smtClean="0">
                <a:latin typeface="Perpetua" pitchFamily="18" charset="0"/>
              </a:rPr>
              <a:t>To understand the </a:t>
            </a:r>
            <a:r>
              <a:rPr lang="en-US" dirty="0" err="1" smtClean="0">
                <a:latin typeface="Perpetua" pitchFamily="18" charset="0"/>
              </a:rPr>
              <a:t>behaviour</a:t>
            </a:r>
            <a:r>
              <a:rPr lang="en-US" dirty="0" smtClean="0">
                <a:latin typeface="Perpetua" pitchFamily="18" charset="0"/>
              </a:rPr>
              <a:t> of the shell, it helps to understand how C executes a command. Command execution is carried out in six sequential steps</a:t>
            </a:r>
          </a:p>
          <a:p>
            <a:pPr algn="just"/>
            <a:r>
              <a:rPr lang="en-US" dirty="0" smtClean="0">
                <a:latin typeface="Perpetua" pitchFamily="18" charset="0"/>
              </a:rPr>
              <a:t>Command parsing</a:t>
            </a:r>
          </a:p>
          <a:p>
            <a:pPr algn="just"/>
            <a:r>
              <a:rPr lang="en-US" dirty="0" smtClean="0">
                <a:latin typeface="Perpetua" pitchFamily="18" charset="0"/>
              </a:rPr>
              <a:t>Variable evaluation</a:t>
            </a:r>
          </a:p>
          <a:p>
            <a:pPr algn="just"/>
            <a:r>
              <a:rPr lang="en-US" dirty="0" smtClean="0">
                <a:latin typeface="Perpetua" pitchFamily="18" charset="0"/>
              </a:rPr>
              <a:t>Command substitution</a:t>
            </a:r>
          </a:p>
          <a:p>
            <a:pPr algn="just"/>
            <a:r>
              <a:rPr lang="en-US" dirty="0" smtClean="0">
                <a:latin typeface="Perpetua" pitchFamily="18" charset="0"/>
              </a:rPr>
              <a:t>Redirection</a:t>
            </a:r>
          </a:p>
          <a:p>
            <a:pPr algn="just"/>
            <a:r>
              <a:rPr lang="en-US" dirty="0" smtClean="0">
                <a:latin typeface="Perpetua" pitchFamily="18" charset="0"/>
              </a:rPr>
              <a:t>Wildcard expansion</a:t>
            </a:r>
          </a:p>
          <a:p>
            <a:pPr algn="just"/>
            <a:r>
              <a:rPr lang="en-US" dirty="0" smtClean="0">
                <a:latin typeface="Perpetua" pitchFamily="18" charset="0"/>
              </a:rPr>
              <a:t>Path determination</a:t>
            </a:r>
            <a:endParaRPr lang="en-US" dirty="0">
              <a:latin typeface="Perpetua"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57200"/>
            <a:ext cx="7772400" cy="5562600"/>
          </a:xfrm>
        </p:spPr>
        <p:txBody>
          <a:bodyPr>
            <a:normAutofit fontScale="85000" lnSpcReduction="20000"/>
          </a:bodyPr>
          <a:lstStyle/>
          <a:p>
            <a:pPr algn="just"/>
            <a:r>
              <a:rPr lang="en-GB" b="1" dirty="0" smtClean="0">
                <a:latin typeface="Perpetua" pitchFamily="18" charset="0"/>
              </a:rPr>
              <a:t>Command Parsing</a:t>
            </a:r>
            <a:endParaRPr lang="en-US" dirty="0" smtClean="0">
              <a:latin typeface="Perpetua" pitchFamily="18" charset="0"/>
            </a:endParaRPr>
          </a:p>
          <a:p>
            <a:pPr algn="just">
              <a:buNone/>
            </a:pPr>
            <a:r>
              <a:rPr lang="en-GB" dirty="0" smtClean="0">
                <a:latin typeface="Perpetua" pitchFamily="18" charset="0"/>
              </a:rPr>
              <a:t>	The shell first parses the command into words. In this step, it uses whitespaces as delimiters between the words. It also replaces sequences of two or more spaces or tabs with a single space.</a:t>
            </a:r>
          </a:p>
          <a:p>
            <a:pPr algn="just"/>
            <a:r>
              <a:rPr lang="en-GB" b="1" dirty="0" smtClean="0">
                <a:latin typeface="Perpetua" pitchFamily="18" charset="0"/>
              </a:rPr>
              <a:t>Variable Evaluation</a:t>
            </a:r>
            <a:endParaRPr lang="en-US" dirty="0" smtClean="0">
              <a:latin typeface="Perpetua" pitchFamily="18" charset="0"/>
            </a:endParaRPr>
          </a:p>
          <a:p>
            <a:pPr algn="just">
              <a:buNone/>
            </a:pPr>
            <a:r>
              <a:rPr lang="en-US" dirty="0" smtClean="0">
                <a:latin typeface="Perpetua" pitchFamily="18" charset="0"/>
              </a:rPr>
              <a:t>	After completely parsing the command, the shell looks for variable names (unquoted words beginning with a dollar sign). When a variable name is found, its value replaces the variable name</a:t>
            </a:r>
          </a:p>
          <a:p>
            <a:pPr algn="just"/>
            <a:r>
              <a:rPr lang="en-GB" b="1" dirty="0" smtClean="0">
                <a:latin typeface="Perpetua" pitchFamily="18" charset="0"/>
              </a:rPr>
              <a:t>Command Substitution</a:t>
            </a:r>
            <a:endParaRPr lang="en-US" dirty="0" smtClean="0">
              <a:latin typeface="Perpetua" pitchFamily="18" charset="0"/>
            </a:endParaRPr>
          </a:p>
          <a:p>
            <a:pPr algn="just">
              <a:buNone/>
            </a:pPr>
            <a:r>
              <a:rPr lang="en-GB" dirty="0" smtClean="0">
                <a:latin typeface="Perpetua" pitchFamily="18" charset="0"/>
              </a:rPr>
              <a:t>	The shell then looks for a command substitution. If found, the command is executed and its output string replaces </a:t>
            </a:r>
            <a:r>
              <a:rPr lang="en-GB" smtClean="0">
                <a:latin typeface="Perpetua" pitchFamily="18" charset="0"/>
              </a:rPr>
              <a:t>the command</a:t>
            </a:r>
            <a:endParaRPr lang="en-US" dirty="0" smtClean="0">
              <a:latin typeface="Perpetua" pitchFamily="18" charset="0"/>
            </a:endParaRPr>
          </a:p>
          <a:p>
            <a:pPr algn="just">
              <a:buNone/>
            </a:pPr>
            <a:endParaRPr lang="en-GB" dirty="0" smtClean="0">
              <a:latin typeface="Perpetua" pitchFamily="18" charset="0"/>
            </a:endParaRPr>
          </a:p>
          <a:p>
            <a:pPr algn="just">
              <a:buNone/>
            </a:pPr>
            <a:endParaRPr lang="en-US" dirty="0" smtClean="0">
              <a:latin typeface="Perpetua" pitchFamily="18" charset="0"/>
            </a:endParaRPr>
          </a:p>
          <a:p>
            <a:pPr algn="just"/>
            <a:endParaRPr lang="en-US" dirty="0">
              <a:latin typeface="Perpetua"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533400"/>
            <a:ext cx="7772400" cy="5486400"/>
          </a:xfrm>
        </p:spPr>
        <p:txBody>
          <a:bodyPr>
            <a:normAutofit fontScale="85000" lnSpcReduction="10000"/>
          </a:bodyPr>
          <a:lstStyle/>
          <a:p>
            <a:pPr algn="just"/>
            <a:r>
              <a:rPr lang="en-GB" b="1" dirty="0" smtClean="0">
                <a:latin typeface="Perpetua" pitchFamily="18" charset="0"/>
              </a:rPr>
              <a:t>Redirection</a:t>
            </a:r>
            <a:endParaRPr lang="en-US" dirty="0" smtClean="0">
              <a:latin typeface="Perpetua" pitchFamily="18" charset="0"/>
            </a:endParaRPr>
          </a:p>
          <a:p>
            <a:pPr algn="just">
              <a:buNone/>
            </a:pPr>
            <a:r>
              <a:rPr lang="en-GB" dirty="0" smtClean="0">
                <a:latin typeface="Perpetua" pitchFamily="18" charset="0"/>
              </a:rPr>
              <a:t>	At this point, the shell checks the command for redirected files. Each redirected file is verified by opening it.</a:t>
            </a:r>
            <a:endParaRPr lang="en-US" dirty="0" smtClean="0">
              <a:latin typeface="Perpetua" pitchFamily="18" charset="0"/>
            </a:endParaRPr>
          </a:p>
          <a:p>
            <a:pPr algn="just">
              <a:buNone/>
            </a:pPr>
            <a:r>
              <a:rPr lang="en-GB" dirty="0" smtClean="0">
                <a:latin typeface="Perpetua" pitchFamily="18" charset="0"/>
              </a:rPr>
              <a:t> </a:t>
            </a:r>
            <a:endParaRPr lang="en-US" dirty="0" smtClean="0">
              <a:latin typeface="Perpetua" pitchFamily="18" charset="0"/>
            </a:endParaRPr>
          </a:p>
          <a:p>
            <a:pPr algn="just"/>
            <a:r>
              <a:rPr lang="en-GB" b="1" dirty="0" smtClean="0">
                <a:latin typeface="Perpetua" pitchFamily="18" charset="0"/>
              </a:rPr>
              <a:t>Wildcard Expansion</a:t>
            </a:r>
            <a:endParaRPr lang="en-US" dirty="0" smtClean="0">
              <a:latin typeface="Perpetua" pitchFamily="18" charset="0"/>
            </a:endParaRPr>
          </a:p>
          <a:p>
            <a:pPr algn="just">
              <a:buNone/>
            </a:pPr>
            <a:r>
              <a:rPr lang="en-GB" dirty="0" smtClean="0">
                <a:latin typeface="Perpetua" pitchFamily="18" charset="0"/>
              </a:rPr>
              <a:t>	When filenames contain wildcards, the shell expands and replaces them with their matching filenames. This step creates a file list.</a:t>
            </a:r>
            <a:endParaRPr lang="en-US" dirty="0" smtClean="0">
              <a:latin typeface="Perpetua" pitchFamily="18" charset="0"/>
            </a:endParaRPr>
          </a:p>
          <a:p>
            <a:pPr algn="just">
              <a:buNone/>
            </a:pPr>
            <a:r>
              <a:rPr lang="en-GB" dirty="0" smtClean="0">
                <a:latin typeface="Perpetua" pitchFamily="18" charset="0"/>
              </a:rPr>
              <a:t> </a:t>
            </a:r>
            <a:endParaRPr lang="en-US" dirty="0" smtClean="0">
              <a:latin typeface="Perpetua" pitchFamily="18" charset="0"/>
            </a:endParaRPr>
          </a:p>
          <a:p>
            <a:pPr algn="just"/>
            <a:r>
              <a:rPr lang="en-GB" b="1" dirty="0" smtClean="0">
                <a:latin typeface="Perpetua" pitchFamily="18" charset="0"/>
              </a:rPr>
              <a:t>Path Determination</a:t>
            </a:r>
            <a:endParaRPr lang="en-US" dirty="0" smtClean="0">
              <a:latin typeface="Perpetua" pitchFamily="18" charset="0"/>
            </a:endParaRPr>
          </a:p>
          <a:p>
            <a:pPr algn="just">
              <a:buNone/>
            </a:pPr>
            <a:r>
              <a:rPr lang="en-GB" dirty="0" smtClean="0">
                <a:latin typeface="Perpetua" pitchFamily="18" charset="0"/>
              </a:rPr>
              <a:t>	In this last step, the shell uses the PATH variable to locate the directory containing the command code. The command is now ready for execution.</a:t>
            </a:r>
            <a:endParaRPr lang="en-US" dirty="0" smtClean="0">
              <a:latin typeface="Perpetua" pitchFamily="18" charset="0"/>
            </a:endParaRPr>
          </a:p>
          <a:p>
            <a:pPr algn="just"/>
            <a:endParaRPr lang="en-US" dirty="0">
              <a:latin typeface="Perpetua"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534400" cy="5592763"/>
          </a:xfrm>
        </p:spPr>
        <p:txBody>
          <a:bodyPr/>
          <a:lstStyle/>
          <a:p>
            <a:pPr algn="just"/>
            <a:r>
              <a:rPr lang="en-GB" b="1" dirty="0" smtClean="0">
                <a:solidFill>
                  <a:srgbClr val="FF0000"/>
                </a:solidFill>
                <a:latin typeface="Perpetua" pitchFamily="18" charset="0"/>
              </a:rPr>
              <a:t>Quotes</a:t>
            </a:r>
            <a:endParaRPr lang="en-US" dirty="0" smtClean="0">
              <a:solidFill>
                <a:srgbClr val="FF0000"/>
              </a:solidFill>
              <a:latin typeface="Perpetua" pitchFamily="18" charset="0"/>
            </a:endParaRPr>
          </a:p>
          <a:p>
            <a:pPr algn="just"/>
            <a:r>
              <a:rPr lang="en-GB" dirty="0" smtClean="0">
                <a:latin typeface="Perpetua" pitchFamily="18" charset="0"/>
              </a:rPr>
              <a:t>backslash, double quotes and single quotes.</a:t>
            </a:r>
            <a:endParaRPr lang="en-US" dirty="0" smtClean="0">
              <a:latin typeface="Perpetua" pitchFamily="18" charset="0"/>
            </a:endParaRPr>
          </a:p>
          <a:p>
            <a:pPr algn="just">
              <a:buNone/>
            </a:pPr>
            <a:endParaRPr lang="en-US" dirty="0" smtClean="0">
              <a:latin typeface="Perpetua" pitchFamily="18" charset="0"/>
            </a:endParaRPr>
          </a:p>
          <a:p>
            <a:pPr algn="just"/>
            <a:r>
              <a:rPr lang="en-GB" b="1" dirty="0" smtClean="0">
                <a:solidFill>
                  <a:srgbClr val="FF0000"/>
                </a:solidFill>
                <a:latin typeface="Perpetua" pitchFamily="18" charset="0"/>
              </a:rPr>
              <a:t>Job Control</a:t>
            </a:r>
            <a:endParaRPr lang="en-US" dirty="0" smtClean="0">
              <a:solidFill>
                <a:srgbClr val="FF0000"/>
              </a:solidFill>
              <a:latin typeface="Perpetua" pitchFamily="18" charset="0"/>
            </a:endParaRPr>
          </a:p>
          <a:p>
            <a:pPr algn="just"/>
            <a:r>
              <a:rPr lang="en-GB" dirty="0" smtClean="0">
                <a:latin typeface="Perpetua" pitchFamily="18" charset="0"/>
              </a:rPr>
              <a:t>Job control is used to control how and where a job is executed in the foreground or background.</a:t>
            </a:r>
            <a:endParaRPr lang="en-US" dirty="0" smtClean="0">
              <a:latin typeface="Perpetua" pitchFamily="18" charset="0"/>
            </a:endParaRPr>
          </a:p>
          <a:p>
            <a:pPr algn="just">
              <a:buNone/>
            </a:pPr>
            <a:endParaRPr lang="en-US" dirty="0">
              <a:latin typeface="Perpetua"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US" dirty="0" smtClean="0">
                <a:latin typeface="Perpetua" pitchFamily="18" charset="0"/>
              </a:rPr>
              <a:t/>
            </a:r>
            <a:br>
              <a:rPr lang="en-US" dirty="0" smtClean="0">
                <a:latin typeface="Perpetua" pitchFamily="18" charset="0"/>
              </a:rPr>
            </a:br>
            <a:r>
              <a:rPr lang="en-GB" b="1" dirty="0" smtClean="0">
                <a:latin typeface="Perpetua" pitchFamily="18" charset="0"/>
              </a:rPr>
              <a:t> </a:t>
            </a:r>
            <a:r>
              <a:rPr lang="en-GB" b="1" dirty="0" smtClean="0">
                <a:solidFill>
                  <a:srgbClr val="FF0000"/>
                </a:solidFill>
                <a:latin typeface="Perpetua" pitchFamily="18" charset="0"/>
              </a:rPr>
              <a:t>Command Substitution</a:t>
            </a:r>
            <a:endParaRPr lang="en-US" dirty="0">
              <a:solidFill>
                <a:srgbClr val="FF0000"/>
              </a:solidFill>
              <a:latin typeface="Perpetua" pitchFamily="18" charset="0"/>
            </a:endParaRPr>
          </a:p>
        </p:txBody>
      </p:sp>
      <p:sp>
        <p:nvSpPr>
          <p:cNvPr id="3" name="Content Placeholder 2"/>
          <p:cNvSpPr>
            <a:spLocks noGrp="1"/>
          </p:cNvSpPr>
          <p:nvPr>
            <p:ph idx="1"/>
          </p:nvPr>
        </p:nvSpPr>
        <p:spPr>
          <a:xfrm>
            <a:off x="457200" y="1295400"/>
            <a:ext cx="8382000" cy="4830763"/>
          </a:xfrm>
        </p:spPr>
        <p:txBody>
          <a:bodyPr>
            <a:normAutofit/>
          </a:bodyPr>
          <a:lstStyle/>
          <a:p>
            <a:pPr algn="just"/>
            <a:r>
              <a:rPr lang="en-GB" dirty="0" smtClean="0">
                <a:latin typeface="Perpetua" pitchFamily="18" charset="0"/>
              </a:rPr>
              <a:t>Command Substitution is used to convert a command’s output to a string that can be stored in another string or a variable.</a:t>
            </a:r>
            <a:endParaRPr lang="en-US" dirty="0" smtClean="0">
              <a:latin typeface="Perpetua" pitchFamily="18" charset="0"/>
            </a:endParaRPr>
          </a:p>
          <a:p>
            <a:pPr algn="just">
              <a:buNone/>
            </a:pPr>
            <a:endParaRPr lang="en-US" dirty="0" smtClean="0">
              <a:latin typeface="Perpetua" pitchFamily="18" charset="0"/>
            </a:endParaRPr>
          </a:p>
          <a:p>
            <a:pPr algn="just"/>
            <a:r>
              <a:rPr lang="en-GB" b="1" dirty="0" smtClean="0">
                <a:latin typeface="Perpetua" pitchFamily="18" charset="0"/>
              </a:rPr>
              <a:t>C-shell</a:t>
            </a:r>
            <a:r>
              <a:rPr lang="en-GB" dirty="0" smtClean="0">
                <a:latin typeface="Perpetua" pitchFamily="18" charset="0"/>
              </a:rPr>
              <a:t> : The C shell supports command substitution using </a:t>
            </a:r>
            <a:r>
              <a:rPr lang="en-GB" b="1" dirty="0" err="1" smtClean="0">
                <a:latin typeface="Perpetua" pitchFamily="18" charset="0"/>
              </a:rPr>
              <a:t>backquotes</a:t>
            </a:r>
            <a:r>
              <a:rPr lang="en-GB" b="1" dirty="0" smtClean="0">
                <a:latin typeface="Perpetua" pitchFamily="18" charset="0"/>
              </a:rPr>
              <a:t>. </a:t>
            </a:r>
          </a:p>
          <a:p>
            <a:pPr algn="just"/>
            <a:r>
              <a:rPr lang="en-GB" dirty="0" smtClean="0">
                <a:latin typeface="Perpetua" pitchFamily="18" charset="0"/>
              </a:rPr>
              <a:t>The parenthetical construct is </a:t>
            </a:r>
            <a:r>
              <a:rPr lang="en-GB" b="1" dirty="0" smtClean="0">
                <a:latin typeface="Perpetua" pitchFamily="18" charset="0"/>
              </a:rPr>
              <a:t>not</a:t>
            </a:r>
            <a:r>
              <a:rPr lang="en-GB" dirty="0" smtClean="0">
                <a:latin typeface="Perpetua" pitchFamily="18" charset="0"/>
              </a:rPr>
              <a:t> supported.</a:t>
            </a:r>
            <a:endParaRPr lang="en-US" dirty="0" smtClean="0">
              <a:latin typeface="Perpetua" pitchFamily="18" charset="0"/>
            </a:endParaRPr>
          </a:p>
          <a:p>
            <a:pPr algn="just"/>
            <a:r>
              <a:rPr lang="en-GB" dirty="0" smtClean="0">
                <a:latin typeface="Perpetua" pitchFamily="18" charset="0"/>
              </a:rPr>
              <a:t>Ex  : echo The data and time are: </a:t>
            </a:r>
            <a:r>
              <a:rPr lang="en-GB" b="1" dirty="0" smtClean="0">
                <a:latin typeface="Perpetua" pitchFamily="18" charset="0"/>
              </a:rPr>
              <a:t>`date`</a:t>
            </a:r>
            <a:endParaRPr lang="en-US" b="1" dirty="0" smtClean="0">
              <a:latin typeface="Perpetua" pitchFamily="18" charset="0"/>
            </a:endParaRPr>
          </a:p>
          <a:p>
            <a:pPr algn="just">
              <a:buNone/>
            </a:pPr>
            <a:endParaRPr lang="en-US" dirty="0" smtClean="0">
              <a:latin typeface="Perpetua" pitchFamily="18" charset="0"/>
            </a:endParaRPr>
          </a:p>
          <a:p>
            <a:pPr algn="just"/>
            <a:endParaRPr lang="en-US" dirty="0">
              <a:latin typeface="Perpetua"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dirty="0" smtClean="0">
                <a:solidFill>
                  <a:srgbClr val="FF0000"/>
                </a:solidFill>
                <a:latin typeface="Perpetua" pitchFamily="18" charset="0"/>
              </a:rPr>
              <a:t/>
            </a:r>
            <a:br>
              <a:rPr lang="en-US" dirty="0" smtClean="0">
                <a:solidFill>
                  <a:srgbClr val="FF0000"/>
                </a:solidFill>
                <a:latin typeface="Perpetua" pitchFamily="18" charset="0"/>
              </a:rPr>
            </a:br>
            <a:r>
              <a:rPr lang="en-GB" b="1" dirty="0" smtClean="0">
                <a:solidFill>
                  <a:srgbClr val="FF0000"/>
                </a:solidFill>
                <a:latin typeface="Perpetua" pitchFamily="18" charset="0"/>
              </a:rPr>
              <a:t> Aliases in C Shell</a:t>
            </a:r>
            <a:endParaRPr lang="en-US" dirty="0">
              <a:solidFill>
                <a:srgbClr val="FF0000"/>
              </a:solidFill>
            </a:endParaRPr>
          </a:p>
        </p:txBody>
      </p:sp>
      <p:sp>
        <p:nvSpPr>
          <p:cNvPr id="3" name="Content Placeholder 2"/>
          <p:cNvSpPr>
            <a:spLocks noGrp="1"/>
          </p:cNvSpPr>
          <p:nvPr>
            <p:ph idx="1"/>
          </p:nvPr>
        </p:nvSpPr>
        <p:spPr>
          <a:xfrm>
            <a:off x="457200" y="1600200"/>
            <a:ext cx="8458200" cy="4525963"/>
          </a:xfrm>
        </p:spPr>
        <p:txBody>
          <a:bodyPr>
            <a:normAutofit lnSpcReduction="10000"/>
          </a:bodyPr>
          <a:lstStyle/>
          <a:p>
            <a:r>
              <a:rPr lang="en-GB" dirty="0" smtClean="0">
                <a:latin typeface="Perpetua" pitchFamily="18" charset="0"/>
              </a:rPr>
              <a:t>An alias is a means of creating a customized command by assigning a name or acronym to a command.</a:t>
            </a:r>
            <a:endParaRPr lang="en-US" dirty="0" smtClean="0">
              <a:latin typeface="Perpetua" pitchFamily="18" charset="0"/>
            </a:endParaRPr>
          </a:p>
          <a:p>
            <a:pPr>
              <a:buNone/>
            </a:pPr>
            <a:r>
              <a:rPr lang="en-GB" dirty="0" smtClean="0">
                <a:latin typeface="Perpetua" pitchFamily="18" charset="0"/>
              </a:rPr>
              <a:t>	</a:t>
            </a:r>
          </a:p>
          <a:p>
            <a:pPr>
              <a:buNone/>
            </a:pPr>
            <a:r>
              <a:rPr lang="en-GB" dirty="0" smtClean="0">
                <a:latin typeface="Perpetua" pitchFamily="18" charset="0"/>
              </a:rPr>
              <a:t>	</a:t>
            </a:r>
            <a:r>
              <a:rPr lang="en-GB" dirty="0" smtClean="0">
                <a:solidFill>
                  <a:srgbClr val="FF0000"/>
                </a:solidFill>
                <a:latin typeface="Perpetua" pitchFamily="18" charset="0"/>
              </a:rPr>
              <a:t>SYNTAX</a:t>
            </a:r>
            <a:endParaRPr lang="en-US" dirty="0" smtClean="0">
              <a:solidFill>
                <a:srgbClr val="FF0000"/>
              </a:solidFill>
              <a:latin typeface="Perpetua" pitchFamily="18" charset="0"/>
            </a:endParaRPr>
          </a:p>
          <a:p>
            <a:pPr>
              <a:buNone/>
            </a:pPr>
            <a:r>
              <a:rPr lang="en-US" dirty="0" smtClean="0">
                <a:latin typeface="Perpetua" pitchFamily="18" charset="0"/>
              </a:rPr>
              <a:t>	alias name definition</a:t>
            </a:r>
          </a:p>
          <a:p>
            <a:pPr>
              <a:buNone/>
            </a:pPr>
            <a:endParaRPr lang="en-US" dirty="0" smtClean="0">
              <a:latin typeface="Perpetua" pitchFamily="18" charset="0"/>
            </a:endParaRPr>
          </a:p>
          <a:p>
            <a:pPr>
              <a:buNone/>
            </a:pPr>
            <a:r>
              <a:rPr lang="en-US" dirty="0" smtClean="0">
                <a:latin typeface="Perpetua" pitchFamily="18" charset="0"/>
              </a:rPr>
              <a:t>	</a:t>
            </a:r>
            <a:r>
              <a:rPr lang="en-US" dirty="0" smtClean="0">
                <a:solidFill>
                  <a:srgbClr val="FF0000"/>
                </a:solidFill>
                <a:latin typeface="Perpetua" pitchFamily="18" charset="0"/>
              </a:rPr>
              <a:t>EXAMPLE</a:t>
            </a:r>
          </a:p>
          <a:p>
            <a:pPr>
              <a:buNone/>
            </a:pPr>
            <a:r>
              <a:rPr lang="en-US" dirty="0" smtClean="0">
                <a:latin typeface="Perpetua" pitchFamily="18" charset="0"/>
              </a:rPr>
              <a:t>    alias dir </a:t>
            </a:r>
            <a:r>
              <a:rPr lang="en-US" dirty="0" err="1" smtClean="0">
                <a:latin typeface="Perpetua" pitchFamily="18" charset="0"/>
              </a:rPr>
              <a:t>ls</a:t>
            </a:r>
            <a:endParaRPr lang="en-US" dirty="0">
              <a:latin typeface="Perpetua"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57166"/>
            <a:ext cx="7772400" cy="1060472"/>
          </a:xfrm>
        </p:spPr>
        <p:txBody>
          <a:bodyPr>
            <a:normAutofit fontScale="90000"/>
          </a:bodyPr>
          <a:lstStyle/>
          <a:p>
            <a:pPr algn="l"/>
            <a:r>
              <a:rPr lang="en-US" dirty="0" smtClean="0">
                <a:latin typeface="Perpetua" pitchFamily="18" charset="0"/>
              </a:rPr>
              <a:t/>
            </a:r>
            <a:br>
              <a:rPr lang="en-US" dirty="0" smtClean="0">
                <a:latin typeface="Perpetua" pitchFamily="18" charset="0"/>
              </a:rPr>
            </a:br>
            <a:r>
              <a:rPr lang="en-US" dirty="0" smtClean="0">
                <a:latin typeface="Perpetua" pitchFamily="18" charset="0"/>
              </a:rPr>
              <a:t/>
            </a:r>
            <a:br>
              <a:rPr lang="en-US" dirty="0" smtClean="0">
                <a:latin typeface="Perpetua" pitchFamily="18" charset="0"/>
              </a:rPr>
            </a:br>
            <a:r>
              <a:rPr lang="en-US" dirty="0" smtClean="0">
                <a:latin typeface="Perpetua" pitchFamily="18" charset="0"/>
              </a:rPr>
              <a:t/>
            </a:r>
            <a:br>
              <a:rPr lang="en-US" dirty="0" smtClean="0">
                <a:latin typeface="Perpetua" pitchFamily="18" charset="0"/>
              </a:rPr>
            </a:br>
            <a:r>
              <a:rPr lang="en-US" dirty="0" smtClean="0">
                <a:latin typeface="Perpetua" pitchFamily="18" charset="0"/>
              </a:rPr>
              <a:t/>
            </a:r>
            <a:br>
              <a:rPr lang="en-US" dirty="0" smtClean="0">
                <a:latin typeface="Perpetua" pitchFamily="18" charset="0"/>
              </a:rPr>
            </a:br>
            <a:r>
              <a:rPr lang="en-US" dirty="0" smtClean="0">
                <a:latin typeface="Perpetua" pitchFamily="18" charset="0"/>
              </a:rPr>
              <a:t/>
            </a:r>
            <a:br>
              <a:rPr lang="en-US" dirty="0" smtClean="0">
                <a:latin typeface="Perpetua" pitchFamily="18" charset="0"/>
              </a:rPr>
            </a:br>
            <a:r>
              <a:rPr lang="en-US" dirty="0" smtClean="0">
                <a:latin typeface="Perpetua" pitchFamily="18" charset="0"/>
              </a:rPr>
              <a:t> </a:t>
            </a:r>
            <a:r>
              <a:rPr lang="en-US" dirty="0" smtClean="0">
                <a:solidFill>
                  <a:srgbClr val="FF0000"/>
                </a:solidFill>
                <a:latin typeface="Perpetua" pitchFamily="18" charset="0"/>
              </a:rPr>
              <a:t>arguments to alias commands </a:t>
            </a:r>
            <a:r>
              <a:rPr lang="en-US" dirty="0" smtClean="0">
                <a:latin typeface="Perpetua" pitchFamily="18" charset="0"/>
              </a:rPr>
              <a:t/>
            </a:r>
            <a:br>
              <a:rPr lang="en-US" dirty="0" smtClean="0">
                <a:latin typeface="Perpetua" pitchFamily="18" charset="0"/>
              </a:rPr>
            </a:br>
            <a:r>
              <a:rPr lang="en-US" dirty="0" smtClean="0">
                <a:latin typeface="Perpetua" pitchFamily="18" charset="0"/>
              </a:rPr>
              <a:t/>
            </a:r>
            <a:br>
              <a:rPr lang="en-US" dirty="0" smtClean="0">
                <a:latin typeface="Perpetua" pitchFamily="18" charset="0"/>
              </a:rPr>
            </a:br>
            <a:r>
              <a:rPr lang="en-US" dirty="0" smtClean="0">
                <a:latin typeface="Perpetua" pitchFamily="18" charset="0"/>
              </a:rPr>
              <a:t/>
            </a:r>
            <a:br>
              <a:rPr lang="en-US" dirty="0" smtClean="0">
                <a:latin typeface="Perpetua" pitchFamily="18" charset="0"/>
              </a:rPr>
            </a:br>
            <a:r>
              <a:rPr lang="en-US" dirty="0" smtClean="0">
                <a:latin typeface="Perpetua" pitchFamily="18" charset="0"/>
              </a:rPr>
              <a:t> </a:t>
            </a:r>
            <a:br>
              <a:rPr lang="en-US" dirty="0" smtClean="0">
                <a:latin typeface="Perpetua" pitchFamily="18" charset="0"/>
              </a:rPr>
            </a:br>
            <a:endParaRPr lang="en-IN" dirty="0">
              <a:latin typeface="Perpetua" pitchFamily="18" charset="0"/>
            </a:endParaRPr>
          </a:p>
        </p:txBody>
      </p:sp>
      <p:sp>
        <p:nvSpPr>
          <p:cNvPr id="3" name="Content Placeholder 2"/>
          <p:cNvSpPr>
            <a:spLocks noGrp="1"/>
          </p:cNvSpPr>
          <p:nvPr>
            <p:ph sz="quarter" idx="1"/>
          </p:nvPr>
        </p:nvSpPr>
        <p:spPr>
          <a:xfrm>
            <a:off x="457200" y="1752600"/>
            <a:ext cx="8229600" cy="4373563"/>
          </a:xfrm>
        </p:spPr>
        <p:txBody>
          <a:bodyPr>
            <a:normAutofit/>
          </a:bodyPr>
          <a:lstStyle/>
          <a:p>
            <a:pPr algn="just"/>
            <a:r>
              <a:rPr lang="en-US" dirty="0" smtClean="0">
                <a:latin typeface="Perpetua" pitchFamily="18" charset="0"/>
              </a:rPr>
              <a:t>allows us to control the position of arguments</a:t>
            </a:r>
          </a:p>
          <a:p>
            <a:pPr algn="just"/>
            <a:r>
              <a:rPr lang="en-US" dirty="0" smtClean="0">
                <a:latin typeface="Perpetua" pitchFamily="18" charset="0"/>
              </a:rPr>
              <a:t>use position designators</a:t>
            </a:r>
          </a:p>
          <a:p>
            <a:pPr algn="just">
              <a:buNone/>
            </a:pPr>
            <a:r>
              <a:rPr lang="en-US" dirty="0" smtClean="0">
                <a:latin typeface="Perpetua" pitchFamily="18" charset="0"/>
              </a:rPr>
              <a:t>	Designator		meaning</a:t>
            </a:r>
          </a:p>
          <a:p>
            <a:pPr algn="just">
              <a:buNone/>
            </a:pPr>
            <a:r>
              <a:rPr lang="en-US" dirty="0" smtClean="0">
                <a:latin typeface="Perpetua" pitchFamily="18" charset="0"/>
              </a:rPr>
              <a:t>		\!*		position of the only argument</a:t>
            </a:r>
          </a:p>
          <a:p>
            <a:pPr algn="just">
              <a:buNone/>
            </a:pPr>
            <a:r>
              <a:rPr lang="en-US" dirty="0" smtClean="0">
                <a:latin typeface="Perpetua" pitchFamily="18" charset="0"/>
              </a:rPr>
              <a:t>		\!^		position of first argument</a:t>
            </a:r>
          </a:p>
          <a:p>
            <a:pPr algn="just">
              <a:buNone/>
            </a:pPr>
            <a:r>
              <a:rPr lang="en-US" dirty="0" smtClean="0">
                <a:latin typeface="Perpetua" pitchFamily="18" charset="0"/>
              </a:rPr>
              <a:t>		\!$		position of last argument</a:t>
            </a:r>
          </a:p>
          <a:p>
            <a:pPr algn="just">
              <a:buNone/>
            </a:pPr>
            <a:r>
              <a:rPr lang="en-US" dirty="0" smtClean="0">
                <a:latin typeface="Perpetua" pitchFamily="18" charset="0"/>
              </a:rPr>
              <a:t>		\!:n		position of the nth argument</a:t>
            </a:r>
            <a:endParaRPr lang="en-IN" dirty="0">
              <a:latin typeface="Perpetua"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5668963"/>
          </a:xfrm>
        </p:spPr>
        <p:txBody>
          <a:bodyPr>
            <a:noAutofit/>
          </a:bodyPr>
          <a:lstStyle/>
          <a:p>
            <a:pPr>
              <a:buNone/>
            </a:pPr>
            <a:r>
              <a:rPr lang="en-US" dirty="0" smtClean="0">
                <a:latin typeface="Perpetua" pitchFamily="18" charset="0"/>
              </a:rPr>
              <a:t>	alias    f1    ‘</a:t>
            </a:r>
            <a:r>
              <a:rPr lang="en-US" dirty="0" err="1" smtClean="0">
                <a:latin typeface="Perpetua" pitchFamily="18" charset="0"/>
              </a:rPr>
              <a:t>ls</a:t>
            </a:r>
            <a:r>
              <a:rPr lang="en-US" dirty="0" smtClean="0">
                <a:latin typeface="Perpetua" pitchFamily="18" charset="0"/>
              </a:rPr>
              <a:t>  -l   </a:t>
            </a:r>
            <a:r>
              <a:rPr lang="en-US" dirty="0" smtClean="0">
                <a:solidFill>
                  <a:srgbClr val="FF0000"/>
                </a:solidFill>
                <a:latin typeface="Perpetua" pitchFamily="18" charset="0"/>
              </a:rPr>
              <a:t> \! *</a:t>
            </a:r>
            <a:r>
              <a:rPr lang="en-US" dirty="0" smtClean="0">
                <a:latin typeface="Perpetua" pitchFamily="18" charset="0"/>
              </a:rPr>
              <a:t>’   </a:t>
            </a:r>
          </a:p>
          <a:p>
            <a:pPr>
              <a:buNone/>
            </a:pPr>
            <a:r>
              <a:rPr lang="en-US" dirty="0" smtClean="0">
                <a:latin typeface="Perpetua" pitchFamily="18" charset="0"/>
              </a:rPr>
              <a:t>	f1   file1</a:t>
            </a:r>
          </a:p>
          <a:p>
            <a:r>
              <a:rPr lang="en-US" dirty="0" smtClean="0">
                <a:latin typeface="Perpetua" pitchFamily="18" charset="0"/>
              </a:rPr>
              <a:t>alias command with two arguments</a:t>
            </a:r>
          </a:p>
          <a:p>
            <a:pPr>
              <a:buNone/>
            </a:pPr>
            <a:r>
              <a:rPr lang="en-US" dirty="0" smtClean="0">
                <a:latin typeface="Perpetua" pitchFamily="18" charset="0"/>
              </a:rPr>
              <a:t>	alias   cpto  ‘cp </a:t>
            </a:r>
            <a:r>
              <a:rPr lang="en-US" dirty="0" smtClean="0">
                <a:solidFill>
                  <a:srgbClr val="FF0000"/>
                </a:solidFill>
                <a:latin typeface="Perpetua" pitchFamily="18" charset="0"/>
              </a:rPr>
              <a:t>\!:1 \!$’</a:t>
            </a:r>
          </a:p>
          <a:p>
            <a:pPr>
              <a:buNone/>
            </a:pPr>
            <a:r>
              <a:rPr lang="en-US" dirty="0" smtClean="0">
                <a:latin typeface="Perpetua" pitchFamily="18" charset="0"/>
              </a:rPr>
              <a:t>	cpto f1 f2</a:t>
            </a:r>
          </a:p>
          <a:p>
            <a:pPr>
              <a:buNone/>
            </a:pPr>
            <a:endParaRPr lang="en-IN" dirty="0">
              <a:latin typeface="Perpetua"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latin typeface="Perpetua" pitchFamily="18" charset="0"/>
              </a:rPr>
              <a:t>alias in  C Shell</a:t>
            </a:r>
            <a:endParaRPr lang="en-IN" sz="4000" dirty="0">
              <a:latin typeface="Perpetua" pitchFamily="18" charset="0"/>
            </a:endParaRPr>
          </a:p>
        </p:txBody>
      </p:sp>
      <p:graphicFrame>
        <p:nvGraphicFramePr>
          <p:cNvPr id="4" name="Content Placeholder 3"/>
          <p:cNvGraphicFramePr>
            <a:graphicFrameLocks noGrp="1"/>
          </p:cNvGraphicFramePr>
          <p:nvPr>
            <p:ph sz="quarter" idx="1"/>
          </p:nvPr>
        </p:nvGraphicFramePr>
        <p:xfrm>
          <a:off x="214281" y="1673848"/>
          <a:ext cx="8396319" cy="4758070"/>
        </p:xfrm>
        <a:graphic>
          <a:graphicData uri="http://schemas.openxmlformats.org/drawingml/2006/table">
            <a:tbl>
              <a:tblPr firstRow="1" bandRow="1">
                <a:tableStyleId>{BDBED569-4797-4DF1-A0F4-6AAB3CD982D8}</a:tableStyleId>
              </a:tblPr>
              <a:tblGrid>
                <a:gridCol w="4880304"/>
                <a:gridCol w="3516015"/>
              </a:tblGrid>
              <a:tr h="762638">
                <a:tc>
                  <a:txBody>
                    <a:bodyPr/>
                    <a:lstStyle/>
                    <a:p>
                      <a:pPr algn="ctr"/>
                      <a:r>
                        <a:rPr lang="en-US" sz="2800" dirty="0" smtClean="0">
                          <a:latin typeface="Perpetua" pitchFamily="18" charset="0"/>
                        </a:rPr>
                        <a:t>feature</a:t>
                      </a:r>
                      <a:endParaRPr lang="en-IN" sz="2800" dirty="0">
                        <a:latin typeface="Perpetua" pitchFamily="18" charset="0"/>
                      </a:endParaRPr>
                    </a:p>
                  </a:txBody>
                  <a:tcPr/>
                </a:tc>
                <a:tc>
                  <a:txBody>
                    <a:bodyPr/>
                    <a:lstStyle/>
                    <a:p>
                      <a:pPr algn="ctr"/>
                      <a:r>
                        <a:rPr lang="en-US" sz="3600" dirty="0" smtClean="0">
                          <a:latin typeface="Perpetua" pitchFamily="18" charset="0"/>
                        </a:rPr>
                        <a:t>C</a:t>
                      </a:r>
                      <a:endParaRPr lang="en-IN" sz="3600" dirty="0">
                        <a:latin typeface="Perpetua" pitchFamily="18" charset="0"/>
                      </a:endParaRPr>
                    </a:p>
                  </a:txBody>
                  <a:tcPr/>
                </a:tc>
              </a:tr>
              <a:tr h="762638">
                <a:tc>
                  <a:txBody>
                    <a:bodyPr/>
                    <a:lstStyle/>
                    <a:p>
                      <a:pPr algn="l"/>
                      <a:r>
                        <a:rPr lang="en-US" sz="2800" dirty="0" smtClean="0">
                          <a:latin typeface="Perpetua" pitchFamily="18" charset="0"/>
                        </a:rPr>
                        <a:t>Define</a:t>
                      </a:r>
                      <a:endParaRPr lang="en-IN" sz="2800" dirty="0">
                        <a:latin typeface="Perpetua" pitchFamily="18" charset="0"/>
                      </a:endParaRPr>
                    </a:p>
                  </a:txBody>
                  <a:tcPr/>
                </a:tc>
                <a:tc>
                  <a:txBody>
                    <a:bodyPr/>
                    <a:lstStyle/>
                    <a:p>
                      <a:r>
                        <a:rPr lang="en-US" sz="2800" dirty="0" smtClean="0">
                          <a:latin typeface="Perpetua" pitchFamily="18" charset="0"/>
                        </a:rPr>
                        <a:t>alias </a:t>
                      </a:r>
                      <a:r>
                        <a:rPr lang="en-US" sz="2800" dirty="0" smtClean="0">
                          <a:latin typeface="Perpetua" pitchFamily="18" charset="0"/>
                        </a:rPr>
                        <a:t>   </a:t>
                      </a:r>
                      <a:r>
                        <a:rPr lang="en-US" sz="2800" dirty="0" smtClean="0">
                          <a:latin typeface="Perpetua" pitchFamily="18" charset="0"/>
                        </a:rPr>
                        <a:t>x   command</a:t>
                      </a:r>
                      <a:endParaRPr lang="en-IN" sz="2800" dirty="0">
                        <a:latin typeface="Perpetua" pitchFamily="18" charset="0"/>
                      </a:endParaRPr>
                    </a:p>
                  </a:txBody>
                  <a:tcPr/>
                </a:tc>
              </a:tr>
              <a:tr h="762638">
                <a:tc>
                  <a:txBody>
                    <a:bodyPr/>
                    <a:lstStyle/>
                    <a:p>
                      <a:r>
                        <a:rPr lang="en-US" sz="2800" dirty="0" smtClean="0">
                          <a:latin typeface="Perpetua" pitchFamily="18" charset="0"/>
                        </a:rPr>
                        <a:t>argument</a:t>
                      </a:r>
                      <a:endParaRPr lang="en-IN" sz="2800" dirty="0">
                        <a:latin typeface="Perpetua" pitchFamily="18" charset="0"/>
                      </a:endParaRPr>
                    </a:p>
                  </a:txBody>
                  <a:tcPr/>
                </a:tc>
                <a:tc>
                  <a:txBody>
                    <a:bodyPr/>
                    <a:lstStyle/>
                    <a:p>
                      <a:r>
                        <a:rPr lang="en-US" sz="2800" dirty="0" smtClean="0">
                          <a:latin typeface="Perpetua" pitchFamily="18" charset="0"/>
                        </a:rPr>
                        <a:t>anywhere</a:t>
                      </a:r>
                      <a:endParaRPr lang="en-IN" sz="2800" dirty="0">
                        <a:latin typeface="Perpetua" pitchFamily="18" charset="0"/>
                      </a:endParaRPr>
                    </a:p>
                  </a:txBody>
                  <a:tcPr/>
                </a:tc>
              </a:tr>
              <a:tr h="762638">
                <a:tc>
                  <a:txBody>
                    <a:bodyPr/>
                    <a:lstStyle/>
                    <a:p>
                      <a:r>
                        <a:rPr lang="en-US" sz="2800" dirty="0" smtClean="0">
                          <a:latin typeface="Perpetua" pitchFamily="18" charset="0"/>
                        </a:rPr>
                        <a:t>List all aliases</a:t>
                      </a:r>
                      <a:endParaRPr lang="en-IN" sz="2800" dirty="0">
                        <a:latin typeface="Perpetua" pitchFamily="18" charset="0"/>
                      </a:endParaRPr>
                    </a:p>
                  </a:txBody>
                  <a:tcPr/>
                </a:tc>
                <a:tc>
                  <a:txBody>
                    <a:bodyPr/>
                    <a:lstStyle/>
                    <a:p>
                      <a:r>
                        <a:rPr lang="en-US" sz="2800" dirty="0" smtClean="0">
                          <a:latin typeface="Perpetua" pitchFamily="18" charset="0"/>
                        </a:rPr>
                        <a:t>alias</a:t>
                      </a:r>
                      <a:endParaRPr lang="en-IN" sz="2800" dirty="0">
                        <a:latin typeface="Perpetua" pitchFamily="18" charset="0"/>
                      </a:endParaRPr>
                    </a:p>
                  </a:txBody>
                  <a:tcPr/>
                </a:tc>
              </a:tr>
              <a:tr h="762638">
                <a:tc>
                  <a:txBody>
                    <a:bodyPr/>
                    <a:lstStyle/>
                    <a:p>
                      <a:r>
                        <a:rPr lang="en-US" sz="2800" dirty="0" smtClean="0">
                          <a:latin typeface="Perpetua" pitchFamily="18" charset="0"/>
                        </a:rPr>
                        <a:t>Remove alias x</a:t>
                      </a:r>
                      <a:endParaRPr lang="en-IN" sz="2800" dirty="0">
                        <a:latin typeface="Perpetua" pitchFamily="18" charset="0"/>
                      </a:endParaRPr>
                    </a:p>
                  </a:txBody>
                  <a:tcPr/>
                </a:tc>
                <a:tc>
                  <a:txBody>
                    <a:bodyPr/>
                    <a:lstStyle/>
                    <a:p>
                      <a:r>
                        <a:rPr lang="en-US" sz="2800" dirty="0" err="1" smtClean="0">
                          <a:latin typeface="Perpetua" pitchFamily="18" charset="0"/>
                        </a:rPr>
                        <a:t>unalias</a:t>
                      </a:r>
                      <a:r>
                        <a:rPr lang="en-US" sz="2800" dirty="0" smtClean="0">
                          <a:latin typeface="Perpetua" pitchFamily="18" charset="0"/>
                        </a:rPr>
                        <a:t>   x</a:t>
                      </a:r>
                    </a:p>
                    <a:p>
                      <a:endParaRPr lang="en-US" sz="2800" dirty="0" smtClean="0">
                        <a:latin typeface="Perpetua" pitchFamily="18" charset="0"/>
                      </a:endParaRPr>
                    </a:p>
                  </a:txBody>
                  <a:tcPr/>
                </a:tc>
              </a:tr>
              <a:tr h="762638">
                <a:tc>
                  <a:txBody>
                    <a:bodyPr/>
                    <a:lstStyle/>
                    <a:p>
                      <a:r>
                        <a:rPr lang="en-US" sz="2800" dirty="0" smtClean="0">
                          <a:latin typeface="Perpetua" pitchFamily="18" charset="0"/>
                        </a:rPr>
                        <a:t>remove all aliases</a:t>
                      </a:r>
                      <a:endParaRPr lang="en-IN" sz="2800" dirty="0">
                        <a:latin typeface="Perpetua" pitchFamily="18" charset="0"/>
                      </a:endParaRPr>
                    </a:p>
                  </a:txBody>
                  <a:tcPr/>
                </a:tc>
                <a:tc>
                  <a:txBody>
                    <a:bodyPr/>
                    <a:lstStyle/>
                    <a:p>
                      <a:r>
                        <a:rPr lang="en-US" sz="2800" dirty="0" err="1" smtClean="0">
                          <a:latin typeface="Perpetua" pitchFamily="18" charset="0"/>
                        </a:rPr>
                        <a:t>unalias</a:t>
                      </a:r>
                      <a:r>
                        <a:rPr lang="en-US" sz="2800" dirty="0" smtClean="0">
                          <a:latin typeface="Perpetua" pitchFamily="18" charset="0"/>
                        </a:rPr>
                        <a:t>   *</a:t>
                      </a:r>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668</TotalTime>
  <Words>1572</Words>
  <Application>Microsoft Office PowerPoint</Application>
  <PresentationFormat>On-screen Show (4:3)</PresentationFormat>
  <Paragraphs>293</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C SHELL  INTERACTIVE FEATURES</vt:lpstr>
      <vt:lpstr>Redirection in C shell</vt:lpstr>
      <vt:lpstr>Slide 3</vt:lpstr>
      <vt:lpstr>Slide 4</vt:lpstr>
      <vt:lpstr>  Command Substitution</vt:lpstr>
      <vt:lpstr>  Aliases in C Shell</vt:lpstr>
      <vt:lpstr>      arguments to alias commands      </vt:lpstr>
      <vt:lpstr>Slide 8</vt:lpstr>
      <vt:lpstr>alias in  C Shell</vt:lpstr>
      <vt:lpstr>Special Files</vt:lpstr>
      <vt:lpstr>Slide 11</vt:lpstr>
      <vt:lpstr> Variables</vt:lpstr>
      <vt:lpstr>storing  &amp; Accessing   user defined variables </vt:lpstr>
      <vt:lpstr>storing and accessing  user defined variables</vt:lpstr>
      <vt:lpstr>Input statement</vt:lpstr>
      <vt:lpstr>  Output statement</vt:lpstr>
      <vt:lpstr>Exit status of a command</vt:lpstr>
      <vt:lpstr>Slide 18</vt:lpstr>
      <vt:lpstr>Slide 19</vt:lpstr>
      <vt:lpstr>predefined variable</vt:lpstr>
      <vt:lpstr>Slide 21</vt:lpstr>
      <vt:lpstr>how to set, unset and display  shell variables</vt:lpstr>
      <vt:lpstr>how to set, unset and display  Environmental variables</vt:lpstr>
      <vt:lpstr>shell options</vt:lpstr>
      <vt:lpstr>commands for set, unset &amp; display shell options</vt:lpstr>
      <vt:lpstr>Startup scripts in C Shell</vt:lpstr>
      <vt:lpstr>Slide 27</vt:lpstr>
      <vt:lpstr>Slide 28</vt:lpstr>
      <vt:lpstr>Slide 29</vt:lpstr>
      <vt:lpstr>History command</vt:lpstr>
      <vt:lpstr>Slide 31</vt:lpstr>
      <vt:lpstr>Slide 32</vt:lpstr>
      <vt:lpstr>Slide 33</vt:lpstr>
      <vt:lpstr>Slide 34</vt:lpstr>
      <vt:lpstr>Command Execution Process</vt:lpstr>
      <vt:lpstr>Slide 36</vt:lpstr>
      <vt:lpstr>Slide 37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joe</dc:creator>
  <cp:lastModifiedBy>joe</cp:lastModifiedBy>
  <cp:revision>63</cp:revision>
  <dcterms:created xsi:type="dcterms:W3CDTF">2006-08-16T00:00:00Z</dcterms:created>
  <dcterms:modified xsi:type="dcterms:W3CDTF">2015-04-20T16:34:17Z</dcterms:modified>
</cp:coreProperties>
</file>