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0" r:id="rId2"/>
    <p:sldId id="339" r:id="rId3"/>
    <p:sldId id="258" r:id="rId4"/>
    <p:sldId id="260" r:id="rId5"/>
    <p:sldId id="261" r:id="rId6"/>
    <p:sldId id="262" r:id="rId7"/>
    <p:sldId id="263" r:id="rId8"/>
    <p:sldId id="267" r:id="rId9"/>
    <p:sldId id="264" r:id="rId10"/>
    <p:sldId id="265" r:id="rId11"/>
    <p:sldId id="266" r:id="rId12"/>
    <p:sldId id="268" r:id="rId13"/>
    <p:sldId id="269" r:id="rId14"/>
    <p:sldId id="270" r:id="rId15"/>
    <p:sldId id="271" r:id="rId16"/>
    <p:sldId id="31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1" r:id="rId44"/>
    <p:sldId id="302" r:id="rId45"/>
    <p:sldId id="303" r:id="rId46"/>
    <p:sldId id="304" r:id="rId47"/>
    <p:sldId id="320" r:id="rId48"/>
    <p:sldId id="321" r:id="rId49"/>
    <p:sldId id="322" r:id="rId50"/>
    <p:sldId id="323" r:id="rId51"/>
    <p:sldId id="324" r:id="rId52"/>
    <p:sldId id="325" r:id="rId53"/>
    <p:sldId id="326" r:id="rId54"/>
    <p:sldId id="327" r:id="rId55"/>
    <p:sldId id="306" r:id="rId56"/>
    <p:sldId id="336" r:id="rId57"/>
    <p:sldId id="337" r:id="rId58"/>
    <p:sldId id="338" r:id="rId59"/>
    <p:sldId id="308" r:id="rId60"/>
    <p:sldId id="309" r:id="rId61"/>
    <p:sldId id="311" r:id="rId62"/>
    <p:sldId id="312" r:id="rId63"/>
    <p:sldId id="313" r:id="rId64"/>
    <p:sldId id="314" r:id="rId65"/>
    <p:sldId id="315" r:id="rId66"/>
    <p:sldId id="316" r:id="rId67"/>
    <p:sldId id="317" r:id="rId68"/>
    <p:sldId id="349" r:id="rId69"/>
    <p:sldId id="328" r:id="rId70"/>
    <p:sldId id="329" r:id="rId71"/>
    <p:sldId id="330" r:id="rId72"/>
    <p:sldId id="331" r:id="rId73"/>
    <p:sldId id="341" r:id="rId74"/>
    <p:sldId id="342" r:id="rId75"/>
    <p:sldId id="343" r:id="rId76"/>
    <p:sldId id="344" r:id="rId77"/>
    <p:sldId id="345" r:id="rId78"/>
    <p:sldId id="346" r:id="rId79"/>
    <p:sldId id="347" r:id="rId80"/>
    <p:sldId id="348"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p:scale>
          <a:sx n="54" d="100"/>
          <a:sy n="54" d="100"/>
        </p:scale>
        <p:origin x="-966" y="66"/>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5/7/2015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5/7/2015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IN"/>
          </a:p>
        </p:txBody>
      </p:sp>
      <p:sp>
        <p:nvSpPr>
          <p:cNvPr id="4" name="Title 3"/>
          <p:cNvSpPr>
            <a:spLocks noGrp="1"/>
          </p:cNvSpPr>
          <p:nvPr>
            <p:ph type="ctrTitle"/>
          </p:nvPr>
        </p:nvSpPr>
        <p:spPr/>
        <p:txBody>
          <a:bodyPr/>
          <a:lstStyle/>
          <a:p>
            <a:r>
              <a:rPr smtClean="0"/>
              <a:t> KORN SHELL</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US" b="1" dirty="0" smtClean="0"/>
              <a:t> Redirecting output </a:t>
            </a:r>
            <a:endParaRPr lang="en-IN" dirty="0"/>
          </a:p>
        </p:txBody>
      </p:sp>
      <p:sp>
        <p:nvSpPr>
          <p:cNvPr id="3" name="Content Placeholder 2"/>
          <p:cNvSpPr>
            <a:spLocks noGrp="1"/>
          </p:cNvSpPr>
          <p:nvPr>
            <p:ph sz="quarter" idx="1"/>
          </p:nvPr>
        </p:nvSpPr>
        <p:spPr/>
        <p:txBody>
          <a:bodyPr/>
          <a:lstStyle/>
          <a:p>
            <a:pPr algn="just"/>
            <a:r>
              <a:rPr lang="en-US" dirty="0" smtClean="0"/>
              <a:t>When we redirect standard output, the command’s output is copied to a file rather than displayed on the monitor. </a:t>
            </a:r>
          </a:p>
          <a:p>
            <a:pPr algn="just"/>
            <a:r>
              <a:rPr lang="en-US" dirty="0" smtClean="0"/>
              <a:t>There are two basic redirection operators for standard output. Both start with a greater than character (&gt;). </a:t>
            </a:r>
          </a:p>
          <a:p>
            <a:pPr algn="just"/>
            <a:r>
              <a:rPr lang="en-US" dirty="0" smtClean="0"/>
              <a:t>If you want the file to contain only the output from this execution of the command, you use one greater than token (&gt;). </a:t>
            </a:r>
          </a:p>
          <a:p>
            <a:pPr algn="just"/>
            <a:r>
              <a:rPr lang="en-US" dirty="0" smtClean="0"/>
              <a:t>In this case, when you redirect the output to a file that doesn’t exist, UNIX creates it and writes the output</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lstStyle/>
          <a:p>
            <a:pPr algn="just"/>
            <a:r>
              <a:rPr lang="en-US" dirty="0" smtClean="0"/>
              <a:t>If you want to append the output to the file, the redirection token is two greater than characters (&gt;&gt;). </a:t>
            </a:r>
          </a:p>
          <a:p>
            <a:pPr algn="just"/>
            <a:r>
              <a:rPr lang="en-US" dirty="0" smtClean="0"/>
              <a:t>When you append output, if the file doesn’t exist, UNIX creates it and writes the output. If it already exists, however, UNIX moves to the end of the file before writing any new output.</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IN" dirty="0" smtClean="0"/>
              <a:t/>
            </a:r>
            <a:br>
              <a:rPr lang="en-IN" dirty="0" smtClean="0"/>
            </a:br>
            <a:r>
              <a:rPr lang="en-IN" dirty="0" smtClean="0"/>
              <a:t/>
            </a:r>
            <a:br>
              <a:rPr lang="en-IN" dirty="0" smtClean="0"/>
            </a:br>
            <a:r>
              <a:rPr lang="en-US" b="1" dirty="0" smtClean="0"/>
              <a:t> Redirecting Errors</a:t>
            </a:r>
            <a:endParaRPr lang="en-IN" dirty="0"/>
          </a:p>
        </p:txBody>
      </p:sp>
      <p:sp>
        <p:nvSpPr>
          <p:cNvPr id="3" name="Content Placeholder 2"/>
          <p:cNvSpPr>
            <a:spLocks noGrp="1"/>
          </p:cNvSpPr>
          <p:nvPr>
            <p:ph sz="quarter" idx="1"/>
          </p:nvPr>
        </p:nvSpPr>
        <p:spPr/>
        <p:txBody>
          <a:bodyPr/>
          <a:lstStyle/>
          <a:p>
            <a:pPr algn="just"/>
            <a:r>
              <a:rPr lang="en-US" dirty="0" smtClean="0"/>
              <a:t>When we redirect error, the error is copied to a file rather than displayed on the monitor</a:t>
            </a:r>
          </a:p>
          <a:p>
            <a:pPr algn="just"/>
            <a:r>
              <a:rPr lang="en-US" dirty="0" smtClean="0"/>
              <a:t>Consider the example where we want to do the long listing of permissions of two files. If both are valid, one displays after the other. If only one file is valid, it displays an error message for the other one on the same monitor.</a:t>
            </a:r>
          </a:p>
          <a:p>
            <a:r>
              <a:rPr lang="en-US" b="1" i="1" dirty="0" err="1" smtClean="0"/>
              <a:t>ls</a:t>
            </a:r>
            <a:r>
              <a:rPr lang="en-US" b="1" i="1" dirty="0" smtClean="0"/>
              <a:t>  -l file1 file2</a:t>
            </a:r>
          </a:p>
          <a:p>
            <a:pPr>
              <a:buNone/>
            </a:pPr>
            <a:r>
              <a:rPr lang="en-US" b="1" i="1" dirty="0" smtClean="0"/>
              <a:t>	-</a:t>
            </a:r>
            <a:r>
              <a:rPr lang="en-US" b="1" i="1" dirty="0" err="1" smtClean="0"/>
              <a:t>rw</a:t>
            </a:r>
            <a:r>
              <a:rPr lang="en-US" b="1" i="1" dirty="0" smtClean="0"/>
              <a:t>-r--r-- 1 root </a:t>
            </a:r>
            <a:r>
              <a:rPr lang="en-US" b="1" i="1" dirty="0" err="1" smtClean="0"/>
              <a:t>root</a:t>
            </a:r>
            <a:r>
              <a:rPr lang="en-US" b="1" i="1" dirty="0" smtClean="0"/>
              <a:t> 6338 Oct 20 09:42 file1</a:t>
            </a:r>
            <a:endParaRPr lang="en-IN" dirty="0" smtClean="0"/>
          </a:p>
          <a:p>
            <a:pPr>
              <a:buNone/>
            </a:pPr>
            <a:r>
              <a:rPr lang="en-US" b="1" i="1" dirty="0" smtClean="0"/>
              <a:t>	</a:t>
            </a:r>
            <a:r>
              <a:rPr lang="en-US" b="1" i="1" dirty="0" err="1" smtClean="0"/>
              <a:t>ls</a:t>
            </a:r>
            <a:r>
              <a:rPr lang="en-US" b="1" i="1" dirty="0" smtClean="0"/>
              <a:t>: cannot access file2: No such file or directory</a:t>
            </a:r>
            <a:endParaRPr lang="en-IN" dirty="0" smtClean="0"/>
          </a:p>
          <a:p>
            <a:pPr algn="just"/>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5638800"/>
          </a:xfrm>
        </p:spPr>
        <p:txBody>
          <a:bodyPr/>
          <a:lstStyle/>
          <a:p>
            <a:pPr algn="just"/>
            <a:r>
              <a:rPr lang="en-US" dirty="0" smtClean="0"/>
              <a:t>We can redirect the standard output to a file and leave the standard error file assigned to the monitor.</a:t>
            </a:r>
            <a:endParaRPr lang="en-IN" dirty="0" smtClean="0"/>
          </a:p>
          <a:p>
            <a:pPr algn="just"/>
            <a:r>
              <a:rPr lang="en-US" b="1" i="1" dirty="0" err="1" smtClean="0"/>
              <a:t>ls</a:t>
            </a:r>
            <a:r>
              <a:rPr lang="en-US" b="1" i="1" dirty="0" smtClean="0"/>
              <a:t> -l file1 file2  1&gt;</a:t>
            </a:r>
            <a:r>
              <a:rPr lang="en-US" b="1" i="1" dirty="0" err="1" smtClean="0"/>
              <a:t>fileList</a:t>
            </a:r>
            <a:endParaRPr lang="en-IN" dirty="0" smtClean="0"/>
          </a:p>
          <a:p>
            <a:pPr algn="just">
              <a:buNone/>
            </a:pPr>
            <a:r>
              <a:rPr lang="en-US" b="1" i="1" dirty="0" smtClean="0"/>
              <a:t>	</a:t>
            </a:r>
            <a:r>
              <a:rPr lang="en-US" b="1" i="1" dirty="0" err="1" smtClean="0"/>
              <a:t>ls</a:t>
            </a:r>
            <a:r>
              <a:rPr lang="en-US" b="1" i="1" dirty="0" smtClean="0"/>
              <a:t>: cannot access file2: No such file or directory</a:t>
            </a:r>
            <a:endParaRPr lang="en-IN" dirty="0" smtClean="0"/>
          </a:p>
          <a:p>
            <a:pPr algn="just"/>
            <a:r>
              <a:rPr lang="en-US" b="1" i="1" dirty="0" smtClean="0"/>
              <a:t>more </a:t>
            </a:r>
            <a:r>
              <a:rPr lang="en-US" b="1" i="1" dirty="0" err="1" smtClean="0"/>
              <a:t>fileList</a:t>
            </a:r>
            <a:endParaRPr lang="en-IN" dirty="0" smtClean="0"/>
          </a:p>
          <a:p>
            <a:pPr algn="just">
              <a:buNone/>
            </a:pPr>
            <a:r>
              <a:rPr lang="en-US" b="1" i="1" dirty="0" smtClean="0"/>
              <a:t>	-</a:t>
            </a:r>
            <a:r>
              <a:rPr lang="en-US" b="1" i="1" dirty="0" err="1" smtClean="0"/>
              <a:t>rw</a:t>
            </a:r>
            <a:r>
              <a:rPr lang="en-US" b="1" i="1" dirty="0" smtClean="0"/>
              <a:t>-r--r-- 1 root </a:t>
            </a:r>
            <a:r>
              <a:rPr lang="en-US" b="1" i="1" dirty="0" err="1" smtClean="0"/>
              <a:t>root</a:t>
            </a:r>
            <a:r>
              <a:rPr lang="en-US" b="1" i="1" dirty="0" smtClean="0"/>
              <a:t> 6338 Oct 20 09:42 file1</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28600"/>
            <a:ext cx="7772400" cy="5791200"/>
          </a:xfrm>
        </p:spPr>
        <p:txBody>
          <a:bodyPr/>
          <a:lstStyle/>
          <a:p>
            <a:pPr algn="just"/>
            <a:r>
              <a:rPr lang="en-US" dirty="0" smtClean="0"/>
              <a:t>we can redirect both the standard output and standard error - to different files. Look at the following example:</a:t>
            </a:r>
            <a:endParaRPr lang="en-IN" dirty="0" smtClean="0"/>
          </a:p>
          <a:p>
            <a:pPr algn="just"/>
            <a:r>
              <a:rPr lang="en-US" b="1" i="1" dirty="0" err="1" smtClean="0"/>
              <a:t>ls</a:t>
            </a:r>
            <a:r>
              <a:rPr lang="en-US" b="1" i="1" dirty="0" smtClean="0"/>
              <a:t> -l file1 file2 1&gt;</a:t>
            </a:r>
            <a:r>
              <a:rPr lang="en-US" b="1" i="1" dirty="0" err="1" smtClean="0"/>
              <a:t>myStdOut</a:t>
            </a:r>
            <a:r>
              <a:rPr lang="en-US" b="1" i="1" dirty="0" smtClean="0"/>
              <a:t> 2&gt;</a:t>
            </a:r>
            <a:r>
              <a:rPr lang="en-US" b="1" i="1" dirty="0" err="1" smtClean="0"/>
              <a:t>myStdErr</a:t>
            </a:r>
            <a:endParaRPr lang="en-IN" dirty="0" smtClean="0"/>
          </a:p>
          <a:p>
            <a:pPr algn="just"/>
            <a:r>
              <a:rPr lang="en-US" b="1" i="1" dirty="0" smtClean="0"/>
              <a:t>more </a:t>
            </a:r>
            <a:r>
              <a:rPr lang="en-US" b="1" i="1" dirty="0" err="1" smtClean="0"/>
              <a:t>myStdOut</a:t>
            </a:r>
            <a:endParaRPr lang="en-IN" dirty="0" smtClean="0"/>
          </a:p>
          <a:p>
            <a:pPr algn="just">
              <a:buNone/>
            </a:pPr>
            <a:r>
              <a:rPr lang="en-US" b="1" i="1" dirty="0" smtClean="0"/>
              <a:t>	-</a:t>
            </a:r>
            <a:r>
              <a:rPr lang="en-US" b="1" i="1" dirty="0" err="1" smtClean="0"/>
              <a:t>rw</a:t>
            </a:r>
            <a:r>
              <a:rPr lang="en-US" b="1" i="1" dirty="0" smtClean="0"/>
              <a:t>-r--r-- 1 root </a:t>
            </a:r>
            <a:r>
              <a:rPr lang="en-US" b="1" i="1" dirty="0" err="1" smtClean="0"/>
              <a:t>root</a:t>
            </a:r>
            <a:r>
              <a:rPr lang="en-US" b="1" i="1" dirty="0" smtClean="0"/>
              <a:t> 6338 Oct 20 09:42 iptables.lst</a:t>
            </a:r>
            <a:endParaRPr lang="en-IN" dirty="0" smtClean="0"/>
          </a:p>
          <a:p>
            <a:pPr algn="just"/>
            <a:r>
              <a:rPr lang="en-US" b="1" i="1" dirty="0" smtClean="0"/>
              <a:t>more </a:t>
            </a:r>
            <a:r>
              <a:rPr lang="en-US" b="1" i="1" dirty="0" err="1" smtClean="0"/>
              <a:t>myStdErr</a:t>
            </a:r>
            <a:endParaRPr lang="en-IN" dirty="0" smtClean="0"/>
          </a:p>
          <a:p>
            <a:pPr algn="just">
              <a:buNone/>
            </a:pPr>
            <a:r>
              <a:rPr lang="en-US" b="1" i="1" dirty="0" smtClean="0"/>
              <a:t>	</a:t>
            </a:r>
            <a:r>
              <a:rPr lang="en-US" b="1" i="1" dirty="0" err="1" smtClean="0"/>
              <a:t>ls</a:t>
            </a:r>
            <a:r>
              <a:rPr lang="en-US" b="1" i="1" dirty="0" smtClean="0"/>
              <a:t>: cannot access </a:t>
            </a:r>
            <a:r>
              <a:rPr lang="en-US" b="1" i="1" dirty="0" err="1" smtClean="0"/>
              <a:t>noFile</a:t>
            </a:r>
            <a:r>
              <a:rPr lang="en-US" b="1" i="1" dirty="0" smtClean="0"/>
              <a:t>: No such file or directory</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5638800"/>
          </a:xfrm>
        </p:spPr>
        <p:txBody>
          <a:bodyPr/>
          <a:lstStyle/>
          <a:p>
            <a:pPr algn="just"/>
            <a:r>
              <a:rPr lang="en-US" dirty="0" smtClean="0"/>
              <a:t>To write all output to the same file, we must tell UNIX that the second file is really the same as the first. We do this with another operator, the ampersand (&amp;) operator.</a:t>
            </a:r>
            <a:endParaRPr lang="en-IN" dirty="0" smtClean="0"/>
          </a:p>
          <a:p>
            <a:pPr algn="just"/>
            <a:r>
              <a:rPr lang="en-US" b="1" i="1" dirty="0" err="1" smtClean="0"/>
              <a:t>ls</a:t>
            </a:r>
            <a:r>
              <a:rPr lang="en-US" b="1" i="1" dirty="0" smtClean="0"/>
              <a:t> -l file1 file2 1&gt;</a:t>
            </a:r>
            <a:r>
              <a:rPr lang="en-US" b="1" i="1" dirty="0" err="1" smtClean="0"/>
              <a:t>myStdOut</a:t>
            </a:r>
            <a:r>
              <a:rPr lang="en-US" b="1" i="1" dirty="0" smtClean="0"/>
              <a:t> 2&gt;&amp;1</a:t>
            </a:r>
            <a:endParaRPr lang="en-IN" dirty="0" smtClean="0"/>
          </a:p>
          <a:p>
            <a:pPr algn="just"/>
            <a:r>
              <a:rPr lang="en-US" b="1" i="1" dirty="0" smtClean="0"/>
              <a:t>more </a:t>
            </a:r>
            <a:r>
              <a:rPr lang="en-US" b="1" i="1" dirty="0" err="1" smtClean="0"/>
              <a:t>myStdOut</a:t>
            </a:r>
            <a:endParaRPr lang="en-IN" dirty="0" smtClean="0"/>
          </a:p>
          <a:p>
            <a:pPr algn="just">
              <a:buNone/>
            </a:pPr>
            <a:r>
              <a:rPr lang="en-US" b="1" i="1" dirty="0" smtClean="0"/>
              <a:t>	</a:t>
            </a:r>
            <a:r>
              <a:rPr lang="en-US" b="1" i="1" dirty="0" err="1" smtClean="0"/>
              <a:t>ls</a:t>
            </a:r>
            <a:r>
              <a:rPr lang="en-US" b="1" i="1" dirty="0" smtClean="0"/>
              <a:t>: cannot access </a:t>
            </a:r>
            <a:r>
              <a:rPr lang="en-US" b="1" i="1" dirty="0" err="1" smtClean="0"/>
              <a:t>noFile</a:t>
            </a:r>
            <a:r>
              <a:rPr lang="en-US" b="1" i="1" dirty="0" smtClean="0"/>
              <a:t>: No such file or directory</a:t>
            </a:r>
            <a:endParaRPr lang="en-IN" dirty="0" smtClean="0"/>
          </a:p>
          <a:p>
            <a:pPr algn="just">
              <a:buNone/>
            </a:pPr>
            <a:r>
              <a:rPr lang="en-US" b="1" i="1" dirty="0" smtClean="0"/>
              <a:t>	-</a:t>
            </a:r>
            <a:r>
              <a:rPr lang="en-US" b="1" i="1" dirty="0" err="1" smtClean="0"/>
              <a:t>rw</a:t>
            </a:r>
            <a:r>
              <a:rPr lang="en-US" b="1" i="1" dirty="0" smtClean="0"/>
              <a:t>-r--r-- 1 root </a:t>
            </a:r>
            <a:r>
              <a:rPr lang="en-US" b="1" i="1" dirty="0" err="1" smtClean="0"/>
              <a:t>root</a:t>
            </a:r>
            <a:r>
              <a:rPr lang="en-US" b="1" i="1" dirty="0" smtClean="0"/>
              <a:t> 6338 Oct 20 09:42 iptables.lst</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smtClean="0"/>
              <a:t>Redirection in </a:t>
            </a:r>
            <a:r>
              <a:rPr lang="en-US" dirty="0" err="1" smtClean="0"/>
              <a:t>korn</a:t>
            </a:r>
            <a:r>
              <a:rPr lang="en-US" dirty="0" smtClean="0"/>
              <a:t> shell</a:t>
            </a:r>
            <a:endParaRPr lang="en-IN" dirty="0"/>
          </a:p>
        </p:txBody>
      </p:sp>
      <p:graphicFrame>
        <p:nvGraphicFramePr>
          <p:cNvPr id="4" name="Content Placeholder 3"/>
          <p:cNvGraphicFramePr>
            <a:graphicFrameLocks noGrp="1"/>
          </p:cNvGraphicFramePr>
          <p:nvPr>
            <p:ph sz="quarter" idx="1"/>
          </p:nvPr>
        </p:nvGraphicFramePr>
        <p:xfrm>
          <a:off x="457200" y="1143001"/>
          <a:ext cx="8229600" cy="5334000"/>
        </p:xfrm>
        <a:graphic>
          <a:graphicData uri="http://schemas.openxmlformats.org/drawingml/2006/table">
            <a:tbl>
              <a:tblPr firstRow="1" bandRow="1">
                <a:tableStyleId>{8799B23B-EC83-4686-B30A-512413B5E67A}</a:tableStyleId>
              </a:tblPr>
              <a:tblGrid>
                <a:gridCol w="2662518"/>
                <a:gridCol w="5567082"/>
              </a:tblGrid>
              <a:tr h="424262">
                <a:tc>
                  <a:txBody>
                    <a:bodyPr/>
                    <a:lstStyle/>
                    <a:p>
                      <a:pPr algn="ctr"/>
                      <a:r>
                        <a:rPr lang="en-US" dirty="0" smtClean="0"/>
                        <a:t>Type</a:t>
                      </a:r>
                      <a:endParaRPr lang="en-IN" b="1" dirty="0"/>
                    </a:p>
                  </a:txBody>
                  <a:tcPr/>
                </a:tc>
                <a:tc>
                  <a:txBody>
                    <a:bodyPr/>
                    <a:lstStyle/>
                    <a:p>
                      <a:pPr algn="ctr"/>
                      <a:r>
                        <a:rPr lang="en-US" dirty="0" smtClean="0"/>
                        <a:t>Korn shell</a:t>
                      </a:r>
                      <a:endParaRPr lang="en-IN" b="1" dirty="0"/>
                    </a:p>
                  </a:txBody>
                  <a:tcPr/>
                </a:tc>
              </a:tr>
              <a:tr h="732288">
                <a:tc>
                  <a:txBody>
                    <a:bodyPr/>
                    <a:lstStyle/>
                    <a:p>
                      <a:r>
                        <a:rPr lang="en-US" dirty="0" smtClean="0"/>
                        <a:t>input</a:t>
                      </a:r>
                      <a:endParaRPr lang="en-IN" dirty="0"/>
                    </a:p>
                  </a:txBody>
                  <a:tcPr/>
                </a:tc>
                <a:tc>
                  <a:txBody>
                    <a:bodyPr/>
                    <a:lstStyle/>
                    <a:p>
                      <a:r>
                        <a:rPr lang="en-US" sz="2000" dirty="0" err="1" smtClean="0"/>
                        <a:t>comand</a:t>
                      </a:r>
                      <a:r>
                        <a:rPr lang="en-US" sz="2000" dirty="0" smtClean="0"/>
                        <a:t> 0 &lt; file1         or    command</a:t>
                      </a:r>
                      <a:r>
                        <a:rPr lang="en-US" sz="2000" baseline="0" dirty="0" smtClean="0"/>
                        <a:t> &lt; file1</a:t>
                      </a:r>
                      <a:r>
                        <a:rPr lang="en-US" sz="2000" dirty="0" smtClean="0"/>
                        <a:t>    </a:t>
                      </a:r>
                    </a:p>
                    <a:p>
                      <a:endParaRPr lang="en-US" sz="2000" dirty="0" smtClean="0"/>
                    </a:p>
                  </a:txBody>
                  <a:tcPr/>
                </a:tc>
              </a:tr>
              <a:tr h="1067309">
                <a:tc>
                  <a:txBody>
                    <a:bodyPr/>
                    <a:lstStyle/>
                    <a:p>
                      <a:r>
                        <a:rPr lang="en-US" dirty="0" smtClean="0"/>
                        <a:t>Output</a:t>
                      </a:r>
                      <a:endParaRPr lang="en-IN" dirty="0"/>
                    </a:p>
                  </a:txBody>
                  <a:tcPr/>
                </a:tc>
                <a:tc>
                  <a:txBody>
                    <a:bodyPr/>
                    <a:lstStyle/>
                    <a:p>
                      <a:r>
                        <a:rPr lang="en-US" sz="2000" dirty="0" smtClean="0"/>
                        <a:t>command 1 &gt;   file2         or</a:t>
                      </a:r>
                      <a:r>
                        <a:rPr lang="en-US" sz="2000" baseline="0" dirty="0" smtClean="0"/>
                        <a:t>    command &gt;      f ile2</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command 1 &gt;|</a:t>
                      </a:r>
                      <a:r>
                        <a:rPr lang="en-US" sz="2000" baseline="0" dirty="0" smtClean="0"/>
                        <a:t> </a:t>
                      </a:r>
                      <a:r>
                        <a:rPr lang="en-US" sz="2000" dirty="0" smtClean="0"/>
                        <a:t>file2        or</a:t>
                      </a:r>
                      <a:r>
                        <a:rPr lang="en-US" sz="2000" baseline="0" dirty="0" smtClean="0"/>
                        <a:t>     command   &gt;|  file2</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command 1&gt;&gt; file2         or</a:t>
                      </a:r>
                      <a:r>
                        <a:rPr lang="en-US" sz="2000" baseline="0" dirty="0" smtClean="0"/>
                        <a:t>    command &gt;&gt;   f ile2</a:t>
                      </a:r>
                    </a:p>
                  </a:txBody>
                  <a:tcPr/>
                </a:tc>
              </a:tr>
              <a:tr h="1017890">
                <a:tc>
                  <a:txBody>
                    <a:bodyPr/>
                    <a:lstStyle/>
                    <a:p>
                      <a:r>
                        <a:rPr lang="en-US" dirty="0" smtClean="0"/>
                        <a:t>Error</a:t>
                      </a:r>
                      <a:endParaRPr lang="en-IN" dirty="0"/>
                    </a:p>
                  </a:txBody>
                  <a:tcPr/>
                </a:tc>
                <a:tc>
                  <a:txBody>
                    <a:bodyPr/>
                    <a:lstStyle/>
                    <a:p>
                      <a:r>
                        <a:rPr lang="en-US" sz="2000" dirty="0" smtClean="0"/>
                        <a:t>command 2 &gt;  file3         </a:t>
                      </a:r>
                    </a:p>
                    <a:p>
                      <a:r>
                        <a:rPr lang="en-US" sz="2000" dirty="0" smtClean="0"/>
                        <a:t>command 2 &gt;|</a:t>
                      </a:r>
                      <a:r>
                        <a:rPr lang="en-US" sz="2000" baseline="0" dirty="0" smtClean="0"/>
                        <a:t> </a:t>
                      </a:r>
                      <a:r>
                        <a:rPr lang="en-US" sz="2000" dirty="0" smtClean="0"/>
                        <a:t>file3       </a:t>
                      </a:r>
                      <a:endParaRPr lang="en-US"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command 2 &gt;&gt; file3       </a:t>
                      </a:r>
                      <a:endParaRPr lang="en-US" sz="2000" baseline="0" dirty="0" smtClean="0"/>
                    </a:p>
                  </a:txBody>
                  <a:tcPr/>
                </a:tc>
              </a:tr>
              <a:tr h="732288">
                <a:tc>
                  <a:txBody>
                    <a:bodyPr/>
                    <a:lstStyle/>
                    <a:p>
                      <a:r>
                        <a:rPr lang="en-US" dirty="0" smtClean="0"/>
                        <a:t>Output</a:t>
                      </a:r>
                      <a:r>
                        <a:rPr lang="en-US" baseline="0" dirty="0" smtClean="0"/>
                        <a:t> &amp; Error(different files)</a:t>
                      </a:r>
                      <a:endParaRPr lang="en-IN" dirty="0"/>
                    </a:p>
                  </a:txBody>
                  <a:tcPr/>
                </a:tc>
                <a:tc>
                  <a:txBody>
                    <a:bodyPr/>
                    <a:lstStyle/>
                    <a:p>
                      <a:r>
                        <a:rPr lang="en-US" sz="2000" dirty="0" smtClean="0"/>
                        <a:t>command 1 &gt; file2 </a:t>
                      </a:r>
                      <a:r>
                        <a:rPr lang="en-US" sz="2000" baseline="0" dirty="0" smtClean="0"/>
                        <a:t>     2 &gt; file3</a:t>
                      </a:r>
                    </a:p>
                    <a:p>
                      <a:r>
                        <a:rPr lang="en-US" sz="2000" dirty="0" smtClean="0"/>
                        <a:t>                     &gt; file2    </a:t>
                      </a:r>
                      <a:r>
                        <a:rPr lang="en-US" sz="2000" baseline="0" dirty="0" smtClean="0"/>
                        <a:t>  </a:t>
                      </a:r>
                      <a:r>
                        <a:rPr lang="en-US" sz="2000" dirty="0" smtClean="0"/>
                        <a:t>2 &gt; file3</a:t>
                      </a:r>
                      <a:endParaRPr lang="en-IN" sz="2000" dirty="0"/>
                    </a:p>
                  </a:txBody>
                  <a:tcPr/>
                </a:tc>
              </a:tr>
              <a:tr h="13599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Output</a:t>
                      </a:r>
                      <a:r>
                        <a:rPr lang="en-US" baseline="0" dirty="0" smtClean="0"/>
                        <a:t> &amp; Error(same file)</a:t>
                      </a:r>
                      <a:endParaRPr lang="en-IN" dirty="0" smtClean="0"/>
                    </a:p>
                    <a:p>
                      <a:endParaRPr lang="en-IN" dirty="0"/>
                    </a:p>
                  </a:txBody>
                  <a:tcPr/>
                </a:tc>
                <a:tc>
                  <a:txBody>
                    <a:bodyPr/>
                    <a:lstStyle/>
                    <a:p>
                      <a:r>
                        <a:rPr lang="en-US" sz="2000" dirty="0" smtClean="0"/>
                        <a:t>command 1 &gt; file2 </a:t>
                      </a:r>
                      <a:r>
                        <a:rPr lang="en-US" sz="2000" baseline="0" dirty="0" smtClean="0"/>
                        <a:t>    2 &gt; &amp;1</a:t>
                      </a:r>
                    </a:p>
                    <a:p>
                      <a:r>
                        <a:rPr lang="en-US" sz="2000" dirty="0" smtClean="0"/>
                        <a:t>command    &gt; file2     2 &gt; &amp;1</a:t>
                      </a:r>
                      <a:endParaRPr lang="en-IN"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command 1 &gt;| file2 </a:t>
                      </a:r>
                      <a:r>
                        <a:rPr lang="en-US" sz="2000" baseline="0" dirty="0" smtClean="0"/>
                        <a:t>  2 &gt; &amp;1</a:t>
                      </a:r>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4290"/>
            <a:ext cx="7772400" cy="785818"/>
          </a:xfrm>
        </p:spPr>
        <p:txBody>
          <a:bodyPr/>
          <a:lstStyle/>
          <a:p>
            <a:r>
              <a:rPr lang="en-US" dirty="0" smtClean="0"/>
              <a:t>pipe operator</a:t>
            </a:r>
            <a:endParaRPr lang="en-IN" dirty="0"/>
          </a:p>
        </p:txBody>
      </p:sp>
      <p:sp>
        <p:nvSpPr>
          <p:cNvPr id="3" name="Content Placeholder 2"/>
          <p:cNvSpPr>
            <a:spLocks noGrp="1"/>
          </p:cNvSpPr>
          <p:nvPr>
            <p:ph sz="quarter" idx="1"/>
          </p:nvPr>
        </p:nvSpPr>
        <p:spPr>
          <a:xfrm>
            <a:off x="914400" y="1000108"/>
            <a:ext cx="7772400" cy="5572164"/>
          </a:xfrm>
        </p:spPr>
        <p:txBody>
          <a:bodyPr>
            <a:noAutofit/>
          </a:bodyPr>
          <a:lstStyle/>
          <a:p>
            <a:pPr algn="just"/>
            <a:r>
              <a:rPr lang="en-US" sz="2800" dirty="0" smtClean="0"/>
              <a:t>temporarily saves the output of one command in a buffer that is being used at the same time as the input of next command</a:t>
            </a:r>
          </a:p>
          <a:p>
            <a:r>
              <a:rPr lang="en-US" sz="2800" dirty="0" smtClean="0"/>
              <a:t>pipe is an operator, not a command   (|)</a:t>
            </a:r>
          </a:p>
          <a:p>
            <a:r>
              <a:rPr lang="en-US" sz="2800" dirty="0" smtClean="0"/>
              <a:t>must be placed between two commands</a:t>
            </a:r>
          </a:p>
          <a:p>
            <a:pPr algn="just"/>
            <a:r>
              <a:rPr lang="en-US" sz="2800" dirty="0" smtClean="0"/>
              <a:t>the first command must be able to send its output to a standard output</a:t>
            </a:r>
          </a:p>
          <a:p>
            <a:pPr algn="just"/>
            <a:r>
              <a:rPr lang="en-US" sz="2800" dirty="0" smtClean="0"/>
              <a:t>the second command must be able to read its input from standard input</a:t>
            </a:r>
          </a:p>
          <a:p>
            <a:pPr algn="just"/>
            <a:r>
              <a:rPr lang="en-US" sz="2800" dirty="0" smtClean="0"/>
              <a:t>pipe receives its input from standard output and send it to next command through standard input</a:t>
            </a:r>
          </a:p>
          <a:p>
            <a:pPr algn="just"/>
            <a:r>
              <a:rPr lang="en-US" sz="2800" dirty="0" smtClean="0"/>
              <a:t>who | more</a:t>
            </a:r>
          </a:p>
          <a:p>
            <a:pPr algn="just"/>
            <a:endParaRPr lang="en-US" sz="2800" dirty="0" smtClean="0"/>
          </a:p>
          <a:p>
            <a:pPr algn="just"/>
            <a:endParaRPr lang="en-IN"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r>
              <a:rPr lang="en-US" dirty="0" smtClean="0"/>
              <a:t>tee command</a:t>
            </a:r>
            <a:endParaRPr lang="en-IN" dirty="0"/>
          </a:p>
        </p:txBody>
      </p:sp>
      <p:sp>
        <p:nvSpPr>
          <p:cNvPr id="3" name="Content Placeholder 2"/>
          <p:cNvSpPr>
            <a:spLocks noGrp="1"/>
          </p:cNvSpPr>
          <p:nvPr>
            <p:ph sz="quarter" idx="1"/>
          </p:nvPr>
        </p:nvSpPr>
        <p:spPr>
          <a:xfrm>
            <a:off x="914400" y="1214422"/>
            <a:ext cx="7772400" cy="4805378"/>
          </a:xfrm>
        </p:spPr>
        <p:txBody>
          <a:bodyPr>
            <a:normAutofit/>
          </a:bodyPr>
          <a:lstStyle/>
          <a:p>
            <a:r>
              <a:rPr lang="en-US" sz="2800" dirty="0" smtClean="0"/>
              <a:t>copies standard input to standard output and at same time copies it in to one or more files</a:t>
            </a:r>
          </a:p>
          <a:p>
            <a:r>
              <a:rPr lang="en-US" sz="2800" dirty="0" smtClean="0"/>
              <a:t>create output files if they don’t exist and overwrites them if already exists</a:t>
            </a:r>
          </a:p>
          <a:p>
            <a:r>
              <a:rPr lang="en-US" sz="2800" dirty="0" smtClean="0"/>
              <a:t>to prevent files from overwritten, use –a  option </a:t>
            </a:r>
          </a:p>
          <a:p>
            <a:r>
              <a:rPr lang="en-US" sz="2800" dirty="0" smtClean="0"/>
              <a:t>who | tee file1</a:t>
            </a:r>
            <a:endParaRPr lang="en-IN"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execution</a:t>
            </a:r>
            <a:endParaRPr lang="en-IN" dirty="0"/>
          </a:p>
        </p:txBody>
      </p:sp>
      <p:sp>
        <p:nvSpPr>
          <p:cNvPr id="3" name="Content Placeholder 2"/>
          <p:cNvSpPr>
            <a:spLocks noGrp="1"/>
          </p:cNvSpPr>
          <p:nvPr>
            <p:ph sz="quarter" idx="1"/>
          </p:nvPr>
        </p:nvSpPr>
        <p:spPr/>
        <p:txBody>
          <a:bodyPr>
            <a:normAutofit/>
          </a:bodyPr>
          <a:lstStyle/>
          <a:p>
            <a:pPr>
              <a:buNone/>
            </a:pPr>
            <a:r>
              <a:rPr lang="en-US" sz="2800" dirty="0" smtClean="0"/>
              <a:t>formats for combining multiple commands in to one line</a:t>
            </a:r>
          </a:p>
          <a:p>
            <a:r>
              <a:rPr lang="en-US" sz="2800" dirty="0" smtClean="0"/>
              <a:t>sequenced commands</a:t>
            </a:r>
          </a:p>
          <a:p>
            <a:r>
              <a:rPr lang="en-US" sz="2800" dirty="0" smtClean="0"/>
              <a:t>grouped commands</a:t>
            </a:r>
          </a:p>
          <a:p>
            <a:r>
              <a:rPr lang="en-US" sz="2800" dirty="0" smtClean="0"/>
              <a:t>chained commands </a:t>
            </a:r>
          </a:p>
          <a:p>
            <a:r>
              <a:rPr lang="en-US" sz="2800" dirty="0" smtClean="0"/>
              <a:t>conditional commands</a:t>
            </a:r>
            <a:endParaRPr lang="en-IN"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korn</a:t>
            </a:r>
            <a:r>
              <a:rPr lang="en-US" dirty="0" smtClean="0"/>
              <a:t> shell</a:t>
            </a:r>
            <a:endParaRPr lang="en-IN" dirty="0"/>
          </a:p>
        </p:txBody>
      </p:sp>
      <p:sp>
        <p:nvSpPr>
          <p:cNvPr id="3" name="Content Placeholder 2"/>
          <p:cNvSpPr>
            <a:spLocks noGrp="1"/>
          </p:cNvSpPr>
          <p:nvPr>
            <p:ph sz="quarter" idx="1"/>
          </p:nvPr>
        </p:nvSpPr>
        <p:spPr/>
        <p:txBody>
          <a:bodyPr/>
          <a:lstStyle/>
          <a:p>
            <a:pPr algn="just"/>
            <a:r>
              <a:rPr lang="en-US" dirty="0" smtClean="0"/>
              <a:t>developed by </a:t>
            </a:r>
            <a:r>
              <a:rPr lang="en-US" dirty="0" err="1" smtClean="0"/>
              <a:t>david</a:t>
            </a:r>
            <a:r>
              <a:rPr lang="en-US" dirty="0" smtClean="0"/>
              <a:t> </a:t>
            </a:r>
            <a:r>
              <a:rPr lang="en-US" dirty="0" err="1" smtClean="0"/>
              <a:t>korn</a:t>
            </a:r>
            <a:r>
              <a:rPr lang="en-US" dirty="0" smtClean="0"/>
              <a:t> at the AT&amp;T labs</a:t>
            </a:r>
          </a:p>
          <a:p>
            <a:pPr algn="just"/>
            <a:r>
              <a:rPr lang="en-US" dirty="0" smtClean="0"/>
              <a:t>It’s a dual purpose utility</a:t>
            </a:r>
          </a:p>
          <a:p>
            <a:pPr algn="just"/>
            <a:r>
              <a:rPr lang="en-US" dirty="0" smtClean="0"/>
              <a:t>Can be used interactively as an interpreter that reads, interprets and executes user commands, </a:t>
            </a:r>
            <a:r>
              <a:rPr lang="en-US" sz="2400" dirty="0" err="1" smtClean="0"/>
              <a:t>ie</a:t>
            </a:r>
            <a:r>
              <a:rPr lang="en-US" sz="2400" dirty="0" smtClean="0"/>
              <a:t> when we use </a:t>
            </a:r>
            <a:r>
              <a:rPr lang="en-US" sz="2400" dirty="0" err="1" smtClean="0"/>
              <a:t>korn</a:t>
            </a:r>
            <a:r>
              <a:rPr lang="en-US" sz="2400" dirty="0" smtClean="0"/>
              <a:t> shell interactively, we execute commands at the shell prompt</a:t>
            </a:r>
            <a:endParaRPr lang="en-US" dirty="0" smtClean="0"/>
          </a:p>
          <a:p>
            <a:pPr algn="just"/>
            <a:r>
              <a:rPr lang="en-US" dirty="0" smtClean="0"/>
              <a:t>Can be used as a programming language to write shell scripts</a:t>
            </a:r>
          </a:p>
          <a:p>
            <a:pPr algn="just"/>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sequenced commands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A sequence of commands can be entered on one line.</a:t>
            </a:r>
          </a:p>
          <a:p>
            <a:pPr algn="just"/>
            <a:r>
              <a:rPr lang="en-US" sz="2800" dirty="0" smtClean="0"/>
              <a:t>Each command must be separated from its predecessor by a semicolon.</a:t>
            </a:r>
          </a:p>
          <a:p>
            <a:pPr algn="just"/>
            <a:r>
              <a:rPr lang="en-US" sz="2800" dirty="0" smtClean="0"/>
              <a:t> There is no direct relationship between the commands; that is, one command does not communicate with the other. </a:t>
            </a:r>
          </a:p>
          <a:p>
            <a:pPr algn="just"/>
            <a:r>
              <a:rPr lang="en-US" sz="2800" dirty="0" smtClean="0"/>
              <a:t>They are simply combined into one line and executed</a:t>
            </a:r>
          </a:p>
          <a:p>
            <a:pPr algn="just">
              <a:buNone/>
            </a:pPr>
            <a:r>
              <a:rPr lang="en-US" sz="2800" dirty="0" smtClean="0"/>
              <a:t>	who &gt; f1;date&gt;f2</a:t>
            </a:r>
            <a:endParaRPr lang="en-IN"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grouped commands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When we group commands, we apply the same operation to the group. </a:t>
            </a:r>
          </a:p>
          <a:p>
            <a:pPr algn="just"/>
            <a:r>
              <a:rPr lang="en-US" sz="2800" dirty="0" smtClean="0"/>
              <a:t>Commands are grouped by placing them in parentheses</a:t>
            </a:r>
          </a:p>
          <a:p>
            <a:pPr algn="just">
              <a:buNone/>
            </a:pPr>
            <a:r>
              <a:rPr lang="en-US" sz="2800" dirty="0" smtClean="0"/>
              <a:t>(who ; date)&gt;&gt;f1</a:t>
            </a:r>
            <a:endParaRPr lang="en-IN" sz="2800" dirty="0" smtClean="0"/>
          </a:p>
          <a:p>
            <a:pPr algn="just"/>
            <a:endParaRPr lang="en-US"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commands</a:t>
            </a:r>
            <a:endParaRPr lang="en-IN" dirty="0"/>
          </a:p>
        </p:txBody>
      </p:sp>
      <p:sp>
        <p:nvSpPr>
          <p:cNvPr id="3" name="Content Placeholder 2"/>
          <p:cNvSpPr>
            <a:spLocks noGrp="1"/>
          </p:cNvSpPr>
          <p:nvPr>
            <p:ph sz="quarter" idx="1"/>
          </p:nvPr>
        </p:nvSpPr>
        <p:spPr/>
        <p:txBody>
          <a:bodyPr>
            <a:normAutofit/>
          </a:bodyPr>
          <a:lstStyle/>
          <a:p>
            <a:r>
              <a:rPr lang="en-US" sz="2800" dirty="0" smtClean="0"/>
              <a:t>direct relationship between commands</a:t>
            </a:r>
          </a:p>
          <a:p>
            <a:r>
              <a:rPr lang="en-US" sz="2800" dirty="0" smtClean="0"/>
              <a:t>output of first becomes the input to the second</a:t>
            </a:r>
          </a:p>
          <a:p>
            <a:r>
              <a:rPr lang="en-US" sz="2800" dirty="0" smtClean="0"/>
              <a:t>who | more</a:t>
            </a:r>
          </a:p>
          <a:p>
            <a:endParaRPr lang="en-US" sz="2800" dirty="0" smtClean="0"/>
          </a:p>
          <a:p>
            <a:endParaRPr lang="en-IN"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r>
              <a:rPr lang="en-US" dirty="0" smtClean="0"/>
              <a:t>conditional commands</a:t>
            </a:r>
            <a:endParaRPr lang="en-IN" dirty="0"/>
          </a:p>
        </p:txBody>
      </p:sp>
      <p:sp>
        <p:nvSpPr>
          <p:cNvPr id="3" name="Content Placeholder 2"/>
          <p:cNvSpPr>
            <a:spLocks noGrp="1"/>
          </p:cNvSpPr>
          <p:nvPr>
            <p:ph sz="quarter" idx="1"/>
          </p:nvPr>
        </p:nvSpPr>
        <p:spPr>
          <a:xfrm>
            <a:off x="914400" y="1214422"/>
            <a:ext cx="7772400" cy="4805378"/>
          </a:xfrm>
        </p:spPr>
        <p:txBody>
          <a:bodyPr>
            <a:normAutofit/>
          </a:bodyPr>
          <a:lstStyle/>
          <a:p>
            <a:pPr algn="just"/>
            <a:r>
              <a:rPr lang="en-US" sz="2800" dirty="0" smtClean="0"/>
              <a:t>combining two or more commands using conditional relationships (&amp;&amp; and ||)</a:t>
            </a:r>
          </a:p>
          <a:p>
            <a:pPr algn="just"/>
            <a:r>
              <a:rPr lang="en-US" sz="2800" dirty="0" smtClean="0"/>
              <a:t>when two commands are combined using logical &amp;&amp;, the second executes only if the first  command is successful</a:t>
            </a:r>
          </a:p>
          <a:p>
            <a:pPr algn="just"/>
            <a:r>
              <a:rPr lang="en-US" sz="2800" dirty="0" smtClean="0"/>
              <a:t>when two commands are combined using logical ||, the second executes only if the first  fails</a:t>
            </a:r>
          </a:p>
          <a:p>
            <a:pPr algn="just"/>
            <a:r>
              <a:rPr lang="en-US" sz="2800" dirty="0" smtClean="0"/>
              <a:t>cp file1 file2 &amp;&amp; echo “success”</a:t>
            </a:r>
          </a:p>
          <a:p>
            <a:pPr algn="just"/>
            <a:r>
              <a:rPr lang="en-US" sz="2800" dirty="0" smtClean="0"/>
              <a:t>cp file1 file2 || echo “fail”</a:t>
            </a:r>
          </a:p>
          <a:p>
            <a:pPr algn="just"/>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r>
              <a:rPr lang="en-US" dirty="0" smtClean="0"/>
              <a:t>Quotes</a:t>
            </a:r>
            <a:endParaRPr lang="en-IN" dirty="0"/>
          </a:p>
        </p:txBody>
      </p:sp>
      <p:sp>
        <p:nvSpPr>
          <p:cNvPr id="3" name="Content Placeholder 2"/>
          <p:cNvSpPr>
            <a:spLocks noGrp="1"/>
          </p:cNvSpPr>
          <p:nvPr>
            <p:ph sz="quarter" idx="1"/>
          </p:nvPr>
        </p:nvSpPr>
        <p:spPr>
          <a:xfrm>
            <a:off x="914400" y="1285860"/>
            <a:ext cx="7772400" cy="4733940"/>
          </a:xfrm>
        </p:spPr>
        <p:txBody>
          <a:bodyPr>
            <a:normAutofit fontScale="92500" lnSpcReduction="20000"/>
          </a:bodyPr>
          <a:lstStyle/>
          <a:p>
            <a:pPr algn="just"/>
            <a:r>
              <a:rPr lang="en-US" sz="2800" dirty="0" smtClean="0"/>
              <a:t>The shells use a selected set of metacharacters in commands. </a:t>
            </a:r>
          </a:p>
          <a:p>
            <a:pPr algn="just"/>
            <a:r>
              <a:rPr lang="en-US" sz="2800" dirty="0" smtClean="0"/>
              <a:t>Metacharacters are characters that have a special interpretation.</a:t>
            </a:r>
          </a:p>
          <a:p>
            <a:pPr algn="just"/>
            <a:r>
              <a:rPr lang="en-US" sz="2800" dirty="0" smtClean="0"/>
              <a:t>In addition to being used to communicate with the shell, metacharacters are commonly used as text. </a:t>
            </a:r>
          </a:p>
          <a:p>
            <a:pPr algn="just"/>
            <a:r>
              <a:rPr lang="en-US" sz="2800" dirty="0" smtClean="0"/>
              <a:t>We therefore need some way to tell the shell interpreter when we want to use them as metacharacters and when we want to use them as text.</a:t>
            </a:r>
          </a:p>
          <a:p>
            <a:pPr algn="just"/>
            <a:r>
              <a:rPr lang="en-US" sz="2800" dirty="0" smtClean="0"/>
              <a:t> three types of quotes</a:t>
            </a:r>
          </a:p>
          <a:p>
            <a:pPr algn="just">
              <a:buNone/>
            </a:pPr>
            <a:r>
              <a:rPr lang="en-US" sz="2800" dirty="0" smtClean="0"/>
              <a:t>		backslash   (\)</a:t>
            </a:r>
          </a:p>
          <a:p>
            <a:pPr algn="just">
              <a:buNone/>
            </a:pPr>
            <a:r>
              <a:rPr lang="en-US" sz="2800" dirty="0" smtClean="0"/>
              <a:t>		double quotes</a:t>
            </a:r>
          </a:p>
          <a:p>
            <a:pPr algn="just">
              <a:buNone/>
            </a:pPr>
            <a:r>
              <a:rPr lang="en-US" sz="2800" dirty="0" smtClean="0"/>
              <a:t>		single quotes</a:t>
            </a:r>
          </a:p>
          <a:p>
            <a:pPr algn="just">
              <a:buNone/>
            </a:pPr>
            <a:endParaRPr lang="en-US" sz="28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r>
              <a:rPr lang="en-US" dirty="0" smtClean="0"/>
              <a:t>backslash</a:t>
            </a:r>
            <a:endParaRPr lang="en-IN" dirty="0"/>
          </a:p>
        </p:txBody>
      </p:sp>
      <p:sp>
        <p:nvSpPr>
          <p:cNvPr id="3" name="Content Placeholder 2"/>
          <p:cNvSpPr>
            <a:spLocks noGrp="1"/>
          </p:cNvSpPr>
          <p:nvPr>
            <p:ph sz="quarter" idx="1"/>
          </p:nvPr>
        </p:nvSpPr>
        <p:spPr>
          <a:xfrm>
            <a:off x="914400" y="1214422"/>
            <a:ext cx="7772400" cy="4805378"/>
          </a:xfrm>
        </p:spPr>
        <p:txBody>
          <a:bodyPr>
            <a:normAutofit fontScale="92500" lnSpcReduction="10000"/>
          </a:bodyPr>
          <a:lstStyle/>
          <a:p>
            <a:pPr algn="just"/>
            <a:r>
              <a:rPr lang="en-US" sz="2800" dirty="0" smtClean="0"/>
              <a:t>The backslash </a:t>
            </a:r>
            <a:r>
              <a:rPr lang="en-US" sz="2800" dirty="0" err="1" smtClean="0"/>
              <a:t>metacharacter</a:t>
            </a:r>
            <a:r>
              <a:rPr lang="en-US" sz="2800" dirty="0" smtClean="0"/>
              <a:t> (\) changes the interpretation of the character that follows it.</a:t>
            </a:r>
          </a:p>
          <a:p>
            <a:pPr algn="just"/>
            <a:r>
              <a:rPr lang="en-US" sz="2800" dirty="0" smtClean="0"/>
              <a:t>converts literal characters into special characters and special characters into literal characters</a:t>
            </a:r>
          </a:p>
          <a:p>
            <a:pPr algn="just"/>
            <a:r>
              <a:rPr lang="en-US" sz="2800" dirty="0" smtClean="0"/>
              <a:t>changes the interpretation of character that follows</a:t>
            </a:r>
          </a:p>
          <a:p>
            <a:pPr algn="just"/>
            <a:r>
              <a:rPr lang="en-US" sz="2800" dirty="0" smtClean="0"/>
              <a:t>&lt;  is interpreted as  redirection by the shell</a:t>
            </a:r>
          </a:p>
          <a:p>
            <a:pPr algn="just"/>
            <a:r>
              <a:rPr lang="en-US" sz="2800" dirty="0" smtClean="0"/>
              <a:t>*  is interpreted as wildcard by the shell</a:t>
            </a:r>
          </a:p>
          <a:p>
            <a:pPr algn="just"/>
            <a:r>
              <a:rPr lang="en-US" sz="2800" dirty="0" smtClean="0"/>
              <a:t>\&lt;   now interpreted as less than symbol by the shell</a:t>
            </a:r>
          </a:p>
          <a:p>
            <a:pPr algn="just"/>
            <a:r>
              <a:rPr lang="en-US" sz="2800" dirty="0" smtClean="0"/>
              <a:t>\*     now interpreted as asterisk by the shell</a:t>
            </a:r>
          </a:p>
          <a:p>
            <a:pPr algn="just"/>
            <a:r>
              <a:rPr lang="en-US" sz="2800" dirty="0" smtClean="0"/>
              <a:t>backslash character changes only the meaning of one character that follows</a:t>
            </a:r>
            <a:endParaRPr lang="en-IN"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r>
              <a:rPr lang="en-US" dirty="0" smtClean="0"/>
              <a:t>double quotes</a:t>
            </a:r>
            <a:endParaRPr lang="en-IN" dirty="0"/>
          </a:p>
        </p:txBody>
      </p:sp>
      <p:sp>
        <p:nvSpPr>
          <p:cNvPr id="3" name="Content Placeholder 2"/>
          <p:cNvSpPr>
            <a:spLocks noGrp="1"/>
          </p:cNvSpPr>
          <p:nvPr>
            <p:ph sz="quarter" idx="1"/>
          </p:nvPr>
        </p:nvSpPr>
        <p:spPr>
          <a:xfrm>
            <a:off x="571472" y="1142984"/>
            <a:ext cx="8286808" cy="4876816"/>
          </a:xfrm>
        </p:spPr>
        <p:txBody>
          <a:bodyPr>
            <a:normAutofit/>
          </a:bodyPr>
          <a:lstStyle/>
          <a:p>
            <a:r>
              <a:rPr lang="en-US" sz="2800" dirty="0" smtClean="0"/>
              <a:t>used to change the meaning of several characters</a:t>
            </a:r>
          </a:p>
          <a:p>
            <a:r>
              <a:rPr lang="en-US" sz="2800" dirty="0" err="1" smtClean="0"/>
              <a:t>ie</a:t>
            </a:r>
            <a:r>
              <a:rPr lang="en-US" sz="2800" dirty="0" smtClean="0"/>
              <a:t> remove the special interpretation of most </a:t>
            </a:r>
            <a:r>
              <a:rPr lang="en-US" sz="2800" dirty="0" err="1" smtClean="0"/>
              <a:t>metacharacters</a:t>
            </a:r>
            <a:r>
              <a:rPr lang="en-US" sz="2800" dirty="0" smtClean="0"/>
              <a:t> except $ .</a:t>
            </a:r>
          </a:p>
          <a:p>
            <a:pPr>
              <a:buNone/>
            </a:pPr>
            <a:r>
              <a:rPr lang="en-US" sz="2800" dirty="0" smtClean="0"/>
              <a:t>Example</a:t>
            </a:r>
          </a:p>
          <a:p>
            <a:pPr>
              <a:buNone/>
            </a:pPr>
            <a:r>
              <a:rPr lang="en-US" sz="2800" dirty="0" smtClean="0"/>
              <a:t>	x=hello</a:t>
            </a:r>
          </a:p>
          <a:p>
            <a:pPr>
              <a:buNone/>
            </a:pPr>
            <a:r>
              <a:rPr lang="en-US" sz="2800" dirty="0" smtClean="0"/>
              <a:t>	echo “&lt; &gt;  $x  ‘y’ ? &amp;”</a:t>
            </a:r>
          </a:p>
          <a:p>
            <a:pPr>
              <a:buNone/>
            </a:pPr>
            <a:r>
              <a:rPr lang="en-US" sz="2800" dirty="0" smtClean="0"/>
              <a:t>	&lt; &gt; hello ‘y’ ? &amp;</a:t>
            </a:r>
          </a:p>
          <a:p>
            <a:r>
              <a:rPr lang="en-US" sz="2800" dirty="0" smtClean="0"/>
              <a:t>double quotes preserves whitespace characters such as space, tab and whitespace</a:t>
            </a:r>
            <a:endParaRPr lang="en-IN"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quotes</a:t>
            </a:r>
            <a:endParaRPr lang="en-IN" dirty="0"/>
          </a:p>
        </p:txBody>
      </p:sp>
      <p:sp>
        <p:nvSpPr>
          <p:cNvPr id="3" name="Content Placeholder 2"/>
          <p:cNvSpPr>
            <a:spLocks noGrp="1"/>
          </p:cNvSpPr>
          <p:nvPr>
            <p:ph sz="quarter" idx="1"/>
          </p:nvPr>
        </p:nvSpPr>
        <p:spPr/>
        <p:txBody>
          <a:bodyPr>
            <a:normAutofit/>
          </a:bodyPr>
          <a:lstStyle/>
          <a:p>
            <a:r>
              <a:rPr lang="en-US" sz="2800" dirty="0" smtClean="0"/>
              <a:t>operate like double quotes, but the effect is stronger</a:t>
            </a:r>
          </a:p>
          <a:p>
            <a:r>
              <a:rPr lang="en-US" sz="2800" dirty="0" smtClean="0"/>
              <a:t>any enclosed metacharacters are treated as literal characters</a:t>
            </a:r>
          </a:p>
          <a:p>
            <a:pPr>
              <a:buNone/>
            </a:pPr>
            <a:r>
              <a:rPr lang="en-US" sz="2800" dirty="0" smtClean="0"/>
              <a:t>Example:</a:t>
            </a:r>
          </a:p>
          <a:p>
            <a:pPr>
              <a:buNone/>
            </a:pPr>
            <a:r>
              <a:rPr lang="en-US" sz="2800" dirty="0" smtClean="0"/>
              <a:t>	x=hello</a:t>
            </a:r>
          </a:p>
          <a:p>
            <a:pPr>
              <a:buNone/>
            </a:pPr>
            <a:r>
              <a:rPr lang="en-US" sz="2800" dirty="0" smtClean="0"/>
              <a:t>	echo ‘&lt; &gt; $x  “y” ? &amp;’</a:t>
            </a:r>
          </a:p>
          <a:p>
            <a:pPr>
              <a:buNone/>
            </a:pPr>
            <a:r>
              <a:rPr lang="en-US" sz="2800" dirty="0" smtClean="0"/>
              <a:t>	&lt; &gt; $x  “y” ? &amp;</a:t>
            </a:r>
            <a:endParaRPr lang="en-IN"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lstStyle/>
          <a:p>
            <a:r>
              <a:rPr lang="en-US" dirty="0" smtClean="0"/>
              <a:t>command </a:t>
            </a:r>
            <a:r>
              <a:rPr lang="en-US" dirty="0" smtClean="0"/>
              <a:t>substitution in </a:t>
            </a:r>
            <a:r>
              <a:rPr lang="en-US" dirty="0" err="1" smtClean="0"/>
              <a:t>korn</a:t>
            </a:r>
            <a:r>
              <a:rPr lang="en-US" dirty="0" smtClean="0"/>
              <a:t> shell</a:t>
            </a:r>
            <a:endParaRPr lang="en-IN" dirty="0"/>
          </a:p>
        </p:txBody>
      </p:sp>
      <p:sp>
        <p:nvSpPr>
          <p:cNvPr id="3" name="Content Placeholder 2"/>
          <p:cNvSpPr>
            <a:spLocks noGrp="1"/>
          </p:cNvSpPr>
          <p:nvPr>
            <p:ph sz="quarter" idx="1"/>
          </p:nvPr>
        </p:nvSpPr>
        <p:spPr>
          <a:xfrm>
            <a:off x="914400" y="1214422"/>
            <a:ext cx="7772400" cy="5643578"/>
          </a:xfrm>
        </p:spPr>
        <p:txBody>
          <a:bodyPr>
            <a:noAutofit/>
          </a:bodyPr>
          <a:lstStyle/>
          <a:p>
            <a:pPr algn="just"/>
            <a:r>
              <a:rPr lang="en-US" sz="2800" dirty="0" smtClean="0"/>
              <a:t>converts the output of a command to a string</a:t>
            </a:r>
          </a:p>
          <a:p>
            <a:pPr algn="just"/>
            <a:r>
              <a:rPr lang="en-US" sz="2800" dirty="0" smtClean="0"/>
              <a:t>operator that  converts the output of a command to a string is dollar sign and a set of parenthesis</a:t>
            </a:r>
          </a:p>
          <a:p>
            <a:pPr algn="just"/>
            <a:r>
              <a:rPr lang="en-US" sz="2800" dirty="0" smtClean="0"/>
              <a:t>command is placed in a set of parenthesis preceded by dollar sign</a:t>
            </a:r>
          </a:p>
          <a:p>
            <a:pPr algn="just"/>
            <a:r>
              <a:rPr lang="en-US" sz="2800" dirty="0" smtClean="0"/>
              <a:t>the command is executed and output created and converted to a string of characters</a:t>
            </a:r>
          </a:p>
          <a:p>
            <a:pPr algn="just">
              <a:buNone/>
            </a:pPr>
            <a:r>
              <a:rPr lang="en-US" sz="2800" dirty="0" smtClean="0"/>
              <a:t>echo the date and time are :date</a:t>
            </a:r>
          </a:p>
          <a:p>
            <a:pPr algn="just">
              <a:buNone/>
            </a:pPr>
            <a:r>
              <a:rPr lang="en-US" sz="2800" dirty="0" smtClean="0"/>
              <a:t>	the date and time are :date</a:t>
            </a:r>
          </a:p>
          <a:p>
            <a:pPr algn="just">
              <a:buNone/>
            </a:pPr>
            <a:r>
              <a:rPr lang="en-US" sz="2800" dirty="0" smtClean="0"/>
              <a:t>echo the date and time are :$(date)</a:t>
            </a:r>
          </a:p>
          <a:p>
            <a:pPr algn="just">
              <a:buNone/>
            </a:pPr>
            <a:r>
              <a:rPr lang="en-US" sz="2800" dirty="0" smtClean="0"/>
              <a:t>	the date and time are :</a:t>
            </a:r>
            <a:r>
              <a:rPr lang="en-US" sz="2800" dirty="0" err="1" smtClean="0"/>
              <a:t>mon</a:t>
            </a:r>
            <a:r>
              <a:rPr lang="en-US" sz="2800" dirty="0" smtClean="0"/>
              <a:t> </a:t>
            </a:r>
            <a:r>
              <a:rPr lang="en-US" sz="2800" dirty="0" err="1" smtClean="0"/>
              <a:t>feb</a:t>
            </a:r>
            <a:r>
              <a:rPr lang="en-US" sz="2800" dirty="0" smtClean="0"/>
              <a:t> 3 09:46:45 IST 2014</a:t>
            </a:r>
          </a:p>
          <a:p>
            <a:pPr algn="just"/>
            <a:endParaRPr lang="en-US" sz="2800" dirty="0" smtClean="0"/>
          </a:p>
          <a:p>
            <a:pPr algn="just"/>
            <a:endParaRPr lang="en-US" sz="2800" dirty="0" smtClean="0"/>
          </a:p>
          <a:p>
            <a:pPr algn="just"/>
            <a:endParaRPr lang="en-IN"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control</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job – user task run on computer</a:t>
            </a:r>
          </a:p>
          <a:p>
            <a:pPr algn="just"/>
            <a:r>
              <a:rPr lang="en-US" sz="2800" dirty="0" smtClean="0"/>
              <a:t>A job is a  command or set of commands entered on  command line</a:t>
            </a:r>
          </a:p>
          <a:p>
            <a:pPr algn="just">
              <a:buNone/>
            </a:pPr>
            <a:r>
              <a:rPr lang="en-US" sz="2800" dirty="0" smtClean="0"/>
              <a:t>	</a:t>
            </a:r>
            <a:r>
              <a:rPr lang="en-US" sz="2800" dirty="0" err="1" smtClean="0"/>
              <a:t>ls</a:t>
            </a:r>
            <a:endParaRPr lang="en-US" sz="2800" dirty="0" smtClean="0"/>
          </a:p>
          <a:p>
            <a:pPr algn="just">
              <a:buNone/>
            </a:pPr>
            <a:r>
              <a:rPr lang="en-US" sz="2800" dirty="0" smtClean="0"/>
              <a:t>	</a:t>
            </a:r>
            <a:r>
              <a:rPr lang="en-US" sz="2800" dirty="0" err="1" smtClean="0"/>
              <a:t>ls</a:t>
            </a:r>
            <a:r>
              <a:rPr lang="en-US" sz="2800" dirty="0" smtClean="0"/>
              <a:t> | </a:t>
            </a:r>
            <a:r>
              <a:rPr lang="en-US" sz="2800" dirty="0" err="1" smtClean="0"/>
              <a:t>lpr</a:t>
            </a:r>
            <a:r>
              <a:rPr lang="en-US" sz="2800" dirty="0" smtClean="0"/>
              <a:t>  </a:t>
            </a:r>
          </a:p>
          <a:p>
            <a:pPr algn="just">
              <a:buNone/>
            </a:pPr>
            <a:r>
              <a:rPr lang="en-US" sz="2800" dirty="0" smtClean="0"/>
              <a:t>	are both jobs</a:t>
            </a:r>
          </a:p>
          <a:p>
            <a:pPr algn="just"/>
            <a:endParaRPr lang="en-US" sz="2800" dirty="0" smtClean="0"/>
          </a:p>
          <a:p>
            <a:pPr algn="just">
              <a:buNone/>
            </a:pPr>
            <a:endParaRPr lang="en-IN"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IN" dirty="0" smtClean="0"/>
              <a:t/>
            </a:r>
            <a:br>
              <a:rPr lang="en-IN" dirty="0" smtClean="0"/>
            </a:br>
            <a:r>
              <a:rPr lang="en-US" b="1" dirty="0" smtClean="0"/>
              <a:t/>
            </a:r>
            <a:br>
              <a:rPr lang="en-US" b="1" dirty="0" smtClean="0"/>
            </a:br>
            <a:r>
              <a:rPr lang="en-US" b="1" dirty="0" smtClean="0"/>
              <a:t>Korn Shell Session</a:t>
            </a:r>
            <a:endParaRPr lang="en-IN" dirty="0"/>
          </a:p>
        </p:txBody>
      </p:sp>
      <p:sp>
        <p:nvSpPr>
          <p:cNvPr id="3" name="Content Placeholder 2"/>
          <p:cNvSpPr>
            <a:spLocks noGrp="1"/>
          </p:cNvSpPr>
          <p:nvPr>
            <p:ph sz="quarter" idx="1"/>
          </p:nvPr>
        </p:nvSpPr>
        <p:spPr/>
        <p:txBody>
          <a:bodyPr>
            <a:normAutofit/>
          </a:bodyPr>
          <a:lstStyle/>
          <a:p>
            <a:pPr algn="just"/>
            <a:r>
              <a:rPr lang="en-US" sz="2400" dirty="0" smtClean="0">
                <a:latin typeface="Perpetua" pitchFamily="18" charset="0"/>
              </a:rPr>
              <a:t>A UNIX session consists of logging into the system and then executing commands to accomplish our work and log out of the system.</a:t>
            </a:r>
            <a:endParaRPr lang="en-IN" sz="2400" dirty="0" smtClean="0">
              <a:latin typeface="Perpetua" pitchFamily="18" charset="0"/>
            </a:endParaRPr>
          </a:p>
          <a:p>
            <a:pPr algn="just"/>
            <a:r>
              <a:rPr lang="en-US" sz="2400" dirty="0" smtClean="0">
                <a:latin typeface="Perpetua" pitchFamily="18" charset="0"/>
              </a:rPr>
              <a:t>When we move from one shell to another, UNIX remembers the path we followed by creating a parent-child relationship. Our login shell is always the most senior shell in the relationship </a:t>
            </a:r>
          </a:p>
          <a:p>
            <a:pPr algn="just"/>
            <a:r>
              <a:rPr lang="en-US" sz="2400" dirty="0" smtClean="0">
                <a:latin typeface="Perpetua" pitchFamily="18" charset="0"/>
              </a:rPr>
              <a:t>We can always switch to another shell</a:t>
            </a:r>
          </a:p>
          <a:p>
            <a:pPr algn="just"/>
            <a:r>
              <a:rPr lang="en-US" sz="2400" dirty="0" smtClean="0">
                <a:latin typeface="Perpetua" pitchFamily="18" charset="0"/>
              </a:rPr>
              <a:t>$</a:t>
            </a:r>
            <a:r>
              <a:rPr lang="en-US" sz="2400" dirty="0" err="1" smtClean="0">
                <a:latin typeface="Perpetua" pitchFamily="18" charset="0"/>
              </a:rPr>
              <a:t>ksh</a:t>
            </a:r>
            <a:r>
              <a:rPr lang="en-US" sz="2400" dirty="0" smtClean="0">
                <a:latin typeface="Perpetua" pitchFamily="18" charset="0"/>
              </a:rPr>
              <a:t>      # to change to </a:t>
            </a:r>
            <a:r>
              <a:rPr lang="en-US" sz="2400" dirty="0" err="1" smtClean="0">
                <a:latin typeface="Perpetua" pitchFamily="18" charset="0"/>
              </a:rPr>
              <a:t>korn</a:t>
            </a:r>
            <a:r>
              <a:rPr lang="en-US" sz="2400" dirty="0" smtClean="0">
                <a:latin typeface="Perpetua" pitchFamily="18" charset="0"/>
              </a:rPr>
              <a:t> shell</a:t>
            </a:r>
          </a:p>
          <a:p>
            <a:pPr algn="just"/>
            <a:r>
              <a:rPr lang="en-US" sz="2400" dirty="0" smtClean="0">
                <a:latin typeface="Perpetua" pitchFamily="18" charset="0"/>
              </a:rPr>
              <a:t>$</a:t>
            </a:r>
            <a:r>
              <a:rPr lang="en-US" sz="2400" dirty="0" err="1" smtClean="0">
                <a:latin typeface="Perpetua" pitchFamily="18" charset="0"/>
              </a:rPr>
              <a:t>csh</a:t>
            </a:r>
            <a:r>
              <a:rPr lang="en-US" sz="2400" dirty="0" smtClean="0">
                <a:latin typeface="Perpetua" pitchFamily="18" charset="0"/>
              </a:rPr>
              <a:t>	    # to change to c shell</a:t>
            </a:r>
            <a:endParaRPr lang="en-IN" sz="2400" dirty="0">
              <a:latin typeface="Perpetua"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foreground and background jobs</a:t>
            </a:r>
            <a:endParaRPr lang="en-IN" dirty="0"/>
          </a:p>
        </p:txBody>
      </p:sp>
      <p:sp>
        <p:nvSpPr>
          <p:cNvPr id="3" name="Content Placeholder 2"/>
          <p:cNvSpPr>
            <a:spLocks noGrp="1"/>
          </p:cNvSpPr>
          <p:nvPr>
            <p:ph sz="quarter" idx="1"/>
          </p:nvPr>
        </p:nvSpPr>
        <p:spPr/>
        <p:txBody>
          <a:bodyPr>
            <a:normAutofit/>
          </a:bodyPr>
          <a:lstStyle/>
          <a:p>
            <a:pPr algn="just"/>
            <a:r>
              <a:rPr lang="en-US" sz="2800" dirty="0" err="1" smtClean="0"/>
              <a:t>unix</a:t>
            </a:r>
            <a:r>
              <a:rPr lang="en-US" sz="2800" dirty="0" smtClean="0"/>
              <a:t> support multitasking, </a:t>
            </a:r>
            <a:r>
              <a:rPr lang="en-US" sz="2800" dirty="0" err="1" smtClean="0"/>
              <a:t>ie</a:t>
            </a:r>
            <a:r>
              <a:rPr lang="en-US" sz="2800" dirty="0" smtClean="0"/>
              <a:t> can run more than  one job at a time</a:t>
            </a:r>
          </a:p>
          <a:p>
            <a:pPr algn="just"/>
            <a:r>
              <a:rPr lang="en-US" sz="2800" dirty="0" smtClean="0"/>
              <a:t>when a job is started on the foreground, standard input and output is locked</a:t>
            </a:r>
          </a:p>
          <a:p>
            <a:pPr algn="just"/>
            <a:r>
              <a:rPr lang="en-US" sz="2800" dirty="0" smtClean="0"/>
              <a:t>so one  job  can run at a time</a:t>
            </a:r>
          </a:p>
          <a:p>
            <a:pPr algn="just"/>
            <a:r>
              <a:rPr lang="en-US" sz="2800" dirty="0" smtClean="0"/>
              <a:t>to allow multiple jobs, </a:t>
            </a:r>
            <a:r>
              <a:rPr lang="en-US" sz="2800" dirty="0" err="1" smtClean="0"/>
              <a:t>unix</a:t>
            </a:r>
            <a:r>
              <a:rPr lang="en-US" sz="2800" dirty="0" smtClean="0"/>
              <a:t> allows two types of jobs</a:t>
            </a:r>
            <a:endParaRPr lang="en-IN"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foreground jobs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any job run under the active supervision of user</a:t>
            </a:r>
          </a:p>
          <a:p>
            <a:pPr algn="just"/>
            <a:r>
              <a:rPr lang="en-US" sz="2800" dirty="0" smtClean="0"/>
              <a:t>it is started by the user and interact with user through standard input and output</a:t>
            </a:r>
          </a:p>
          <a:p>
            <a:pPr algn="just"/>
            <a:r>
              <a:rPr lang="en-US" sz="2800" dirty="0" smtClean="0"/>
              <a:t>while it is running , no other jobs may be  started</a:t>
            </a:r>
          </a:p>
          <a:p>
            <a:pPr algn="just"/>
            <a:r>
              <a:rPr lang="en-US" sz="2800" dirty="0" smtClean="0"/>
              <a:t>to start a foreground job, type the command and press enter</a:t>
            </a:r>
            <a:endParaRPr lang="en-IN"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pPr algn="just"/>
            <a:r>
              <a:rPr lang="en-US" sz="2800" dirty="0" smtClean="0"/>
              <a:t>suspending foreground job, key </a:t>
            </a:r>
            <a:r>
              <a:rPr lang="en-US" sz="2800" dirty="0" err="1" smtClean="0"/>
              <a:t>ctrl+Z</a:t>
            </a:r>
            <a:endParaRPr lang="en-US" sz="2800" dirty="0" smtClean="0"/>
          </a:p>
          <a:p>
            <a:pPr algn="just"/>
            <a:r>
              <a:rPr lang="en-US" sz="2800" dirty="0" smtClean="0"/>
              <a:t>to resume , use </a:t>
            </a:r>
            <a:r>
              <a:rPr lang="en-US" sz="2800" dirty="0" err="1" smtClean="0"/>
              <a:t>fg</a:t>
            </a:r>
            <a:r>
              <a:rPr lang="en-US" sz="2800" dirty="0" smtClean="0"/>
              <a:t> command</a:t>
            </a:r>
          </a:p>
          <a:p>
            <a:pPr algn="just"/>
            <a:r>
              <a:rPr lang="en-US" sz="2800" dirty="0" smtClean="0"/>
              <a:t>to kill foreground job , key </a:t>
            </a:r>
            <a:r>
              <a:rPr lang="en-US" sz="2800" dirty="0" err="1" smtClean="0"/>
              <a:t>ctrl+C</a:t>
            </a:r>
            <a:endParaRPr lang="en-IN"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job</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if a job takes long time , we can run it in the background</a:t>
            </a:r>
          </a:p>
          <a:p>
            <a:pPr algn="just"/>
            <a:r>
              <a:rPr lang="en-US" sz="2800" dirty="0" smtClean="0"/>
              <a:t>bg jobs free the standard input and standard output</a:t>
            </a:r>
          </a:p>
          <a:p>
            <a:pPr algn="just"/>
            <a:r>
              <a:rPr lang="en-US" sz="2800" dirty="0" smtClean="0"/>
              <a:t>starting background job , add &amp; as the last argument of the command</a:t>
            </a:r>
          </a:p>
          <a:p>
            <a:pPr algn="just"/>
            <a:r>
              <a:rPr lang="en-US" sz="2800" dirty="0" smtClean="0"/>
              <a:t>To suspend , use stop command</a:t>
            </a:r>
          </a:p>
          <a:p>
            <a:pPr algn="just"/>
            <a:r>
              <a:rPr lang="en-US" sz="2800" dirty="0" smtClean="0"/>
              <a:t>to restart , use  bg command    </a:t>
            </a:r>
          </a:p>
          <a:p>
            <a:pPr algn="just"/>
            <a:r>
              <a:rPr lang="en-US" sz="2800" dirty="0" smtClean="0"/>
              <a:t>to terminate , use kill command</a:t>
            </a:r>
          </a:p>
          <a:p>
            <a:pPr algn="just"/>
            <a:r>
              <a:rPr lang="en-US" sz="2800" dirty="0" smtClean="0"/>
              <a:t>all three commands require job number</a:t>
            </a:r>
          </a:p>
          <a:p>
            <a:pPr algn="just"/>
            <a:endParaRPr lang="en-IN"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moving between background and foreground</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to move a job between foreground an background, the job must be suspended</a:t>
            </a:r>
          </a:p>
          <a:p>
            <a:pPr algn="just"/>
            <a:r>
              <a:rPr lang="en-US" sz="2800" dirty="0" smtClean="0"/>
              <a:t>to move the job from suspended state to background, use bg command</a:t>
            </a:r>
          </a:p>
          <a:p>
            <a:pPr algn="just"/>
            <a:r>
              <a:rPr lang="en-US" sz="2800" dirty="0" smtClean="0"/>
              <a:t>to move a background job to  foreground , use </a:t>
            </a:r>
            <a:r>
              <a:rPr lang="en-US" sz="2800" dirty="0" err="1" smtClean="0"/>
              <a:t>fg</a:t>
            </a:r>
            <a:r>
              <a:rPr lang="en-US" sz="2800" dirty="0" smtClean="0"/>
              <a:t> command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US" b="1" dirty="0" smtClean="0"/>
              <a:t> Multiple Background Jobs</a:t>
            </a:r>
            <a:endParaRPr lang="en-IN" dirty="0"/>
          </a:p>
        </p:txBody>
      </p:sp>
      <p:sp>
        <p:nvSpPr>
          <p:cNvPr id="3" name="Content Placeholder 2"/>
          <p:cNvSpPr>
            <a:spLocks noGrp="1"/>
          </p:cNvSpPr>
          <p:nvPr>
            <p:ph sz="quarter" idx="1"/>
          </p:nvPr>
        </p:nvSpPr>
        <p:spPr/>
        <p:txBody>
          <a:bodyPr/>
          <a:lstStyle/>
          <a:p>
            <a:pPr algn="just"/>
            <a:r>
              <a:rPr lang="en-US" dirty="0" smtClean="0"/>
              <a:t>When multiple jobs are running in the background, the job number is required on commands to identify which job we want to affect. </a:t>
            </a:r>
          </a:p>
          <a:p>
            <a:pPr algn="just"/>
            <a:r>
              <a:rPr lang="en-US" dirty="0" smtClean="0"/>
              <a:t>To list the current jobs and their status, we use the </a:t>
            </a:r>
            <a:r>
              <a:rPr lang="en-US" b="1" dirty="0" smtClean="0"/>
              <a:t>jobs</a:t>
            </a:r>
            <a:r>
              <a:rPr lang="en-US" dirty="0" smtClean="0"/>
              <a:t> command</a:t>
            </a:r>
          </a:p>
          <a:p>
            <a:pPr algn="just"/>
            <a:endParaRPr lang="en-US" dirty="0" smtClean="0"/>
          </a:p>
          <a:p>
            <a:r>
              <a:rPr lang="en-US" b="1" i="1" dirty="0" smtClean="0"/>
              <a:t>$ jobs</a:t>
            </a:r>
            <a:endParaRPr lang="en-IN" dirty="0" smtClean="0"/>
          </a:p>
          <a:p>
            <a:r>
              <a:rPr lang="en-US" b="1" i="1" dirty="0" smtClean="0"/>
              <a:t>[4] + Stopped (SIGTSTP)	longJob.scr</a:t>
            </a:r>
            <a:endParaRPr lang="en-IN" dirty="0" smtClean="0"/>
          </a:p>
          <a:p>
            <a:r>
              <a:rPr lang="en-US" b="1" i="1" dirty="0" smtClean="0"/>
              <a:t>[3] – Running			bgCount200.scr&amp;</a:t>
            </a:r>
            <a:endParaRPr lang="en-IN" dirty="0" smtClean="0"/>
          </a:p>
          <a:p>
            <a:r>
              <a:rPr lang="en-US" b="1" i="1" dirty="0" smtClean="0"/>
              <a:t>[2]   Running			bgCount200.scr&amp;</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US" b="1" dirty="0" smtClean="0"/>
              <a:t> Currency Flag</a:t>
            </a:r>
            <a:endParaRPr lang="en-IN" dirty="0"/>
          </a:p>
        </p:txBody>
      </p:sp>
      <p:sp>
        <p:nvSpPr>
          <p:cNvPr id="3" name="Content Placeholder 2"/>
          <p:cNvSpPr>
            <a:spLocks noGrp="1"/>
          </p:cNvSpPr>
          <p:nvPr>
            <p:ph sz="quarter" idx="1"/>
          </p:nvPr>
        </p:nvSpPr>
        <p:spPr/>
        <p:txBody>
          <a:bodyPr/>
          <a:lstStyle/>
          <a:p>
            <a:r>
              <a:rPr lang="en-US" dirty="0" smtClean="0"/>
              <a:t>Job 4 above has a plus (+) in the second column. </a:t>
            </a:r>
          </a:p>
          <a:p>
            <a:r>
              <a:rPr lang="en-US" dirty="0" smtClean="0"/>
              <a:t>Job 3 has a minus (-) in the second column. </a:t>
            </a:r>
          </a:p>
          <a:p>
            <a:r>
              <a:rPr lang="en-US" dirty="0" smtClean="0"/>
              <a:t>These tokens are known as the </a:t>
            </a:r>
            <a:r>
              <a:rPr lang="en-US" b="1" dirty="0" smtClean="0"/>
              <a:t>currency flags</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US" b="1" dirty="0" smtClean="0"/>
              <a:t> Using Job Numbers</a:t>
            </a:r>
            <a:endParaRPr lang="en-IN" dirty="0"/>
          </a:p>
        </p:txBody>
      </p:sp>
      <p:sp>
        <p:nvSpPr>
          <p:cNvPr id="3" name="Content Placeholder 2"/>
          <p:cNvSpPr>
            <a:spLocks noGrp="1"/>
          </p:cNvSpPr>
          <p:nvPr>
            <p:ph sz="quarter" idx="1"/>
          </p:nvPr>
        </p:nvSpPr>
        <p:spPr/>
        <p:txBody>
          <a:bodyPr/>
          <a:lstStyle/>
          <a:p>
            <a:pPr algn="just"/>
            <a:r>
              <a:rPr lang="en-US" dirty="0" smtClean="0"/>
              <a:t>the stop and kill commands always require a job number, and the </a:t>
            </a:r>
            <a:r>
              <a:rPr lang="en-US" dirty="0" err="1" smtClean="0"/>
              <a:t>fg</a:t>
            </a:r>
            <a:r>
              <a:rPr lang="en-US" dirty="0" smtClean="0"/>
              <a:t> and </a:t>
            </a:r>
            <a:r>
              <a:rPr lang="en-US" dirty="0" err="1" smtClean="0"/>
              <a:t>bg</a:t>
            </a:r>
            <a:r>
              <a:rPr lang="en-US" dirty="0" smtClean="0"/>
              <a:t> commands require one only if there is more than one job. </a:t>
            </a:r>
          </a:p>
          <a:p>
            <a:pPr algn="just"/>
            <a:r>
              <a:rPr lang="en-US" dirty="0" smtClean="0"/>
              <a:t>The job number is preceded by a percent sign (%) and is separated from the command by one space</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Aliases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creating customized commands by assigning a name to a command</a:t>
            </a:r>
          </a:p>
          <a:p>
            <a:pPr algn="just"/>
            <a:r>
              <a:rPr lang="en-US" sz="2800" dirty="0" smtClean="0"/>
              <a:t>aliases are handled differently in each shell</a:t>
            </a:r>
          </a:p>
          <a:p>
            <a:pPr algn="just">
              <a:buNone/>
            </a:pPr>
            <a:endParaRPr lang="en-IN"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Aliases in </a:t>
            </a:r>
            <a:r>
              <a:rPr lang="en-US" dirty="0" err="1" smtClean="0"/>
              <a:t>korn</a:t>
            </a:r>
            <a:r>
              <a:rPr lang="en-US" dirty="0" smtClean="0"/>
              <a:t> shell</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aliases is created by using alias command</a:t>
            </a:r>
          </a:p>
          <a:p>
            <a:pPr algn="just">
              <a:buNone/>
            </a:pPr>
            <a:endParaRPr lang="en-US" sz="2800" dirty="0" smtClean="0"/>
          </a:p>
          <a:p>
            <a:pPr algn="just">
              <a:buNone/>
            </a:pPr>
            <a:r>
              <a:rPr lang="en-US" sz="2800" dirty="0" smtClean="0"/>
              <a:t>SYNTAX</a:t>
            </a:r>
          </a:p>
          <a:p>
            <a:pPr algn="just">
              <a:buNone/>
            </a:pPr>
            <a:r>
              <a:rPr lang="en-US" sz="2800" dirty="0" smtClean="0"/>
              <a:t>alias  name=command-definition</a:t>
            </a:r>
          </a:p>
          <a:p>
            <a:pPr algn="just"/>
            <a:r>
              <a:rPr lang="en-US" sz="2800" dirty="0" smtClean="0"/>
              <a:t>alias is command keyword</a:t>
            </a:r>
          </a:p>
          <a:p>
            <a:pPr algn="just"/>
            <a:r>
              <a:rPr lang="en-US" sz="2800" dirty="0" smtClean="0"/>
              <a:t>name is the name of alias being created</a:t>
            </a:r>
          </a:p>
          <a:p>
            <a:pPr algn="just"/>
            <a:r>
              <a:rPr lang="en-US" sz="2800" dirty="0" smtClean="0"/>
              <a:t>command-definition is the code</a:t>
            </a:r>
          </a:p>
          <a:p>
            <a:pPr algn="just"/>
            <a:r>
              <a:rPr lang="en-US" sz="2800" dirty="0" smtClean="0"/>
              <a:t>no space before or after the assignment operator</a:t>
            </a: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lstStyle/>
          <a:p>
            <a:pPr algn="just"/>
            <a:r>
              <a:rPr lang="en-US" dirty="0" smtClean="0"/>
              <a:t>To move up one level from the child to parent, we should use the exit command. </a:t>
            </a:r>
          </a:p>
          <a:p>
            <a:pPr algn="just"/>
            <a:r>
              <a:rPr lang="en-US" dirty="0" smtClean="0"/>
              <a:t>Each exit command moves up one shell in the hierarchy; that is, it moves up one shell in the parent-child relationship</a:t>
            </a:r>
          </a:p>
          <a:p>
            <a:pPr algn="just"/>
            <a:r>
              <a:rPr lang="en-US" dirty="0" smtClean="0"/>
              <a:t> When we move up to the parent shell, the child shell is destroyed – it no longer exists.</a:t>
            </a:r>
          </a:p>
          <a:p>
            <a:pPr algn="just"/>
            <a:r>
              <a:rPr lang="en-US" dirty="0" smtClean="0"/>
              <a:t>To quit the session – that is to log out of the system – we must be at the original login shell. </a:t>
            </a:r>
          </a:p>
          <a:p>
            <a:pPr algn="just"/>
            <a:r>
              <a:rPr lang="en-US" dirty="0" smtClean="0"/>
              <a:t>We cannot log out from a child. If we try to log out from a child, we will get an error message.</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Renaming commands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rename command using alias</a:t>
            </a:r>
          </a:p>
          <a:p>
            <a:pPr algn="just">
              <a:buNone/>
            </a:pPr>
            <a:r>
              <a:rPr lang="en-US" sz="2800" dirty="0" smtClean="0"/>
              <a:t>	alias dir=</a:t>
            </a:r>
            <a:r>
              <a:rPr lang="en-US" sz="2800" dirty="0" err="1" smtClean="0"/>
              <a:t>ls</a:t>
            </a:r>
            <a:endParaRPr lang="en-US" sz="2800" dirty="0" smtClean="0"/>
          </a:p>
          <a:p>
            <a:pPr algn="just">
              <a:buNone/>
            </a:pPr>
            <a:r>
              <a:rPr lang="en-US" sz="2800" dirty="0" smtClean="0"/>
              <a:t>	dir</a:t>
            </a:r>
          </a:p>
          <a:p>
            <a:pPr algn="just"/>
            <a:r>
              <a:rPr lang="en-US" sz="2800" dirty="0" smtClean="0"/>
              <a:t>Alias of command with options</a:t>
            </a:r>
          </a:p>
          <a:p>
            <a:pPr algn="just">
              <a:buNone/>
            </a:pPr>
            <a:r>
              <a:rPr lang="en-US" sz="2800" dirty="0" smtClean="0"/>
              <a:t>	alias dir=’</a:t>
            </a:r>
            <a:r>
              <a:rPr lang="en-US" sz="2800" dirty="0" err="1" smtClean="0"/>
              <a:t>ls</a:t>
            </a:r>
            <a:r>
              <a:rPr lang="en-US" sz="2800" dirty="0" smtClean="0"/>
              <a:t>   –l’</a:t>
            </a:r>
          </a:p>
          <a:p>
            <a:pPr algn="just">
              <a:buNone/>
            </a:pPr>
            <a:r>
              <a:rPr lang="en-US" sz="2800" dirty="0" smtClean="0"/>
              <a:t>	dir</a:t>
            </a:r>
          </a:p>
          <a:p>
            <a:pPr algn="just"/>
            <a:r>
              <a:rPr lang="en-US" sz="2800" dirty="0" smtClean="0"/>
              <a:t>using alias with  multiple command lines</a:t>
            </a:r>
            <a:endParaRPr lang="en-IN" sz="2800" dirty="0" smtClean="0"/>
          </a:p>
          <a:p>
            <a:pPr algn="just">
              <a:buNone/>
            </a:pPr>
            <a:r>
              <a:rPr lang="en-US" sz="2800" dirty="0" smtClean="0"/>
              <a:t>	alias dir=‘</a:t>
            </a:r>
            <a:r>
              <a:rPr lang="en-US" sz="2800" dirty="0" err="1" smtClean="0"/>
              <a:t>ls</a:t>
            </a:r>
            <a:r>
              <a:rPr lang="en-US" sz="2800" dirty="0" smtClean="0"/>
              <a:t> –l | more’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US" sz="2800" dirty="0" smtClean="0"/>
              <a:t>using alias in an alias definition</a:t>
            </a:r>
          </a:p>
          <a:p>
            <a:pPr>
              <a:buNone/>
            </a:pPr>
            <a:r>
              <a:rPr lang="en-US" sz="2800" dirty="0" smtClean="0"/>
              <a:t>	alias   dir=</a:t>
            </a:r>
            <a:r>
              <a:rPr lang="en-US" sz="2800" dirty="0" err="1" smtClean="0"/>
              <a:t>ls</a:t>
            </a:r>
            <a:endParaRPr lang="en-US" sz="2800" dirty="0" smtClean="0"/>
          </a:p>
          <a:p>
            <a:pPr>
              <a:buNone/>
            </a:pPr>
            <a:r>
              <a:rPr lang="en-US" sz="2800" dirty="0" smtClean="0"/>
              <a:t>	alias    </a:t>
            </a:r>
            <a:r>
              <a:rPr lang="en-US" sz="2800" dirty="0" err="1" smtClean="0"/>
              <a:t>lndir</a:t>
            </a:r>
            <a:r>
              <a:rPr lang="en-US" sz="2800" dirty="0" smtClean="0"/>
              <a:t> = ‘dir –l | more’</a:t>
            </a:r>
          </a:p>
          <a:p>
            <a:r>
              <a:rPr lang="en-US" sz="2800" dirty="0" smtClean="0"/>
              <a:t>To list all aliases , use the alias command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pPr>
              <a:buNone/>
            </a:pPr>
            <a:r>
              <a:rPr lang="en-US" sz="2800" dirty="0" smtClean="0"/>
              <a:t>Removing alias names</a:t>
            </a:r>
          </a:p>
          <a:p>
            <a:r>
              <a:rPr lang="en-US" sz="2800" dirty="0" err="1" smtClean="0"/>
              <a:t>unalias</a:t>
            </a:r>
            <a:r>
              <a:rPr lang="en-US" sz="2800" dirty="0" smtClean="0"/>
              <a:t>  command name</a:t>
            </a:r>
          </a:p>
          <a:p>
            <a:pPr>
              <a:buNone/>
            </a:pPr>
            <a:r>
              <a:rPr lang="en-US" sz="2800" dirty="0" smtClean="0"/>
              <a:t>	</a:t>
            </a:r>
            <a:r>
              <a:rPr lang="en-US" sz="2800" dirty="0" err="1" smtClean="0"/>
              <a:t>unalias</a:t>
            </a:r>
            <a:r>
              <a:rPr lang="en-US" sz="2800" dirty="0" smtClean="0"/>
              <a:t> dir</a:t>
            </a:r>
            <a:endParaRPr lang="en-IN"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aliases in </a:t>
            </a:r>
            <a:r>
              <a:rPr lang="en-US" dirty="0" err="1" smtClean="0"/>
              <a:t>korn</a:t>
            </a:r>
            <a:r>
              <a:rPr lang="en-US" dirty="0" smtClean="0"/>
              <a:t> shell</a:t>
            </a:r>
            <a:endParaRPr lang="en-IN" dirty="0"/>
          </a:p>
        </p:txBody>
      </p:sp>
      <p:graphicFrame>
        <p:nvGraphicFramePr>
          <p:cNvPr id="4" name="Content Placeholder 3"/>
          <p:cNvGraphicFramePr>
            <a:graphicFrameLocks noGrp="1"/>
          </p:cNvGraphicFramePr>
          <p:nvPr>
            <p:ph sz="quarter" idx="1"/>
          </p:nvPr>
        </p:nvGraphicFramePr>
        <p:xfrm>
          <a:off x="214281" y="1673848"/>
          <a:ext cx="8243919" cy="4575828"/>
        </p:xfrm>
        <a:graphic>
          <a:graphicData uri="http://schemas.openxmlformats.org/drawingml/2006/table">
            <a:tbl>
              <a:tblPr firstRow="1" bandRow="1">
                <a:tableStyleId>{8799B23B-EC83-4686-B30A-512413B5E67A}</a:tableStyleId>
              </a:tblPr>
              <a:tblGrid>
                <a:gridCol w="4114182"/>
                <a:gridCol w="4129737"/>
              </a:tblGrid>
              <a:tr h="762638">
                <a:tc>
                  <a:txBody>
                    <a:bodyPr/>
                    <a:lstStyle/>
                    <a:p>
                      <a:pPr algn="ctr"/>
                      <a:r>
                        <a:rPr lang="en-US" sz="2800" dirty="0" smtClean="0"/>
                        <a:t>feature</a:t>
                      </a:r>
                      <a:endParaRPr lang="en-IN" sz="2800" dirty="0"/>
                    </a:p>
                  </a:txBody>
                  <a:tcPr/>
                </a:tc>
                <a:tc>
                  <a:txBody>
                    <a:bodyPr/>
                    <a:lstStyle/>
                    <a:p>
                      <a:pPr algn="ctr"/>
                      <a:r>
                        <a:rPr lang="en-US" sz="2800" dirty="0" smtClean="0"/>
                        <a:t>Korn shell</a:t>
                      </a:r>
                      <a:endParaRPr lang="en-IN" sz="2800" dirty="0"/>
                    </a:p>
                  </a:txBody>
                  <a:tcPr/>
                </a:tc>
              </a:tr>
              <a:tr h="762638">
                <a:tc>
                  <a:txBody>
                    <a:bodyPr/>
                    <a:lstStyle/>
                    <a:p>
                      <a:pPr algn="l"/>
                      <a:r>
                        <a:rPr lang="en-US" sz="3200" dirty="0" smtClean="0"/>
                        <a:t>Define</a:t>
                      </a:r>
                      <a:endParaRPr lang="en-IN" sz="3200" dirty="0"/>
                    </a:p>
                  </a:txBody>
                  <a:tcPr anchor="ctr"/>
                </a:tc>
                <a:tc>
                  <a:txBody>
                    <a:bodyPr/>
                    <a:lstStyle/>
                    <a:p>
                      <a:r>
                        <a:rPr lang="en-US" sz="3200" dirty="0" smtClean="0"/>
                        <a:t>alias x=command</a:t>
                      </a:r>
                      <a:endParaRPr lang="en-IN" sz="3200" dirty="0"/>
                    </a:p>
                  </a:txBody>
                  <a:tcPr anchor="ctr"/>
                </a:tc>
              </a:tr>
              <a:tr h="762638">
                <a:tc>
                  <a:txBody>
                    <a:bodyPr/>
                    <a:lstStyle/>
                    <a:p>
                      <a:r>
                        <a:rPr lang="en-US" sz="3200" dirty="0" smtClean="0"/>
                        <a:t>argument</a:t>
                      </a:r>
                      <a:endParaRPr lang="en-IN" sz="3200" dirty="0"/>
                    </a:p>
                  </a:txBody>
                  <a:tcPr anchor="ctr"/>
                </a:tc>
                <a:tc>
                  <a:txBody>
                    <a:bodyPr/>
                    <a:lstStyle/>
                    <a:p>
                      <a:r>
                        <a:rPr lang="en-US" sz="3200" dirty="0" smtClean="0"/>
                        <a:t>only at end</a:t>
                      </a:r>
                      <a:endParaRPr lang="en-IN" sz="3200" dirty="0"/>
                    </a:p>
                  </a:txBody>
                  <a:tcPr anchor="ctr"/>
                </a:tc>
              </a:tr>
              <a:tr h="762638">
                <a:tc>
                  <a:txBody>
                    <a:bodyPr/>
                    <a:lstStyle/>
                    <a:p>
                      <a:r>
                        <a:rPr lang="en-US" sz="3200" dirty="0" smtClean="0"/>
                        <a:t>List all aliases</a:t>
                      </a:r>
                      <a:endParaRPr lang="en-IN" sz="3200" dirty="0"/>
                    </a:p>
                  </a:txBody>
                  <a:tcPr anchor="ctr"/>
                </a:tc>
                <a:tc>
                  <a:txBody>
                    <a:bodyPr/>
                    <a:lstStyle/>
                    <a:p>
                      <a:r>
                        <a:rPr lang="en-US" sz="3200" dirty="0" smtClean="0"/>
                        <a:t>alias</a:t>
                      </a:r>
                      <a:endParaRPr lang="en-IN" sz="3200" dirty="0"/>
                    </a:p>
                  </a:txBody>
                  <a:tcPr anchor="ctr"/>
                </a:tc>
              </a:tr>
              <a:tr h="762638">
                <a:tc>
                  <a:txBody>
                    <a:bodyPr/>
                    <a:lstStyle/>
                    <a:p>
                      <a:r>
                        <a:rPr lang="en-US" sz="3200" dirty="0" smtClean="0"/>
                        <a:t>Remove alias</a:t>
                      </a:r>
                      <a:endParaRPr lang="en-IN" sz="3200" dirty="0"/>
                    </a:p>
                  </a:txBody>
                  <a:tcPr anchor="ctr"/>
                </a:tc>
                <a:tc>
                  <a:txBody>
                    <a:bodyPr/>
                    <a:lstStyle/>
                    <a:p>
                      <a:r>
                        <a:rPr lang="en-US" sz="3200" dirty="0" err="1" smtClean="0"/>
                        <a:t>unalias</a:t>
                      </a:r>
                      <a:r>
                        <a:rPr lang="en-US" sz="3200" dirty="0" smtClean="0"/>
                        <a:t>   x</a:t>
                      </a:r>
                      <a:endParaRPr lang="en-IN" sz="3200" dirty="0"/>
                    </a:p>
                  </a:txBody>
                  <a:tcPr anchor="ctr"/>
                </a:tc>
              </a:tr>
              <a:tr h="762638">
                <a:tc>
                  <a:txBody>
                    <a:bodyPr/>
                    <a:lstStyle/>
                    <a:p>
                      <a:r>
                        <a:rPr lang="en-US" sz="3200" dirty="0" smtClean="0"/>
                        <a:t>remove all the alias</a:t>
                      </a:r>
                      <a:endParaRPr lang="en-IN" sz="3200" dirty="0"/>
                    </a:p>
                  </a:txBody>
                  <a:tcPr anchor="ctr"/>
                </a:tc>
                <a:tc>
                  <a:txBody>
                    <a:bodyPr/>
                    <a:lstStyle/>
                    <a:p>
                      <a:r>
                        <a:rPr lang="en-US" sz="3200" dirty="0" err="1" smtClean="0"/>
                        <a:t>unalias</a:t>
                      </a:r>
                      <a:r>
                        <a:rPr lang="en-US" sz="3200" dirty="0" smtClean="0"/>
                        <a:t>    –a</a:t>
                      </a:r>
                      <a:endParaRPr lang="en-IN" sz="3200" dirty="0"/>
                    </a:p>
                  </a:txBody>
                  <a:tcPr anchor="ct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Variables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location in memory where value can be stored</a:t>
            </a:r>
          </a:p>
          <a:p>
            <a:pPr algn="just"/>
            <a:r>
              <a:rPr lang="en-US" sz="2800" dirty="0" smtClean="0"/>
              <a:t>each shell  allow  us to create,  store and access values in variables</a:t>
            </a:r>
          </a:p>
          <a:p>
            <a:pPr algn="just"/>
            <a:r>
              <a:rPr lang="en-US" sz="2800" dirty="0" smtClean="0"/>
              <a:t>two classification of  variables</a:t>
            </a:r>
          </a:p>
          <a:p>
            <a:pPr algn="just">
              <a:buNone/>
            </a:pPr>
            <a:r>
              <a:rPr lang="en-US" sz="2800" dirty="0" smtClean="0"/>
              <a:t>		user defined variables </a:t>
            </a:r>
          </a:p>
          <a:p>
            <a:pPr algn="just">
              <a:buNone/>
            </a:pPr>
            <a:r>
              <a:rPr lang="en-US" sz="2800" dirty="0" smtClean="0"/>
              <a:t>		predefined variables</a:t>
            </a:r>
          </a:p>
          <a:p>
            <a:pPr algn="just">
              <a:buNone/>
            </a:pPr>
            <a:endParaRPr lang="en-US" sz="2800" dirty="0" smtClean="0"/>
          </a:p>
          <a:p>
            <a:pPr algn="just"/>
            <a:endParaRPr lang="en-IN" sz="2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storing  &amp; Accessing user defined variables</a:t>
            </a:r>
            <a:endParaRPr lang="en-IN" dirty="0"/>
          </a:p>
        </p:txBody>
      </p:sp>
      <p:graphicFrame>
        <p:nvGraphicFramePr>
          <p:cNvPr id="4" name="Content Placeholder 3"/>
          <p:cNvGraphicFramePr>
            <a:graphicFrameLocks noGrp="1"/>
          </p:cNvGraphicFramePr>
          <p:nvPr>
            <p:ph sz="quarter" idx="1"/>
          </p:nvPr>
        </p:nvGraphicFramePr>
        <p:xfrm>
          <a:off x="685801" y="1447800"/>
          <a:ext cx="7543798" cy="2834640"/>
        </p:xfrm>
        <a:graphic>
          <a:graphicData uri="http://schemas.openxmlformats.org/drawingml/2006/table">
            <a:tbl>
              <a:tblPr firstRow="1" bandRow="1">
                <a:tableStyleId>{8799B23B-EC83-4686-B30A-512413B5E67A}</a:tableStyleId>
              </a:tblPr>
              <a:tblGrid>
                <a:gridCol w="3771899"/>
                <a:gridCol w="3771899"/>
              </a:tblGrid>
              <a:tr h="370840">
                <a:tc>
                  <a:txBody>
                    <a:bodyPr/>
                    <a:lstStyle/>
                    <a:p>
                      <a:pPr algn="ctr"/>
                      <a:r>
                        <a:rPr lang="en-US" sz="2800" dirty="0" smtClean="0"/>
                        <a:t>Action</a:t>
                      </a:r>
                    </a:p>
                    <a:p>
                      <a:pPr algn="ctr"/>
                      <a:endParaRPr lang="en-IN" sz="2800" dirty="0"/>
                    </a:p>
                  </a:txBody>
                  <a:tcPr/>
                </a:tc>
                <a:tc>
                  <a:txBody>
                    <a:bodyPr/>
                    <a:lstStyle/>
                    <a:p>
                      <a:pPr algn="ctr"/>
                      <a:r>
                        <a:rPr lang="en-US" sz="2800" dirty="0" smtClean="0"/>
                        <a:t>Korn</a:t>
                      </a:r>
                      <a:r>
                        <a:rPr lang="en-US" sz="2800" baseline="0" dirty="0" smtClean="0"/>
                        <a:t> shell</a:t>
                      </a:r>
                      <a:endParaRPr lang="en-IN" sz="2800" dirty="0"/>
                    </a:p>
                  </a:txBody>
                  <a:tcPr/>
                </a:tc>
              </a:tr>
              <a:tr h="370840">
                <a:tc>
                  <a:txBody>
                    <a:bodyPr/>
                    <a:lstStyle/>
                    <a:p>
                      <a:r>
                        <a:rPr lang="en-US" sz="2800" dirty="0" smtClean="0"/>
                        <a:t>Assignment</a:t>
                      </a:r>
                    </a:p>
                    <a:p>
                      <a:endParaRPr lang="en-IN" sz="2800" dirty="0"/>
                    </a:p>
                  </a:txBody>
                  <a:tcPr/>
                </a:tc>
                <a:tc>
                  <a:txBody>
                    <a:bodyPr/>
                    <a:lstStyle/>
                    <a:p>
                      <a:r>
                        <a:rPr lang="en-US" sz="2800" dirty="0" smtClean="0"/>
                        <a:t>variable=value</a:t>
                      </a:r>
                      <a:endParaRPr lang="en-IN" sz="2800" dirty="0"/>
                    </a:p>
                  </a:txBody>
                  <a:tcPr/>
                </a:tc>
              </a:tr>
              <a:tr h="370840">
                <a:tc>
                  <a:txBody>
                    <a:bodyPr/>
                    <a:lstStyle/>
                    <a:p>
                      <a:r>
                        <a:rPr lang="en-US" sz="2800" dirty="0" smtClean="0"/>
                        <a:t>Reference</a:t>
                      </a:r>
                    </a:p>
                    <a:p>
                      <a:endParaRPr lang="en-IN" sz="2800" dirty="0"/>
                    </a:p>
                  </a:txBody>
                  <a:tcPr/>
                </a:tc>
                <a:tc>
                  <a:txBody>
                    <a:bodyPr/>
                    <a:lstStyle/>
                    <a:p>
                      <a:r>
                        <a:rPr lang="en-US" sz="2800" dirty="0" smtClean="0"/>
                        <a:t>$variable</a:t>
                      </a:r>
                      <a:endParaRPr lang="en-IN" sz="2800" dirty="0"/>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924800" cy="1143000"/>
          </a:xfrm>
        </p:spPr>
        <p:txBody>
          <a:bodyPr>
            <a:normAutofit fontScale="90000"/>
          </a:bodyPr>
          <a:lstStyle/>
          <a:p>
            <a:r>
              <a:rPr lang="en-US" dirty="0" smtClean="0"/>
              <a:t>storing and accessing  user defined variables</a:t>
            </a:r>
            <a:endParaRPr lang="en-IN" dirty="0"/>
          </a:p>
        </p:txBody>
      </p:sp>
      <p:sp>
        <p:nvSpPr>
          <p:cNvPr id="3" name="Content Placeholder 2"/>
          <p:cNvSpPr>
            <a:spLocks noGrp="1"/>
          </p:cNvSpPr>
          <p:nvPr>
            <p:ph sz="quarter" idx="1"/>
          </p:nvPr>
        </p:nvSpPr>
        <p:spPr/>
        <p:txBody>
          <a:bodyPr/>
          <a:lstStyle/>
          <a:p>
            <a:pPr>
              <a:buNone/>
            </a:pPr>
            <a:r>
              <a:rPr lang="en-US" dirty="0" smtClean="0"/>
              <a:t>x=23</a:t>
            </a:r>
          </a:p>
          <a:p>
            <a:pPr>
              <a:buNone/>
            </a:pPr>
            <a:r>
              <a:rPr lang="en-US" dirty="0" smtClean="0"/>
              <a:t>echo $x</a:t>
            </a:r>
          </a:p>
          <a:p>
            <a:pPr>
              <a:buNone/>
            </a:pPr>
            <a:r>
              <a:rPr lang="en-US" dirty="0" smtClean="0"/>
              <a:t>23</a:t>
            </a:r>
          </a:p>
          <a:p>
            <a:endParaRPr lang="en-US" dirty="0" smtClean="0"/>
          </a:p>
          <a:p>
            <a:pPr>
              <a:buNone/>
            </a:pPr>
            <a:r>
              <a:rPr lang="en-US" dirty="0" smtClean="0"/>
              <a:t>x=“hello”</a:t>
            </a:r>
          </a:p>
          <a:p>
            <a:pPr>
              <a:buNone/>
            </a:pPr>
            <a:r>
              <a:rPr lang="en-US" dirty="0" smtClean="0"/>
              <a:t>echo $x</a:t>
            </a:r>
          </a:p>
          <a:p>
            <a:pPr>
              <a:buNone/>
            </a:pPr>
            <a:r>
              <a:rPr lang="en-US" dirty="0" smtClean="0"/>
              <a:t>hello</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variables</a:t>
            </a:r>
            <a:endParaRPr lang="en-IN" dirty="0"/>
          </a:p>
        </p:txBody>
      </p:sp>
      <p:sp>
        <p:nvSpPr>
          <p:cNvPr id="3" name="Content Placeholder 2"/>
          <p:cNvSpPr>
            <a:spLocks noGrp="1"/>
          </p:cNvSpPr>
          <p:nvPr>
            <p:ph sz="quarter" idx="1"/>
          </p:nvPr>
        </p:nvSpPr>
        <p:spPr/>
        <p:txBody>
          <a:bodyPr/>
          <a:lstStyle/>
          <a:p>
            <a:pPr algn="just"/>
            <a:r>
              <a:rPr lang="en-US" dirty="0" smtClean="0"/>
              <a:t>Variables that are not set</a:t>
            </a:r>
          </a:p>
          <a:p>
            <a:pPr algn="just"/>
            <a:r>
              <a:rPr lang="en-US" dirty="0" smtClean="0"/>
              <a:t>Can explicitly store a null value in a variable  by either assigning it a null string(“”) or assigning it nothing</a:t>
            </a:r>
          </a:p>
          <a:p>
            <a:pPr algn="just"/>
            <a:r>
              <a:rPr lang="en-US" dirty="0" smtClean="0"/>
              <a:t>Example</a:t>
            </a:r>
          </a:p>
          <a:p>
            <a:pPr algn="just">
              <a:buNone/>
            </a:pPr>
            <a:r>
              <a:rPr lang="en-US" dirty="0" smtClean="0"/>
              <a:t>$y=</a:t>
            </a:r>
          </a:p>
          <a:p>
            <a:pPr algn="just">
              <a:buNone/>
            </a:pPr>
            <a:r>
              <a:rPr lang="en-US" dirty="0" smtClean="0"/>
              <a:t>$z=“”</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only variables</a:t>
            </a:r>
            <a:endParaRPr lang="en-IN" dirty="0"/>
          </a:p>
        </p:txBody>
      </p:sp>
      <p:sp>
        <p:nvSpPr>
          <p:cNvPr id="3" name="Content Placeholder 2"/>
          <p:cNvSpPr>
            <a:spLocks noGrp="1"/>
          </p:cNvSpPr>
          <p:nvPr>
            <p:ph sz="quarter" idx="1"/>
          </p:nvPr>
        </p:nvSpPr>
        <p:spPr/>
        <p:txBody>
          <a:bodyPr/>
          <a:lstStyle/>
          <a:p>
            <a:r>
              <a:rPr lang="en-US" dirty="0" smtClean="0"/>
              <a:t>Value that cannot be changed</a:t>
            </a:r>
          </a:p>
          <a:p>
            <a:pPr>
              <a:buNone/>
            </a:pPr>
            <a:r>
              <a:rPr lang="en-US" dirty="0" smtClean="0"/>
              <a:t>$a=</a:t>
            </a:r>
            <a:r>
              <a:rPr lang="en-US" dirty="0" err="1" smtClean="0"/>
              <a:t>hai</a:t>
            </a:r>
            <a:endParaRPr lang="en-US" dirty="0" smtClean="0"/>
          </a:p>
          <a:p>
            <a:pPr>
              <a:buNone/>
            </a:pPr>
            <a:r>
              <a:rPr lang="en-US" dirty="0" smtClean="0"/>
              <a:t>$b=hello</a:t>
            </a:r>
          </a:p>
          <a:p>
            <a:pPr>
              <a:buNone/>
            </a:pPr>
            <a:r>
              <a:rPr lang="en-US" dirty="0" smtClean="0"/>
              <a:t>$</a:t>
            </a:r>
            <a:r>
              <a:rPr lang="en-US" dirty="0" err="1" smtClean="0"/>
              <a:t>readonly</a:t>
            </a:r>
            <a:r>
              <a:rPr lang="en-US" dirty="0" smtClean="0"/>
              <a:t> a b</a:t>
            </a:r>
          </a:p>
          <a:p>
            <a:pPr>
              <a:buNone/>
            </a:pPr>
            <a:r>
              <a:rPr lang="en-US" dirty="0" smtClean="0"/>
              <a:t>$a=</a:t>
            </a:r>
            <a:r>
              <a:rPr lang="en-US" dirty="0" err="1" smtClean="0"/>
              <a:t>kiran</a:t>
            </a:r>
            <a:endParaRPr lang="en-US" dirty="0" smtClean="0"/>
          </a:p>
          <a:p>
            <a:pPr>
              <a:buNone/>
            </a:pPr>
            <a:r>
              <a:rPr lang="en-US" dirty="0" smtClean="0"/>
              <a:t>$a: is read only</a:t>
            </a:r>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IN" dirty="0" smtClean="0"/>
              <a:t/>
            </a:r>
            <a:br>
              <a:rPr lang="en-IN" dirty="0" smtClean="0"/>
            </a:br>
            <a:r>
              <a:rPr lang="en-GB" b="1" dirty="0" smtClean="0"/>
              <a:t> Input statement</a:t>
            </a:r>
            <a:endParaRPr lang="en-IN" dirty="0"/>
          </a:p>
        </p:txBody>
      </p:sp>
      <p:sp>
        <p:nvSpPr>
          <p:cNvPr id="3" name="Content Placeholder 2"/>
          <p:cNvSpPr>
            <a:spLocks noGrp="1"/>
          </p:cNvSpPr>
          <p:nvPr>
            <p:ph sz="quarter" idx="1"/>
          </p:nvPr>
        </p:nvSpPr>
        <p:spPr/>
        <p:txBody>
          <a:bodyPr/>
          <a:lstStyle/>
          <a:p>
            <a:pPr algn="just"/>
            <a:r>
              <a:rPr lang="en-GB" dirty="0" smtClean="0"/>
              <a:t>Reading data from a terminal or a file is done using the </a:t>
            </a:r>
            <a:r>
              <a:rPr lang="en-GB" b="1" dirty="0" smtClean="0"/>
              <a:t>read</a:t>
            </a:r>
            <a:r>
              <a:rPr lang="en-GB" dirty="0" smtClean="0"/>
              <a:t> command. </a:t>
            </a:r>
          </a:p>
          <a:p>
            <a:pPr algn="just"/>
            <a:r>
              <a:rPr lang="en-GB" dirty="0" smtClean="0"/>
              <a:t>The </a:t>
            </a:r>
            <a:r>
              <a:rPr lang="en-GB" b="1" dirty="0" smtClean="0"/>
              <a:t>read</a:t>
            </a:r>
            <a:r>
              <a:rPr lang="en-GB" dirty="0" smtClean="0"/>
              <a:t> command reads a line and stores the words in variables. </a:t>
            </a:r>
          </a:p>
          <a:p>
            <a:pPr algn="just"/>
            <a:r>
              <a:rPr lang="en-GB" dirty="0" smtClean="0"/>
              <a:t>It must be terminated by a return and the input line must immediately follow the command.</a:t>
            </a:r>
            <a:endParaRPr lang="en-IN" dirty="0" smtClean="0"/>
          </a:p>
          <a:p>
            <a:pPr algn="just"/>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US" b="1" dirty="0" smtClean="0"/>
              <a:t> Standard Streams</a:t>
            </a:r>
            <a:endParaRPr lang="en-IN" dirty="0"/>
          </a:p>
        </p:txBody>
      </p:sp>
      <p:sp>
        <p:nvSpPr>
          <p:cNvPr id="3" name="Content Placeholder 2"/>
          <p:cNvSpPr>
            <a:spLocks noGrp="1"/>
          </p:cNvSpPr>
          <p:nvPr>
            <p:ph sz="quarter" idx="1"/>
          </p:nvPr>
        </p:nvSpPr>
        <p:spPr/>
        <p:txBody>
          <a:bodyPr>
            <a:normAutofit/>
          </a:bodyPr>
          <a:lstStyle/>
          <a:p>
            <a:pPr algn="just"/>
            <a:r>
              <a:rPr lang="en-US" dirty="0" smtClean="0"/>
              <a:t>UNIX defines three standard streams that are used by commands. </a:t>
            </a:r>
          </a:p>
          <a:p>
            <a:pPr algn="just"/>
            <a:r>
              <a:rPr lang="en-US" dirty="0" smtClean="0"/>
              <a:t>Each command takes its input from a stream known as </a:t>
            </a:r>
            <a:r>
              <a:rPr lang="en-US" b="1" dirty="0" smtClean="0"/>
              <a:t>standard input</a:t>
            </a:r>
            <a:r>
              <a:rPr lang="en-US" dirty="0" smtClean="0"/>
              <a:t>. </a:t>
            </a:r>
          </a:p>
          <a:p>
            <a:pPr algn="just"/>
            <a:r>
              <a:rPr lang="en-US" dirty="0" smtClean="0"/>
              <a:t>Commands that create output send it to a stream known as </a:t>
            </a:r>
            <a:r>
              <a:rPr lang="en-US" b="1" dirty="0" smtClean="0"/>
              <a:t>standard output</a:t>
            </a:r>
            <a:r>
              <a:rPr lang="en-US" dirty="0" smtClean="0"/>
              <a:t>.</a:t>
            </a:r>
          </a:p>
          <a:p>
            <a:pPr algn="just"/>
            <a:r>
              <a:rPr lang="en-US" dirty="0" smtClean="0"/>
              <a:t> If an executing command encounters an error, the error message is sent to </a:t>
            </a:r>
            <a:r>
              <a:rPr lang="en-US" b="1" dirty="0" smtClean="0"/>
              <a:t>standard error</a:t>
            </a:r>
            <a:r>
              <a:rPr lang="en-US" dirty="0" smtClean="0"/>
              <a:t>.</a:t>
            </a:r>
          </a:p>
          <a:p>
            <a:pPr algn="just"/>
            <a:r>
              <a:rPr lang="en-US" dirty="0" smtClean="0"/>
              <a:t> </a:t>
            </a:r>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fontScale="90000"/>
          </a:bodyPr>
          <a:lstStyle/>
          <a:p>
            <a:r>
              <a:rPr lang="en-IN" dirty="0" smtClean="0"/>
              <a:t/>
            </a:r>
            <a:br>
              <a:rPr lang="en-IN" dirty="0" smtClean="0"/>
            </a:br>
            <a:r>
              <a:rPr lang="en-GB" b="1" dirty="0" smtClean="0"/>
              <a:t> Reading Word by Word</a:t>
            </a:r>
            <a:endParaRPr lang="en-IN" dirty="0"/>
          </a:p>
        </p:txBody>
      </p:sp>
      <p:sp>
        <p:nvSpPr>
          <p:cNvPr id="3" name="Content Placeholder 2"/>
          <p:cNvSpPr>
            <a:spLocks noGrp="1"/>
          </p:cNvSpPr>
          <p:nvPr>
            <p:ph sz="quarter" idx="1"/>
          </p:nvPr>
        </p:nvSpPr>
        <p:spPr>
          <a:xfrm>
            <a:off x="914400" y="1143000"/>
            <a:ext cx="7772400" cy="4876800"/>
          </a:xfrm>
        </p:spPr>
        <p:txBody>
          <a:bodyPr>
            <a:normAutofit/>
          </a:bodyPr>
          <a:lstStyle/>
          <a:p>
            <a:pPr algn="just"/>
            <a:r>
              <a:rPr lang="en-GB" dirty="0" smtClean="0"/>
              <a:t>When the </a:t>
            </a:r>
            <a:r>
              <a:rPr lang="en-GB" b="1" dirty="0" smtClean="0"/>
              <a:t>read</a:t>
            </a:r>
            <a:r>
              <a:rPr lang="en-GB" dirty="0" smtClean="0"/>
              <a:t> command is executed, the shell reads a line from the standard input (keyboard or redirected file) and stores it in variables word by word. </a:t>
            </a:r>
          </a:p>
          <a:p>
            <a:pPr algn="just"/>
            <a:r>
              <a:rPr lang="en-GB" dirty="0" smtClean="0"/>
              <a:t>Words are characters separated by spaces or tabs. The first word is stored in the first variable, the second is stored in the second variable, and so forth. </a:t>
            </a:r>
          </a:p>
          <a:p>
            <a:pPr algn="just"/>
            <a:r>
              <a:rPr lang="en-GB" dirty="0" smtClean="0"/>
              <a:t>If there are more words than there are variables, all the extra words are placed in the last variable.</a:t>
            </a:r>
          </a:p>
          <a:p>
            <a:pPr algn="just"/>
            <a:r>
              <a:rPr lang="en-GB" dirty="0" smtClean="0"/>
              <a:t> If there are fewer words than there are variables, the unmatched variables are set to a null value. Any value in them before the read is lost.</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GB" b="1" i="1" dirty="0" smtClean="0"/>
              <a:t>$ read word1 word2 word3</a:t>
            </a:r>
            <a:endParaRPr lang="en-IN" dirty="0" smtClean="0"/>
          </a:p>
          <a:p>
            <a:r>
              <a:rPr lang="en-GB" i="1" dirty="0" smtClean="0"/>
              <a:t>Now	is</a:t>
            </a:r>
            <a:endParaRPr lang="en-IN" dirty="0" smtClean="0"/>
          </a:p>
          <a:p>
            <a:r>
              <a:rPr lang="en-GB" b="1" i="1" dirty="0" smtClean="0"/>
              <a:t>$ print $word1</a:t>
            </a:r>
            <a:endParaRPr lang="en-IN" dirty="0" smtClean="0"/>
          </a:p>
          <a:p>
            <a:r>
              <a:rPr lang="en-GB" i="1" dirty="0" smtClean="0"/>
              <a:t>Now</a:t>
            </a:r>
            <a:endParaRPr lang="en-IN" dirty="0" smtClean="0"/>
          </a:p>
          <a:p>
            <a:r>
              <a:rPr lang="en-GB" b="1" i="1" dirty="0" smtClean="0"/>
              <a:t>$ print $word2</a:t>
            </a:r>
            <a:endParaRPr lang="en-IN" dirty="0" smtClean="0"/>
          </a:p>
          <a:p>
            <a:r>
              <a:rPr lang="en-GB" i="1" dirty="0" smtClean="0"/>
              <a:t>is</a:t>
            </a:r>
            <a:endParaRPr lang="en-IN" dirty="0" smtClean="0"/>
          </a:p>
          <a:p>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GB" b="1" i="1" dirty="0" smtClean="0"/>
              <a:t>$ read word1 word2 word3</a:t>
            </a:r>
            <a:endParaRPr lang="en-IN" dirty="0" smtClean="0"/>
          </a:p>
          <a:p>
            <a:r>
              <a:rPr lang="en-GB" i="1" dirty="0" smtClean="0"/>
              <a:t>Now	is the time for all	good students</a:t>
            </a:r>
            <a:endParaRPr lang="en-IN" dirty="0" smtClean="0"/>
          </a:p>
          <a:p>
            <a:r>
              <a:rPr lang="en-GB" b="1" i="1" dirty="0" smtClean="0"/>
              <a:t>$ print $word1 $word2</a:t>
            </a:r>
            <a:endParaRPr lang="en-IN" dirty="0" smtClean="0"/>
          </a:p>
          <a:p>
            <a:r>
              <a:rPr lang="en-GB" i="1" dirty="0" smtClean="0"/>
              <a:t>Now is</a:t>
            </a:r>
            <a:endParaRPr lang="en-IN" dirty="0" smtClean="0"/>
          </a:p>
          <a:p>
            <a:r>
              <a:rPr lang="en-GB" b="1" i="1" dirty="0" smtClean="0"/>
              <a:t>$ print $word3</a:t>
            </a:r>
            <a:endParaRPr lang="en-IN" dirty="0" smtClean="0"/>
          </a:p>
          <a:p>
            <a:r>
              <a:rPr lang="en-GB" i="1" dirty="0" smtClean="0"/>
              <a:t>the time for all good students</a:t>
            </a:r>
            <a:endParaRPr lang="en-IN" dirty="0" smtClean="0"/>
          </a:p>
          <a:p>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IN" dirty="0" smtClean="0"/>
              <a:t/>
            </a:r>
            <a:br>
              <a:rPr lang="en-IN" dirty="0" smtClean="0"/>
            </a:br>
            <a:r>
              <a:rPr lang="en-GB" b="1" dirty="0" smtClean="0"/>
              <a:t> Reading Line by Line</a:t>
            </a:r>
            <a:endParaRPr lang="en-IN" dirty="0"/>
          </a:p>
        </p:txBody>
      </p:sp>
      <p:sp>
        <p:nvSpPr>
          <p:cNvPr id="3" name="Content Placeholder 2"/>
          <p:cNvSpPr>
            <a:spLocks noGrp="1"/>
          </p:cNvSpPr>
          <p:nvPr>
            <p:ph sz="quarter" idx="1"/>
          </p:nvPr>
        </p:nvSpPr>
        <p:spPr/>
        <p:txBody>
          <a:bodyPr/>
          <a:lstStyle/>
          <a:p>
            <a:pPr algn="just"/>
            <a:r>
              <a:rPr lang="en-GB" dirty="0" smtClean="0"/>
              <a:t>The design for handling extra words provides an easy technique for storing a whole line in one variable. </a:t>
            </a:r>
          </a:p>
          <a:p>
            <a:pPr algn="just"/>
            <a:r>
              <a:rPr lang="en-GB" dirty="0" smtClean="0"/>
              <a:t>We simply use the </a:t>
            </a:r>
            <a:r>
              <a:rPr lang="en-GB" b="1" dirty="0" smtClean="0"/>
              <a:t>read</a:t>
            </a:r>
            <a:r>
              <a:rPr lang="en-GB" dirty="0" smtClean="0"/>
              <a:t> command, giving it only one variable. When executed, the whole line is in the variable.</a:t>
            </a:r>
            <a:endParaRPr lang="en-IN" dirty="0" smtClean="0"/>
          </a:p>
          <a:p>
            <a:r>
              <a:rPr lang="en-GB" b="1" i="1" dirty="0" smtClean="0"/>
              <a:t>$ read word1 </a:t>
            </a:r>
            <a:endParaRPr lang="en-IN" dirty="0" smtClean="0"/>
          </a:p>
          <a:p>
            <a:r>
              <a:rPr lang="en-GB" i="1" dirty="0" smtClean="0"/>
              <a:t>Now	is the time for all	good students</a:t>
            </a:r>
          </a:p>
          <a:p>
            <a:r>
              <a:rPr lang="en-GB" b="1" i="1" dirty="0" smtClean="0"/>
              <a:t>$ print  $word1 </a:t>
            </a:r>
            <a:endParaRPr lang="en-IN" dirty="0" smtClean="0"/>
          </a:p>
          <a:p>
            <a:r>
              <a:rPr lang="en-GB" i="1" dirty="0" smtClean="0"/>
              <a:t>Now	is the time for all	good students</a:t>
            </a:r>
            <a:endParaRPr lang="en-IN" dirty="0" smtClean="0"/>
          </a:p>
          <a:p>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fontScale="90000"/>
          </a:bodyPr>
          <a:lstStyle/>
          <a:p>
            <a:r>
              <a:rPr lang="en-IN" dirty="0" smtClean="0"/>
              <a:t/>
            </a:r>
            <a:br>
              <a:rPr lang="en-IN" dirty="0" smtClean="0"/>
            </a:br>
            <a:r>
              <a:rPr lang="en-GB" b="1" dirty="0" smtClean="0"/>
              <a:t> Output statement</a:t>
            </a:r>
            <a:endParaRPr lang="en-IN" dirty="0"/>
          </a:p>
        </p:txBody>
      </p:sp>
      <p:sp>
        <p:nvSpPr>
          <p:cNvPr id="3" name="Content Placeholder 2"/>
          <p:cNvSpPr>
            <a:spLocks noGrp="1"/>
          </p:cNvSpPr>
          <p:nvPr>
            <p:ph sz="quarter" idx="1"/>
          </p:nvPr>
        </p:nvSpPr>
        <p:spPr>
          <a:xfrm>
            <a:off x="914400" y="1371600"/>
            <a:ext cx="7772400" cy="4648200"/>
          </a:xfrm>
        </p:spPr>
        <p:txBody>
          <a:bodyPr/>
          <a:lstStyle/>
          <a:p>
            <a:pPr algn="just"/>
            <a:r>
              <a:rPr lang="en-US" dirty="0" smtClean="0"/>
              <a:t>The output statement in the Korn shell is the </a:t>
            </a:r>
            <a:r>
              <a:rPr lang="en-US" b="1" dirty="0" smtClean="0"/>
              <a:t>print</a:t>
            </a:r>
            <a:r>
              <a:rPr lang="en-US" dirty="0" smtClean="0"/>
              <a:t> command. Although the Korn shell also supports the echo command, we use print command because it is faster</a:t>
            </a:r>
          </a:p>
          <a:p>
            <a:r>
              <a:rPr lang="en-GB" b="1" i="1" dirty="0" smtClean="0"/>
              <a:t>$ time=4:30pm</a:t>
            </a:r>
            <a:endParaRPr lang="en-IN" dirty="0" smtClean="0"/>
          </a:p>
          <a:p>
            <a:r>
              <a:rPr lang="en-GB" b="1" i="1" dirty="0" smtClean="0"/>
              <a:t>$ print “It is now $time”</a:t>
            </a:r>
            <a:endParaRPr lang="en-IN" dirty="0" smtClean="0"/>
          </a:p>
          <a:p>
            <a:r>
              <a:rPr lang="en-GB" i="1" dirty="0" smtClean="0"/>
              <a:t>It is now 4:30pm</a:t>
            </a:r>
            <a:endParaRPr lang="en-IN" dirty="0" smtClean="0"/>
          </a:p>
          <a:p>
            <a:r>
              <a:rPr lang="en-GB" b="1" i="1" dirty="0" smtClean="0"/>
              <a:t>$ print “It is now” $time</a:t>
            </a:r>
            <a:endParaRPr lang="en-IN" dirty="0" smtClean="0"/>
          </a:p>
          <a:p>
            <a:r>
              <a:rPr lang="en-GB" i="1" dirty="0" smtClean="0"/>
              <a:t>It is now 4:30pm</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variable</a:t>
            </a:r>
            <a:endParaRPr lang="en-IN" dirty="0"/>
          </a:p>
        </p:txBody>
      </p:sp>
      <p:sp>
        <p:nvSpPr>
          <p:cNvPr id="3" name="Content Placeholder 2"/>
          <p:cNvSpPr>
            <a:spLocks noGrp="1"/>
          </p:cNvSpPr>
          <p:nvPr>
            <p:ph sz="quarter" idx="1"/>
          </p:nvPr>
        </p:nvSpPr>
        <p:spPr/>
        <p:txBody>
          <a:bodyPr>
            <a:normAutofit/>
          </a:bodyPr>
          <a:lstStyle/>
          <a:p>
            <a:pPr algn="just">
              <a:buNone/>
            </a:pPr>
            <a:r>
              <a:rPr lang="en-US" sz="3200" dirty="0" smtClean="0"/>
              <a:t>Two types</a:t>
            </a:r>
          </a:p>
          <a:p>
            <a:pPr algn="just"/>
            <a:r>
              <a:rPr lang="en-US" sz="3200" dirty="0" smtClean="0">
                <a:solidFill>
                  <a:srgbClr val="FF0000"/>
                </a:solidFill>
              </a:rPr>
              <a:t>shell variables </a:t>
            </a:r>
            <a:r>
              <a:rPr lang="en-US" sz="3200" dirty="0" smtClean="0"/>
              <a:t>– contains values for the shell to use</a:t>
            </a:r>
          </a:p>
          <a:p>
            <a:pPr algn="just"/>
            <a:r>
              <a:rPr lang="en-US" sz="3200" dirty="0" smtClean="0">
                <a:solidFill>
                  <a:srgbClr val="FF0000"/>
                </a:solidFill>
              </a:rPr>
              <a:t>environmental variables  </a:t>
            </a:r>
            <a:r>
              <a:rPr lang="en-US" sz="3200" dirty="0" smtClean="0"/>
              <a:t>- store values about the user’s working environment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304800"/>
          <a:ext cx="8458200" cy="5909310"/>
        </p:xfrm>
        <a:graphic>
          <a:graphicData uri="http://schemas.openxmlformats.org/drawingml/2006/table">
            <a:tbl>
              <a:tblPr firstRow="1" bandRow="1">
                <a:tableStyleId>{8799B23B-EC83-4686-B30A-512413B5E67A}</a:tableStyleId>
              </a:tblPr>
              <a:tblGrid>
                <a:gridCol w="2577737"/>
                <a:gridCol w="5880463"/>
              </a:tblGrid>
              <a:tr h="656590">
                <a:tc>
                  <a:txBody>
                    <a:bodyPr/>
                    <a:lstStyle/>
                    <a:p>
                      <a:pPr marL="356870" indent="-356870" algn="just">
                        <a:spcAft>
                          <a:spcPts val="0"/>
                        </a:spcAft>
                      </a:pPr>
                      <a:r>
                        <a:rPr lang="en-GB" sz="2000" dirty="0" smtClean="0"/>
                        <a:t>Environmental</a:t>
                      </a:r>
                    </a:p>
                    <a:p>
                      <a:pPr marL="356870" indent="-356870" algn="just">
                        <a:spcAft>
                          <a:spcPts val="0"/>
                        </a:spcAft>
                      </a:pPr>
                      <a:r>
                        <a:rPr lang="en-GB" sz="2000" dirty="0" smtClean="0"/>
                        <a:t>Variable</a:t>
                      </a:r>
                      <a:endParaRPr lang="en-IN" sz="1800" dirty="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a:t>Explanation</a:t>
                      </a:r>
                      <a:endParaRPr lang="en-IN" sz="1800">
                        <a:latin typeface="Times New Roman"/>
                        <a:ea typeface="Arial"/>
                        <a:cs typeface="Times New Roman"/>
                      </a:endParaRPr>
                    </a:p>
                  </a:txBody>
                  <a:tcPr marL="68580" marR="68580" marT="0" marB="0" anchor="ctr"/>
                </a:tc>
              </a:tr>
              <a:tr h="656590">
                <a:tc>
                  <a:txBody>
                    <a:bodyPr/>
                    <a:lstStyle/>
                    <a:p>
                      <a:pPr marL="356870" indent="-356870" algn="just">
                        <a:spcAft>
                          <a:spcPts val="0"/>
                        </a:spcAft>
                      </a:pPr>
                      <a:r>
                        <a:rPr lang="en-GB" sz="2000" dirty="0"/>
                        <a:t>CDPATH</a:t>
                      </a:r>
                      <a:endParaRPr lang="en-IN" sz="1800" dirty="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dirty="0"/>
                        <a:t>Contains the search path for </a:t>
                      </a:r>
                      <a:r>
                        <a:rPr lang="en-GB" sz="2000" dirty="0" err="1"/>
                        <a:t>cd</a:t>
                      </a:r>
                      <a:r>
                        <a:rPr lang="en-GB" sz="2000" dirty="0"/>
                        <a:t> command </a:t>
                      </a:r>
                      <a:r>
                        <a:rPr lang="en-GB" sz="2000" dirty="0" smtClean="0"/>
                        <a:t>when </a:t>
                      </a:r>
                    </a:p>
                    <a:p>
                      <a:pPr marL="356870" indent="-356870" algn="just">
                        <a:spcAft>
                          <a:spcPts val="0"/>
                        </a:spcAft>
                      </a:pPr>
                      <a:r>
                        <a:rPr lang="en-GB" sz="2000" dirty="0" smtClean="0"/>
                        <a:t>the</a:t>
                      </a:r>
                      <a:r>
                        <a:rPr lang="en-GB" sz="2000" baseline="0" dirty="0" smtClean="0"/>
                        <a:t> </a:t>
                      </a:r>
                      <a:r>
                        <a:rPr lang="en-GB" sz="2000" dirty="0" smtClean="0"/>
                        <a:t>directory </a:t>
                      </a:r>
                      <a:r>
                        <a:rPr lang="en-GB" sz="2000" dirty="0"/>
                        <a:t>argument is a relative pathname.</a:t>
                      </a:r>
                      <a:endParaRPr lang="en-IN" sz="1800" dirty="0">
                        <a:latin typeface="Times New Roman"/>
                        <a:ea typeface="Arial"/>
                        <a:cs typeface="Times New Roman"/>
                      </a:endParaRPr>
                    </a:p>
                  </a:txBody>
                  <a:tcPr marL="68580" marR="68580" marT="0" marB="0" anchor="ctr"/>
                </a:tc>
              </a:tr>
              <a:tr h="656590">
                <a:tc>
                  <a:txBody>
                    <a:bodyPr/>
                    <a:lstStyle/>
                    <a:p>
                      <a:pPr marL="356870" indent="-356870" algn="just">
                        <a:spcAft>
                          <a:spcPts val="0"/>
                        </a:spcAft>
                      </a:pPr>
                      <a:r>
                        <a:rPr lang="en-GB" sz="2000" dirty="0"/>
                        <a:t>COLUMNS</a:t>
                      </a:r>
                      <a:endParaRPr lang="en-IN" sz="1800" dirty="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dirty="0"/>
                        <a:t>Defines the width, in </a:t>
                      </a:r>
                      <a:r>
                        <a:rPr lang="en-GB" sz="2000" dirty="0" smtClean="0"/>
                        <a:t>characters, </a:t>
                      </a:r>
                      <a:r>
                        <a:rPr lang="en-GB" sz="2000" dirty="0"/>
                        <a:t>of your terminal. </a:t>
                      </a:r>
                      <a:endParaRPr lang="en-GB" sz="2000" dirty="0" smtClean="0"/>
                    </a:p>
                    <a:p>
                      <a:pPr marL="356870" indent="-356870" algn="just">
                        <a:spcAft>
                          <a:spcPts val="0"/>
                        </a:spcAft>
                      </a:pPr>
                      <a:r>
                        <a:rPr lang="en-GB" sz="2000" dirty="0" smtClean="0"/>
                        <a:t>The </a:t>
                      </a:r>
                      <a:r>
                        <a:rPr lang="en-GB" sz="2000" dirty="0"/>
                        <a:t>default is 80.</a:t>
                      </a:r>
                      <a:endParaRPr lang="en-IN" sz="1800" dirty="0">
                        <a:latin typeface="Times New Roman"/>
                        <a:ea typeface="Arial"/>
                        <a:cs typeface="Times New Roman"/>
                      </a:endParaRPr>
                    </a:p>
                  </a:txBody>
                  <a:tcPr marL="68580" marR="68580" marT="0" marB="0" anchor="ctr"/>
                </a:tc>
              </a:tr>
              <a:tr h="656590">
                <a:tc>
                  <a:txBody>
                    <a:bodyPr/>
                    <a:lstStyle/>
                    <a:p>
                      <a:pPr marL="356870" indent="-356870" algn="just">
                        <a:spcAft>
                          <a:spcPts val="0"/>
                        </a:spcAft>
                      </a:pPr>
                      <a:r>
                        <a:rPr lang="en-GB" sz="2000" dirty="0"/>
                        <a:t>EDITOR</a:t>
                      </a:r>
                      <a:endParaRPr lang="en-IN" sz="1800" dirty="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dirty="0"/>
                        <a:t>Pathname of the command-line editor.</a:t>
                      </a:r>
                      <a:endParaRPr lang="en-IN" sz="1800" dirty="0">
                        <a:latin typeface="Times New Roman"/>
                        <a:ea typeface="Arial"/>
                        <a:cs typeface="Times New Roman"/>
                      </a:endParaRPr>
                    </a:p>
                  </a:txBody>
                  <a:tcPr marL="68580" marR="68580" marT="0" marB="0" anchor="ctr"/>
                </a:tc>
              </a:tr>
              <a:tr h="656590">
                <a:tc>
                  <a:txBody>
                    <a:bodyPr/>
                    <a:lstStyle/>
                    <a:p>
                      <a:pPr marL="356870" indent="-356870" algn="just">
                        <a:spcAft>
                          <a:spcPts val="0"/>
                        </a:spcAft>
                      </a:pPr>
                      <a:r>
                        <a:rPr lang="en-GB" sz="2000" dirty="0"/>
                        <a:t>ENV</a:t>
                      </a:r>
                      <a:endParaRPr lang="en-IN" sz="1800" dirty="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dirty="0"/>
                        <a:t>Pathname of the environment file.</a:t>
                      </a:r>
                      <a:endParaRPr lang="en-IN" sz="1800" dirty="0">
                        <a:latin typeface="Times New Roman"/>
                        <a:ea typeface="Arial"/>
                        <a:cs typeface="Times New Roman"/>
                      </a:endParaRPr>
                    </a:p>
                  </a:txBody>
                  <a:tcPr marL="68580" marR="68580" marT="0" marB="0" anchor="ctr"/>
                </a:tc>
              </a:tr>
              <a:tr h="656590">
                <a:tc>
                  <a:txBody>
                    <a:bodyPr/>
                    <a:lstStyle/>
                    <a:p>
                      <a:pPr marL="356870" indent="-356870" algn="just">
                        <a:spcAft>
                          <a:spcPts val="0"/>
                        </a:spcAft>
                      </a:pPr>
                      <a:r>
                        <a:rPr lang="en-GB" sz="2000"/>
                        <a:t>HISTFILE</a:t>
                      </a:r>
                      <a:endParaRPr lang="en-IN" sz="180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dirty="0"/>
                        <a:t>Pathname for the history file.</a:t>
                      </a:r>
                      <a:endParaRPr lang="en-IN" sz="1800" dirty="0">
                        <a:latin typeface="Times New Roman"/>
                        <a:ea typeface="Arial"/>
                        <a:cs typeface="Times New Roman"/>
                      </a:endParaRPr>
                    </a:p>
                  </a:txBody>
                  <a:tcPr marL="68580" marR="68580" marT="0" marB="0" anchor="ctr"/>
                </a:tc>
              </a:tr>
              <a:tr h="656590">
                <a:tc>
                  <a:txBody>
                    <a:bodyPr/>
                    <a:lstStyle/>
                    <a:p>
                      <a:pPr marL="356870" indent="-356870" algn="just">
                        <a:spcAft>
                          <a:spcPts val="0"/>
                        </a:spcAft>
                      </a:pPr>
                      <a:r>
                        <a:rPr lang="en-GB" sz="2000" dirty="0"/>
                        <a:t>HISTSIZE</a:t>
                      </a:r>
                      <a:endParaRPr lang="en-IN" sz="1800" dirty="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dirty="0"/>
                        <a:t>Maximum number of saved commands in the </a:t>
                      </a:r>
                      <a:endParaRPr lang="en-GB" sz="2000" dirty="0" smtClean="0"/>
                    </a:p>
                    <a:p>
                      <a:pPr marL="356870" indent="-356870" algn="just">
                        <a:spcAft>
                          <a:spcPts val="0"/>
                        </a:spcAft>
                      </a:pPr>
                      <a:r>
                        <a:rPr lang="en-GB" sz="2000" dirty="0" smtClean="0"/>
                        <a:t>history </a:t>
                      </a:r>
                      <a:r>
                        <a:rPr lang="en-GB" sz="2000" dirty="0"/>
                        <a:t>file.</a:t>
                      </a:r>
                      <a:endParaRPr lang="en-IN" sz="1800" dirty="0">
                        <a:latin typeface="Times New Roman"/>
                        <a:ea typeface="Arial"/>
                        <a:cs typeface="Times New Roman"/>
                      </a:endParaRPr>
                    </a:p>
                  </a:txBody>
                  <a:tcPr marL="68580" marR="68580" marT="0" marB="0" anchor="ctr"/>
                </a:tc>
              </a:tr>
              <a:tr h="656590">
                <a:tc>
                  <a:txBody>
                    <a:bodyPr/>
                    <a:lstStyle/>
                    <a:p>
                      <a:pPr marL="356870" indent="-356870" algn="just">
                        <a:spcAft>
                          <a:spcPts val="0"/>
                        </a:spcAft>
                      </a:pPr>
                      <a:r>
                        <a:rPr lang="en-GB" sz="2000" dirty="0"/>
                        <a:t>HOME</a:t>
                      </a:r>
                      <a:endParaRPr lang="en-IN" sz="1800" dirty="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dirty="0"/>
                        <a:t>Pathname for the home directory.</a:t>
                      </a:r>
                      <a:endParaRPr lang="en-IN" sz="1800" dirty="0">
                        <a:latin typeface="Times New Roman"/>
                        <a:ea typeface="Arial"/>
                        <a:cs typeface="Times New Roman"/>
                      </a:endParaRPr>
                    </a:p>
                  </a:txBody>
                  <a:tcPr marL="68580" marR="68580" marT="0" marB="0" anchor="ctr"/>
                </a:tc>
              </a:tr>
              <a:tr h="656590">
                <a:tc>
                  <a:txBody>
                    <a:bodyPr/>
                    <a:lstStyle/>
                    <a:p>
                      <a:pPr marL="356870" indent="-356870" algn="just">
                        <a:spcAft>
                          <a:spcPts val="0"/>
                        </a:spcAft>
                      </a:pPr>
                      <a:r>
                        <a:rPr lang="en-GB" sz="2000" dirty="0"/>
                        <a:t>LINES</a:t>
                      </a:r>
                      <a:endParaRPr lang="en-IN" sz="1800" dirty="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dirty="0"/>
                        <a:t>Defines the height, in lines, of your terminal display. </a:t>
                      </a:r>
                      <a:r>
                        <a:rPr lang="en-GB" sz="2000" dirty="0" smtClean="0"/>
                        <a:t>The</a:t>
                      </a:r>
                    </a:p>
                    <a:p>
                      <a:pPr marL="356870" indent="-356870" algn="just">
                        <a:spcAft>
                          <a:spcPts val="0"/>
                        </a:spcAft>
                      </a:pPr>
                      <a:r>
                        <a:rPr lang="en-GB" sz="2000" dirty="0" smtClean="0"/>
                        <a:t>default </a:t>
                      </a:r>
                      <a:r>
                        <a:rPr lang="en-GB" sz="2000" dirty="0"/>
                        <a:t>is 24.</a:t>
                      </a:r>
                      <a:endParaRPr lang="en-IN" sz="1800" dirty="0">
                        <a:latin typeface="Times New Roman"/>
                        <a:ea typeface="Arial"/>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304800"/>
          <a:ext cx="8458200" cy="6248403"/>
        </p:xfrm>
        <a:graphic>
          <a:graphicData uri="http://schemas.openxmlformats.org/drawingml/2006/table">
            <a:tbl>
              <a:tblPr firstRow="1" bandRow="1">
                <a:tableStyleId>{8799B23B-EC83-4686-B30A-512413B5E67A}</a:tableStyleId>
              </a:tblPr>
              <a:tblGrid>
                <a:gridCol w="2577737"/>
                <a:gridCol w="5880463"/>
              </a:tblGrid>
              <a:tr h="694267">
                <a:tc>
                  <a:txBody>
                    <a:bodyPr/>
                    <a:lstStyle/>
                    <a:p>
                      <a:pPr marL="356870" indent="-356870" algn="just">
                        <a:spcAft>
                          <a:spcPts val="0"/>
                        </a:spcAft>
                      </a:pPr>
                      <a:r>
                        <a:rPr lang="en-GB" sz="2000" dirty="0"/>
                        <a:t>Variable</a:t>
                      </a:r>
                      <a:endParaRPr lang="en-IN" sz="2000" dirty="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a:t>Explanation</a:t>
                      </a:r>
                      <a:endParaRPr lang="en-IN" sz="2000">
                        <a:latin typeface="Times New Roman"/>
                        <a:ea typeface="Arial"/>
                        <a:cs typeface="Times New Roman"/>
                      </a:endParaRPr>
                    </a:p>
                  </a:txBody>
                  <a:tcPr marL="68580" marR="68580" marT="0" marB="0" anchor="ctr"/>
                </a:tc>
              </a:tr>
              <a:tr h="694267">
                <a:tc>
                  <a:txBody>
                    <a:bodyPr/>
                    <a:lstStyle/>
                    <a:p>
                      <a:pPr marL="356870" indent="-356870" algn="just">
                        <a:spcAft>
                          <a:spcPts val="0"/>
                        </a:spcAft>
                      </a:pPr>
                      <a:r>
                        <a:rPr lang="en-GB" sz="2000" dirty="0"/>
                        <a:t>LOGNAME</a:t>
                      </a:r>
                      <a:endParaRPr lang="en-IN" sz="2000" dirty="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dirty="0"/>
                        <a:t>Contains the </a:t>
                      </a:r>
                      <a:r>
                        <a:rPr lang="en-GB" sz="2000" dirty="0" smtClean="0"/>
                        <a:t>user’s </a:t>
                      </a:r>
                      <a:r>
                        <a:rPr lang="en-GB" sz="2000" dirty="0"/>
                        <a:t>login name from the /etc/</a:t>
                      </a:r>
                      <a:r>
                        <a:rPr lang="en-GB" sz="2000" dirty="0" err="1"/>
                        <a:t>passwd</a:t>
                      </a:r>
                      <a:r>
                        <a:rPr lang="en-GB" sz="2000" dirty="0"/>
                        <a:t> file.</a:t>
                      </a:r>
                      <a:endParaRPr lang="en-IN" sz="2000" dirty="0">
                        <a:latin typeface="Times New Roman"/>
                        <a:ea typeface="Arial"/>
                        <a:cs typeface="Times New Roman"/>
                      </a:endParaRPr>
                    </a:p>
                  </a:txBody>
                  <a:tcPr marL="68580" marR="68580" marT="0" marB="0" anchor="ctr"/>
                </a:tc>
              </a:tr>
              <a:tr h="694267">
                <a:tc>
                  <a:txBody>
                    <a:bodyPr/>
                    <a:lstStyle/>
                    <a:p>
                      <a:pPr marL="356870" indent="-356870" algn="just">
                        <a:spcAft>
                          <a:spcPts val="0"/>
                        </a:spcAft>
                      </a:pPr>
                      <a:r>
                        <a:rPr lang="en-GB" sz="2000"/>
                        <a:t>MAIL</a:t>
                      </a:r>
                      <a:endParaRPr lang="en-IN" sz="200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dirty="0"/>
                        <a:t>Absolute pathname for the user’s mailbox.</a:t>
                      </a:r>
                      <a:endParaRPr lang="en-IN" sz="2000" dirty="0">
                        <a:latin typeface="Times New Roman"/>
                        <a:ea typeface="Arial"/>
                        <a:cs typeface="Times New Roman"/>
                      </a:endParaRPr>
                    </a:p>
                  </a:txBody>
                  <a:tcPr marL="68580" marR="68580" marT="0" marB="0" anchor="ctr"/>
                </a:tc>
              </a:tr>
              <a:tr h="694267">
                <a:tc>
                  <a:txBody>
                    <a:bodyPr/>
                    <a:lstStyle/>
                    <a:p>
                      <a:pPr marL="356870" indent="-356870" algn="just">
                        <a:spcAft>
                          <a:spcPts val="0"/>
                        </a:spcAft>
                      </a:pPr>
                      <a:r>
                        <a:rPr lang="en-GB" sz="2000" dirty="0"/>
                        <a:t>MAILCHECK</a:t>
                      </a:r>
                      <a:endParaRPr lang="en-IN" sz="2000" dirty="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dirty="0"/>
                        <a:t>Interval between tests for new mail. </a:t>
                      </a:r>
                      <a:r>
                        <a:rPr lang="en-GB" sz="2000" dirty="0" smtClean="0"/>
                        <a:t>The </a:t>
                      </a:r>
                      <a:r>
                        <a:rPr lang="en-GB" sz="2000" dirty="0"/>
                        <a:t>default is </a:t>
                      </a:r>
                      <a:r>
                        <a:rPr lang="en-GB" sz="2000" dirty="0" smtClean="0"/>
                        <a:t>600</a:t>
                      </a:r>
                    </a:p>
                    <a:p>
                      <a:pPr marL="356870" indent="-356870" algn="just">
                        <a:spcAft>
                          <a:spcPts val="0"/>
                        </a:spcAft>
                      </a:pPr>
                      <a:r>
                        <a:rPr lang="en-GB" sz="2000" dirty="0" smtClean="0"/>
                        <a:t>seconds</a:t>
                      </a:r>
                      <a:r>
                        <a:rPr lang="en-GB" sz="2000" dirty="0"/>
                        <a:t>.</a:t>
                      </a:r>
                      <a:endParaRPr lang="en-IN" sz="2000" dirty="0">
                        <a:latin typeface="Times New Roman"/>
                        <a:ea typeface="Arial"/>
                        <a:cs typeface="Times New Roman"/>
                      </a:endParaRPr>
                    </a:p>
                  </a:txBody>
                  <a:tcPr marL="68580" marR="68580" marT="0" marB="0" anchor="ctr"/>
                </a:tc>
              </a:tr>
              <a:tr h="694267">
                <a:tc>
                  <a:txBody>
                    <a:bodyPr/>
                    <a:lstStyle/>
                    <a:p>
                      <a:pPr marL="356870" indent="-356870" algn="just">
                        <a:spcAft>
                          <a:spcPts val="0"/>
                        </a:spcAft>
                      </a:pPr>
                      <a:r>
                        <a:rPr lang="en-GB" sz="2000" dirty="0"/>
                        <a:t>MAILPATH</a:t>
                      </a:r>
                      <a:endParaRPr lang="en-IN" sz="2000" dirty="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dirty="0"/>
                        <a:t>List of files to be checked for incoming mail.</a:t>
                      </a:r>
                      <a:endParaRPr lang="en-IN" sz="2000" dirty="0">
                        <a:latin typeface="Times New Roman"/>
                        <a:ea typeface="Arial"/>
                        <a:cs typeface="Times New Roman"/>
                      </a:endParaRPr>
                    </a:p>
                  </a:txBody>
                  <a:tcPr marL="68580" marR="68580" marT="0" marB="0" anchor="ctr"/>
                </a:tc>
              </a:tr>
              <a:tr h="694267">
                <a:tc>
                  <a:txBody>
                    <a:bodyPr/>
                    <a:lstStyle/>
                    <a:p>
                      <a:pPr marL="356870" indent="-356870" algn="just">
                        <a:spcAft>
                          <a:spcPts val="0"/>
                        </a:spcAft>
                      </a:pPr>
                      <a:r>
                        <a:rPr lang="en-GB" sz="2000"/>
                        <a:t>OLDPWD</a:t>
                      </a:r>
                      <a:endParaRPr lang="en-IN" sz="200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dirty="0"/>
                        <a:t>Absolute pathname of the working directory before </a:t>
                      </a:r>
                      <a:r>
                        <a:rPr lang="en-GB" sz="2000" dirty="0" smtClean="0"/>
                        <a:t>the last </a:t>
                      </a:r>
                      <a:r>
                        <a:rPr lang="en-GB" sz="2000" dirty="0" err="1" smtClean="0"/>
                        <a:t>cd</a:t>
                      </a:r>
                      <a:endParaRPr lang="en-GB" sz="2000" dirty="0" smtClean="0"/>
                    </a:p>
                    <a:p>
                      <a:pPr marL="356870" indent="-356870" algn="just">
                        <a:spcAft>
                          <a:spcPts val="0"/>
                        </a:spcAft>
                      </a:pPr>
                      <a:r>
                        <a:rPr lang="en-GB" sz="2000" dirty="0" smtClean="0"/>
                        <a:t>command</a:t>
                      </a:r>
                      <a:r>
                        <a:rPr lang="en-GB" sz="2000" dirty="0"/>
                        <a:t>.</a:t>
                      </a:r>
                      <a:endParaRPr lang="en-IN" sz="2000" dirty="0">
                        <a:latin typeface="Times New Roman"/>
                        <a:ea typeface="Arial"/>
                        <a:cs typeface="Times New Roman"/>
                      </a:endParaRPr>
                    </a:p>
                  </a:txBody>
                  <a:tcPr marL="68580" marR="68580" marT="0" marB="0" anchor="ctr"/>
                </a:tc>
              </a:tr>
              <a:tr h="694267">
                <a:tc>
                  <a:txBody>
                    <a:bodyPr/>
                    <a:lstStyle/>
                    <a:p>
                      <a:pPr marL="356870" indent="-356870" algn="just">
                        <a:spcAft>
                          <a:spcPts val="0"/>
                        </a:spcAft>
                      </a:pPr>
                      <a:r>
                        <a:rPr lang="en-GB" sz="2000"/>
                        <a:t>PATH</a:t>
                      </a:r>
                      <a:endParaRPr lang="en-IN" sz="200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dirty="0"/>
                        <a:t>Searches path for commands.</a:t>
                      </a:r>
                      <a:endParaRPr lang="en-IN" sz="2000" dirty="0">
                        <a:latin typeface="Times New Roman"/>
                        <a:ea typeface="Arial"/>
                        <a:cs typeface="Times New Roman"/>
                      </a:endParaRPr>
                    </a:p>
                  </a:txBody>
                  <a:tcPr marL="68580" marR="68580" marT="0" marB="0" anchor="ctr"/>
                </a:tc>
              </a:tr>
              <a:tr h="694267">
                <a:tc>
                  <a:txBody>
                    <a:bodyPr/>
                    <a:lstStyle/>
                    <a:p>
                      <a:pPr marL="356870" indent="-356870" algn="just">
                        <a:spcAft>
                          <a:spcPts val="0"/>
                        </a:spcAft>
                      </a:pPr>
                      <a:r>
                        <a:rPr lang="en-GB" sz="2000"/>
                        <a:t>PS1</a:t>
                      </a:r>
                      <a:endParaRPr lang="en-IN" sz="200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dirty="0"/>
                        <a:t>Primary prompt, such as $ and %.</a:t>
                      </a:r>
                      <a:endParaRPr lang="en-IN" sz="2000" dirty="0">
                        <a:latin typeface="Times New Roman"/>
                        <a:ea typeface="Arial"/>
                        <a:cs typeface="Times New Roman"/>
                      </a:endParaRPr>
                    </a:p>
                  </a:txBody>
                  <a:tcPr marL="68580" marR="68580" marT="0" marB="0" anchor="ctr"/>
                </a:tc>
              </a:tr>
              <a:tr h="694267">
                <a:tc>
                  <a:txBody>
                    <a:bodyPr/>
                    <a:lstStyle/>
                    <a:p>
                      <a:pPr marL="356870" indent="-356870" algn="just">
                        <a:spcAft>
                          <a:spcPts val="0"/>
                        </a:spcAft>
                      </a:pPr>
                      <a:r>
                        <a:rPr lang="en-GB" sz="2000"/>
                        <a:t>PS2</a:t>
                      </a:r>
                      <a:endParaRPr lang="en-IN" sz="2000">
                        <a:latin typeface="Times New Roman"/>
                        <a:ea typeface="Arial"/>
                        <a:cs typeface="Times New Roman"/>
                      </a:endParaRPr>
                    </a:p>
                  </a:txBody>
                  <a:tcPr marL="68580" marR="68580" marT="0" marB="0" anchor="ctr"/>
                </a:tc>
                <a:tc>
                  <a:txBody>
                    <a:bodyPr/>
                    <a:lstStyle/>
                    <a:p>
                      <a:pPr marL="356870" indent="-356870" algn="just">
                        <a:spcAft>
                          <a:spcPts val="0"/>
                        </a:spcAft>
                      </a:pPr>
                      <a:r>
                        <a:rPr lang="en-GB" sz="2000" dirty="0"/>
                        <a:t>Secondary prompt. Used when complete command </a:t>
                      </a:r>
                      <a:r>
                        <a:rPr lang="en-GB" sz="2000" dirty="0" smtClean="0"/>
                        <a:t>not</a:t>
                      </a:r>
                    </a:p>
                    <a:p>
                      <a:pPr marL="356870" indent="-356870" algn="just">
                        <a:spcAft>
                          <a:spcPts val="0"/>
                        </a:spcAft>
                      </a:pPr>
                      <a:r>
                        <a:rPr lang="en-GB" sz="2000" dirty="0" smtClean="0"/>
                        <a:t>entered </a:t>
                      </a:r>
                      <a:r>
                        <a:rPr lang="en-GB" sz="2000" dirty="0"/>
                        <a:t>on first line. The default is &gt;.</a:t>
                      </a:r>
                      <a:endParaRPr lang="en-IN" sz="2000" dirty="0">
                        <a:latin typeface="Times New Roman"/>
                        <a:ea typeface="Arial"/>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304800"/>
          <a:ext cx="8458200" cy="2777068"/>
        </p:xfrm>
        <a:graphic>
          <a:graphicData uri="http://schemas.openxmlformats.org/drawingml/2006/table">
            <a:tbl>
              <a:tblPr firstRow="1" bandRow="1">
                <a:tableStyleId>{8799B23B-EC83-4686-B30A-512413B5E67A}</a:tableStyleId>
              </a:tblPr>
              <a:tblGrid>
                <a:gridCol w="2577737"/>
                <a:gridCol w="5880463"/>
              </a:tblGrid>
              <a:tr h="694267">
                <a:tc>
                  <a:txBody>
                    <a:bodyPr/>
                    <a:lstStyle/>
                    <a:p>
                      <a:pPr marL="356870" indent="-356870" algn="just">
                        <a:spcAft>
                          <a:spcPts val="0"/>
                        </a:spcAft>
                      </a:pPr>
                      <a:r>
                        <a:rPr lang="en-GB" sz="2000" dirty="0">
                          <a:latin typeface="+mn-lt"/>
                        </a:rPr>
                        <a:t>Variable</a:t>
                      </a:r>
                      <a:endParaRPr lang="en-IN" sz="2000" dirty="0">
                        <a:latin typeface="+mn-lt"/>
                        <a:ea typeface="Arial"/>
                        <a:cs typeface="Times New Roman"/>
                      </a:endParaRPr>
                    </a:p>
                  </a:txBody>
                  <a:tcPr marL="68580" marR="68580" marT="0" marB="0" anchor="ctr"/>
                </a:tc>
                <a:tc>
                  <a:txBody>
                    <a:bodyPr/>
                    <a:lstStyle/>
                    <a:p>
                      <a:pPr marL="356870" indent="-356870" algn="just">
                        <a:spcAft>
                          <a:spcPts val="0"/>
                        </a:spcAft>
                      </a:pPr>
                      <a:r>
                        <a:rPr lang="en-GB" sz="2000" dirty="0">
                          <a:latin typeface="+mn-lt"/>
                        </a:rPr>
                        <a:t>Explanation</a:t>
                      </a:r>
                      <a:endParaRPr lang="en-IN" sz="2000" dirty="0">
                        <a:latin typeface="+mn-lt"/>
                        <a:ea typeface="Arial"/>
                        <a:cs typeface="Times New Roman"/>
                      </a:endParaRPr>
                    </a:p>
                  </a:txBody>
                  <a:tcPr marL="68580" marR="68580" marT="0" marB="0" anchor="ctr"/>
                </a:tc>
              </a:tr>
              <a:tr h="694267">
                <a:tc>
                  <a:txBody>
                    <a:bodyPr/>
                    <a:lstStyle/>
                    <a:p>
                      <a:pPr marL="356870" indent="-356870" algn="just">
                        <a:spcAft>
                          <a:spcPts val="0"/>
                        </a:spcAft>
                      </a:pPr>
                      <a:r>
                        <a:rPr lang="en-GB" sz="2000" dirty="0">
                          <a:latin typeface="+mn-lt"/>
                          <a:ea typeface="Arial"/>
                          <a:cs typeface="Times New Roman"/>
                        </a:rPr>
                        <a:t>PS3</a:t>
                      </a:r>
                      <a:endParaRPr lang="en-IN" sz="2000" dirty="0">
                        <a:latin typeface="+mn-lt"/>
                        <a:ea typeface="Arial"/>
                        <a:cs typeface="Times New Roman"/>
                      </a:endParaRPr>
                    </a:p>
                  </a:txBody>
                  <a:tcPr marL="68580" marR="68580" marT="0" marB="0" anchor="ctr"/>
                </a:tc>
                <a:tc>
                  <a:txBody>
                    <a:bodyPr/>
                    <a:lstStyle/>
                    <a:p>
                      <a:pPr marL="356870" indent="-356870" algn="just">
                        <a:spcAft>
                          <a:spcPts val="0"/>
                        </a:spcAft>
                      </a:pPr>
                      <a:r>
                        <a:rPr lang="en-GB" sz="2000">
                          <a:latin typeface="+mn-lt"/>
                          <a:ea typeface="Arial"/>
                          <a:cs typeface="Times New Roman"/>
                        </a:rPr>
                        <a:t>Select command prompt. Used ony for select commands. The default is #?.</a:t>
                      </a:r>
                      <a:endParaRPr lang="en-IN" sz="2000">
                        <a:latin typeface="+mn-lt"/>
                        <a:ea typeface="Arial"/>
                        <a:cs typeface="Times New Roman"/>
                      </a:endParaRPr>
                    </a:p>
                  </a:txBody>
                  <a:tcPr marL="68580" marR="68580" marT="0" marB="0" anchor="ctr"/>
                </a:tc>
              </a:tr>
              <a:tr h="694267">
                <a:tc>
                  <a:txBody>
                    <a:bodyPr/>
                    <a:lstStyle/>
                    <a:p>
                      <a:pPr marL="356870" indent="-356870" algn="just">
                        <a:spcAft>
                          <a:spcPts val="0"/>
                        </a:spcAft>
                      </a:pPr>
                      <a:r>
                        <a:rPr lang="en-GB" sz="2000" dirty="0">
                          <a:latin typeface="+mn-lt"/>
                          <a:ea typeface="Arial"/>
                          <a:cs typeface="Times New Roman"/>
                        </a:rPr>
                        <a:t>PS4</a:t>
                      </a:r>
                      <a:endParaRPr lang="en-IN" sz="2000" dirty="0">
                        <a:latin typeface="+mn-lt"/>
                        <a:ea typeface="Arial"/>
                        <a:cs typeface="Times New Roman"/>
                      </a:endParaRPr>
                    </a:p>
                  </a:txBody>
                  <a:tcPr marL="68580" marR="68580" marT="0" marB="0" anchor="ctr"/>
                </a:tc>
                <a:tc>
                  <a:txBody>
                    <a:bodyPr/>
                    <a:lstStyle/>
                    <a:p>
                      <a:pPr marL="356870" indent="-356870" algn="just">
                        <a:spcAft>
                          <a:spcPts val="0"/>
                        </a:spcAft>
                      </a:pPr>
                      <a:r>
                        <a:rPr lang="en-GB" sz="2000">
                          <a:latin typeface="+mn-lt"/>
                          <a:ea typeface="Arial"/>
                          <a:cs typeface="Times New Roman"/>
                        </a:rPr>
                        <a:t>Debug prompt. The default is plus (+).</a:t>
                      </a:r>
                      <a:endParaRPr lang="en-IN" sz="2000">
                        <a:latin typeface="+mn-lt"/>
                        <a:ea typeface="Arial"/>
                        <a:cs typeface="Times New Roman"/>
                      </a:endParaRPr>
                    </a:p>
                  </a:txBody>
                  <a:tcPr marL="68580" marR="68580" marT="0" marB="0" anchor="ctr"/>
                </a:tc>
              </a:tr>
              <a:tr h="694267">
                <a:tc>
                  <a:txBody>
                    <a:bodyPr/>
                    <a:lstStyle/>
                    <a:p>
                      <a:pPr marL="356870" indent="-356870" algn="just">
                        <a:spcAft>
                          <a:spcPts val="0"/>
                        </a:spcAft>
                      </a:pPr>
                      <a:r>
                        <a:rPr lang="en-GB" sz="2000" dirty="0">
                          <a:latin typeface="+mn-lt"/>
                          <a:ea typeface="Arial"/>
                          <a:cs typeface="Times New Roman"/>
                        </a:rPr>
                        <a:t>PWD</a:t>
                      </a:r>
                      <a:endParaRPr lang="en-IN" sz="2000" dirty="0">
                        <a:latin typeface="+mn-lt"/>
                        <a:ea typeface="Arial"/>
                        <a:cs typeface="Times New Roman"/>
                      </a:endParaRPr>
                    </a:p>
                  </a:txBody>
                  <a:tcPr marL="68580" marR="68580" marT="0" marB="0" anchor="ctr"/>
                </a:tc>
                <a:tc>
                  <a:txBody>
                    <a:bodyPr/>
                    <a:lstStyle/>
                    <a:p>
                      <a:pPr marL="356870" indent="-356870" algn="just">
                        <a:spcAft>
                          <a:spcPts val="0"/>
                        </a:spcAft>
                      </a:pPr>
                      <a:r>
                        <a:rPr lang="en-GB" sz="2000" dirty="0">
                          <a:latin typeface="+mn-lt"/>
                          <a:ea typeface="Arial"/>
                          <a:cs typeface="Times New Roman"/>
                        </a:rPr>
                        <a:t>Absolute path name of the current directory.</a:t>
                      </a:r>
                      <a:endParaRPr lang="en-IN" sz="2000" dirty="0">
                        <a:latin typeface="+mn-lt"/>
                        <a:ea typeface="Arial"/>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set, unset and display environmental variables</a:t>
            </a:r>
            <a:endParaRPr lang="en-IN" dirty="0"/>
          </a:p>
        </p:txBody>
      </p:sp>
      <p:graphicFrame>
        <p:nvGraphicFramePr>
          <p:cNvPr id="4" name="Content Placeholder 3"/>
          <p:cNvGraphicFramePr>
            <a:graphicFrameLocks noGrp="1"/>
          </p:cNvGraphicFramePr>
          <p:nvPr>
            <p:ph sz="quarter" idx="1"/>
          </p:nvPr>
        </p:nvGraphicFramePr>
        <p:xfrm>
          <a:off x="428596" y="1447800"/>
          <a:ext cx="8182004" cy="4341726"/>
        </p:xfrm>
        <a:graphic>
          <a:graphicData uri="http://schemas.openxmlformats.org/drawingml/2006/table">
            <a:tbl>
              <a:tblPr firstRow="1" bandRow="1">
                <a:tableStyleId>{8799B23B-EC83-4686-B30A-512413B5E67A}</a:tableStyleId>
              </a:tblPr>
              <a:tblGrid>
                <a:gridCol w="3506572"/>
                <a:gridCol w="4675432"/>
              </a:tblGrid>
              <a:tr h="816901">
                <a:tc>
                  <a:txBody>
                    <a:bodyPr/>
                    <a:lstStyle/>
                    <a:p>
                      <a:pPr algn="ctr"/>
                      <a:r>
                        <a:rPr lang="en-US" sz="2800" dirty="0" smtClean="0"/>
                        <a:t>operation</a:t>
                      </a:r>
                    </a:p>
                    <a:p>
                      <a:pPr algn="ctr"/>
                      <a:endParaRPr lang="en-IN" sz="2800" dirty="0"/>
                    </a:p>
                  </a:txBody>
                  <a:tcPr anchor="ctr"/>
                </a:tc>
                <a:tc>
                  <a:txBody>
                    <a:bodyPr/>
                    <a:lstStyle/>
                    <a:p>
                      <a:pPr algn="ctr"/>
                      <a:r>
                        <a:rPr lang="en-US" sz="2800" dirty="0" smtClean="0"/>
                        <a:t>Korn</a:t>
                      </a:r>
                      <a:r>
                        <a:rPr lang="en-US" sz="2800" baseline="0" dirty="0" smtClean="0"/>
                        <a:t> shell</a:t>
                      </a:r>
                      <a:endParaRPr lang="en-IN" sz="2800" dirty="0"/>
                    </a:p>
                  </a:txBody>
                  <a:tcPr anchor="ctr"/>
                </a:tc>
              </a:tr>
              <a:tr h="574856">
                <a:tc>
                  <a:txBody>
                    <a:bodyPr/>
                    <a:lstStyle/>
                    <a:p>
                      <a:pPr algn="l"/>
                      <a:r>
                        <a:rPr lang="en-US" sz="2800" dirty="0" smtClean="0"/>
                        <a:t>set</a:t>
                      </a:r>
                      <a:endParaRPr lang="en-IN" sz="2800" dirty="0"/>
                    </a:p>
                  </a:txBody>
                  <a:tcPr anchor="ctr"/>
                </a:tc>
                <a:tc>
                  <a:txBody>
                    <a:bodyPr/>
                    <a:lstStyle/>
                    <a:p>
                      <a:pPr algn="l"/>
                      <a:r>
                        <a:rPr lang="en-US" sz="2800" dirty="0" err="1" smtClean="0"/>
                        <a:t>var</a:t>
                      </a:r>
                      <a:r>
                        <a:rPr lang="en-US" sz="2800" dirty="0" smtClean="0"/>
                        <a:t>=value</a:t>
                      </a:r>
                      <a:endParaRPr lang="en-IN" sz="2800" dirty="0"/>
                    </a:p>
                  </a:txBody>
                  <a:tcPr anchor="ctr"/>
                </a:tc>
              </a:tr>
              <a:tr h="574856">
                <a:tc>
                  <a:txBody>
                    <a:bodyPr/>
                    <a:lstStyle/>
                    <a:p>
                      <a:pPr algn="l"/>
                      <a:r>
                        <a:rPr lang="en-US" sz="2800" dirty="0" smtClean="0"/>
                        <a:t>unset</a:t>
                      </a:r>
                      <a:endParaRPr lang="en-IN" sz="2800" dirty="0"/>
                    </a:p>
                  </a:txBody>
                  <a:tcPr anchor="ctr"/>
                </a:tc>
                <a:tc>
                  <a:txBody>
                    <a:bodyPr/>
                    <a:lstStyle/>
                    <a:p>
                      <a:pPr algn="l"/>
                      <a:r>
                        <a:rPr lang="en-US" sz="2800" dirty="0" smtClean="0"/>
                        <a:t>unset </a:t>
                      </a:r>
                      <a:r>
                        <a:rPr lang="en-US" sz="2800" dirty="0" err="1" smtClean="0"/>
                        <a:t>var</a:t>
                      </a:r>
                      <a:endParaRPr lang="en-IN" sz="2800" dirty="0"/>
                    </a:p>
                  </a:txBody>
                  <a:tcPr anchor="ctr"/>
                </a:tc>
              </a:tr>
              <a:tr h="875534">
                <a:tc>
                  <a:txBody>
                    <a:bodyPr/>
                    <a:lstStyle/>
                    <a:p>
                      <a:pPr algn="l"/>
                      <a:r>
                        <a:rPr lang="en-US" sz="2800" dirty="0" smtClean="0"/>
                        <a:t>display one</a:t>
                      </a:r>
                      <a:endParaRPr lang="en-IN" sz="2800" dirty="0"/>
                    </a:p>
                  </a:txBody>
                  <a:tcPr anchor="ctr"/>
                </a:tc>
                <a:tc>
                  <a:txBody>
                    <a:bodyPr/>
                    <a:lstStyle/>
                    <a:p>
                      <a:pPr algn="l"/>
                      <a:r>
                        <a:rPr lang="en-US" sz="2800" dirty="0" smtClean="0"/>
                        <a:t>echo $</a:t>
                      </a:r>
                      <a:r>
                        <a:rPr lang="en-US" sz="2800" dirty="0" err="1" smtClean="0"/>
                        <a:t>var</a:t>
                      </a:r>
                      <a:endParaRPr lang="en-IN" sz="2800" dirty="0"/>
                    </a:p>
                  </a:txBody>
                  <a:tcPr anchor="ctr"/>
                </a:tc>
              </a:tr>
              <a:tr h="1348853">
                <a:tc>
                  <a:txBody>
                    <a:bodyPr/>
                    <a:lstStyle/>
                    <a:p>
                      <a:pPr algn="l"/>
                      <a:endParaRPr lang="en-US" sz="2800" dirty="0" smtClean="0"/>
                    </a:p>
                    <a:p>
                      <a:pPr algn="l"/>
                      <a:r>
                        <a:rPr lang="en-US" sz="2800" dirty="0" smtClean="0"/>
                        <a:t>display all</a:t>
                      </a:r>
                    </a:p>
                    <a:p>
                      <a:pPr algn="l"/>
                      <a:endParaRPr lang="en-IN" sz="2800" dirty="0"/>
                    </a:p>
                  </a:txBody>
                  <a:tcPr anchor="ctr"/>
                </a:tc>
                <a:tc>
                  <a:txBody>
                    <a:bodyPr/>
                    <a:lstStyle/>
                    <a:p>
                      <a:pPr algn="l"/>
                      <a:r>
                        <a:rPr lang="en-US" sz="2800" dirty="0" smtClean="0"/>
                        <a:t>set</a:t>
                      </a:r>
                      <a:endParaRPr lang="en-IN" sz="2800" dirty="0"/>
                    </a:p>
                  </a:txBody>
                  <a:tcPr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914400" y="533400"/>
            <a:ext cx="7772400" cy="5486400"/>
          </a:xfrm>
        </p:spPr>
        <p:txBody>
          <a:bodyPr/>
          <a:lstStyle/>
          <a:p>
            <a:pPr algn="just"/>
            <a:r>
              <a:rPr lang="en-US" dirty="0" smtClean="0"/>
              <a:t>UNIX assigns a descriptor to each stream so that we can reference them. The descriptor for </a:t>
            </a:r>
            <a:r>
              <a:rPr lang="en-US" b="1" dirty="0" smtClean="0"/>
              <a:t>standard input</a:t>
            </a:r>
            <a:r>
              <a:rPr lang="en-US" dirty="0" smtClean="0"/>
              <a:t> is </a:t>
            </a:r>
            <a:r>
              <a:rPr lang="en-US" b="1" dirty="0" smtClean="0"/>
              <a:t>0</a:t>
            </a:r>
            <a:r>
              <a:rPr lang="en-US" dirty="0" smtClean="0"/>
              <a:t> (zero), for </a:t>
            </a:r>
            <a:r>
              <a:rPr lang="en-US" b="1" dirty="0" smtClean="0"/>
              <a:t>standard output</a:t>
            </a:r>
            <a:r>
              <a:rPr lang="en-US" dirty="0" smtClean="0"/>
              <a:t> is </a:t>
            </a:r>
            <a:r>
              <a:rPr lang="en-US" b="1" dirty="0" smtClean="0"/>
              <a:t>1</a:t>
            </a:r>
            <a:r>
              <a:rPr lang="en-US" dirty="0" smtClean="0"/>
              <a:t> and for </a:t>
            </a:r>
            <a:r>
              <a:rPr lang="en-US" b="1" dirty="0" smtClean="0"/>
              <a:t>standard error</a:t>
            </a:r>
            <a:r>
              <a:rPr lang="en-US" dirty="0" smtClean="0"/>
              <a:t> is </a:t>
            </a:r>
            <a:r>
              <a:rPr lang="en-US" b="1" dirty="0" smtClean="0"/>
              <a:t>2</a:t>
            </a:r>
            <a:r>
              <a:rPr lang="en-US" dirty="0" smtClean="0"/>
              <a:t>.</a:t>
            </a:r>
            <a:endParaRPr lang="en-IN" dirty="0" smtClean="0"/>
          </a:p>
          <a:p>
            <a:pPr algn="just"/>
            <a:r>
              <a:rPr lang="en-US" dirty="0" smtClean="0"/>
              <a:t>The default physical file associated with each stream is also fixed: </a:t>
            </a:r>
          </a:p>
          <a:p>
            <a:pPr algn="just"/>
            <a:r>
              <a:rPr lang="en-US" dirty="0" smtClean="0"/>
              <a:t>Standard input is associated with the keyboard</a:t>
            </a:r>
          </a:p>
          <a:p>
            <a:pPr algn="just"/>
            <a:r>
              <a:rPr lang="en-US" dirty="0" smtClean="0"/>
              <a:t>standard output is associated with the monitor </a:t>
            </a:r>
          </a:p>
          <a:p>
            <a:pPr algn="just"/>
            <a:r>
              <a:rPr lang="en-US" dirty="0" smtClean="0"/>
              <a:t>standard error is also associated with the monitor. </a:t>
            </a:r>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korn</a:t>
            </a:r>
            <a:r>
              <a:rPr lang="en-US" dirty="0" smtClean="0"/>
              <a:t> shell</a:t>
            </a:r>
            <a:endParaRPr lang="en-IN" dirty="0"/>
          </a:p>
        </p:txBody>
      </p:sp>
      <p:sp>
        <p:nvSpPr>
          <p:cNvPr id="3" name="Content Placeholder 2"/>
          <p:cNvSpPr>
            <a:spLocks noGrp="1"/>
          </p:cNvSpPr>
          <p:nvPr>
            <p:ph sz="quarter" idx="1"/>
          </p:nvPr>
        </p:nvSpPr>
        <p:spPr/>
        <p:txBody>
          <a:bodyPr/>
          <a:lstStyle/>
          <a:p>
            <a:r>
              <a:rPr lang="en-US" dirty="0" smtClean="0"/>
              <a:t>to set variable</a:t>
            </a:r>
          </a:p>
          <a:p>
            <a:pPr>
              <a:buNone/>
            </a:pPr>
            <a:r>
              <a:rPr lang="en-US" dirty="0" smtClean="0"/>
              <a:t>	TERM=vt100</a:t>
            </a:r>
          </a:p>
          <a:p>
            <a:r>
              <a:rPr lang="en-US" dirty="0" smtClean="0"/>
              <a:t>to unset variable</a:t>
            </a:r>
          </a:p>
          <a:p>
            <a:pPr>
              <a:buNone/>
            </a:pPr>
            <a:r>
              <a:rPr lang="en-US" dirty="0" smtClean="0"/>
              <a:t>	unset TERM</a:t>
            </a:r>
          </a:p>
          <a:p>
            <a:r>
              <a:rPr lang="en-US" dirty="0" smtClean="0"/>
              <a:t>to display individual variable</a:t>
            </a:r>
          </a:p>
          <a:p>
            <a:pPr>
              <a:buNone/>
            </a:pPr>
            <a:r>
              <a:rPr lang="en-US" dirty="0" smtClean="0"/>
              <a:t>	echo $TERM    or    print $ TERM</a:t>
            </a:r>
          </a:p>
          <a:p>
            <a:r>
              <a:rPr lang="en-US" dirty="0" smtClean="0"/>
              <a:t>to display all the variables that are currently set</a:t>
            </a:r>
          </a:p>
          <a:p>
            <a:pPr>
              <a:buNone/>
            </a:pPr>
            <a:r>
              <a:rPr lang="en-US" dirty="0" smtClean="0"/>
              <a:t>	set</a:t>
            </a:r>
          </a:p>
          <a:p>
            <a:endParaRPr lang="en-I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options</a:t>
            </a:r>
            <a:endParaRPr lang="en-IN" dirty="0"/>
          </a:p>
        </p:txBody>
      </p:sp>
      <p:graphicFrame>
        <p:nvGraphicFramePr>
          <p:cNvPr id="4" name="Content Placeholder 3"/>
          <p:cNvGraphicFramePr>
            <a:graphicFrameLocks noGrp="1"/>
          </p:cNvGraphicFramePr>
          <p:nvPr>
            <p:ph sz="quarter" idx="1"/>
          </p:nvPr>
        </p:nvGraphicFramePr>
        <p:xfrm>
          <a:off x="428596" y="1577013"/>
          <a:ext cx="8410604" cy="4976187"/>
        </p:xfrm>
        <a:graphic>
          <a:graphicData uri="http://schemas.openxmlformats.org/drawingml/2006/table">
            <a:tbl>
              <a:tblPr firstRow="1" bandRow="1">
                <a:tableStyleId>{8799B23B-EC83-4686-B30A-512413B5E67A}</a:tableStyleId>
              </a:tblPr>
              <a:tblGrid>
                <a:gridCol w="2582043"/>
                <a:gridCol w="5828561"/>
              </a:tblGrid>
              <a:tr h="563563">
                <a:tc>
                  <a:txBody>
                    <a:bodyPr/>
                    <a:lstStyle/>
                    <a:p>
                      <a:r>
                        <a:rPr lang="en-US" sz="2400" dirty="0" err="1" smtClean="0"/>
                        <a:t>korn</a:t>
                      </a:r>
                      <a:r>
                        <a:rPr lang="en-US" sz="2400" dirty="0" smtClean="0"/>
                        <a:t>  shell</a:t>
                      </a:r>
                      <a:endParaRPr lang="en-IN" sz="2400" dirty="0"/>
                    </a:p>
                  </a:txBody>
                  <a:tcPr/>
                </a:tc>
                <a:tc>
                  <a:txBody>
                    <a:bodyPr/>
                    <a:lstStyle/>
                    <a:p>
                      <a:r>
                        <a:rPr lang="en-US" sz="2400" dirty="0" smtClean="0"/>
                        <a:t>explanation</a:t>
                      </a:r>
                      <a:endParaRPr lang="en-IN" sz="2400" dirty="0"/>
                    </a:p>
                  </a:txBody>
                  <a:tcPr/>
                </a:tc>
              </a:tr>
              <a:tr h="563563">
                <a:tc>
                  <a:txBody>
                    <a:bodyPr/>
                    <a:lstStyle/>
                    <a:p>
                      <a:r>
                        <a:rPr lang="en-US" sz="2400" dirty="0" err="1" smtClean="0"/>
                        <a:t>noglob</a:t>
                      </a:r>
                      <a:endParaRPr lang="en-IN" sz="2400" dirty="0"/>
                    </a:p>
                  </a:txBody>
                  <a:tcPr/>
                </a:tc>
                <a:tc>
                  <a:txBody>
                    <a:bodyPr/>
                    <a:lstStyle/>
                    <a:p>
                      <a:r>
                        <a:rPr lang="en-US" sz="2400" dirty="0" smtClean="0"/>
                        <a:t>controls</a:t>
                      </a:r>
                      <a:r>
                        <a:rPr lang="en-US" sz="2400" baseline="0" dirty="0" smtClean="0"/>
                        <a:t> the </a:t>
                      </a:r>
                      <a:r>
                        <a:rPr lang="en-US" sz="2400" baseline="0" smtClean="0"/>
                        <a:t>expansion of </a:t>
                      </a:r>
                      <a:r>
                        <a:rPr lang="en-US" sz="2400" smtClean="0"/>
                        <a:t>wildcards</a:t>
                      </a:r>
                      <a:endParaRPr lang="en-IN" sz="2400" dirty="0"/>
                    </a:p>
                  </a:txBody>
                  <a:tcPr/>
                </a:tc>
              </a:tr>
              <a:tr h="563563">
                <a:tc>
                  <a:txBody>
                    <a:bodyPr/>
                    <a:lstStyle/>
                    <a:p>
                      <a:r>
                        <a:rPr lang="en-US" sz="2400" dirty="0" smtClean="0"/>
                        <a:t>verbose</a:t>
                      </a:r>
                      <a:endParaRPr lang="en-IN" sz="2400" dirty="0"/>
                    </a:p>
                  </a:txBody>
                  <a:tcPr/>
                </a:tc>
                <a:tc>
                  <a:txBody>
                    <a:bodyPr/>
                    <a:lstStyle/>
                    <a:p>
                      <a:r>
                        <a:rPr lang="en-US" sz="2400" dirty="0" smtClean="0"/>
                        <a:t>prints commands before executing them</a:t>
                      </a:r>
                      <a:endParaRPr lang="en-IN" sz="2400" dirty="0"/>
                    </a:p>
                  </a:txBody>
                  <a:tcPr/>
                </a:tc>
              </a:tr>
              <a:tr h="1031246">
                <a:tc>
                  <a:txBody>
                    <a:bodyPr/>
                    <a:lstStyle/>
                    <a:p>
                      <a:r>
                        <a:rPr lang="en-US" sz="2400" dirty="0" err="1" smtClean="0"/>
                        <a:t>xtrace</a:t>
                      </a:r>
                      <a:endParaRPr lang="en-IN"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prints commands and arguments</a:t>
                      </a:r>
                      <a:r>
                        <a:rPr lang="en-US" sz="2400" baseline="0" dirty="0" smtClean="0"/>
                        <a:t> </a:t>
                      </a:r>
                      <a:r>
                        <a:rPr lang="en-US" sz="2400" dirty="0" smtClean="0"/>
                        <a:t>before executing them</a:t>
                      </a:r>
                      <a:endParaRPr lang="en-IN" sz="2400" dirty="0" smtClean="0"/>
                    </a:p>
                  </a:txBody>
                  <a:tcPr/>
                </a:tc>
              </a:tr>
              <a:tr h="563563">
                <a:tc>
                  <a:txBody>
                    <a:bodyPr/>
                    <a:lstStyle/>
                    <a:p>
                      <a:r>
                        <a:rPr lang="en-US" sz="2400" dirty="0" err="1" smtClean="0"/>
                        <a:t>emacs</a:t>
                      </a:r>
                      <a:endParaRPr lang="en-IN" sz="2400" dirty="0"/>
                    </a:p>
                  </a:txBody>
                  <a:tcPr/>
                </a:tc>
                <a:tc>
                  <a:txBody>
                    <a:bodyPr/>
                    <a:lstStyle/>
                    <a:p>
                      <a:r>
                        <a:rPr lang="en-US" sz="2400" dirty="0" smtClean="0"/>
                        <a:t>use </a:t>
                      </a:r>
                      <a:r>
                        <a:rPr lang="en-US" sz="2400" dirty="0" err="1" smtClean="0"/>
                        <a:t>emacs</a:t>
                      </a:r>
                      <a:r>
                        <a:rPr lang="en-US" sz="2400" dirty="0" smtClean="0"/>
                        <a:t> for command line editing</a:t>
                      </a:r>
                      <a:endParaRPr lang="en-IN" sz="2400" dirty="0"/>
                    </a:p>
                  </a:txBody>
                  <a:tcPr/>
                </a:tc>
              </a:tr>
              <a:tr h="563563">
                <a:tc>
                  <a:txBody>
                    <a:bodyPr/>
                    <a:lstStyle/>
                    <a:p>
                      <a:r>
                        <a:rPr lang="en-US" sz="2400" dirty="0" err="1" smtClean="0"/>
                        <a:t>ignoreeof</a:t>
                      </a:r>
                      <a:endParaRPr lang="en-IN" sz="2400" dirty="0"/>
                    </a:p>
                  </a:txBody>
                  <a:tcPr/>
                </a:tc>
                <a:tc>
                  <a:txBody>
                    <a:bodyPr/>
                    <a:lstStyle/>
                    <a:p>
                      <a:r>
                        <a:rPr lang="en-US" sz="2400" dirty="0" smtClean="0"/>
                        <a:t>disallows </a:t>
                      </a:r>
                      <a:r>
                        <a:rPr lang="en-US" sz="2400" dirty="0" err="1" smtClean="0"/>
                        <a:t>cntrl</a:t>
                      </a:r>
                      <a:r>
                        <a:rPr lang="en-US" sz="2400" dirty="0" smtClean="0"/>
                        <a:t> +d to exit shell</a:t>
                      </a:r>
                      <a:endParaRPr lang="en-IN" sz="2400" dirty="0"/>
                    </a:p>
                  </a:txBody>
                  <a:tcPr/>
                </a:tc>
              </a:tr>
              <a:tr h="563563">
                <a:tc>
                  <a:txBody>
                    <a:bodyPr/>
                    <a:lstStyle/>
                    <a:p>
                      <a:r>
                        <a:rPr lang="en-US" sz="2400" dirty="0" err="1" smtClean="0"/>
                        <a:t>noclobber</a:t>
                      </a:r>
                      <a:endParaRPr lang="en-IN" sz="2400" dirty="0"/>
                    </a:p>
                  </a:txBody>
                  <a:tcPr/>
                </a:tc>
                <a:tc>
                  <a:txBody>
                    <a:bodyPr/>
                    <a:lstStyle/>
                    <a:p>
                      <a:r>
                        <a:rPr lang="en-US" sz="2400" smtClean="0"/>
                        <a:t>does not</a:t>
                      </a:r>
                      <a:r>
                        <a:rPr lang="en-US" sz="2400" baseline="0" smtClean="0"/>
                        <a:t> </a:t>
                      </a:r>
                      <a:r>
                        <a:rPr lang="en-US" sz="2400" baseline="0" dirty="0" smtClean="0"/>
                        <a:t>allow redirection</a:t>
                      </a:r>
                      <a:endParaRPr lang="en-IN" sz="2400" dirty="0"/>
                    </a:p>
                  </a:txBody>
                  <a:tcPr/>
                </a:tc>
              </a:tr>
              <a:tr h="563563">
                <a:tc>
                  <a:txBody>
                    <a:bodyPr/>
                    <a:lstStyle/>
                    <a:p>
                      <a:r>
                        <a:rPr lang="en-US" sz="2400" dirty="0" smtClean="0"/>
                        <a:t>vi</a:t>
                      </a:r>
                      <a:endParaRPr lang="en-IN" sz="2400" dirty="0"/>
                    </a:p>
                  </a:txBody>
                  <a:tcPr/>
                </a:tc>
                <a:tc>
                  <a:txBody>
                    <a:bodyPr/>
                    <a:lstStyle/>
                    <a:p>
                      <a:r>
                        <a:rPr lang="en-US" sz="2400" dirty="0" smtClean="0"/>
                        <a:t>use vi for command line editing</a:t>
                      </a:r>
                      <a:endParaRPr lang="en-IN" sz="2400" dirty="0"/>
                    </a:p>
                  </a:txBody>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commands for set ,unset &amp; display shell options</a:t>
            </a:r>
            <a:endParaRPr lang="en-IN" dirty="0"/>
          </a:p>
        </p:txBody>
      </p:sp>
      <p:graphicFrame>
        <p:nvGraphicFramePr>
          <p:cNvPr id="4" name="Content Placeholder 3"/>
          <p:cNvGraphicFramePr>
            <a:graphicFrameLocks noGrp="1"/>
          </p:cNvGraphicFramePr>
          <p:nvPr>
            <p:ph sz="quarter" idx="1"/>
          </p:nvPr>
        </p:nvGraphicFramePr>
        <p:xfrm>
          <a:off x="914400" y="1447800"/>
          <a:ext cx="7467600" cy="3529018"/>
        </p:xfrm>
        <a:graphic>
          <a:graphicData uri="http://schemas.openxmlformats.org/drawingml/2006/table">
            <a:tbl>
              <a:tblPr firstRow="1" bandRow="1">
                <a:tableStyleId>{8799B23B-EC83-4686-B30A-512413B5E67A}</a:tableStyleId>
              </a:tblPr>
              <a:tblGrid>
                <a:gridCol w="3418061"/>
                <a:gridCol w="4049539"/>
              </a:tblGrid>
              <a:tr h="1052506">
                <a:tc>
                  <a:txBody>
                    <a:bodyPr/>
                    <a:lstStyle/>
                    <a:p>
                      <a:r>
                        <a:rPr lang="en-US" sz="4000" dirty="0" smtClean="0"/>
                        <a:t>operation</a:t>
                      </a:r>
                      <a:endParaRPr lang="en-IN" sz="4000" dirty="0"/>
                    </a:p>
                  </a:txBody>
                  <a:tcPr/>
                </a:tc>
                <a:tc>
                  <a:txBody>
                    <a:bodyPr/>
                    <a:lstStyle/>
                    <a:p>
                      <a:r>
                        <a:rPr lang="en-US" sz="3600" dirty="0" err="1" smtClean="0"/>
                        <a:t>korn</a:t>
                      </a:r>
                      <a:r>
                        <a:rPr lang="en-US" sz="3600" dirty="0" smtClean="0"/>
                        <a:t> shell</a:t>
                      </a:r>
                      <a:endParaRPr lang="en-IN" sz="3600" dirty="0"/>
                    </a:p>
                  </a:txBody>
                  <a:tcPr/>
                </a:tc>
              </a:tr>
              <a:tr h="370840">
                <a:tc>
                  <a:txBody>
                    <a:bodyPr/>
                    <a:lstStyle/>
                    <a:p>
                      <a:pPr algn="l"/>
                      <a:r>
                        <a:rPr lang="en-US" sz="4000" dirty="0" smtClean="0"/>
                        <a:t>set</a:t>
                      </a:r>
                      <a:endParaRPr lang="en-IN" sz="4000" dirty="0"/>
                    </a:p>
                  </a:txBody>
                  <a:tcPr/>
                </a:tc>
                <a:tc>
                  <a:txBody>
                    <a:bodyPr/>
                    <a:lstStyle/>
                    <a:p>
                      <a:pPr algn="l"/>
                      <a:r>
                        <a:rPr lang="en-US" sz="4000" dirty="0" smtClean="0"/>
                        <a:t>set -o option</a:t>
                      </a:r>
                      <a:endParaRPr lang="en-IN" sz="4000" dirty="0"/>
                    </a:p>
                  </a:txBody>
                  <a:tcPr/>
                </a:tc>
              </a:tr>
              <a:tr h="1074432">
                <a:tc>
                  <a:txBody>
                    <a:bodyPr/>
                    <a:lstStyle/>
                    <a:p>
                      <a:pPr algn="l"/>
                      <a:r>
                        <a:rPr lang="en-US" sz="4000" dirty="0" smtClean="0"/>
                        <a:t>unset</a:t>
                      </a:r>
                      <a:endParaRPr lang="en-IN" sz="4000" dirty="0"/>
                    </a:p>
                  </a:txBody>
                  <a:tcPr/>
                </a:tc>
                <a:tc>
                  <a:txBody>
                    <a:bodyPr/>
                    <a:lstStyle/>
                    <a:p>
                      <a:pPr algn="l"/>
                      <a:r>
                        <a:rPr lang="en-US" sz="4000" dirty="0" smtClean="0"/>
                        <a:t>set +o option</a:t>
                      </a:r>
                      <a:endParaRPr lang="en-IN" sz="4000" dirty="0"/>
                    </a:p>
                  </a:txBody>
                  <a:tcPr/>
                </a:tc>
              </a:tr>
              <a:tr h="370840">
                <a:tc>
                  <a:txBody>
                    <a:bodyPr/>
                    <a:lstStyle/>
                    <a:p>
                      <a:r>
                        <a:rPr lang="en-US" sz="4000" dirty="0" smtClean="0"/>
                        <a:t>display all</a:t>
                      </a:r>
                      <a:endParaRPr lang="en-IN" sz="4000" dirty="0"/>
                    </a:p>
                  </a:txBody>
                  <a:tcPr/>
                </a:tc>
                <a:tc>
                  <a:txBody>
                    <a:bodyPr/>
                    <a:lstStyle/>
                    <a:p>
                      <a:pPr algn="l"/>
                      <a:r>
                        <a:rPr lang="en-US" sz="4000" dirty="0" smtClean="0"/>
                        <a:t>set    -o</a:t>
                      </a:r>
                      <a:endParaRPr lang="en-IN" sz="4000" dirty="0"/>
                    </a:p>
                  </a:txBody>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11156"/>
          </a:xfrm>
        </p:spPr>
        <p:txBody>
          <a:bodyPr>
            <a:normAutofit fontScale="90000"/>
          </a:bodyPr>
          <a:lstStyle/>
          <a:p>
            <a:r>
              <a:rPr lang="en-US" dirty="0" smtClean="0"/>
              <a:t>Shell/Environment Customization</a:t>
            </a:r>
            <a:endParaRPr lang="en-IN" dirty="0"/>
          </a:p>
        </p:txBody>
      </p:sp>
      <p:sp>
        <p:nvSpPr>
          <p:cNvPr id="3" name="Content Placeholder 2"/>
          <p:cNvSpPr>
            <a:spLocks noGrp="1"/>
          </p:cNvSpPr>
          <p:nvPr>
            <p:ph sz="quarter" idx="1"/>
          </p:nvPr>
        </p:nvSpPr>
        <p:spPr>
          <a:xfrm>
            <a:off x="914400" y="1000108"/>
            <a:ext cx="7772400" cy="5357850"/>
          </a:xfrm>
        </p:spPr>
        <p:txBody>
          <a:bodyPr>
            <a:normAutofit/>
          </a:bodyPr>
          <a:lstStyle/>
          <a:p>
            <a:pPr algn="just"/>
            <a:r>
              <a:rPr lang="en-US" dirty="0" smtClean="0">
                <a:ea typeface="Times New Roman"/>
              </a:rPr>
              <a:t>UNIX allows us to customize the shells and the environment variables we use</a:t>
            </a:r>
          </a:p>
          <a:p>
            <a:pPr algn="just"/>
            <a:r>
              <a:rPr lang="en-US" dirty="0" smtClean="0"/>
              <a:t>customizing the shell and the environment can be temporary or permanent</a:t>
            </a:r>
          </a:p>
          <a:p>
            <a:pPr algn="just"/>
            <a:r>
              <a:rPr lang="en-US" b="1" dirty="0" smtClean="0"/>
              <a:t>Temporary Customization</a:t>
            </a:r>
            <a:endParaRPr lang="en-IN" dirty="0" smtClean="0"/>
          </a:p>
          <a:p>
            <a:pPr algn="just">
              <a:buNone/>
            </a:pPr>
            <a:r>
              <a:rPr lang="en-US" dirty="0" smtClean="0"/>
              <a:t>	Temporary customization can be used to change the shell environment and configuration for the complete current session or for only part of a session. Normally we customize our environment for only a part of the session, such as when we are working on something special. </a:t>
            </a:r>
            <a:endParaRPr lang="en-I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8266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Permanent Customization in </a:t>
            </a:r>
            <a:r>
              <a:rPr lang="en-US" b="1" dirty="0" err="1" smtClean="0"/>
              <a:t>korn</a:t>
            </a:r>
            <a:r>
              <a:rPr lang="en-US" b="1" dirty="0" smtClean="0"/>
              <a:t> shell</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pPr algn="just"/>
            <a:r>
              <a:rPr lang="en-US" dirty="0" smtClean="0"/>
              <a:t>Permanent customization is achieved through startup and shutdown files. Startup files are system files that are used to customize the environment when a shell begins.</a:t>
            </a:r>
          </a:p>
          <a:p>
            <a:pPr algn="just"/>
            <a:r>
              <a:rPr lang="en-US" dirty="0" smtClean="0"/>
              <a:t> We can add customization commands and set customization variables by adding commands to the startup file. Shutdown files are executed at logout time.</a:t>
            </a:r>
            <a:endParaRPr lang="en-I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korn</a:t>
            </a:r>
            <a:r>
              <a:rPr lang="en-US" dirty="0" smtClean="0"/>
              <a:t> shell</a:t>
            </a:r>
            <a:endParaRPr lang="en-IN" dirty="0"/>
          </a:p>
        </p:txBody>
      </p:sp>
      <p:sp>
        <p:nvSpPr>
          <p:cNvPr id="3" name="Content Placeholder 2"/>
          <p:cNvSpPr>
            <a:spLocks noGrp="1"/>
          </p:cNvSpPr>
          <p:nvPr>
            <p:ph sz="quarter" idx="1"/>
          </p:nvPr>
        </p:nvSpPr>
        <p:spPr/>
        <p:txBody>
          <a:bodyPr/>
          <a:lstStyle/>
          <a:p>
            <a:pPr algn="just"/>
            <a:r>
              <a:rPr lang="en-US" dirty="0" smtClean="0"/>
              <a:t>The Korn Shell uses the three profile files are described below.</a:t>
            </a:r>
            <a:endParaRPr lang="en-IN" dirty="0" smtClean="0"/>
          </a:p>
          <a:p>
            <a:pPr algn="just"/>
            <a:r>
              <a:rPr lang="en-US" b="1" dirty="0" smtClean="0"/>
              <a:t>System Profile File</a:t>
            </a:r>
            <a:r>
              <a:rPr lang="en-US" dirty="0" smtClean="0"/>
              <a:t>: There is one system-level profile file, which is stored in the /etc directory. Maintained by the system administrator</a:t>
            </a:r>
          </a:p>
          <a:p>
            <a:pPr algn="just"/>
            <a:r>
              <a:rPr lang="en-US" dirty="0" smtClean="0"/>
              <a:t>it contains general commands and variable settings that are applied to every user of the system at login time.</a:t>
            </a:r>
          </a:p>
          <a:p>
            <a:pPr algn="just"/>
            <a:endParaRPr lang="en-I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US" b="1" dirty="0" smtClean="0"/>
              <a:t>Personal Profile File</a:t>
            </a:r>
            <a:r>
              <a:rPr lang="en-US" dirty="0" smtClean="0"/>
              <a:t>: The personal profile, ~/.profile, contains commands that are used to customize the startup shell.</a:t>
            </a:r>
          </a:p>
          <a:p>
            <a:pPr algn="just"/>
            <a:r>
              <a:rPr lang="en-US" dirty="0" smtClean="0"/>
              <a:t> It is an optional file that is run immediately after the system profile file. Although it is a user file, it is often created by the system administrator to customize a new user’s shell</a:t>
            </a:r>
            <a:endParaRPr lang="en-I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US" b="1" dirty="0" smtClean="0"/>
              <a:t>Environment File</a:t>
            </a:r>
            <a:r>
              <a:rPr lang="en-US" dirty="0" smtClean="0"/>
              <a:t>: In addition, the Korn shell has an environmental file that is run whenever a new shell is started.</a:t>
            </a:r>
          </a:p>
          <a:p>
            <a:pPr algn="just"/>
            <a:r>
              <a:rPr lang="en-US" dirty="0" smtClean="0"/>
              <a:t> It contains environmental variables that are to be exported to sub shells and programs that run under the shell</a:t>
            </a:r>
            <a:endParaRPr lang="en-I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Startup </a:t>
            </a:r>
            <a:r>
              <a:rPr lang="en-US" dirty="0" err="1" smtClean="0"/>
              <a:t>proess</a:t>
            </a:r>
            <a:endParaRPr lang="en-US" dirty="0"/>
          </a:p>
        </p:txBody>
      </p:sp>
      <p:sp>
        <p:nvSpPr>
          <p:cNvPr id="3" name="Content Placeholder 2"/>
          <p:cNvSpPr>
            <a:spLocks noGrp="1"/>
          </p:cNvSpPr>
          <p:nvPr>
            <p:ph sz="quarter" idx="1"/>
          </p:nvPr>
        </p:nvSpPr>
        <p:spPr/>
        <p:txBody>
          <a:bodyPr>
            <a:normAutofit/>
          </a:bodyPr>
          <a:lstStyle/>
          <a:p>
            <a:pPr algn="just"/>
            <a:r>
              <a:rPr lang="en-GB" sz="2800" dirty="0" smtClean="0">
                <a:latin typeface="Perpetua" pitchFamily="18" charset="0"/>
              </a:rPr>
              <a:t>Whenever a shell is started, UNIX uses these </a:t>
            </a:r>
            <a:r>
              <a:rPr lang="en-GB" sz="2800" dirty="0" err="1" smtClean="0">
                <a:latin typeface="Perpetua" pitchFamily="18" charset="0"/>
              </a:rPr>
              <a:t>startup</a:t>
            </a:r>
            <a:r>
              <a:rPr lang="en-GB" sz="2800" dirty="0" smtClean="0">
                <a:latin typeface="Perpetua" pitchFamily="18" charset="0"/>
              </a:rPr>
              <a:t> files. Which ones depend on whether the shell being started is a login shell or not. </a:t>
            </a:r>
          </a:p>
          <a:p>
            <a:pPr algn="just"/>
            <a:r>
              <a:rPr lang="en-GB" sz="2800" dirty="0" smtClean="0">
                <a:latin typeface="Perpetua" pitchFamily="18" charset="0"/>
              </a:rPr>
              <a:t>When a login shell is started, the system profile file are executed followed by the personal </a:t>
            </a:r>
            <a:r>
              <a:rPr lang="en-GB" sz="2800" dirty="0" err="1" smtClean="0">
                <a:latin typeface="Perpetua" pitchFamily="18" charset="0"/>
              </a:rPr>
              <a:t>startup</a:t>
            </a:r>
            <a:r>
              <a:rPr lang="en-GB" sz="2800" dirty="0" smtClean="0">
                <a:latin typeface="Perpetua" pitchFamily="18" charset="0"/>
              </a:rPr>
              <a:t> file. </a:t>
            </a:r>
          </a:p>
          <a:p>
            <a:pPr algn="just"/>
            <a:r>
              <a:rPr lang="en-GB" sz="2800" dirty="0" smtClean="0">
                <a:latin typeface="Perpetua" pitchFamily="18" charset="0"/>
              </a:rPr>
              <a:t>If a </a:t>
            </a:r>
            <a:r>
              <a:rPr lang="en-GB" sz="2800" dirty="0" err="1" smtClean="0">
                <a:latin typeface="Perpetua" pitchFamily="18" charset="0"/>
              </a:rPr>
              <a:t>nonlogin</a:t>
            </a:r>
            <a:r>
              <a:rPr lang="en-GB" sz="2800" dirty="0" smtClean="0">
                <a:latin typeface="Perpetua" pitchFamily="18" charset="0"/>
              </a:rPr>
              <a:t> shell is being forked, then only the environmental file is executed.</a:t>
            </a:r>
            <a:endParaRPr lang="en-US" sz="2800" dirty="0" smtClean="0">
              <a:latin typeface="Perpetua" pitchFamily="18" charset="0"/>
            </a:endParaRPr>
          </a:p>
          <a:p>
            <a:endParaRPr lang="en-US"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Special Files</a:t>
            </a:r>
            <a:endParaRPr lang="en-IN" dirty="0">
              <a:solidFill>
                <a:srgbClr val="FF0000"/>
              </a:solidFill>
            </a:endParaRPr>
          </a:p>
        </p:txBody>
      </p:sp>
      <p:sp>
        <p:nvSpPr>
          <p:cNvPr id="3" name="Content Placeholder 2"/>
          <p:cNvSpPr>
            <a:spLocks noGrp="1"/>
          </p:cNvSpPr>
          <p:nvPr>
            <p:ph sz="quarter" idx="1"/>
          </p:nvPr>
        </p:nvSpPr>
        <p:spPr/>
        <p:txBody>
          <a:bodyPr/>
          <a:lstStyle/>
          <a:p>
            <a:pPr algn="just"/>
            <a:r>
              <a:rPr lang="en-GB" dirty="0" smtClean="0"/>
              <a:t>There are two special files in UNIX that can be used by any shell.</a:t>
            </a:r>
            <a:endParaRPr lang="en-IN" dirty="0" smtClean="0"/>
          </a:p>
          <a:p>
            <a:pPr algn="just"/>
            <a:r>
              <a:rPr lang="en-GB" b="1" dirty="0" smtClean="0"/>
              <a:t>Trash File (/dev/null)</a:t>
            </a:r>
            <a:endParaRPr lang="en-IN" dirty="0" smtClean="0"/>
          </a:p>
          <a:p>
            <a:pPr algn="just"/>
            <a:r>
              <a:rPr lang="en-US" dirty="0" smtClean="0"/>
              <a:t>The trash file is a special file that is used for deleting data. Found under the devices (dev) directory, it has a very special characteristic: Its contents are always emptied immediately after receiving data</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US" b="1" dirty="0" smtClean="0"/>
              <a:t> Redirection in </a:t>
            </a:r>
            <a:r>
              <a:rPr lang="en-US" b="1" dirty="0" err="1" smtClean="0"/>
              <a:t>korn</a:t>
            </a:r>
            <a:r>
              <a:rPr lang="en-US" b="1" dirty="0" smtClean="0"/>
              <a:t> shell</a:t>
            </a:r>
            <a:endParaRPr lang="en-IN" dirty="0"/>
          </a:p>
        </p:txBody>
      </p:sp>
      <p:sp>
        <p:nvSpPr>
          <p:cNvPr id="3" name="Content Placeholder 2"/>
          <p:cNvSpPr>
            <a:spLocks noGrp="1"/>
          </p:cNvSpPr>
          <p:nvPr>
            <p:ph sz="quarter" idx="1"/>
          </p:nvPr>
        </p:nvSpPr>
        <p:spPr/>
        <p:txBody>
          <a:bodyPr/>
          <a:lstStyle/>
          <a:p>
            <a:pPr algn="just"/>
            <a:r>
              <a:rPr lang="en-US" dirty="0" smtClean="0"/>
              <a:t>Each command may use standard input stream, standard output stream and standard error stream. </a:t>
            </a:r>
          </a:p>
          <a:p>
            <a:pPr algn="just"/>
            <a:r>
              <a:rPr lang="en-US" dirty="0" smtClean="0"/>
              <a:t>These streams are pre-assigned to the keyboard and the monitor. </a:t>
            </a:r>
          </a:p>
          <a:p>
            <a:pPr algn="just"/>
            <a:r>
              <a:rPr lang="en-US" dirty="0" smtClean="0"/>
              <a:t>Whenever necessary, we can change these default assignments temporarily using redirection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GB" b="1" dirty="0" smtClean="0"/>
              <a:t>Terminal File (/dev/</a:t>
            </a:r>
            <a:r>
              <a:rPr lang="en-GB" b="1" dirty="0" err="1" smtClean="0"/>
              <a:t>tty</a:t>
            </a:r>
            <a:r>
              <a:rPr lang="en-GB" b="1" dirty="0" smtClean="0"/>
              <a:t>)</a:t>
            </a:r>
            <a:endParaRPr lang="en-IN" dirty="0" smtClean="0"/>
          </a:p>
          <a:p>
            <a:pPr algn="just"/>
            <a:r>
              <a:rPr lang="en-US" dirty="0" smtClean="0"/>
              <a:t>Although each terminal in UNIX is a named file, such as /dev/tty13 and /dev/tty31, there is only one logical file, /dev/</a:t>
            </a:r>
            <a:r>
              <a:rPr lang="en-US" dirty="0" err="1" smtClean="0"/>
              <a:t>tty</a:t>
            </a:r>
            <a:r>
              <a:rPr lang="en-US" dirty="0" smtClean="0"/>
              <a:t>. This file is found under the device directory, it represents the terminal of each user</a:t>
            </a:r>
          </a:p>
          <a:p>
            <a:pPr algn="just"/>
            <a:r>
              <a:rPr lang="en-GB" b="1" i="1" dirty="0" smtClean="0"/>
              <a:t>$ cp file1 /dev/</a:t>
            </a:r>
            <a:r>
              <a:rPr lang="en-GB" b="1" i="1" dirty="0" err="1" smtClean="0"/>
              <a:t>tty</a:t>
            </a:r>
            <a:r>
              <a:rPr lang="en-GB" b="1" i="1" dirty="0" smtClean="0"/>
              <a:t>	# Displays the contents of file1</a:t>
            </a:r>
            <a:endParaRPr lang="en-IN" dirty="0" smtClean="0"/>
          </a:p>
          <a:p>
            <a:pPr algn="just"/>
            <a:r>
              <a:rPr lang="en-US" dirty="0" smtClean="0"/>
              <a:t>terminal file represents a terminal, it cannot store data. </a:t>
            </a:r>
          </a:p>
          <a:p>
            <a:pPr algn="just"/>
            <a:r>
              <a:rPr lang="en-US" dirty="0" smtClean="0"/>
              <a:t>contents of file1 in the previous example, when sent to the terminal file, are shown on the monitor but not saved.</a:t>
            </a:r>
            <a:endParaRPr lang="en-I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5638800"/>
          </a:xfrm>
        </p:spPr>
        <p:txBody>
          <a:bodyPr/>
          <a:lstStyle/>
          <a:p>
            <a:pPr algn="just">
              <a:buNone/>
            </a:pPr>
            <a:r>
              <a:rPr lang="en-GB" sz="3600" b="1" dirty="0" err="1" smtClean="0">
                <a:solidFill>
                  <a:srgbClr val="FF0000"/>
                </a:solidFill>
              </a:rPr>
              <a:t>eval</a:t>
            </a:r>
            <a:r>
              <a:rPr lang="en-GB" sz="3600" b="1" dirty="0" smtClean="0">
                <a:solidFill>
                  <a:srgbClr val="FF0000"/>
                </a:solidFill>
              </a:rPr>
              <a:t> Command</a:t>
            </a:r>
            <a:endParaRPr lang="en-IN" sz="3600" b="1" dirty="0" smtClean="0">
              <a:solidFill>
                <a:srgbClr val="FF0000"/>
              </a:solidFill>
            </a:endParaRPr>
          </a:p>
          <a:p>
            <a:pPr algn="just"/>
            <a:r>
              <a:rPr lang="en-US" dirty="0" smtClean="0"/>
              <a:t>The </a:t>
            </a:r>
            <a:r>
              <a:rPr lang="en-US" b="1" dirty="0" err="1" smtClean="0"/>
              <a:t>eval</a:t>
            </a:r>
            <a:r>
              <a:rPr lang="en-US" dirty="0" smtClean="0"/>
              <a:t> command is used when the Korn shell needs to evaluate a command twice before executing it. </a:t>
            </a:r>
          </a:p>
          <a:p>
            <a:pPr algn="just"/>
            <a:r>
              <a:rPr lang="en-US" dirty="0" smtClean="0"/>
              <a:t>To generalize a segment of code, we need to store the name of a variable in a second variable and then use the </a:t>
            </a:r>
            <a:r>
              <a:rPr lang="en-US" b="1" dirty="0" smtClean="0"/>
              <a:t>print</a:t>
            </a:r>
            <a:r>
              <a:rPr lang="en-US" dirty="0" smtClean="0"/>
              <a:t> command to display the value of the original variable. </a:t>
            </a:r>
          </a:p>
          <a:p>
            <a:r>
              <a:rPr lang="en-GB" b="1" i="1" dirty="0" smtClean="0"/>
              <a:t>$ x=23</a:t>
            </a:r>
            <a:endParaRPr lang="en-IN" dirty="0" smtClean="0"/>
          </a:p>
          <a:p>
            <a:r>
              <a:rPr lang="en-GB" b="1" i="1" dirty="0" smtClean="0"/>
              <a:t>$ y=x</a:t>
            </a:r>
            <a:endParaRPr lang="en-IN" dirty="0" smtClean="0"/>
          </a:p>
          <a:p>
            <a:r>
              <a:rPr lang="en-GB" b="1" i="1" dirty="0" smtClean="0"/>
              <a:t>$ print $y</a:t>
            </a:r>
            <a:endParaRPr lang="en-IN" dirty="0" smtClean="0"/>
          </a:p>
          <a:p>
            <a:r>
              <a:rPr lang="en-GB" i="1" dirty="0" smtClean="0"/>
              <a:t>x</a:t>
            </a:r>
            <a:endParaRPr lang="en-IN" dirty="0" smtClean="0"/>
          </a:p>
          <a:p>
            <a:pPr algn="just">
              <a:buNone/>
            </a:pPr>
            <a:endParaRPr lang="en-I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28600"/>
            <a:ext cx="7772400" cy="5791200"/>
          </a:xfrm>
        </p:spPr>
        <p:txBody>
          <a:bodyPr/>
          <a:lstStyle/>
          <a:p>
            <a:pPr algn="just"/>
            <a:r>
              <a:rPr lang="en-GB" dirty="0" smtClean="0"/>
              <a:t>The solution is to use the </a:t>
            </a:r>
            <a:r>
              <a:rPr lang="en-GB" dirty="0" err="1" smtClean="0"/>
              <a:t>eval</a:t>
            </a:r>
            <a:r>
              <a:rPr lang="en-GB" dirty="0" smtClean="0"/>
              <a:t> command so that the shell evaluates the command twice.</a:t>
            </a:r>
            <a:endParaRPr lang="en-IN" dirty="0" smtClean="0"/>
          </a:p>
          <a:p>
            <a:pPr algn="just"/>
            <a:r>
              <a:rPr lang="en-GB" b="1" i="1" dirty="0" smtClean="0"/>
              <a:t>$ x=23</a:t>
            </a:r>
            <a:endParaRPr lang="en-IN" dirty="0" smtClean="0"/>
          </a:p>
          <a:p>
            <a:pPr algn="just"/>
            <a:r>
              <a:rPr lang="en-GB" b="1" i="1" dirty="0" smtClean="0"/>
              <a:t>$ y=x</a:t>
            </a:r>
            <a:endParaRPr lang="en-IN" dirty="0" smtClean="0"/>
          </a:p>
          <a:p>
            <a:pPr algn="just"/>
            <a:r>
              <a:rPr lang="en-GB" b="1" i="1" dirty="0" smtClean="0"/>
              <a:t>$ </a:t>
            </a:r>
            <a:r>
              <a:rPr lang="en-GB" b="1" i="1" dirty="0" err="1" smtClean="0"/>
              <a:t>eval</a:t>
            </a:r>
            <a:r>
              <a:rPr lang="en-GB" b="1" i="1" dirty="0" smtClean="0"/>
              <a:t> print \$$y</a:t>
            </a:r>
            <a:endParaRPr lang="en-IN" dirty="0" smtClean="0"/>
          </a:p>
          <a:p>
            <a:pPr algn="just"/>
            <a:r>
              <a:rPr lang="en-GB" i="1" dirty="0" smtClean="0"/>
              <a:t>23</a:t>
            </a:r>
          </a:p>
          <a:p>
            <a:pPr algn="just"/>
            <a:r>
              <a:rPr lang="en-GB" dirty="0" smtClean="0"/>
              <a:t>When the </a:t>
            </a:r>
            <a:r>
              <a:rPr lang="en-GB" b="1" dirty="0" err="1" smtClean="0"/>
              <a:t>eval</a:t>
            </a:r>
            <a:r>
              <a:rPr lang="en-GB" dirty="0" smtClean="0"/>
              <a:t> command is executed, it first evaluates $y, which generates the string value $x. </a:t>
            </a:r>
          </a:p>
          <a:p>
            <a:pPr algn="just"/>
            <a:r>
              <a:rPr lang="en-GB" dirty="0" smtClean="0"/>
              <a:t>The second evaluation then evaluates the variable $x, which produces the correct effect, the printing of the variable stored in y.</a:t>
            </a:r>
            <a:endParaRPr lang="en-IN" dirty="0" smtClean="0"/>
          </a:p>
          <a:p>
            <a:pPr algn="just"/>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
            </a:r>
            <a:br>
              <a:rPr lang="en-US" dirty="0" smtClean="0">
                <a:solidFill>
                  <a:srgbClr val="FF0000"/>
                </a:solidFill>
              </a:rPr>
            </a:br>
            <a:r>
              <a:rPr lang="en-GB" b="1" dirty="0" smtClean="0">
                <a:solidFill>
                  <a:srgbClr val="FF0000"/>
                </a:solidFill>
              </a:rPr>
              <a:t> History Command</a:t>
            </a:r>
            <a:endParaRPr lang="en-US" dirty="0">
              <a:solidFill>
                <a:srgbClr val="FF0000"/>
              </a:solidFill>
            </a:endParaRPr>
          </a:p>
        </p:txBody>
      </p:sp>
      <p:sp>
        <p:nvSpPr>
          <p:cNvPr id="3" name="Content Placeholder 2"/>
          <p:cNvSpPr>
            <a:spLocks noGrp="1"/>
          </p:cNvSpPr>
          <p:nvPr>
            <p:ph sz="quarter" idx="1"/>
          </p:nvPr>
        </p:nvSpPr>
        <p:spPr>
          <a:xfrm>
            <a:off x="914400" y="1447800"/>
            <a:ext cx="7848600" cy="4572000"/>
          </a:xfrm>
        </p:spPr>
        <p:txBody>
          <a:bodyPr/>
          <a:lstStyle/>
          <a:p>
            <a:pPr algn="just"/>
            <a:r>
              <a:rPr lang="en-US" smtClean="0"/>
              <a:t>Executed without any options, the </a:t>
            </a:r>
            <a:r>
              <a:rPr lang="en-US" dirty="0" smtClean="0"/>
              <a:t>history command lists the last 16 commands. </a:t>
            </a:r>
          </a:p>
          <a:p>
            <a:r>
              <a:rPr lang="en-GB" b="1" i="1" dirty="0" smtClean="0"/>
              <a:t>$ history</a:t>
            </a:r>
            <a:endParaRPr lang="en-US" dirty="0" smtClean="0"/>
          </a:p>
          <a:p>
            <a:pPr algn="just"/>
            <a:r>
              <a:rPr lang="en-US" dirty="0" smtClean="0"/>
              <a:t>Each command is numbered for convenience in reuse. If we don’t want the numbers, we can suppress with the –n option</a:t>
            </a:r>
          </a:p>
          <a:p>
            <a:pPr algn="just"/>
            <a:r>
              <a:rPr lang="en-GB" b="1" i="1" dirty="0" smtClean="0"/>
              <a:t>$ history   -n</a:t>
            </a:r>
          </a:p>
          <a:p>
            <a:r>
              <a:rPr lang="en-GB" dirty="0" smtClean="0"/>
              <a:t>To list the last n lines, we use the number of line as an option. For example, to list last 5 commands, we use</a:t>
            </a:r>
            <a:endParaRPr lang="en-US" dirty="0" smtClean="0"/>
          </a:p>
          <a:p>
            <a:r>
              <a:rPr lang="en-GB" b="1" i="1" dirty="0" smtClean="0"/>
              <a:t>$ history -5</a:t>
            </a:r>
            <a:endParaRPr lang="en-US" dirty="0" smtClean="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3400"/>
            <a:ext cx="7772400" cy="5486400"/>
          </a:xfrm>
        </p:spPr>
        <p:txBody>
          <a:bodyPr>
            <a:normAutofit/>
          </a:bodyPr>
          <a:lstStyle/>
          <a:p>
            <a:pPr algn="just"/>
            <a:r>
              <a:rPr lang="en-US" dirty="0" smtClean="0"/>
              <a:t>We can change the number of commands listed by specifying the start number as a history command argument.</a:t>
            </a:r>
          </a:p>
          <a:p>
            <a:pPr algn="just"/>
            <a:r>
              <a:rPr lang="en-GB" b="1" i="1" dirty="0" smtClean="0"/>
              <a:t>$ history 10</a:t>
            </a:r>
          </a:p>
          <a:p>
            <a:pPr algn="just"/>
            <a:r>
              <a:rPr lang="en-US" dirty="0" smtClean="0"/>
              <a:t>To lists the commands in reverse order</a:t>
            </a:r>
          </a:p>
          <a:p>
            <a:pPr algn="just"/>
            <a:r>
              <a:rPr lang="en-GB" b="1" i="1" dirty="0" smtClean="0"/>
              <a:t>$ history –r</a:t>
            </a:r>
          </a:p>
          <a:p>
            <a:pPr algn="just"/>
            <a:r>
              <a:rPr lang="en-US" dirty="0" smtClean="0"/>
              <a:t>To lists the commands from most recent </a:t>
            </a:r>
            <a:r>
              <a:rPr lang="en-US" i="1" dirty="0" err="1" smtClean="0"/>
              <a:t>ls</a:t>
            </a:r>
            <a:r>
              <a:rPr lang="en-US" i="1" dirty="0" smtClean="0"/>
              <a:t> </a:t>
            </a:r>
            <a:r>
              <a:rPr lang="en-US" dirty="0" smtClean="0"/>
              <a:t>command</a:t>
            </a:r>
          </a:p>
          <a:p>
            <a:pPr algn="just"/>
            <a:r>
              <a:rPr lang="en-US" b="1" i="1" dirty="0" smtClean="0"/>
              <a:t>history </a:t>
            </a:r>
            <a:r>
              <a:rPr lang="en-US" b="1" i="1" dirty="0" err="1" smtClean="0"/>
              <a:t>ls</a:t>
            </a:r>
            <a:r>
              <a:rPr lang="en-US" b="1" i="1" dirty="0" smtClean="0"/>
              <a:t>   </a:t>
            </a:r>
          </a:p>
          <a:p>
            <a:pPr algn="just"/>
            <a:r>
              <a:rPr lang="en-US" dirty="0" smtClean="0"/>
              <a:t>To lists the commands from </a:t>
            </a:r>
            <a:r>
              <a:rPr lang="en-US" i="1" dirty="0" err="1" smtClean="0"/>
              <a:t>ls</a:t>
            </a:r>
            <a:r>
              <a:rPr lang="en-US" i="1" dirty="0" smtClean="0"/>
              <a:t> </a:t>
            </a:r>
            <a:r>
              <a:rPr lang="en-US" dirty="0" smtClean="0"/>
              <a:t>to  </a:t>
            </a:r>
            <a:r>
              <a:rPr lang="en-US" i="1" dirty="0" err="1" smtClean="0"/>
              <a:t>pwd</a:t>
            </a:r>
            <a:r>
              <a:rPr lang="en-US" dirty="0" smtClean="0"/>
              <a:t> command</a:t>
            </a:r>
          </a:p>
          <a:p>
            <a:pPr algn="just"/>
            <a:r>
              <a:rPr lang="en-US" b="1" i="1" dirty="0" smtClean="0"/>
              <a:t>$ history </a:t>
            </a:r>
            <a:r>
              <a:rPr lang="en-US" b="1" i="1" dirty="0" err="1" smtClean="0"/>
              <a:t>ls</a:t>
            </a:r>
            <a:r>
              <a:rPr lang="en-US" b="1" i="1" dirty="0" smtClean="0"/>
              <a:t> </a:t>
            </a:r>
            <a:r>
              <a:rPr lang="en-US" b="1" i="1" dirty="0" err="1" smtClean="0"/>
              <a:t>pwd</a:t>
            </a:r>
            <a:endParaRPr lang="en-US" dirty="0" smtClean="0"/>
          </a:p>
          <a:p>
            <a:pPr algn="just"/>
            <a:endParaRPr lang="en-GB" b="1" dirty="0" smtClean="0"/>
          </a:p>
          <a:p>
            <a:pPr algn="just"/>
            <a:endParaRPr lang="en-GB" b="1" i="1" dirty="0" smtClean="0"/>
          </a:p>
          <a:p>
            <a:pPr algn="just"/>
            <a:endParaRPr lang="en-US" dirty="0" smtClean="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09600"/>
            <a:ext cx="7772400" cy="5867400"/>
          </a:xfrm>
        </p:spPr>
        <p:txBody>
          <a:bodyPr>
            <a:normAutofit lnSpcReduction="10000"/>
          </a:bodyPr>
          <a:lstStyle/>
          <a:p>
            <a:pPr algn="just"/>
            <a:r>
              <a:rPr lang="en-GB" b="1" dirty="0" smtClean="0"/>
              <a:t>Redo Command ( r )</a:t>
            </a:r>
            <a:endParaRPr lang="en-US" dirty="0" smtClean="0"/>
          </a:p>
          <a:p>
            <a:pPr algn="just"/>
            <a:r>
              <a:rPr lang="en-GB" dirty="0" smtClean="0"/>
              <a:t>Any command in the history file can be re-executed using the redo command (</a:t>
            </a:r>
            <a:r>
              <a:rPr lang="en-GB" b="1" dirty="0" smtClean="0"/>
              <a:t>r</a:t>
            </a:r>
            <a:r>
              <a:rPr lang="en-GB" dirty="0" smtClean="0"/>
              <a:t>). We specify the command to be re-executed by using its command number or symbolically by listing a command or a partial command.</a:t>
            </a:r>
            <a:endParaRPr lang="en-US" dirty="0" smtClean="0"/>
          </a:p>
          <a:p>
            <a:r>
              <a:rPr lang="en-GB" dirty="0" smtClean="0"/>
              <a:t> </a:t>
            </a:r>
            <a:r>
              <a:rPr lang="en-GB" b="1" i="1" dirty="0" smtClean="0"/>
              <a:t>$ history -3</a:t>
            </a:r>
            <a:endParaRPr lang="en-US" dirty="0" smtClean="0"/>
          </a:p>
          <a:p>
            <a:r>
              <a:rPr lang="en-GB" i="1" dirty="0" smtClean="0"/>
              <a:t>14      </a:t>
            </a:r>
            <a:r>
              <a:rPr lang="en-GB" i="1" dirty="0" err="1" smtClean="0"/>
              <a:t>pwd</a:t>
            </a:r>
            <a:endParaRPr lang="en-US" dirty="0" smtClean="0"/>
          </a:p>
          <a:p>
            <a:r>
              <a:rPr lang="en-GB" i="1" dirty="0" smtClean="0"/>
              <a:t>15      </a:t>
            </a:r>
            <a:r>
              <a:rPr lang="en-GB" i="1" dirty="0" err="1" smtClean="0"/>
              <a:t>ls</a:t>
            </a:r>
            <a:endParaRPr lang="en-US" dirty="0" smtClean="0"/>
          </a:p>
          <a:p>
            <a:r>
              <a:rPr lang="en-GB" i="1" dirty="0" smtClean="0"/>
              <a:t>16      </a:t>
            </a:r>
            <a:r>
              <a:rPr lang="en-GB" i="1" dirty="0" err="1" smtClean="0"/>
              <a:t>ls</a:t>
            </a:r>
            <a:r>
              <a:rPr lang="en-GB" i="1" dirty="0" smtClean="0"/>
              <a:t> file?</a:t>
            </a:r>
          </a:p>
          <a:p>
            <a:endParaRPr lang="en-GB" i="1" dirty="0" smtClean="0"/>
          </a:p>
          <a:p>
            <a:r>
              <a:rPr lang="en-GB" b="1" i="1" dirty="0" smtClean="0"/>
              <a:t>$ r 14</a:t>
            </a:r>
          </a:p>
          <a:p>
            <a:r>
              <a:rPr lang="en-GB" b="1" i="1" dirty="0" smtClean="0"/>
              <a:t>/</a:t>
            </a:r>
            <a:r>
              <a:rPr lang="en-GB" b="1" i="1" dirty="0" smtClean="0"/>
              <a:t>home/student</a:t>
            </a:r>
          </a:p>
          <a:p>
            <a:pPr>
              <a:buNone/>
            </a:pPr>
            <a:r>
              <a:rPr lang="en-GB" b="1" i="1" dirty="0" smtClean="0">
                <a:solidFill>
                  <a:srgbClr val="FF0000"/>
                </a:solidFill>
              </a:rPr>
              <a:t>//****Refer </a:t>
            </a:r>
            <a:r>
              <a:rPr lang="en-GB" b="1" i="1" dirty="0" err="1" smtClean="0">
                <a:solidFill>
                  <a:srgbClr val="FF0000"/>
                </a:solidFill>
              </a:rPr>
              <a:t>behrouz</a:t>
            </a:r>
            <a:r>
              <a:rPr lang="en-GB" b="1" i="1" dirty="0" smtClean="0">
                <a:solidFill>
                  <a:srgbClr val="FF0000"/>
                </a:solidFill>
              </a:rPr>
              <a:t> a </a:t>
            </a:r>
            <a:r>
              <a:rPr lang="en-GB" b="1" i="1" dirty="0" err="1" smtClean="0">
                <a:solidFill>
                  <a:srgbClr val="FF0000"/>
                </a:solidFill>
              </a:rPr>
              <a:t>forouzan</a:t>
            </a:r>
            <a:r>
              <a:rPr lang="en-GB" b="1" i="1" dirty="0" smtClean="0">
                <a:solidFill>
                  <a:srgbClr val="FF0000"/>
                </a:solidFill>
              </a:rPr>
              <a:t> for  more details****//</a:t>
            </a:r>
            <a:endParaRPr lang="en-GB" b="1" i="1" dirty="0" smtClean="0">
              <a:solidFill>
                <a:srgbClr val="FF0000"/>
              </a:solidFill>
            </a:endParaRPr>
          </a:p>
          <a:p>
            <a:endParaRPr lang="en-US" dirty="0" smtClean="0"/>
          </a:p>
          <a:p>
            <a:endParaRPr lang="en-GB" i="1" dirty="0" smtClean="0"/>
          </a:p>
          <a:p>
            <a:endParaRPr lang="en-US" dirty="0" smtClean="0"/>
          </a:p>
          <a:p>
            <a:pPr algn="just">
              <a:buNone/>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status of a command</a:t>
            </a:r>
            <a:endParaRPr lang="en-US" dirty="0"/>
          </a:p>
        </p:txBody>
      </p:sp>
      <p:sp>
        <p:nvSpPr>
          <p:cNvPr id="3" name="Content Placeholder 2"/>
          <p:cNvSpPr>
            <a:spLocks noGrp="1"/>
          </p:cNvSpPr>
          <p:nvPr>
            <p:ph sz="quarter" idx="1"/>
          </p:nvPr>
        </p:nvSpPr>
        <p:spPr/>
        <p:txBody>
          <a:bodyPr/>
          <a:lstStyle/>
          <a:p>
            <a:pPr algn="just"/>
            <a:r>
              <a:rPr lang="en-GB" dirty="0" smtClean="0"/>
              <a:t>In the </a:t>
            </a:r>
            <a:r>
              <a:rPr lang="en-GB" dirty="0" err="1" smtClean="0"/>
              <a:t>Korn</a:t>
            </a:r>
            <a:r>
              <a:rPr lang="en-GB" dirty="0" smtClean="0"/>
              <a:t> shell, when a command is executed, it returns a value known as the </a:t>
            </a:r>
            <a:r>
              <a:rPr lang="en-GB" b="1" dirty="0" smtClean="0"/>
              <a:t>exit status</a:t>
            </a:r>
            <a:r>
              <a:rPr lang="en-GB" dirty="0" smtClean="0"/>
              <a:t> of the command.</a:t>
            </a:r>
          </a:p>
          <a:p>
            <a:pPr algn="just"/>
            <a:r>
              <a:rPr lang="en-GB" dirty="0" smtClean="0"/>
              <a:t> The exit status is stored in a shell variable with a name of (?).</a:t>
            </a:r>
          </a:p>
          <a:p>
            <a:pPr algn="just"/>
            <a:r>
              <a:rPr lang="en-GB" dirty="0" smtClean="0"/>
              <a:t> The exit status is accessible by using its name ($?).</a:t>
            </a:r>
          </a:p>
          <a:p>
            <a:pPr algn="just"/>
            <a:r>
              <a:rPr lang="en-GB" dirty="0" smtClean="0"/>
              <a:t> If a command completes successfully, it returns a </a:t>
            </a:r>
            <a:r>
              <a:rPr lang="en-GB" b="1" dirty="0" smtClean="0"/>
              <a:t>zero</a:t>
            </a:r>
            <a:r>
              <a:rPr lang="en-GB" dirty="0" smtClean="0"/>
              <a:t> value, which is interpreted as </a:t>
            </a:r>
            <a:r>
              <a:rPr lang="en-GB" b="1" dirty="0" smtClean="0"/>
              <a:t>true</a:t>
            </a:r>
            <a:r>
              <a:rPr lang="en-GB" dirty="0" smtClean="0"/>
              <a:t>; if it does not complete successfully, it returns a </a:t>
            </a:r>
            <a:r>
              <a:rPr lang="en-GB" b="1" dirty="0" smtClean="0"/>
              <a:t>nonzero</a:t>
            </a:r>
            <a:r>
              <a:rPr lang="en-GB" dirty="0" smtClean="0"/>
              <a:t> value, which is interpreted as </a:t>
            </a:r>
            <a:r>
              <a:rPr lang="en-GB" b="1" dirty="0" smtClean="0"/>
              <a:t>false</a:t>
            </a:r>
            <a:r>
              <a:rPr lang="en-GB" dirty="0" smtClean="0"/>
              <a:t>.</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lstStyle/>
          <a:p>
            <a:r>
              <a:rPr lang="en-GB" b="1" i="1" dirty="0" smtClean="0"/>
              <a:t> </a:t>
            </a:r>
            <a:r>
              <a:rPr lang="en-GB" b="1" i="1" dirty="0" err="1" smtClean="0"/>
              <a:t>ls</a:t>
            </a:r>
            <a:r>
              <a:rPr lang="en-GB" b="1" i="1" dirty="0" smtClean="0"/>
              <a:t> file*</a:t>
            </a:r>
            <a:endParaRPr lang="en-US" dirty="0" smtClean="0"/>
          </a:p>
          <a:p>
            <a:r>
              <a:rPr lang="en-GB" i="1" dirty="0" smtClean="0"/>
              <a:t>file1	file2  file3</a:t>
            </a:r>
            <a:endParaRPr lang="en-US" dirty="0" smtClean="0"/>
          </a:p>
          <a:p>
            <a:r>
              <a:rPr lang="en-GB" b="1" i="1" dirty="0" smtClean="0"/>
              <a:t> print $?</a:t>
            </a:r>
            <a:endParaRPr lang="en-US" dirty="0" smtClean="0"/>
          </a:p>
          <a:p>
            <a:r>
              <a:rPr lang="en-GB" i="1" dirty="0" smtClean="0"/>
              <a:t>0</a:t>
            </a:r>
          </a:p>
          <a:p>
            <a:pPr>
              <a:buNone/>
            </a:pPr>
            <a:endParaRPr lang="en-US" dirty="0" smtClean="0"/>
          </a:p>
          <a:p>
            <a:r>
              <a:rPr lang="en-GB" b="1" i="1" dirty="0" smtClean="0"/>
              <a:t>$ </a:t>
            </a:r>
            <a:r>
              <a:rPr lang="en-GB" b="1" i="1" dirty="0" err="1" smtClean="0"/>
              <a:t>ls</a:t>
            </a:r>
            <a:r>
              <a:rPr lang="en-GB" b="1" i="1" dirty="0" smtClean="0"/>
              <a:t> none</a:t>
            </a:r>
            <a:endParaRPr lang="en-US" dirty="0" smtClean="0"/>
          </a:p>
          <a:p>
            <a:r>
              <a:rPr lang="en-GB" i="1" dirty="0" smtClean="0"/>
              <a:t>Cannot access none: No such file or directory</a:t>
            </a:r>
            <a:endParaRPr lang="en-US" dirty="0" smtClean="0"/>
          </a:p>
          <a:p>
            <a:r>
              <a:rPr lang="en-GB" b="1" i="1" dirty="0" smtClean="0"/>
              <a:t> print $?</a:t>
            </a:r>
            <a:endParaRPr lang="en-US" dirty="0" smtClean="0"/>
          </a:p>
          <a:p>
            <a:r>
              <a:rPr lang="en-GB" i="1" dirty="0" smtClean="0"/>
              <a:t>2</a:t>
            </a:r>
            <a:endParaRPr lang="en-US" dirty="0" smtClean="0"/>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Execution Process</a:t>
            </a:r>
            <a:endParaRPr lang="en-US" dirty="0"/>
          </a:p>
        </p:txBody>
      </p:sp>
      <p:sp>
        <p:nvSpPr>
          <p:cNvPr id="3" name="Content Placeholder 2"/>
          <p:cNvSpPr>
            <a:spLocks noGrp="1"/>
          </p:cNvSpPr>
          <p:nvPr>
            <p:ph sz="quarter" idx="1"/>
          </p:nvPr>
        </p:nvSpPr>
        <p:spPr/>
        <p:txBody>
          <a:bodyPr/>
          <a:lstStyle/>
          <a:p>
            <a:pPr algn="just"/>
            <a:r>
              <a:rPr lang="en-US" dirty="0" smtClean="0"/>
              <a:t>To understand the </a:t>
            </a:r>
            <a:r>
              <a:rPr lang="en-US" dirty="0" err="1" smtClean="0"/>
              <a:t>behaviour</a:t>
            </a:r>
            <a:r>
              <a:rPr lang="en-US" dirty="0" smtClean="0"/>
              <a:t> of the shell, it helps to understand how </a:t>
            </a:r>
            <a:r>
              <a:rPr lang="en-US" dirty="0" err="1" smtClean="0"/>
              <a:t>Korn</a:t>
            </a:r>
            <a:r>
              <a:rPr lang="en-US" dirty="0" smtClean="0"/>
              <a:t> executes a command. Command execution is carried out in six sequential steps</a:t>
            </a:r>
          </a:p>
          <a:p>
            <a:pPr algn="just"/>
            <a:r>
              <a:rPr lang="en-US" dirty="0" smtClean="0"/>
              <a:t>Command parsing</a:t>
            </a:r>
          </a:p>
          <a:p>
            <a:pPr algn="just"/>
            <a:r>
              <a:rPr lang="en-US" dirty="0" smtClean="0"/>
              <a:t>Variable evaluation</a:t>
            </a:r>
          </a:p>
          <a:p>
            <a:pPr algn="just"/>
            <a:r>
              <a:rPr lang="en-US" dirty="0" smtClean="0"/>
              <a:t>Command substitution</a:t>
            </a:r>
          </a:p>
          <a:p>
            <a:pPr algn="just"/>
            <a:r>
              <a:rPr lang="en-US" dirty="0" smtClean="0"/>
              <a:t>Redirection</a:t>
            </a:r>
          </a:p>
          <a:p>
            <a:pPr algn="just"/>
            <a:r>
              <a:rPr lang="en-US" dirty="0" smtClean="0"/>
              <a:t>Wildcard expansion</a:t>
            </a:r>
          </a:p>
          <a:p>
            <a:pPr algn="just"/>
            <a:r>
              <a:rPr lang="en-US" dirty="0" smtClean="0"/>
              <a:t>Path determination</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normAutofit lnSpcReduction="10000"/>
          </a:bodyPr>
          <a:lstStyle/>
          <a:p>
            <a:pPr algn="just"/>
            <a:r>
              <a:rPr lang="en-GB" b="1" dirty="0" smtClean="0"/>
              <a:t>Command Parsing</a:t>
            </a:r>
            <a:endParaRPr lang="en-US" dirty="0" smtClean="0"/>
          </a:p>
          <a:p>
            <a:pPr algn="just">
              <a:buNone/>
            </a:pPr>
            <a:r>
              <a:rPr lang="en-GB" dirty="0" smtClean="0"/>
              <a:t>	The shell first parses the command into words. In this step, it uses whitespaces as delimiters between the words. It also replaces sequences of two or more spaces or tabs with a single space.</a:t>
            </a:r>
          </a:p>
          <a:p>
            <a:pPr algn="just"/>
            <a:r>
              <a:rPr lang="en-GB" b="1" dirty="0" smtClean="0"/>
              <a:t>Variable Evaluation</a:t>
            </a:r>
            <a:endParaRPr lang="en-US" dirty="0" smtClean="0"/>
          </a:p>
          <a:p>
            <a:pPr algn="just">
              <a:buNone/>
            </a:pPr>
            <a:r>
              <a:rPr lang="en-US" dirty="0" smtClean="0"/>
              <a:t>	After completely parsing the command, the shell looks for variable names (unquoted words beginning with a dollar sign). When a variable name is found, its value replaces the variable name</a:t>
            </a:r>
          </a:p>
          <a:p>
            <a:pPr algn="just"/>
            <a:r>
              <a:rPr lang="en-GB" b="1" dirty="0" smtClean="0"/>
              <a:t>Command Substitution</a:t>
            </a:r>
            <a:endParaRPr lang="en-US" dirty="0" smtClean="0"/>
          </a:p>
          <a:p>
            <a:pPr algn="just">
              <a:buNone/>
            </a:pPr>
            <a:r>
              <a:rPr lang="en-GB" dirty="0" smtClean="0"/>
              <a:t>	The shell then looks for a command substitution. If found, the command is executed and its output string replaces the command, the dollar sign and the parentheses. </a:t>
            </a:r>
            <a:endParaRPr lang="en-US" dirty="0" smtClean="0"/>
          </a:p>
          <a:p>
            <a:pPr algn="just">
              <a:buNone/>
            </a:pPr>
            <a:endParaRPr lang="en-GB" dirty="0" smtClean="0"/>
          </a:p>
          <a:p>
            <a:pPr algn="just">
              <a:buNone/>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5638800"/>
          </a:xfrm>
        </p:spPr>
        <p:txBody>
          <a:bodyPr/>
          <a:lstStyle/>
          <a:p>
            <a:pPr algn="just"/>
            <a:r>
              <a:rPr lang="en-US" dirty="0" smtClean="0"/>
              <a:t>Redirection is the process by which we specify that a file is to be used in place of one of the standard files</a:t>
            </a:r>
          </a:p>
          <a:p>
            <a:pPr algn="just"/>
            <a:r>
              <a:rPr lang="en-US" dirty="0" smtClean="0"/>
              <a:t>With input files, we call it input redirection</a:t>
            </a:r>
          </a:p>
          <a:p>
            <a:pPr algn="just"/>
            <a:r>
              <a:rPr lang="en-US" dirty="0" smtClean="0"/>
              <a:t> with output files, we call it output redirection and with the error file, we call it error redirection. </a:t>
            </a:r>
          </a:p>
          <a:p>
            <a:pPr algn="just"/>
            <a:r>
              <a:rPr lang="en-US" dirty="0" smtClean="0"/>
              <a:t>We use the stream descriptors for the standard files: 0 for standard input, 1 for standard output and 2 for standard error.</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3400"/>
            <a:ext cx="7772400" cy="5486400"/>
          </a:xfrm>
        </p:spPr>
        <p:txBody>
          <a:bodyPr>
            <a:normAutofit lnSpcReduction="10000"/>
          </a:bodyPr>
          <a:lstStyle/>
          <a:p>
            <a:pPr algn="just"/>
            <a:r>
              <a:rPr lang="en-GB" b="1" dirty="0" smtClean="0"/>
              <a:t>Redirection</a:t>
            </a:r>
            <a:endParaRPr lang="en-US" dirty="0" smtClean="0"/>
          </a:p>
          <a:p>
            <a:pPr algn="just">
              <a:buNone/>
            </a:pPr>
            <a:r>
              <a:rPr lang="en-GB" dirty="0" smtClean="0"/>
              <a:t>	At this point, the shell checks the command for redirected files. Each redirected file is verified by opening it.</a:t>
            </a:r>
            <a:endParaRPr lang="en-US" dirty="0" smtClean="0"/>
          </a:p>
          <a:p>
            <a:pPr algn="just">
              <a:buNone/>
            </a:pPr>
            <a:r>
              <a:rPr lang="en-GB" dirty="0" smtClean="0"/>
              <a:t> </a:t>
            </a:r>
            <a:endParaRPr lang="en-US" dirty="0" smtClean="0"/>
          </a:p>
          <a:p>
            <a:pPr algn="just"/>
            <a:r>
              <a:rPr lang="en-GB" b="1" dirty="0" smtClean="0"/>
              <a:t>Wildcard Expansion</a:t>
            </a:r>
            <a:endParaRPr lang="en-US" dirty="0" smtClean="0"/>
          </a:p>
          <a:p>
            <a:pPr algn="just">
              <a:buNone/>
            </a:pPr>
            <a:r>
              <a:rPr lang="en-GB" dirty="0" smtClean="0"/>
              <a:t>	When filenames contain wildcards, the shell expands and replaces them with their matching filenames. This step creates a file list.</a:t>
            </a:r>
            <a:endParaRPr lang="en-US" dirty="0" smtClean="0"/>
          </a:p>
          <a:p>
            <a:pPr algn="just">
              <a:buNone/>
            </a:pPr>
            <a:r>
              <a:rPr lang="en-GB" dirty="0" smtClean="0"/>
              <a:t> </a:t>
            </a:r>
            <a:endParaRPr lang="en-US" dirty="0" smtClean="0"/>
          </a:p>
          <a:p>
            <a:pPr algn="just"/>
            <a:r>
              <a:rPr lang="en-GB" b="1" dirty="0" smtClean="0"/>
              <a:t>Path Determination</a:t>
            </a:r>
            <a:endParaRPr lang="en-US" dirty="0" smtClean="0"/>
          </a:p>
          <a:p>
            <a:pPr algn="just">
              <a:buNone/>
            </a:pPr>
            <a:r>
              <a:rPr lang="en-GB" dirty="0" smtClean="0"/>
              <a:t>	In this last step, the shell uses the PATH variable to locate the directory containing the command code. The command is now ready for execution.</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US" b="1" dirty="0" smtClean="0"/>
              <a:t> Redirecting input</a:t>
            </a:r>
            <a:endParaRPr lang="en-IN" dirty="0"/>
          </a:p>
        </p:txBody>
      </p:sp>
      <p:sp>
        <p:nvSpPr>
          <p:cNvPr id="3" name="Content Placeholder 2"/>
          <p:cNvSpPr>
            <a:spLocks noGrp="1"/>
          </p:cNvSpPr>
          <p:nvPr>
            <p:ph sz="quarter" idx="1"/>
          </p:nvPr>
        </p:nvSpPr>
        <p:spPr/>
        <p:txBody>
          <a:bodyPr/>
          <a:lstStyle/>
          <a:p>
            <a:pPr algn="just"/>
            <a:r>
              <a:rPr lang="en-US" dirty="0" smtClean="0"/>
              <a:t>We can redirect the standard input from the keyboard to any text file. </a:t>
            </a:r>
          </a:p>
          <a:p>
            <a:pPr algn="just"/>
            <a:r>
              <a:rPr lang="en-US" dirty="0" smtClean="0"/>
              <a:t>The input redirection operator is the less than character (&lt;)</a:t>
            </a:r>
          </a:p>
          <a:p>
            <a:pPr algn="just"/>
            <a:r>
              <a:rPr lang="en-US" dirty="0" smtClean="0"/>
              <a:t> The redirection can be specified in two ways. </a:t>
            </a:r>
          </a:p>
          <a:p>
            <a:pPr algn="just"/>
            <a:r>
              <a:rPr lang="en-US" dirty="0" smtClean="0"/>
              <a:t>The first method explicitly specifies that the redirection is applied to standard input by coding the 0 descriptor (command 0&lt; file1). </a:t>
            </a:r>
          </a:p>
          <a:p>
            <a:pPr algn="just"/>
            <a:r>
              <a:rPr lang="en-US" dirty="0" smtClean="0"/>
              <a:t>The second method omits the descriptor (command &lt; file1).</a:t>
            </a:r>
            <a:endParaRPr lang="en-IN" dirty="0" smtClean="0"/>
          </a:p>
          <a:p>
            <a:pPr algn="just">
              <a:buNone/>
            </a:pPr>
            <a:endParaRPr lang="en-IN" dirty="0" smtClean="0"/>
          </a:p>
          <a:p>
            <a:pPr algn="just"/>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682</TotalTime>
  <Words>3676</Words>
  <Application>Microsoft Office PowerPoint</Application>
  <PresentationFormat>On-screen Show (4:3)</PresentationFormat>
  <Paragraphs>543</Paragraphs>
  <Slides>80</Slides>
  <Notes>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Equity</vt:lpstr>
      <vt:lpstr> KORN SHELL</vt:lpstr>
      <vt:lpstr> korn shell</vt:lpstr>
      <vt:lpstr>           Korn Shell Session</vt:lpstr>
      <vt:lpstr>Slide 4</vt:lpstr>
      <vt:lpstr>  Standard Streams</vt:lpstr>
      <vt:lpstr>Slide 6</vt:lpstr>
      <vt:lpstr>  Redirection in korn shell</vt:lpstr>
      <vt:lpstr>Slide 8</vt:lpstr>
      <vt:lpstr>  Redirecting input</vt:lpstr>
      <vt:lpstr>  Redirecting output </vt:lpstr>
      <vt:lpstr>Slide 11</vt:lpstr>
      <vt:lpstr>    Redirecting Errors</vt:lpstr>
      <vt:lpstr>Slide 13</vt:lpstr>
      <vt:lpstr>Slide 14</vt:lpstr>
      <vt:lpstr>Slide 15</vt:lpstr>
      <vt:lpstr>Redirection in korn shell</vt:lpstr>
      <vt:lpstr>pipe operator</vt:lpstr>
      <vt:lpstr>tee command</vt:lpstr>
      <vt:lpstr>command execution</vt:lpstr>
      <vt:lpstr>sequenced commands</vt:lpstr>
      <vt:lpstr>grouped commands</vt:lpstr>
      <vt:lpstr>chained commands</vt:lpstr>
      <vt:lpstr>conditional commands</vt:lpstr>
      <vt:lpstr>Quotes</vt:lpstr>
      <vt:lpstr>backslash</vt:lpstr>
      <vt:lpstr>double quotes</vt:lpstr>
      <vt:lpstr>single quotes</vt:lpstr>
      <vt:lpstr>command substitution in korn shell</vt:lpstr>
      <vt:lpstr>job control</vt:lpstr>
      <vt:lpstr>foreground and background jobs</vt:lpstr>
      <vt:lpstr>foreground jobs</vt:lpstr>
      <vt:lpstr>Slide 32</vt:lpstr>
      <vt:lpstr>background job</vt:lpstr>
      <vt:lpstr>moving between background and foreground</vt:lpstr>
      <vt:lpstr>  Multiple Background Jobs</vt:lpstr>
      <vt:lpstr>  Currency Flag</vt:lpstr>
      <vt:lpstr>  Using Job Numbers</vt:lpstr>
      <vt:lpstr>Aliases</vt:lpstr>
      <vt:lpstr>Aliases in korn shell</vt:lpstr>
      <vt:lpstr>Renaming commands</vt:lpstr>
      <vt:lpstr>Slide 41</vt:lpstr>
      <vt:lpstr>Slide 42</vt:lpstr>
      <vt:lpstr>use of aliases in korn shell</vt:lpstr>
      <vt:lpstr> Variables</vt:lpstr>
      <vt:lpstr>storing  &amp; Accessing user defined variables</vt:lpstr>
      <vt:lpstr>storing and accessing  user defined variables</vt:lpstr>
      <vt:lpstr>Null variables</vt:lpstr>
      <vt:lpstr>Read only variables</vt:lpstr>
      <vt:lpstr>   Input statement</vt:lpstr>
      <vt:lpstr>  Reading Word by Word</vt:lpstr>
      <vt:lpstr>Slide 51</vt:lpstr>
      <vt:lpstr>Slide 52</vt:lpstr>
      <vt:lpstr>  Reading Line by Line</vt:lpstr>
      <vt:lpstr>  Output statement</vt:lpstr>
      <vt:lpstr>predefined variable</vt:lpstr>
      <vt:lpstr>Slide 56</vt:lpstr>
      <vt:lpstr>Slide 57</vt:lpstr>
      <vt:lpstr>Slide 58</vt:lpstr>
      <vt:lpstr>how to set, unset and display environmental variables</vt:lpstr>
      <vt:lpstr>korn shell</vt:lpstr>
      <vt:lpstr>shell options</vt:lpstr>
      <vt:lpstr>commands for set ,unset &amp; display shell options</vt:lpstr>
      <vt:lpstr>Shell/Environment Customization</vt:lpstr>
      <vt:lpstr>         Permanent Customization in korn shell </vt:lpstr>
      <vt:lpstr>korn shell</vt:lpstr>
      <vt:lpstr>Slide 66</vt:lpstr>
      <vt:lpstr>Slide 67</vt:lpstr>
      <vt:lpstr>Startup proess</vt:lpstr>
      <vt:lpstr>Special Files</vt:lpstr>
      <vt:lpstr>Slide 70</vt:lpstr>
      <vt:lpstr>Slide 71</vt:lpstr>
      <vt:lpstr>Slide 72</vt:lpstr>
      <vt:lpstr>  History Command</vt:lpstr>
      <vt:lpstr>Slide 74</vt:lpstr>
      <vt:lpstr>Slide 75</vt:lpstr>
      <vt:lpstr>Exit status of a command</vt:lpstr>
      <vt:lpstr>Slide 77</vt:lpstr>
      <vt:lpstr>Command Execution Process</vt:lpstr>
      <vt:lpstr>Slide 79</vt:lpstr>
      <vt:lpstr>Slide 80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Shells   </dc:title>
  <dc:creator>SAMSUNG</dc:creator>
  <cp:lastModifiedBy>joe</cp:lastModifiedBy>
  <cp:revision>63</cp:revision>
  <dcterms:created xsi:type="dcterms:W3CDTF">2006-08-16T00:00:00Z</dcterms:created>
  <dcterms:modified xsi:type="dcterms:W3CDTF">2015-05-07T07:29:24Z</dcterms:modified>
</cp:coreProperties>
</file>