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7" r:id="rId68"/>
    <p:sldId id="322" r:id="rId69"/>
    <p:sldId id="328" r:id="rId70"/>
    <p:sldId id="323" r:id="rId71"/>
    <p:sldId id="324" r:id="rId72"/>
    <p:sldId id="325" r:id="rId73"/>
    <p:sldId id="326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6" r:id="rId101"/>
    <p:sldId id="355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05EEE-6F41-4DA2-BCF8-536952890E20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6062F-317C-4E47-87FF-2F681AFB9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19CFE-F677-41C3-8198-AB2EB7A5314B}" type="datetime1">
              <a:rPr lang="en-US" smtClean="0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91609-14EA-4C46-AD6A-37B2BCAB48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3CCC2-CFD2-4E4F-9244-9CDCD13458B2}" type="datetime1">
              <a:rPr lang="en-US" smtClean="0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EC7D5-61E2-4B7A-9EE2-05C446E21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EEB67-604E-44C7-8D01-15C21B5F04DD}" type="datetime1">
              <a:rPr lang="en-US" smtClean="0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ECF58-C7A6-4616-9D6B-EA73C37A7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A52BA-5E0D-4D3C-87BB-84C84DA6A828}" type="datetime1">
              <a:rPr lang="en-US" smtClean="0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72708-4D0C-4111-90EF-ABFD325FE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CA4E4-DA30-4352-B518-40B56E878D52}" type="datetime1">
              <a:rPr lang="en-US" smtClean="0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E9C4B-3879-4FAF-BC0A-7A7491B2D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9936C-4EB3-4B43-B4FD-7D864CB854B3}" type="datetime1">
              <a:rPr lang="en-US" smtClean="0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F8D5B-6312-40B3-8CF1-E7F49848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21AA4-1509-4ACB-854C-D15786E2BC43}" type="datetime1">
              <a:rPr lang="en-US" smtClean="0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C6430-5261-4CE6-A2AA-B1967FD6B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C4666-ED9B-4EB3-8B59-2730E6FB797E}" type="datetime1">
              <a:rPr lang="en-US" smtClean="0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CBA5E-5DA8-4214-B290-09F78CDED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6FA1E-A28C-444F-B467-508AAF3B0121}" type="datetime1">
              <a:rPr lang="en-US" smtClean="0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3CED4-BB20-4C1E-A050-A004E1D42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5C14D-BACD-4C8B-AC13-4FA91079055D}" type="datetime1">
              <a:rPr lang="en-US" smtClean="0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C65DD-20A3-4112-AF9F-52B27EBF5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1BF07-CF73-40E5-B16F-2510DF381149}" type="datetime1">
              <a:rPr lang="en-US" smtClean="0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5ED9D-6929-4F70-914F-4840CEE10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AE2E68F-D86A-439D-8E06-A4477EBE87C5}" type="datetime1">
              <a:rPr lang="en-US" smtClean="0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87FCBA-5F30-43AB-B38B-B445CFFC5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d.edu/~egolub/Java/BinaryTree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772400" cy="1470025"/>
          </a:xfrm>
        </p:spPr>
        <p:txBody>
          <a:bodyPr/>
          <a:lstStyle/>
          <a:p>
            <a:pPr eaLnBrk="1" hangingPunct="1"/>
            <a:r>
              <a:rPr lang="en-US" b="1" smtClean="0"/>
              <a:t>CS010 602: Internet Computing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VJCET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Java Features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4400" b="1" smtClean="0"/>
              <a:t>Simple</a:t>
            </a:r>
          </a:p>
          <a:p>
            <a:r>
              <a:rPr lang="en-US" smtClean="0"/>
              <a:t>Java inherits c/c++ syntax and oops concepts</a:t>
            </a:r>
          </a:p>
          <a:p>
            <a:r>
              <a:rPr lang="en-US" smtClean="0"/>
              <a:t>Migration from c/c++</a:t>
            </a:r>
          </a:p>
          <a:p>
            <a:r>
              <a:rPr lang="en-US" smtClean="0"/>
              <a:t>Many confusing concepts/complexities of c/c++ are omitted(eg. Pointers….)</a:t>
            </a:r>
          </a:p>
          <a:p>
            <a:r>
              <a:rPr lang="en-US" smtClean="0"/>
              <a:t>Small number of clearly defined ways to accomplish a task.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Entry control loop</a:t>
            </a:r>
          </a:p>
          <a:p>
            <a:pPr>
              <a:buNone/>
            </a:pPr>
            <a:r>
              <a:rPr lang="en-US" dirty="0" smtClean="0"/>
              <a:t>Loop body can be empty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to find the mid point of 100 and 200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class ternary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=100, j=200;</a:t>
            </a:r>
          </a:p>
          <a:p>
            <a:r>
              <a:rPr lang="en-US" sz="2000" dirty="0" smtClean="0"/>
              <a:t>while(++</a:t>
            </a:r>
            <a:r>
              <a:rPr lang="en-US" sz="2000" dirty="0" err="1" smtClean="0"/>
              <a:t>i</a:t>
            </a:r>
            <a:r>
              <a:rPr lang="en-US" sz="2000" dirty="0" smtClean="0"/>
              <a:t>&lt;--j);</a:t>
            </a:r>
          </a:p>
          <a:p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Exit control loop</a:t>
            </a:r>
          </a:p>
          <a:p>
            <a:r>
              <a:rPr lang="en-US" sz="2400" dirty="0" smtClean="0"/>
              <a:t> do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// body of loop</a:t>
            </a:r>
          </a:p>
          <a:p>
            <a:r>
              <a:rPr lang="en-US" sz="2400" dirty="0" smtClean="0"/>
              <a:t>} while(condition);</a:t>
            </a:r>
          </a:p>
          <a:p>
            <a:endParaRPr lang="en-US" sz="2400" dirty="0" smtClean="0"/>
          </a:p>
          <a:p>
            <a:r>
              <a:rPr lang="en-US" sz="2400" dirty="0" smtClean="0"/>
              <a:t>Used for menu driven programs</a:t>
            </a:r>
          </a:p>
          <a:p>
            <a:r>
              <a:rPr lang="en-US" sz="2400" dirty="0" smtClean="0"/>
              <a:t>Loop will display the menu once then user gives the choice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control loop</a:t>
            </a:r>
          </a:p>
          <a:p>
            <a:r>
              <a:rPr lang="en-US" dirty="0" smtClean="0"/>
              <a:t> for(</a:t>
            </a:r>
            <a:r>
              <a:rPr lang="en-US" dirty="0" err="1" smtClean="0"/>
              <a:t>initialization;condition;iteration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Condition</a:t>
            </a:r>
          </a:p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loop control variables inside 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declare the variable inside the initialization portion of for</a:t>
            </a:r>
          </a:p>
          <a:p>
            <a:r>
              <a:rPr lang="en-US" dirty="0" smtClean="0"/>
              <a:t>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&lt;10;i++)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Scope of this variable is limited to the for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Using comma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r>
              <a:rPr lang="en-US" dirty="0" smtClean="0"/>
              <a:t>It is possible to include more than one statement in initialization and iteration part of for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333685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test_for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     public static void main 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b=200;</a:t>
            </a:r>
          </a:p>
          <a:p>
            <a:r>
              <a:rPr lang="en-US" dirty="0" smtClean="0"/>
              <a:t>        for(a=100;a&lt;</a:t>
            </a:r>
            <a:r>
              <a:rPr lang="en-US" dirty="0" err="1" smtClean="0"/>
              <a:t>b;a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          </a:t>
            </a:r>
          </a:p>
          <a:p>
            <a:r>
              <a:rPr lang="en-US" dirty="0" smtClean="0"/>
              <a:t>          b--;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(a);      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20574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test_for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     public static void main 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for(a=100, b=200;a&lt;</a:t>
            </a:r>
            <a:r>
              <a:rPr lang="en-US" dirty="0" err="1" smtClean="0"/>
              <a:t>b;a</a:t>
            </a:r>
            <a:r>
              <a:rPr lang="en-US" dirty="0" smtClean="0"/>
              <a:t>++, b--);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(a);</a:t>
            </a:r>
          </a:p>
          <a:p>
            <a:r>
              <a:rPr lang="en-US" dirty="0" smtClean="0"/>
              <a:t>      </a:t>
            </a:r>
          </a:p>
          <a:p>
            <a:r>
              <a:rPr lang="en-US" dirty="0" smtClean="0"/>
              <a:t>     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loop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Condition can be any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done=false;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</a:p>
          <a:p>
            <a:r>
              <a:rPr lang="en-US" sz="2400" dirty="0" smtClean="0"/>
              <a:t>for(;!done;)</a:t>
            </a:r>
          </a:p>
          <a:p>
            <a:r>
              <a:rPr lang="en-US" sz="2400" dirty="0" smtClean="0"/>
              <a:t> {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if(</a:t>
            </a:r>
            <a:r>
              <a:rPr lang="en-US" sz="2400" dirty="0" err="1" smtClean="0"/>
              <a:t>i</a:t>
            </a:r>
            <a:r>
              <a:rPr lang="en-US" sz="2400" dirty="0" smtClean="0"/>
              <a:t>==10)</a:t>
            </a:r>
          </a:p>
          <a:p>
            <a:r>
              <a:rPr lang="en-US" sz="2400" dirty="0" smtClean="0"/>
              <a:t> done=true;</a:t>
            </a:r>
          </a:p>
          <a:p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for(; ;)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for(j=</a:t>
            </a:r>
            <a:r>
              <a:rPr lang="en-US" dirty="0" err="1" smtClean="0"/>
              <a:t>I;j</a:t>
            </a:r>
            <a:r>
              <a:rPr lang="en-US" dirty="0" smtClean="0"/>
              <a:t>&lt;</a:t>
            </a:r>
            <a:r>
              <a:rPr lang="en-US" dirty="0" err="1" smtClean="0"/>
              <a:t>n;j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//body of the inner loop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Break, continue and return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4525963"/>
          </a:xfrm>
        </p:spPr>
        <p:txBody>
          <a:bodyPr/>
          <a:lstStyle/>
          <a:p>
            <a:r>
              <a:rPr lang="en-US" b="1" smtClean="0"/>
              <a:t>Object Oriented- </a:t>
            </a:r>
            <a:r>
              <a:rPr lang="en-US" sz="2800" smtClean="0"/>
              <a:t>Java is pure oo language</a:t>
            </a:r>
          </a:p>
          <a:p>
            <a:r>
              <a:rPr lang="en-US" b="1" smtClean="0"/>
              <a:t>Robust-</a:t>
            </a:r>
            <a:r>
              <a:rPr lang="en-US" sz="2800" smtClean="0"/>
              <a:t>ability to develop reliable programs</a:t>
            </a:r>
          </a:p>
          <a:p>
            <a:pPr>
              <a:buFont typeface="Arial" charset="0"/>
              <a:buNone/>
            </a:pPr>
            <a:r>
              <a:rPr lang="en-US" smtClean="0"/>
              <a:t>                  </a:t>
            </a:r>
            <a:r>
              <a:rPr lang="en-US" sz="2800" smtClean="0"/>
              <a:t>Memory Management and exception Handling</a:t>
            </a:r>
          </a:p>
          <a:p>
            <a:r>
              <a:rPr lang="en-US" b="1" smtClean="0"/>
              <a:t>MultiThreaded-</a:t>
            </a:r>
            <a:r>
              <a:rPr lang="en-US" smtClean="0"/>
              <a:t> </a:t>
            </a:r>
          </a:p>
          <a:p>
            <a:r>
              <a:rPr lang="en-US" b="1" smtClean="0"/>
              <a:t>Architectural Neutral- </a:t>
            </a:r>
          </a:p>
          <a:p>
            <a:pPr>
              <a:buFont typeface="Arial" charset="0"/>
              <a:buNone/>
            </a:pPr>
            <a:r>
              <a:rPr lang="en-US" sz="2800" smtClean="0"/>
              <a:t>                “Write once, run anywhere anytime forever”</a:t>
            </a:r>
          </a:p>
          <a:p>
            <a:r>
              <a:rPr lang="en-US" b="1" smtClean="0"/>
              <a:t>Interpreted and High Performance-</a:t>
            </a:r>
          </a:p>
          <a:p>
            <a:pPr>
              <a:buFont typeface="Arial" charset="0"/>
              <a:buNone/>
            </a:pPr>
            <a:r>
              <a:rPr lang="en-US" sz="2800" smtClean="0"/>
              <a:t>    Byte code is interpreted and compiled to native machine code by Just in time compiler</a:t>
            </a:r>
          </a:p>
          <a:p>
            <a:r>
              <a:rPr lang="en-US" b="1" smtClean="0"/>
              <a:t>Distributed- (RMI)</a:t>
            </a:r>
          </a:p>
          <a:p>
            <a:r>
              <a:rPr lang="en-US" b="1" smtClean="0"/>
              <a:t>Dynamic-</a:t>
            </a:r>
            <a:r>
              <a:rPr lang="en-US" smtClean="0"/>
              <a:t> (run time type identification)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terminates a statement sequence in switch</a:t>
            </a:r>
          </a:p>
          <a:p>
            <a:r>
              <a:rPr lang="en-US" dirty="0" smtClean="0"/>
              <a:t>It can be used to exit a loop</a:t>
            </a:r>
          </a:p>
          <a:p>
            <a:r>
              <a:rPr lang="en-US" dirty="0" smtClean="0"/>
              <a:t>It can be used as </a:t>
            </a:r>
            <a:r>
              <a:rPr lang="en-US" dirty="0" err="1" smtClean="0"/>
              <a:t>goto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Break to exit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sz="1800" dirty="0" smtClean="0"/>
              <a:t>When break is encountered inside a loop</a:t>
            </a:r>
          </a:p>
          <a:p>
            <a:r>
              <a:rPr lang="en-US" sz="1800" dirty="0" smtClean="0"/>
              <a:t>    loop is terminated</a:t>
            </a:r>
          </a:p>
          <a:p>
            <a:r>
              <a:rPr lang="en-US" sz="1800" dirty="0" smtClean="0"/>
              <a:t>    control of execution goes to next statement   following the loop;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4384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test_break</a:t>
            </a:r>
            <a:r>
              <a:rPr lang="en-US" dirty="0" smtClean="0"/>
              <a:t> 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     public static void main 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for(</a:t>
            </a:r>
            <a:r>
              <a:rPr lang="en-US" dirty="0" err="1" smtClean="0"/>
              <a:t>i</a:t>
            </a:r>
            <a:r>
              <a:rPr lang="en-US" dirty="0" smtClean="0"/>
              <a:t>=0;i&lt;100;i++)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         </a:t>
            </a:r>
          </a:p>
          <a:p>
            <a:r>
              <a:rPr lang="en-US" dirty="0" smtClean="0"/>
              <a:t>           if(</a:t>
            </a:r>
            <a:r>
              <a:rPr lang="en-US" dirty="0" err="1" smtClean="0"/>
              <a:t>i</a:t>
            </a:r>
            <a:r>
              <a:rPr lang="en-US" dirty="0" smtClean="0"/>
              <a:t>==10)</a:t>
            </a:r>
          </a:p>
          <a:p>
            <a:r>
              <a:rPr lang="en-US" dirty="0" smtClean="0"/>
              <a:t>           break;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0"/>
            <a:ext cx="8229600" cy="4525963"/>
          </a:xfrm>
        </p:spPr>
        <p:txBody>
          <a:bodyPr/>
          <a:lstStyle/>
          <a:p>
            <a:r>
              <a:rPr lang="en-US" dirty="0" smtClean="0"/>
              <a:t>In case of nested loops break only terminates the </a:t>
            </a:r>
            <a:r>
              <a:rPr lang="en-US" smtClean="0"/>
              <a:t>inner loop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Break as a form of </a:t>
            </a:r>
            <a:r>
              <a:rPr lang="en-US" b="1" dirty="0" err="1" smtClean="0"/>
              <a:t>goto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does not have </a:t>
            </a:r>
            <a:r>
              <a:rPr lang="en-US" dirty="0" err="1" smtClean="0"/>
              <a:t>goto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Instead break can be used to tell where the execution exactly should resume</a:t>
            </a:r>
          </a:p>
          <a:p>
            <a:r>
              <a:rPr lang="en-US" dirty="0" smtClean="0"/>
              <a:t>Called as labeled break</a:t>
            </a:r>
          </a:p>
          <a:p>
            <a:r>
              <a:rPr lang="en-US" dirty="0" smtClean="0"/>
              <a:t>Syntax break label;</a:t>
            </a:r>
          </a:p>
          <a:p>
            <a:r>
              <a:rPr lang="en-US" dirty="0" smtClean="0"/>
              <a:t> label is a java identifier with a column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class </a:t>
            </a:r>
            <a:r>
              <a:rPr lang="en-US" sz="1400" dirty="0" err="1" smtClean="0"/>
              <a:t>testbreak</a:t>
            </a:r>
            <a:endParaRPr lang="en-US" sz="1400" dirty="0" smtClean="0"/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public static void main(String </a:t>
            </a:r>
            <a:r>
              <a:rPr lang="en-US" sz="1400" dirty="0" err="1" smtClean="0"/>
              <a:t>args</a:t>
            </a:r>
            <a:r>
              <a:rPr lang="en-US" sz="1400" dirty="0" smtClean="0"/>
              <a:t>[])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err="1" smtClean="0"/>
              <a:t>boolean</a:t>
            </a:r>
            <a:r>
              <a:rPr lang="en-US" sz="1400" dirty="0" smtClean="0"/>
              <a:t> t=true;</a:t>
            </a:r>
          </a:p>
          <a:p>
            <a:r>
              <a:rPr lang="en-US" sz="1400" dirty="0" smtClean="0"/>
              <a:t>first:{</a:t>
            </a:r>
          </a:p>
          <a:p>
            <a:r>
              <a:rPr lang="en-US" sz="1400" dirty="0" smtClean="0"/>
              <a:t>        second:{</a:t>
            </a:r>
          </a:p>
          <a:p>
            <a:r>
              <a:rPr lang="en-US" sz="1400" dirty="0" smtClean="0"/>
              <a:t>                 third:{</a:t>
            </a:r>
          </a:p>
          <a:p>
            <a:r>
              <a:rPr lang="en-US" sz="1400" dirty="0" smtClean="0"/>
              <a:t>                 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("Before the Break");</a:t>
            </a:r>
          </a:p>
          <a:p>
            <a:r>
              <a:rPr lang="en-US" sz="1400" dirty="0" smtClean="0"/>
              <a:t>                         if(t)</a:t>
            </a:r>
          </a:p>
          <a:p>
            <a:r>
              <a:rPr lang="en-US" sz="1400" dirty="0" smtClean="0"/>
              <a:t>                         break second;</a:t>
            </a:r>
          </a:p>
          <a:p>
            <a:r>
              <a:rPr lang="en-US" sz="1400" dirty="0" smtClean="0"/>
              <a:t>                 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</a:t>
            </a:r>
            <a:r>
              <a:rPr lang="en-US" sz="1400" dirty="0" err="1" smtClean="0"/>
              <a:t>Thid</a:t>
            </a:r>
            <a:r>
              <a:rPr lang="en-US" sz="1400" dirty="0" smtClean="0"/>
              <a:t> wont execute");</a:t>
            </a:r>
          </a:p>
          <a:p>
            <a:r>
              <a:rPr lang="en-US" sz="1400" dirty="0" smtClean="0"/>
              <a:t>                       }</a:t>
            </a:r>
          </a:p>
          <a:p>
            <a:r>
              <a:rPr lang="en-US" sz="1400" dirty="0" smtClean="0"/>
              <a:t>               } 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("This is after second!");</a:t>
            </a:r>
          </a:p>
          <a:p>
            <a:r>
              <a:rPr lang="en-US" sz="1400" dirty="0" smtClean="0"/>
              <a:t>      }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267200"/>
            <a:ext cx="32480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the loop but by pass the remaining code in the body of loop for the current iteration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2004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testcontinue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=0;i&lt;10;i++)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if(i%2!=0)</a:t>
            </a:r>
          </a:p>
          <a:p>
            <a:r>
              <a:rPr lang="en-US" dirty="0" smtClean="0"/>
              <a:t>       continue;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657600"/>
            <a:ext cx="27146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r>
              <a:rPr lang="en-US" dirty="0" smtClean="0"/>
              <a:t>In a while &amp; do while loop the continue will transfer the control to the condition</a:t>
            </a:r>
          </a:p>
          <a:p>
            <a:r>
              <a:rPr lang="en-US" dirty="0" smtClean="0"/>
              <a:t>In for loop continue will take control to iteration portion then to conditional expression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using label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testcontinue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outer :for(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=0;i&lt;10;i++)</a:t>
            </a:r>
          </a:p>
          <a:p>
            <a:r>
              <a:rPr lang="en-US" dirty="0" smtClean="0"/>
              <a:t>         {</a:t>
            </a:r>
          </a:p>
          <a:p>
            <a:r>
              <a:rPr lang="en-US" dirty="0" smtClean="0"/>
              <a:t>           for(</a:t>
            </a:r>
            <a:r>
              <a:rPr lang="en-US" dirty="0" err="1" smtClean="0"/>
              <a:t>int</a:t>
            </a:r>
            <a:r>
              <a:rPr lang="en-US" dirty="0" smtClean="0"/>
              <a:t> j=0;j&lt;10;j++)</a:t>
            </a:r>
          </a:p>
          <a:p>
            <a:r>
              <a:rPr lang="en-US" dirty="0" smtClean="0"/>
              <a:t>           {</a:t>
            </a:r>
          </a:p>
          <a:p>
            <a:r>
              <a:rPr lang="en-US" dirty="0" smtClean="0"/>
              <a:t>             if(j&gt;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{</a:t>
            </a:r>
          </a:p>
          <a:p>
            <a:r>
              <a:rPr lang="en-US" dirty="0" smtClean="0"/>
              <a:t>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   continue outer;</a:t>
            </a:r>
          </a:p>
          <a:p>
            <a:r>
              <a:rPr lang="en-US" dirty="0" smtClean="0"/>
              <a:t>              }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 "+ </a:t>
            </a:r>
            <a:r>
              <a:rPr lang="en-US" dirty="0" err="1" smtClean="0"/>
              <a:t>i</a:t>
            </a:r>
            <a:r>
              <a:rPr lang="en-US" dirty="0" smtClean="0"/>
              <a:t>*j + " ");</a:t>
            </a:r>
          </a:p>
          <a:p>
            <a:r>
              <a:rPr lang="en-US" dirty="0" smtClean="0"/>
              <a:t>           }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438400"/>
            <a:ext cx="46958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sz="2800" dirty="0" smtClean="0"/>
              <a:t>Explicitly return from a method/function to the </a:t>
            </a:r>
            <a:r>
              <a:rPr lang="en-US" sz="2800" smtClean="0"/>
              <a:t>caller function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Here control is transferred to Java run time system since main is called by Java Run time system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400" y="2362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testreturn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boolean</a:t>
            </a:r>
            <a:r>
              <a:rPr lang="en-US" dirty="0" smtClean="0"/>
              <a:t> t=true;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("Before return");</a:t>
            </a:r>
          </a:p>
          <a:p>
            <a:r>
              <a:rPr lang="en-US" dirty="0" smtClean="0"/>
              <a:t>  if(t)</a:t>
            </a:r>
          </a:p>
          <a:p>
            <a:r>
              <a:rPr lang="en-US" dirty="0" smtClean="0"/>
              <a:t>  return;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("This wont execute!");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819400"/>
            <a:ext cx="30194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b="1" dirty="0" smtClean="0"/>
              <a:t>Object-oriented programming</a:t>
            </a:r>
            <a:r>
              <a:rPr lang="en-US" dirty="0" smtClean="0"/>
              <a:t> (</a:t>
            </a:r>
            <a:r>
              <a:rPr lang="en-US" b="1" dirty="0" smtClean="0"/>
              <a:t>OOP</a:t>
            </a:r>
            <a:r>
              <a:rPr lang="en-US" dirty="0" smtClean="0"/>
              <a:t>) is a programming paradigm that represents concepts as </a:t>
            </a:r>
            <a:r>
              <a:rPr lang="en-US" b="1" dirty="0" smtClean="0"/>
              <a:t>"objects" </a:t>
            </a:r>
            <a:r>
              <a:rPr lang="en-US" dirty="0" smtClean="0"/>
              <a:t>that have data fields (attributes that describe the object) and associated procedures known as </a:t>
            </a:r>
            <a:r>
              <a:rPr lang="en-US" b="1" dirty="0" smtClean="0"/>
              <a:t>methods</a:t>
            </a:r>
            <a:r>
              <a:rPr lang="en-US" dirty="0" smtClean="0"/>
              <a:t>. Objects, which are instances of classes, are used to interact with one another to design applications and computer programs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hiding away the implementation details.</a:t>
            </a:r>
          </a:p>
          <a:p>
            <a:r>
              <a:rPr lang="en-US" smtClean="0"/>
              <a:t>Working of a car.</a:t>
            </a:r>
          </a:p>
          <a:p>
            <a:r>
              <a:rPr lang="en-US" smtClean="0"/>
              <a:t>Hierarchical 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OOP Principals	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Encapsulation</a:t>
            </a:r>
            <a:r>
              <a:rPr lang="en-US" dirty="0" smtClean="0"/>
              <a:t>: binds together the code and the data it manipulates and keeps both safe from outside interference and misuse.</a:t>
            </a:r>
          </a:p>
          <a:p>
            <a:pPr algn="just"/>
            <a:r>
              <a:rPr lang="en-US" dirty="0" smtClean="0"/>
              <a:t>A well defined interface to access the code &amp; data.</a:t>
            </a:r>
          </a:p>
          <a:p>
            <a:r>
              <a:rPr lang="en-US" dirty="0" smtClean="0"/>
              <a:t>Public &amp; Private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6388" name="Picture 2" descr="http://images.devshed.com/da/stories/An%20Overview%20of%20Java/imag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52371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	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 object properties of another objcet</a:t>
            </a:r>
          </a:p>
        </p:txBody>
      </p:sp>
      <p:pic>
        <p:nvPicPr>
          <p:cNvPr id="17412" name="Picture 6" descr="http://www.andreadrian.de/itcl/w1-060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438400"/>
            <a:ext cx="7467600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Polymorphism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may behave differently at different time</a:t>
            </a:r>
          </a:p>
          <a:p>
            <a:endParaRPr lang="en-US" dirty="0" smtClean="0"/>
          </a:p>
          <a:p>
            <a:r>
              <a:rPr lang="en-US" dirty="0" smtClean="0"/>
              <a:t> OR</a:t>
            </a:r>
          </a:p>
          <a:p>
            <a:r>
              <a:rPr lang="en-US" dirty="0" smtClean="0"/>
              <a:t>One interface can be used for a general class actions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ABS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install java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Google “Download Java Software Development kit(sdk)” </a:t>
            </a:r>
          </a:p>
          <a:p>
            <a:r>
              <a:rPr lang="en-US" smtClean="0"/>
              <a:t>Go to the first link(oracle……)</a:t>
            </a:r>
          </a:p>
          <a:p>
            <a:r>
              <a:rPr lang="en-US" smtClean="0"/>
              <a:t>Choose operating system(Xp/Vista/7 &amp; 32 or 64 bit)</a:t>
            </a:r>
          </a:p>
          <a:p>
            <a:r>
              <a:rPr lang="en-US" smtClean="0"/>
              <a:t>Download &amp; install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first program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Open a notepad</a:t>
            </a:r>
          </a:p>
          <a:p>
            <a:r>
              <a:rPr lang="en-US" smtClean="0"/>
              <a:t>Save it in C:\Program Files\Java\jdk1.7.0_09\bin</a:t>
            </a:r>
            <a:r>
              <a:rPr lang="en-US" smtClean="0">
                <a:solidFill>
                  <a:srgbClr val="FF0000"/>
                </a:solidFill>
              </a:rPr>
              <a:t>\&lt;filename.java&gt;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Birth of 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905000"/>
            <a:ext cx="2819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 Syntax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1905000"/>
            <a:ext cx="274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C++ OOP Concept</a:t>
            </a:r>
          </a:p>
        </p:txBody>
      </p:sp>
      <p:pic>
        <p:nvPicPr>
          <p:cNvPr id="3077" name="Picture 2" descr="http://dillernet.com/apple/wp-content/uploads/2012/07/jav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3962400"/>
            <a:ext cx="220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4419600" y="2743200"/>
            <a:ext cx="685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first java program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/* This is simple java program.</a:t>
            </a:r>
          </a:p>
          <a:p>
            <a:r>
              <a:rPr lang="en-US" sz="2000" smtClean="0"/>
              <a:t>Call this file "Example.java".</a:t>
            </a:r>
          </a:p>
          <a:p>
            <a:r>
              <a:rPr lang="en-US" sz="2000" smtClean="0"/>
              <a:t>*/</a:t>
            </a:r>
          </a:p>
          <a:p>
            <a:r>
              <a:rPr lang="en-US" sz="2000" smtClean="0"/>
              <a:t>class Example</a:t>
            </a:r>
          </a:p>
          <a:p>
            <a:r>
              <a:rPr lang="en-US" sz="2000" smtClean="0"/>
              <a:t>{</a:t>
            </a:r>
          </a:p>
          <a:p>
            <a:r>
              <a:rPr lang="en-US" sz="2000" smtClean="0"/>
              <a:t>// Your program begins with a call to main()</a:t>
            </a:r>
          </a:p>
          <a:p>
            <a:endParaRPr lang="en-US" sz="2000" smtClean="0"/>
          </a:p>
          <a:p>
            <a:r>
              <a:rPr lang="en-US" sz="2000" smtClean="0"/>
              <a:t>public static void main(String args[])</a:t>
            </a:r>
          </a:p>
          <a:p>
            <a:r>
              <a:rPr lang="en-US" sz="2000" smtClean="0"/>
              <a:t> {</a:t>
            </a:r>
          </a:p>
          <a:p>
            <a:r>
              <a:rPr lang="en-US" sz="2000" smtClean="0"/>
              <a:t>   System.out.println("This is a simple Java program");</a:t>
            </a:r>
          </a:p>
          <a:p>
            <a:r>
              <a:rPr lang="en-US" sz="2000" smtClean="0"/>
              <a:t> }</a:t>
            </a:r>
          </a:p>
          <a:p>
            <a:r>
              <a:rPr lang="en-US" sz="200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Entering the program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file name must be the name of the class that holds main() function with . java extension</a:t>
            </a:r>
          </a:p>
          <a:p>
            <a:endParaRPr lang="en-US" sz="2400" smtClean="0"/>
          </a:p>
          <a:p>
            <a:r>
              <a:rPr lang="en-US" sz="2400" b="1" smtClean="0"/>
              <a:t>Compiling the program</a:t>
            </a:r>
          </a:p>
          <a:p>
            <a:r>
              <a:rPr lang="en-US" sz="2400" smtClean="0"/>
              <a:t>In command prompt -&gt; direct to the bin folder</a:t>
            </a:r>
          </a:p>
          <a:p>
            <a:r>
              <a:rPr lang="en-US" sz="2400" smtClean="0"/>
              <a:t>C:\Program Files\Java\jdk1.7.0_09\bin&gt; javac Example1.java</a:t>
            </a:r>
          </a:p>
          <a:p>
            <a:endParaRPr lang="en-US" sz="2400" smtClean="0"/>
          </a:p>
          <a:p>
            <a:r>
              <a:rPr lang="en-US" sz="2400" b="1" smtClean="0"/>
              <a:t> To Run the program</a:t>
            </a:r>
          </a:p>
          <a:p>
            <a:r>
              <a:rPr lang="en-US" sz="2400" smtClean="0"/>
              <a:t>C:\Program Files\Java\jdk1.7.0_09\bin&gt; java Example1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04800" y="1676400"/>
            <a:ext cx="78486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class Example1</a:t>
            </a:r>
          </a:p>
          <a:p>
            <a:r>
              <a:rPr lang="en-US"/>
              <a:t>{</a:t>
            </a:r>
          </a:p>
          <a:p>
            <a:r>
              <a:rPr lang="en-US"/>
              <a:t>// Your program begins with a call to main()</a:t>
            </a:r>
          </a:p>
          <a:p>
            <a:endParaRPr lang="en-US"/>
          </a:p>
          <a:p>
            <a:r>
              <a:rPr lang="en-US"/>
              <a:t>public static void main(String args[])</a:t>
            </a:r>
          </a:p>
          <a:p>
            <a:r>
              <a:rPr lang="en-US"/>
              <a:t> {</a:t>
            </a:r>
          </a:p>
          <a:p>
            <a:r>
              <a:rPr lang="en-US"/>
              <a:t>   System.out.println("This is a simple Java program");</a:t>
            </a:r>
          </a:p>
          <a:p>
            <a:r>
              <a:rPr lang="en-US"/>
              <a:t> }</a:t>
            </a:r>
          </a:p>
          <a:p>
            <a:r>
              <a:rPr lang="en-US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3505200" cy="9239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/* This is simple java program.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 this file "Example.java".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*/</a:t>
            </a:r>
          </a:p>
        </p:txBody>
      </p:sp>
      <p:sp>
        <p:nvSpPr>
          <p:cNvPr id="6" name="Left Arrow 5"/>
          <p:cNvSpPr/>
          <p:nvPr/>
        </p:nvSpPr>
        <p:spPr>
          <a:xfrm>
            <a:off x="4343400" y="762000"/>
            <a:ext cx="4191000" cy="10668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Multiline Comment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096000"/>
          </a:xfrm>
        </p:spPr>
        <p:txBody>
          <a:bodyPr/>
          <a:lstStyle/>
          <a:p>
            <a:r>
              <a:rPr lang="en-US" sz="2000" smtClean="0"/>
              <a:t>/* This is simple java program.</a:t>
            </a:r>
          </a:p>
          <a:p>
            <a:r>
              <a:rPr lang="en-US" sz="2000" smtClean="0"/>
              <a:t>Call this file "Example.java".</a:t>
            </a:r>
          </a:p>
          <a:p>
            <a:r>
              <a:rPr lang="en-US" sz="2000" smtClean="0"/>
              <a:t>*/</a:t>
            </a:r>
          </a:p>
          <a:p>
            <a:r>
              <a:rPr lang="en-US" sz="2000" smtClean="0"/>
              <a:t>class Example</a:t>
            </a:r>
          </a:p>
          <a:p>
            <a:r>
              <a:rPr lang="en-US" sz="2000" smtClean="0"/>
              <a:t>{</a:t>
            </a:r>
          </a:p>
          <a:p>
            <a:r>
              <a:rPr lang="en-US" sz="2000" smtClean="0"/>
              <a:t>// Your program begins with a call to main()</a:t>
            </a:r>
          </a:p>
          <a:p>
            <a:endParaRPr lang="en-US" sz="2000" smtClean="0"/>
          </a:p>
          <a:p>
            <a:r>
              <a:rPr lang="en-US" sz="2000" smtClean="0"/>
              <a:t>public static void main(String args[])</a:t>
            </a:r>
          </a:p>
          <a:p>
            <a:r>
              <a:rPr lang="en-US" sz="2000" smtClean="0"/>
              <a:t> {</a:t>
            </a:r>
          </a:p>
          <a:p>
            <a:r>
              <a:rPr lang="en-US" sz="2000" smtClean="0"/>
              <a:t>   System.out.println("This is a simple Java program");</a:t>
            </a:r>
          </a:p>
          <a:p>
            <a:r>
              <a:rPr lang="en-US" sz="2000" smtClean="0"/>
              <a:t> }</a:t>
            </a:r>
          </a:p>
          <a:p>
            <a:r>
              <a:rPr lang="en-US" sz="2000" smtClean="0"/>
              <a:t>}</a:t>
            </a:r>
          </a:p>
        </p:txBody>
      </p:sp>
      <p:sp>
        <p:nvSpPr>
          <p:cNvPr id="5" name="Left Arrow 4"/>
          <p:cNvSpPr/>
          <p:nvPr/>
        </p:nvSpPr>
        <p:spPr>
          <a:xfrm>
            <a:off x="2667000" y="1219200"/>
            <a:ext cx="6248400" cy="8382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Keyword class to declare new class; Example is the class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096000"/>
          </a:xfrm>
        </p:spPr>
        <p:txBody>
          <a:bodyPr/>
          <a:lstStyle/>
          <a:p>
            <a:r>
              <a:rPr lang="en-US" sz="2000" smtClean="0"/>
              <a:t>/* This is simple java program.</a:t>
            </a:r>
          </a:p>
          <a:p>
            <a:r>
              <a:rPr lang="en-US" sz="2000" smtClean="0"/>
              <a:t>Call this file "Example.java".</a:t>
            </a:r>
          </a:p>
          <a:p>
            <a:r>
              <a:rPr lang="en-US" sz="2000" smtClean="0"/>
              <a:t>*/</a:t>
            </a:r>
          </a:p>
          <a:p>
            <a:r>
              <a:rPr lang="en-US" sz="2000" smtClean="0"/>
              <a:t>class Example</a:t>
            </a:r>
          </a:p>
          <a:p>
            <a:r>
              <a:rPr lang="en-US" sz="2000" smtClean="0"/>
              <a:t>{</a:t>
            </a:r>
          </a:p>
          <a:p>
            <a:r>
              <a:rPr lang="en-US" sz="2000" smtClean="0"/>
              <a:t>// Your program begins with a call to main()</a:t>
            </a:r>
          </a:p>
          <a:p>
            <a:endParaRPr lang="en-US" sz="2000" smtClean="0"/>
          </a:p>
          <a:p>
            <a:r>
              <a:rPr lang="en-US" sz="2000" smtClean="0"/>
              <a:t>public static void main(String args[])</a:t>
            </a:r>
          </a:p>
          <a:p>
            <a:r>
              <a:rPr lang="en-US" sz="2000" smtClean="0"/>
              <a:t> {</a:t>
            </a:r>
          </a:p>
          <a:p>
            <a:r>
              <a:rPr lang="en-US" sz="2000" smtClean="0"/>
              <a:t>   System.out.println("This is a simple Java program");</a:t>
            </a:r>
          </a:p>
          <a:p>
            <a:r>
              <a:rPr lang="en-US" sz="2000" smtClean="0"/>
              <a:t> }</a:t>
            </a:r>
          </a:p>
          <a:p>
            <a:r>
              <a:rPr lang="en-US" sz="2000" smtClean="0"/>
              <a:t>}</a:t>
            </a:r>
          </a:p>
        </p:txBody>
      </p:sp>
      <p:sp>
        <p:nvSpPr>
          <p:cNvPr id="5" name="Left Arrow 4"/>
          <p:cNvSpPr/>
          <p:nvPr/>
        </p:nvSpPr>
        <p:spPr>
          <a:xfrm>
            <a:off x="5410200" y="2057400"/>
            <a:ext cx="3733800" cy="8382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Single Line Comment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096000"/>
          </a:xfrm>
        </p:spPr>
        <p:txBody>
          <a:bodyPr/>
          <a:lstStyle/>
          <a:p>
            <a:r>
              <a:rPr lang="en-US" sz="2000" smtClean="0"/>
              <a:t>public static void main(String args[])</a:t>
            </a:r>
          </a:p>
          <a:p>
            <a:r>
              <a:rPr lang="en-US" sz="2000" smtClean="0"/>
              <a:t> {</a:t>
            </a:r>
          </a:p>
          <a:p>
            <a:r>
              <a:rPr lang="en-US" sz="2000" smtClean="0"/>
              <a:t> }</a:t>
            </a:r>
          </a:p>
          <a:p>
            <a:endParaRPr lang="en-US" sz="2000" smtClean="0"/>
          </a:p>
          <a:p>
            <a:r>
              <a:rPr lang="en-US" sz="2000" smtClean="0"/>
              <a:t>Point where program will begin execution</a:t>
            </a:r>
          </a:p>
          <a:p>
            <a:r>
              <a:rPr lang="en-US" sz="2000" smtClean="0"/>
              <a:t>Public: access specifier used to control the visibility of the class members</a:t>
            </a:r>
          </a:p>
          <a:p>
            <a:endParaRPr lang="en-US" sz="2000" smtClean="0"/>
          </a:p>
          <a:p>
            <a:r>
              <a:rPr lang="en-US" sz="2000" smtClean="0"/>
              <a:t>Public: members can be accessed outside the class in which it is declared</a:t>
            </a:r>
          </a:p>
          <a:p>
            <a:r>
              <a:rPr lang="en-US" sz="2000" smtClean="0"/>
              <a:t>Private: ????</a:t>
            </a:r>
          </a:p>
          <a:p>
            <a:r>
              <a:rPr lang="en-US" sz="2000" smtClean="0"/>
              <a:t>Main must be declared public since it is called outside the program</a:t>
            </a:r>
          </a:p>
          <a:p>
            <a:r>
              <a:rPr lang="en-US" sz="2000" smtClean="0"/>
              <a:t>Static: allows to call main with out creating an object where it is defined</a:t>
            </a:r>
          </a:p>
          <a:p>
            <a:r>
              <a:rPr lang="en-US" sz="2000" smtClean="0"/>
              <a:t>Void: no return value</a:t>
            </a:r>
          </a:p>
          <a:p>
            <a:r>
              <a:rPr lang="en-US" sz="2000" smtClean="0"/>
              <a:t>String args[] is command line arguments</a:t>
            </a:r>
          </a:p>
          <a:p>
            <a:endParaRPr lang="en-US" sz="2000" smtClean="0"/>
          </a:p>
          <a:p>
            <a:endParaRPr lang="en-US" sz="2000" smtClean="0"/>
          </a:p>
        </p:txBody>
      </p:sp>
      <p:sp>
        <p:nvSpPr>
          <p:cNvPr id="4" name="Left Arrow 3"/>
          <p:cNvSpPr/>
          <p:nvPr/>
        </p:nvSpPr>
        <p:spPr>
          <a:xfrm>
            <a:off x="4876800" y="228600"/>
            <a:ext cx="3733800" cy="8382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Main()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096000"/>
          </a:xfrm>
        </p:spPr>
        <p:txBody>
          <a:bodyPr/>
          <a:lstStyle/>
          <a:p>
            <a:endParaRPr lang="en-US" sz="2000" smtClean="0"/>
          </a:p>
          <a:p>
            <a:r>
              <a:rPr lang="en-US" sz="2000" smtClean="0"/>
              <a:t>public static void main(String args[])</a:t>
            </a:r>
          </a:p>
          <a:p>
            <a:r>
              <a:rPr lang="en-US" sz="2000" smtClean="0"/>
              <a:t> {</a:t>
            </a:r>
          </a:p>
          <a:p>
            <a:r>
              <a:rPr lang="en-US" sz="2000" smtClean="0"/>
              <a:t>   System.out.println("This is a simple Java program");</a:t>
            </a:r>
          </a:p>
          <a:p>
            <a:r>
              <a:rPr lang="en-US" sz="2000" smtClean="0"/>
              <a:t> }</a:t>
            </a:r>
          </a:p>
          <a:p>
            <a:r>
              <a:rPr lang="en-US" sz="2000" smtClean="0"/>
              <a:t>}</a:t>
            </a:r>
          </a:p>
          <a:p>
            <a:endParaRPr lang="en-US" sz="2000" smtClean="0"/>
          </a:p>
          <a:p>
            <a:r>
              <a:rPr lang="en-US" sz="2000" smtClean="0"/>
              <a:t>System is the pre defined class that give access to the system</a:t>
            </a:r>
          </a:p>
          <a:p>
            <a:r>
              <a:rPr lang="en-US" sz="2000" smtClean="0"/>
              <a:t>out is the output stream that is connected to the console</a:t>
            </a:r>
          </a:p>
          <a:p>
            <a:r>
              <a:rPr lang="en-US" sz="2000" smtClean="0"/>
              <a:t>println() is the function that displays any string passed to it with a “\n” at the end</a:t>
            </a:r>
          </a:p>
          <a:p>
            <a:r>
              <a:rPr lang="en-US" sz="2000" smtClean="0"/>
              <a:t>Can use print() to display which will not put a “\n” at the end </a:t>
            </a:r>
          </a:p>
        </p:txBody>
      </p:sp>
      <p:sp>
        <p:nvSpPr>
          <p:cNvPr id="5" name="Left Arrow 4"/>
          <p:cNvSpPr/>
          <p:nvPr/>
        </p:nvSpPr>
        <p:spPr>
          <a:xfrm>
            <a:off x="6553200" y="1295400"/>
            <a:ext cx="2590800" cy="8382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 is strongly typed language</a:t>
            </a:r>
          </a:p>
          <a:p>
            <a:pPr>
              <a:buFont typeface="Arial" charset="0"/>
              <a:buNone/>
            </a:pPr>
            <a:r>
              <a:rPr lang="en-US" smtClean="0"/>
              <a:t>     </a:t>
            </a:r>
            <a:r>
              <a:rPr lang="en-US" sz="2400" smtClean="0"/>
              <a:t>Every variable</a:t>
            </a:r>
          </a:p>
          <a:p>
            <a:pPr>
              <a:buFont typeface="Arial" charset="0"/>
              <a:buNone/>
            </a:pPr>
            <a:r>
              <a:rPr lang="en-US" sz="2400" smtClean="0"/>
              <a:t>      Every expression</a:t>
            </a:r>
          </a:p>
          <a:p>
            <a:pPr>
              <a:buFont typeface="Arial" charset="0"/>
              <a:buNone/>
            </a:pPr>
            <a:r>
              <a:rPr lang="en-US" sz="2400" smtClean="0"/>
              <a:t>      every type is strictly defined.</a:t>
            </a:r>
          </a:p>
          <a:p>
            <a:pPr>
              <a:buFont typeface="Arial" charset="0"/>
              <a:buNone/>
            </a:pPr>
            <a:r>
              <a:rPr lang="en-US" sz="2400" smtClean="0"/>
              <a:t>      Compiler check every expression, every arguments for type   </a:t>
            </a:r>
          </a:p>
          <a:p>
            <a:pPr>
              <a:buFont typeface="Arial" charset="0"/>
              <a:buNone/>
            </a:pPr>
            <a:r>
              <a:rPr lang="en-US" sz="2400" smtClean="0"/>
              <a:t>      compatibility.</a:t>
            </a:r>
          </a:p>
          <a:p>
            <a:pPr>
              <a:buFont typeface="Arial" charset="0"/>
              <a:buNone/>
            </a:pPr>
            <a:r>
              <a:rPr lang="en-US" sz="2400" smtClean="0"/>
              <a:t>       There are no automatic type conversion of conflicting types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                                 Java Data types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Java defines 8 simple types of data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dirty="0" smtClean="0"/>
              <a:t>Integers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dirty="0" smtClean="0"/>
              <a:t>       a. byte   b. short   c. </a:t>
            </a:r>
            <a:r>
              <a:rPr lang="en-US" dirty="0" err="1" smtClean="0"/>
              <a:t>int</a:t>
            </a:r>
            <a:r>
              <a:rPr lang="en-US" dirty="0" smtClean="0"/>
              <a:t>    d. long      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dirty="0" smtClean="0"/>
              <a:t>2. Floating point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dirty="0" smtClean="0"/>
              <a:t>      a. float    b. double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dirty="0" smtClean="0"/>
              <a:t>3. Characters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dirty="0" smtClean="0"/>
              <a:t>      a. char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dirty="0" smtClean="0"/>
              <a:t>4. Boolean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dirty="0" smtClean="0"/>
              <a:t>      a. </a:t>
            </a:r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Byte, short, int &amp; long</a:t>
            </a:r>
          </a:p>
          <a:p>
            <a:r>
              <a:rPr lang="en-US" smtClean="0"/>
              <a:t>All are signed positive/negative values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Birth of C Language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FORTRAN,COBOL , Basic</a:t>
            </a:r>
          </a:p>
          <a:p>
            <a:pPr eaLnBrk="1" hangingPunct="1"/>
            <a:r>
              <a:rPr lang="en-US" smtClean="0"/>
              <a:t>Hardware Revolutions </a:t>
            </a:r>
          </a:p>
          <a:p>
            <a:pPr eaLnBrk="1" hangingPunct="1"/>
            <a:r>
              <a:rPr lang="en-US" smtClean="0"/>
              <a:t>Software revolution at early 1970s</a:t>
            </a:r>
          </a:p>
          <a:p>
            <a:pPr eaLnBrk="1" hangingPunct="1"/>
            <a:r>
              <a:rPr lang="en-US" smtClean="0"/>
              <a:t>Invented by Dennis Ritchie in Unix Platform</a:t>
            </a:r>
          </a:p>
          <a:p>
            <a:pPr eaLnBrk="1" hangingPunct="1"/>
            <a:r>
              <a:rPr lang="en-US" smtClean="0"/>
              <a:t>Powerful, efficient and structured language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Integers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458200" cy="44196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Name           Width(Bits)              Range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Long             64              -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9,223,372,036,854,775,808 to 9,223,372,036,854,775,807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32                      -2,147,483,648 to 2,147,483,647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Short                    16                     -32,768  to 32,767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Byte                       8                       -128 to 127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JVM is free to use whatever size it wants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Byte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 : byte b,c;</a:t>
            </a:r>
          </a:p>
          <a:p>
            <a:pPr eaLnBrk="1" hangingPunct="1"/>
            <a:r>
              <a:rPr lang="en-US" smtClean="0"/>
              <a:t>8 bit</a:t>
            </a:r>
          </a:p>
          <a:p>
            <a:pPr eaLnBrk="1" hangingPunct="1"/>
            <a:r>
              <a:rPr lang="en-US" smtClean="0"/>
              <a:t>Ranges from -128 to 127</a:t>
            </a:r>
          </a:p>
          <a:p>
            <a:pPr eaLnBrk="1" hangingPunct="1"/>
            <a:r>
              <a:rPr lang="en-US" smtClean="0"/>
              <a:t>Useful in in working with a stream of data from a network or a file</a:t>
            </a:r>
          </a:p>
          <a:p>
            <a:pPr eaLnBrk="1" hangingPunct="1"/>
            <a:r>
              <a:rPr lang="en-US" smtClean="0"/>
              <a:t>Or raw binary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Syntax: short s;</a:t>
            </a:r>
          </a:p>
          <a:p>
            <a:pPr eaLnBrk="1" hangingPunct="1"/>
            <a:r>
              <a:rPr lang="en-US" smtClean="0"/>
              <a:t>              short t;</a:t>
            </a:r>
          </a:p>
          <a:p>
            <a:pPr eaLnBrk="1" hangingPunct="1"/>
            <a:r>
              <a:rPr lang="en-US" smtClean="0"/>
              <a:t>16 bit </a:t>
            </a:r>
          </a:p>
          <a:p>
            <a:pPr eaLnBrk="1" hangingPunct="1"/>
            <a:r>
              <a:rPr lang="en-US" smtClean="0"/>
              <a:t>Ranges from -32,768  to 32,767</a:t>
            </a:r>
          </a:p>
          <a:p>
            <a:pPr eaLnBrk="1" hangingPunct="1"/>
            <a:r>
              <a:rPr lang="en-US" smtClean="0"/>
              <a:t>Least used data type </a:t>
            </a:r>
          </a:p>
          <a:p>
            <a:pPr eaLnBrk="1" hangingPunct="1"/>
            <a:r>
              <a:rPr lang="en-US" smtClean="0"/>
              <a:t>Bigendian type which is used by 16bit CPUS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 : int i,j;</a:t>
            </a:r>
          </a:p>
          <a:p>
            <a:pPr eaLnBrk="1" hangingPunct="1"/>
            <a:r>
              <a:rPr lang="en-US" smtClean="0"/>
              <a:t>32 bit</a:t>
            </a:r>
          </a:p>
          <a:p>
            <a:pPr eaLnBrk="1" hangingPunct="1"/>
            <a:r>
              <a:rPr lang="en-US" smtClean="0"/>
              <a:t>Ranges from -2,147,483,648 to 2,147,483,647</a:t>
            </a:r>
          </a:p>
          <a:p>
            <a:pPr eaLnBrk="1" hangingPunct="1"/>
            <a:r>
              <a:rPr lang="en-US" smtClean="0"/>
              <a:t> most versatile and efficient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 : long days;</a:t>
            </a:r>
          </a:p>
          <a:p>
            <a:pPr eaLnBrk="1" hangingPunct="1"/>
            <a:r>
              <a:rPr lang="en-US" smtClean="0"/>
              <a:t>64 bit</a:t>
            </a:r>
          </a:p>
          <a:p>
            <a:pPr eaLnBrk="1" hangingPunct="1"/>
            <a:r>
              <a:rPr lang="en-US" smtClean="0"/>
              <a:t>Ranges from -9,223,372,036,854,775,808 to 9,223,372,036,854,775,807 </a:t>
            </a:r>
          </a:p>
          <a:p>
            <a:pPr eaLnBrk="1" hangingPunct="1"/>
            <a:r>
              <a:rPr lang="en-US" smtClean="0"/>
              <a:t>Usefull  in occasion where int is  not enough</a:t>
            </a:r>
          </a:p>
          <a:p>
            <a:pPr eaLnBrk="1" hangingPunct="1"/>
            <a:r>
              <a:rPr lang="en-US" smtClean="0"/>
              <a:t>Eg: a program that calculates the miles that light will travel in a specified number of days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Floating point types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for real numbers that require fractional precision</a:t>
            </a:r>
          </a:p>
          <a:p>
            <a:pPr eaLnBrk="1" hangingPunct="1"/>
            <a:r>
              <a:rPr lang="en-US" smtClean="0"/>
              <a:t>Eg: squareroot, sine cosine values etc..</a:t>
            </a:r>
          </a:p>
          <a:p>
            <a:pPr eaLnBrk="1" hangingPunct="1"/>
            <a:r>
              <a:rPr lang="en-US" smtClean="0"/>
              <a:t>Two kinds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Name           Width(Bits)         Range 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double         64                  4.9e-324 to 1.8e+308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Float             32                1.4e-045 to 3.4e+038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float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 float hightemp, lowtemp;</a:t>
            </a:r>
          </a:p>
          <a:p>
            <a:pPr eaLnBrk="1" hangingPunct="1"/>
            <a:r>
              <a:rPr lang="en-US" smtClean="0"/>
              <a:t>32 bit</a:t>
            </a:r>
          </a:p>
          <a:p>
            <a:pPr eaLnBrk="1" hangingPunct="1"/>
            <a:r>
              <a:rPr lang="en-US" smtClean="0"/>
              <a:t>For single precision values</a:t>
            </a:r>
          </a:p>
          <a:p>
            <a:pPr eaLnBrk="1" hangingPunct="1"/>
            <a:r>
              <a:rPr lang="en-US" smtClean="0"/>
              <a:t>This gives from 6 to 9 significant decimal digits precision</a:t>
            </a:r>
          </a:p>
          <a:p>
            <a:pPr eaLnBrk="1" hangingPunct="1"/>
            <a:r>
              <a:rPr lang="en-US" smtClean="0"/>
              <a:t>More faster</a:t>
            </a:r>
          </a:p>
          <a:p>
            <a:pPr eaLnBrk="1" hangingPunct="1"/>
            <a:r>
              <a:rPr lang="en-US" smtClean="0"/>
              <a:t>For dollars and cents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 double pi, r;</a:t>
            </a:r>
          </a:p>
          <a:p>
            <a:pPr eaLnBrk="1" hangingPunct="1"/>
            <a:r>
              <a:rPr lang="en-US" smtClean="0"/>
              <a:t>64 bits</a:t>
            </a:r>
          </a:p>
          <a:p>
            <a:pPr eaLnBrk="1" hangingPunct="1"/>
            <a:r>
              <a:rPr lang="en-US" smtClean="0"/>
              <a:t>Double precision </a:t>
            </a:r>
          </a:p>
          <a:p>
            <a:pPr eaLnBrk="1" hangingPunct="1"/>
            <a:r>
              <a:rPr lang="en-US" smtClean="0"/>
              <a:t>This gives from 15 - 17 significant decimal digits precision</a:t>
            </a:r>
          </a:p>
          <a:p>
            <a:pPr eaLnBrk="1" hangingPunct="1"/>
            <a:r>
              <a:rPr lang="en-US" smtClean="0"/>
              <a:t>Need to maintain accuracy over many iterative calculations.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Syntax: char ch1, ch2;</a:t>
            </a:r>
          </a:p>
          <a:p>
            <a:pPr eaLnBrk="1" hangingPunct="1"/>
            <a:r>
              <a:rPr lang="en-US" smtClean="0"/>
              <a:t>16 bit</a:t>
            </a:r>
          </a:p>
          <a:p>
            <a:pPr eaLnBrk="1" hangingPunct="1"/>
            <a:r>
              <a:rPr lang="en-US" smtClean="0"/>
              <a:t>Java uses Unicode to represent characters</a:t>
            </a:r>
          </a:p>
          <a:p>
            <a:pPr eaLnBrk="1" hangingPunct="1"/>
            <a:r>
              <a:rPr lang="en-US" smtClean="0"/>
              <a:t>Unicode defines fully international character set that can represent all of the characters found in all human languages</a:t>
            </a:r>
          </a:p>
          <a:p>
            <a:pPr eaLnBrk="1" hangingPunct="1"/>
            <a:r>
              <a:rPr lang="en-US" smtClean="0"/>
              <a:t>Eg: Latin, Greek,Arabic etc…</a:t>
            </a:r>
          </a:p>
          <a:p>
            <a:pPr eaLnBrk="1" hangingPunct="1"/>
            <a:r>
              <a:rPr lang="en-US" smtClean="0"/>
              <a:t>Range 0 to 65,536(no negative values);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Escape Sequences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smtClean="0"/>
              <a:t>Escape Sequence                  Description</a:t>
            </a:r>
          </a:p>
          <a:p>
            <a:pPr eaLnBrk="1" hangingPunct="1"/>
            <a:r>
              <a:rPr lang="en-US" sz="2000" smtClean="0"/>
              <a:t>\ddd                                      Octal character(ddd)</a:t>
            </a:r>
          </a:p>
          <a:p>
            <a:pPr eaLnBrk="1" hangingPunct="1"/>
            <a:r>
              <a:rPr lang="en-US" sz="2000" smtClean="0"/>
              <a:t>\uxxxx                                   Hexadecimal INISIDE character(xxxx)</a:t>
            </a:r>
          </a:p>
          <a:p>
            <a:pPr eaLnBrk="1" hangingPunct="1"/>
            <a:r>
              <a:rPr lang="en-US" sz="2000" smtClean="0"/>
              <a:t>\’                                            Single quote</a:t>
            </a:r>
          </a:p>
          <a:p>
            <a:pPr eaLnBrk="1" hangingPunct="1"/>
            <a:r>
              <a:rPr lang="en-US" sz="2000" smtClean="0"/>
              <a:t>\”                                           Double Quote</a:t>
            </a:r>
          </a:p>
          <a:p>
            <a:pPr eaLnBrk="1" hangingPunct="1"/>
            <a:r>
              <a:rPr lang="en-US" sz="2000" smtClean="0"/>
              <a:t>\\                                            Back Slash</a:t>
            </a:r>
          </a:p>
          <a:p>
            <a:pPr eaLnBrk="1" hangingPunct="1"/>
            <a:r>
              <a:rPr lang="en-US" sz="2000" smtClean="0"/>
              <a:t>\r                                            carriage return</a:t>
            </a:r>
          </a:p>
          <a:p>
            <a:pPr eaLnBrk="1" hangingPunct="1"/>
            <a:r>
              <a:rPr lang="en-US" sz="2000" smtClean="0"/>
              <a:t>\n                                           Newline or line feed</a:t>
            </a:r>
          </a:p>
          <a:p>
            <a:pPr eaLnBrk="1" hangingPunct="1"/>
            <a:r>
              <a:rPr lang="en-US" sz="2000" smtClean="0"/>
              <a:t>\f                                            form feed</a:t>
            </a:r>
          </a:p>
          <a:p>
            <a:pPr eaLnBrk="1" hangingPunct="1"/>
            <a:r>
              <a:rPr lang="en-US" sz="2000" smtClean="0"/>
              <a:t>\t                                           tab</a:t>
            </a:r>
          </a:p>
          <a:p>
            <a:pPr eaLnBrk="1" hangingPunct="1"/>
            <a:r>
              <a:rPr lang="en-US" sz="2000" smtClean="0"/>
              <a:t>\b                                           backspace;</a:t>
            </a:r>
          </a:p>
          <a:p>
            <a:pPr eaLnBrk="1" hangingPunct="1"/>
            <a:endParaRPr lang="en-US" sz="20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for C++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Invented on 1979 by Bjarne Stroustrup</a:t>
            </a:r>
          </a:p>
          <a:p>
            <a:pPr eaLnBrk="1" hangingPunct="1"/>
            <a:r>
              <a:rPr lang="en-US" smtClean="0"/>
              <a:t>To reduce complexity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Boolean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Syntax: boolean b;</a:t>
            </a:r>
          </a:p>
          <a:p>
            <a:pPr eaLnBrk="1" hangingPunct="1"/>
            <a:r>
              <a:rPr lang="en-US" smtClean="0"/>
              <a:t>b=false;</a:t>
            </a:r>
          </a:p>
          <a:p>
            <a:pPr eaLnBrk="1" hangingPunct="1"/>
            <a:r>
              <a:rPr lang="en-US" smtClean="0"/>
              <a:t>b=true;</a:t>
            </a:r>
          </a:p>
          <a:p>
            <a:pPr eaLnBrk="1" hangingPunct="1"/>
            <a:r>
              <a:rPr lang="en-US" smtClean="0"/>
              <a:t>For logical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conversion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Java automatic type conversion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        will take place iff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            a. Two type are compactable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            b. The destination type &gt; source type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“Widening conversion”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numeric types are compactable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However numeric types are not compactable with char bool etc..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Casting in compactable types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int to byte ???????</a:t>
            </a:r>
          </a:p>
          <a:p>
            <a:pPr eaLnBrk="1" hangingPunct="1"/>
            <a:r>
              <a:rPr lang="en-US" smtClean="0"/>
              <a:t>“Narrowing Conversion”</a:t>
            </a:r>
          </a:p>
          <a:p>
            <a:pPr eaLnBrk="1" hangingPunct="1"/>
            <a:r>
              <a:rPr lang="en-US" smtClean="0"/>
              <a:t>Casting has to be done</a:t>
            </a:r>
          </a:p>
          <a:p>
            <a:pPr eaLnBrk="1" hangingPunct="1"/>
            <a:r>
              <a:rPr lang="en-US" smtClean="0"/>
              <a:t>Syntax : (target type) value;</a:t>
            </a:r>
          </a:p>
          <a:p>
            <a:pPr eaLnBrk="1" hangingPunct="1"/>
            <a:r>
              <a:rPr lang="en-US" smtClean="0"/>
              <a:t> int a=257;</a:t>
            </a:r>
          </a:p>
          <a:p>
            <a:pPr eaLnBrk="1" hangingPunct="1"/>
            <a:r>
              <a:rPr lang="en-US" smtClean="0"/>
              <a:t> byte b;</a:t>
            </a:r>
          </a:p>
          <a:p>
            <a:pPr eaLnBrk="1" hangingPunct="1"/>
            <a:r>
              <a:rPr lang="en-US" smtClean="0"/>
              <a:t>//……..</a:t>
            </a:r>
          </a:p>
          <a:p>
            <a:pPr eaLnBrk="1" hangingPunct="1"/>
            <a:r>
              <a:rPr lang="en-US" smtClean="0"/>
              <a:t> b=(byte)a; // value of b=a%256(reduced by % of bytes range) 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Byte to floating point</a:t>
            </a:r>
          </a:p>
          <a:p>
            <a:pPr eaLnBrk="1" hangingPunct="1"/>
            <a:r>
              <a:rPr lang="en-US" smtClean="0"/>
              <a:t>Truncation</a:t>
            </a:r>
          </a:p>
          <a:p>
            <a:pPr eaLnBrk="1" hangingPunct="1"/>
            <a:r>
              <a:rPr lang="en-US" smtClean="0"/>
              <a:t>Decimal part is lost and modulo of bytes range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Type Promotion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expressions the intermediate value exceeds the rage of operands</a:t>
            </a:r>
          </a:p>
          <a:p>
            <a:r>
              <a:rPr lang="en-US" smtClean="0"/>
              <a:t> byte a=40, b=50, c=100;</a:t>
            </a:r>
          </a:p>
          <a:p>
            <a:r>
              <a:rPr lang="en-US" smtClean="0"/>
              <a:t> int d=a*b/c</a:t>
            </a:r>
          </a:p>
          <a:p>
            <a:r>
              <a:rPr lang="en-US" smtClean="0"/>
              <a:t> a*b exceeds the range of byte</a:t>
            </a:r>
          </a:p>
          <a:p>
            <a:r>
              <a:rPr lang="en-US" smtClean="0"/>
              <a:t>Java automatically promotes byte or short to 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r>
              <a:rPr lang="en-US" smtClean="0"/>
              <a:t> byte b=50;</a:t>
            </a:r>
          </a:p>
          <a:p>
            <a:r>
              <a:rPr lang="en-US" smtClean="0"/>
              <a:t> b=b*20  // Compiler error</a:t>
            </a:r>
          </a:p>
          <a:p>
            <a:r>
              <a:rPr lang="en-US" smtClean="0"/>
              <a:t> byte is promoted to int during evaluation but promoted result must be stored in int.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promotion rules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byte and short values are promoted to int</a:t>
            </a:r>
          </a:p>
          <a:p>
            <a:r>
              <a:rPr lang="en-US" smtClean="0"/>
              <a:t>If one operand is long then the whole expression is promoted to long</a:t>
            </a:r>
          </a:p>
          <a:p>
            <a:r>
              <a:rPr lang="en-US" smtClean="0"/>
              <a:t>If one operand is float then the whole expression is promoted to float</a:t>
            </a:r>
          </a:p>
          <a:p>
            <a:r>
              <a:rPr lang="en-US" smtClean="0"/>
              <a:t>If one operand is double then the whole expression is promoted to double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Collection of homogenous elements stored in adjacent locations</a:t>
            </a:r>
          </a:p>
          <a:p>
            <a:endParaRPr lang="en-US" smtClean="0"/>
          </a:p>
          <a:p>
            <a:r>
              <a:rPr lang="en-US" smtClean="0"/>
              <a:t>Arrays can be of any type and dimensions </a:t>
            </a:r>
          </a:p>
          <a:p>
            <a:endParaRPr lang="en-US" smtClean="0"/>
          </a:p>
          <a:p>
            <a:r>
              <a:rPr lang="en-US" smtClean="0"/>
              <a:t>Array elements can be accessed using an 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 D array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000" b="1" smtClean="0"/>
              <a:t>Declaring an array</a:t>
            </a:r>
          </a:p>
          <a:p>
            <a:r>
              <a:rPr lang="en-US" sz="2000" smtClean="0"/>
              <a:t>Syntax: type var-name[];</a:t>
            </a:r>
          </a:p>
          <a:p>
            <a:r>
              <a:rPr lang="en-US" sz="2000" smtClean="0"/>
              <a:t>Eg: int month_days[];</a:t>
            </a:r>
          </a:p>
          <a:p>
            <a:r>
              <a:rPr lang="en-US" sz="2000" smtClean="0"/>
              <a:t>This will declare the array. But no allocation is done</a:t>
            </a:r>
          </a:p>
          <a:p>
            <a:pPr>
              <a:buFont typeface="Arial" charset="0"/>
              <a:buNone/>
            </a:pPr>
            <a:r>
              <a:rPr lang="en-US" sz="2000" b="1" smtClean="0"/>
              <a:t>Allocating an array</a:t>
            </a:r>
          </a:p>
          <a:p>
            <a:pPr>
              <a:buFont typeface="Arial" charset="0"/>
              <a:buNone/>
            </a:pPr>
            <a:r>
              <a:rPr lang="en-US" sz="2000" b="1" smtClean="0"/>
              <a:t>Synatx: </a:t>
            </a:r>
            <a:r>
              <a:rPr lang="en-US" sz="2000" smtClean="0"/>
              <a:t>var-name=new type[size];</a:t>
            </a:r>
          </a:p>
          <a:p>
            <a:pPr>
              <a:buFont typeface="Arial" charset="0"/>
              <a:buNone/>
            </a:pPr>
            <a:r>
              <a:rPr lang="en-US" sz="2000" smtClean="0"/>
              <a:t> month_days=new int[12];</a:t>
            </a:r>
          </a:p>
          <a:p>
            <a:pPr>
              <a:buFont typeface="Arial" charset="0"/>
              <a:buNone/>
            </a:pPr>
            <a:r>
              <a:rPr lang="en-US" sz="2000" smtClean="0"/>
              <a:t>Elements allocated using new will be automatically initialized to</a:t>
            </a:r>
          </a:p>
          <a:p>
            <a:pPr>
              <a:buFont typeface="Arial" charset="0"/>
              <a:buNone/>
            </a:pPr>
            <a:r>
              <a:rPr lang="en-US" sz="2000" smtClean="0"/>
              <a:t>zero.(Robust??)</a:t>
            </a:r>
          </a:p>
          <a:p>
            <a:pPr>
              <a:buFont typeface="Arial" charset="0"/>
              <a:buNone/>
            </a:pPr>
            <a:r>
              <a:rPr lang="en-US" sz="2000" smtClean="0"/>
              <a:t>All array index starts at </a:t>
            </a:r>
            <a:r>
              <a:rPr lang="en-US" sz="2000" b="1" smtClean="0"/>
              <a:t>zero</a:t>
            </a:r>
          </a:p>
          <a:p>
            <a:pPr>
              <a:buFont typeface="Arial" charset="0"/>
              <a:buNone/>
            </a:pPr>
            <a:endParaRPr lang="en-US" sz="20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an array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533400" y="1295400"/>
            <a:ext cx="457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class arrays</a:t>
            </a:r>
          </a:p>
          <a:p>
            <a:r>
              <a:rPr lang="en-US"/>
              <a:t>{</a:t>
            </a:r>
          </a:p>
          <a:p>
            <a:r>
              <a:rPr lang="en-US"/>
              <a:t>public static void main(String arags[])</a:t>
            </a:r>
          </a:p>
          <a:p>
            <a:r>
              <a:rPr lang="en-US"/>
              <a:t>{</a:t>
            </a:r>
          </a:p>
          <a:p>
            <a:r>
              <a:rPr lang="en-US"/>
              <a:t>int i=0;</a:t>
            </a:r>
          </a:p>
          <a:p>
            <a:r>
              <a:rPr lang="en-US"/>
              <a:t>int month_days[];</a:t>
            </a:r>
          </a:p>
          <a:p>
            <a:r>
              <a:rPr lang="en-US"/>
              <a:t>month_days=new int[12];</a:t>
            </a:r>
          </a:p>
          <a:p>
            <a:r>
              <a:rPr lang="en-US"/>
              <a:t>month_days[0]=1;</a:t>
            </a:r>
          </a:p>
          <a:p>
            <a:r>
              <a:rPr lang="en-US"/>
              <a:t>month_days[1]=2;</a:t>
            </a:r>
          </a:p>
          <a:p>
            <a:r>
              <a:rPr lang="en-US"/>
              <a:t>month_days[2]=3;</a:t>
            </a:r>
          </a:p>
          <a:p>
            <a:r>
              <a:rPr lang="en-US"/>
              <a:t>month_days[3]=4;</a:t>
            </a:r>
          </a:p>
          <a:p>
            <a:r>
              <a:rPr lang="en-US"/>
              <a:t>month_days[4]=5;</a:t>
            </a:r>
          </a:p>
          <a:p>
            <a:r>
              <a:rPr lang="en-US"/>
              <a:t>for(i=0;i&lt;5;i++)</a:t>
            </a:r>
          </a:p>
          <a:p>
            <a:r>
              <a:rPr lang="en-US"/>
              <a:t>System.out.println(month_days[i]);</a:t>
            </a:r>
          </a:p>
          <a:p>
            <a:r>
              <a:rPr lang="en-US"/>
              <a:t>}</a:t>
            </a:r>
          </a:p>
          <a:p>
            <a:r>
              <a:rPr lang="en-US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revolutions brings the Java in..?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04800" y="3048000"/>
            <a:ext cx="8839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b="1">
                <a:solidFill>
                  <a:srgbClr val="002060"/>
                </a:solidFill>
              </a:rPr>
              <a:t>World wide web and Internet</a:t>
            </a:r>
          </a:p>
        </p:txBody>
      </p:sp>
      <p:sp>
        <p:nvSpPr>
          <p:cNvPr id="614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Intialization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57200" y="1219200"/>
            <a:ext cx="6553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class arrays</a:t>
            </a:r>
          </a:p>
          <a:p>
            <a:r>
              <a:rPr lang="en-US"/>
              <a:t>{</a:t>
            </a:r>
          </a:p>
          <a:p>
            <a:r>
              <a:rPr lang="en-US"/>
              <a:t>public static void main(String arags[])</a:t>
            </a:r>
          </a:p>
          <a:p>
            <a:r>
              <a:rPr lang="en-US"/>
              <a:t>{</a:t>
            </a:r>
          </a:p>
          <a:p>
            <a:r>
              <a:rPr lang="en-US"/>
              <a:t>int i=0;</a:t>
            </a:r>
          </a:p>
          <a:p>
            <a:r>
              <a:rPr lang="en-US"/>
              <a:t>int month_days[]={1,2,3,4};</a:t>
            </a:r>
          </a:p>
          <a:p>
            <a:r>
              <a:rPr lang="en-US"/>
              <a:t>for(i=0;i&lt;4;i++)</a:t>
            </a:r>
          </a:p>
          <a:p>
            <a:r>
              <a:rPr lang="en-US"/>
              <a:t>System.out.println(month_days[i]);</a:t>
            </a:r>
          </a:p>
          <a:p>
            <a:r>
              <a:rPr lang="en-US"/>
              <a:t>}</a:t>
            </a:r>
          </a:p>
          <a:p>
            <a:r>
              <a:rPr lang="en-US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609600" y="1295400"/>
            <a:ext cx="68580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class arrays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public static void main(String arags[])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int i=0;</a:t>
            </a:r>
          </a:p>
          <a:p>
            <a:r>
              <a:rPr lang="en-US" sz="1600"/>
              <a:t>int month_days[]={1,2,3,4};</a:t>
            </a:r>
          </a:p>
          <a:p>
            <a:r>
              <a:rPr lang="en-US" sz="1600"/>
              <a:t>for(i=0;i&lt;6;i++)</a:t>
            </a:r>
          </a:p>
          <a:p>
            <a:r>
              <a:rPr lang="en-US" sz="1600"/>
              <a:t>System.out.println(month_days[i]);</a:t>
            </a:r>
          </a:p>
          <a:p>
            <a:r>
              <a:rPr lang="en-US" sz="1600"/>
              <a:t>}</a:t>
            </a:r>
          </a:p>
          <a:p>
            <a:r>
              <a:rPr lang="en-US" sz="1600"/>
              <a:t>}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457200" y="381000"/>
            <a:ext cx="8077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Java runtime strictly checks you don’t try to store/refer any location out of bounds. This run time check is not provided by c/c++(robust???)</a:t>
            </a:r>
          </a:p>
        </p:txBody>
      </p:sp>
      <p:pic>
        <p:nvPicPr>
          <p:cNvPr id="5325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495800"/>
            <a:ext cx="54578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267200"/>
            <a:ext cx="30099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5181600" y="1066800"/>
            <a:ext cx="39624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#include&lt;stdio.h&gt;</a:t>
            </a:r>
          </a:p>
          <a:p>
            <a:r>
              <a:rPr lang="en-US" sz="1600"/>
              <a:t>#include&lt;conio.h&gt;</a:t>
            </a:r>
          </a:p>
          <a:p>
            <a:r>
              <a:rPr lang="en-US" sz="1600"/>
              <a:t>void main()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int a[5]={1,2,3,4,5};</a:t>
            </a:r>
          </a:p>
          <a:p>
            <a:r>
              <a:rPr lang="en-US" sz="1600"/>
              <a:t>int i;</a:t>
            </a:r>
          </a:p>
          <a:p>
            <a:r>
              <a:rPr lang="en-US" sz="1600"/>
              <a:t>clrscr();</a:t>
            </a:r>
          </a:p>
          <a:p>
            <a:r>
              <a:rPr lang="en-US" sz="1600"/>
              <a:t>for(i=5;i&lt;=10;i++)</a:t>
            </a:r>
          </a:p>
          <a:p>
            <a:r>
              <a:rPr lang="en-US" sz="1600"/>
              <a:t>a[i]=1;</a:t>
            </a:r>
          </a:p>
          <a:p>
            <a:r>
              <a:rPr lang="en-US" sz="1600"/>
              <a:t>for(i=0;i&lt;=10;i++)</a:t>
            </a:r>
          </a:p>
          <a:p>
            <a:r>
              <a:rPr lang="en-US" sz="1600"/>
              <a:t>printf("%d",a[i]);</a:t>
            </a:r>
          </a:p>
          <a:p>
            <a:r>
              <a:rPr lang="en-US" sz="1600"/>
              <a:t>getch();</a:t>
            </a:r>
          </a:p>
          <a:p>
            <a:r>
              <a:rPr lang="en-US" sz="1600"/>
              <a:t>}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2362200"/>
          </a:xfrm>
        </p:spPr>
        <p:txBody>
          <a:bodyPr/>
          <a:lstStyle/>
          <a:p>
            <a:r>
              <a:rPr lang="en-US" smtClean="0"/>
              <a:t>Write a java program to declare a double array num and initialize with the following values</a:t>
            </a:r>
          </a:p>
          <a:p>
            <a:r>
              <a:rPr lang="en-US" smtClean="0"/>
              <a:t>10.1, 11.2, 12.3, 13.4, 14.5</a:t>
            </a:r>
          </a:p>
          <a:p>
            <a:r>
              <a:rPr lang="en-US" smtClean="0"/>
              <a:t>Find the averge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533400" y="609600"/>
            <a:ext cx="7543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class average</a:t>
            </a:r>
          </a:p>
          <a:p>
            <a:r>
              <a:rPr lang="en-US"/>
              <a:t>{</a:t>
            </a:r>
          </a:p>
          <a:p>
            <a:r>
              <a:rPr lang="en-US"/>
              <a:t>public static void mian(String args[])</a:t>
            </a:r>
          </a:p>
          <a:p>
            <a:r>
              <a:rPr lang="en-US"/>
              <a:t>{</a:t>
            </a:r>
          </a:p>
          <a:p>
            <a:r>
              <a:rPr lang="en-US"/>
              <a:t>double num[]={10.1,11.2,12.3,13.4,14.5};</a:t>
            </a:r>
          </a:p>
          <a:p>
            <a:r>
              <a:rPr lang="en-US"/>
              <a:t>int i;</a:t>
            </a:r>
          </a:p>
          <a:p>
            <a:r>
              <a:rPr lang="en-US"/>
              <a:t>double result=0;</a:t>
            </a:r>
          </a:p>
          <a:p>
            <a:endParaRPr lang="en-US"/>
          </a:p>
          <a:p>
            <a:r>
              <a:rPr lang="en-US"/>
              <a:t>for(i=0;i&lt;5;i++)</a:t>
            </a:r>
          </a:p>
          <a:p>
            <a:r>
              <a:rPr lang="en-US"/>
              <a:t>result=result+num[i];</a:t>
            </a:r>
          </a:p>
          <a:p>
            <a:r>
              <a:rPr lang="en-US"/>
              <a:t>System.out.println(result/5);</a:t>
            </a:r>
          </a:p>
          <a:p>
            <a:endParaRPr lang="en-US"/>
          </a:p>
          <a:p>
            <a:r>
              <a:rPr lang="en-US"/>
              <a:t>}</a:t>
            </a:r>
          </a:p>
          <a:p>
            <a:r>
              <a:rPr lang="en-US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 Dimensional Arrays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r>
              <a:rPr lang="en-US" smtClean="0"/>
              <a:t>Array of arrays</a:t>
            </a:r>
          </a:p>
          <a:p>
            <a:r>
              <a:rPr lang="en-US" sz="2800" smtClean="0"/>
              <a:t>Syantx : type array-name[][]=new type[row][col]</a:t>
            </a:r>
          </a:p>
          <a:p>
            <a:r>
              <a:rPr lang="en-US" sz="2800" smtClean="0"/>
              <a:t>Eg: int towD[][]=new int[4][5];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54275" y="4246563"/>
          <a:ext cx="6080760" cy="381000"/>
        </p:xfrm>
        <a:graphic>
          <a:graphicData uri="http://schemas.openxmlformats.org/drawingml/2006/table">
            <a:tbl>
              <a:tblPr/>
              <a:tblGrid>
                <a:gridCol w="1216025"/>
                <a:gridCol w="1216025"/>
                <a:gridCol w="1216025"/>
                <a:gridCol w="1216025"/>
                <a:gridCol w="1216660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[0][0]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[0][1]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[0][2]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[0][3]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[0][4]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54275" y="4856163"/>
          <a:ext cx="6080125" cy="401193"/>
        </p:xfrm>
        <a:graphic>
          <a:graphicData uri="http://schemas.openxmlformats.org/drawingml/2006/table">
            <a:tbl>
              <a:tblPr/>
              <a:tblGrid>
                <a:gridCol w="1216025"/>
                <a:gridCol w="1216025"/>
                <a:gridCol w="1216025"/>
                <a:gridCol w="1216025"/>
                <a:gridCol w="1216025"/>
              </a:tblGrid>
              <a:tr h="401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[1][0]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[1][1]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[1][2]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[1][3]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[1][4]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54275" y="5522913"/>
          <a:ext cx="6080125" cy="401193"/>
        </p:xfrm>
        <a:graphic>
          <a:graphicData uri="http://schemas.openxmlformats.org/drawingml/2006/table">
            <a:tbl>
              <a:tblPr/>
              <a:tblGrid>
                <a:gridCol w="1216025"/>
                <a:gridCol w="1216025"/>
                <a:gridCol w="1216025"/>
                <a:gridCol w="1216025"/>
                <a:gridCol w="1216025"/>
              </a:tblGrid>
              <a:tr h="401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[2][0]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[2][1]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[2][2]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[2][3]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[2][4]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54275" y="6151563"/>
          <a:ext cx="6080125" cy="401193"/>
        </p:xfrm>
        <a:graphic>
          <a:graphicData uri="http://schemas.openxmlformats.org/drawingml/2006/table">
            <a:tbl>
              <a:tblPr/>
              <a:tblGrid>
                <a:gridCol w="1216025"/>
                <a:gridCol w="1216025"/>
                <a:gridCol w="1216025"/>
                <a:gridCol w="1216025"/>
                <a:gridCol w="1216025"/>
              </a:tblGrid>
              <a:tr h="401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[3][0]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[3][1]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[3][2]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[3][3]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[3][4]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 flipV="1">
            <a:off x="3200400" y="38100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4419600" y="38100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6210300" y="38481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334001" y="4114800"/>
            <a:ext cx="6096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15200" y="38100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85" name="TextBox 20"/>
          <p:cNvSpPr txBox="1">
            <a:spLocks noChangeArrowheads="1"/>
          </p:cNvSpPr>
          <p:nvPr/>
        </p:nvSpPr>
        <p:spPr bwMode="auto">
          <a:xfrm>
            <a:off x="3886200" y="3429000"/>
            <a:ext cx="4419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Right index determines column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524000" y="4419600"/>
            <a:ext cx="1371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24000" y="5029200"/>
            <a:ext cx="1371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447800" y="55626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71600" y="6172200"/>
            <a:ext cx="1524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90" name="TextBox 31"/>
          <p:cNvSpPr txBox="1">
            <a:spLocks noChangeArrowheads="1"/>
          </p:cNvSpPr>
          <p:nvPr/>
        </p:nvSpPr>
        <p:spPr bwMode="auto">
          <a:xfrm>
            <a:off x="228600" y="4800600"/>
            <a:ext cx="1371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Left index determines row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457200" y="196850"/>
            <a:ext cx="640080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class twod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public static void main(String args[])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int two[][]=new int[4][5];</a:t>
            </a:r>
          </a:p>
          <a:p>
            <a:r>
              <a:rPr lang="en-US" sz="1600"/>
              <a:t>int i,j,k=0;</a:t>
            </a:r>
          </a:p>
          <a:p>
            <a:r>
              <a:rPr lang="en-US" sz="1600"/>
              <a:t>for(i=0;i&lt;4;i++)</a:t>
            </a:r>
          </a:p>
          <a:p>
            <a:r>
              <a:rPr lang="en-US" sz="1600"/>
              <a:t>for(j=0;j&lt;5;j++)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two[i][j]=k;</a:t>
            </a:r>
          </a:p>
          <a:p>
            <a:r>
              <a:rPr lang="en-US" sz="1600"/>
              <a:t> k++;</a:t>
            </a:r>
          </a:p>
          <a:p>
            <a:r>
              <a:rPr lang="en-US" sz="1600"/>
              <a:t>}</a:t>
            </a:r>
          </a:p>
          <a:p>
            <a:r>
              <a:rPr lang="en-US" sz="1600"/>
              <a:t>System.out.print("\n");</a:t>
            </a:r>
          </a:p>
          <a:p>
            <a:r>
              <a:rPr lang="en-US" sz="1600"/>
              <a:t>for(i=0;i&lt;4;i++)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for(j=0;j&lt;5;j++)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System.out.print(two[i][j] + " ");</a:t>
            </a:r>
          </a:p>
          <a:p>
            <a:r>
              <a:rPr lang="en-US" sz="1600"/>
              <a:t>}</a:t>
            </a:r>
          </a:p>
          <a:p>
            <a:r>
              <a:rPr lang="en-US" sz="1600"/>
              <a:t>System.out.print("\n");</a:t>
            </a:r>
          </a:p>
          <a:p>
            <a:r>
              <a:rPr lang="en-US" sz="1600"/>
              <a:t>}</a:t>
            </a:r>
          </a:p>
          <a:p>
            <a:r>
              <a:rPr lang="en-US" sz="1600"/>
              <a:t>}</a:t>
            </a:r>
          </a:p>
          <a:p>
            <a:r>
              <a:rPr lang="en-US" sz="1600"/>
              <a:t>}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524000"/>
            <a:ext cx="43148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Manual Memory Allocation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Specify the rows. Columns can be allocated manually later.</a:t>
            </a:r>
          </a:p>
          <a:p>
            <a:r>
              <a:rPr lang="en-US" smtClean="0"/>
              <a:t>int num[][]=new int[4][];</a:t>
            </a:r>
          </a:p>
          <a:p>
            <a:r>
              <a:rPr lang="en-US" smtClean="0"/>
              <a:t>num[0]=new int[1];</a:t>
            </a:r>
          </a:p>
          <a:p>
            <a:r>
              <a:rPr lang="en-US" smtClean="0"/>
              <a:t>num[1]=new int[2];</a:t>
            </a:r>
          </a:p>
          <a:p>
            <a:r>
              <a:rPr lang="en-US" smtClean="0"/>
              <a:t>num[2]=new int[3];</a:t>
            </a:r>
          </a:p>
          <a:p>
            <a:r>
              <a:rPr lang="en-US" smtClean="0"/>
              <a:t>num[3]=new int[4];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143000"/>
          <a:ext cx="1216025" cy="381000"/>
        </p:xfrm>
        <a:graphic>
          <a:graphicData uri="http://schemas.openxmlformats.org/drawingml/2006/table">
            <a:tbl>
              <a:tblPr/>
              <a:tblGrid>
                <a:gridCol w="1216025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[0][0]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752600"/>
          <a:ext cx="2432050" cy="381000"/>
        </p:xfrm>
        <a:graphic>
          <a:graphicData uri="http://schemas.openxmlformats.org/drawingml/2006/table">
            <a:tbl>
              <a:tblPr/>
              <a:tblGrid>
                <a:gridCol w="1216025"/>
                <a:gridCol w="1216025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[1][0]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[1][1]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438400"/>
          <a:ext cx="3648075" cy="381000"/>
        </p:xfrm>
        <a:graphic>
          <a:graphicData uri="http://schemas.openxmlformats.org/drawingml/2006/table">
            <a:tbl>
              <a:tblPr/>
              <a:tblGrid>
                <a:gridCol w="1216025"/>
                <a:gridCol w="1216025"/>
                <a:gridCol w="1216025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[2][0]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[2][1]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[2][2]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3124200"/>
          <a:ext cx="6080125" cy="381000"/>
        </p:xfrm>
        <a:graphic>
          <a:graphicData uri="http://schemas.openxmlformats.org/drawingml/2006/table">
            <a:tbl>
              <a:tblPr/>
              <a:tblGrid>
                <a:gridCol w="1216025"/>
                <a:gridCol w="1216025"/>
                <a:gridCol w="1216025"/>
                <a:gridCol w="1216025"/>
                <a:gridCol w="1216025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[3][0]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[3][1]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[3][2]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[3][3]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4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228600" y="304800"/>
            <a:ext cx="4572000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class arr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public static void main(String arags[])</a:t>
            </a:r>
          </a:p>
          <a:p>
            <a:r>
              <a:rPr lang="en-US" sz="1400"/>
              <a:t>   {</a:t>
            </a:r>
          </a:p>
          <a:p>
            <a:r>
              <a:rPr lang="en-US" sz="1400"/>
              <a:t>          int num[][]=new int[4][];</a:t>
            </a:r>
          </a:p>
          <a:p>
            <a:r>
              <a:rPr lang="en-US" sz="1400"/>
              <a:t>          num[0]=new int[1];</a:t>
            </a:r>
          </a:p>
          <a:p>
            <a:r>
              <a:rPr lang="en-US" sz="1400"/>
              <a:t>          num[1]=new int[2];</a:t>
            </a:r>
          </a:p>
          <a:p>
            <a:r>
              <a:rPr lang="en-US" sz="1400"/>
              <a:t>          num[2]=new int[3];</a:t>
            </a:r>
          </a:p>
          <a:p>
            <a:r>
              <a:rPr lang="en-US" sz="1400"/>
              <a:t>          num[3]=new int[4];</a:t>
            </a:r>
          </a:p>
          <a:p>
            <a:r>
              <a:rPr lang="en-US" sz="1400"/>
              <a:t>          int i,j,k=0;</a:t>
            </a:r>
          </a:p>
          <a:p>
            <a:r>
              <a:rPr lang="en-US" sz="1400"/>
              <a:t>for(i=0;i&lt;4;i++)</a:t>
            </a:r>
          </a:p>
          <a:p>
            <a:r>
              <a:rPr lang="en-US" sz="1400"/>
              <a:t>for(j=0;j&lt;i+1;j++)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num[i][j]=k;</a:t>
            </a:r>
          </a:p>
          <a:p>
            <a:r>
              <a:rPr lang="en-US" sz="1400"/>
              <a:t>k++;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for(i=0;i&lt;4;i++)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for(j=0;j&lt;i+1;j++)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System.out.print(num[i][j]+ " ");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System.out.print("\n");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}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209800"/>
            <a:ext cx="41624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Initializing Multi Dimensional Array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Double m[][]={</a:t>
            </a:r>
          </a:p>
          <a:p>
            <a:r>
              <a:rPr lang="en-US" smtClean="0"/>
              <a:t>{1.1,2.1,3.1,4.1},</a:t>
            </a:r>
          </a:p>
          <a:p>
            <a:r>
              <a:rPr lang="en-US" smtClean="0"/>
              <a:t>{2.1,2.2,2.3,.2.4}</a:t>
            </a:r>
          </a:p>
          <a:p>
            <a:r>
              <a:rPr lang="en-US" smtClean="0"/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creation of Java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Conceived by James Gosling, Patrick </a:t>
            </a:r>
            <a:r>
              <a:rPr lang="en-US" dirty="0" err="1" smtClean="0"/>
              <a:t>Naughton</a:t>
            </a:r>
            <a:r>
              <a:rPr lang="en-US" dirty="0" smtClean="0"/>
              <a:t>, Chris </a:t>
            </a:r>
            <a:r>
              <a:rPr lang="en-US" dirty="0" err="1" smtClean="0"/>
              <a:t>Warth</a:t>
            </a:r>
            <a:r>
              <a:rPr lang="en-US" dirty="0" smtClean="0"/>
              <a:t>, Ed Frank and Mike Sheridan in 1991 @ Sun Microsystems Inc.</a:t>
            </a:r>
          </a:p>
          <a:p>
            <a:pPr algn="just" eaLnBrk="1" hangingPunct="1"/>
            <a:r>
              <a:rPr lang="en-US" dirty="0" err="1" smtClean="0"/>
              <a:t>Iniatially</a:t>
            </a:r>
            <a:r>
              <a:rPr lang="en-US" dirty="0" smtClean="0"/>
              <a:t> called as Oak and renamed as Java in 1995.</a:t>
            </a:r>
          </a:p>
          <a:p>
            <a:pPr algn="just" eaLnBrk="1" hangingPunct="1"/>
            <a:r>
              <a:rPr lang="en-US" dirty="0" smtClean="0"/>
              <a:t>Platform independent language for consumer electronic equipments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Alternate Array Declaration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Synatx: type[] var-name;</a:t>
            </a:r>
          </a:p>
          <a:p>
            <a:pPr>
              <a:buFont typeface="Arial" charset="0"/>
              <a:buNone/>
            </a:pPr>
            <a:r>
              <a:rPr lang="en-US" smtClean="0"/>
              <a:t>Int[] a1=new int[12];</a:t>
            </a:r>
          </a:p>
          <a:p>
            <a:pPr>
              <a:buFont typeface="Arial" charset="0"/>
              <a:buNone/>
            </a:pPr>
            <a:r>
              <a:rPr lang="en-US" smtClean="0"/>
              <a:t>Char[][] w=new char[4][5];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not simple type. </a:t>
            </a:r>
          </a:p>
          <a:p>
            <a:r>
              <a:rPr lang="en-US" smtClean="0"/>
              <a:t>String is an object of the type/class 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mtClean="0"/>
              <a:t>Operators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295400"/>
          <a:ext cx="7010400" cy="5468112"/>
        </p:xfrm>
        <a:graphic>
          <a:graphicData uri="http://schemas.openxmlformats.org/drawingml/2006/table">
            <a:tbl>
              <a:tblPr/>
              <a:tblGrid>
                <a:gridCol w="1880839"/>
                <a:gridCol w="5129561"/>
              </a:tblGrid>
              <a:tr h="3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Operator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Result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Addition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Subtraction(Also Unary Minus)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Multiplications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Division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Modulus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++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Increment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+=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Addition Assignment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-=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Subtraction ‘’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*=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Multiplication ,,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/=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Division ,,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%=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Modulus ,,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2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Decrement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Modulus Operator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Returns the remainder of the division</a:t>
            </a:r>
          </a:p>
          <a:p>
            <a:r>
              <a:rPr lang="en-US" smtClean="0"/>
              <a:t>It can be applied to floating point as well as integers(in c/c++ only applicable to integers)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Increment and decremnet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Op++/ ++op</a:t>
            </a:r>
          </a:p>
          <a:p>
            <a:r>
              <a:rPr lang="en-US" smtClean="0"/>
              <a:t>Op--/--op</a:t>
            </a:r>
          </a:p>
          <a:p>
            <a:pPr>
              <a:buFont typeface="Arial" charset="0"/>
              <a:buNone/>
            </a:pPr>
            <a:r>
              <a:rPr lang="en-US" smtClean="0"/>
              <a:t> x=42;</a:t>
            </a:r>
          </a:p>
          <a:p>
            <a:pPr>
              <a:buFont typeface="Arial" charset="0"/>
              <a:buNone/>
            </a:pPr>
            <a:r>
              <a:rPr lang="en-US" smtClean="0"/>
              <a:t> y=++x;</a:t>
            </a:r>
          </a:p>
          <a:p>
            <a:pPr>
              <a:buFont typeface="Arial" charset="0"/>
              <a:buNone/>
            </a:pPr>
            <a:r>
              <a:rPr lang="en-US" smtClean="0"/>
              <a:t> a=40;</a:t>
            </a:r>
          </a:p>
          <a:p>
            <a:pPr>
              <a:buFont typeface="Arial" charset="0"/>
              <a:buNone/>
            </a:pPr>
            <a:r>
              <a:rPr lang="en-US" smtClean="0"/>
              <a:t> b=a++;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Bitwise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143000"/>
          <a:ext cx="6858000" cy="5888736"/>
        </p:xfrm>
        <a:graphic>
          <a:graphicData uri="http://schemas.openxmlformats.org/drawingml/2006/table">
            <a:tbl>
              <a:tblPr/>
              <a:tblGrid>
                <a:gridCol w="1839951"/>
                <a:gridCol w="5018049"/>
              </a:tblGrid>
              <a:tr h="337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Operator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Result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~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Bitwise Unary NOT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&amp;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Bitwise AND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|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Bitwise OR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^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Bitwise Exclusive OR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&gt;&gt;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Shift Right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&gt;&gt;&gt;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Shift Right Zero Fill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&lt;&lt;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Shift Left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&amp;=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Bitwise AND Assignment 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|=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Bitwise OR ,,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^=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Bitwise Excusive OR ,,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&gt;&gt;=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Shift right ,,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&gt;&gt;&gt;=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Shift right zero fill ,,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Calibri"/>
                          <a:ea typeface="Calibri"/>
                          <a:cs typeface="Times New Roman"/>
                        </a:rPr>
                        <a:t>&lt;&lt;=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libri"/>
                          <a:ea typeface="Calibri"/>
                          <a:cs typeface="Times New Roman"/>
                        </a:rPr>
                        <a:t>Shift left ,,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Representation in Java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byte b=42;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2^1+2^3+2^5</a:t>
            </a:r>
          </a:p>
          <a:p>
            <a:r>
              <a:rPr lang="en-US" smtClean="0"/>
              <a:t>2+8+32=42</a:t>
            </a:r>
          </a:p>
          <a:p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962400"/>
          <a:ext cx="6781800" cy="533400"/>
        </p:xfrm>
        <a:graphic>
          <a:graphicData uri="http://schemas.openxmlformats.org/drawingml/2006/table">
            <a:tbl>
              <a:tblPr/>
              <a:tblGrid>
                <a:gridCol w="847725"/>
                <a:gridCol w="847725"/>
                <a:gridCol w="847725"/>
                <a:gridCol w="847725"/>
                <a:gridCol w="847725"/>
                <a:gridCol w="847725"/>
                <a:gridCol w="847725"/>
                <a:gridCol w="8477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    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   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  1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  0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  1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  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  1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Calibri"/>
                          <a:cs typeface="Times New Roman"/>
                        </a:rPr>
                        <a:t>  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632" name="TextBox 4"/>
          <p:cNvSpPr txBox="1">
            <a:spLocks noChangeArrowheads="1"/>
          </p:cNvSpPr>
          <p:nvPr/>
        </p:nvSpPr>
        <p:spPr bwMode="auto">
          <a:xfrm>
            <a:off x="457200" y="33528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   2^7      2^6          2^5       2^4        2^3       2^2       2^1        2^0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4525963"/>
          </a:xfrm>
        </p:spPr>
        <p:txBody>
          <a:bodyPr/>
          <a:lstStyle/>
          <a:p>
            <a:r>
              <a:rPr lang="en-US" smtClean="0"/>
              <a:t>Each Java data type for representing integers is signed: </a:t>
            </a:r>
          </a:p>
          <a:p>
            <a:r>
              <a:rPr lang="en-US" smtClean="0"/>
              <a:t>left most bit 0 means positive, left most bit 1 means negative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Negative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Java uses 2’s complement encoding</a:t>
            </a:r>
          </a:p>
          <a:p>
            <a:pPr>
              <a:defRPr/>
            </a:pPr>
            <a:r>
              <a:rPr lang="en-US" sz="2400" dirty="0" smtClean="0"/>
              <a:t>Negative numbers are represented by</a:t>
            </a:r>
          </a:p>
          <a:p>
            <a:pPr>
              <a:buFont typeface="Arial" charset="0"/>
              <a:buNone/>
              <a:defRPr/>
            </a:pPr>
            <a:r>
              <a:rPr lang="en-US" sz="2400" dirty="0" smtClean="0"/>
              <a:t>      a. inverting 1 to 0 and vice versa</a:t>
            </a:r>
          </a:p>
          <a:p>
            <a:pPr>
              <a:buFont typeface="Arial" charset="0"/>
              <a:buNone/>
              <a:defRPr/>
            </a:pPr>
            <a:r>
              <a:rPr lang="en-US" sz="2400" dirty="0" smtClean="0"/>
              <a:t>      b. add 1 to the result</a:t>
            </a:r>
          </a:p>
          <a:p>
            <a:pPr>
              <a:buFont typeface="Arial" charset="0"/>
              <a:buNone/>
              <a:defRPr/>
            </a:pPr>
            <a:r>
              <a:rPr lang="en-US" sz="2400" dirty="0" smtClean="0"/>
              <a:t>Byte b=-42;</a:t>
            </a:r>
          </a:p>
          <a:p>
            <a:pPr>
              <a:buFont typeface="Arial" charset="0"/>
              <a:buNone/>
              <a:defRPr/>
            </a:pPr>
            <a:r>
              <a:rPr lang="en-US" sz="2400" dirty="0" smtClean="0"/>
              <a:t>42 is represented as 00101010</a:t>
            </a:r>
          </a:p>
          <a:p>
            <a:pPr marL="457200" indent="-457200">
              <a:buFont typeface="Arial" charset="0"/>
              <a:buAutoNum type="alphaLcPeriod"/>
              <a:defRPr/>
            </a:pPr>
            <a:r>
              <a:rPr lang="en-US" sz="2400" dirty="0" smtClean="0"/>
              <a:t>Inver 1s and zeros =11010101</a:t>
            </a:r>
          </a:p>
          <a:p>
            <a:pPr marL="457200" indent="-457200">
              <a:buFont typeface="Arial" charset="0"/>
              <a:buAutoNum type="alphaLcPeriod"/>
              <a:defRPr/>
            </a:pPr>
            <a:r>
              <a:rPr lang="en-US" sz="2400" dirty="0" smtClean="0"/>
              <a:t>Add 1 to the result  11010101+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dirty="0" smtClean="0"/>
              <a:t>                                                           1</a:t>
            </a:r>
          </a:p>
          <a:p>
            <a:pPr marL="457200" indent="-457200">
              <a:buFont typeface="Arial" charset="0"/>
              <a:buNone/>
              <a:defRPr/>
            </a:pPr>
            <a:r>
              <a:rPr lang="en-US" sz="2400" dirty="0" smtClean="0"/>
              <a:t>                              Result= 11010110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304800"/>
          <a:ext cx="7848595" cy="6172207"/>
        </p:xfrm>
        <a:graphic>
          <a:graphicData uri="http://schemas.openxmlformats.org/drawingml/2006/table">
            <a:tbl>
              <a:tblPr/>
              <a:tblGrid>
                <a:gridCol w="1569719"/>
                <a:gridCol w="1569719"/>
                <a:gridCol w="1569719"/>
                <a:gridCol w="1569719"/>
                <a:gridCol w="1569719"/>
              </a:tblGrid>
              <a:tr h="385313">
                <a:tc gridSpan="5">
                  <a:txBody>
                    <a:bodyPr/>
                    <a:lstStyle/>
                    <a:p>
                      <a:r>
                        <a:rPr lang="en-US" sz="1200" dirty="0"/>
                        <a:t>Java </a:t>
                      </a:r>
                      <a:r>
                        <a:rPr lang="en-US" sz="1200" i="1" dirty="0"/>
                        <a:t>Byte</a:t>
                      </a:r>
                      <a:r>
                        <a:rPr lang="en-US" sz="1200" dirty="0"/>
                        <a:t> Data </a:t>
                      </a:r>
                      <a:r>
                        <a:rPr lang="en-US" sz="1200" dirty="0" smtClean="0"/>
                        <a:t>Types</a:t>
                      </a:r>
                      <a:endParaRPr lang="en-US" sz="1200" dirty="0"/>
                    </a:p>
                  </a:txBody>
                  <a:tcPr marL="46210" marR="46210" marT="46210" marB="462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63138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/>
                        </a:rPr>
                        <a:t>Decimal</a:t>
                      </a:r>
                      <a:endParaRPr lang="en-US" sz="1200">
                        <a:latin typeface="Times New Roman"/>
                      </a:endParaRP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/>
                        </a:rPr>
                        <a:t>8 bit Binary</a:t>
                      </a:r>
                      <a:endParaRPr lang="en-US" sz="1200">
                        <a:latin typeface="Times New Roman"/>
                      </a:endParaRP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Times New Roman"/>
                        </a:rPr>
                        <a:t>invert</a:t>
                      </a:r>
                      <a:endParaRPr lang="en-US" sz="1200">
                        <a:latin typeface="Times New Roman"/>
                      </a:endParaRP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add 1 for</a:t>
                      </a:r>
                      <a:br>
                        <a:rPr lang="en-US" sz="1200">
                          <a:latin typeface="Times New Roman"/>
                        </a:rPr>
                      </a:br>
                      <a:r>
                        <a:rPr lang="en-US" sz="1200" b="1">
                          <a:latin typeface="Times New Roman"/>
                        </a:rPr>
                        <a:t>Twos Complement</a:t>
                      </a:r>
                      <a:endParaRPr lang="en-US" sz="1200">
                        <a:latin typeface="Times New Roman"/>
                      </a:endParaRP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/>
                        </a:rPr>
                        <a:t>Decimal</a:t>
                      </a:r>
                      <a:endParaRPr lang="en-US" sz="1200">
                        <a:latin typeface="Times New Roman"/>
                      </a:endParaRP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5313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0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0000 0000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/>
                        </a:rPr>
                        <a:t>-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/>
                        </a:rPr>
                        <a:t>-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/>
                        </a:rPr>
                        <a:t>-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5313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+1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0000 0001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1111 1110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1111 1111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-1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5313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+2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0000 0010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1111 1101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1111 1110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-2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5313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+3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0000 0011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1111 1100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1111 1101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-3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5313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+4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0000 0100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1111 1011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1111 1100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-4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5313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+5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0000 0101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1111 1010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1111 1011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-5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5313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¯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 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 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 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¯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5313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124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0111 1100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1000 0011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1000 0100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-124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5313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125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0111 1101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1000 0010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1000 0011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-125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5313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126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0111 1110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1000 0001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1000 0010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-126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5313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127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0111 1111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1000 0000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1000 0001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-127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531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/>
                        </a:rPr>
                        <a:t>-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/>
                        </a:rPr>
                        <a:t>-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/>
                        </a:rPr>
                        <a:t>-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/>
                        </a:rPr>
                        <a:t>1000 0000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/>
                        </a:rPr>
                        <a:t>-128</a:t>
                      </a:r>
                    </a:p>
                  </a:txBody>
                  <a:tcPr marL="46210" marR="46210" marT="46210" marB="462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Programs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Applications- runs under an OS</a:t>
            </a:r>
          </a:p>
          <a:p>
            <a:pPr algn="just"/>
            <a:r>
              <a:rPr lang="en-US" dirty="0" smtClean="0"/>
              <a:t>Applets- Designed to be transmitted over the internet and executed by java compactable browsers</a:t>
            </a:r>
          </a:p>
          <a:p>
            <a:pPr algn="just"/>
            <a:r>
              <a:rPr lang="en-US" dirty="0" smtClean="0"/>
              <a:t> Applets are dynamic and </a:t>
            </a:r>
            <a:r>
              <a:rPr lang="en-US" dirty="0" smtClean="0">
                <a:hlinkClick r:id="rId2"/>
              </a:rPr>
              <a:t>intelligent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decode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lphaLcPeriod"/>
            </a:pPr>
            <a:r>
              <a:rPr lang="en-US" smtClean="0"/>
              <a:t>Invert all 1s and 0s</a:t>
            </a:r>
          </a:p>
          <a:p>
            <a:pPr marL="514350" indent="-514350">
              <a:buFont typeface="Arial" charset="0"/>
              <a:buAutoNum type="alphaLcPeriod"/>
            </a:pPr>
            <a:r>
              <a:rPr lang="en-US" smtClean="0"/>
              <a:t>Add 1 to the result</a:t>
            </a:r>
          </a:p>
          <a:p>
            <a:pPr marL="514350" indent="-514350">
              <a:buFont typeface="Arial" charset="0"/>
              <a:buNone/>
            </a:pPr>
            <a:r>
              <a:rPr lang="en-US" smtClean="0"/>
              <a:t>  eg:</a:t>
            </a:r>
          </a:p>
          <a:p>
            <a:pPr marL="514350" indent="-514350">
              <a:buFont typeface="Arial" charset="0"/>
              <a:buNone/>
            </a:pPr>
            <a:r>
              <a:rPr lang="en-US" smtClean="0"/>
              <a:t>-42= 11010110</a:t>
            </a:r>
          </a:p>
          <a:p>
            <a:pPr marL="514350" indent="-514350">
              <a:buFont typeface="Arial" charset="0"/>
              <a:buAutoNum type="alphaLcPeriod"/>
            </a:pPr>
            <a:r>
              <a:rPr lang="en-US" smtClean="0"/>
              <a:t>Inver all 1s and zeros= 00101001  +</a:t>
            </a:r>
          </a:p>
          <a:p>
            <a:pPr marL="514350" indent="-514350">
              <a:buFont typeface="Arial" charset="0"/>
              <a:buAutoNum type="alphaLcPeriod"/>
            </a:pPr>
            <a:r>
              <a:rPr lang="en-US" smtClean="0"/>
              <a:t>Add 1                                               1</a:t>
            </a:r>
          </a:p>
          <a:p>
            <a:pPr marL="514350" indent="-514350">
              <a:buFont typeface="Arial" charset="0"/>
              <a:buNone/>
            </a:pPr>
            <a:r>
              <a:rPr lang="en-US" smtClean="0"/>
              <a:t>                                  Result=00101010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04800"/>
          <a:ext cx="7772400" cy="245364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A|B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A&amp;B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A^B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~A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Left Shift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 value&lt;&lt;num;</a:t>
            </a:r>
          </a:p>
          <a:p>
            <a:r>
              <a:rPr lang="en-US" smtClean="0"/>
              <a:t>Shifts all the bits in a value to the left a specified number of times</a:t>
            </a:r>
          </a:p>
          <a:p>
            <a:r>
              <a:rPr lang="en-US" smtClean="0"/>
              <a:t>For each shift a high order bit is shifted out and a zero is brought in on the right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right shift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 value&gt;&gt;num;</a:t>
            </a:r>
          </a:p>
          <a:p>
            <a:r>
              <a:rPr lang="en-US" smtClean="0"/>
              <a:t>Shifts all the bits in a value to the right a specified number of times</a:t>
            </a:r>
          </a:p>
          <a:p>
            <a:r>
              <a:rPr lang="en-US" smtClean="0"/>
              <a:t>For each shift a low order bit is shifted out and a zero is brought in on the left </a:t>
            </a:r>
          </a:p>
          <a:p>
            <a:r>
              <a:rPr lang="en-US" smtClean="0"/>
              <a:t>But the signed bit will not be changed to keep the 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Unsigned right Shift &gt;&gt;&gt;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Sometimes it is not required to keep the sign</a:t>
            </a:r>
          </a:p>
          <a:p>
            <a:r>
              <a:rPr lang="en-US" smtClean="0"/>
              <a:t>Eg: pixel values</a:t>
            </a:r>
          </a:p>
          <a:p>
            <a:r>
              <a:rPr lang="en-US" smtClean="0"/>
              <a:t>In &gt;&gt;&gt; the bit position will not be preserved as in &gt;&gt;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Bitwise operator Assignment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Combines the assignment and bit wise operators</a:t>
            </a:r>
          </a:p>
          <a:p>
            <a:r>
              <a:rPr lang="en-US" smtClean="0"/>
              <a:t> a&gt;&gt;=4  ie  a=a&gt;&gt;4 </a:t>
            </a:r>
          </a:p>
          <a:p>
            <a:r>
              <a:rPr lang="en-US" smtClean="0"/>
              <a:t>a|=b    ie a=a|b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Operator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determine relation ship that one operand has to the other</a:t>
            </a:r>
          </a:p>
          <a:p>
            <a:r>
              <a:rPr lang="en-US" smtClean="0"/>
              <a:t>==  , !=, &gt;, &lt;, &gt;=, &lt;=</a:t>
            </a:r>
          </a:p>
          <a:p>
            <a:r>
              <a:rPr lang="en-US" smtClean="0"/>
              <a:t>Can be used with int,float,char and boolean</a:t>
            </a:r>
          </a:p>
          <a:p>
            <a:r>
              <a:rPr lang="en-US" smtClean="0"/>
              <a:t>Result is a boolean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Logical Operators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z="2000" smtClean="0"/>
              <a:t>Operator                      Result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      &amp;                                	Logical AND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      |			Logical OR</a:t>
            </a:r>
          </a:p>
          <a:p>
            <a:pPr>
              <a:buFont typeface="Arial" charset="0"/>
              <a:buNone/>
            </a:pPr>
            <a:r>
              <a:rPr lang="en-US" sz="2000" smtClean="0"/>
              <a:t>	     ^			Logical XOR</a:t>
            </a:r>
          </a:p>
          <a:p>
            <a:pPr>
              <a:buFont typeface="Arial" charset="0"/>
              <a:buNone/>
            </a:pPr>
            <a:r>
              <a:rPr lang="en-US" sz="2000" smtClean="0"/>
              <a:t>	    ||			Short circuit OR</a:t>
            </a:r>
          </a:p>
          <a:p>
            <a:pPr>
              <a:buFont typeface="Arial" charset="0"/>
              <a:buNone/>
            </a:pPr>
            <a:r>
              <a:rPr lang="en-US" sz="2000" smtClean="0"/>
              <a:t>	     &amp;&amp;		Short Circuit AND</a:t>
            </a:r>
          </a:p>
          <a:p>
            <a:pPr>
              <a:buFont typeface="Arial" charset="0"/>
              <a:buNone/>
            </a:pPr>
            <a:r>
              <a:rPr lang="en-US" sz="2000" smtClean="0"/>
              <a:t>	     !			Logical Unary NOT</a:t>
            </a:r>
          </a:p>
          <a:p>
            <a:pPr>
              <a:buFont typeface="Arial" charset="0"/>
              <a:buNone/>
            </a:pPr>
            <a:r>
              <a:rPr lang="en-US" sz="2000" smtClean="0"/>
              <a:t>	     &amp;=		AND assignment </a:t>
            </a:r>
          </a:p>
          <a:p>
            <a:pPr>
              <a:buFont typeface="Arial" charset="0"/>
              <a:buNone/>
            </a:pPr>
            <a:r>
              <a:rPr lang="en-US" sz="2000" smtClean="0"/>
              <a:t>	     |=			OR Assignment</a:t>
            </a:r>
          </a:p>
          <a:p>
            <a:pPr>
              <a:buFont typeface="Arial" charset="0"/>
              <a:buNone/>
            </a:pPr>
            <a:r>
              <a:rPr lang="en-US" sz="2000" smtClean="0"/>
              <a:t>	      ^=		XOR Assignment</a:t>
            </a:r>
          </a:p>
          <a:p>
            <a:pPr>
              <a:buFont typeface="Arial" charset="0"/>
              <a:buNone/>
            </a:pPr>
            <a:r>
              <a:rPr lang="en-US" sz="2000" smtClean="0"/>
              <a:t>	      ==		Equal to</a:t>
            </a:r>
          </a:p>
          <a:p>
            <a:pPr>
              <a:buFont typeface="Arial" charset="0"/>
              <a:buNone/>
            </a:pPr>
            <a:r>
              <a:rPr lang="en-US" sz="2000" smtClean="0"/>
              <a:t>	      !=			Not Equal to</a:t>
            </a:r>
          </a:p>
          <a:p>
            <a:pPr>
              <a:buFont typeface="Arial" charset="0"/>
              <a:buNone/>
            </a:pPr>
            <a:r>
              <a:rPr lang="en-US" sz="2000" smtClean="0"/>
              <a:t>            ?:			Ternary if then else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838200"/>
          <a:ext cx="8077200" cy="5562600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  <a:gridCol w="1346200"/>
                <a:gridCol w="1346200"/>
                <a:gridCol w="1346200"/>
              </a:tblGrid>
              <a:tr h="1112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A|B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A&amp;B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A^B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!A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TRUE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FALSE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FASLE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TRUE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TRUE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Calibri"/>
                          <a:ea typeface="Calibri"/>
                          <a:cs typeface="Times New Roman"/>
                        </a:rPr>
                        <a:t>TRUE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Short circuit Logical Operators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Secondary version of Boolean &amp;  and | operator</a:t>
            </a:r>
          </a:p>
          <a:p>
            <a:r>
              <a:rPr lang="en-US" smtClean="0"/>
              <a:t>&amp;&amp;</a:t>
            </a:r>
          </a:p>
          <a:p>
            <a:r>
              <a:rPr lang="en-US" smtClean="0"/>
              <a:t>||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Java’s magic: The Byte code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o/p of a java code is a byte code</a:t>
            </a:r>
          </a:p>
          <a:p>
            <a:pPr algn="just"/>
            <a:r>
              <a:rPr lang="en-US" b="1" dirty="0" smtClean="0"/>
              <a:t>Byte code </a:t>
            </a:r>
            <a:r>
              <a:rPr lang="en-US" dirty="0" smtClean="0"/>
              <a:t>is highly optimized set of instructions designed to be executed by the Java run time called </a:t>
            </a:r>
            <a:r>
              <a:rPr lang="en-US" b="1" dirty="0" smtClean="0"/>
              <a:t>Java Virtual Machine(JVM)</a:t>
            </a:r>
          </a:p>
          <a:p>
            <a:r>
              <a:rPr lang="en-US" dirty="0" smtClean="0"/>
              <a:t>JVM will differ from platform to platform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Operator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variable=expression;</a:t>
            </a:r>
          </a:p>
          <a:p>
            <a:r>
              <a:rPr lang="en-US" smtClean="0"/>
              <a:t>Variable  must be compactable with expression</a:t>
            </a:r>
          </a:p>
          <a:p>
            <a:r>
              <a:rPr lang="en-US" smtClean="0"/>
              <a:t>=  can be used to create chain of assignments </a:t>
            </a:r>
          </a:p>
          <a:p>
            <a:r>
              <a:rPr lang="en-US" smtClean="0"/>
              <a:t> int x,y,z;</a:t>
            </a:r>
          </a:p>
          <a:p>
            <a:r>
              <a:rPr lang="en-US" smtClean="0"/>
              <a:t> x=y=z=100;</a:t>
            </a:r>
          </a:p>
          <a:p>
            <a:r>
              <a:rPr lang="en-US" smtClean="0"/>
              <a:t>Ie z=100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Ternary(Three way) operator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expression1?expression2:expression3;</a:t>
            </a:r>
          </a:p>
          <a:p>
            <a:r>
              <a:rPr lang="en-US" smtClean="0"/>
              <a:t>If expression1 is true then expression2 is evaluated else expression3 will be evaluated</a:t>
            </a:r>
          </a:p>
          <a:p>
            <a:r>
              <a:rPr lang="en-US" smtClean="0"/>
              <a:t> denom==0?0:num/denom;</a:t>
            </a:r>
          </a:p>
          <a:p>
            <a:r>
              <a:rPr lang="en-US" smtClean="0"/>
              <a:t>Ratio= denom==0?0:num/denom;</a:t>
            </a:r>
          </a:p>
          <a:p>
            <a:r>
              <a:rPr lang="en-US" smtClean="0"/>
              <a:t>Write a java program to greatest of two variables using ternary operator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5257800" cy="1143000"/>
          </a:xfrm>
        </p:spPr>
        <p:txBody>
          <a:bodyPr/>
          <a:lstStyle/>
          <a:p>
            <a:pPr algn="l"/>
            <a:r>
              <a:rPr lang="en-US" smtClean="0"/>
              <a:t>Operator Precedence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066800"/>
          <a:ext cx="8305801" cy="5467096"/>
        </p:xfrm>
        <a:graphic>
          <a:graphicData uri="http://schemas.openxmlformats.org/drawingml/2006/table">
            <a:tbl>
              <a:tblPr/>
              <a:tblGrid>
                <a:gridCol w="1825784"/>
                <a:gridCol w="1642772"/>
                <a:gridCol w="1623691"/>
                <a:gridCol w="1618486"/>
                <a:gridCol w="1595068"/>
              </a:tblGrid>
              <a:tr h="345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Times New Roman"/>
                        </a:rPr>
                        <a:t>Precedence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()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[]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++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~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&gt;&gt;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&gt;&gt;&gt;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&lt;&lt;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&gt;=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&lt;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&lt;=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==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!=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&amp;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^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|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&amp;&amp;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||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?: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OP=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8305460">
            <a:off x="6230938" y="1123950"/>
            <a:ext cx="1168400" cy="190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5094" name="TextBox 7"/>
          <p:cNvSpPr txBox="1">
            <a:spLocks noChangeArrowheads="1"/>
          </p:cNvSpPr>
          <p:nvPr/>
        </p:nvSpPr>
        <p:spPr bwMode="auto">
          <a:xfrm>
            <a:off x="6629400" y="2286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DOT OPERATOR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Statements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Cause the flow of execution</a:t>
            </a:r>
          </a:p>
          <a:p>
            <a:r>
              <a:rPr lang="en-US" smtClean="0"/>
              <a:t>3 categories</a:t>
            </a:r>
          </a:p>
          <a:p>
            <a:r>
              <a:rPr lang="en-US" smtClean="0"/>
              <a:t>  Selection</a:t>
            </a:r>
          </a:p>
          <a:p>
            <a:r>
              <a:rPr lang="en-US" smtClean="0"/>
              <a:t>   Iteration</a:t>
            </a:r>
          </a:p>
          <a:p>
            <a:r>
              <a:rPr lang="en-US" smtClean="0"/>
              <a:t>   Jump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Control Statement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choose different paths of execution based on o/p of an expression or state of a variable</a:t>
            </a:r>
          </a:p>
          <a:p>
            <a:r>
              <a:rPr lang="en-US" smtClean="0"/>
              <a:t> according to run time conditions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mtClean="0"/>
              <a:t>if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smtClean="0"/>
              <a:t> if(condition)</a:t>
            </a:r>
          </a:p>
          <a:p>
            <a:pPr>
              <a:buFont typeface="Arial" charset="0"/>
              <a:buNone/>
            </a:pPr>
            <a:r>
              <a:rPr lang="en-US" sz="2400" smtClean="0"/>
              <a:t>     statement1;</a:t>
            </a:r>
          </a:p>
          <a:p>
            <a:pPr>
              <a:buFont typeface="Arial" charset="0"/>
              <a:buNone/>
            </a:pPr>
            <a:r>
              <a:rPr lang="en-US" sz="2400" smtClean="0"/>
              <a:t> else</a:t>
            </a:r>
          </a:p>
          <a:p>
            <a:pPr>
              <a:buFont typeface="Arial" charset="0"/>
              <a:buNone/>
            </a:pPr>
            <a:r>
              <a:rPr lang="en-US" sz="2400" smtClean="0"/>
              <a:t>    statement2;</a:t>
            </a:r>
          </a:p>
          <a:p>
            <a:pPr>
              <a:buFont typeface="Arial" charset="0"/>
              <a:buNone/>
            </a:pPr>
            <a:endParaRPr lang="en-US" sz="2400" smtClean="0"/>
          </a:p>
          <a:p>
            <a:pPr>
              <a:buFont typeface="Arial" charset="0"/>
              <a:buNone/>
            </a:pPr>
            <a:r>
              <a:rPr lang="en-US" sz="2400" smtClean="0"/>
              <a:t>Each statement may be single or compound enclosed in curly</a:t>
            </a:r>
          </a:p>
          <a:p>
            <a:pPr>
              <a:buFont typeface="Arial" charset="0"/>
              <a:buNone/>
            </a:pPr>
            <a:r>
              <a:rPr lang="en-US" sz="2400" smtClean="0"/>
              <a:t>Brackets</a:t>
            </a:r>
          </a:p>
          <a:p>
            <a:pPr>
              <a:buFont typeface="Arial" charset="0"/>
              <a:buNone/>
            </a:pPr>
            <a:r>
              <a:rPr lang="en-US" sz="2400" smtClean="0"/>
              <a:t>Condition is an expression that returns a boolean value</a:t>
            </a:r>
          </a:p>
          <a:p>
            <a:pPr>
              <a:buFont typeface="Arial" charset="0"/>
              <a:buNone/>
            </a:pPr>
            <a:r>
              <a:rPr lang="en-US" sz="2400" smtClean="0"/>
              <a:t>Else clause is optional</a:t>
            </a:r>
          </a:p>
          <a:p>
            <a:pPr>
              <a:buFont typeface="Arial" charset="0"/>
              <a:buNone/>
            </a:pPr>
            <a:r>
              <a:rPr lang="en-US" sz="2400" smtClean="0"/>
              <a:t> int a,b,c;</a:t>
            </a:r>
          </a:p>
          <a:p>
            <a:pPr>
              <a:buFont typeface="Arial" charset="0"/>
              <a:buNone/>
            </a:pPr>
            <a:r>
              <a:rPr lang="en-US" sz="2400" smtClean="0"/>
              <a:t> if(a&gt;b) </a:t>
            </a:r>
          </a:p>
          <a:p>
            <a:pPr>
              <a:buFont typeface="Arial" charset="0"/>
              <a:buNone/>
            </a:pPr>
            <a:r>
              <a:rPr lang="en-US" sz="2400" smtClean="0"/>
              <a:t>    c=a;</a:t>
            </a:r>
          </a:p>
          <a:p>
            <a:pPr>
              <a:buFont typeface="Arial" charset="0"/>
              <a:buNone/>
            </a:pPr>
            <a:r>
              <a:rPr lang="en-US" sz="2400" smtClean="0"/>
              <a:t> else</a:t>
            </a:r>
          </a:p>
          <a:p>
            <a:pPr>
              <a:buFont typeface="Arial" charset="0"/>
              <a:buNone/>
            </a:pPr>
            <a:r>
              <a:rPr lang="en-US" sz="2400" smtClean="0"/>
              <a:t>    c=b;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4525963"/>
          </a:xfrm>
        </p:spPr>
        <p:txBody>
          <a:bodyPr/>
          <a:lstStyle/>
          <a:p>
            <a:r>
              <a:rPr lang="en-US" sz="2400" smtClean="0"/>
              <a:t>If using a boolean value</a:t>
            </a:r>
          </a:p>
          <a:p>
            <a:pPr>
              <a:buFont typeface="Arial" charset="0"/>
              <a:buNone/>
            </a:pPr>
            <a:r>
              <a:rPr lang="en-US" sz="2400" smtClean="0"/>
              <a:t> boolean flag;</a:t>
            </a:r>
          </a:p>
          <a:p>
            <a:pPr>
              <a:buFont typeface="Arial" charset="0"/>
              <a:buNone/>
            </a:pPr>
            <a:r>
              <a:rPr lang="en-US" sz="2400" smtClean="0"/>
              <a:t>  if(flag)</a:t>
            </a:r>
          </a:p>
          <a:p>
            <a:pPr>
              <a:buFont typeface="Arial" charset="0"/>
              <a:buNone/>
            </a:pPr>
            <a:r>
              <a:rPr lang="en-US" sz="2400" smtClean="0"/>
              <a:t>     ………..</a:t>
            </a:r>
          </a:p>
          <a:p>
            <a:pPr>
              <a:buFont typeface="Arial" charset="0"/>
              <a:buNone/>
            </a:pPr>
            <a:r>
              <a:rPr lang="en-US" sz="2400" smtClean="0"/>
              <a:t> else</a:t>
            </a:r>
          </a:p>
          <a:p>
            <a:pPr>
              <a:buFont typeface="Arial" charset="0"/>
              <a:buNone/>
            </a:pPr>
            <a:r>
              <a:rPr lang="en-US" sz="2400" smtClean="0"/>
              <a:t>    ………..</a:t>
            </a:r>
          </a:p>
          <a:p>
            <a:pPr>
              <a:buFont typeface="Arial" charset="0"/>
              <a:buNone/>
            </a:pPr>
            <a:endParaRPr lang="en-US" sz="24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mtClean="0"/>
              <a:t>Nested if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smtClean="0"/>
              <a:t> if(i==10)</a:t>
            </a:r>
          </a:p>
          <a:p>
            <a:pPr>
              <a:buFont typeface="Arial" charset="0"/>
              <a:buNone/>
            </a:pPr>
            <a:r>
              <a:rPr lang="en-US" sz="2400" smtClean="0"/>
              <a:t> {</a:t>
            </a:r>
          </a:p>
          <a:p>
            <a:pPr>
              <a:buFont typeface="Arial" charset="0"/>
              <a:buNone/>
            </a:pPr>
            <a:r>
              <a:rPr lang="en-US" sz="2400" smtClean="0"/>
              <a:t>  if(j&lt;20)</a:t>
            </a:r>
          </a:p>
          <a:p>
            <a:pPr>
              <a:buFont typeface="Arial" charset="0"/>
              <a:buNone/>
            </a:pPr>
            <a:r>
              <a:rPr lang="en-US" sz="2400" smtClean="0"/>
              <a:t>    a=b;</a:t>
            </a:r>
          </a:p>
          <a:p>
            <a:pPr>
              <a:buFont typeface="Arial" charset="0"/>
              <a:buNone/>
            </a:pPr>
            <a:r>
              <a:rPr lang="en-US" sz="2400" smtClean="0"/>
              <a:t> if(k&gt;100)</a:t>
            </a:r>
          </a:p>
          <a:p>
            <a:pPr>
              <a:buFont typeface="Arial" charset="0"/>
              <a:buNone/>
            </a:pPr>
            <a:r>
              <a:rPr lang="en-US" sz="2400" smtClean="0"/>
              <a:t>  c=d;</a:t>
            </a:r>
          </a:p>
          <a:p>
            <a:pPr>
              <a:buFont typeface="Arial" charset="0"/>
              <a:buNone/>
            </a:pPr>
            <a:r>
              <a:rPr lang="en-US" sz="2400" smtClean="0"/>
              <a:t> else a=c;</a:t>
            </a:r>
          </a:p>
          <a:p>
            <a:pPr>
              <a:buFont typeface="Arial" charset="0"/>
              <a:buNone/>
            </a:pPr>
            <a:r>
              <a:rPr lang="en-US" sz="2400" smtClean="0"/>
              <a:t> }</a:t>
            </a:r>
          </a:p>
          <a:p>
            <a:pPr>
              <a:buFont typeface="Arial" charset="0"/>
              <a:buNone/>
            </a:pPr>
            <a:r>
              <a:rPr lang="en-US" sz="2400" smtClean="0"/>
              <a:t> else</a:t>
            </a:r>
          </a:p>
          <a:p>
            <a:pPr>
              <a:buFont typeface="Arial" charset="0"/>
              <a:buNone/>
            </a:pPr>
            <a:r>
              <a:rPr lang="en-US" sz="2400" smtClean="0"/>
              <a:t>  a=d;</a:t>
            </a:r>
          </a:p>
          <a:p>
            <a:pPr>
              <a:buFont typeface="Arial" charset="0"/>
              <a:buNone/>
            </a:pPr>
            <a:endParaRPr lang="en-US" sz="2400" smtClean="0"/>
          </a:p>
          <a:p>
            <a:pPr>
              <a:buFont typeface="Arial" charset="0"/>
              <a:buNone/>
            </a:pPr>
            <a:r>
              <a:rPr lang="en-US" sz="2400" smtClean="0"/>
              <a:t>An else will always refer to an nearest if in the same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If-else-if ladder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if(condition)</a:t>
            </a:r>
          </a:p>
          <a:p>
            <a:pPr>
              <a:buFont typeface="Arial" charset="0"/>
              <a:buNone/>
            </a:pPr>
            <a:r>
              <a:rPr lang="en-US" smtClean="0"/>
              <a:t>        statement;</a:t>
            </a:r>
          </a:p>
          <a:p>
            <a:pPr>
              <a:buFont typeface="Arial" charset="0"/>
              <a:buNone/>
            </a:pPr>
            <a:r>
              <a:rPr lang="en-US" smtClean="0"/>
              <a:t>     else if(condition)</a:t>
            </a:r>
          </a:p>
          <a:p>
            <a:pPr>
              <a:buFont typeface="Arial" charset="0"/>
              <a:buNone/>
            </a:pPr>
            <a:r>
              <a:rPr lang="en-US" smtClean="0"/>
              <a:t>       statement;</a:t>
            </a:r>
          </a:p>
          <a:p>
            <a:pPr>
              <a:buFont typeface="Arial" charset="0"/>
              <a:buNone/>
            </a:pPr>
            <a:r>
              <a:rPr lang="en-US" smtClean="0"/>
              <a:t>      .</a:t>
            </a:r>
          </a:p>
          <a:p>
            <a:pPr>
              <a:buFont typeface="Arial" charset="0"/>
              <a:buNone/>
            </a:pPr>
            <a:r>
              <a:rPr lang="en-US" smtClean="0"/>
              <a:t>      .</a:t>
            </a:r>
          </a:p>
          <a:p>
            <a:pPr>
              <a:buFont typeface="Arial" charset="0"/>
              <a:buNone/>
            </a:pPr>
            <a:r>
              <a:rPr lang="en-US" smtClean="0"/>
              <a:t>  else</a:t>
            </a:r>
          </a:p>
          <a:p>
            <a:pPr>
              <a:buFont typeface="Arial" charset="0"/>
              <a:buNone/>
            </a:pPr>
            <a:r>
              <a:rPr lang="en-US" smtClean="0"/>
              <a:t>    statement;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4525963"/>
          </a:xfrm>
        </p:spPr>
        <p:txBody>
          <a:bodyPr/>
          <a:lstStyle/>
          <a:p>
            <a:r>
              <a:rPr lang="en-US" smtClean="0"/>
              <a:t>Executed from the top down</a:t>
            </a:r>
          </a:p>
          <a:p>
            <a:r>
              <a:rPr lang="en-US" smtClean="0"/>
              <a:t>As soon as one if is found true the statement(s) will be executed and the rest is bypassed</a:t>
            </a:r>
          </a:p>
          <a:p>
            <a:r>
              <a:rPr lang="en-US" smtClean="0"/>
              <a:t>If none is true statement(s) in else will be executed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Security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 can guard against viruses and Trojan horses</a:t>
            </a:r>
          </a:p>
          <a:p>
            <a:r>
              <a:rPr lang="en-US" smtClean="0"/>
              <a:t>Java Run time limits the java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r>
              <a:rPr lang="en-US" sz="1800" dirty="0" smtClean="0"/>
              <a:t>Multi way branch statement based on value of an expression</a:t>
            </a:r>
          </a:p>
          <a:p>
            <a:pPr>
              <a:buNone/>
            </a:pPr>
            <a:r>
              <a:rPr lang="en-US" sz="1800" dirty="0" smtClean="0"/>
              <a:t>  switch(expression)</a:t>
            </a:r>
          </a:p>
          <a:p>
            <a:pPr>
              <a:buNone/>
            </a:pPr>
            <a:r>
              <a:rPr lang="en-US" sz="1800" dirty="0" smtClean="0"/>
              <a:t>  {</a:t>
            </a:r>
          </a:p>
          <a:p>
            <a:pPr>
              <a:buNone/>
            </a:pPr>
            <a:r>
              <a:rPr lang="en-US" sz="1800" dirty="0" smtClean="0"/>
              <a:t>    case value1:</a:t>
            </a:r>
          </a:p>
          <a:p>
            <a:pPr>
              <a:buNone/>
            </a:pPr>
            <a:r>
              <a:rPr lang="en-US" sz="1800" dirty="0" smtClean="0"/>
              <a:t>     //statement sequence</a:t>
            </a:r>
          </a:p>
          <a:p>
            <a:pPr>
              <a:buNone/>
            </a:pPr>
            <a:r>
              <a:rPr lang="en-US" sz="1800" dirty="0" smtClean="0"/>
              <a:t>    break;</a:t>
            </a:r>
          </a:p>
          <a:p>
            <a:pPr>
              <a:buNone/>
            </a:pPr>
            <a:r>
              <a:rPr lang="en-US" sz="1800" dirty="0" smtClean="0"/>
              <a:t>   case value 2:</a:t>
            </a:r>
          </a:p>
          <a:p>
            <a:pPr>
              <a:buNone/>
            </a:pPr>
            <a:r>
              <a:rPr lang="en-US" sz="1800" dirty="0" smtClean="0"/>
              <a:t>   // statement sequence</a:t>
            </a:r>
          </a:p>
          <a:p>
            <a:pPr>
              <a:buNone/>
            </a:pPr>
            <a:r>
              <a:rPr lang="en-US" sz="1800" dirty="0" smtClean="0"/>
              <a:t>   break;</a:t>
            </a:r>
          </a:p>
          <a:p>
            <a:pPr>
              <a:buNone/>
            </a:pPr>
            <a:r>
              <a:rPr lang="en-US" sz="1800" dirty="0" smtClean="0"/>
              <a:t>   .</a:t>
            </a:r>
          </a:p>
          <a:p>
            <a:pPr>
              <a:buNone/>
            </a:pPr>
            <a:r>
              <a:rPr lang="en-US" sz="1800" dirty="0" smtClean="0"/>
              <a:t>   .</a:t>
            </a:r>
          </a:p>
          <a:p>
            <a:pPr>
              <a:buNone/>
            </a:pPr>
            <a:r>
              <a:rPr lang="en-US" sz="1800" dirty="0" smtClean="0"/>
              <a:t>  case value n:</a:t>
            </a:r>
          </a:p>
          <a:p>
            <a:pPr>
              <a:buNone/>
            </a:pPr>
            <a:r>
              <a:rPr lang="en-US" sz="1800" dirty="0" smtClean="0"/>
              <a:t>  // statement sequence</a:t>
            </a:r>
          </a:p>
          <a:p>
            <a:pPr>
              <a:buNone/>
            </a:pPr>
            <a:r>
              <a:rPr lang="en-US" sz="1800" dirty="0" smtClean="0"/>
              <a:t>  break;</a:t>
            </a:r>
          </a:p>
          <a:p>
            <a:pPr>
              <a:buNone/>
            </a:pPr>
            <a:r>
              <a:rPr lang="en-US" sz="1800" dirty="0" smtClean="0"/>
              <a:t>  default:</a:t>
            </a:r>
          </a:p>
          <a:p>
            <a:pPr>
              <a:buNone/>
            </a:pPr>
            <a:r>
              <a:rPr lang="en-US" sz="1800" dirty="0" smtClean="0"/>
              <a:t>   //statement sequence</a:t>
            </a:r>
          </a:p>
          <a:p>
            <a:pPr>
              <a:buNone/>
            </a:pPr>
            <a:r>
              <a:rPr lang="en-US" sz="1800" dirty="0" smtClean="0"/>
              <a:t>  }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r>
              <a:rPr lang="en-US" dirty="0" smtClean="0"/>
              <a:t>Expression must be type </a:t>
            </a:r>
            <a:r>
              <a:rPr lang="en-US" dirty="0" err="1" smtClean="0"/>
              <a:t>byte,short,int</a:t>
            </a:r>
            <a:r>
              <a:rPr lang="en-US" dirty="0" smtClean="0"/>
              <a:t> or char</a:t>
            </a:r>
          </a:p>
          <a:p>
            <a:r>
              <a:rPr lang="en-US" dirty="0" smtClean="0"/>
              <a:t>Case statement must </a:t>
            </a:r>
            <a:r>
              <a:rPr lang="en-US" dirty="0" err="1" smtClean="0"/>
              <a:t>betype</a:t>
            </a:r>
            <a:r>
              <a:rPr lang="en-US" dirty="0" smtClean="0"/>
              <a:t>  compactable with the expression</a:t>
            </a:r>
          </a:p>
          <a:p>
            <a:r>
              <a:rPr lang="en-US" dirty="0" smtClean="0"/>
              <a:t>Case value must be unique literal(only constant not a variable)</a:t>
            </a:r>
          </a:p>
          <a:p>
            <a:r>
              <a:rPr lang="en-US" dirty="0" smtClean="0"/>
              <a:t>Duplicate case values are not allowed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Value of case statement is compared with expression</a:t>
            </a:r>
          </a:p>
          <a:p>
            <a:r>
              <a:rPr lang="en-US" sz="2000" dirty="0" smtClean="0"/>
              <a:t>If a match found the sequence of statements are executed in that case</a:t>
            </a:r>
          </a:p>
          <a:p>
            <a:r>
              <a:rPr lang="en-US" sz="2000" dirty="0" smtClean="0"/>
              <a:t>If no match found the default statements are executed</a:t>
            </a:r>
          </a:p>
          <a:p>
            <a:r>
              <a:rPr lang="en-US" sz="2000" dirty="0" smtClean="0"/>
              <a:t>If there is no default then no action will take place</a:t>
            </a:r>
          </a:p>
          <a:p>
            <a:r>
              <a:rPr lang="en-US" sz="2000" dirty="0" smtClean="0"/>
              <a:t>If a break is encountered then it will come out of switch statement block</a:t>
            </a:r>
          </a:p>
          <a:p>
            <a:r>
              <a:rPr lang="en-US" sz="2000" dirty="0" smtClean="0"/>
              <a:t>Break is optional. If break is omitted then execution will continue to next case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09600"/>
            <a:ext cx="4038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class </a:t>
            </a:r>
            <a:r>
              <a:rPr lang="en-US" sz="1600" dirty="0" err="1" smtClean="0"/>
              <a:t>testcase</a:t>
            </a:r>
            <a:endParaRPr lang="en-US" sz="1600" dirty="0" smtClean="0"/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for(</a:t>
            </a:r>
            <a:r>
              <a:rPr lang="en-US" sz="1600" dirty="0" err="1" smtClean="0"/>
              <a:t>i</a:t>
            </a:r>
            <a:r>
              <a:rPr lang="en-US" sz="1600" dirty="0" smtClean="0"/>
              <a:t>=1;i&lt;6;i++)</a:t>
            </a:r>
          </a:p>
          <a:p>
            <a:r>
              <a:rPr lang="en-US" sz="1600" dirty="0" smtClean="0"/>
              <a:t>    switch(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 {</a:t>
            </a:r>
          </a:p>
          <a:p>
            <a:r>
              <a:rPr lang="en-US" sz="1600" dirty="0" smtClean="0"/>
              <a:t>     case 1: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("One");</a:t>
            </a:r>
          </a:p>
          <a:p>
            <a:r>
              <a:rPr lang="en-US" sz="1600" dirty="0" smtClean="0"/>
              <a:t>     break;</a:t>
            </a:r>
          </a:p>
          <a:p>
            <a:r>
              <a:rPr lang="en-US" sz="1600" dirty="0" smtClean="0"/>
              <a:t>     case 2: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("Two");</a:t>
            </a:r>
          </a:p>
          <a:p>
            <a:r>
              <a:rPr lang="en-US" sz="1600" dirty="0" smtClean="0"/>
              <a:t>     break;</a:t>
            </a:r>
          </a:p>
          <a:p>
            <a:r>
              <a:rPr lang="en-US" sz="1600" dirty="0" smtClean="0"/>
              <a:t>     case 3: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("Three");</a:t>
            </a:r>
          </a:p>
          <a:p>
            <a:r>
              <a:rPr lang="en-US" sz="1600" dirty="0" smtClean="0"/>
              <a:t>     break;</a:t>
            </a:r>
          </a:p>
          <a:p>
            <a:r>
              <a:rPr lang="en-US" sz="1600" dirty="0" smtClean="0"/>
              <a:t>     case 4: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("Four");</a:t>
            </a:r>
          </a:p>
          <a:p>
            <a:r>
              <a:rPr lang="en-US" sz="1600" dirty="0" smtClean="0"/>
              <a:t>     break;</a:t>
            </a:r>
          </a:p>
          <a:p>
            <a:r>
              <a:rPr lang="en-US" sz="1600" dirty="0" smtClean="0"/>
              <a:t>     default: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("Five");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981200"/>
            <a:ext cx="29432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class </a:t>
            </a:r>
            <a:r>
              <a:rPr lang="en-US" sz="1400" dirty="0" err="1" smtClean="0"/>
              <a:t>testcase</a:t>
            </a:r>
            <a:endParaRPr lang="en-US" sz="1400" dirty="0" smtClean="0"/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public static void main(String </a:t>
            </a:r>
            <a:r>
              <a:rPr lang="en-US" sz="1400" dirty="0" err="1" smtClean="0"/>
              <a:t>args</a:t>
            </a:r>
            <a:r>
              <a:rPr lang="en-US" sz="1400" dirty="0" smtClean="0"/>
              <a:t>[])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for(</a:t>
            </a:r>
            <a:r>
              <a:rPr lang="en-US" sz="1400" dirty="0" err="1" smtClean="0"/>
              <a:t>i</a:t>
            </a:r>
            <a:r>
              <a:rPr lang="en-US" sz="1400" dirty="0" smtClean="0"/>
              <a:t>=0;i&lt;12;i++)</a:t>
            </a:r>
          </a:p>
          <a:p>
            <a:r>
              <a:rPr lang="en-US" sz="1400" dirty="0" smtClean="0"/>
              <a:t>    switch(</a:t>
            </a:r>
            <a:r>
              <a:rPr lang="en-US" sz="1400" dirty="0" err="1" smtClean="0"/>
              <a:t>i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{</a:t>
            </a:r>
          </a:p>
          <a:p>
            <a:r>
              <a:rPr lang="en-US" sz="1400" dirty="0" smtClean="0"/>
              <a:t>     case 0:</a:t>
            </a:r>
          </a:p>
          <a:p>
            <a:r>
              <a:rPr lang="en-US" sz="1400" dirty="0" smtClean="0"/>
              <a:t>     case 1:   </a:t>
            </a:r>
          </a:p>
          <a:p>
            <a:r>
              <a:rPr lang="en-US" sz="1400" dirty="0" smtClean="0"/>
              <a:t>     case 2:     </a:t>
            </a:r>
          </a:p>
          <a:p>
            <a:r>
              <a:rPr lang="en-US" sz="1400" dirty="0" smtClean="0"/>
              <a:t>     case 3:    </a:t>
            </a:r>
          </a:p>
          <a:p>
            <a:r>
              <a:rPr lang="en-US" sz="1400" dirty="0" smtClean="0"/>
              <a:t>     case 4:</a:t>
            </a:r>
          </a:p>
          <a:p>
            <a:r>
              <a:rPr lang="en-US" sz="1400" dirty="0" smtClean="0"/>
              <a:t>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 is less than 5"); </a:t>
            </a:r>
          </a:p>
          <a:p>
            <a:r>
              <a:rPr lang="en-US" sz="1400" dirty="0" smtClean="0"/>
              <a:t>     break;    </a:t>
            </a:r>
          </a:p>
          <a:p>
            <a:r>
              <a:rPr lang="en-US" sz="1400" dirty="0" smtClean="0"/>
              <a:t>     case 5:     </a:t>
            </a:r>
          </a:p>
          <a:p>
            <a:r>
              <a:rPr lang="en-US" sz="1400" dirty="0" smtClean="0"/>
              <a:t>     case 6:     </a:t>
            </a:r>
          </a:p>
          <a:p>
            <a:r>
              <a:rPr lang="en-US" sz="1400" dirty="0" smtClean="0"/>
              <a:t>     case 7:     </a:t>
            </a:r>
          </a:p>
          <a:p>
            <a:r>
              <a:rPr lang="en-US" sz="1400" dirty="0" smtClean="0"/>
              <a:t>     case 8:     </a:t>
            </a:r>
          </a:p>
          <a:p>
            <a:r>
              <a:rPr lang="en-US" sz="1400" dirty="0" smtClean="0"/>
              <a:t>     case 9:</a:t>
            </a:r>
          </a:p>
          <a:p>
            <a:r>
              <a:rPr lang="en-US" sz="1400" dirty="0" smtClean="0"/>
              <a:t>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 is less than 10");</a:t>
            </a:r>
          </a:p>
          <a:p>
            <a:r>
              <a:rPr lang="en-US" sz="1400" dirty="0" smtClean="0"/>
              <a:t>     break;</a:t>
            </a:r>
          </a:p>
          <a:p>
            <a:r>
              <a:rPr lang="en-US" sz="1400" dirty="0" smtClean="0"/>
              <a:t>     default:</a:t>
            </a:r>
          </a:p>
          <a:p>
            <a:r>
              <a:rPr lang="en-US" sz="1400" dirty="0" smtClean="0"/>
              <a:t>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 is 10 or more");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828800"/>
            <a:ext cx="33242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 switch(count)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case 1:</a:t>
            </a:r>
          </a:p>
          <a:p>
            <a:r>
              <a:rPr lang="en-US" sz="1600" dirty="0" smtClean="0"/>
              <a:t>      switch(target)</a:t>
            </a:r>
          </a:p>
          <a:p>
            <a:r>
              <a:rPr lang="en-US" sz="1600" dirty="0" smtClean="0"/>
              <a:t>        {</a:t>
            </a:r>
          </a:p>
          <a:p>
            <a:r>
              <a:rPr lang="en-US" sz="1600" dirty="0" smtClean="0"/>
              <a:t>           case 0:</a:t>
            </a:r>
          </a:p>
          <a:p>
            <a:r>
              <a:rPr lang="en-US" sz="1600" dirty="0" smtClean="0"/>
              <a:t> 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(“target=0”);</a:t>
            </a:r>
          </a:p>
          <a:p>
            <a:r>
              <a:rPr lang="en-US" sz="1600" dirty="0" smtClean="0"/>
              <a:t>            break;</a:t>
            </a:r>
          </a:p>
          <a:p>
            <a:r>
              <a:rPr lang="en-US" sz="1600" dirty="0" smtClean="0"/>
              <a:t>             case 1:  // No conflict with the case 1 of the outer switch</a:t>
            </a:r>
          </a:p>
          <a:p>
            <a:r>
              <a:rPr lang="en-US" sz="1600" dirty="0" smtClean="0"/>
              <a:t>  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(“target=1”);</a:t>
            </a:r>
          </a:p>
          <a:p>
            <a:r>
              <a:rPr lang="en-US" sz="1600" dirty="0" smtClean="0"/>
              <a:t>              break;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  break;</a:t>
            </a:r>
          </a:p>
          <a:p>
            <a:r>
              <a:rPr lang="en-US" sz="1600" dirty="0" smtClean="0"/>
              <a:t>  case 2:</a:t>
            </a:r>
          </a:p>
          <a:p>
            <a:r>
              <a:rPr lang="en-US" sz="1600" dirty="0" smtClean="0"/>
              <a:t>//……………………………………………………………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if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Switch can only test for equality whereas if can evaluate any type of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expression</a:t>
            </a:r>
          </a:p>
          <a:p>
            <a:r>
              <a:rPr lang="en-US" sz="1800" dirty="0" smtClean="0"/>
              <a:t>No two case statements can be identical in a switch block</a:t>
            </a:r>
          </a:p>
          <a:p>
            <a:r>
              <a:rPr lang="en-US" sz="1800" dirty="0" smtClean="0"/>
              <a:t>Switch statement is more efficient than set of nested ifs</a:t>
            </a:r>
          </a:p>
          <a:p>
            <a:endParaRPr lang="en-US" sz="1800" dirty="0" smtClean="0"/>
          </a:p>
          <a:p>
            <a:r>
              <a:rPr lang="en-US" sz="1800" dirty="0" smtClean="0"/>
              <a:t>  when compiles java compiler inspects each case values and creates a “JUMP TABLE”</a:t>
            </a:r>
          </a:p>
          <a:p>
            <a:r>
              <a:rPr lang="en-US" sz="1800" dirty="0" smtClean="0"/>
              <a:t>This table is used to decide the path of execution</a:t>
            </a:r>
          </a:p>
          <a:p>
            <a:pPr>
              <a:buNone/>
            </a:pPr>
            <a:r>
              <a:rPr lang="en-US" sz="1800" dirty="0" smtClean="0"/>
              <a:t>      Switch is faster because it can perform equality of case value and expression and both are of same type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repeatedly executes the same set of instructions until a termination condition is met</a:t>
            </a:r>
          </a:p>
          <a:p>
            <a:r>
              <a:rPr lang="en-US" dirty="0" smtClean="0"/>
              <a:t> for , while and do- while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most fundamental loop</a:t>
            </a:r>
          </a:p>
          <a:p>
            <a:pPr>
              <a:buNone/>
            </a:pPr>
            <a:r>
              <a:rPr lang="en-US" sz="2000" dirty="0" smtClean="0"/>
              <a:t>  while(condition)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//body of loop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Condition can be any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expression</a:t>
            </a:r>
          </a:p>
          <a:p>
            <a:pPr>
              <a:buNone/>
            </a:pPr>
            <a:r>
              <a:rPr lang="en-US" sz="2000" dirty="0" smtClean="0"/>
              <a:t>Body of the loops is executed as long as the condition is true</a:t>
            </a:r>
          </a:p>
          <a:p>
            <a:pPr>
              <a:buNone/>
            </a:pPr>
            <a:r>
              <a:rPr lang="en-US" sz="2000" dirty="0" smtClean="0"/>
              <a:t>Write a java program to initialize an integer array with any ten numbers and print the elements using a while loop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class </a:t>
            </a:r>
            <a:r>
              <a:rPr lang="en-US" sz="1800" dirty="0" err="1" smtClean="0"/>
              <a:t>loop_test</a:t>
            </a:r>
            <a:endParaRPr lang="en-US" sz="1800" dirty="0" smtClean="0"/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 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err="1" smtClean="0"/>
              <a:t>int</a:t>
            </a:r>
            <a:r>
              <a:rPr lang="en-US" sz="1800" dirty="0" smtClean="0"/>
              <a:t>[] a={1,2,3,4,5,6,7,8,9,10};</a:t>
            </a:r>
          </a:p>
          <a:p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=0;</a:t>
            </a:r>
          </a:p>
          <a:p>
            <a:r>
              <a:rPr lang="en-US" sz="1800" dirty="0" smtClean="0"/>
              <a:t>while(</a:t>
            </a:r>
            <a:r>
              <a:rPr lang="en-US" sz="1800" dirty="0" err="1" smtClean="0"/>
              <a:t>i</a:t>
            </a:r>
            <a:r>
              <a:rPr lang="en-US" sz="1800" dirty="0" smtClean="0"/>
              <a:t>&lt;10)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err="1" smtClean="0"/>
              <a:t>System.out.println</a:t>
            </a:r>
            <a:r>
              <a:rPr lang="en-US" sz="1800" dirty="0" smtClean="0"/>
              <a:t>(a[</a:t>
            </a:r>
            <a:r>
              <a:rPr lang="en-US" sz="1800" dirty="0" err="1" smtClean="0"/>
              <a:t>i</a:t>
            </a:r>
            <a:r>
              <a:rPr lang="en-US" sz="1800" dirty="0" smtClean="0"/>
              <a:t>]);</a:t>
            </a:r>
          </a:p>
          <a:p>
            <a:r>
              <a:rPr lang="en-US" sz="1800" dirty="0" err="1" smtClean="0"/>
              <a:t>i</a:t>
            </a:r>
            <a:r>
              <a:rPr lang="en-US" sz="1800" dirty="0" smtClean="0"/>
              <a:t>++;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VJCET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5151</Words>
  <Application>Microsoft Office PowerPoint</Application>
  <PresentationFormat>On-screen Show (4:3)</PresentationFormat>
  <Paragraphs>1291</Paragraphs>
  <Slides>118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19" baseType="lpstr">
      <vt:lpstr>Office Theme</vt:lpstr>
      <vt:lpstr>CS010 602: Internet Computing</vt:lpstr>
      <vt:lpstr>Birth of Java</vt:lpstr>
      <vt:lpstr>Birth of C Language</vt:lpstr>
      <vt:lpstr>Need for C++</vt:lpstr>
      <vt:lpstr>What revolutions brings the Java in..?</vt:lpstr>
      <vt:lpstr>The creation of Java</vt:lpstr>
      <vt:lpstr>Java Programs</vt:lpstr>
      <vt:lpstr>Java’s magic: The Byte code</vt:lpstr>
      <vt:lpstr>Java Security</vt:lpstr>
      <vt:lpstr> Java Features</vt:lpstr>
      <vt:lpstr>Slide 11</vt:lpstr>
      <vt:lpstr>Object Oriented Programming</vt:lpstr>
      <vt:lpstr>Abstraction</vt:lpstr>
      <vt:lpstr>Three OOP Principals </vt:lpstr>
      <vt:lpstr>Slide 15</vt:lpstr>
      <vt:lpstr>Inheritance </vt:lpstr>
      <vt:lpstr>Polymorphism</vt:lpstr>
      <vt:lpstr>How to install java</vt:lpstr>
      <vt:lpstr>Creating first program</vt:lpstr>
      <vt:lpstr>My first java program</vt:lpstr>
      <vt:lpstr>Entering the program</vt:lpstr>
      <vt:lpstr>Slide 22</vt:lpstr>
      <vt:lpstr>Slide 23</vt:lpstr>
      <vt:lpstr>Slide 24</vt:lpstr>
      <vt:lpstr>Slide 25</vt:lpstr>
      <vt:lpstr>Slide 26</vt:lpstr>
      <vt:lpstr>Data Types</vt:lpstr>
      <vt:lpstr>Slide 28</vt:lpstr>
      <vt:lpstr>Integers</vt:lpstr>
      <vt:lpstr>Integers</vt:lpstr>
      <vt:lpstr>Byte</vt:lpstr>
      <vt:lpstr>Short</vt:lpstr>
      <vt:lpstr>Int</vt:lpstr>
      <vt:lpstr>Long</vt:lpstr>
      <vt:lpstr>Floating point types</vt:lpstr>
      <vt:lpstr>float</vt:lpstr>
      <vt:lpstr>double</vt:lpstr>
      <vt:lpstr>Characters</vt:lpstr>
      <vt:lpstr>Escape Sequences</vt:lpstr>
      <vt:lpstr>Boolean</vt:lpstr>
      <vt:lpstr>Type conversion</vt:lpstr>
      <vt:lpstr>Casting in compactable types</vt:lpstr>
      <vt:lpstr>Slide 43</vt:lpstr>
      <vt:lpstr>Automatic Type Promotion</vt:lpstr>
      <vt:lpstr>Slide 45</vt:lpstr>
      <vt:lpstr>Type promotion rules</vt:lpstr>
      <vt:lpstr>Arrays</vt:lpstr>
      <vt:lpstr>1 D array</vt:lpstr>
      <vt:lpstr>Accessing an array</vt:lpstr>
      <vt:lpstr>Array Intialization</vt:lpstr>
      <vt:lpstr>Slide 51</vt:lpstr>
      <vt:lpstr>Slide 52</vt:lpstr>
      <vt:lpstr>Slide 53</vt:lpstr>
      <vt:lpstr>Multi Dimensional Arrays</vt:lpstr>
      <vt:lpstr>Slide 55</vt:lpstr>
      <vt:lpstr>Manual Memory Allocation</vt:lpstr>
      <vt:lpstr>Slide 57</vt:lpstr>
      <vt:lpstr>Slide 58</vt:lpstr>
      <vt:lpstr>Initializing Multi Dimensional Array</vt:lpstr>
      <vt:lpstr>Alternate Array Declaration</vt:lpstr>
      <vt:lpstr>String</vt:lpstr>
      <vt:lpstr>Operators</vt:lpstr>
      <vt:lpstr>Modulus Operator</vt:lpstr>
      <vt:lpstr>Increment and decremnet</vt:lpstr>
      <vt:lpstr>The Bitwise Operators</vt:lpstr>
      <vt:lpstr>Binary Representation in Java</vt:lpstr>
      <vt:lpstr>Slide 67</vt:lpstr>
      <vt:lpstr>Representing Negative numbers</vt:lpstr>
      <vt:lpstr>Slide 69</vt:lpstr>
      <vt:lpstr>To decode</vt:lpstr>
      <vt:lpstr>Slide 71</vt:lpstr>
      <vt:lpstr>The Left Shift</vt:lpstr>
      <vt:lpstr>The right shift</vt:lpstr>
      <vt:lpstr>Unsigned right Shift &gt;&gt;&gt;</vt:lpstr>
      <vt:lpstr>Bitwise operator Assignment</vt:lpstr>
      <vt:lpstr>Relational Operator</vt:lpstr>
      <vt:lpstr>Boolean Logical Operators</vt:lpstr>
      <vt:lpstr>Slide 78</vt:lpstr>
      <vt:lpstr>Short circuit Logical Operators</vt:lpstr>
      <vt:lpstr>Assignment Operator</vt:lpstr>
      <vt:lpstr>Ternary(Three way) operator</vt:lpstr>
      <vt:lpstr>Operator Precedence</vt:lpstr>
      <vt:lpstr>Control Statements</vt:lpstr>
      <vt:lpstr>Selection Control Statement</vt:lpstr>
      <vt:lpstr>if</vt:lpstr>
      <vt:lpstr>Slide 86</vt:lpstr>
      <vt:lpstr>Nested if</vt:lpstr>
      <vt:lpstr>If-else-if ladder</vt:lpstr>
      <vt:lpstr>Slide 89</vt:lpstr>
      <vt:lpstr>Switch Statement</vt:lpstr>
      <vt:lpstr>Slide 91</vt:lpstr>
      <vt:lpstr>working</vt:lpstr>
      <vt:lpstr>Slide 93</vt:lpstr>
      <vt:lpstr>Slide 94</vt:lpstr>
      <vt:lpstr>Nested Switch</vt:lpstr>
      <vt:lpstr>Comparison with if </vt:lpstr>
      <vt:lpstr>Iteration Statements</vt:lpstr>
      <vt:lpstr>while</vt:lpstr>
      <vt:lpstr>Slide 99</vt:lpstr>
      <vt:lpstr>Slide 100</vt:lpstr>
      <vt:lpstr>Slide 101</vt:lpstr>
      <vt:lpstr>do while </vt:lpstr>
      <vt:lpstr>For loop</vt:lpstr>
      <vt:lpstr>Declaring loop control variables inside the for loop</vt:lpstr>
      <vt:lpstr>Using comma</vt:lpstr>
      <vt:lpstr>Some loop variations</vt:lpstr>
      <vt:lpstr>Infinite loop</vt:lpstr>
      <vt:lpstr>Nested loops</vt:lpstr>
      <vt:lpstr>Jump Statements</vt:lpstr>
      <vt:lpstr>Break</vt:lpstr>
      <vt:lpstr>Break to exit a loop</vt:lpstr>
      <vt:lpstr>Slide 112</vt:lpstr>
      <vt:lpstr>Break as a form of goto</vt:lpstr>
      <vt:lpstr>Slide 114</vt:lpstr>
      <vt:lpstr>Continue</vt:lpstr>
      <vt:lpstr>Slide 116</vt:lpstr>
      <vt:lpstr>Continue using label</vt:lpstr>
      <vt:lpstr>Return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CS010 602: Internet Computing</dc:title>
  <dc:creator>BC</dc:creator>
  <cp:lastModifiedBy>csfac108</cp:lastModifiedBy>
  <cp:revision>167</cp:revision>
  <dcterms:created xsi:type="dcterms:W3CDTF">2013-01-21T15:32:00Z</dcterms:created>
  <dcterms:modified xsi:type="dcterms:W3CDTF">2017-01-16T08:32:12Z</dcterms:modified>
</cp:coreProperties>
</file>