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4"/>
  </p:notesMasterIdLst>
  <p:sldIdLst>
    <p:sldId id="256" r:id="rId2"/>
    <p:sldId id="257" r:id="rId3"/>
    <p:sldId id="258" r:id="rId4"/>
    <p:sldId id="259" r:id="rId5"/>
    <p:sldId id="327" r:id="rId6"/>
    <p:sldId id="329" r:id="rId7"/>
    <p:sldId id="330" r:id="rId8"/>
    <p:sldId id="331" r:id="rId9"/>
    <p:sldId id="332" r:id="rId10"/>
    <p:sldId id="333" r:id="rId11"/>
    <p:sldId id="260" r:id="rId12"/>
    <p:sldId id="261" r:id="rId13"/>
    <p:sldId id="265" r:id="rId14"/>
    <p:sldId id="266" r:id="rId15"/>
    <p:sldId id="267" r:id="rId16"/>
    <p:sldId id="268" r:id="rId17"/>
    <p:sldId id="263" r:id="rId18"/>
    <p:sldId id="264" r:id="rId19"/>
    <p:sldId id="269" r:id="rId20"/>
    <p:sldId id="270" r:id="rId21"/>
    <p:sldId id="271" r:id="rId22"/>
    <p:sldId id="272" r:id="rId23"/>
    <p:sldId id="273" r:id="rId24"/>
    <p:sldId id="274" r:id="rId25"/>
    <p:sldId id="277" r:id="rId26"/>
    <p:sldId id="275" r:id="rId27"/>
    <p:sldId id="276" r:id="rId28"/>
    <p:sldId id="278" r:id="rId29"/>
    <p:sldId id="280" r:id="rId30"/>
    <p:sldId id="282" r:id="rId31"/>
    <p:sldId id="283" r:id="rId32"/>
    <p:sldId id="284" r:id="rId33"/>
    <p:sldId id="285" r:id="rId34"/>
    <p:sldId id="286" r:id="rId35"/>
    <p:sldId id="287" r:id="rId36"/>
    <p:sldId id="288" r:id="rId37"/>
    <p:sldId id="289" r:id="rId38"/>
    <p:sldId id="290" r:id="rId39"/>
    <p:sldId id="292" r:id="rId40"/>
    <p:sldId id="293" r:id="rId41"/>
    <p:sldId id="294" r:id="rId42"/>
    <p:sldId id="295" r:id="rId43"/>
    <p:sldId id="296"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961F0A-3A04-49D5-8988-00103286B00A}" type="datetimeFigureOut">
              <a:rPr lang="en-US" smtClean="0"/>
              <a:pPr/>
              <a:t>3/27/2017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267EA6-D8C9-409E-A683-8F8D38917C1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Slide Image Placeholder 1"/>
          <p:cNvSpPr>
            <a:spLocks noGrp="1" noRot="1" noChangeAspect="1" noTextEdit="1"/>
          </p:cNvSpPr>
          <p:nvPr>
            <p:ph type="sldImg"/>
          </p:nvPr>
        </p:nvSpPr>
        <p:spPr>
          <a:ln/>
        </p:spPr>
      </p:sp>
      <p:sp>
        <p:nvSpPr>
          <p:cNvPr id="242691" name="Notes Placeholder 2"/>
          <p:cNvSpPr>
            <a:spLocks noGrp="1"/>
          </p:cNvSpPr>
          <p:nvPr>
            <p:ph type="body" idx="1"/>
          </p:nvPr>
        </p:nvSpPr>
        <p:spPr>
          <a:noFill/>
          <a:ln/>
        </p:spPr>
        <p:txBody>
          <a:bodyPr/>
          <a:lstStyle/>
          <a:p>
            <a:endParaRPr lang="en-US" smtClean="0"/>
          </a:p>
        </p:txBody>
      </p:sp>
      <p:sp>
        <p:nvSpPr>
          <p:cNvPr id="242692"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Slide Image Placeholder 1"/>
          <p:cNvSpPr>
            <a:spLocks noGrp="1" noRot="1" noChangeAspect="1" noTextEdit="1"/>
          </p:cNvSpPr>
          <p:nvPr>
            <p:ph type="sldImg"/>
          </p:nvPr>
        </p:nvSpPr>
        <p:spPr>
          <a:ln/>
        </p:spPr>
      </p:sp>
      <p:sp>
        <p:nvSpPr>
          <p:cNvPr id="264195" name="Notes Placeholder 2"/>
          <p:cNvSpPr>
            <a:spLocks noGrp="1"/>
          </p:cNvSpPr>
          <p:nvPr>
            <p:ph type="body" idx="1"/>
          </p:nvPr>
        </p:nvSpPr>
        <p:spPr>
          <a:noFill/>
          <a:ln/>
        </p:spPr>
        <p:txBody>
          <a:bodyPr/>
          <a:lstStyle/>
          <a:p>
            <a:endParaRPr lang="en-US" smtClean="0"/>
          </a:p>
        </p:txBody>
      </p:sp>
      <p:sp>
        <p:nvSpPr>
          <p:cNvPr id="264196"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Slide Image Placeholder 1"/>
          <p:cNvSpPr>
            <a:spLocks noGrp="1" noRot="1" noChangeAspect="1" noTextEdit="1"/>
          </p:cNvSpPr>
          <p:nvPr>
            <p:ph type="sldImg"/>
          </p:nvPr>
        </p:nvSpPr>
        <p:spPr>
          <a:ln/>
        </p:spPr>
      </p:sp>
      <p:sp>
        <p:nvSpPr>
          <p:cNvPr id="265219" name="Notes Placeholder 2"/>
          <p:cNvSpPr>
            <a:spLocks noGrp="1"/>
          </p:cNvSpPr>
          <p:nvPr>
            <p:ph type="body" idx="1"/>
          </p:nvPr>
        </p:nvSpPr>
        <p:spPr>
          <a:noFill/>
          <a:ln/>
        </p:spPr>
        <p:txBody>
          <a:bodyPr/>
          <a:lstStyle/>
          <a:p>
            <a:endParaRPr lang="en-US" smtClean="0"/>
          </a:p>
        </p:txBody>
      </p:sp>
      <p:sp>
        <p:nvSpPr>
          <p:cNvPr id="265220"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Slide Image Placeholder 1"/>
          <p:cNvSpPr>
            <a:spLocks noGrp="1" noRot="1" noChangeAspect="1" noTextEdit="1"/>
          </p:cNvSpPr>
          <p:nvPr>
            <p:ph type="sldImg"/>
          </p:nvPr>
        </p:nvSpPr>
        <p:spPr>
          <a:ln/>
        </p:spPr>
      </p:sp>
      <p:sp>
        <p:nvSpPr>
          <p:cNvPr id="266243" name="Notes Placeholder 2"/>
          <p:cNvSpPr>
            <a:spLocks noGrp="1"/>
          </p:cNvSpPr>
          <p:nvPr>
            <p:ph type="body" idx="1"/>
          </p:nvPr>
        </p:nvSpPr>
        <p:spPr>
          <a:noFill/>
          <a:ln/>
        </p:spPr>
        <p:txBody>
          <a:bodyPr/>
          <a:lstStyle/>
          <a:p>
            <a:endParaRPr lang="en-US" smtClean="0"/>
          </a:p>
        </p:txBody>
      </p:sp>
      <p:sp>
        <p:nvSpPr>
          <p:cNvPr id="266244"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Slide Image Placeholder 1"/>
          <p:cNvSpPr>
            <a:spLocks noGrp="1" noRot="1" noChangeAspect="1" noTextEdit="1"/>
          </p:cNvSpPr>
          <p:nvPr>
            <p:ph type="sldImg"/>
          </p:nvPr>
        </p:nvSpPr>
        <p:spPr>
          <a:ln/>
        </p:spPr>
      </p:sp>
      <p:sp>
        <p:nvSpPr>
          <p:cNvPr id="267267" name="Notes Placeholder 2"/>
          <p:cNvSpPr>
            <a:spLocks noGrp="1"/>
          </p:cNvSpPr>
          <p:nvPr>
            <p:ph type="body" idx="1"/>
          </p:nvPr>
        </p:nvSpPr>
        <p:spPr>
          <a:noFill/>
          <a:ln/>
        </p:spPr>
        <p:txBody>
          <a:bodyPr/>
          <a:lstStyle/>
          <a:p>
            <a:endParaRPr lang="en-US" smtClean="0"/>
          </a:p>
        </p:txBody>
      </p:sp>
      <p:sp>
        <p:nvSpPr>
          <p:cNvPr id="267268"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Slide Image Placeholder 1"/>
          <p:cNvSpPr>
            <a:spLocks noGrp="1" noRot="1" noChangeAspect="1" noTextEdit="1"/>
          </p:cNvSpPr>
          <p:nvPr>
            <p:ph type="sldImg"/>
          </p:nvPr>
        </p:nvSpPr>
        <p:spPr>
          <a:ln/>
        </p:spPr>
      </p:sp>
      <p:sp>
        <p:nvSpPr>
          <p:cNvPr id="268291" name="Notes Placeholder 2"/>
          <p:cNvSpPr>
            <a:spLocks noGrp="1"/>
          </p:cNvSpPr>
          <p:nvPr>
            <p:ph type="body" idx="1"/>
          </p:nvPr>
        </p:nvSpPr>
        <p:spPr>
          <a:noFill/>
          <a:ln/>
        </p:spPr>
        <p:txBody>
          <a:bodyPr/>
          <a:lstStyle/>
          <a:p>
            <a:endParaRPr lang="en-US" smtClean="0"/>
          </a:p>
        </p:txBody>
      </p:sp>
      <p:sp>
        <p:nvSpPr>
          <p:cNvPr id="268292"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Slide Image Placeholder 1"/>
          <p:cNvSpPr>
            <a:spLocks noGrp="1" noRot="1" noChangeAspect="1" noTextEdit="1"/>
          </p:cNvSpPr>
          <p:nvPr>
            <p:ph type="sldImg"/>
          </p:nvPr>
        </p:nvSpPr>
        <p:spPr>
          <a:ln/>
        </p:spPr>
      </p:sp>
      <p:sp>
        <p:nvSpPr>
          <p:cNvPr id="269315" name="Notes Placeholder 2"/>
          <p:cNvSpPr>
            <a:spLocks noGrp="1"/>
          </p:cNvSpPr>
          <p:nvPr>
            <p:ph type="body" idx="1"/>
          </p:nvPr>
        </p:nvSpPr>
        <p:spPr>
          <a:noFill/>
          <a:ln/>
        </p:spPr>
        <p:txBody>
          <a:bodyPr/>
          <a:lstStyle/>
          <a:p>
            <a:endParaRPr lang="en-US" smtClean="0"/>
          </a:p>
        </p:txBody>
      </p:sp>
      <p:sp>
        <p:nvSpPr>
          <p:cNvPr id="269316"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Slide Image Placeholder 1"/>
          <p:cNvSpPr>
            <a:spLocks noGrp="1" noRot="1" noChangeAspect="1" noTextEdit="1"/>
          </p:cNvSpPr>
          <p:nvPr>
            <p:ph type="sldImg"/>
          </p:nvPr>
        </p:nvSpPr>
        <p:spPr>
          <a:ln/>
        </p:spPr>
      </p:sp>
      <p:sp>
        <p:nvSpPr>
          <p:cNvPr id="270339" name="Notes Placeholder 2"/>
          <p:cNvSpPr>
            <a:spLocks noGrp="1"/>
          </p:cNvSpPr>
          <p:nvPr>
            <p:ph type="body" idx="1"/>
          </p:nvPr>
        </p:nvSpPr>
        <p:spPr>
          <a:noFill/>
          <a:ln/>
        </p:spPr>
        <p:txBody>
          <a:bodyPr/>
          <a:lstStyle/>
          <a:p>
            <a:endParaRPr lang="en-US" smtClean="0"/>
          </a:p>
        </p:txBody>
      </p:sp>
      <p:sp>
        <p:nvSpPr>
          <p:cNvPr id="270340"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Slide Image Placeholder 1"/>
          <p:cNvSpPr>
            <a:spLocks noGrp="1" noRot="1" noChangeAspect="1" noTextEdit="1"/>
          </p:cNvSpPr>
          <p:nvPr>
            <p:ph type="sldImg"/>
          </p:nvPr>
        </p:nvSpPr>
        <p:spPr>
          <a:ln/>
        </p:spPr>
      </p:sp>
      <p:sp>
        <p:nvSpPr>
          <p:cNvPr id="271363" name="Notes Placeholder 2"/>
          <p:cNvSpPr>
            <a:spLocks noGrp="1"/>
          </p:cNvSpPr>
          <p:nvPr>
            <p:ph type="body" idx="1"/>
          </p:nvPr>
        </p:nvSpPr>
        <p:spPr>
          <a:noFill/>
          <a:ln/>
        </p:spPr>
        <p:txBody>
          <a:bodyPr/>
          <a:lstStyle/>
          <a:p>
            <a:endParaRPr lang="en-US" smtClean="0"/>
          </a:p>
        </p:txBody>
      </p:sp>
      <p:sp>
        <p:nvSpPr>
          <p:cNvPr id="271364"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Slide Image Placeholder 1"/>
          <p:cNvSpPr>
            <a:spLocks noGrp="1" noRot="1" noChangeAspect="1" noTextEdit="1"/>
          </p:cNvSpPr>
          <p:nvPr>
            <p:ph type="sldImg"/>
          </p:nvPr>
        </p:nvSpPr>
        <p:spPr>
          <a:ln/>
        </p:spPr>
      </p:sp>
      <p:sp>
        <p:nvSpPr>
          <p:cNvPr id="272387" name="Notes Placeholder 2"/>
          <p:cNvSpPr>
            <a:spLocks noGrp="1"/>
          </p:cNvSpPr>
          <p:nvPr>
            <p:ph type="body" idx="1"/>
          </p:nvPr>
        </p:nvSpPr>
        <p:spPr>
          <a:noFill/>
          <a:ln/>
        </p:spPr>
        <p:txBody>
          <a:bodyPr/>
          <a:lstStyle/>
          <a:p>
            <a:endParaRPr lang="en-US" smtClean="0"/>
          </a:p>
        </p:txBody>
      </p:sp>
      <p:sp>
        <p:nvSpPr>
          <p:cNvPr id="272388"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Slide Image Placeholder 1"/>
          <p:cNvSpPr>
            <a:spLocks noGrp="1" noRot="1" noChangeAspect="1" noTextEdit="1"/>
          </p:cNvSpPr>
          <p:nvPr>
            <p:ph type="sldImg"/>
          </p:nvPr>
        </p:nvSpPr>
        <p:spPr>
          <a:ln/>
        </p:spPr>
      </p:sp>
      <p:sp>
        <p:nvSpPr>
          <p:cNvPr id="274435" name="Notes Placeholder 2"/>
          <p:cNvSpPr>
            <a:spLocks noGrp="1"/>
          </p:cNvSpPr>
          <p:nvPr>
            <p:ph type="body" idx="1"/>
          </p:nvPr>
        </p:nvSpPr>
        <p:spPr>
          <a:noFill/>
          <a:ln/>
        </p:spPr>
        <p:txBody>
          <a:bodyPr/>
          <a:lstStyle/>
          <a:p>
            <a:endParaRPr lang="en-US" smtClean="0"/>
          </a:p>
        </p:txBody>
      </p:sp>
      <p:sp>
        <p:nvSpPr>
          <p:cNvPr id="274436"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a:ln/>
        </p:spPr>
      </p:sp>
      <p:sp>
        <p:nvSpPr>
          <p:cNvPr id="247811" name="Notes Placeholder 2"/>
          <p:cNvSpPr>
            <a:spLocks noGrp="1"/>
          </p:cNvSpPr>
          <p:nvPr>
            <p:ph type="body" idx="1"/>
          </p:nvPr>
        </p:nvSpPr>
        <p:spPr>
          <a:noFill/>
          <a:ln/>
        </p:spPr>
        <p:txBody>
          <a:bodyPr/>
          <a:lstStyle/>
          <a:p>
            <a:endParaRPr lang="en-US" smtClean="0"/>
          </a:p>
        </p:txBody>
      </p:sp>
      <p:sp>
        <p:nvSpPr>
          <p:cNvPr id="247812"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Slide Image Placeholder 1"/>
          <p:cNvSpPr>
            <a:spLocks noGrp="1" noRot="1" noChangeAspect="1" noTextEdit="1"/>
          </p:cNvSpPr>
          <p:nvPr>
            <p:ph type="sldImg"/>
          </p:nvPr>
        </p:nvSpPr>
        <p:spPr>
          <a:ln/>
        </p:spPr>
      </p:sp>
      <p:sp>
        <p:nvSpPr>
          <p:cNvPr id="275459" name="Notes Placeholder 2"/>
          <p:cNvSpPr>
            <a:spLocks noGrp="1"/>
          </p:cNvSpPr>
          <p:nvPr>
            <p:ph type="body" idx="1"/>
          </p:nvPr>
        </p:nvSpPr>
        <p:spPr>
          <a:noFill/>
          <a:ln/>
        </p:spPr>
        <p:txBody>
          <a:bodyPr/>
          <a:lstStyle/>
          <a:p>
            <a:endParaRPr lang="en-US" smtClean="0"/>
          </a:p>
        </p:txBody>
      </p:sp>
      <p:sp>
        <p:nvSpPr>
          <p:cNvPr id="275460"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Slide Image Placeholder 1"/>
          <p:cNvSpPr>
            <a:spLocks noGrp="1" noRot="1" noChangeAspect="1" noTextEdit="1"/>
          </p:cNvSpPr>
          <p:nvPr>
            <p:ph type="sldImg"/>
          </p:nvPr>
        </p:nvSpPr>
        <p:spPr>
          <a:ln/>
        </p:spPr>
      </p:sp>
      <p:sp>
        <p:nvSpPr>
          <p:cNvPr id="276483" name="Notes Placeholder 2"/>
          <p:cNvSpPr>
            <a:spLocks noGrp="1"/>
          </p:cNvSpPr>
          <p:nvPr>
            <p:ph type="body" idx="1"/>
          </p:nvPr>
        </p:nvSpPr>
        <p:spPr>
          <a:noFill/>
          <a:ln/>
        </p:spPr>
        <p:txBody>
          <a:bodyPr/>
          <a:lstStyle/>
          <a:p>
            <a:endParaRPr lang="en-US" smtClean="0"/>
          </a:p>
        </p:txBody>
      </p:sp>
      <p:sp>
        <p:nvSpPr>
          <p:cNvPr id="276484"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Slide Image Placeholder 1"/>
          <p:cNvSpPr>
            <a:spLocks noGrp="1" noRot="1" noChangeAspect="1" noTextEdit="1"/>
          </p:cNvSpPr>
          <p:nvPr>
            <p:ph type="sldImg"/>
          </p:nvPr>
        </p:nvSpPr>
        <p:spPr>
          <a:ln/>
        </p:spPr>
      </p:sp>
      <p:sp>
        <p:nvSpPr>
          <p:cNvPr id="277507" name="Notes Placeholder 2"/>
          <p:cNvSpPr>
            <a:spLocks noGrp="1"/>
          </p:cNvSpPr>
          <p:nvPr>
            <p:ph type="body" idx="1"/>
          </p:nvPr>
        </p:nvSpPr>
        <p:spPr>
          <a:noFill/>
          <a:ln/>
        </p:spPr>
        <p:txBody>
          <a:bodyPr/>
          <a:lstStyle/>
          <a:p>
            <a:endParaRPr lang="en-US" smtClean="0"/>
          </a:p>
        </p:txBody>
      </p:sp>
      <p:sp>
        <p:nvSpPr>
          <p:cNvPr id="277508"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Slide Image Placeholder 1"/>
          <p:cNvSpPr>
            <a:spLocks noGrp="1" noRot="1" noChangeAspect="1" noTextEdit="1"/>
          </p:cNvSpPr>
          <p:nvPr>
            <p:ph type="sldImg"/>
          </p:nvPr>
        </p:nvSpPr>
        <p:spPr>
          <a:ln/>
        </p:spPr>
      </p:sp>
      <p:sp>
        <p:nvSpPr>
          <p:cNvPr id="278531" name="Notes Placeholder 2"/>
          <p:cNvSpPr>
            <a:spLocks noGrp="1"/>
          </p:cNvSpPr>
          <p:nvPr>
            <p:ph type="body" idx="1"/>
          </p:nvPr>
        </p:nvSpPr>
        <p:spPr>
          <a:noFill/>
          <a:ln/>
        </p:spPr>
        <p:txBody>
          <a:bodyPr/>
          <a:lstStyle/>
          <a:p>
            <a:endParaRPr lang="en-US" smtClean="0"/>
          </a:p>
        </p:txBody>
      </p:sp>
      <p:sp>
        <p:nvSpPr>
          <p:cNvPr id="278532"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Slide Image Placeholder 1"/>
          <p:cNvSpPr>
            <a:spLocks noGrp="1" noRot="1" noChangeAspect="1" noTextEdit="1"/>
          </p:cNvSpPr>
          <p:nvPr>
            <p:ph type="sldImg"/>
          </p:nvPr>
        </p:nvSpPr>
        <p:spPr>
          <a:ln/>
        </p:spPr>
      </p:sp>
      <p:sp>
        <p:nvSpPr>
          <p:cNvPr id="279555" name="Notes Placeholder 2"/>
          <p:cNvSpPr>
            <a:spLocks noGrp="1"/>
          </p:cNvSpPr>
          <p:nvPr>
            <p:ph type="body" idx="1"/>
          </p:nvPr>
        </p:nvSpPr>
        <p:spPr>
          <a:noFill/>
          <a:ln/>
        </p:spPr>
        <p:txBody>
          <a:bodyPr/>
          <a:lstStyle/>
          <a:p>
            <a:endParaRPr lang="en-US" smtClean="0"/>
          </a:p>
        </p:txBody>
      </p:sp>
      <p:sp>
        <p:nvSpPr>
          <p:cNvPr id="279556"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Slide Image Placeholder 1"/>
          <p:cNvSpPr>
            <a:spLocks noGrp="1" noRot="1" noChangeAspect="1" noTextEdit="1"/>
          </p:cNvSpPr>
          <p:nvPr>
            <p:ph type="sldImg"/>
          </p:nvPr>
        </p:nvSpPr>
        <p:spPr>
          <a:ln/>
        </p:spPr>
      </p:sp>
      <p:sp>
        <p:nvSpPr>
          <p:cNvPr id="280579" name="Notes Placeholder 2"/>
          <p:cNvSpPr>
            <a:spLocks noGrp="1"/>
          </p:cNvSpPr>
          <p:nvPr>
            <p:ph type="body" idx="1"/>
          </p:nvPr>
        </p:nvSpPr>
        <p:spPr>
          <a:noFill/>
          <a:ln/>
        </p:spPr>
        <p:txBody>
          <a:bodyPr/>
          <a:lstStyle/>
          <a:p>
            <a:endParaRPr lang="en-US" smtClean="0"/>
          </a:p>
        </p:txBody>
      </p:sp>
      <p:sp>
        <p:nvSpPr>
          <p:cNvPr id="280580"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Slide Image Placeholder 1"/>
          <p:cNvSpPr>
            <a:spLocks noGrp="1" noRot="1" noChangeAspect="1" noTextEdit="1"/>
          </p:cNvSpPr>
          <p:nvPr>
            <p:ph type="sldImg"/>
          </p:nvPr>
        </p:nvSpPr>
        <p:spPr>
          <a:ln/>
        </p:spPr>
      </p:sp>
      <p:sp>
        <p:nvSpPr>
          <p:cNvPr id="281603" name="Notes Placeholder 2"/>
          <p:cNvSpPr>
            <a:spLocks noGrp="1"/>
          </p:cNvSpPr>
          <p:nvPr>
            <p:ph type="body" idx="1"/>
          </p:nvPr>
        </p:nvSpPr>
        <p:spPr>
          <a:noFill/>
          <a:ln/>
        </p:spPr>
        <p:txBody>
          <a:bodyPr/>
          <a:lstStyle/>
          <a:p>
            <a:endParaRPr lang="en-US" smtClean="0"/>
          </a:p>
        </p:txBody>
      </p:sp>
      <p:sp>
        <p:nvSpPr>
          <p:cNvPr id="281604"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Slide Image Placeholder 1"/>
          <p:cNvSpPr>
            <a:spLocks noGrp="1" noRot="1" noChangeAspect="1" noTextEdit="1"/>
          </p:cNvSpPr>
          <p:nvPr>
            <p:ph type="sldImg"/>
          </p:nvPr>
        </p:nvSpPr>
        <p:spPr>
          <a:ln/>
        </p:spPr>
      </p:sp>
      <p:sp>
        <p:nvSpPr>
          <p:cNvPr id="282627" name="Notes Placeholder 2"/>
          <p:cNvSpPr>
            <a:spLocks noGrp="1"/>
          </p:cNvSpPr>
          <p:nvPr>
            <p:ph type="body" idx="1"/>
          </p:nvPr>
        </p:nvSpPr>
        <p:spPr>
          <a:noFill/>
          <a:ln/>
        </p:spPr>
        <p:txBody>
          <a:bodyPr/>
          <a:lstStyle/>
          <a:p>
            <a:endParaRPr lang="en-US" smtClean="0"/>
          </a:p>
        </p:txBody>
      </p:sp>
      <p:sp>
        <p:nvSpPr>
          <p:cNvPr id="282628"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Slide Image Placeholder 1"/>
          <p:cNvSpPr>
            <a:spLocks noGrp="1" noRot="1" noChangeAspect="1" noTextEdit="1"/>
          </p:cNvSpPr>
          <p:nvPr>
            <p:ph type="sldImg"/>
          </p:nvPr>
        </p:nvSpPr>
        <p:spPr>
          <a:ln/>
        </p:spPr>
      </p:sp>
      <p:sp>
        <p:nvSpPr>
          <p:cNvPr id="310275" name="Notes Placeholder 2"/>
          <p:cNvSpPr>
            <a:spLocks noGrp="1"/>
          </p:cNvSpPr>
          <p:nvPr>
            <p:ph type="body" idx="1"/>
          </p:nvPr>
        </p:nvSpPr>
        <p:spPr>
          <a:noFill/>
          <a:ln/>
        </p:spPr>
        <p:txBody>
          <a:bodyPr/>
          <a:lstStyle/>
          <a:p>
            <a:endParaRPr lang="en-US" smtClean="0"/>
          </a:p>
        </p:txBody>
      </p:sp>
      <p:sp>
        <p:nvSpPr>
          <p:cNvPr id="310276"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Slide Image Placeholder 1"/>
          <p:cNvSpPr>
            <a:spLocks noGrp="1" noRot="1" noChangeAspect="1" noTextEdit="1"/>
          </p:cNvSpPr>
          <p:nvPr>
            <p:ph type="sldImg"/>
          </p:nvPr>
        </p:nvSpPr>
        <p:spPr>
          <a:ln/>
        </p:spPr>
      </p:sp>
      <p:sp>
        <p:nvSpPr>
          <p:cNvPr id="321539" name="Notes Placeholder 2"/>
          <p:cNvSpPr>
            <a:spLocks noGrp="1"/>
          </p:cNvSpPr>
          <p:nvPr>
            <p:ph type="body" idx="1"/>
          </p:nvPr>
        </p:nvSpPr>
        <p:spPr>
          <a:noFill/>
          <a:ln/>
        </p:spPr>
        <p:txBody>
          <a:bodyPr/>
          <a:lstStyle/>
          <a:p>
            <a:endParaRPr lang="en-US" smtClean="0"/>
          </a:p>
        </p:txBody>
      </p:sp>
      <p:sp>
        <p:nvSpPr>
          <p:cNvPr id="321540"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Slide Image Placeholder 1"/>
          <p:cNvSpPr>
            <a:spLocks noGrp="1" noRot="1" noChangeAspect="1" noTextEdit="1"/>
          </p:cNvSpPr>
          <p:nvPr>
            <p:ph type="sldImg"/>
          </p:nvPr>
        </p:nvSpPr>
        <p:spPr>
          <a:ln/>
        </p:spPr>
      </p:sp>
      <p:sp>
        <p:nvSpPr>
          <p:cNvPr id="248835" name="Notes Placeholder 2"/>
          <p:cNvSpPr>
            <a:spLocks noGrp="1"/>
          </p:cNvSpPr>
          <p:nvPr>
            <p:ph type="body" idx="1"/>
          </p:nvPr>
        </p:nvSpPr>
        <p:spPr>
          <a:noFill/>
          <a:ln/>
        </p:spPr>
        <p:txBody>
          <a:bodyPr/>
          <a:lstStyle/>
          <a:p>
            <a:endParaRPr lang="en-US" smtClean="0"/>
          </a:p>
        </p:txBody>
      </p:sp>
      <p:sp>
        <p:nvSpPr>
          <p:cNvPr id="248836"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Slide Image Placeholder 1"/>
          <p:cNvSpPr>
            <a:spLocks noGrp="1" noRot="1" noChangeAspect="1" noTextEdit="1"/>
          </p:cNvSpPr>
          <p:nvPr>
            <p:ph type="sldImg"/>
          </p:nvPr>
        </p:nvSpPr>
        <p:spPr>
          <a:ln/>
        </p:spPr>
      </p:sp>
      <p:sp>
        <p:nvSpPr>
          <p:cNvPr id="322563" name="Notes Placeholder 2"/>
          <p:cNvSpPr>
            <a:spLocks noGrp="1"/>
          </p:cNvSpPr>
          <p:nvPr>
            <p:ph type="body" idx="1"/>
          </p:nvPr>
        </p:nvSpPr>
        <p:spPr>
          <a:noFill/>
          <a:ln/>
        </p:spPr>
        <p:txBody>
          <a:bodyPr/>
          <a:lstStyle/>
          <a:p>
            <a:endParaRPr lang="en-US" smtClean="0"/>
          </a:p>
        </p:txBody>
      </p:sp>
      <p:sp>
        <p:nvSpPr>
          <p:cNvPr id="322564"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Slide Image Placeholder 1"/>
          <p:cNvSpPr>
            <a:spLocks noGrp="1" noRot="1" noChangeAspect="1" noTextEdit="1"/>
          </p:cNvSpPr>
          <p:nvPr>
            <p:ph type="sldImg"/>
          </p:nvPr>
        </p:nvSpPr>
        <p:spPr>
          <a:ln/>
        </p:spPr>
      </p:sp>
      <p:sp>
        <p:nvSpPr>
          <p:cNvPr id="323587" name="Notes Placeholder 2"/>
          <p:cNvSpPr>
            <a:spLocks noGrp="1"/>
          </p:cNvSpPr>
          <p:nvPr>
            <p:ph type="body" idx="1"/>
          </p:nvPr>
        </p:nvSpPr>
        <p:spPr>
          <a:noFill/>
          <a:ln/>
        </p:spPr>
        <p:txBody>
          <a:bodyPr/>
          <a:lstStyle/>
          <a:p>
            <a:endParaRPr lang="en-US" smtClean="0"/>
          </a:p>
        </p:txBody>
      </p:sp>
      <p:sp>
        <p:nvSpPr>
          <p:cNvPr id="323588"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Slide Image Placeholder 1"/>
          <p:cNvSpPr>
            <a:spLocks noGrp="1" noRot="1" noChangeAspect="1" noTextEdit="1"/>
          </p:cNvSpPr>
          <p:nvPr>
            <p:ph type="sldImg"/>
          </p:nvPr>
        </p:nvSpPr>
        <p:spPr>
          <a:ln/>
        </p:spPr>
      </p:sp>
      <p:sp>
        <p:nvSpPr>
          <p:cNvPr id="324611" name="Notes Placeholder 2"/>
          <p:cNvSpPr>
            <a:spLocks noGrp="1"/>
          </p:cNvSpPr>
          <p:nvPr>
            <p:ph type="body" idx="1"/>
          </p:nvPr>
        </p:nvSpPr>
        <p:spPr>
          <a:noFill/>
          <a:ln/>
        </p:spPr>
        <p:txBody>
          <a:bodyPr/>
          <a:lstStyle/>
          <a:p>
            <a:endParaRPr lang="en-US" smtClean="0"/>
          </a:p>
        </p:txBody>
      </p:sp>
      <p:sp>
        <p:nvSpPr>
          <p:cNvPr id="324612"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Slide Image Placeholder 1"/>
          <p:cNvSpPr>
            <a:spLocks noGrp="1" noRot="1" noChangeAspect="1" noTextEdit="1"/>
          </p:cNvSpPr>
          <p:nvPr>
            <p:ph type="sldImg"/>
          </p:nvPr>
        </p:nvSpPr>
        <p:spPr>
          <a:ln/>
        </p:spPr>
      </p:sp>
      <p:sp>
        <p:nvSpPr>
          <p:cNvPr id="325635" name="Notes Placeholder 2"/>
          <p:cNvSpPr>
            <a:spLocks noGrp="1"/>
          </p:cNvSpPr>
          <p:nvPr>
            <p:ph type="body" idx="1"/>
          </p:nvPr>
        </p:nvSpPr>
        <p:spPr>
          <a:noFill/>
          <a:ln/>
        </p:spPr>
        <p:txBody>
          <a:bodyPr/>
          <a:lstStyle/>
          <a:p>
            <a:endParaRPr lang="en-US" smtClean="0"/>
          </a:p>
        </p:txBody>
      </p:sp>
      <p:sp>
        <p:nvSpPr>
          <p:cNvPr id="325636"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Slide Image Placeholder 1"/>
          <p:cNvSpPr>
            <a:spLocks noGrp="1" noRot="1" noChangeAspect="1" noTextEdit="1"/>
          </p:cNvSpPr>
          <p:nvPr>
            <p:ph type="sldImg"/>
          </p:nvPr>
        </p:nvSpPr>
        <p:spPr>
          <a:ln/>
        </p:spPr>
      </p:sp>
      <p:sp>
        <p:nvSpPr>
          <p:cNvPr id="326659" name="Notes Placeholder 2"/>
          <p:cNvSpPr>
            <a:spLocks noGrp="1"/>
          </p:cNvSpPr>
          <p:nvPr>
            <p:ph type="body" idx="1"/>
          </p:nvPr>
        </p:nvSpPr>
        <p:spPr>
          <a:noFill/>
          <a:ln/>
        </p:spPr>
        <p:txBody>
          <a:bodyPr/>
          <a:lstStyle/>
          <a:p>
            <a:endParaRPr lang="en-US" smtClean="0"/>
          </a:p>
        </p:txBody>
      </p:sp>
      <p:sp>
        <p:nvSpPr>
          <p:cNvPr id="326660"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Slide Image Placeholder 1"/>
          <p:cNvSpPr>
            <a:spLocks noGrp="1" noRot="1" noChangeAspect="1" noTextEdit="1"/>
          </p:cNvSpPr>
          <p:nvPr>
            <p:ph type="sldImg"/>
          </p:nvPr>
        </p:nvSpPr>
        <p:spPr>
          <a:ln/>
        </p:spPr>
      </p:sp>
      <p:sp>
        <p:nvSpPr>
          <p:cNvPr id="327683" name="Notes Placeholder 2"/>
          <p:cNvSpPr>
            <a:spLocks noGrp="1"/>
          </p:cNvSpPr>
          <p:nvPr>
            <p:ph type="body" idx="1"/>
          </p:nvPr>
        </p:nvSpPr>
        <p:spPr>
          <a:noFill/>
          <a:ln/>
        </p:spPr>
        <p:txBody>
          <a:bodyPr/>
          <a:lstStyle/>
          <a:p>
            <a:endParaRPr lang="en-US" smtClean="0"/>
          </a:p>
        </p:txBody>
      </p:sp>
      <p:sp>
        <p:nvSpPr>
          <p:cNvPr id="327684"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Slide Image Placeholder 1"/>
          <p:cNvSpPr>
            <a:spLocks noGrp="1" noRot="1" noChangeAspect="1" noTextEdit="1"/>
          </p:cNvSpPr>
          <p:nvPr>
            <p:ph type="sldImg"/>
          </p:nvPr>
        </p:nvSpPr>
        <p:spPr>
          <a:ln/>
        </p:spPr>
      </p:sp>
      <p:sp>
        <p:nvSpPr>
          <p:cNvPr id="328707" name="Notes Placeholder 2"/>
          <p:cNvSpPr>
            <a:spLocks noGrp="1"/>
          </p:cNvSpPr>
          <p:nvPr>
            <p:ph type="body" idx="1"/>
          </p:nvPr>
        </p:nvSpPr>
        <p:spPr>
          <a:noFill/>
          <a:ln/>
        </p:spPr>
        <p:txBody>
          <a:bodyPr/>
          <a:lstStyle/>
          <a:p>
            <a:endParaRPr lang="en-US" smtClean="0"/>
          </a:p>
        </p:txBody>
      </p:sp>
      <p:sp>
        <p:nvSpPr>
          <p:cNvPr id="328708"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Slide Image Placeholder 1"/>
          <p:cNvSpPr>
            <a:spLocks noGrp="1" noRot="1" noChangeAspect="1" noTextEdit="1"/>
          </p:cNvSpPr>
          <p:nvPr>
            <p:ph type="sldImg"/>
          </p:nvPr>
        </p:nvSpPr>
        <p:spPr>
          <a:ln/>
        </p:spPr>
      </p:sp>
      <p:sp>
        <p:nvSpPr>
          <p:cNvPr id="357379" name="Notes Placeholder 2"/>
          <p:cNvSpPr>
            <a:spLocks noGrp="1"/>
          </p:cNvSpPr>
          <p:nvPr>
            <p:ph type="body" idx="1"/>
          </p:nvPr>
        </p:nvSpPr>
        <p:spPr>
          <a:noFill/>
          <a:ln/>
        </p:spPr>
        <p:txBody>
          <a:bodyPr/>
          <a:lstStyle/>
          <a:p>
            <a:endParaRPr lang="en-US" smtClean="0"/>
          </a:p>
        </p:txBody>
      </p:sp>
      <p:sp>
        <p:nvSpPr>
          <p:cNvPr id="357380"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Slide Image Placeholder 1"/>
          <p:cNvSpPr>
            <a:spLocks noGrp="1" noRot="1" noChangeAspect="1" noTextEdit="1"/>
          </p:cNvSpPr>
          <p:nvPr>
            <p:ph type="sldImg"/>
          </p:nvPr>
        </p:nvSpPr>
        <p:spPr>
          <a:ln/>
        </p:spPr>
      </p:sp>
      <p:sp>
        <p:nvSpPr>
          <p:cNvPr id="358403" name="Notes Placeholder 2"/>
          <p:cNvSpPr>
            <a:spLocks noGrp="1"/>
          </p:cNvSpPr>
          <p:nvPr>
            <p:ph type="body" idx="1"/>
          </p:nvPr>
        </p:nvSpPr>
        <p:spPr>
          <a:noFill/>
          <a:ln/>
        </p:spPr>
        <p:txBody>
          <a:bodyPr/>
          <a:lstStyle/>
          <a:p>
            <a:endParaRPr lang="en-US" smtClean="0"/>
          </a:p>
        </p:txBody>
      </p:sp>
      <p:sp>
        <p:nvSpPr>
          <p:cNvPr id="358404"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Slide Image Placeholder 1"/>
          <p:cNvSpPr>
            <a:spLocks noGrp="1" noRot="1" noChangeAspect="1" noTextEdit="1"/>
          </p:cNvSpPr>
          <p:nvPr>
            <p:ph type="sldImg"/>
          </p:nvPr>
        </p:nvSpPr>
        <p:spPr>
          <a:ln/>
        </p:spPr>
      </p:sp>
      <p:sp>
        <p:nvSpPr>
          <p:cNvPr id="368643" name="Notes Placeholder 2"/>
          <p:cNvSpPr>
            <a:spLocks noGrp="1"/>
          </p:cNvSpPr>
          <p:nvPr>
            <p:ph type="body" idx="1"/>
          </p:nvPr>
        </p:nvSpPr>
        <p:spPr>
          <a:noFill/>
          <a:ln/>
        </p:spPr>
        <p:txBody>
          <a:bodyPr/>
          <a:lstStyle/>
          <a:p>
            <a:endParaRPr lang="en-US" smtClean="0"/>
          </a:p>
        </p:txBody>
      </p:sp>
      <p:sp>
        <p:nvSpPr>
          <p:cNvPr id="368644"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Slide Image Placeholder 1"/>
          <p:cNvSpPr>
            <a:spLocks noGrp="1" noRot="1" noChangeAspect="1" noTextEdit="1"/>
          </p:cNvSpPr>
          <p:nvPr>
            <p:ph type="sldImg"/>
          </p:nvPr>
        </p:nvSpPr>
        <p:spPr>
          <a:ln/>
        </p:spPr>
      </p:sp>
      <p:sp>
        <p:nvSpPr>
          <p:cNvPr id="249859" name="Notes Placeholder 2"/>
          <p:cNvSpPr>
            <a:spLocks noGrp="1"/>
          </p:cNvSpPr>
          <p:nvPr>
            <p:ph type="body" idx="1"/>
          </p:nvPr>
        </p:nvSpPr>
        <p:spPr>
          <a:noFill/>
          <a:ln/>
        </p:spPr>
        <p:txBody>
          <a:bodyPr/>
          <a:lstStyle/>
          <a:p>
            <a:endParaRPr lang="en-US" smtClean="0"/>
          </a:p>
        </p:txBody>
      </p:sp>
      <p:sp>
        <p:nvSpPr>
          <p:cNvPr id="249860"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Slide Image Placeholder 1"/>
          <p:cNvSpPr>
            <a:spLocks noGrp="1" noRot="1" noChangeAspect="1" noTextEdit="1"/>
          </p:cNvSpPr>
          <p:nvPr>
            <p:ph type="sldImg"/>
          </p:nvPr>
        </p:nvSpPr>
        <p:spPr>
          <a:ln/>
        </p:spPr>
      </p:sp>
      <p:sp>
        <p:nvSpPr>
          <p:cNvPr id="369667" name="Notes Placeholder 2"/>
          <p:cNvSpPr>
            <a:spLocks noGrp="1"/>
          </p:cNvSpPr>
          <p:nvPr>
            <p:ph type="body" idx="1"/>
          </p:nvPr>
        </p:nvSpPr>
        <p:spPr>
          <a:noFill/>
          <a:ln/>
        </p:spPr>
        <p:txBody>
          <a:bodyPr/>
          <a:lstStyle/>
          <a:p>
            <a:endParaRPr lang="en-US" smtClean="0"/>
          </a:p>
        </p:txBody>
      </p:sp>
      <p:sp>
        <p:nvSpPr>
          <p:cNvPr id="369668"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Slide Image Placeholder 1"/>
          <p:cNvSpPr>
            <a:spLocks noGrp="1" noRot="1" noChangeAspect="1" noTextEdit="1"/>
          </p:cNvSpPr>
          <p:nvPr>
            <p:ph type="sldImg"/>
          </p:nvPr>
        </p:nvSpPr>
        <p:spPr>
          <a:ln/>
        </p:spPr>
      </p:sp>
      <p:sp>
        <p:nvSpPr>
          <p:cNvPr id="370691" name="Notes Placeholder 2"/>
          <p:cNvSpPr>
            <a:spLocks noGrp="1"/>
          </p:cNvSpPr>
          <p:nvPr>
            <p:ph type="body" idx="1"/>
          </p:nvPr>
        </p:nvSpPr>
        <p:spPr>
          <a:noFill/>
          <a:ln/>
        </p:spPr>
        <p:txBody>
          <a:bodyPr/>
          <a:lstStyle/>
          <a:p>
            <a:endParaRPr lang="en-US" smtClean="0"/>
          </a:p>
        </p:txBody>
      </p:sp>
      <p:sp>
        <p:nvSpPr>
          <p:cNvPr id="370692"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Slide Image Placeholder 1"/>
          <p:cNvSpPr>
            <a:spLocks noGrp="1" noRot="1" noChangeAspect="1" noTextEdit="1"/>
          </p:cNvSpPr>
          <p:nvPr>
            <p:ph type="sldImg"/>
          </p:nvPr>
        </p:nvSpPr>
        <p:spPr>
          <a:ln/>
        </p:spPr>
      </p:sp>
      <p:sp>
        <p:nvSpPr>
          <p:cNvPr id="371715" name="Notes Placeholder 2"/>
          <p:cNvSpPr>
            <a:spLocks noGrp="1"/>
          </p:cNvSpPr>
          <p:nvPr>
            <p:ph type="body" idx="1"/>
          </p:nvPr>
        </p:nvSpPr>
        <p:spPr>
          <a:noFill/>
          <a:ln/>
        </p:spPr>
        <p:txBody>
          <a:bodyPr/>
          <a:lstStyle/>
          <a:p>
            <a:endParaRPr lang="en-US" smtClean="0"/>
          </a:p>
        </p:txBody>
      </p:sp>
      <p:sp>
        <p:nvSpPr>
          <p:cNvPr id="371716"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Slide Image Placeholder 1"/>
          <p:cNvSpPr>
            <a:spLocks noGrp="1" noRot="1" noChangeAspect="1" noTextEdit="1"/>
          </p:cNvSpPr>
          <p:nvPr>
            <p:ph type="sldImg"/>
          </p:nvPr>
        </p:nvSpPr>
        <p:spPr>
          <a:ln/>
        </p:spPr>
      </p:sp>
      <p:sp>
        <p:nvSpPr>
          <p:cNvPr id="372739" name="Notes Placeholder 2"/>
          <p:cNvSpPr>
            <a:spLocks noGrp="1"/>
          </p:cNvSpPr>
          <p:nvPr>
            <p:ph type="body" idx="1"/>
          </p:nvPr>
        </p:nvSpPr>
        <p:spPr>
          <a:noFill/>
          <a:ln/>
        </p:spPr>
        <p:txBody>
          <a:bodyPr/>
          <a:lstStyle/>
          <a:p>
            <a:endParaRPr lang="en-US" smtClean="0"/>
          </a:p>
        </p:txBody>
      </p:sp>
      <p:sp>
        <p:nvSpPr>
          <p:cNvPr id="372740"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Slide Image Placeholder 1"/>
          <p:cNvSpPr>
            <a:spLocks noGrp="1" noRot="1" noChangeAspect="1" noTextEdit="1"/>
          </p:cNvSpPr>
          <p:nvPr>
            <p:ph type="sldImg"/>
          </p:nvPr>
        </p:nvSpPr>
        <p:spPr>
          <a:ln/>
        </p:spPr>
      </p:sp>
      <p:sp>
        <p:nvSpPr>
          <p:cNvPr id="373763" name="Notes Placeholder 2"/>
          <p:cNvSpPr>
            <a:spLocks noGrp="1"/>
          </p:cNvSpPr>
          <p:nvPr>
            <p:ph type="body" idx="1"/>
          </p:nvPr>
        </p:nvSpPr>
        <p:spPr>
          <a:noFill/>
          <a:ln/>
        </p:spPr>
        <p:txBody>
          <a:bodyPr/>
          <a:lstStyle/>
          <a:p>
            <a:endParaRPr lang="en-US" smtClean="0"/>
          </a:p>
        </p:txBody>
      </p:sp>
      <p:sp>
        <p:nvSpPr>
          <p:cNvPr id="373764"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Slide Image Placeholder 1"/>
          <p:cNvSpPr>
            <a:spLocks noGrp="1" noRot="1" noChangeAspect="1" noTextEdit="1"/>
          </p:cNvSpPr>
          <p:nvPr>
            <p:ph type="sldImg"/>
          </p:nvPr>
        </p:nvSpPr>
        <p:spPr>
          <a:ln/>
        </p:spPr>
      </p:sp>
      <p:sp>
        <p:nvSpPr>
          <p:cNvPr id="374787" name="Notes Placeholder 2"/>
          <p:cNvSpPr>
            <a:spLocks noGrp="1"/>
          </p:cNvSpPr>
          <p:nvPr>
            <p:ph type="body" idx="1"/>
          </p:nvPr>
        </p:nvSpPr>
        <p:spPr>
          <a:noFill/>
          <a:ln/>
        </p:spPr>
        <p:txBody>
          <a:bodyPr/>
          <a:lstStyle/>
          <a:p>
            <a:endParaRPr lang="en-US" smtClean="0"/>
          </a:p>
        </p:txBody>
      </p:sp>
      <p:sp>
        <p:nvSpPr>
          <p:cNvPr id="374788"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Slide Image Placeholder 1"/>
          <p:cNvSpPr>
            <a:spLocks noGrp="1" noRot="1" noChangeAspect="1" noTextEdit="1"/>
          </p:cNvSpPr>
          <p:nvPr>
            <p:ph type="sldImg"/>
          </p:nvPr>
        </p:nvSpPr>
        <p:spPr>
          <a:ln/>
        </p:spPr>
      </p:sp>
      <p:sp>
        <p:nvSpPr>
          <p:cNvPr id="375811" name="Notes Placeholder 2"/>
          <p:cNvSpPr>
            <a:spLocks noGrp="1"/>
          </p:cNvSpPr>
          <p:nvPr>
            <p:ph type="body" idx="1"/>
          </p:nvPr>
        </p:nvSpPr>
        <p:spPr>
          <a:noFill/>
          <a:ln/>
        </p:spPr>
        <p:txBody>
          <a:bodyPr/>
          <a:lstStyle/>
          <a:p>
            <a:endParaRPr lang="en-US" smtClean="0"/>
          </a:p>
        </p:txBody>
      </p:sp>
      <p:sp>
        <p:nvSpPr>
          <p:cNvPr id="375812"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Slide Image Placeholder 1"/>
          <p:cNvSpPr>
            <a:spLocks noGrp="1" noRot="1" noChangeAspect="1" noTextEdit="1"/>
          </p:cNvSpPr>
          <p:nvPr>
            <p:ph type="sldImg"/>
          </p:nvPr>
        </p:nvSpPr>
        <p:spPr>
          <a:ln/>
        </p:spPr>
      </p:sp>
      <p:sp>
        <p:nvSpPr>
          <p:cNvPr id="377859" name="Notes Placeholder 2"/>
          <p:cNvSpPr>
            <a:spLocks noGrp="1"/>
          </p:cNvSpPr>
          <p:nvPr>
            <p:ph type="body" idx="1"/>
          </p:nvPr>
        </p:nvSpPr>
        <p:spPr>
          <a:noFill/>
          <a:ln/>
        </p:spPr>
        <p:txBody>
          <a:bodyPr/>
          <a:lstStyle/>
          <a:p>
            <a:endParaRPr lang="en-US" smtClean="0"/>
          </a:p>
        </p:txBody>
      </p:sp>
      <p:sp>
        <p:nvSpPr>
          <p:cNvPr id="377860"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Slide Image Placeholder 1"/>
          <p:cNvSpPr>
            <a:spLocks noGrp="1" noRot="1" noChangeAspect="1" noTextEdit="1"/>
          </p:cNvSpPr>
          <p:nvPr>
            <p:ph type="sldImg"/>
          </p:nvPr>
        </p:nvSpPr>
        <p:spPr>
          <a:ln/>
        </p:spPr>
      </p:sp>
      <p:sp>
        <p:nvSpPr>
          <p:cNvPr id="378883" name="Notes Placeholder 2"/>
          <p:cNvSpPr>
            <a:spLocks noGrp="1"/>
          </p:cNvSpPr>
          <p:nvPr>
            <p:ph type="body" idx="1"/>
          </p:nvPr>
        </p:nvSpPr>
        <p:spPr>
          <a:noFill/>
          <a:ln/>
        </p:spPr>
        <p:txBody>
          <a:bodyPr/>
          <a:lstStyle/>
          <a:p>
            <a:endParaRPr lang="en-US" smtClean="0"/>
          </a:p>
        </p:txBody>
      </p:sp>
      <p:sp>
        <p:nvSpPr>
          <p:cNvPr id="378884"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Slide Image Placeholder 1"/>
          <p:cNvSpPr>
            <a:spLocks noGrp="1" noRot="1" noChangeAspect="1" noTextEdit="1"/>
          </p:cNvSpPr>
          <p:nvPr>
            <p:ph type="sldImg"/>
          </p:nvPr>
        </p:nvSpPr>
        <p:spPr>
          <a:ln/>
        </p:spPr>
      </p:sp>
      <p:sp>
        <p:nvSpPr>
          <p:cNvPr id="379907" name="Notes Placeholder 2"/>
          <p:cNvSpPr>
            <a:spLocks noGrp="1"/>
          </p:cNvSpPr>
          <p:nvPr>
            <p:ph type="body" idx="1"/>
          </p:nvPr>
        </p:nvSpPr>
        <p:spPr>
          <a:noFill/>
          <a:ln/>
        </p:spPr>
        <p:txBody>
          <a:bodyPr/>
          <a:lstStyle/>
          <a:p>
            <a:endParaRPr lang="en-US" smtClean="0"/>
          </a:p>
        </p:txBody>
      </p:sp>
      <p:sp>
        <p:nvSpPr>
          <p:cNvPr id="379908"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Slide Image Placeholder 1"/>
          <p:cNvSpPr>
            <a:spLocks noGrp="1" noRot="1" noChangeAspect="1" noTextEdit="1"/>
          </p:cNvSpPr>
          <p:nvPr>
            <p:ph type="sldImg"/>
          </p:nvPr>
        </p:nvSpPr>
        <p:spPr>
          <a:ln/>
        </p:spPr>
      </p:sp>
      <p:sp>
        <p:nvSpPr>
          <p:cNvPr id="250883" name="Notes Placeholder 2"/>
          <p:cNvSpPr>
            <a:spLocks noGrp="1"/>
          </p:cNvSpPr>
          <p:nvPr>
            <p:ph type="body" idx="1"/>
          </p:nvPr>
        </p:nvSpPr>
        <p:spPr>
          <a:noFill/>
          <a:ln/>
        </p:spPr>
        <p:txBody>
          <a:bodyPr/>
          <a:lstStyle/>
          <a:p>
            <a:endParaRPr lang="en-US" smtClean="0"/>
          </a:p>
        </p:txBody>
      </p:sp>
      <p:sp>
        <p:nvSpPr>
          <p:cNvPr id="250884"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Slide Image Placeholder 1"/>
          <p:cNvSpPr>
            <a:spLocks noGrp="1" noRot="1" noChangeAspect="1" noTextEdit="1"/>
          </p:cNvSpPr>
          <p:nvPr>
            <p:ph type="sldImg"/>
          </p:nvPr>
        </p:nvSpPr>
        <p:spPr>
          <a:ln/>
        </p:spPr>
      </p:sp>
      <p:sp>
        <p:nvSpPr>
          <p:cNvPr id="380931" name="Notes Placeholder 2"/>
          <p:cNvSpPr>
            <a:spLocks noGrp="1"/>
          </p:cNvSpPr>
          <p:nvPr>
            <p:ph type="body" idx="1"/>
          </p:nvPr>
        </p:nvSpPr>
        <p:spPr>
          <a:noFill/>
          <a:ln/>
        </p:spPr>
        <p:txBody>
          <a:bodyPr/>
          <a:lstStyle/>
          <a:p>
            <a:endParaRPr lang="en-US" smtClean="0"/>
          </a:p>
        </p:txBody>
      </p:sp>
      <p:sp>
        <p:nvSpPr>
          <p:cNvPr id="380932"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Slide Image Placeholder 1"/>
          <p:cNvSpPr>
            <a:spLocks noGrp="1" noRot="1" noChangeAspect="1" noTextEdit="1"/>
          </p:cNvSpPr>
          <p:nvPr>
            <p:ph type="sldImg"/>
          </p:nvPr>
        </p:nvSpPr>
        <p:spPr>
          <a:ln/>
        </p:spPr>
      </p:sp>
      <p:sp>
        <p:nvSpPr>
          <p:cNvPr id="381955" name="Notes Placeholder 2"/>
          <p:cNvSpPr>
            <a:spLocks noGrp="1"/>
          </p:cNvSpPr>
          <p:nvPr>
            <p:ph type="body" idx="1"/>
          </p:nvPr>
        </p:nvSpPr>
        <p:spPr>
          <a:noFill/>
          <a:ln/>
        </p:spPr>
        <p:txBody>
          <a:bodyPr/>
          <a:lstStyle/>
          <a:p>
            <a:endParaRPr lang="en-US" smtClean="0"/>
          </a:p>
        </p:txBody>
      </p:sp>
      <p:sp>
        <p:nvSpPr>
          <p:cNvPr id="381956"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Slide Image Placeholder 1"/>
          <p:cNvSpPr>
            <a:spLocks noGrp="1" noRot="1" noChangeAspect="1" noTextEdit="1"/>
          </p:cNvSpPr>
          <p:nvPr>
            <p:ph type="sldImg"/>
          </p:nvPr>
        </p:nvSpPr>
        <p:spPr>
          <a:ln/>
        </p:spPr>
      </p:sp>
      <p:sp>
        <p:nvSpPr>
          <p:cNvPr id="382979" name="Notes Placeholder 2"/>
          <p:cNvSpPr>
            <a:spLocks noGrp="1"/>
          </p:cNvSpPr>
          <p:nvPr>
            <p:ph type="body" idx="1"/>
          </p:nvPr>
        </p:nvSpPr>
        <p:spPr>
          <a:noFill/>
          <a:ln/>
        </p:spPr>
        <p:txBody>
          <a:bodyPr/>
          <a:lstStyle/>
          <a:p>
            <a:endParaRPr lang="en-US" smtClean="0"/>
          </a:p>
        </p:txBody>
      </p:sp>
      <p:sp>
        <p:nvSpPr>
          <p:cNvPr id="382980"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Slide Image Placeholder 1"/>
          <p:cNvSpPr>
            <a:spLocks noGrp="1" noRot="1" noChangeAspect="1" noTextEdit="1"/>
          </p:cNvSpPr>
          <p:nvPr>
            <p:ph type="sldImg"/>
          </p:nvPr>
        </p:nvSpPr>
        <p:spPr>
          <a:ln/>
        </p:spPr>
      </p:sp>
      <p:sp>
        <p:nvSpPr>
          <p:cNvPr id="251907" name="Notes Placeholder 2"/>
          <p:cNvSpPr>
            <a:spLocks noGrp="1"/>
          </p:cNvSpPr>
          <p:nvPr>
            <p:ph type="body" idx="1"/>
          </p:nvPr>
        </p:nvSpPr>
        <p:spPr>
          <a:noFill/>
          <a:ln/>
        </p:spPr>
        <p:txBody>
          <a:bodyPr/>
          <a:lstStyle/>
          <a:p>
            <a:endParaRPr lang="en-US" smtClean="0"/>
          </a:p>
        </p:txBody>
      </p:sp>
      <p:sp>
        <p:nvSpPr>
          <p:cNvPr id="251908"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Slide Image Placeholder 1"/>
          <p:cNvSpPr>
            <a:spLocks noGrp="1" noRot="1" noChangeAspect="1" noTextEdit="1"/>
          </p:cNvSpPr>
          <p:nvPr>
            <p:ph type="sldImg"/>
          </p:nvPr>
        </p:nvSpPr>
        <p:spPr>
          <a:ln/>
        </p:spPr>
      </p:sp>
      <p:sp>
        <p:nvSpPr>
          <p:cNvPr id="252931" name="Notes Placeholder 2"/>
          <p:cNvSpPr>
            <a:spLocks noGrp="1"/>
          </p:cNvSpPr>
          <p:nvPr>
            <p:ph type="body" idx="1"/>
          </p:nvPr>
        </p:nvSpPr>
        <p:spPr>
          <a:noFill/>
          <a:ln/>
        </p:spPr>
        <p:txBody>
          <a:bodyPr/>
          <a:lstStyle/>
          <a:p>
            <a:endParaRPr lang="en-US" smtClean="0"/>
          </a:p>
        </p:txBody>
      </p:sp>
      <p:sp>
        <p:nvSpPr>
          <p:cNvPr id="252932"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Slide Image Placeholder 1"/>
          <p:cNvSpPr>
            <a:spLocks noGrp="1" noRot="1" noChangeAspect="1" noTextEdit="1"/>
          </p:cNvSpPr>
          <p:nvPr>
            <p:ph type="sldImg"/>
          </p:nvPr>
        </p:nvSpPr>
        <p:spPr>
          <a:ln/>
        </p:spPr>
      </p:sp>
      <p:sp>
        <p:nvSpPr>
          <p:cNvPr id="259075" name="Notes Placeholder 2"/>
          <p:cNvSpPr>
            <a:spLocks noGrp="1"/>
          </p:cNvSpPr>
          <p:nvPr>
            <p:ph type="body" idx="1"/>
          </p:nvPr>
        </p:nvSpPr>
        <p:spPr>
          <a:noFill/>
          <a:ln/>
        </p:spPr>
        <p:txBody>
          <a:bodyPr/>
          <a:lstStyle/>
          <a:p>
            <a:endParaRPr lang="en-US" smtClean="0"/>
          </a:p>
        </p:txBody>
      </p:sp>
      <p:sp>
        <p:nvSpPr>
          <p:cNvPr id="259076"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Slide Image Placeholder 1"/>
          <p:cNvSpPr>
            <a:spLocks noGrp="1" noRot="1" noChangeAspect="1" noTextEdit="1"/>
          </p:cNvSpPr>
          <p:nvPr>
            <p:ph type="sldImg"/>
          </p:nvPr>
        </p:nvSpPr>
        <p:spPr>
          <a:ln/>
        </p:spPr>
      </p:sp>
      <p:sp>
        <p:nvSpPr>
          <p:cNvPr id="263171" name="Notes Placeholder 2"/>
          <p:cNvSpPr>
            <a:spLocks noGrp="1"/>
          </p:cNvSpPr>
          <p:nvPr>
            <p:ph type="body" idx="1"/>
          </p:nvPr>
        </p:nvSpPr>
        <p:spPr>
          <a:noFill/>
          <a:ln/>
        </p:spPr>
        <p:txBody>
          <a:bodyPr/>
          <a:lstStyle/>
          <a:p>
            <a:endParaRPr lang="en-US" smtClean="0"/>
          </a:p>
        </p:txBody>
      </p:sp>
      <p:sp>
        <p:nvSpPr>
          <p:cNvPr id="263172" name="Date Placeholder 4"/>
          <p:cNvSpPr>
            <a:spLocks noGrp="1"/>
          </p:cNvSpPr>
          <p:nvPr>
            <p:ph type="dt" sz="quarter" idx="1"/>
          </p:nvPr>
        </p:nvSpPr>
        <p:spPr>
          <a:noFill/>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D8BD707-D9CF-40AE-B4C6-C98DA3205C09}" type="datetimeFigureOut">
              <a:rPr lang="en-US" smtClean="0"/>
              <a:pPr/>
              <a:t>3/27/2017</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3/27/2017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D8BD707-D9CF-40AE-B4C6-C98DA3205C09}" type="datetimeFigureOut">
              <a:rPr lang="en-US" smtClean="0"/>
              <a:pPr/>
              <a:t>3/27/2017</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3/27/2017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D8BD707-D9CF-40AE-B4C6-C98DA3205C09}" type="datetimeFigureOut">
              <a:rPr lang="en-US" smtClean="0"/>
              <a:pPr/>
              <a:t>3/27/2017</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3/27/2017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3/27/2017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3/27/2017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3/27/2017</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3/27/2017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3/27/2017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3/27/2017</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MODULE-III</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smtClean="0">
                <a:solidFill>
                  <a:schemeClr val="tx1"/>
                </a:solidFill>
                <a:latin typeface="Cambria" pitchFamily="18" charset="0"/>
              </a:rPr>
              <a:t>Comparator</a:t>
            </a:r>
          </a:p>
        </p:txBody>
      </p:sp>
      <p:sp>
        <p:nvSpPr>
          <p:cNvPr id="65539" name="Content Placeholder 2"/>
          <p:cNvSpPr>
            <a:spLocks noGrp="1"/>
          </p:cNvSpPr>
          <p:nvPr>
            <p:ph idx="1"/>
          </p:nvPr>
        </p:nvSpPr>
        <p:spPr/>
        <p:txBody>
          <a:bodyPr>
            <a:normAutofit lnSpcReduction="10000"/>
          </a:bodyPr>
          <a:lstStyle/>
          <a:p>
            <a:pPr>
              <a:defRPr/>
            </a:pPr>
            <a:r>
              <a:rPr lang="en-US" dirty="0" smtClean="0">
                <a:latin typeface="Cambria" pitchFamily="18" charset="0"/>
              </a:rPr>
              <a:t>To sort elements in collection and maps </a:t>
            </a:r>
          </a:p>
          <a:p>
            <a:pPr marL="0" indent="0">
              <a:buFont typeface="Wingdings" pitchFamily="2" charset="2"/>
              <a:buNone/>
              <a:defRPr/>
            </a:pPr>
            <a:r>
              <a:rPr lang="en-US" dirty="0">
                <a:latin typeface="Cambria" pitchFamily="18" charset="0"/>
              </a:rPr>
              <a:t> </a:t>
            </a:r>
            <a:r>
              <a:rPr lang="en-US" dirty="0" smtClean="0">
                <a:latin typeface="Cambria" pitchFamily="18" charset="0"/>
              </a:rPr>
              <a:t>       </a:t>
            </a:r>
            <a:r>
              <a:rPr lang="en-US" dirty="0" err="1" smtClean="0">
                <a:latin typeface="Cambria" pitchFamily="18" charset="0"/>
              </a:rPr>
              <a:t>Eg</a:t>
            </a:r>
            <a:r>
              <a:rPr lang="en-US" dirty="0" smtClean="0">
                <a:latin typeface="Cambria" pitchFamily="18" charset="0"/>
              </a:rPr>
              <a:t>:- </a:t>
            </a:r>
            <a:r>
              <a:rPr lang="en-US" dirty="0" err="1" smtClean="0">
                <a:latin typeface="Cambria" pitchFamily="18" charset="0"/>
              </a:rPr>
              <a:t>TreeSet</a:t>
            </a:r>
            <a:r>
              <a:rPr lang="en-US" dirty="0" smtClean="0">
                <a:latin typeface="Cambria" pitchFamily="18" charset="0"/>
              </a:rPr>
              <a:t> and </a:t>
            </a:r>
            <a:r>
              <a:rPr lang="en-US" dirty="0" err="1" smtClean="0">
                <a:latin typeface="Cambria" pitchFamily="18" charset="0"/>
              </a:rPr>
              <a:t>TreeMap</a:t>
            </a:r>
            <a:endParaRPr lang="en-US" dirty="0" smtClean="0">
              <a:latin typeface="Cambria" pitchFamily="18" charset="0"/>
            </a:endParaRPr>
          </a:p>
          <a:p>
            <a:pPr marL="0" indent="0">
              <a:buFont typeface="Wingdings" pitchFamily="2" charset="2"/>
              <a:buNone/>
              <a:defRPr/>
            </a:pPr>
            <a:endParaRPr lang="en-US" dirty="0" smtClean="0">
              <a:latin typeface="Cambria" pitchFamily="18" charset="0"/>
            </a:endParaRPr>
          </a:p>
          <a:p>
            <a:pPr>
              <a:defRPr/>
            </a:pPr>
            <a:r>
              <a:rPr lang="en-US" dirty="0" smtClean="0">
                <a:latin typeface="Cambria" pitchFamily="18" charset="0"/>
              </a:rPr>
              <a:t>Specify a Comparator object when creating a set or map</a:t>
            </a:r>
          </a:p>
          <a:p>
            <a:pPr marL="0" indent="0">
              <a:buFont typeface="Wingdings" pitchFamily="2" charset="2"/>
              <a:buNone/>
              <a:defRPr/>
            </a:pPr>
            <a:endParaRPr lang="en-US" dirty="0" smtClean="0">
              <a:latin typeface="Cambria" pitchFamily="18" charset="0"/>
            </a:endParaRPr>
          </a:p>
          <a:p>
            <a:pPr>
              <a:buClr>
                <a:srgbClr val="FF0000"/>
              </a:buClr>
              <a:buSzPct val="150000"/>
              <a:buFont typeface="Wingdings" pitchFamily="2" charset="2"/>
              <a:buChar char="q"/>
              <a:defRPr/>
            </a:pPr>
            <a:r>
              <a:rPr lang="en-US" dirty="0" smtClean="0">
                <a:latin typeface="Cambria" pitchFamily="18" charset="0"/>
              </a:rPr>
              <a:t> int compare(Object obj1, Object obj2)</a:t>
            </a:r>
          </a:p>
          <a:p>
            <a:pPr>
              <a:defRPr/>
            </a:pPr>
            <a:r>
              <a:rPr lang="en-US" dirty="0" smtClean="0">
                <a:latin typeface="Cambria" pitchFamily="18" charset="0"/>
              </a:rPr>
              <a:t>0        (obj1 = obj</a:t>
            </a:r>
            <a:r>
              <a:rPr lang="en-US" dirty="0">
                <a:latin typeface="Cambria" pitchFamily="18" charset="0"/>
              </a:rPr>
              <a:t>2</a:t>
            </a:r>
            <a:r>
              <a:rPr lang="en-US" dirty="0" smtClean="0">
                <a:latin typeface="Cambria" pitchFamily="18" charset="0"/>
              </a:rPr>
              <a:t>)</a:t>
            </a:r>
          </a:p>
          <a:p>
            <a:pPr>
              <a:defRPr/>
            </a:pPr>
            <a:r>
              <a:rPr lang="en-US" dirty="0" smtClean="0">
                <a:latin typeface="Cambria" pitchFamily="18" charset="0"/>
              </a:rPr>
              <a:t>+</a:t>
            </a:r>
            <a:r>
              <a:rPr lang="en-US" dirty="0" err="1" smtClean="0">
                <a:latin typeface="Cambria" pitchFamily="18" charset="0"/>
              </a:rPr>
              <a:t>ve</a:t>
            </a:r>
            <a:r>
              <a:rPr lang="en-US" dirty="0" smtClean="0">
                <a:latin typeface="Cambria" pitchFamily="18" charset="0"/>
              </a:rPr>
              <a:t>    (obj1 &gt; obj2)</a:t>
            </a:r>
          </a:p>
          <a:p>
            <a:pPr>
              <a:defRPr/>
            </a:pPr>
            <a:r>
              <a:rPr lang="en-US" dirty="0" smtClean="0">
                <a:latin typeface="Cambria" pitchFamily="18" charset="0"/>
              </a:rPr>
              <a:t>-</a:t>
            </a:r>
            <a:r>
              <a:rPr lang="en-US" dirty="0" err="1" smtClean="0">
                <a:latin typeface="Cambria" pitchFamily="18" charset="0"/>
              </a:rPr>
              <a:t>ve</a:t>
            </a:r>
            <a:r>
              <a:rPr lang="en-US" dirty="0" smtClean="0">
                <a:latin typeface="Cambria" pitchFamily="18" charset="0"/>
              </a:rPr>
              <a:t>     (obj1 &lt; obj2)</a:t>
            </a:r>
          </a:p>
          <a:p>
            <a:pPr>
              <a:buClr>
                <a:srgbClr val="FF0000"/>
              </a:buClr>
              <a:buSzPct val="150000"/>
              <a:buFont typeface="Wingdings" pitchFamily="2" charset="2"/>
              <a:buChar char="q"/>
              <a:defRPr/>
            </a:pPr>
            <a:r>
              <a:rPr lang="en-US" dirty="0">
                <a:latin typeface="Cambria" pitchFamily="18" charset="0"/>
              </a:rPr>
              <a:t> </a:t>
            </a:r>
            <a:r>
              <a:rPr lang="en-US" dirty="0" err="1">
                <a:latin typeface="Cambria" pitchFamily="18" charset="0"/>
              </a:rPr>
              <a:t>boolean</a:t>
            </a:r>
            <a:r>
              <a:rPr lang="en-US" dirty="0">
                <a:latin typeface="Cambria" pitchFamily="18" charset="0"/>
              </a:rPr>
              <a:t> equals(Object </a:t>
            </a:r>
            <a:r>
              <a:rPr lang="en-US" dirty="0" err="1">
                <a:latin typeface="Cambria" pitchFamily="18" charset="0"/>
              </a:rPr>
              <a:t>obj</a:t>
            </a:r>
            <a:r>
              <a:rPr lang="en-US" dirty="0">
                <a:latin typeface="Cambria" pitchFamily="18" charset="0"/>
              </a:rPr>
              <a:t>)</a:t>
            </a:r>
          </a:p>
          <a:p>
            <a:pPr marL="0" indent="0">
              <a:buFont typeface="Wingdings" pitchFamily="2" charset="2"/>
              <a:buNone/>
              <a:defRPr/>
            </a:pPr>
            <a:endParaRPr lang="en-US" dirty="0" smtClean="0">
              <a:latin typeface="Cambria"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Applet</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sz="2400" i="1" dirty="0" smtClean="0">
                <a:latin typeface="Cambria" pitchFamily="18" charset="0"/>
              </a:rPr>
              <a:t>Applets </a:t>
            </a:r>
            <a:r>
              <a:rPr lang="en-US" sz="2400" dirty="0" smtClean="0">
                <a:latin typeface="Cambria" pitchFamily="18" charset="0"/>
              </a:rPr>
              <a:t>are small applications that are accessed on an Internet server, transported over the Internet, automatically installed, and run as part of a Web document. </a:t>
            </a:r>
          </a:p>
          <a:p>
            <a:pPr algn="just"/>
            <a:r>
              <a:rPr lang="en-US" sz="2400" dirty="0" smtClean="0">
                <a:latin typeface="Cambria" pitchFamily="18" charset="0"/>
              </a:rPr>
              <a:t>Applets can be divided in to:</a:t>
            </a:r>
          </a:p>
          <a:p>
            <a:pPr lvl="1" algn="just"/>
            <a:r>
              <a:rPr lang="en-US" sz="2200" b="1" dirty="0" smtClean="0">
                <a:latin typeface="Cambria" pitchFamily="18" charset="0"/>
              </a:rPr>
              <a:t>Local Applets</a:t>
            </a:r>
            <a:r>
              <a:rPr lang="en-US" sz="2200" dirty="0" smtClean="0">
                <a:latin typeface="Cambria" pitchFamily="18" charset="0"/>
              </a:rPr>
              <a:t>  : </a:t>
            </a:r>
          </a:p>
          <a:p>
            <a:pPr lvl="2" algn="just"/>
            <a:r>
              <a:rPr lang="en-US" sz="1800" dirty="0" smtClean="0">
                <a:latin typeface="Cambria" pitchFamily="18" charset="0"/>
              </a:rPr>
              <a:t>These are developed locally and stored in a local system. </a:t>
            </a:r>
          </a:p>
          <a:p>
            <a:pPr lvl="2" algn="just"/>
            <a:r>
              <a:rPr lang="en-US" sz="1800" dirty="0" smtClean="0">
                <a:latin typeface="Cambria" pitchFamily="18" charset="0"/>
              </a:rPr>
              <a:t>When a web page is trying to find a local applet, it simply searches the directories in the local system and locates and load the specified applet.</a:t>
            </a:r>
          </a:p>
          <a:p>
            <a:pPr lvl="1" algn="just"/>
            <a:r>
              <a:rPr lang="en-US" sz="2200" b="1" dirty="0" smtClean="0">
                <a:latin typeface="Cambria" pitchFamily="18" charset="0"/>
              </a:rPr>
              <a:t>Remote Applets</a:t>
            </a:r>
            <a:r>
              <a:rPr lang="en-US" sz="2200" dirty="0" smtClean="0">
                <a:latin typeface="Cambria" pitchFamily="18" charset="0"/>
              </a:rPr>
              <a:t> : </a:t>
            </a:r>
          </a:p>
          <a:p>
            <a:pPr lvl="2" algn="just"/>
            <a:r>
              <a:rPr lang="en-US" sz="1800" dirty="0" smtClean="0">
                <a:latin typeface="Cambria" pitchFamily="18" charset="0"/>
              </a:rPr>
              <a:t>These are developed by someone else and stored in a remote computer connected to the internet. </a:t>
            </a:r>
          </a:p>
          <a:p>
            <a:pPr lvl="2" algn="just"/>
            <a:r>
              <a:rPr lang="en-US" sz="1800" dirty="0" smtClean="0">
                <a:latin typeface="Cambria" pitchFamily="18" charset="0"/>
              </a:rPr>
              <a:t>In order to locate and load the remote applet, we must know the applets address (Uniform Resource Locator (URL)) on the web. This address must be specified in the applet’s HTML document as the value of the CODEBASE attribute.</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1463040"/>
          </a:xfrm>
        </p:spPr>
        <p:txBody>
          <a:bodyPr>
            <a:normAutofit/>
          </a:bodyPr>
          <a:lstStyle/>
          <a:p>
            <a:pPr algn="ctr"/>
            <a:r>
              <a:rPr lang="en-US" sz="2800" dirty="0" smtClean="0">
                <a:solidFill>
                  <a:srgbClr val="1D1D1E"/>
                </a:solidFill>
                <a:latin typeface="Cambria" pitchFamily="18" charset="0"/>
                <a:ea typeface="Times New Roman" pitchFamily="18" charset="0"/>
                <a:cs typeface="Palatino-Roman"/>
              </a:rPr>
              <a:t>Application Program </a:t>
            </a:r>
            <a:br>
              <a:rPr lang="en-US" sz="2800" dirty="0" smtClean="0">
                <a:solidFill>
                  <a:srgbClr val="1D1D1E"/>
                </a:solidFill>
                <a:latin typeface="Cambria" pitchFamily="18" charset="0"/>
                <a:ea typeface="Times New Roman" pitchFamily="18" charset="0"/>
                <a:cs typeface="Palatino-Roman"/>
              </a:rPr>
            </a:br>
            <a:r>
              <a:rPr lang="en-US" sz="2800" dirty="0" smtClean="0">
                <a:solidFill>
                  <a:srgbClr val="1D1D1E"/>
                </a:solidFill>
                <a:latin typeface="Cambria" pitchFamily="18" charset="0"/>
                <a:ea typeface="Times New Roman" pitchFamily="18" charset="0"/>
                <a:cs typeface="Palatino-Roman"/>
              </a:rPr>
              <a:t>Vs </a:t>
            </a:r>
            <a:br>
              <a:rPr lang="en-US" sz="2800" dirty="0" smtClean="0">
                <a:solidFill>
                  <a:srgbClr val="1D1D1E"/>
                </a:solidFill>
                <a:latin typeface="Cambria" pitchFamily="18" charset="0"/>
                <a:ea typeface="Times New Roman" pitchFamily="18" charset="0"/>
                <a:cs typeface="Palatino-Roman"/>
              </a:rPr>
            </a:br>
            <a:r>
              <a:rPr lang="en-US" sz="2800" dirty="0" smtClean="0">
                <a:solidFill>
                  <a:srgbClr val="1D1D1E"/>
                </a:solidFill>
                <a:latin typeface="Cambria" pitchFamily="18" charset="0"/>
                <a:ea typeface="Times New Roman" pitchFamily="18" charset="0"/>
                <a:cs typeface="Palatino-Roman"/>
              </a:rPr>
              <a:t>Applet Program</a:t>
            </a:r>
            <a:endParaRPr lang="en-US" sz="2800" dirty="0"/>
          </a:p>
        </p:txBody>
      </p:sp>
      <p:sp>
        <p:nvSpPr>
          <p:cNvPr id="3" name="Content Placeholder 2"/>
          <p:cNvSpPr>
            <a:spLocks noGrp="1"/>
          </p:cNvSpPr>
          <p:nvPr>
            <p:ph idx="1"/>
          </p:nvPr>
        </p:nvSpPr>
        <p:spPr/>
        <p:txBody>
          <a:bodyPr>
            <a:normAutofit fontScale="25000" lnSpcReduction="20000"/>
          </a:bodyPr>
          <a:lstStyle/>
          <a:p>
            <a:pPr algn="just"/>
            <a:r>
              <a:rPr lang="en-US" sz="9600" dirty="0" smtClean="0">
                <a:latin typeface="Cambria" pitchFamily="18" charset="0"/>
              </a:rPr>
              <a:t>Applet does not use main() method. Applet, when loaded, automatically call certain methods of Applet class to start and execute the applet code.</a:t>
            </a:r>
          </a:p>
          <a:p>
            <a:pPr algn="just"/>
            <a:r>
              <a:rPr lang="en-US" sz="9600" dirty="0" smtClean="0">
                <a:latin typeface="Cambria" pitchFamily="18" charset="0"/>
              </a:rPr>
              <a:t>Applets cannot run independently. They are run from inside a web page using a special feature known as HTML tag.</a:t>
            </a:r>
          </a:p>
          <a:p>
            <a:pPr algn="just"/>
            <a:r>
              <a:rPr lang="en-US" sz="9600" dirty="0" smtClean="0">
                <a:latin typeface="Cambria" pitchFamily="18" charset="0"/>
              </a:rPr>
              <a:t>Applets cannot read from or write into a file in the local system.</a:t>
            </a:r>
          </a:p>
          <a:p>
            <a:pPr algn="just"/>
            <a:r>
              <a:rPr lang="en-US" sz="9600" dirty="0" smtClean="0">
                <a:latin typeface="Cambria" pitchFamily="18" charset="0"/>
              </a:rPr>
              <a:t>Applets cannot communicate with each other server on the network.</a:t>
            </a:r>
          </a:p>
          <a:p>
            <a:pPr algn="just"/>
            <a:r>
              <a:rPr lang="en-US" sz="9600" dirty="0" smtClean="0">
                <a:latin typeface="Cambria" pitchFamily="18" charset="0"/>
              </a:rPr>
              <a:t>Applets cannot run any program from the local system.</a:t>
            </a:r>
          </a:p>
          <a:p>
            <a:pPr algn="just"/>
            <a:r>
              <a:rPr lang="en-US" sz="9600" dirty="0" smtClean="0">
                <a:latin typeface="Cambria" pitchFamily="18" charset="0"/>
              </a:rPr>
              <a:t>Applets are restricted from using libraries from other languages such as C or C++.</a:t>
            </a:r>
          </a:p>
          <a:p>
            <a:pPr algn="just">
              <a:buFont typeface="Wingdings 2" pitchFamily="18" charset="2"/>
              <a:buNone/>
            </a:pPr>
            <a:r>
              <a:rPr lang="en-US" sz="9600" dirty="0" smtClean="0">
                <a:solidFill>
                  <a:srgbClr val="1D1D1E"/>
                </a:solidFill>
                <a:latin typeface="Cambria" pitchFamily="18" charset="0"/>
                <a:ea typeface="Times New Roman" pitchFamily="18" charset="0"/>
                <a:cs typeface="Palatino-Roman"/>
              </a:rPr>
              <a:t>    These restrictions ensure that an applet cannot do any damage to the local system.</a:t>
            </a:r>
            <a:endParaRPr lang="en-US" sz="9600" dirty="0" smtClean="0">
              <a:latin typeface="Cambria" pitchFamily="18" charset="0"/>
            </a:endParaRPr>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381000" y="304800"/>
            <a:ext cx="8458200" cy="792163"/>
          </a:xfrm>
        </p:spPr>
        <p:txBody>
          <a:bodyPr/>
          <a:lstStyle/>
          <a:p>
            <a:pPr algn="just" eaLnBrk="1" hangingPunct="1"/>
            <a:r>
              <a:rPr lang="en-US" sz="3600" smtClean="0">
                <a:solidFill>
                  <a:schemeClr val="tx1"/>
                </a:solidFill>
                <a:latin typeface="Cambria" pitchFamily="18" charset="0"/>
                <a:cs typeface="Calibri" pitchFamily="34" charset="0"/>
              </a:rPr>
              <a:t>Applets : Example </a:t>
            </a:r>
          </a:p>
        </p:txBody>
      </p:sp>
      <p:graphicFrame>
        <p:nvGraphicFramePr>
          <p:cNvPr id="4" name="Content Placeholder 3"/>
          <p:cNvGraphicFramePr>
            <a:graphicFrameLocks noGrp="1"/>
          </p:cNvGraphicFramePr>
          <p:nvPr>
            <p:ph sz="quarter" idx="1"/>
          </p:nvPr>
        </p:nvGraphicFramePr>
        <p:xfrm>
          <a:off x="228600" y="1447800"/>
          <a:ext cx="4572000" cy="3084576"/>
        </p:xfrm>
        <a:graphic>
          <a:graphicData uri="http://schemas.openxmlformats.org/drawingml/2006/table">
            <a:tbl>
              <a:tblPr/>
              <a:tblGrid>
                <a:gridCol w="4572000"/>
              </a:tblGrid>
              <a:tr h="3084513">
                <a:tc>
                  <a:txBody>
                    <a:bodyPr/>
                    <a:lstStyle/>
                    <a:p>
                      <a:pPr marL="0" marR="0" algn="just">
                        <a:lnSpc>
                          <a:spcPct val="115000"/>
                        </a:lnSpc>
                        <a:spcBef>
                          <a:spcPts val="0"/>
                        </a:spcBef>
                        <a:spcAft>
                          <a:spcPts val="0"/>
                        </a:spcAft>
                      </a:pPr>
                      <a:r>
                        <a:rPr lang="en-US" sz="1600" dirty="0">
                          <a:solidFill>
                            <a:srgbClr val="1D1D1E"/>
                          </a:solidFill>
                          <a:latin typeface="Cambria"/>
                          <a:ea typeface="Times New Roman"/>
                          <a:cs typeface="Courier"/>
                        </a:rPr>
                        <a:t>import java.awt.*;</a:t>
                      </a:r>
                      <a:endParaRPr lang="en-US" sz="1600" dirty="0">
                        <a:latin typeface="Calibri"/>
                        <a:ea typeface="Times New Roman"/>
                        <a:cs typeface="Times New Roman"/>
                      </a:endParaRPr>
                    </a:p>
                    <a:p>
                      <a:pPr marL="0" marR="0" algn="just">
                        <a:lnSpc>
                          <a:spcPct val="115000"/>
                        </a:lnSpc>
                        <a:spcBef>
                          <a:spcPts val="0"/>
                        </a:spcBef>
                        <a:spcAft>
                          <a:spcPts val="0"/>
                        </a:spcAft>
                      </a:pPr>
                      <a:r>
                        <a:rPr lang="en-US" sz="1600" dirty="0">
                          <a:solidFill>
                            <a:srgbClr val="1D1D1E"/>
                          </a:solidFill>
                          <a:latin typeface="Cambria"/>
                          <a:ea typeface="Times New Roman"/>
                          <a:cs typeface="Courier"/>
                        </a:rPr>
                        <a:t>import </a:t>
                      </a:r>
                      <a:r>
                        <a:rPr lang="en-US" sz="1600" dirty="0" err="1">
                          <a:solidFill>
                            <a:srgbClr val="1D1D1E"/>
                          </a:solidFill>
                          <a:latin typeface="Cambria"/>
                          <a:ea typeface="Times New Roman"/>
                          <a:cs typeface="Courier"/>
                        </a:rPr>
                        <a:t>java.applet</a:t>
                      </a:r>
                      <a:r>
                        <a:rPr lang="en-US" sz="1600" dirty="0">
                          <a:solidFill>
                            <a:srgbClr val="1D1D1E"/>
                          </a:solidFill>
                          <a:latin typeface="Cambria"/>
                          <a:ea typeface="Times New Roman"/>
                          <a:cs typeface="Courier"/>
                        </a:rPr>
                        <a:t>.*;</a:t>
                      </a:r>
                      <a:endParaRPr lang="en-US" sz="1600" dirty="0">
                        <a:latin typeface="Calibri"/>
                        <a:ea typeface="Times New Roman"/>
                        <a:cs typeface="Times New Roman"/>
                      </a:endParaRPr>
                    </a:p>
                    <a:p>
                      <a:pPr marL="0" marR="0" algn="just">
                        <a:lnSpc>
                          <a:spcPct val="115000"/>
                        </a:lnSpc>
                        <a:spcBef>
                          <a:spcPts val="0"/>
                        </a:spcBef>
                        <a:spcAft>
                          <a:spcPts val="0"/>
                        </a:spcAft>
                      </a:pPr>
                      <a:endParaRPr lang="en-US" sz="1600" dirty="0" smtClean="0">
                        <a:solidFill>
                          <a:srgbClr val="1D1D1E"/>
                        </a:solidFill>
                        <a:latin typeface="Cambria"/>
                        <a:ea typeface="Times New Roman"/>
                        <a:cs typeface="Courier"/>
                      </a:endParaRPr>
                    </a:p>
                    <a:p>
                      <a:pPr marL="0" marR="0" algn="just">
                        <a:lnSpc>
                          <a:spcPct val="115000"/>
                        </a:lnSpc>
                        <a:spcBef>
                          <a:spcPts val="0"/>
                        </a:spcBef>
                        <a:spcAft>
                          <a:spcPts val="0"/>
                        </a:spcAft>
                      </a:pPr>
                      <a:endParaRPr lang="en-US" sz="1600" dirty="0" smtClean="0">
                        <a:solidFill>
                          <a:srgbClr val="1D1D1E"/>
                        </a:solidFill>
                        <a:latin typeface="Cambria"/>
                        <a:ea typeface="Times New Roman"/>
                        <a:cs typeface="Courier"/>
                      </a:endParaRPr>
                    </a:p>
                    <a:p>
                      <a:pPr marL="0" marR="0" algn="just">
                        <a:lnSpc>
                          <a:spcPct val="115000"/>
                        </a:lnSpc>
                        <a:spcBef>
                          <a:spcPts val="0"/>
                        </a:spcBef>
                        <a:spcAft>
                          <a:spcPts val="0"/>
                        </a:spcAft>
                      </a:pPr>
                      <a:r>
                        <a:rPr lang="en-US" sz="1600" dirty="0" smtClean="0">
                          <a:solidFill>
                            <a:srgbClr val="1D1D1E"/>
                          </a:solidFill>
                          <a:latin typeface="Cambria"/>
                          <a:ea typeface="Times New Roman"/>
                          <a:cs typeface="Courier"/>
                        </a:rPr>
                        <a:t>public </a:t>
                      </a:r>
                      <a:r>
                        <a:rPr lang="en-US" sz="1600" dirty="0">
                          <a:solidFill>
                            <a:srgbClr val="1D1D1E"/>
                          </a:solidFill>
                          <a:latin typeface="Cambria"/>
                          <a:ea typeface="Times New Roman"/>
                          <a:cs typeface="Courier"/>
                        </a:rPr>
                        <a:t>class </a:t>
                      </a:r>
                      <a:r>
                        <a:rPr lang="en-US" sz="1600" dirty="0" err="1">
                          <a:solidFill>
                            <a:srgbClr val="1D1D1E"/>
                          </a:solidFill>
                          <a:latin typeface="Cambria"/>
                          <a:ea typeface="Times New Roman"/>
                          <a:cs typeface="Courier"/>
                        </a:rPr>
                        <a:t>SimpleApplet</a:t>
                      </a:r>
                      <a:r>
                        <a:rPr lang="en-US" sz="1600" dirty="0">
                          <a:solidFill>
                            <a:srgbClr val="1D1D1E"/>
                          </a:solidFill>
                          <a:latin typeface="Cambria"/>
                          <a:ea typeface="Times New Roman"/>
                          <a:cs typeface="Courier"/>
                        </a:rPr>
                        <a:t> extends Applet </a:t>
                      </a:r>
                      <a:endParaRPr lang="en-US" sz="1600" dirty="0">
                        <a:latin typeface="Calibri"/>
                        <a:ea typeface="Times New Roman"/>
                        <a:cs typeface="Times New Roman"/>
                      </a:endParaRPr>
                    </a:p>
                    <a:p>
                      <a:pPr marL="0" marR="0" algn="just">
                        <a:lnSpc>
                          <a:spcPct val="115000"/>
                        </a:lnSpc>
                        <a:spcBef>
                          <a:spcPts val="0"/>
                        </a:spcBef>
                        <a:spcAft>
                          <a:spcPts val="0"/>
                        </a:spcAft>
                      </a:pPr>
                      <a:r>
                        <a:rPr lang="en-US" sz="1600" dirty="0">
                          <a:solidFill>
                            <a:srgbClr val="1D1D1E"/>
                          </a:solidFill>
                          <a:latin typeface="Cambria"/>
                          <a:ea typeface="Times New Roman"/>
                          <a:cs typeface="Courier"/>
                        </a:rPr>
                        <a:t>{</a:t>
                      </a:r>
                      <a:endParaRPr lang="en-US" sz="1600" dirty="0">
                        <a:latin typeface="Calibri"/>
                        <a:ea typeface="Times New Roman"/>
                        <a:cs typeface="Times New Roman"/>
                      </a:endParaRPr>
                    </a:p>
                    <a:p>
                      <a:pPr marL="457200" marR="0" algn="just">
                        <a:lnSpc>
                          <a:spcPct val="115000"/>
                        </a:lnSpc>
                        <a:spcBef>
                          <a:spcPts val="0"/>
                        </a:spcBef>
                        <a:spcAft>
                          <a:spcPts val="0"/>
                        </a:spcAft>
                      </a:pPr>
                      <a:r>
                        <a:rPr lang="en-US" sz="1600" dirty="0">
                          <a:solidFill>
                            <a:srgbClr val="1D1D1E"/>
                          </a:solidFill>
                          <a:latin typeface="Cambria"/>
                          <a:ea typeface="Times New Roman"/>
                          <a:cs typeface="Courier"/>
                        </a:rPr>
                        <a:t>public void paint(Graphics g) </a:t>
                      </a:r>
                      <a:endParaRPr lang="en-US" sz="1600" dirty="0">
                        <a:latin typeface="Calibri"/>
                        <a:ea typeface="Times New Roman"/>
                        <a:cs typeface="Times New Roman"/>
                      </a:endParaRPr>
                    </a:p>
                    <a:p>
                      <a:pPr marL="457200" marR="0" algn="just">
                        <a:lnSpc>
                          <a:spcPct val="115000"/>
                        </a:lnSpc>
                        <a:spcBef>
                          <a:spcPts val="0"/>
                        </a:spcBef>
                        <a:spcAft>
                          <a:spcPts val="0"/>
                        </a:spcAft>
                      </a:pPr>
                      <a:r>
                        <a:rPr lang="en-US" sz="1600" dirty="0">
                          <a:solidFill>
                            <a:srgbClr val="1D1D1E"/>
                          </a:solidFill>
                          <a:latin typeface="Cambria"/>
                          <a:ea typeface="Times New Roman"/>
                          <a:cs typeface="Courier"/>
                        </a:rPr>
                        <a:t>{</a:t>
                      </a:r>
                      <a:endParaRPr lang="en-US" sz="1600" dirty="0">
                        <a:latin typeface="Calibri"/>
                        <a:ea typeface="Times New Roman"/>
                        <a:cs typeface="Times New Roman"/>
                      </a:endParaRPr>
                    </a:p>
                    <a:p>
                      <a:pPr marL="457200" marR="0" indent="457200" algn="just">
                        <a:lnSpc>
                          <a:spcPct val="115000"/>
                        </a:lnSpc>
                        <a:spcBef>
                          <a:spcPts val="0"/>
                        </a:spcBef>
                        <a:spcAft>
                          <a:spcPts val="0"/>
                        </a:spcAft>
                      </a:pPr>
                      <a:r>
                        <a:rPr lang="en-US" sz="1600" dirty="0" err="1">
                          <a:solidFill>
                            <a:srgbClr val="1D1D1E"/>
                          </a:solidFill>
                          <a:latin typeface="Cambria"/>
                          <a:ea typeface="Times New Roman"/>
                          <a:cs typeface="Courier"/>
                        </a:rPr>
                        <a:t>g.drawString</a:t>
                      </a:r>
                      <a:r>
                        <a:rPr lang="en-US" sz="1600" dirty="0">
                          <a:solidFill>
                            <a:srgbClr val="1D1D1E"/>
                          </a:solidFill>
                          <a:latin typeface="Cambria"/>
                          <a:ea typeface="Times New Roman"/>
                          <a:cs typeface="Courier"/>
                        </a:rPr>
                        <a:t>("A Simple Applet", 20, 20);</a:t>
                      </a:r>
                      <a:endParaRPr lang="en-US" sz="1600" dirty="0">
                        <a:latin typeface="Calibri"/>
                        <a:ea typeface="Times New Roman"/>
                        <a:cs typeface="Times New Roman"/>
                      </a:endParaRPr>
                    </a:p>
                    <a:p>
                      <a:pPr marL="457200" marR="0" algn="just">
                        <a:lnSpc>
                          <a:spcPct val="115000"/>
                        </a:lnSpc>
                        <a:spcBef>
                          <a:spcPts val="0"/>
                        </a:spcBef>
                        <a:spcAft>
                          <a:spcPts val="0"/>
                        </a:spcAft>
                      </a:pPr>
                      <a:r>
                        <a:rPr lang="en-US" sz="1600" dirty="0">
                          <a:solidFill>
                            <a:srgbClr val="1D1D1E"/>
                          </a:solidFill>
                          <a:latin typeface="Cambria"/>
                          <a:ea typeface="Times New Roman"/>
                          <a:cs typeface="Courier"/>
                        </a:rPr>
                        <a:t>}</a:t>
                      </a:r>
                      <a:endParaRPr lang="en-US" sz="1600" dirty="0">
                        <a:latin typeface="Calibri"/>
                        <a:ea typeface="Times New Roman"/>
                        <a:cs typeface="Times New Roman"/>
                      </a:endParaRPr>
                    </a:p>
                    <a:p>
                      <a:pPr marL="0" marR="0" algn="just">
                        <a:lnSpc>
                          <a:spcPct val="115000"/>
                        </a:lnSpc>
                        <a:spcBef>
                          <a:spcPts val="0"/>
                        </a:spcBef>
                        <a:spcAft>
                          <a:spcPts val="0"/>
                        </a:spcAft>
                      </a:pPr>
                      <a:r>
                        <a:rPr lang="en-US" sz="1600" dirty="0">
                          <a:solidFill>
                            <a:srgbClr val="1D1D1E"/>
                          </a:solidFill>
                          <a:latin typeface="Cambria"/>
                          <a:ea typeface="Times New Roman"/>
                          <a:cs typeface="Courier"/>
                        </a:rPr>
                        <a:t>}</a:t>
                      </a:r>
                      <a:endParaRPr lang="en-US"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0905" name="Rectangle 4"/>
          <p:cNvSpPr>
            <a:spLocks noChangeArrowheads="1"/>
          </p:cNvSpPr>
          <p:nvPr/>
        </p:nvSpPr>
        <p:spPr bwMode="auto">
          <a:xfrm>
            <a:off x="5691188" y="1143000"/>
            <a:ext cx="3452812" cy="369888"/>
          </a:xfrm>
          <a:prstGeom prst="rect">
            <a:avLst/>
          </a:prstGeom>
          <a:noFill/>
          <a:ln w="9525">
            <a:noFill/>
            <a:miter lim="800000"/>
            <a:headEnd/>
            <a:tailEnd/>
          </a:ln>
        </p:spPr>
        <p:txBody>
          <a:bodyPr>
            <a:spAutoFit/>
          </a:bodyPr>
          <a:lstStyle/>
          <a:p>
            <a:r>
              <a:rPr lang="en-US" sz="1800">
                <a:solidFill>
                  <a:srgbClr val="0070C0"/>
                </a:solidFill>
                <a:latin typeface="Cambria" pitchFamily="18" charset="0"/>
              </a:rPr>
              <a:t>Abstract Window Toolkit, for GUI</a:t>
            </a:r>
          </a:p>
        </p:txBody>
      </p:sp>
      <p:sp>
        <p:nvSpPr>
          <p:cNvPr id="80906" name="Rectangle 5"/>
          <p:cNvSpPr>
            <a:spLocks noChangeArrowheads="1"/>
          </p:cNvSpPr>
          <p:nvPr/>
        </p:nvSpPr>
        <p:spPr bwMode="auto">
          <a:xfrm>
            <a:off x="5727700" y="1712913"/>
            <a:ext cx="2474913" cy="369887"/>
          </a:xfrm>
          <a:prstGeom prst="rect">
            <a:avLst/>
          </a:prstGeom>
          <a:noFill/>
          <a:ln w="9525">
            <a:noFill/>
            <a:miter lim="800000"/>
            <a:headEnd/>
            <a:tailEnd/>
          </a:ln>
        </p:spPr>
        <p:txBody>
          <a:bodyPr wrap="none">
            <a:spAutoFit/>
          </a:bodyPr>
          <a:lstStyle/>
          <a:p>
            <a:r>
              <a:rPr lang="en-US" sz="1800">
                <a:solidFill>
                  <a:srgbClr val="0070C0"/>
                </a:solidFill>
                <a:latin typeface="Cambria" pitchFamily="18" charset="0"/>
              </a:rPr>
              <a:t>applet , for Applet class</a:t>
            </a:r>
          </a:p>
        </p:txBody>
      </p:sp>
      <p:sp>
        <p:nvSpPr>
          <p:cNvPr id="80907" name="Rectangle 16"/>
          <p:cNvSpPr>
            <a:spLocks noChangeArrowheads="1"/>
          </p:cNvSpPr>
          <p:nvPr/>
        </p:nvSpPr>
        <p:spPr bwMode="auto">
          <a:xfrm>
            <a:off x="5410200" y="2438400"/>
            <a:ext cx="3733800" cy="369888"/>
          </a:xfrm>
          <a:prstGeom prst="rect">
            <a:avLst/>
          </a:prstGeom>
          <a:noFill/>
          <a:ln w="9525">
            <a:noFill/>
            <a:miter lim="800000"/>
            <a:headEnd/>
            <a:tailEnd/>
          </a:ln>
        </p:spPr>
        <p:txBody>
          <a:bodyPr>
            <a:spAutoFit/>
          </a:bodyPr>
          <a:lstStyle/>
          <a:p>
            <a:r>
              <a:rPr lang="en-US" sz="1800">
                <a:solidFill>
                  <a:srgbClr val="0070C0"/>
                </a:solidFill>
                <a:latin typeface="Cambria" pitchFamily="18" charset="0"/>
              </a:rPr>
              <a:t>Always (public and extends Applet)</a:t>
            </a:r>
          </a:p>
        </p:txBody>
      </p:sp>
      <p:sp>
        <p:nvSpPr>
          <p:cNvPr id="80908" name="Rectangle 15"/>
          <p:cNvSpPr>
            <a:spLocks noChangeArrowheads="1"/>
          </p:cNvSpPr>
          <p:nvPr/>
        </p:nvSpPr>
        <p:spPr bwMode="auto">
          <a:xfrm>
            <a:off x="5715000" y="2895600"/>
            <a:ext cx="3352800" cy="584200"/>
          </a:xfrm>
          <a:prstGeom prst="rect">
            <a:avLst/>
          </a:prstGeom>
          <a:noFill/>
          <a:ln w="9525">
            <a:noFill/>
            <a:miter lim="800000"/>
            <a:headEnd/>
            <a:tailEnd/>
          </a:ln>
        </p:spPr>
        <p:txBody>
          <a:bodyPr>
            <a:spAutoFit/>
          </a:bodyPr>
          <a:lstStyle/>
          <a:p>
            <a:pPr>
              <a:buFont typeface="Wingdings" pitchFamily="2" charset="2"/>
              <a:buNone/>
            </a:pPr>
            <a:r>
              <a:rPr lang="en-US" sz="1600">
                <a:solidFill>
                  <a:srgbClr val="0070C0"/>
                </a:solidFill>
                <a:latin typeface="Cambria" pitchFamily="18" charset="0"/>
              </a:rPr>
              <a:t>Called to redraw applet</a:t>
            </a:r>
          </a:p>
          <a:p>
            <a:r>
              <a:rPr lang="en-US" sz="1600">
                <a:solidFill>
                  <a:srgbClr val="0070C0"/>
                </a:solidFill>
                <a:latin typeface="Cambria" pitchFamily="18" charset="0"/>
              </a:rPr>
              <a:t>Over ridden method[class Applet]</a:t>
            </a:r>
          </a:p>
        </p:txBody>
      </p:sp>
      <p:cxnSp>
        <p:nvCxnSpPr>
          <p:cNvPr id="12" name="Curved Connector 11"/>
          <p:cNvCxnSpPr>
            <a:endCxn id="80905" idx="1"/>
          </p:cNvCxnSpPr>
          <p:nvPr/>
        </p:nvCxnSpPr>
        <p:spPr>
          <a:xfrm flipV="1">
            <a:off x="1905000" y="1327150"/>
            <a:ext cx="3786188" cy="27305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Curved Connector 12"/>
          <p:cNvCxnSpPr>
            <a:endCxn id="80906" idx="1"/>
          </p:cNvCxnSpPr>
          <p:nvPr/>
        </p:nvCxnSpPr>
        <p:spPr>
          <a:xfrm>
            <a:off x="2133600" y="1828800"/>
            <a:ext cx="3594100" cy="68263"/>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Curved Connector 14"/>
          <p:cNvCxnSpPr>
            <a:endCxn id="80907" idx="1"/>
          </p:cNvCxnSpPr>
          <p:nvPr/>
        </p:nvCxnSpPr>
        <p:spPr>
          <a:xfrm flipV="1">
            <a:off x="3886200" y="2622550"/>
            <a:ext cx="1524000" cy="4445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urved Connector 18"/>
          <p:cNvCxnSpPr/>
          <p:nvPr/>
        </p:nvCxnSpPr>
        <p:spPr>
          <a:xfrm flipV="1">
            <a:off x="3352800" y="3200400"/>
            <a:ext cx="2286000" cy="76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a:xfrm>
            <a:off x="381000" y="304800"/>
            <a:ext cx="8458200" cy="792163"/>
          </a:xfrm>
        </p:spPr>
        <p:txBody>
          <a:bodyPr/>
          <a:lstStyle/>
          <a:p>
            <a:pPr algn="just" eaLnBrk="1" hangingPunct="1"/>
            <a:r>
              <a:rPr lang="en-US" sz="3600" smtClean="0">
                <a:solidFill>
                  <a:schemeClr val="tx1"/>
                </a:solidFill>
                <a:latin typeface="Cambria" pitchFamily="18" charset="0"/>
                <a:cs typeface="Calibri" pitchFamily="34" charset="0"/>
              </a:rPr>
              <a:t>Applets</a:t>
            </a:r>
          </a:p>
        </p:txBody>
      </p:sp>
      <p:sp>
        <p:nvSpPr>
          <p:cNvPr id="81923" name="Content Placeholder 2"/>
          <p:cNvSpPr>
            <a:spLocks noGrp="1"/>
          </p:cNvSpPr>
          <p:nvPr>
            <p:ph sz="quarter" idx="1"/>
          </p:nvPr>
        </p:nvSpPr>
        <p:spPr>
          <a:xfrm>
            <a:off x="381000" y="1143000"/>
            <a:ext cx="8610600" cy="5486400"/>
          </a:xfrm>
        </p:spPr>
        <p:txBody>
          <a:bodyPr/>
          <a:lstStyle/>
          <a:p>
            <a:pPr algn="just"/>
            <a:r>
              <a:rPr lang="en-US" sz="2400" dirty="0" smtClean="0">
                <a:latin typeface="Cambria" pitchFamily="18" charset="0"/>
              </a:rPr>
              <a:t>There are two ways in which you can run an applet:</a:t>
            </a:r>
          </a:p>
          <a:p>
            <a:pPr lvl="1" algn="just"/>
            <a:r>
              <a:rPr lang="en-US" sz="2200" dirty="0" smtClean="0">
                <a:solidFill>
                  <a:schemeClr val="tx1"/>
                </a:solidFill>
                <a:latin typeface="Cambria" pitchFamily="18" charset="0"/>
              </a:rPr>
              <a:t>Executing the applet within a Java-compatible Web browser :</a:t>
            </a:r>
          </a:p>
          <a:p>
            <a:pPr lvl="2" algn="just"/>
            <a:r>
              <a:rPr lang="en-US" sz="1800" dirty="0" smtClean="0">
                <a:latin typeface="Cambria" pitchFamily="18" charset="0"/>
              </a:rPr>
              <a:t>Write a short HTML text file that contains the appropriate APPLET tag</a:t>
            </a:r>
          </a:p>
          <a:p>
            <a:pPr lvl="2" algn="just"/>
            <a:r>
              <a:rPr lang="en-US" sz="1800" dirty="0" smtClean="0">
                <a:latin typeface="Cambria" pitchFamily="18" charset="0"/>
              </a:rPr>
              <a:t>Example:</a:t>
            </a:r>
          </a:p>
          <a:p>
            <a:pPr lvl="4" algn="just">
              <a:buFontTx/>
              <a:buNone/>
            </a:pPr>
            <a:r>
              <a:rPr lang="en-US" sz="1800" dirty="0" smtClean="0">
                <a:latin typeface="Cambria" pitchFamily="18" charset="0"/>
              </a:rPr>
              <a:t>&lt;applet code="</a:t>
            </a:r>
            <a:r>
              <a:rPr lang="en-US" sz="1800" dirty="0" err="1" smtClean="0">
                <a:latin typeface="Cambria" pitchFamily="18" charset="0"/>
              </a:rPr>
              <a:t>SimpleApplet</a:t>
            </a:r>
            <a:r>
              <a:rPr lang="en-US" sz="1800" dirty="0" smtClean="0">
                <a:latin typeface="Cambria" pitchFamily="18" charset="0"/>
              </a:rPr>
              <a:t>" width=200 height=60&gt;</a:t>
            </a:r>
          </a:p>
          <a:p>
            <a:pPr lvl="4" algn="just">
              <a:buFontTx/>
              <a:buNone/>
            </a:pPr>
            <a:r>
              <a:rPr lang="en-US" sz="1800" dirty="0" smtClean="0">
                <a:latin typeface="Cambria" pitchFamily="18" charset="0"/>
              </a:rPr>
              <a:t>&lt;/applet&gt;</a:t>
            </a:r>
          </a:p>
          <a:p>
            <a:pPr lvl="2" algn="just"/>
            <a:r>
              <a:rPr lang="en-US" sz="1800" dirty="0" smtClean="0">
                <a:latin typeface="Cambria" pitchFamily="18" charset="0"/>
              </a:rPr>
              <a:t>The </a:t>
            </a:r>
            <a:r>
              <a:rPr lang="en-US" sz="1800" b="1" dirty="0" smtClean="0">
                <a:latin typeface="Cambria" pitchFamily="18" charset="0"/>
              </a:rPr>
              <a:t>width </a:t>
            </a:r>
            <a:r>
              <a:rPr lang="en-US" sz="1800" dirty="0" smtClean="0">
                <a:latin typeface="Cambria" pitchFamily="18" charset="0"/>
              </a:rPr>
              <a:t>and </a:t>
            </a:r>
            <a:r>
              <a:rPr lang="en-US" sz="1800" b="1" dirty="0" smtClean="0">
                <a:latin typeface="Cambria" pitchFamily="18" charset="0"/>
              </a:rPr>
              <a:t>height </a:t>
            </a:r>
            <a:r>
              <a:rPr lang="en-US" sz="1800" dirty="0" smtClean="0">
                <a:latin typeface="Cambria" pitchFamily="18" charset="0"/>
              </a:rPr>
              <a:t>statements specify the dimensions of the </a:t>
            </a:r>
          </a:p>
          <a:p>
            <a:pPr lvl="2" algn="just">
              <a:buNone/>
            </a:pPr>
            <a:r>
              <a:rPr lang="en-US" sz="1800" dirty="0" smtClean="0">
                <a:latin typeface="Cambria" pitchFamily="18" charset="0"/>
              </a:rPr>
              <a:t>    display area used by the applet. </a:t>
            </a:r>
          </a:p>
          <a:p>
            <a:pPr lvl="2" algn="just"/>
            <a:r>
              <a:rPr lang="en-US" sz="1800" dirty="0" smtClean="0">
                <a:latin typeface="Cambria" pitchFamily="18" charset="0"/>
              </a:rPr>
              <a:t>The preceding HTML file is called </a:t>
            </a:r>
            <a:r>
              <a:rPr lang="en-US" sz="1800" b="1" dirty="0" smtClean="0">
                <a:latin typeface="Cambria" pitchFamily="18" charset="0"/>
              </a:rPr>
              <a:t>RunApp.html. </a:t>
            </a:r>
            <a:endParaRPr lang="en-US" sz="1800" dirty="0" smtClean="0">
              <a:latin typeface="Cambria" pitchFamily="18" charset="0"/>
            </a:endParaRPr>
          </a:p>
          <a:p>
            <a:pPr lvl="2" algn="just"/>
            <a:r>
              <a:rPr lang="en-US" sz="1800" dirty="0" smtClean="0">
                <a:latin typeface="Cambria" pitchFamily="18" charset="0"/>
              </a:rPr>
              <a:t>Execute the browser and then load this file, which causes </a:t>
            </a:r>
          </a:p>
          <a:p>
            <a:pPr lvl="2" algn="just">
              <a:buNone/>
            </a:pPr>
            <a:r>
              <a:rPr lang="en-US" sz="1800" b="1" dirty="0" smtClean="0">
                <a:latin typeface="Cambria" pitchFamily="18" charset="0"/>
              </a:rPr>
              <a:t>     </a:t>
            </a:r>
            <a:r>
              <a:rPr lang="en-US" sz="1800" b="1" dirty="0" err="1" smtClean="0">
                <a:latin typeface="Cambria" pitchFamily="18" charset="0"/>
              </a:rPr>
              <a:t>SimpleApplet</a:t>
            </a:r>
            <a:r>
              <a:rPr lang="en-US" sz="1800" b="1" dirty="0" smtClean="0">
                <a:latin typeface="Cambria" pitchFamily="18" charset="0"/>
              </a:rPr>
              <a:t> </a:t>
            </a:r>
            <a:r>
              <a:rPr lang="en-US" sz="1800" dirty="0" smtClean="0">
                <a:latin typeface="Cambria" pitchFamily="18" charset="0"/>
              </a:rPr>
              <a:t>to be executed.</a:t>
            </a:r>
            <a:endParaRPr lang="en-US" sz="2400" dirty="0" smtClean="0">
              <a:latin typeface="Cambria" pitchFamily="18" charset="0"/>
            </a:endParaRPr>
          </a:p>
          <a:p>
            <a:pPr lvl="1" algn="just"/>
            <a:r>
              <a:rPr lang="en-US" sz="2200" dirty="0" smtClean="0">
                <a:solidFill>
                  <a:schemeClr val="tx1"/>
                </a:solidFill>
                <a:latin typeface="Cambria" pitchFamily="18" charset="0"/>
              </a:rPr>
              <a:t>Using an applet viewer(</a:t>
            </a:r>
            <a:r>
              <a:rPr lang="en-US" sz="2200" b="1" dirty="0" err="1" smtClean="0">
                <a:solidFill>
                  <a:schemeClr val="tx1"/>
                </a:solidFill>
                <a:latin typeface="Cambria" pitchFamily="18" charset="0"/>
              </a:rPr>
              <a:t>appletviewer</a:t>
            </a:r>
            <a:r>
              <a:rPr lang="en-US" sz="2200" dirty="0" smtClean="0">
                <a:solidFill>
                  <a:schemeClr val="tx1"/>
                </a:solidFill>
                <a:latin typeface="Cambria" pitchFamily="18" charset="0"/>
              </a:rPr>
              <a:t>) : </a:t>
            </a:r>
          </a:p>
          <a:p>
            <a:pPr lvl="2" algn="just"/>
            <a:r>
              <a:rPr lang="en-US" sz="1800" dirty="0" smtClean="0">
                <a:latin typeface="Cambria" pitchFamily="18" charset="0"/>
              </a:rPr>
              <a:t>C:\&gt;</a:t>
            </a:r>
            <a:r>
              <a:rPr lang="en-US" sz="1800" dirty="0" err="1" smtClean="0">
                <a:latin typeface="Cambria" pitchFamily="18" charset="0"/>
              </a:rPr>
              <a:t>appletviewer</a:t>
            </a:r>
            <a:r>
              <a:rPr lang="en-US" sz="1800" dirty="0" smtClean="0">
                <a:latin typeface="Cambria" pitchFamily="18" charset="0"/>
              </a:rPr>
              <a:t> RunApp.html</a:t>
            </a:r>
          </a:p>
          <a:p>
            <a:pPr lvl="2" algn="just"/>
            <a:r>
              <a:rPr lang="en-US" sz="1800" dirty="0" smtClean="0">
                <a:latin typeface="Cambria" pitchFamily="18" charset="0"/>
              </a:rPr>
              <a:t>An applet viewer executes your applet in a window. </a:t>
            </a:r>
          </a:p>
          <a:p>
            <a:pPr lvl="2" algn="just"/>
            <a:endParaRPr lang="en-US" sz="1800" b="1" dirty="0" smtClean="0">
              <a:latin typeface="Cambria"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a:xfrm>
            <a:off x="381000" y="304800"/>
            <a:ext cx="8458200" cy="792163"/>
          </a:xfrm>
        </p:spPr>
        <p:txBody>
          <a:bodyPr/>
          <a:lstStyle/>
          <a:p>
            <a:pPr algn="just" eaLnBrk="1" hangingPunct="1"/>
            <a:r>
              <a:rPr lang="en-US" sz="3600" smtClean="0">
                <a:solidFill>
                  <a:schemeClr val="tx1"/>
                </a:solidFill>
                <a:latin typeface="Cambria" pitchFamily="18" charset="0"/>
                <a:cs typeface="Calibri" pitchFamily="34" charset="0"/>
              </a:rPr>
              <a:t>Applets</a:t>
            </a:r>
          </a:p>
        </p:txBody>
      </p:sp>
      <p:sp>
        <p:nvSpPr>
          <p:cNvPr id="10243" name="Content Placeholder 2"/>
          <p:cNvSpPr>
            <a:spLocks noGrp="1"/>
          </p:cNvSpPr>
          <p:nvPr>
            <p:ph sz="quarter" idx="1"/>
          </p:nvPr>
        </p:nvSpPr>
        <p:spPr>
          <a:xfrm>
            <a:off x="381000" y="1143000"/>
            <a:ext cx="8610600" cy="5486400"/>
          </a:xfrm>
        </p:spPr>
        <p:txBody>
          <a:bodyPr/>
          <a:lstStyle/>
          <a:p>
            <a:pPr algn="just">
              <a:defRPr/>
            </a:pPr>
            <a:r>
              <a:rPr lang="en-US" sz="2400" dirty="0" smtClean="0">
                <a:solidFill>
                  <a:srgbClr val="1D1D1E"/>
                </a:solidFill>
                <a:latin typeface="Cambria"/>
                <a:ea typeface="Times New Roman"/>
                <a:cs typeface="Palatino-Roman"/>
              </a:rPr>
              <a:t>Another way is simply include a comment at the head </a:t>
            </a:r>
          </a:p>
          <a:p>
            <a:pPr algn="just">
              <a:buNone/>
              <a:defRPr/>
            </a:pPr>
            <a:r>
              <a:rPr lang="en-US" sz="2400" dirty="0" smtClean="0">
                <a:solidFill>
                  <a:srgbClr val="1D1D1E"/>
                </a:solidFill>
                <a:latin typeface="Cambria"/>
                <a:ea typeface="Times New Roman"/>
                <a:cs typeface="Palatino-Roman"/>
              </a:rPr>
              <a:t>   of the Java source code file that contains the APPLET tag.</a:t>
            </a:r>
          </a:p>
          <a:p>
            <a:pPr algn="just">
              <a:defRPr/>
            </a:pPr>
            <a:r>
              <a:rPr lang="en-US" sz="2400" dirty="0" smtClean="0">
                <a:solidFill>
                  <a:srgbClr val="1D1D1E"/>
                </a:solidFill>
                <a:latin typeface="Cambria"/>
                <a:ea typeface="Times New Roman"/>
                <a:cs typeface="Palatino-Roman"/>
              </a:rPr>
              <a:t>Do the following three steps:</a:t>
            </a:r>
            <a:endParaRPr lang="en-US" sz="2400" dirty="0" smtClean="0">
              <a:latin typeface="Calibri"/>
              <a:ea typeface="Times New Roman"/>
              <a:cs typeface="Times New Roman"/>
            </a:endParaRPr>
          </a:p>
          <a:p>
            <a:pPr marL="617538" lvl="1" indent="-342900" algn="just">
              <a:lnSpc>
                <a:spcPct val="115000"/>
              </a:lnSpc>
              <a:spcBef>
                <a:spcPts val="0"/>
              </a:spcBef>
              <a:spcAft>
                <a:spcPts val="0"/>
              </a:spcAft>
              <a:buFont typeface="+mj-lt"/>
              <a:buAutoNum type="arabicPeriod"/>
              <a:defRPr/>
            </a:pPr>
            <a:r>
              <a:rPr lang="en-US" sz="2200" dirty="0" smtClean="0">
                <a:solidFill>
                  <a:srgbClr val="1D1D1E"/>
                </a:solidFill>
                <a:latin typeface="Cambria"/>
                <a:ea typeface="Times New Roman"/>
                <a:cs typeface="Palatino-Roman"/>
              </a:rPr>
              <a:t>Edit a Java source file.</a:t>
            </a:r>
            <a:endParaRPr lang="en-US" sz="2200" dirty="0" smtClean="0">
              <a:latin typeface="Calibri"/>
              <a:ea typeface="Times New Roman"/>
              <a:cs typeface="Times New Roman"/>
            </a:endParaRPr>
          </a:p>
          <a:p>
            <a:pPr marL="617538" lvl="1" indent="-342900" algn="just">
              <a:lnSpc>
                <a:spcPct val="115000"/>
              </a:lnSpc>
              <a:spcBef>
                <a:spcPts val="0"/>
              </a:spcBef>
              <a:spcAft>
                <a:spcPts val="0"/>
              </a:spcAft>
              <a:buFont typeface="+mj-lt"/>
              <a:buAutoNum type="arabicPeriod"/>
              <a:defRPr/>
            </a:pPr>
            <a:r>
              <a:rPr lang="en-US" sz="2200" dirty="0" smtClean="0">
                <a:solidFill>
                  <a:srgbClr val="1D1D1E"/>
                </a:solidFill>
                <a:latin typeface="Cambria"/>
                <a:ea typeface="Times New Roman"/>
                <a:cs typeface="Palatino-Roman"/>
              </a:rPr>
              <a:t>Compile the program.</a:t>
            </a:r>
            <a:endParaRPr lang="en-US" sz="2200" dirty="0" smtClean="0">
              <a:solidFill>
                <a:srgbClr val="1D1D1E"/>
              </a:solidFill>
              <a:latin typeface="Calibri"/>
              <a:ea typeface="Times New Roman"/>
              <a:cs typeface="Times New Roman"/>
            </a:endParaRPr>
          </a:p>
          <a:p>
            <a:pPr marL="617538" lvl="1" indent="-342900" algn="just">
              <a:lnSpc>
                <a:spcPct val="115000"/>
              </a:lnSpc>
              <a:spcBef>
                <a:spcPts val="0"/>
              </a:spcBef>
              <a:spcAft>
                <a:spcPts val="0"/>
              </a:spcAft>
              <a:buFont typeface="+mj-lt"/>
              <a:buAutoNum type="arabicPeriod"/>
              <a:defRPr/>
            </a:pPr>
            <a:r>
              <a:rPr lang="en-US" sz="2200" dirty="0" smtClean="0">
                <a:solidFill>
                  <a:srgbClr val="1D1D1E"/>
                </a:solidFill>
                <a:latin typeface="Cambria"/>
                <a:ea typeface="Times New Roman"/>
                <a:cs typeface="Palatino-Roman"/>
              </a:rPr>
              <a:t>Execute the applet viewer, specifying the name of your </a:t>
            </a:r>
          </a:p>
          <a:p>
            <a:pPr marL="617538" lvl="1" indent="-342900" algn="just">
              <a:lnSpc>
                <a:spcPct val="115000"/>
              </a:lnSpc>
              <a:spcBef>
                <a:spcPts val="0"/>
              </a:spcBef>
              <a:spcAft>
                <a:spcPts val="0"/>
              </a:spcAft>
              <a:buNone/>
              <a:defRPr/>
            </a:pPr>
            <a:r>
              <a:rPr lang="en-US" sz="2200" dirty="0" smtClean="0">
                <a:solidFill>
                  <a:srgbClr val="1D1D1E"/>
                </a:solidFill>
                <a:latin typeface="Cambria"/>
                <a:ea typeface="Times New Roman"/>
                <a:cs typeface="Palatino-Roman"/>
              </a:rPr>
              <a:t>     applet’s source file. The applet viewer will encounter the </a:t>
            </a:r>
          </a:p>
          <a:p>
            <a:pPr marL="617538" lvl="1" indent="-342900" algn="just">
              <a:lnSpc>
                <a:spcPct val="115000"/>
              </a:lnSpc>
              <a:spcBef>
                <a:spcPts val="0"/>
              </a:spcBef>
              <a:spcAft>
                <a:spcPts val="0"/>
              </a:spcAft>
              <a:buNone/>
              <a:defRPr/>
            </a:pPr>
            <a:r>
              <a:rPr lang="en-US" sz="2200" dirty="0" smtClean="0">
                <a:solidFill>
                  <a:srgbClr val="1D1D1E"/>
                </a:solidFill>
                <a:latin typeface="Cambria"/>
                <a:ea typeface="Times New Roman"/>
                <a:cs typeface="Palatino-Roman"/>
              </a:rPr>
              <a:t>     APPLET tag within the comment and execute the applet.</a:t>
            </a:r>
          </a:p>
          <a:p>
            <a:pPr marL="342900" indent="-342900" algn="just">
              <a:lnSpc>
                <a:spcPct val="115000"/>
              </a:lnSpc>
              <a:spcBef>
                <a:spcPts val="0"/>
              </a:spcBef>
              <a:spcAft>
                <a:spcPts val="0"/>
              </a:spcAft>
              <a:buFont typeface="+mj-lt"/>
              <a:buAutoNum type="arabicPeriod"/>
              <a:defRPr/>
            </a:pPr>
            <a:endParaRPr lang="en-US" sz="2400" dirty="0" smtClean="0">
              <a:latin typeface="Cambria"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381000" y="304800"/>
            <a:ext cx="8458200" cy="792163"/>
          </a:xfrm>
        </p:spPr>
        <p:txBody>
          <a:bodyPr/>
          <a:lstStyle/>
          <a:p>
            <a:pPr algn="just" eaLnBrk="1" hangingPunct="1"/>
            <a:r>
              <a:rPr lang="en-US" sz="3600" smtClean="0">
                <a:solidFill>
                  <a:schemeClr val="tx1"/>
                </a:solidFill>
                <a:latin typeface="Cambria" pitchFamily="18" charset="0"/>
                <a:cs typeface="Calibri" pitchFamily="34" charset="0"/>
              </a:rPr>
              <a:t>Applets</a:t>
            </a:r>
          </a:p>
        </p:txBody>
      </p:sp>
      <p:graphicFrame>
        <p:nvGraphicFramePr>
          <p:cNvPr id="4" name="Content Placeholder 3"/>
          <p:cNvGraphicFramePr>
            <a:graphicFrameLocks noGrp="1"/>
          </p:cNvGraphicFramePr>
          <p:nvPr>
            <p:ph sz="quarter" idx="1"/>
          </p:nvPr>
        </p:nvGraphicFramePr>
        <p:xfrm>
          <a:off x="304800" y="1219200"/>
          <a:ext cx="5867400" cy="4228084"/>
        </p:xfrm>
        <a:graphic>
          <a:graphicData uri="http://schemas.openxmlformats.org/drawingml/2006/table">
            <a:tbl>
              <a:tblPr/>
              <a:tblGrid>
                <a:gridCol w="5867400"/>
              </a:tblGrid>
              <a:tr h="4227513">
                <a:tc>
                  <a:txBody>
                    <a:bodyPr/>
                    <a:lstStyle/>
                    <a:p>
                      <a:pPr marL="0" marR="0" algn="just">
                        <a:lnSpc>
                          <a:spcPct val="115000"/>
                        </a:lnSpc>
                        <a:spcBef>
                          <a:spcPts val="0"/>
                        </a:spcBef>
                        <a:spcAft>
                          <a:spcPts val="0"/>
                        </a:spcAft>
                      </a:pPr>
                      <a:r>
                        <a:rPr lang="en-US" sz="1800" dirty="0">
                          <a:solidFill>
                            <a:srgbClr val="1D1D1E"/>
                          </a:solidFill>
                          <a:latin typeface="Cambria"/>
                          <a:ea typeface="Times New Roman"/>
                          <a:cs typeface="Courier"/>
                        </a:rPr>
                        <a:t>import java.awt.*;</a:t>
                      </a:r>
                      <a:endParaRPr lang="en-US" sz="1800" dirty="0">
                        <a:latin typeface="Calibri"/>
                        <a:ea typeface="Times New Roman"/>
                        <a:cs typeface="Times New Roman"/>
                      </a:endParaRPr>
                    </a:p>
                    <a:p>
                      <a:pPr marL="0" marR="0" algn="just">
                        <a:lnSpc>
                          <a:spcPct val="115000"/>
                        </a:lnSpc>
                        <a:spcBef>
                          <a:spcPts val="0"/>
                        </a:spcBef>
                        <a:spcAft>
                          <a:spcPts val="0"/>
                        </a:spcAft>
                      </a:pPr>
                      <a:r>
                        <a:rPr lang="en-US" sz="1800" dirty="0">
                          <a:solidFill>
                            <a:srgbClr val="1D1D1E"/>
                          </a:solidFill>
                          <a:latin typeface="Cambria"/>
                          <a:ea typeface="Times New Roman"/>
                          <a:cs typeface="Courier"/>
                        </a:rPr>
                        <a:t>import </a:t>
                      </a:r>
                      <a:r>
                        <a:rPr lang="en-US" sz="1800" dirty="0" err="1">
                          <a:solidFill>
                            <a:srgbClr val="1D1D1E"/>
                          </a:solidFill>
                          <a:latin typeface="Cambria"/>
                          <a:ea typeface="Times New Roman"/>
                          <a:cs typeface="Courier"/>
                        </a:rPr>
                        <a:t>java.applet</a:t>
                      </a:r>
                      <a:r>
                        <a:rPr lang="en-US" sz="1800" dirty="0">
                          <a:solidFill>
                            <a:srgbClr val="1D1D1E"/>
                          </a:solidFill>
                          <a:latin typeface="Cambria"/>
                          <a:ea typeface="Times New Roman"/>
                          <a:cs typeface="Courier"/>
                        </a:rPr>
                        <a:t>.*;</a:t>
                      </a:r>
                      <a:endParaRPr lang="en-US" sz="1800" dirty="0">
                        <a:latin typeface="Calibri"/>
                        <a:ea typeface="Times New Roman"/>
                        <a:cs typeface="Times New Roman"/>
                      </a:endParaRPr>
                    </a:p>
                    <a:p>
                      <a:pPr marL="0" marR="0" algn="just">
                        <a:lnSpc>
                          <a:spcPct val="115000"/>
                        </a:lnSpc>
                        <a:spcBef>
                          <a:spcPts val="0"/>
                        </a:spcBef>
                        <a:spcAft>
                          <a:spcPts val="0"/>
                        </a:spcAft>
                      </a:pPr>
                      <a:r>
                        <a:rPr lang="en-US" sz="1800" dirty="0">
                          <a:solidFill>
                            <a:srgbClr val="1D1D1E"/>
                          </a:solidFill>
                          <a:latin typeface="Cambria"/>
                          <a:ea typeface="Times New Roman"/>
                          <a:cs typeface="Courier"/>
                        </a:rPr>
                        <a:t>/*</a:t>
                      </a:r>
                      <a:endParaRPr lang="en-US" sz="1800" dirty="0">
                        <a:latin typeface="Calibri"/>
                        <a:ea typeface="Times New Roman"/>
                        <a:cs typeface="Times New Roman"/>
                      </a:endParaRPr>
                    </a:p>
                    <a:p>
                      <a:pPr marL="0" marR="0" algn="just">
                        <a:lnSpc>
                          <a:spcPct val="115000"/>
                        </a:lnSpc>
                        <a:spcBef>
                          <a:spcPts val="0"/>
                        </a:spcBef>
                        <a:spcAft>
                          <a:spcPts val="0"/>
                        </a:spcAft>
                      </a:pPr>
                      <a:r>
                        <a:rPr lang="en-US" sz="1800" dirty="0">
                          <a:solidFill>
                            <a:srgbClr val="FF0000"/>
                          </a:solidFill>
                          <a:latin typeface="Cambria"/>
                          <a:ea typeface="Times New Roman"/>
                          <a:cs typeface="Courier"/>
                        </a:rPr>
                        <a:t>&lt;applet code="</a:t>
                      </a:r>
                      <a:r>
                        <a:rPr lang="en-US" sz="1800" dirty="0" err="1">
                          <a:solidFill>
                            <a:srgbClr val="FF0000"/>
                          </a:solidFill>
                          <a:latin typeface="Cambria"/>
                          <a:ea typeface="Times New Roman"/>
                          <a:cs typeface="Courier"/>
                        </a:rPr>
                        <a:t>SimpleApplet</a:t>
                      </a:r>
                      <a:r>
                        <a:rPr lang="en-US" sz="1800" dirty="0">
                          <a:solidFill>
                            <a:srgbClr val="FF0000"/>
                          </a:solidFill>
                          <a:latin typeface="Cambria"/>
                          <a:ea typeface="Times New Roman"/>
                          <a:cs typeface="Courier"/>
                        </a:rPr>
                        <a:t>" width=200 height=60&gt;</a:t>
                      </a:r>
                      <a:endParaRPr lang="en-US" sz="1800" dirty="0">
                        <a:solidFill>
                          <a:srgbClr val="FF0000"/>
                        </a:solidFill>
                        <a:latin typeface="Calibri"/>
                        <a:ea typeface="Times New Roman"/>
                        <a:cs typeface="Times New Roman"/>
                      </a:endParaRPr>
                    </a:p>
                    <a:p>
                      <a:pPr marL="0" marR="0" algn="just">
                        <a:lnSpc>
                          <a:spcPct val="115000"/>
                        </a:lnSpc>
                        <a:spcBef>
                          <a:spcPts val="0"/>
                        </a:spcBef>
                        <a:spcAft>
                          <a:spcPts val="0"/>
                        </a:spcAft>
                      </a:pPr>
                      <a:r>
                        <a:rPr lang="en-US" sz="1800" dirty="0">
                          <a:solidFill>
                            <a:srgbClr val="FF0000"/>
                          </a:solidFill>
                          <a:latin typeface="Cambria"/>
                          <a:ea typeface="Times New Roman"/>
                          <a:cs typeface="Courier"/>
                        </a:rPr>
                        <a:t>&lt;/applet&gt;</a:t>
                      </a:r>
                      <a:endParaRPr lang="en-US" sz="1800" dirty="0">
                        <a:solidFill>
                          <a:srgbClr val="FF0000"/>
                        </a:solidFill>
                        <a:latin typeface="Calibri"/>
                        <a:ea typeface="Times New Roman"/>
                        <a:cs typeface="Times New Roman"/>
                      </a:endParaRPr>
                    </a:p>
                    <a:p>
                      <a:pPr marL="0" marR="0" algn="just">
                        <a:lnSpc>
                          <a:spcPct val="115000"/>
                        </a:lnSpc>
                        <a:spcBef>
                          <a:spcPts val="0"/>
                        </a:spcBef>
                        <a:spcAft>
                          <a:spcPts val="0"/>
                        </a:spcAft>
                      </a:pPr>
                      <a:r>
                        <a:rPr lang="en-US" sz="1800" dirty="0">
                          <a:solidFill>
                            <a:srgbClr val="1D1D1E"/>
                          </a:solidFill>
                          <a:latin typeface="Cambria"/>
                          <a:ea typeface="Times New Roman"/>
                          <a:cs typeface="Courier"/>
                        </a:rPr>
                        <a:t>*/</a:t>
                      </a:r>
                      <a:endParaRPr lang="en-US" sz="1800" dirty="0">
                        <a:latin typeface="Calibri"/>
                        <a:ea typeface="Times New Roman"/>
                        <a:cs typeface="Times New Roman"/>
                      </a:endParaRPr>
                    </a:p>
                    <a:p>
                      <a:pPr marL="0" marR="0" algn="just">
                        <a:lnSpc>
                          <a:spcPct val="115000"/>
                        </a:lnSpc>
                        <a:spcBef>
                          <a:spcPts val="0"/>
                        </a:spcBef>
                        <a:spcAft>
                          <a:spcPts val="0"/>
                        </a:spcAft>
                      </a:pPr>
                      <a:r>
                        <a:rPr lang="en-US" sz="1800" dirty="0">
                          <a:solidFill>
                            <a:srgbClr val="1D1D1E"/>
                          </a:solidFill>
                          <a:latin typeface="Cambria"/>
                          <a:ea typeface="Times New Roman"/>
                          <a:cs typeface="Courier"/>
                        </a:rPr>
                        <a:t>public class </a:t>
                      </a:r>
                      <a:r>
                        <a:rPr lang="en-US" sz="1800" dirty="0" err="1">
                          <a:solidFill>
                            <a:srgbClr val="1D1D1E"/>
                          </a:solidFill>
                          <a:latin typeface="Cambria"/>
                          <a:ea typeface="Times New Roman"/>
                          <a:cs typeface="Courier"/>
                        </a:rPr>
                        <a:t>SimpleApplet</a:t>
                      </a:r>
                      <a:r>
                        <a:rPr lang="en-US" sz="1800" dirty="0">
                          <a:solidFill>
                            <a:srgbClr val="1D1D1E"/>
                          </a:solidFill>
                          <a:latin typeface="Cambria"/>
                          <a:ea typeface="Times New Roman"/>
                          <a:cs typeface="Courier"/>
                        </a:rPr>
                        <a:t> extends Applet </a:t>
                      </a:r>
                      <a:endParaRPr lang="en-US" sz="1800" dirty="0">
                        <a:latin typeface="Calibri"/>
                        <a:ea typeface="Times New Roman"/>
                        <a:cs typeface="Times New Roman"/>
                      </a:endParaRPr>
                    </a:p>
                    <a:p>
                      <a:pPr marL="0" marR="0" algn="just">
                        <a:lnSpc>
                          <a:spcPct val="115000"/>
                        </a:lnSpc>
                        <a:spcBef>
                          <a:spcPts val="0"/>
                        </a:spcBef>
                        <a:spcAft>
                          <a:spcPts val="0"/>
                        </a:spcAft>
                      </a:pPr>
                      <a:r>
                        <a:rPr lang="en-US" sz="1800" dirty="0">
                          <a:solidFill>
                            <a:srgbClr val="1D1D1E"/>
                          </a:solidFill>
                          <a:latin typeface="Cambria"/>
                          <a:ea typeface="Times New Roman"/>
                          <a:cs typeface="Courier"/>
                        </a:rPr>
                        <a:t>{</a:t>
                      </a:r>
                      <a:endParaRPr lang="en-US" sz="1800" dirty="0">
                        <a:latin typeface="Calibri"/>
                        <a:ea typeface="Times New Roman"/>
                        <a:cs typeface="Times New Roman"/>
                      </a:endParaRPr>
                    </a:p>
                    <a:p>
                      <a:pPr marL="457200" marR="0" algn="just">
                        <a:lnSpc>
                          <a:spcPct val="115000"/>
                        </a:lnSpc>
                        <a:spcBef>
                          <a:spcPts val="0"/>
                        </a:spcBef>
                        <a:spcAft>
                          <a:spcPts val="0"/>
                        </a:spcAft>
                      </a:pPr>
                      <a:r>
                        <a:rPr lang="en-US" sz="1800" dirty="0">
                          <a:solidFill>
                            <a:srgbClr val="1D1D1E"/>
                          </a:solidFill>
                          <a:latin typeface="Cambria"/>
                          <a:ea typeface="Times New Roman"/>
                          <a:cs typeface="Courier"/>
                        </a:rPr>
                        <a:t>public void paint(Graphics g) </a:t>
                      </a:r>
                      <a:endParaRPr lang="en-US" sz="1800" dirty="0">
                        <a:latin typeface="Calibri"/>
                        <a:ea typeface="Times New Roman"/>
                        <a:cs typeface="Times New Roman"/>
                      </a:endParaRPr>
                    </a:p>
                    <a:p>
                      <a:pPr marL="457200" marR="0" algn="just">
                        <a:lnSpc>
                          <a:spcPct val="115000"/>
                        </a:lnSpc>
                        <a:spcBef>
                          <a:spcPts val="0"/>
                        </a:spcBef>
                        <a:spcAft>
                          <a:spcPts val="0"/>
                        </a:spcAft>
                      </a:pPr>
                      <a:r>
                        <a:rPr lang="en-US" sz="1800" dirty="0">
                          <a:solidFill>
                            <a:srgbClr val="1D1D1E"/>
                          </a:solidFill>
                          <a:latin typeface="Cambria"/>
                          <a:ea typeface="Times New Roman"/>
                          <a:cs typeface="Courier"/>
                        </a:rPr>
                        <a:t>{</a:t>
                      </a:r>
                      <a:endParaRPr lang="en-US" sz="1800" dirty="0">
                        <a:latin typeface="Calibri"/>
                        <a:ea typeface="Times New Roman"/>
                        <a:cs typeface="Times New Roman"/>
                      </a:endParaRPr>
                    </a:p>
                    <a:p>
                      <a:pPr marL="457200" marR="0" indent="457200" algn="just">
                        <a:lnSpc>
                          <a:spcPct val="115000"/>
                        </a:lnSpc>
                        <a:spcBef>
                          <a:spcPts val="0"/>
                        </a:spcBef>
                        <a:spcAft>
                          <a:spcPts val="0"/>
                        </a:spcAft>
                      </a:pPr>
                      <a:r>
                        <a:rPr lang="en-US" sz="1800" dirty="0" err="1">
                          <a:solidFill>
                            <a:srgbClr val="1D1D1E"/>
                          </a:solidFill>
                          <a:latin typeface="Cambria"/>
                          <a:ea typeface="Times New Roman"/>
                          <a:cs typeface="Courier"/>
                        </a:rPr>
                        <a:t>g.drawString</a:t>
                      </a:r>
                      <a:r>
                        <a:rPr lang="en-US" sz="1800" dirty="0">
                          <a:solidFill>
                            <a:srgbClr val="1D1D1E"/>
                          </a:solidFill>
                          <a:latin typeface="Cambria"/>
                          <a:ea typeface="Times New Roman"/>
                          <a:cs typeface="Courier"/>
                        </a:rPr>
                        <a:t>("A Simple Applet", 20, 20);</a:t>
                      </a:r>
                      <a:endParaRPr lang="en-US" sz="1800" dirty="0">
                        <a:latin typeface="Calibri"/>
                        <a:ea typeface="Times New Roman"/>
                        <a:cs typeface="Times New Roman"/>
                      </a:endParaRPr>
                    </a:p>
                    <a:p>
                      <a:pPr marL="457200" marR="0" algn="just">
                        <a:lnSpc>
                          <a:spcPct val="115000"/>
                        </a:lnSpc>
                        <a:spcBef>
                          <a:spcPts val="0"/>
                        </a:spcBef>
                        <a:spcAft>
                          <a:spcPts val="1000"/>
                        </a:spcAft>
                      </a:pPr>
                      <a:r>
                        <a:rPr lang="en-US" sz="1800" dirty="0">
                          <a:solidFill>
                            <a:srgbClr val="1D1D1E"/>
                          </a:solidFill>
                          <a:latin typeface="Cambria"/>
                          <a:ea typeface="Times New Roman"/>
                          <a:cs typeface="Courier"/>
                        </a:rPr>
                        <a:t>}</a:t>
                      </a:r>
                      <a:endParaRPr lang="en-US" sz="1800" dirty="0">
                        <a:latin typeface="Calibri"/>
                        <a:ea typeface="Times New Roman"/>
                        <a:cs typeface="Times New Roman"/>
                      </a:endParaRPr>
                    </a:p>
                    <a:p>
                      <a:pPr marL="0" marR="0" algn="just">
                        <a:lnSpc>
                          <a:spcPct val="115000"/>
                        </a:lnSpc>
                        <a:spcBef>
                          <a:spcPts val="0"/>
                        </a:spcBef>
                        <a:spcAft>
                          <a:spcPts val="0"/>
                        </a:spcAft>
                      </a:pPr>
                      <a:r>
                        <a:rPr lang="en-US" sz="1800" dirty="0">
                          <a:solidFill>
                            <a:srgbClr val="1D1D1E"/>
                          </a:solidFill>
                          <a:latin typeface="Cambria"/>
                          <a:ea typeface="Times New Roman"/>
                          <a:cs typeface="Courier"/>
                        </a:rPr>
                        <a:t>}</a:t>
                      </a:r>
                      <a:endParaRPr lang="en-US" sz="18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5" name="Picture 4"/>
          <p:cNvPicPr>
            <a:picLocks noChangeAspect="1" noChangeArrowheads="1"/>
          </p:cNvPicPr>
          <p:nvPr/>
        </p:nvPicPr>
        <p:blipFill>
          <a:blip r:embed="rId3" cstate="print"/>
          <a:srcRect/>
          <a:stretch>
            <a:fillRect/>
          </a:stretch>
        </p:blipFill>
        <p:spPr bwMode="auto">
          <a:xfrm>
            <a:off x="6019800" y="5562600"/>
            <a:ext cx="2819400" cy="1219200"/>
          </a:xfrm>
          <a:prstGeom prst="rect">
            <a:avLst/>
          </a:prstGeom>
          <a:noFill/>
          <a:ln w="9525">
            <a:noFill/>
            <a:miter lim="800000"/>
            <a:headEnd/>
            <a:tailEnd/>
          </a:ln>
        </p:spPr>
      </p:pic>
      <p:sp>
        <p:nvSpPr>
          <p:cNvPr id="6" name="TextBox 5"/>
          <p:cNvSpPr txBox="1">
            <a:spLocks noChangeArrowheads="1"/>
          </p:cNvSpPr>
          <p:nvPr/>
        </p:nvSpPr>
        <p:spPr bwMode="auto">
          <a:xfrm>
            <a:off x="6629400" y="5105400"/>
            <a:ext cx="950913" cy="400050"/>
          </a:xfrm>
          <a:prstGeom prst="rect">
            <a:avLst/>
          </a:prstGeom>
          <a:noFill/>
          <a:ln w="9525">
            <a:noFill/>
            <a:miter lim="800000"/>
            <a:headEnd/>
            <a:tailEnd/>
          </a:ln>
        </p:spPr>
        <p:txBody>
          <a:bodyPr wrap="none">
            <a:spAutoFit/>
          </a:bodyPr>
          <a:lstStyle/>
          <a:p>
            <a:r>
              <a:rPr lang="en-US" sz="2000">
                <a:latin typeface="Cambria" pitchFamily="18" charset="0"/>
              </a:rPr>
              <a:t>Output</a:t>
            </a:r>
          </a:p>
        </p:txBody>
      </p:sp>
      <p:sp>
        <p:nvSpPr>
          <p:cNvPr id="83979" name="TextBox 4"/>
          <p:cNvSpPr txBox="1">
            <a:spLocks noChangeArrowheads="1"/>
          </p:cNvSpPr>
          <p:nvPr/>
        </p:nvSpPr>
        <p:spPr bwMode="auto">
          <a:xfrm>
            <a:off x="76200" y="5584825"/>
            <a:ext cx="6286500" cy="1200150"/>
          </a:xfrm>
          <a:prstGeom prst="rect">
            <a:avLst/>
          </a:prstGeom>
          <a:noFill/>
          <a:ln w="9525">
            <a:noFill/>
            <a:miter lim="800000"/>
            <a:headEnd/>
            <a:tailEnd/>
          </a:ln>
        </p:spPr>
        <p:txBody>
          <a:bodyPr>
            <a:spAutoFit/>
          </a:bodyPr>
          <a:lstStyle/>
          <a:p>
            <a:pPr marL="342900" indent="-342900">
              <a:buClr>
                <a:srgbClr val="0070C0"/>
              </a:buClr>
              <a:buSzPct val="60000"/>
              <a:buFont typeface="Wingdings" pitchFamily="2" charset="2"/>
              <a:buChar char="v"/>
            </a:pPr>
            <a:r>
              <a:rPr lang="en-US">
                <a:latin typeface="Cambria" pitchFamily="18" charset="0"/>
              </a:rPr>
              <a:t>Save file as </a:t>
            </a:r>
            <a:r>
              <a:rPr lang="en-US">
                <a:solidFill>
                  <a:srgbClr val="FF0000"/>
                </a:solidFill>
                <a:latin typeface="Cambria" pitchFamily="18" charset="0"/>
                <a:ea typeface="Times New Roman" pitchFamily="18" charset="0"/>
                <a:cs typeface="Courier"/>
              </a:rPr>
              <a:t>SimpleApplet</a:t>
            </a:r>
            <a:r>
              <a:rPr lang="en-US">
                <a:solidFill>
                  <a:srgbClr val="FF0000"/>
                </a:solidFill>
                <a:latin typeface="Cambria" pitchFamily="18" charset="0"/>
              </a:rPr>
              <a:t>.java</a:t>
            </a:r>
          </a:p>
          <a:p>
            <a:pPr marL="342900" indent="-342900">
              <a:buClr>
                <a:srgbClr val="0070C0"/>
              </a:buClr>
              <a:buSzPct val="60000"/>
              <a:buFont typeface="Wingdings" pitchFamily="2" charset="2"/>
              <a:buChar char="v"/>
            </a:pPr>
            <a:r>
              <a:rPr lang="en-US">
                <a:latin typeface="Cambria" pitchFamily="18" charset="0"/>
              </a:rPr>
              <a:t>Compile </a:t>
            </a:r>
            <a:r>
              <a:rPr lang="en-US">
                <a:solidFill>
                  <a:srgbClr val="FF0000"/>
                </a:solidFill>
                <a:latin typeface="Cambria" pitchFamily="18" charset="0"/>
                <a:cs typeface="Times New Roman" pitchFamily="18" charset="0"/>
              </a:rPr>
              <a:t>SimpleApplet</a:t>
            </a:r>
            <a:r>
              <a:rPr lang="en-US">
                <a:solidFill>
                  <a:srgbClr val="FF0000"/>
                </a:solidFill>
                <a:latin typeface="Cambria" pitchFamily="18" charset="0"/>
              </a:rPr>
              <a:t>.java</a:t>
            </a:r>
          </a:p>
          <a:p>
            <a:pPr marL="342900" indent="-342900">
              <a:buClr>
                <a:srgbClr val="0070C0"/>
              </a:buClr>
              <a:buSzPct val="60000"/>
              <a:buFont typeface="Wingdings" pitchFamily="2" charset="2"/>
              <a:buChar char="v"/>
            </a:pPr>
            <a:r>
              <a:rPr lang="en-US">
                <a:latin typeface="Cambria" pitchFamily="18" charset="0"/>
              </a:rPr>
              <a:t>Execute </a:t>
            </a:r>
            <a:r>
              <a:rPr lang="en-US">
                <a:solidFill>
                  <a:srgbClr val="FF0000"/>
                </a:solidFill>
                <a:latin typeface="Cambria" pitchFamily="18" charset="0"/>
              </a:rPr>
              <a:t>appletviewer </a:t>
            </a:r>
            <a:r>
              <a:rPr lang="en-US">
                <a:solidFill>
                  <a:srgbClr val="FF0000"/>
                </a:solidFill>
                <a:latin typeface="Cambria" pitchFamily="18" charset="0"/>
                <a:cs typeface="Times New Roman" pitchFamily="18" charset="0"/>
              </a:rPr>
              <a:t>SimpleApplet</a:t>
            </a:r>
            <a:r>
              <a:rPr lang="en-US">
                <a:solidFill>
                  <a:srgbClr val="FF0000"/>
                </a:solidFill>
                <a:latin typeface="Cambria" pitchFamily="18" charset="0"/>
              </a:rPr>
              <a:t>.java</a:t>
            </a:r>
          </a:p>
        </p:txBody>
      </p:sp>
      <p:sp>
        <p:nvSpPr>
          <p:cNvPr id="83980" name="Rectangle 12"/>
          <p:cNvSpPr>
            <a:spLocks noChangeArrowheads="1"/>
          </p:cNvSpPr>
          <p:nvPr/>
        </p:nvSpPr>
        <p:spPr bwMode="auto">
          <a:xfrm>
            <a:off x="6248400" y="1819275"/>
            <a:ext cx="2895600" cy="923925"/>
          </a:xfrm>
          <a:prstGeom prst="rect">
            <a:avLst/>
          </a:prstGeom>
          <a:noFill/>
          <a:ln w="9525">
            <a:noFill/>
            <a:miter lim="800000"/>
            <a:headEnd/>
            <a:tailEnd/>
          </a:ln>
        </p:spPr>
        <p:txBody>
          <a:bodyPr>
            <a:spAutoFit/>
          </a:bodyPr>
          <a:lstStyle/>
          <a:p>
            <a:r>
              <a:rPr lang="en-US" sz="1800">
                <a:solidFill>
                  <a:srgbClr val="0070C0"/>
                </a:solidFill>
                <a:latin typeface="Cambria" pitchFamily="18" charset="0"/>
              </a:rPr>
              <a:t>Source code is documented </a:t>
            </a:r>
          </a:p>
          <a:p>
            <a:r>
              <a:rPr lang="en-US" sz="1800">
                <a:solidFill>
                  <a:srgbClr val="0070C0"/>
                </a:solidFill>
                <a:latin typeface="Cambria" pitchFamily="18" charset="0"/>
              </a:rPr>
              <a:t>with prototype of HTML statements</a:t>
            </a:r>
          </a:p>
        </p:txBody>
      </p:sp>
      <p:cxnSp>
        <p:nvCxnSpPr>
          <p:cNvPr id="10" name="Straight Arrow Connector 9"/>
          <p:cNvCxnSpPr/>
          <p:nvPr/>
        </p:nvCxnSpPr>
        <p:spPr>
          <a:xfrm>
            <a:off x="5638800" y="23622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a:xfrm>
            <a:off x="381000" y="304800"/>
            <a:ext cx="8458200" cy="792163"/>
          </a:xfrm>
        </p:spPr>
        <p:txBody>
          <a:bodyPr/>
          <a:lstStyle/>
          <a:p>
            <a:pPr algn="just" eaLnBrk="1" hangingPunct="1"/>
            <a:r>
              <a:rPr lang="en-US" sz="3600" smtClean="0">
                <a:solidFill>
                  <a:schemeClr val="tx1"/>
                </a:solidFill>
                <a:latin typeface="Cambria" pitchFamily="18" charset="0"/>
                <a:cs typeface="Calibri" pitchFamily="34" charset="0"/>
              </a:rPr>
              <a:t>Applet Class</a:t>
            </a:r>
          </a:p>
        </p:txBody>
      </p:sp>
      <p:sp>
        <p:nvSpPr>
          <p:cNvPr id="84995" name="Content Placeholder 2"/>
          <p:cNvSpPr>
            <a:spLocks noGrp="1"/>
          </p:cNvSpPr>
          <p:nvPr>
            <p:ph sz="quarter" idx="1"/>
          </p:nvPr>
        </p:nvSpPr>
        <p:spPr>
          <a:xfrm>
            <a:off x="381000" y="1143000"/>
            <a:ext cx="4648200" cy="3733800"/>
          </a:xfrm>
        </p:spPr>
        <p:txBody>
          <a:bodyPr/>
          <a:lstStyle/>
          <a:p>
            <a:pPr algn="just"/>
            <a:r>
              <a:rPr lang="en-US" sz="2400" b="1" smtClean="0">
                <a:latin typeface="Cambria" pitchFamily="18" charset="0"/>
              </a:rPr>
              <a:t>Applet </a:t>
            </a:r>
            <a:r>
              <a:rPr lang="en-US" sz="2400" smtClean="0">
                <a:latin typeface="Cambria" pitchFamily="18" charset="0"/>
              </a:rPr>
              <a:t>class provides all necessary support for applet execution, such as starting, stopping, load and display images, load and play audio clips etc. </a:t>
            </a:r>
          </a:p>
          <a:p>
            <a:pPr algn="just"/>
            <a:r>
              <a:rPr lang="en-US" sz="2400" b="1" smtClean="0">
                <a:latin typeface="Cambria" pitchFamily="18" charset="0"/>
              </a:rPr>
              <a:t>Applet </a:t>
            </a:r>
            <a:r>
              <a:rPr lang="en-US" sz="2400" smtClean="0">
                <a:latin typeface="Cambria" pitchFamily="18" charset="0"/>
              </a:rPr>
              <a:t>provides all of the necessary support for window-based activities.</a:t>
            </a:r>
          </a:p>
        </p:txBody>
      </p:sp>
      <p:pic>
        <p:nvPicPr>
          <p:cNvPr id="84996" name="Picture 3" descr="hierarchy of applet"/>
          <p:cNvPicPr>
            <a:picLocks noChangeAspect="1" noChangeArrowheads="1"/>
          </p:cNvPicPr>
          <p:nvPr/>
        </p:nvPicPr>
        <p:blipFill>
          <a:blip r:embed="rId3" cstate="print"/>
          <a:srcRect/>
          <a:stretch>
            <a:fillRect/>
          </a:stretch>
        </p:blipFill>
        <p:spPr bwMode="auto">
          <a:xfrm>
            <a:off x="5029200" y="990600"/>
            <a:ext cx="3733800" cy="571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a:xfrm>
            <a:off x="381000" y="304800"/>
            <a:ext cx="8458200" cy="792163"/>
          </a:xfrm>
        </p:spPr>
        <p:txBody>
          <a:bodyPr/>
          <a:lstStyle/>
          <a:p>
            <a:pPr algn="just" eaLnBrk="1" hangingPunct="1"/>
            <a:r>
              <a:rPr lang="en-US" sz="3600" smtClean="0">
                <a:solidFill>
                  <a:schemeClr val="tx1"/>
                </a:solidFill>
                <a:latin typeface="Cambria" pitchFamily="18" charset="0"/>
                <a:cs typeface="Calibri" pitchFamily="34" charset="0"/>
              </a:rPr>
              <a:t>Applet Architecture</a:t>
            </a:r>
          </a:p>
        </p:txBody>
      </p:sp>
      <p:sp>
        <p:nvSpPr>
          <p:cNvPr id="86019" name="Content Placeholder 2"/>
          <p:cNvSpPr>
            <a:spLocks noGrp="1"/>
          </p:cNvSpPr>
          <p:nvPr>
            <p:ph sz="quarter" idx="1"/>
          </p:nvPr>
        </p:nvSpPr>
        <p:spPr>
          <a:xfrm>
            <a:off x="381000" y="1143000"/>
            <a:ext cx="8610600" cy="5486400"/>
          </a:xfrm>
        </p:spPr>
        <p:txBody>
          <a:bodyPr>
            <a:normAutofit lnSpcReduction="10000"/>
          </a:bodyPr>
          <a:lstStyle/>
          <a:p>
            <a:pPr algn="just"/>
            <a:r>
              <a:rPr lang="en-US" sz="2400" dirty="0" smtClean="0">
                <a:latin typeface="Cambria" pitchFamily="18" charset="0"/>
              </a:rPr>
              <a:t>An applet is a window-based program. </a:t>
            </a:r>
          </a:p>
          <a:p>
            <a:pPr algn="just"/>
            <a:r>
              <a:rPr lang="en-US" sz="2400" dirty="0" smtClean="0">
                <a:latin typeface="Cambria" pitchFamily="18" charset="0"/>
              </a:rPr>
              <a:t>Applets are event driven. An applet waits until an event </a:t>
            </a:r>
          </a:p>
          <a:p>
            <a:pPr algn="just">
              <a:buNone/>
            </a:pPr>
            <a:r>
              <a:rPr lang="en-US" sz="2400" dirty="0" smtClean="0">
                <a:latin typeface="Cambria" pitchFamily="18" charset="0"/>
              </a:rPr>
              <a:t>   occurs. </a:t>
            </a:r>
          </a:p>
          <a:p>
            <a:pPr algn="just"/>
            <a:r>
              <a:rPr lang="en-US" sz="2400" dirty="0" smtClean="0">
                <a:latin typeface="Cambria" pitchFamily="18" charset="0"/>
                <a:cs typeface="Times New Roman" pitchFamily="18" charset="0"/>
              </a:rPr>
              <a:t>The user interacts with the applet when he or she wants. </a:t>
            </a:r>
          </a:p>
          <a:p>
            <a:pPr algn="just"/>
            <a:r>
              <a:rPr lang="en-US" sz="2400" dirty="0" smtClean="0">
                <a:latin typeface="Cambria" pitchFamily="18" charset="0"/>
                <a:cs typeface="Times New Roman" pitchFamily="18" charset="0"/>
              </a:rPr>
              <a:t>The AWT notifies the applet about an event by calling an </a:t>
            </a:r>
          </a:p>
          <a:p>
            <a:pPr algn="just">
              <a:buNone/>
            </a:pPr>
            <a:r>
              <a:rPr lang="en-US" sz="2400" dirty="0" smtClean="0">
                <a:latin typeface="Cambria" pitchFamily="18" charset="0"/>
                <a:cs typeface="Times New Roman" pitchFamily="18" charset="0"/>
              </a:rPr>
              <a:t>    event handler that has been provided by the applet. </a:t>
            </a:r>
          </a:p>
          <a:p>
            <a:pPr algn="just"/>
            <a:r>
              <a:rPr lang="en-US" sz="2400" dirty="0" smtClean="0">
                <a:latin typeface="Cambria" pitchFamily="18" charset="0"/>
                <a:cs typeface="Times New Roman" pitchFamily="18" charset="0"/>
              </a:rPr>
              <a:t>The applet must take appropriate action and then </a:t>
            </a:r>
          </a:p>
          <a:p>
            <a:pPr algn="just">
              <a:buNone/>
            </a:pPr>
            <a:r>
              <a:rPr lang="en-US" sz="2400" dirty="0" smtClean="0">
                <a:latin typeface="Cambria" pitchFamily="18" charset="0"/>
                <a:cs typeface="Times New Roman" pitchFamily="18" charset="0"/>
              </a:rPr>
              <a:t>    quickly return control to the AWT. </a:t>
            </a:r>
          </a:p>
          <a:p>
            <a:pPr algn="just"/>
            <a:r>
              <a:rPr lang="en-US" sz="2400" dirty="0" smtClean="0">
                <a:latin typeface="Cambria" pitchFamily="18" charset="0"/>
                <a:cs typeface="Times New Roman" pitchFamily="18" charset="0"/>
              </a:rPr>
              <a:t>Example : </a:t>
            </a:r>
          </a:p>
          <a:p>
            <a:pPr lvl="1" algn="just"/>
            <a:r>
              <a:rPr lang="en-US" sz="2200" dirty="0" smtClean="0">
                <a:solidFill>
                  <a:schemeClr val="accent1"/>
                </a:solidFill>
                <a:latin typeface="Cambria" pitchFamily="18" charset="0"/>
                <a:cs typeface="Times New Roman" pitchFamily="18" charset="0"/>
              </a:rPr>
              <a:t>If the user clicks a mouse inside the applet’s window, a </a:t>
            </a:r>
          </a:p>
          <a:p>
            <a:pPr lvl="1" algn="just">
              <a:buNone/>
            </a:pPr>
            <a:r>
              <a:rPr lang="en-US" sz="2200" dirty="0" smtClean="0">
                <a:solidFill>
                  <a:schemeClr val="accent1"/>
                </a:solidFill>
                <a:latin typeface="Cambria" pitchFamily="18" charset="0"/>
                <a:cs typeface="Times New Roman" pitchFamily="18" charset="0"/>
              </a:rPr>
              <a:t>    mouse-clicked event is generated</a:t>
            </a:r>
          </a:p>
          <a:p>
            <a:pPr lvl="1" algn="just"/>
            <a:r>
              <a:rPr lang="en-US" sz="2200" dirty="0" smtClean="0">
                <a:solidFill>
                  <a:schemeClr val="accent1"/>
                </a:solidFill>
                <a:latin typeface="Cambria" pitchFamily="18" charset="0"/>
                <a:cs typeface="Times New Roman" pitchFamily="18" charset="0"/>
              </a:rPr>
              <a:t>If the user presses a key while the applet’s window has </a:t>
            </a:r>
          </a:p>
          <a:p>
            <a:pPr lvl="1" algn="just">
              <a:buNone/>
            </a:pPr>
            <a:r>
              <a:rPr lang="en-US" sz="2200" dirty="0" smtClean="0">
                <a:solidFill>
                  <a:schemeClr val="accent1"/>
                </a:solidFill>
                <a:latin typeface="Cambria" pitchFamily="18" charset="0"/>
                <a:cs typeface="Times New Roman" pitchFamily="18" charset="0"/>
              </a:rPr>
              <a:t>    input focus, a keypress event is generated.</a:t>
            </a:r>
            <a:endParaRPr lang="en-US" sz="2200" dirty="0" smtClean="0">
              <a:solidFill>
                <a:schemeClr val="accent1"/>
              </a:solidFill>
              <a:latin typeface="Cambria"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solidFill>
                  <a:schemeClr val="tx1"/>
                </a:solidFill>
                <a:latin typeface="Cambria" pitchFamily="18" charset="0"/>
                <a:cs typeface="Calibri" pitchFamily="34" charset="0"/>
              </a:rPr>
              <a:t>Applet Life Cycle</a:t>
            </a:r>
            <a:endParaRPr lang="en-US" dirty="0"/>
          </a:p>
        </p:txBody>
      </p:sp>
      <p:pic>
        <p:nvPicPr>
          <p:cNvPr id="4" name="Content Placeholder 3" descr="http://1.bp.blogspot.com/-QDBt5ZdS1iI/VBUlT6v9BQI/AAAAAAAAAck/I41Fo_YhyUw/s1600/lf.png"/>
          <p:cNvPicPr>
            <a:picLocks noGrp="1" noChangeAspect="1" noChangeArrowheads="1"/>
          </p:cNvPicPr>
          <p:nvPr>
            <p:ph idx="1"/>
          </p:nvPr>
        </p:nvPicPr>
        <p:blipFill>
          <a:blip r:embed="rId2" cstate="print"/>
          <a:srcRect/>
          <a:stretch>
            <a:fillRect/>
          </a:stretch>
        </p:blipFill>
        <p:spPr bwMode="auto">
          <a:xfrm>
            <a:off x="457200" y="2097866"/>
            <a:ext cx="7239000" cy="38703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Cambria" pitchFamily="18" charset="0"/>
              </a:rPr>
              <a:t>Collections Framework</a:t>
            </a:r>
            <a:endParaRPr lang="en-US" dirty="0"/>
          </a:p>
        </p:txBody>
      </p:sp>
      <p:sp>
        <p:nvSpPr>
          <p:cNvPr id="3" name="Content Placeholder 2"/>
          <p:cNvSpPr>
            <a:spLocks noGrp="1"/>
          </p:cNvSpPr>
          <p:nvPr>
            <p:ph idx="1"/>
          </p:nvPr>
        </p:nvSpPr>
        <p:spPr/>
        <p:txBody>
          <a:bodyPr/>
          <a:lstStyle/>
          <a:p>
            <a:pPr algn="just"/>
            <a:r>
              <a:rPr lang="en-US" dirty="0" smtClean="0">
                <a:latin typeface="Cambria" pitchFamily="18" charset="0"/>
              </a:rPr>
              <a:t>A standard which defines how a </a:t>
            </a:r>
            <a:r>
              <a:rPr lang="en-US" b="1" i="1" dirty="0" smtClean="0">
                <a:latin typeface="Cambria" pitchFamily="18" charset="0"/>
              </a:rPr>
              <a:t>group of objects</a:t>
            </a:r>
            <a:r>
              <a:rPr lang="en-US" dirty="0" smtClean="0">
                <a:latin typeface="Cambria" pitchFamily="18" charset="0"/>
              </a:rPr>
              <a:t> are handled in your program.</a:t>
            </a:r>
          </a:p>
          <a:p>
            <a:pPr algn="just">
              <a:buFont typeface="Wingdings" pitchFamily="2" charset="2"/>
              <a:buNone/>
            </a:pPr>
            <a:r>
              <a:rPr lang="en-US" dirty="0" smtClean="0">
                <a:latin typeface="Cambria" pitchFamily="18" charset="0"/>
              </a:rPr>
              <a:t>     </a:t>
            </a:r>
            <a:r>
              <a:rPr lang="en-US" b="1" dirty="0" err="1" smtClean="0">
                <a:latin typeface="Cambria" pitchFamily="18" charset="0"/>
              </a:rPr>
              <a:t>Eg</a:t>
            </a:r>
            <a:r>
              <a:rPr lang="en-US" b="1" dirty="0" smtClean="0">
                <a:latin typeface="Cambria" pitchFamily="18" charset="0"/>
              </a:rPr>
              <a:t>:-</a:t>
            </a:r>
            <a:r>
              <a:rPr lang="en-US" dirty="0" smtClean="0">
                <a:latin typeface="Cambria" pitchFamily="18" charset="0"/>
              </a:rPr>
              <a:t> Linked List, Hash Table, </a:t>
            </a:r>
            <a:r>
              <a:rPr lang="en-US" dirty="0" smtClean="0">
                <a:latin typeface="Cambria" pitchFamily="18" charset="0"/>
              </a:rPr>
              <a:t>Tree, </a:t>
            </a:r>
            <a:r>
              <a:rPr lang="en-US" dirty="0" smtClean="0">
                <a:latin typeface="Cambria" pitchFamily="18" charset="0"/>
              </a:rPr>
              <a:t>Set etc…</a:t>
            </a:r>
          </a:p>
          <a:p>
            <a:pPr>
              <a:buFont typeface="Wingdings" pitchFamily="2" charset="2"/>
              <a:buNone/>
            </a:pPr>
            <a:endParaRPr lang="en-US" dirty="0" smtClean="0">
              <a:latin typeface="Cambria" pitchFamily="18" charset="0"/>
            </a:endParaRPr>
          </a:p>
          <a:p>
            <a:r>
              <a:rPr lang="en-US" dirty="0" smtClean="0">
                <a:latin typeface="Cambria" pitchFamily="18" charset="0"/>
              </a:rPr>
              <a:t>Package: </a:t>
            </a:r>
            <a:r>
              <a:rPr lang="en-US" dirty="0" err="1" smtClean="0">
                <a:latin typeface="Cambria" pitchFamily="18" charset="0"/>
              </a:rPr>
              <a:t>java.util</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14350" indent="-514350" algn="just">
              <a:buFont typeface="Franklin Gothic Book" pitchFamily="34" charset="0"/>
              <a:buAutoNum type="arabicPeriod"/>
            </a:pPr>
            <a:r>
              <a:rPr lang="en-US" sz="2400" b="1" dirty="0" smtClean="0">
                <a:latin typeface="Cambria" pitchFamily="18" charset="0"/>
              </a:rPr>
              <a:t>Born on initialization state </a:t>
            </a:r>
            <a:r>
              <a:rPr lang="en-US" sz="2400" dirty="0" smtClean="0">
                <a:latin typeface="Cambria" pitchFamily="18" charset="0"/>
              </a:rPr>
              <a:t>:</a:t>
            </a:r>
          </a:p>
          <a:p>
            <a:pPr marL="776288" lvl="1" indent="-457200" algn="just"/>
            <a:r>
              <a:rPr lang="en-US" sz="2200" dirty="0" smtClean="0">
                <a:solidFill>
                  <a:schemeClr val="tx1"/>
                </a:solidFill>
                <a:latin typeface="Cambria" pitchFamily="18" charset="0"/>
              </a:rPr>
              <a:t>Applet enters the initialization state when it is first loaded.</a:t>
            </a:r>
          </a:p>
          <a:p>
            <a:pPr marL="776288" lvl="1" indent="-457200" algn="just"/>
            <a:r>
              <a:rPr lang="en-US" sz="2200" dirty="0" smtClean="0">
                <a:solidFill>
                  <a:schemeClr val="tx1"/>
                </a:solidFill>
                <a:latin typeface="Cambria" pitchFamily="18" charset="0"/>
              </a:rPr>
              <a:t>This is achieved by calling </a:t>
            </a:r>
            <a:r>
              <a:rPr lang="en-US" sz="2200" b="1" dirty="0" smtClean="0">
                <a:solidFill>
                  <a:schemeClr val="tx1"/>
                </a:solidFill>
                <a:latin typeface="Cambria" pitchFamily="18" charset="0"/>
              </a:rPr>
              <a:t>init()</a:t>
            </a:r>
            <a:endParaRPr lang="en-US" sz="2200" dirty="0" smtClean="0">
              <a:solidFill>
                <a:schemeClr val="tx1"/>
              </a:solidFill>
              <a:latin typeface="Cambria" pitchFamily="18" charset="0"/>
            </a:endParaRPr>
          </a:p>
          <a:p>
            <a:pPr marL="776288" lvl="1" indent="-457200" algn="just"/>
            <a:r>
              <a:rPr lang="en-US" sz="2200" dirty="0" smtClean="0">
                <a:solidFill>
                  <a:schemeClr val="tx1"/>
                </a:solidFill>
                <a:latin typeface="Cambria" pitchFamily="18" charset="0"/>
              </a:rPr>
              <a:t>This occurs only once in the applet’s life cycle</a:t>
            </a:r>
          </a:p>
          <a:p>
            <a:pPr marL="776288" lvl="1" indent="-457200" algn="just"/>
            <a:r>
              <a:rPr lang="en-US" sz="2200" dirty="0" smtClean="0">
                <a:solidFill>
                  <a:schemeClr val="tx1"/>
                </a:solidFill>
                <a:latin typeface="Cambria" pitchFamily="18" charset="0"/>
              </a:rPr>
              <a:t>At this stage, we may do the following</a:t>
            </a:r>
          </a:p>
          <a:p>
            <a:pPr marL="1050925" lvl="2" indent="-457200" algn="just"/>
            <a:r>
              <a:rPr lang="en-US" dirty="0" smtClean="0">
                <a:latin typeface="Cambria" pitchFamily="18" charset="0"/>
              </a:rPr>
              <a:t>Create objects needed by the applet</a:t>
            </a:r>
          </a:p>
          <a:p>
            <a:pPr marL="1050925" lvl="2" indent="-457200" algn="just"/>
            <a:r>
              <a:rPr lang="en-US" dirty="0" smtClean="0">
                <a:latin typeface="Cambria" pitchFamily="18" charset="0"/>
              </a:rPr>
              <a:t>Initialize variables</a:t>
            </a:r>
          </a:p>
          <a:p>
            <a:pPr marL="1050925" lvl="2" indent="-457200" algn="just"/>
            <a:r>
              <a:rPr lang="en-US" dirty="0" smtClean="0">
                <a:latin typeface="Cambria" pitchFamily="18" charset="0"/>
              </a:rPr>
              <a:t>Load images or fonts</a:t>
            </a:r>
          </a:p>
          <a:p>
            <a:pPr marL="1050925" lvl="2" indent="-457200" algn="just"/>
            <a:r>
              <a:rPr lang="en-US" dirty="0" smtClean="0">
                <a:latin typeface="Cambria" pitchFamily="18" charset="0"/>
              </a:rPr>
              <a:t>Setup colors</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14350" indent="-514350" algn="just">
              <a:buFont typeface="+mj-lt"/>
              <a:buAutoNum type="arabicPeriod" startAt="2"/>
              <a:defRPr/>
            </a:pPr>
            <a:r>
              <a:rPr lang="en-US" sz="2400" b="1" dirty="0" smtClean="0">
                <a:latin typeface="Cambria" pitchFamily="18" charset="0"/>
              </a:rPr>
              <a:t>Running state </a:t>
            </a:r>
            <a:r>
              <a:rPr lang="en-US" sz="2400" dirty="0" smtClean="0">
                <a:latin typeface="Cambria" pitchFamily="18" charset="0"/>
              </a:rPr>
              <a:t>:</a:t>
            </a:r>
          </a:p>
          <a:p>
            <a:pPr marL="776288" lvl="1" indent="-457200" algn="just">
              <a:defRPr/>
            </a:pPr>
            <a:r>
              <a:rPr lang="en-US" sz="2200" dirty="0" smtClean="0">
                <a:solidFill>
                  <a:schemeClr val="tx1"/>
                </a:solidFill>
                <a:latin typeface="Cambria" pitchFamily="18" charset="0"/>
              </a:rPr>
              <a:t>Applet enters this state when the system calls the </a:t>
            </a:r>
            <a:r>
              <a:rPr lang="en-US" sz="2200" b="1" dirty="0" smtClean="0">
                <a:solidFill>
                  <a:schemeClr val="tx1"/>
                </a:solidFill>
                <a:latin typeface="Cambria" pitchFamily="18" charset="0"/>
              </a:rPr>
              <a:t>start() </a:t>
            </a:r>
            <a:r>
              <a:rPr lang="en-US" sz="2200" dirty="0" smtClean="0">
                <a:solidFill>
                  <a:schemeClr val="tx1"/>
                </a:solidFill>
                <a:latin typeface="Cambria" pitchFamily="18" charset="0"/>
              </a:rPr>
              <a:t>method</a:t>
            </a:r>
          </a:p>
          <a:p>
            <a:pPr marL="776288" lvl="1" indent="-457200" algn="just">
              <a:defRPr/>
            </a:pPr>
            <a:r>
              <a:rPr lang="en-US" sz="2200" dirty="0" smtClean="0">
                <a:solidFill>
                  <a:schemeClr val="tx1"/>
                </a:solidFill>
                <a:latin typeface="Cambria" pitchFamily="18" charset="0"/>
              </a:rPr>
              <a:t>This occurs automatically after the applet is initialized(</a:t>
            </a:r>
            <a:r>
              <a:rPr lang="en-US" sz="2200" b="1" dirty="0" smtClean="0">
                <a:solidFill>
                  <a:schemeClr val="tx1"/>
                </a:solidFill>
                <a:latin typeface="Cambria" pitchFamily="18" charset="0"/>
              </a:rPr>
              <a:t>init()</a:t>
            </a:r>
            <a:r>
              <a:rPr lang="en-US" sz="2200" dirty="0" smtClean="0">
                <a:solidFill>
                  <a:schemeClr val="tx1"/>
                </a:solidFill>
                <a:latin typeface="Cambria" pitchFamily="18" charset="0"/>
              </a:rPr>
              <a:t>)</a:t>
            </a:r>
          </a:p>
          <a:p>
            <a:pPr marL="776288" lvl="1" indent="-457200" algn="just">
              <a:defRPr/>
            </a:pPr>
            <a:r>
              <a:rPr lang="en-US" sz="2200" dirty="0" smtClean="0">
                <a:solidFill>
                  <a:schemeClr val="tx1"/>
                </a:solidFill>
                <a:latin typeface="Cambria" pitchFamily="18" charset="0"/>
              </a:rPr>
              <a:t>Starting can also occur if the applet is already in stopped(Idle) state.</a:t>
            </a:r>
          </a:p>
          <a:p>
            <a:pPr marL="776288" lvl="1" indent="-457200" algn="just">
              <a:defRPr/>
            </a:pPr>
            <a:r>
              <a:rPr lang="en-US" sz="2200" b="1" dirty="0" smtClean="0">
                <a:solidFill>
                  <a:schemeClr val="tx1"/>
                </a:solidFill>
                <a:latin typeface="Cambria" pitchFamily="18" charset="0"/>
              </a:rPr>
              <a:t>start()</a:t>
            </a:r>
            <a:r>
              <a:rPr lang="en-US" sz="2200" dirty="0" smtClean="0">
                <a:solidFill>
                  <a:schemeClr val="tx1"/>
                </a:solidFill>
                <a:latin typeface="Cambria" pitchFamily="18" charset="0"/>
              </a:rPr>
              <a:t> can call more than once.</a:t>
            </a:r>
          </a:p>
          <a:p>
            <a:pPr marL="776288" lvl="1" indent="-457200" algn="just">
              <a:defRPr/>
            </a:pPr>
            <a:r>
              <a:rPr lang="en-US" sz="2200" b="1" dirty="0" smtClean="0">
                <a:solidFill>
                  <a:schemeClr val="tx1"/>
                </a:solidFill>
                <a:latin typeface="Cambria" pitchFamily="18" charset="0"/>
              </a:rPr>
              <a:t>start( ) </a:t>
            </a:r>
            <a:r>
              <a:rPr lang="en-US" sz="2200" dirty="0" smtClean="0">
                <a:solidFill>
                  <a:schemeClr val="tx1"/>
                </a:solidFill>
                <a:latin typeface="Cambria" pitchFamily="18" charset="0"/>
              </a:rPr>
              <a:t>is called each time an applet’s HTML document is displayed onscreen. So, if a user leaves a web page and comes back, the applet resumes execution at </a:t>
            </a:r>
            <a:r>
              <a:rPr lang="en-US" sz="2200" b="1" dirty="0" smtClean="0">
                <a:solidFill>
                  <a:schemeClr val="tx1"/>
                </a:solidFill>
                <a:latin typeface="Cambria" pitchFamily="18" charset="0"/>
              </a:rPr>
              <a:t>start( )</a:t>
            </a:r>
            <a:r>
              <a:rPr lang="en-US" sz="2200" dirty="0" smtClean="0">
                <a:solidFill>
                  <a:schemeClr val="tx1"/>
                </a:solidFill>
                <a:latin typeface="Cambria" pitchFamily="18" charset="0"/>
              </a:rPr>
              <a:t>.</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457200" indent="-457200" algn="just">
              <a:buFont typeface="Franklin Gothic Book" pitchFamily="34" charset="0"/>
              <a:buAutoNum type="arabicPeriod" startAt="3"/>
            </a:pPr>
            <a:r>
              <a:rPr lang="en-US" sz="2400" b="1" dirty="0" smtClean="0">
                <a:latin typeface="Cambria" pitchFamily="18" charset="0"/>
              </a:rPr>
              <a:t>Idle state or Stopped state </a:t>
            </a:r>
            <a:r>
              <a:rPr lang="en-US" sz="2400" dirty="0" smtClean="0">
                <a:latin typeface="Cambria" pitchFamily="18" charset="0"/>
              </a:rPr>
              <a:t>:</a:t>
            </a:r>
          </a:p>
          <a:p>
            <a:pPr marL="776288" lvl="1" indent="-457200" algn="just"/>
            <a:r>
              <a:rPr lang="en-US" sz="2200" dirty="0" smtClean="0">
                <a:solidFill>
                  <a:schemeClr val="tx1"/>
                </a:solidFill>
                <a:latin typeface="Cambria" pitchFamily="18" charset="0"/>
              </a:rPr>
              <a:t>An applet becomes idle when it is stopped from running. We can do so by calling stop() explicitly</a:t>
            </a:r>
          </a:p>
          <a:p>
            <a:pPr marL="776288" lvl="1" indent="-457200" algn="just"/>
            <a:r>
              <a:rPr lang="en-US" sz="2200" dirty="0" smtClean="0">
                <a:solidFill>
                  <a:schemeClr val="tx1"/>
                </a:solidFill>
                <a:latin typeface="Cambria" pitchFamily="18" charset="0"/>
              </a:rPr>
              <a:t>Stopping occurs automatically when we leave the page containing the currently running applet</a:t>
            </a:r>
          </a:p>
          <a:p>
            <a:pPr marL="1050925" lvl="2" indent="-457200" algn="just">
              <a:buNone/>
            </a:pPr>
            <a:r>
              <a:rPr lang="en-US" dirty="0" smtClean="0">
                <a:latin typeface="Cambria" pitchFamily="18" charset="0"/>
              </a:rPr>
              <a:t>     </a:t>
            </a:r>
            <a:r>
              <a:rPr lang="en-US" dirty="0" err="1" smtClean="0">
                <a:latin typeface="Cambria" pitchFamily="18" charset="0"/>
              </a:rPr>
              <a:t>eg</a:t>
            </a:r>
            <a:r>
              <a:rPr lang="en-US" dirty="0" smtClean="0">
                <a:latin typeface="Cambria" pitchFamily="18" charset="0"/>
              </a:rPr>
              <a:t> : when it goes to another page </a:t>
            </a:r>
          </a:p>
          <a:p>
            <a:pPr marL="776288" lvl="1" indent="-457200" algn="just"/>
            <a:r>
              <a:rPr lang="en-US" sz="2200" dirty="0" smtClean="0">
                <a:solidFill>
                  <a:schemeClr val="tx1"/>
                </a:solidFill>
                <a:latin typeface="Cambria" pitchFamily="18" charset="0"/>
              </a:rPr>
              <a:t>If the user returns to the page, we can restart them by calling </a:t>
            </a:r>
            <a:r>
              <a:rPr lang="en-US" sz="2200" b="1" dirty="0" smtClean="0">
                <a:solidFill>
                  <a:schemeClr val="tx1"/>
                </a:solidFill>
                <a:latin typeface="Cambria" pitchFamily="18" charset="0"/>
              </a:rPr>
              <a:t>start( ). </a:t>
            </a:r>
            <a:endParaRPr lang="en-US" sz="2200" dirty="0" smtClean="0">
              <a:solidFill>
                <a:schemeClr val="tx1"/>
              </a:solidFill>
              <a:latin typeface="Cambria" pitchFamily="18" charset="0"/>
            </a:endParaRPr>
          </a:p>
          <a:p>
            <a:pPr marL="457200" indent="-457200" algn="just">
              <a:buFont typeface="Franklin Gothic Book" pitchFamily="34" charset="0"/>
              <a:buAutoNum type="arabicPeriod" startAt="3"/>
            </a:pPr>
            <a:r>
              <a:rPr lang="en-US" sz="2400" b="1" dirty="0" smtClean="0">
                <a:latin typeface="Cambria" pitchFamily="18" charset="0"/>
              </a:rPr>
              <a:t>Dead or destroyed state :</a:t>
            </a:r>
          </a:p>
          <a:p>
            <a:pPr marL="776288" lvl="1" indent="-457200" algn="just"/>
            <a:r>
              <a:rPr lang="en-US" sz="2200" dirty="0" smtClean="0">
                <a:solidFill>
                  <a:schemeClr val="tx1"/>
                </a:solidFill>
                <a:latin typeface="Cambria" pitchFamily="18" charset="0"/>
              </a:rPr>
              <a:t>An applet is said to be dead when it is removed from memory</a:t>
            </a:r>
          </a:p>
          <a:p>
            <a:pPr marL="776288" lvl="1" indent="-457200" algn="just"/>
            <a:r>
              <a:rPr lang="en-US" sz="2200" dirty="0" smtClean="0">
                <a:solidFill>
                  <a:schemeClr val="tx1"/>
                </a:solidFill>
                <a:latin typeface="Cambria" pitchFamily="18" charset="0"/>
              </a:rPr>
              <a:t>This occurs automatically by invoking </a:t>
            </a:r>
            <a:r>
              <a:rPr lang="en-US" sz="2200" b="1" dirty="0" smtClean="0">
                <a:solidFill>
                  <a:schemeClr val="tx1"/>
                </a:solidFill>
                <a:latin typeface="Cambria" pitchFamily="18" charset="0"/>
              </a:rPr>
              <a:t>destroy().</a:t>
            </a:r>
            <a:endParaRPr lang="en-US" sz="2200" dirty="0" smtClean="0">
              <a:solidFill>
                <a:schemeClr val="tx1"/>
              </a:solidFill>
              <a:latin typeface="Cambria" pitchFamily="18" charset="0"/>
            </a:endParaRPr>
          </a:p>
          <a:p>
            <a:pPr marL="776288" lvl="1" indent="-457200" algn="just"/>
            <a:r>
              <a:rPr lang="en-US" sz="2200" dirty="0" smtClean="0">
                <a:solidFill>
                  <a:schemeClr val="tx1"/>
                </a:solidFill>
                <a:latin typeface="Cambria" pitchFamily="18" charset="0"/>
              </a:rPr>
              <a:t>At this point, we should free up any resources the applet may be using. The </a:t>
            </a:r>
            <a:r>
              <a:rPr lang="en-US" sz="2200" b="1" dirty="0" smtClean="0">
                <a:solidFill>
                  <a:schemeClr val="tx1"/>
                </a:solidFill>
                <a:latin typeface="Cambria" pitchFamily="18" charset="0"/>
              </a:rPr>
              <a:t>stop( ) </a:t>
            </a:r>
            <a:r>
              <a:rPr lang="en-US" sz="2200" dirty="0" smtClean="0">
                <a:solidFill>
                  <a:schemeClr val="tx1"/>
                </a:solidFill>
                <a:latin typeface="Cambria" pitchFamily="18" charset="0"/>
              </a:rPr>
              <a:t>method is always called before </a:t>
            </a:r>
            <a:r>
              <a:rPr lang="en-US" sz="2200" b="1" dirty="0" smtClean="0">
                <a:solidFill>
                  <a:schemeClr val="tx1"/>
                </a:solidFill>
                <a:latin typeface="Cambria" pitchFamily="18" charset="0"/>
              </a:rPr>
              <a:t>destroy( )</a:t>
            </a:r>
            <a:r>
              <a:rPr lang="en-US" sz="2200" dirty="0" smtClean="0">
                <a:solidFill>
                  <a:schemeClr val="tx1"/>
                </a:solidFill>
                <a:latin typeface="Cambria" pitchFamily="18" charset="0"/>
              </a:rPr>
              <a:t>.</a:t>
            </a:r>
          </a:p>
          <a:p>
            <a:pPr marL="776288" lvl="1" indent="-457200" algn="just"/>
            <a:r>
              <a:rPr lang="en-US" sz="2200" dirty="0" smtClean="0">
                <a:solidFill>
                  <a:schemeClr val="tx1"/>
                </a:solidFill>
                <a:latin typeface="Cambria" pitchFamily="18" charset="0"/>
              </a:rPr>
              <a:t>This occurs only once in the applet life cycle</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457200" indent="-457200" algn="just">
              <a:buFont typeface="Franklin Gothic Book" pitchFamily="34" charset="0"/>
              <a:buAutoNum type="arabicPeriod" startAt="5"/>
            </a:pPr>
            <a:r>
              <a:rPr lang="en-US" sz="2400" b="1" dirty="0" smtClean="0">
                <a:latin typeface="Cambria" pitchFamily="18" charset="0"/>
              </a:rPr>
              <a:t>Display state:</a:t>
            </a:r>
          </a:p>
          <a:p>
            <a:pPr marL="776288" lvl="1" indent="-457200" algn="just"/>
            <a:r>
              <a:rPr lang="en-US" sz="2200" dirty="0" smtClean="0">
                <a:solidFill>
                  <a:schemeClr val="tx1"/>
                </a:solidFill>
                <a:latin typeface="Cambria" pitchFamily="18" charset="0"/>
              </a:rPr>
              <a:t>Applet moves to the this state whenever it has to perform some output operations on the screen</a:t>
            </a:r>
          </a:p>
          <a:p>
            <a:pPr marL="776288" lvl="1" indent="-457200" algn="just"/>
            <a:r>
              <a:rPr lang="en-US" sz="2200" dirty="0" smtClean="0">
                <a:solidFill>
                  <a:schemeClr val="tx1"/>
                </a:solidFill>
                <a:latin typeface="Cambria" pitchFamily="18" charset="0"/>
              </a:rPr>
              <a:t>This happens immediately after the applet enters into the running state</a:t>
            </a:r>
          </a:p>
          <a:p>
            <a:pPr marL="776288" lvl="1" indent="-457200" algn="just"/>
            <a:r>
              <a:rPr lang="en-US" sz="2200" b="1" dirty="0" smtClean="0">
                <a:solidFill>
                  <a:schemeClr val="tx1"/>
                </a:solidFill>
                <a:latin typeface="Cambria" pitchFamily="18" charset="0"/>
              </a:rPr>
              <a:t>paint()</a:t>
            </a:r>
            <a:r>
              <a:rPr lang="en-US" sz="2200" dirty="0" smtClean="0">
                <a:solidFill>
                  <a:schemeClr val="tx1"/>
                </a:solidFill>
                <a:latin typeface="Cambria" pitchFamily="18" charset="0"/>
              </a:rPr>
              <a:t> is called to accomplish this task</a:t>
            </a:r>
          </a:p>
          <a:p>
            <a:pPr marL="776288" lvl="1" indent="-457200" algn="just"/>
            <a:r>
              <a:rPr lang="en-US" sz="2200" dirty="0" smtClean="0">
                <a:solidFill>
                  <a:schemeClr val="tx1"/>
                </a:solidFill>
                <a:latin typeface="Cambria" pitchFamily="18" charset="0"/>
              </a:rPr>
              <a:t>The </a:t>
            </a:r>
            <a:r>
              <a:rPr lang="en-US" sz="2200" b="1" dirty="0" smtClean="0">
                <a:solidFill>
                  <a:schemeClr val="tx1"/>
                </a:solidFill>
                <a:latin typeface="Cambria" pitchFamily="18" charset="0"/>
              </a:rPr>
              <a:t>paint( ) </a:t>
            </a:r>
            <a:r>
              <a:rPr lang="en-US" sz="2200" dirty="0" smtClean="0">
                <a:solidFill>
                  <a:schemeClr val="tx1"/>
                </a:solidFill>
                <a:latin typeface="Cambria" pitchFamily="18" charset="0"/>
              </a:rPr>
              <a:t>method is called each time our applet’s output must be redrawn</a:t>
            </a:r>
          </a:p>
          <a:p>
            <a:pPr marL="776288" lvl="1" indent="-457200" algn="just"/>
            <a:r>
              <a:rPr lang="en-US" sz="2200" dirty="0" smtClean="0">
                <a:solidFill>
                  <a:schemeClr val="tx1"/>
                </a:solidFill>
                <a:latin typeface="Cambria" pitchFamily="18" charset="0"/>
              </a:rPr>
              <a:t>This situation can occur for several reasons. For </a:t>
            </a:r>
            <a:r>
              <a:rPr lang="en-US" sz="2200" dirty="0" err="1" smtClean="0">
                <a:solidFill>
                  <a:schemeClr val="tx1"/>
                </a:solidFill>
                <a:latin typeface="Cambria" pitchFamily="18" charset="0"/>
              </a:rPr>
              <a:t>eg</a:t>
            </a:r>
            <a:r>
              <a:rPr lang="en-US" sz="2200" dirty="0" smtClean="0">
                <a:solidFill>
                  <a:schemeClr val="tx1"/>
                </a:solidFill>
                <a:latin typeface="Cambria" pitchFamily="18" charset="0"/>
              </a:rPr>
              <a:t>: </a:t>
            </a:r>
          </a:p>
          <a:p>
            <a:pPr marL="1050925" lvl="2" indent="-457200" algn="just"/>
            <a:r>
              <a:rPr lang="en-US" dirty="0" smtClean="0">
                <a:latin typeface="Cambria" pitchFamily="18" charset="0"/>
              </a:rPr>
              <a:t>window in which the applet is running may be overwritten by another window and then uncovered </a:t>
            </a:r>
          </a:p>
          <a:p>
            <a:pPr marL="1050925" lvl="2" indent="-457200" algn="just"/>
            <a:r>
              <a:rPr lang="en-US" dirty="0" smtClean="0">
                <a:latin typeface="Cambria" pitchFamily="18" charset="0"/>
              </a:rPr>
              <a:t>applet window may be minimized and then restored.  </a:t>
            </a:r>
          </a:p>
          <a:p>
            <a:pPr marL="776288" lvl="1" indent="-457200" algn="just"/>
            <a:r>
              <a:rPr lang="en-US" sz="2200" dirty="0" smtClean="0">
                <a:solidFill>
                  <a:schemeClr val="tx1"/>
                </a:solidFill>
                <a:latin typeface="Cambria" pitchFamily="18" charset="0"/>
              </a:rPr>
              <a:t>The </a:t>
            </a:r>
            <a:r>
              <a:rPr lang="en-US" sz="2200" b="1" dirty="0" smtClean="0">
                <a:solidFill>
                  <a:schemeClr val="tx1"/>
                </a:solidFill>
                <a:latin typeface="Cambria" pitchFamily="18" charset="0"/>
              </a:rPr>
              <a:t>paint( ) </a:t>
            </a:r>
            <a:r>
              <a:rPr lang="en-US" sz="2200" dirty="0" smtClean="0">
                <a:solidFill>
                  <a:schemeClr val="tx1"/>
                </a:solidFill>
                <a:latin typeface="Cambria" pitchFamily="18" charset="0"/>
              </a:rPr>
              <a:t>method has one parameter of type </a:t>
            </a:r>
            <a:r>
              <a:rPr lang="en-US" sz="2200" b="1" dirty="0" smtClean="0">
                <a:solidFill>
                  <a:schemeClr val="tx1"/>
                </a:solidFill>
                <a:latin typeface="Cambria" pitchFamily="18" charset="0"/>
              </a:rPr>
              <a:t>Graphics</a:t>
            </a:r>
            <a:r>
              <a:rPr lang="en-US" sz="2200" dirty="0" smtClean="0">
                <a:solidFill>
                  <a:schemeClr val="tx1"/>
                </a:solidFill>
                <a:latin typeface="Cambria" pitchFamily="18" charset="0"/>
              </a:rPr>
              <a:t>. This parameter describes the graphics environment in which the applet is running.</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solidFill>
                  <a:schemeClr val="tx1"/>
                </a:solidFill>
                <a:latin typeface="Cambria" pitchFamily="18" charset="0"/>
                <a:cs typeface="Calibri" pitchFamily="34" charset="0"/>
              </a:rPr>
              <a:t>Applet Skeleton</a:t>
            </a:r>
            <a:endParaRPr lang="en-US" dirty="0"/>
          </a:p>
        </p:txBody>
      </p:sp>
      <p:sp>
        <p:nvSpPr>
          <p:cNvPr id="3" name="Content Placeholder 2"/>
          <p:cNvSpPr>
            <a:spLocks noGrp="1"/>
          </p:cNvSpPr>
          <p:nvPr>
            <p:ph idx="1"/>
          </p:nvPr>
        </p:nvSpPr>
        <p:spPr/>
        <p:txBody>
          <a:bodyPr>
            <a:normAutofit lnSpcReduction="10000"/>
          </a:bodyPr>
          <a:lstStyle/>
          <a:p>
            <a:pPr algn="just">
              <a:defRPr/>
            </a:pPr>
            <a:r>
              <a:rPr lang="en-US" sz="2400" dirty="0" smtClean="0">
                <a:latin typeface="Cambria" pitchFamily="18" charset="0"/>
              </a:rPr>
              <a:t>Applets override a set of methods </a:t>
            </a:r>
          </a:p>
          <a:p>
            <a:pPr lvl="1" algn="just">
              <a:defRPr/>
            </a:pPr>
            <a:r>
              <a:rPr lang="en-US" sz="2200" b="1" dirty="0" smtClean="0">
                <a:solidFill>
                  <a:schemeClr val="accent1"/>
                </a:solidFill>
                <a:latin typeface="Cambria" pitchFamily="18" charset="0"/>
              </a:rPr>
              <a:t>init()</a:t>
            </a:r>
            <a:r>
              <a:rPr lang="en-US" sz="2200" dirty="0" smtClean="0">
                <a:solidFill>
                  <a:schemeClr val="accent1"/>
                </a:solidFill>
                <a:latin typeface="Cambria" pitchFamily="18" charset="0"/>
              </a:rPr>
              <a:t>, </a:t>
            </a:r>
            <a:r>
              <a:rPr lang="en-US" sz="2200" b="1" dirty="0" smtClean="0">
                <a:solidFill>
                  <a:schemeClr val="accent1"/>
                </a:solidFill>
                <a:latin typeface="Cambria" pitchFamily="18" charset="0"/>
              </a:rPr>
              <a:t>start()</a:t>
            </a:r>
            <a:r>
              <a:rPr lang="en-US" sz="2200" dirty="0" smtClean="0">
                <a:solidFill>
                  <a:schemeClr val="accent1"/>
                </a:solidFill>
                <a:latin typeface="Cambria" pitchFamily="18" charset="0"/>
              </a:rPr>
              <a:t>, </a:t>
            </a:r>
            <a:r>
              <a:rPr lang="en-US" sz="2200" b="1" dirty="0" smtClean="0">
                <a:solidFill>
                  <a:schemeClr val="accent1"/>
                </a:solidFill>
                <a:latin typeface="Cambria" pitchFamily="18" charset="0"/>
              </a:rPr>
              <a:t>stop()</a:t>
            </a:r>
            <a:r>
              <a:rPr lang="en-US" sz="2200" dirty="0" smtClean="0">
                <a:solidFill>
                  <a:schemeClr val="accent1"/>
                </a:solidFill>
                <a:latin typeface="Cambria" pitchFamily="18" charset="0"/>
              </a:rPr>
              <a:t>, and </a:t>
            </a:r>
            <a:r>
              <a:rPr lang="en-US" sz="2200" b="1" dirty="0" smtClean="0">
                <a:solidFill>
                  <a:schemeClr val="accent1"/>
                </a:solidFill>
                <a:latin typeface="Cambria" pitchFamily="18" charset="0"/>
              </a:rPr>
              <a:t>destroy()</a:t>
            </a:r>
            <a:r>
              <a:rPr lang="en-US" sz="2200" dirty="0" smtClean="0">
                <a:solidFill>
                  <a:schemeClr val="accent1"/>
                </a:solidFill>
                <a:latin typeface="Cambria" pitchFamily="18" charset="0"/>
              </a:rPr>
              <a:t> : These are defined by </a:t>
            </a:r>
            <a:r>
              <a:rPr lang="en-US" sz="2200" b="1" dirty="0" smtClean="0">
                <a:solidFill>
                  <a:schemeClr val="accent1"/>
                </a:solidFill>
                <a:latin typeface="Cambria" pitchFamily="18" charset="0"/>
              </a:rPr>
              <a:t>Applet</a:t>
            </a:r>
            <a:r>
              <a:rPr lang="en-US" sz="2200" dirty="0" smtClean="0">
                <a:solidFill>
                  <a:schemeClr val="accent1"/>
                </a:solidFill>
                <a:latin typeface="Cambria" pitchFamily="18" charset="0"/>
              </a:rPr>
              <a:t> </a:t>
            </a:r>
          </a:p>
          <a:p>
            <a:pPr lvl="1" algn="just">
              <a:defRPr/>
            </a:pPr>
            <a:r>
              <a:rPr lang="en-US" sz="2200" b="1" dirty="0" smtClean="0">
                <a:solidFill>
                  <a:schemeClr val="accent1"/>
                </a:solidFill>
                <a:latin typeface="Cambria" pitchFamily="18" charset="0"/>
              </a:rPr>
              <a:t>paint() </a:t>
            </a:r>
            <a:r>
              <a:rPr lang="en-US" sz="2200" dirty="0" smtClean="0">
                <a:solidFill>
                  <a:schemeClr val="accent1"/>
                </a:solidFill>
                <a:latin typeface="Cambria" pitchFamily="18" charset="0"/>
              </a:rPr>
              <a:t>: It is defined by the AWT </a:t>
            </a:r>
            <a:r>
              <a:rPr lang="en-US" sz="2200" b="1" dirty="0" smtClean="0">
                <a:solidFill>
                  <a:schemeClr val="accent1"/>
                </a:solidFill>
                <a:latin typeface="Cambria" pitchFamily="18" charset="0"/>
              </a:rPr>
              <a:t>Component </a:t>
            </a:r>
            <a:r>
              <a:rPr lang="en-US" sz="2200" dirty="0" smtClean="0">
                <a:solidFill>
                  <a:schemeClr val="accent1"/>
                </a:solidFill>
                <a:latin typeface="Cambria" pitchFamily="18" charset="0"/>
              </a:rPr>
              <a:t>class</a:t>
            </a:r>
          </a:p>
          <a:p>
            <a:pPr algn="just">
              <a:defRPr/>
            </a:pPr>
            <a:r>
              <a:rPr lang="en-US" sz="2400" dirty="0" smtClean="0">
                <a:latin typeface="Cambria" pitchFamily="18" charset="0"/>
              </a:rPr>
              <a:t>When an applet begins, the AWT calls the following methods, in this sequence:</a:t>
            </a:r>
          </a:p>
          <a:p>
            <a:pPr marL="776288" lvl="1" indent="-457200" algn="just">
              <a:buFont typeface="+mj-lt"/>
              <a:buAutoNum type="arabicPeriod"/>
              <a:defRPr/>
            </a:pPr>
            <a:r>
              <a:rPr lang="en-US" sz="2200" b="1" dirty="0" smtClean="0">
                <a:solidFill>
                  <a:schemeClr val="accent1"/>
                </a:solidFill>
                <a:latin typeface="Cambria" pitchFamily="18" charset="0"/>
              </a:rPr>
              <a:t>init( )</a:t>
            </a:r>
            <a:endParaRPr lang="en-US" sz="2200" dirty="0" smtClean="0">
              <a:solidFill>
                <a:schemeClr val="accent1"/>
              </a:solidFill>
              <a:latin typeface="Cambria" pitchFamily="18" charset="0"/>
            </a:endParaRPr>
          </a:p>
          <a:p>
            <a:pPr marL="776288" lvl="1" indent="-457200" algn="just">
              <a:buFont typeface="+mj-lt"/>
              <a:buAutoNum type="arabicPeriod"/>
              <a:defRPr/>
            </a:pPr>
            <a:r>
              <a:rPr lang="en-US" sz="2200" b="1" dirty="0" smtClean="0">
                <a:solidFill>
                  <a:schemeClr val="accent1"/>
                </a:solidFill>
                <a:latin typeface="Cambria" pitchFamily="18" charset="0"/>
              </a:rPr>
              <a:t>start( )</a:t>
            </a:r>
            <a:endParaRPr lang="en-US" sz="2200" dirty="0" smtClean="0">
              <a:solidFill>
                <a:schemeClr val="accent1"/>
              </a:solidFill>
              <a:latin typeface="Cambria" pitchFamily="18" charset="0"/>
            </a:endParaRPr>
          </a:p>
          <a:p>
            <a:pPr marL="776288" lvl="1" indent="-457200" algn="just">
              <a:buFont typeface="+mj-lt"/>
              <a:buAutoNum type="arabicPeriod"/>
              <a:defRPr/>
            </a:pPr>
            <a:r>
              <a:rPr lang="en-US" sz="2200" b="1" dirty="0" smtClean="0">
                <a:solidFill>
                  <a:schemeClr val="accent1"/>
                </a:solidFill>
                <a:latin typeface="Cambria" pitchFamily="18" charset="0"/>
              </a:rPr>
              <a:t>paint( )</a:t>
            </a:r>
            <a:endParaRPr lang="en-US" sz="2200" dirty="0" smtClean="0">
              <a:solidFill>
                <a:schemeClr val="accent1"/>
              </a:solidFill>
              <a:latin typeface="Cambria" pitchFamily="18" charset="0"/>
            </a:endParaRPr>
          </a:p>
          <a:p>
            <a:pPr algn="just">
              <a:defRPr/>
            </a:pPr>
            <a:r>
              <a:rPr lang="en-US" sz="2400" dirty="0" smtClean="0">
                <a:latin typeface="Cambria" pitchFamily="18" charset="0"/>
              </a:rPr>
              <a:t>When an applet is terminated, the following sequence of method calls takes place:</a:t>
            </a:r>
          </a:p>
          <a:p>
            <a:pPr marL="776288" lvl="1" indent="-457200" algn="just">
              <a:buFont typeface="+mj-lt"/>
              <a:buAutoNum type="arabicPeriod"/>
              <a:defRPr/>
            </a:pPr>
            <a:r>
              <a:rPr lang="en-US" sz="2200" b="1" dirty="0" smtClean="0">
                <a:solidFill>
                  <a:schemeClr val="accent1"/>
                </a:solidFill>
                <a:latin typeface="Cambria" pitchFamily="18" charset="0"/>
              </a:rPr>
              <a:t>stop( )</a:t>
            </a:r>
            <a:endParaRPr lang="en-US" sz="2200" dirty="0" smtClean="0">
              <a:solidFill>
                <a:schemeClr val="accent1"/>
              </a:solidFill>
              <a:latin typeface="Cambria" pitchFamily="18" charset="0"/>
            </a:endParaRPr>
          </a:p>
          <a:p>
            <a:pPr marL="776288" lvl="1" indent="-457200" algn="just">
              <a:buFont typeface="+mj-lt"/>
              <a:buAutoNum type="arabicPeriod"/>
              <a:defRPr/>
            </a:pPr>
            <a:r>
              <a:rPr lang="en-US" sz="2200" b="1" dirty="0" smtClean="0">
                <a:solidFill>
                  <a:schemeClr val="accent1"/>
                </a:solidFill>
                <a:latin typeface="Cambria" pitchFamily="18" charset="0"/>
              </a:rPr>
              <a:t>destroy( )</a:t>
            </a:r>
            <a:endParaRPr lang="en-US" sz="2200" dirty="0" smtClean="0">
              <a:solidFill>
                <a:schemeClr val="accent1"/>
              </a:solidFill>
              <a:latin typeface="Cambria" pitchFamily="18" charset="0"/>
            </a:endParaRP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371600"/>
            <a:ext cx="7239000" cy="5084136"/>
          </a:xfrm>
        </p:spPr>
        <p:txBody>
          <a:bodyPr>
            <a:normAutofit fontScale="70000" lnSpcReduction="20000"/>
          </a:bodyPr>
          <a:lstStyle/>
          <a:p>
            <a:pPr>
              <a:buNone/>
            </a:pPr>
            <a:r>
              <a:rPr lang="en-US" dirty="0" smtClean="0">
                <a:solidFill>
                  <a:srgbClr val="FF0000"/>
                </a:solidFill>
              </a:rPr>
              <a:t>init()</a:t>
            </a:r>
          </a:p>
          <a:p>
            <a:pPr>
              <a:buNone/>
            </a:pPr>
            <a:r>
              <a:rPr lang="en-US" dirty="0" smtClean="0"/>
              <a:t>  </a:t>
            </a:r>
            <a:r>
              <a:rPr lang="en-US" sz="2800" dirty="0" smtClean="0"/>
              <a:t>first method to be called</a:t>
            </a:r>
          </a:p>
          <a:p>
            <a:pPr>
              <a:buNone/>
            </a:pPr>
            <a:r>
              <a:rPr lang="en-US" sz="2800" dirty="0" smtClean="0"/>
              <a:t>   initialization of variables</a:t>
            </a:r>
          </a:p>
          <a:p>
            <a:pPr>
              <a:buNone/>
            </a:pPr>
            <a:r>
              <a:rPr lang="en-US" sz="2800" dirty="0" smtClean="0"/>
              <a:t>   called only once in an applet run</a:t>
            </a:r>
          </a:p>
          <a:p>
            <a:pPr>
              <a:buNone/>
            </a:pPr>
            <a:r>
              <a:rPr lang="en-US" dirty="0" smtClean="0"/>
              <a:t> </a:t>
            </a:r>
            <a:r>
              <a:rPr lang="en-US" dirty="0" smtClean="0">
                <a:solidFill>
                  <a:srgbClr val="FF0000"/>
                </a:solidFill>
              </a:rPr>
              <a:t>start()</a:t>
            </a:r>
          </a:p>
          <a:p>
            <a:pPr>
              <a:buNone/>
            </a:pPr>
            <a:r>
              <a:rPr lang="en-US" dirty="0" smtClean="0"/>
              <a:t> </a:t>
            </a:r>
            <a:r>
              <a:rPr lang="en-US" sz="2800" dirty="0" smtClean="0"/>
              <a:t>Called after init()</a:t>
            </a:r>
          </a:p>
          <a:p>
            <a:pPr>
              <a:buNone/>
            </a:pPr>
            <a:r>
              <a:rPr lang="en-US" sz="2800" dirty="0" smtClean="0"/>
              <a:t> called each time when applet has stopped</a:t>
            </a:r>
          </a:p>
          <a:p>
            <a:pPr>
              <a:buNone/>
            </a:pPr>
            <a:r>
              <a:rPr lang="en-US" sz="2800" dirty="0" smtClean="0"/>
              <a:t> </a:t>
            </a:r>
            <a:r>
              <a:rPr lang="en-US" sz="2800" dirty="0" err="1" smtClean="0"/>
              <a:t>i.e</a:t>
            </a:r>
            <a:r>
              <a:rPr lang="en-US" sz="2800" dirty="0" smtClean="0"/>
              <a:t> when a browser is closed and opened</a:t>
            </a:r>
          </a:p>
          <a:p>
            <a:pPr>
              <a:buNone/>
            </a:pPr>
            <a:r>
              <a:rPr lang="en-US" dirty="0" smtClean="0">
                <a:solidFill>
                  <a:srgbClr val="FF0000"/>
                </a:solidFill>
              </a:rPr>
              <a:t> paint()</a:t>
            </a:r>
          </a:p>
          <a:p>
            <a:pPr>
              <a:buNone/>
            </a:pPr>
            <a:r>
              <a:rPr lang="en-US" sz="2800" dirty="0" smtClean="0"/>
              <a:t>When redrawn</a:t>
            </a:r>
          </a:p>
          <a:p>
            <a:pPr>
              <a:buNone/>
            </a:pPr>
            <a:r>
              <a:rPr lang="en-US" sz="2800" dirty="0" smtClean="0"/>
              <a:t>Graphics context</a:t>
            </a:r>
          </a:p>
          <a:p>
            <a:pPr>
              <a:buNone/>
            </a:pPr>
            <a:r>
              <a:rPr lang="en-US" dirty="0" smtClean="0"/>
              <a:t> </a:t>
            </a:r>
            <a:r>
              <a:rPr lang="en-US" dirty="0" smtClean="0">
                <a:solidFill>
                  <a:srgbClr val="FF0000"/>
                </a:solidFill>
              </a:rPr>
              <a:t>stop()</a:t>
            </a:r>
          </a:p>
          <a:p>
            <a:pPr>
              <a:buNone/>
            </a:pPr>
            <a:r>
              <a:rPr lang="en-US" sz="2800" dirty="0" smtClean="0">
                <a:solidFill>
                  <a:srgbClr val="FF0000"/>
                </a:solidFill>
              </a:rPr>
              <a:t>  </a:t>
            </a:r>
            <a:r>
              <a:rPr lang="en-US" sz="2800" dirty="0" smtClean="0">
                <a:solidFill>
                  <a:schemeClr val="tx1">
                    <a:lumMod val="95000"/>
                  </a:schemeClr>
                </a:solidFill>
              </a:rPr>
              <a:t>when browser is closed or leaves to another applet</a:t>
            </a:r>
          </a:p>
          <a:p>
            <a:pPr>
              <a:buNone/>
            </a:pPr>
            <a:r>
              <a:rPr lang="en-US" sz="2800" dirty="0" smtClean="0">
                <a:solidFill>
                  <a:schemeClr val="tx1">
                    <a:lumMod val="95000"/>
                  </a:schemeClr>
                </a:solidFill>
              </a:rPr>
              <a:t>  suspends  the applet thread</a:t>
            </a:r>
          </a:p>
          <a:p>
            <a:pPr>
              <a:buNone/>
            </a:pPr>
            <a:r>
              <a:rPr lang="en-US" sz="2800" dirty="0" smtClean="0">
                <a:solidFill>
                  <a:srgbClr val="FF0000"/>
                </a:solidFill>
              </a:rPr>
              <a:t> destroy()</a:t>
            </a:r>
          </a:p>
          <a:p>
            <a:pPr>
              <a:buNone/>
            </a:pPr>
            <a:r>
              <a:rPr lang="en-US" sz="2800" dirty="0" smtClean="0">
                <a:solidFill>
                  <a:schemeClr val="tx1">
                    <a:lumMod val="95000"/>
                  </a:schemeClr>
                </a:solidFill>
              </a:rPr>
              <a:t>When the applet is completely removed from the memory</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a:xfrm>
            <a:off x="381000" y="304801"/>
            <a:ext cx="8458200" cy="533400"/>
          </a:xfrm>
        </p:spPr>
        <p:txBody>
          <a:bodyPr>
            <a:normAutofit fontScale="90000"/>
          </a:bodyPr>
          <a:lstStyle/>
          <a:p>
            <a:pPr algn="just" eaLnBrk="1" hangingPunct="1"/>
            <a:r>
              <a:rPr lang="en-US" sz="3600" dirty="0" smtClean="0">
                <a:solidFill>
                  <a:schemeClr val="tx1"/>
                </a:solidFill>
                <a:latin typeface="Cambria" pitchFamily="18" charset="0"/>
                <a:cs typeface="Calibri" pitchFamily="34" charset="0"/>
              </a:rPr>
              <a:t>Applet Skeleton</a:t>
            </a:r>
          </a:p>
        </p:txBody>
      </p:sp>
      <p:graphicFrame>
        <p:nvGraphicFramePr>
          <p:cNvPr id="4" name="Content Placeholder 3"/>
          <p:cNvGraphicFramePr>
            <a:graphicFrameLocks noGrp="1"/>
          </p:cNvGraphicFramePr>
          <p:nvPr>
            <p:ph sz="quarter" idx="1"/>
          </p:nvPr>
        </p:nvGraphicFramePr>
        <p:xfrm>
          <a:off x="228600" y="990600"/>
          <a:ext cx="4419600" cy="5181600"/>
        </p:xfrm>
        <a:graphic>
          <a:graphicData uri="http://schemas.openxmlformats.org/drawingml/2006/table">
            <a:tbl>
              <a:tblPr/>
              <a:tblGrid>
                <a:gridCol w="4419600"/>
              </a:tblGrid>
              <a:tr h="5181600">
                <a:tc>
                  <a:txBody>
                    <a:bodyPr/>
                    <a:lstStyle/>
                    <a:p>
                      <a:pPr marL="0" marR="0" algn="just">
                        <a:lnSpc>
                          <a:spcPct val="115000"/>
                        </a:lnSpc>
                        <a:spcBef>
                          <a:spcPts val="0"/>
                        </a:spcBef>
                        <a:spcAft>
                          <a:spcPts val="0"/>
                        </a:spcAft>
                      </a:pPr>
                      <a:r>
                        <a:rPr lang="en-US" sz="1500" dirty="0" smtClean="0">
                          <a:latin typeface="Cambria"/>
                          <a:ea typeface="Times New Roman"/>
                          <a:cs typeface="Times New Roman"/>
                        </a:rPr>
                        <a:t>import </a:t>
                      </a:r>
                      <a:r>
                        <a:rPr lang="en-US" sz="1500" dirty="0">
                          <a:latin typeface="Cambria"/>
                          <a:ea typeface="Times New Roman"/>
                          <a:cs typeface="Times New Roman"/>
                        </a:rPr>
                        <a:t>java.awt.*;</a:t>
                      </a:r>
                      <a:endParaRPr lang="en-US" sz="1500" dirty="0">
                        <a:latin typeface="Calibri"/>
                        <a:ea typeface="Times New Roman"/>
                        <a:cs typeface="Times New Roman"/>
                      </a:endParaRPr>
                    </a:p>
                    <a:p>
                      <a:pPr marL="0" marR="0" algn="just">
                        <a:lnSpc>
                          <a:spcPct val="115000"/>
                        </a:lnSpc>
                        <a:spcBef>
                          <a:spcPts val="0"/>
                        </a:spcBef>
                        <a:spcAft>
                          <a:spcPts val="0"/>
                        </a:spcAft>
                      </a:pPr>
                      <a:r>
                        <a:rPr lang="en-US" sz="1500" dirty="0">
                          <a:latin typeface="Cambria"/>
                          <a:ea typeface="Times New Roman"/>
                          <a:cs typeface="Times New Roman"/>
                        </a:rPr>
                        <a:t>import </a:t>
                      </a:r>
                      <a:r>
                        <a:rPr lang="en-US" sz="1500" dirty="0" err="1">
                          <a:latin typeface="Cambria"/>
                          <a:ea typeface="Times New Roman"/>
                          <a:cs typeface="Times New Roman"/>
                        </a:rPr>
                        <a:t>java.applet</a:t>
                      </a:r>
                      <a:r>
                        <a:rPr lang="en-US" sz="1500" dirty="0">
                          <a:latin typeface="Cambria"/>
                          <a:ea typeface="Times New Roman"/>
                          <a:cs typeface="Times New Roman"/>
                        </a:rPr>
                        <a:t>.*;</a:t>
                      </a:r>
                      <a:endParaRPr lang="en-US" sz="1500" dirty="0">
                        <a:latin typeface="Calibri"/>
                        <a:ea typeface="Times New Roman"/>
                        <a:cs typeface="Times New Roman"/>
                      </a:endParaRPr>
                    </a:p>
                    <a:p>
                      <a:pPr marL="0" marR="0" algn="just">
                        <a:lnSpc>
                          <a:spcPct val="115000"/>
                        </a:lnSpc>
                        <a:spcBef>
                          <a:spcPts val="0"/>
                        </a:spcBef>
                        <a:spcAft>
                          <a:spcPts val="0"/>
                        </a:spcAft>
                      </a:pPr>
                      <a:r>
                        <a:rPr lang="en-US" sz="1500" dirty="0">
                          <a:latin typeface="Cambria"/>
                          <a:ea typeface="Times New Roman"/>
                          <a:cs typeface="Times New Roman"/>
                        </a:rPr>
                        <a:t>/*</a:t>
                      </a:r>
                      <a:endParaRPr lang="en-US" sz="1500" dirty="0">
                        <a:latin typeface="Calibri"/>
                        <a:ea typeface="Times New Roman"/>
                        <a:cs typeface="Times New Roman"/>
                      </a:endParaRPr>
                    </a:p>
                    <a:p>
                      <a:pPr marL="0" marR="0" algn="just">
                        <a:lnSpc>
                          <a:spcPct val="115000"/>
                        </a:lnSpc>
                        <a:spcBef>
                          <a:spcPts val="0"/>
                        </a:spcBef>
                        <a:spcAft>
                          <a:spcPts val="0"/>
                        </a:spcAft>
                      </a:pPr>
                      <a:r>
                        <a:rPr lang="en-US" sz="1500" dirty="0">
                          <a:latin typeface="Cambria"/>
                          <a:ea typeface="Times New Roman"/>
                          <a:cs typeface="Times New Roman"/>
                        </a:rPr>
                        <a:t>&lt;applet code="</a:t>
                      </a:r>
                      <a:r>
                        <a:rPr lang="en-US" sz="1500" dirty="0" err="1">
                          <a:latin typeface="Cambria"/>
                          <a:ea typeface="Times New Roman"/>
                          <a:cs typeface="Times New Roman"/>
                        </a:rPr>
                        <a:t>AppletSkel</a:t>
                      </a:r>
                      <a:r>
                        <a:rPr lang="en-US" sz="1500" dirty="0">
                          <a:latin typeface="Cambria"/>
                          <a:ea typeface="Times New Roman"/>
                          <a:cs typeface="Times New Roman"/>
                        </a:rPr>
                        <a:t>" width=300 height=100&gt;</a:t>
                      </a:r>
                      <a:endParaRPr lang="en-US" sz="1500" dirty="0">
                        <a:latin typeface="Calibri"/>
                        <a:ea typeface="Times New Roman"/>
                        <a:cs typeface="Times New Roman"/>
                      </a:endParaRPr>
                    </a:p>
                    <a:p>
                      <a:pPr marL="0" marR="0" algn="just">
                        <a:lnSpc>
                          <a:spcPct val="115000"/>
                        </a:lnSpc>
                        <a:spcBef>
                          <a:spcPts val="0"/>
                        </a:spcBef>
                        <a:spcAft>
                          <a:spcPts val="0"/>
                        </a:spcAft>
                      </a:pPr>
                      <a:r>
                        <a:rPr lang="en-US" sz="1500" dirty="0">
                          <a:latin typeface="Cambria"/>
                          <a:ea typeface="Times New Roman"/>
                          <a:cs typeface="Times New Roman"/>
                        </a:rPr>
                        <a:t>&lt;/applet&gt;</a:t>
                      </a:r>
                      <a:endParaRPr lang="en-US" sz="1500" dirty="0">
                        <a:latin typeface="Calibri"/>
                        <a:ea typeface="Times New Roman"/>
                        <a:cs typeface="Times New Roman"/>
                      </a:endParaRPr>
                    </a:p>
                    <a:p>
                      <a:pPr marL="0" marR="0" algn="just">
                        <a:lnSpc>
                          <a:spcPct val="115000"/>
                        </a:lnSpc>
                        <a:spcBef>
                          <a:spcPts val="0"/>
                        </a:spcBef>
                        <a:spcAft>
                          <a:spcPts val="0"/>
                        </a:spcAft>
                      </a:pPr>
                      <a:r>
                        <a:rPr lang="en-US" sz="1500" dirty="0">
                          <a:latin typeface="Cambria"/>
                          <a:ea typeface="Times New Roman"/>
                          <a:cs typeface="Times New Roman"/>
                        </a:rPr>
                        <a:t>*/</a:t>
                      </a:r>
                      <a:endParaRPr lang="en-US" sz="1500" dirty="0">
                        <a:latin typeface="Calibri"/>
                        <a:ea typeface="Times New Roman"/>
                        <a:cs typeface="Times New Roman"/>
                      </a:endParaRPr>
                    </a:p>
                    <a:p>
                      <a:pPr marL="0" marR="0" algn="just">
                        <a:lnSpc>
                          <a:spcPct val="115000"/>
                        </a:lnSpc>
                        <a:spcBef>
                          <a:spcPts val="0"/>
                        </a:spcBef>
                        <a:spcAft>
                          <a:spcPts val="0"/>
                        </a:spcAft>
                      </a:pPr>
                      <a:r>
                        <a:rPr lang="en-US" sz="1500" dirty="0">
                          <a:latin typeface="Cambria"/>
                          <a:ea typeface="Times New Roman"/>
                          <a:cs typeface="Times New Roman"/>
                        </a:rPr>
                        <a:t>public class </a:t>
                      </a:r>
                      <a:r>
                        <a:rPr lang="en-US" sz="1500" dirty="0" err="1">
                          <a:latin typeface="Cambria"/>
                          <a:ea typeface="Times New Roman"/>
                          <a:cs typeface="Times New Roman"/>
                        </a:rPr>
                        <a:t>AppletSkel</a:t>
                      </a:r>
                      <a:r>
                        <a:rPr lang="en-US" sz="1500" dirty="0">
                          <a:latin typeface="Cambria"/>
                          <a:ea typeface="Times New Roman"/>
                          <a:cs typeface="Times New Roman"/>
                        </a:rPr>
                        <a:t> extends Applet </a:t>
                      </a:r>
                      <a:endParaRPr lang="en-US" sz="1500" dirty="0">
                        <a:latin typeface="Calibri"/>
                        <a:ea typeface="Times New Roman"/>
                        <a:cs typeface="Times New Roman"/>
                      </a:endParaRPr>
                    </a:p>
                    <a:p>
                      <a:pPr marL="0" marR="0" algn="just">
                        <a:lnSpc>
                          <a:spcPct val="115000"/>
                        </a:lnSpc>
                        <a:spcBef>
                          <a:spcPts val="0"/>
                        </a:spcBef>
                        <a:spcAft>
                          <a:spcPts val="0"/>
                        </a:spcAft>
                      </a:pPr>
                      <a:r>
                        <a:rPr lang="en-US" sz="1500" dirty="0">
                          <a:latin typeface="Cambria"/>
                          <a:ea typeface="Times New Roman"/>
                          <a:cs typeface="Times New Roman"/>
                        </a:rPr>
                        <a:t>{</a:t>
                      </a:r>
                      <a:endParaRPr lang="en-US" sz="1500" dirty="0">
                        <a:latin typeface="Calibri"/>
                        <a:ea typeface="Times New Roman"/>
                        <a:cs typeface="Times New Roman"/>
                      </a:endParaRPr>
                    </a:p>
                    <a:p>
                      <a:pPr marL="457200" marR="0" algn="just">
                        <a:lnSpc>
                          <a:spcPct val="115000"/>
                        </a:lnSpc>
                        <a:spcBef>
                          <a:spcPts val="0"/>
                        </a:spcBef>
                        <a:spcAft>
                          <a:spcPts val="0"/>
                        </a:spcAft>
                      </a:pPr>
                      <a:r>
                        <a:rPr lang="en-US" sz="1500" dirty="0">
                          <a:latin typeface="Cambria"/>
                          <a:ea typeface="Times New Roman"/>
                          <a:cs typeface="Times New Roman"/>
                        </a:rPr>
                        <a:t>public void init()     	// Called first.</a:t>
                      </a:r>
                      <a:endParaRPr lang="en-US" sz="1500" dirty="0">
                        <a:latin typeface="Calibri"/>
                        <a:ea typeface="Times New Roman"/>
                        <a:cs typeface="Times New Roman"/>
                      </a:endParaRPr>
                    </a:p>
                    <a:p>
                      <a:pPr marL="457200" marR="0" algn="just">
                        <a:lnSpc>
                          <a:spcPct val="115000"/>
                        </a:lnSpc>
                        <a:spcBef>
                          <a:spcPts val="0"/>
                        </a:spcBef>
                        <a:spcAft>
                          <a:spcPts val="0"/>
                        </a:spcAft>
                      </a:pPr>
                      <a:r>
                        <a:rPr lang="en-US" sz="1500" dirty="0">
                          <a:latin typeface="Cambria"/>
                          <a:ea typeface="Times New Roman"/>
                          <a:cs typeface="Times New Roman"/>
                        </a:rPr>
                        <a:t>{</a:t>
                      </a:r>
                      <a:endParaRPr lang="en-US" sz="1500" dirty="0">
                        <a:latin typeface="Calibri"/>
                        <a:ea typeface="Times New Roman"/>
                        <a:cs typeface="Times New Roman"/>
                      </a:endParaRPr>
                    </a:p>
                    <a:p>
                      <a:pPr marL="457200" marR="0" indent="457200" algn="just">
                        <a:lnSpc>
                          <a:spcPct val="115000"/>
                        </a:lnSpc>
                        <a:spcBef>
                          <a:spcPts val="0"/>
                        </a:spcBef>
                        <a:spcAft>
                          <a:spcPts val="0"/>
                        </a:spcAft>
                      </a:pPr>
                      <a:r>
                        <a:rPr lang="en-US" sz="1500" dirty="0">
                          <a:latin typeface="Cambria"/>
                          <a:ea typeface="Times New Roman"/>
                          <a:cs typeface="Times New Roman"/>
                        </a:rPr>
                        <a:t>// initialization</a:t>
                      </a:r>
                      <a:endParaRPr lang="en-US" sz="1500" dirty="0">
                        <a:latin typeface="Calibri"/>
                        <a:ea typeface="Times New Roman"/>
                        <a:cs typeface="Times New Roman"/>
                      </a:endParaRPr>
                    </a:p>
                    <a:p>
                      <a:pPr marL="457200" marR="0" algn="just">
                        <a:lnSpc>
                          <a:spcPct val="115000"/>
                        </a:lnSpc>
                        <a:spcBef>
                          <a:spcPts val="0"/>
                        </a:spcBef>
                        <a:spcAft>
                          <a:spcPts val="0"/>
                        </a:spcAft>
                      </a:pPr>
                      <a:r>
                        <a:rPr lang="en-US" sz="1500" dirty="0">
                          <a:latin typeface="Cambria"/>
                          <a:ea typeface="Times New Roman"/>
                          <a:cs typeface="Times New Roman"/>
                        </a:rPr>
                        <a:t>}</a:t>
                      </a:r>
                      <a:endParaRPr lang="en-US" sz="1500" dirty="0">
                        <a:latin typeface="Calibri"/>
                        <a:ea typeface="Times New Roman"/>
                        <a:cs typeface="Times New Roman"/>
                      </a:endParaRPr>
                    </a:p>
                    <a:p>
                      <a:pPr marL="457200" marR="0" algn="just">
                        <a:lnSpc>
                          <a:spcPct val="115000"/>
                        </a:lnSpc>
                        <a:spcBef>
                          <a:spcPts val="0"/>
                        </a:spcBef>
                        <a:spcAft>
                          <a:spcPts val="0"/>
                        </a:spcAft>
                      </a:pPr>
                      <a:r>
                        <a:rPr lang="en-US" sz="1500" dirty="0" smtClean="0">
                          <a:latin typeface="Cambria"/>
                          <a:ea typeface="Times New Roman"/>
                          <a:cs typeface="Times New Roman"/>
                        </a:rPr>
                        <a:t>/* </a:t>
                      </a:r>
                      <a:r>
                        <a:rPr lang="en-US" sz="1500" dirty="0">
                          <a:latin typeface="Cambria"/>
                          <a:ea typeface="Times New Roman"/>
                          <a:cs typeface="Times New Roman"/>
                        </a:rPr>
                        <a:t>Called second, after init(). Also called whenever the applet is restarted. </a:t>
                      </a:r>
                      <a:r>
                        <a:rPr lang="en-US" sz="1500" dirty="0" smtClean="0">
                          <a:latin typeface="Cambria"/>
                          <a:ea typeface="Times New Roman"/>
                          <a:cs typeface="Times New Roman"/>
                        </a:rPr>
                        <a:t>*/</a:t>
                      </a:r>
                      <a:endParaRPr lang="en-US" sz="1500" dirty="0">
                        <a:latin typeface="Calibri"/>
                        <a:ea typeface="Times New Roman"/>
                        <a:cs typeface="Times New Roman"/>
                      </a:endParaRPr>
                    </a:p>
                    <a:p>
                      <a:pPr marL="457200" marR="0" algn="just">
                        <a:lnSpc>
                          <a:spcPct val="115000"/>
                        </a:lnSpc>
                        <a:spcBef>
                          <a:spcPts val="0"/>
                        </a:spcBef>
                        <a:spcAft>
                          <a:spcPts val="0"/>
                        </a:spcAft>
                      </a:pPr>
                      <a:r>
                        <a:rPr lang="en-US" sz="1500" dirty="0">
                          <a:latin typeface="Cambria"/>
                          <a:ea typeface="Times New Roman"/>
                          <a:cs typeface="Times New Roman"/>
                        </a:rPr>
                        <a:t>public void start() </a:t>
                      </a:r>
                      <a:endParaRPr lang="en-US" sz="1500" dirty="0">
                        <a:latin typeface="Calibri"/>
                        <a:ea typeface="Times New Roman"/>
                        <a:cs typeface="Times New Roman"/>
                      </a:endParaRPr>
                    </a:p>
                    <a:p>
                      <a:pPr marL="457200" marR="0" algn="just">
                        <a:lnSpc>
                          <a:spcPct val="115000"/>
                        </a:lnSpc>
                        <a:spcBef>
                          <a:spcPts val="0"/>
                        </a:spcBef>
                        <a:spcAft>
                          <a:spcPts val="0"/>
                        </a:spcAft>
                      </a:pPr>
                      <a:r>
                        <a:rPr lang="en-US" sz="1500" dirty="0">
                          <a:latin typeface="Cambria"/>
                          <a:ea typeface="Times New Roman"/>
                          <a:cs typeface="Times New Roman"/>
                        </a:rPr>
                        <a:t>{</a:t>
                      </a:r>
                      <a:endParaRPr lang="en-US" sz="1500" dirty="0">
                        <a:latin typeface="Calibri"/>
                        <a:ea typeface="Times New Roman"/>
                        <a:cs typeface="Times New Roman"/>
                      </a:endParaRPr>
                    </a:p>
                    <a:p>
                      <a:pPr marL="457200" marR="0" indent="457200" algn="just">
                        <a:lnSpc>
                          <a:spcPct val="115000"/>
                        </a:lnSpc>
                        <a:spcBef>
                          <a:spcPts val="0"/>
                        </a:spcBef>
                        <a:spcAft>
                          <a:spcPts val="0"/>
                        </a:spcAft>
                      </a:pPr>
                      <a:r>
                        <a:rPr lang="en-US" sz="1500" dirty="0">
                          <a:latin typeface="Cambria"/>
                          <a:ea typeface="Times New Roman"/>
                          <a:cs typeface="Times New Roman"/>
                        </a:rPr>
                        <a:t>// start or resume execution</a:t>
                      </a:r>
                      <a:endParaRPr lang="en-US" sz="1500" dirty="0">
                        <a:latin typeface="Calibri"/>
                        <a:ea typeface="Times New Roman"/>
                        <a:cs typeface="Times New Roman"/>
                      </a:endParaRPr>
                    </a:p>
                    <a:p>
                      <a:pPr marL="457200" marR="0" algn="just">
                        <a:lnSpc>
                          <a:spcPct val="115000"/>
                        </a:lnSpc>
                        <a:spcBef>
                          <a:spcPts val="0"/>
                        </a:spcBef>
                        <a:spcAft>
                          <a:spcPts val="0"/>
                        </a:spcAft>
                      </a:pPr>
                      <a:r>
                        <a:rPr lang="en-US" sz="1500" dirty="0">
                          <a:latin typeface="Cambria"/>
                          <a:ea typeface="Times New Roman"/>
                          <a:cs typeface="Times New Roman"/>
                        </a:rPr>
                        <a:t>}</a:t>
                      </a:r>
                      <a:endParaRPr lang="en-US" sz="1500" dirty="0">
                        <a:latin typeface="Calibri"/>
                        <a:ea typeface="Times New Roman"/>
                        <a:cs typeface="Times New Roman"/>
                      </a:endParaRPr>
                    </a:p>
                    <a:p>
                      <a:pPr marL="457200" marR="0" algn="just">
                        <a:lnSpc>
                          <a:spcPct val="115000"/>
                        </a:lnSpc>
                        <a:spcBef>
                          <a:spcPts val="0"/>
                        </a:spcBef>
                        <a:spcAft>
                          <a:spcPts val="0"/>
                        </a:spcAft>
                      </a:pPr>
                      <a:endParaRPr lang="en-US" sz="1500" dirty="0">
                        <a:latin typeface="Calibri"/>
                        <a:ea typeface="Times New Roman"/>
                        <a:cs typeface="Times New Roman"/>
                      </a:endParaRPr>
                    </a:p>
                  </a:txBody>
                  <a:tcPr marL="52619" marR="526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Content Placeholder 3"/>
          <p:cNvGraphicFramePr>
            <a:graphicFrameLocks/>
          </p:cNvGraphicFramePr>
          <p:nvPr/>
        </p:nvGraphicFramePr>
        <p:xfrm>
          <a:off x="4648200" y="533400"/>
          <a:ext cx="4267200" cy="4876800"/>
        </p:xfrm>
        <a:graphic>
          <a:graphicData uri="http://schemas.openxmlformats.org/drawingml/2006/table">
            <a:tbl>
              <a:tblPr/>
              <a:tblGrid>
                <a:gridCol w="4267200"/>
              </a:tblGrid>
              <a:tr h="4876800">
                <a:tc>
                  <a:txBody>
                    <a:bodyPr/>
                    <a:lstStyle/>
                    <a:p>
                      <a:pPr marL="457200" marR="0" algn="just">
                        <a:lnSpc>
                          <a:spcPct val="115000"/>
                        </a:lnSpc>
                        <a:spcBef>
                          <a:spcPts val="0"/>
                        </a:spcBef>
                        <a:spcAft>
                          <a:spcPts val="0"/>
                        </a:spcAft>
                      </a:pPr>
                      <a:r>
                        <a:rPr lang="en-US" sz="1500" dirty="0" smtClean="0">
                          <a:latin typeface="Cambria"/>
                          <a:ea typeface="Times New Roman"/>
                          <a:cs typeface="Times New Roman"/>
                        </a:rPr>
                        <a:t>// </a:t>
                      </a:r>
                      <a:r>
                        <a:rPr lang="en-US" sz="1500" dirty="0">
                          <a:latin typeface="Cambria"/>
                          <a:ea typeface="Times New Roman"/>
                          <a:cs typeface="Times New Roman"/>
                        </a:rPr>
                        <a:t>Called when the applet is stopped.</a:t>
                      </a:r>
                      <a:endParaRPr lang="en-US" sz="1500" dirty="0">
                        <a:latin typeface="Calibri"/>
                        <a:ea typeface="Times New Roman"/>
                        <a:cs typeface="Times New Roman"/>
                      </a:endParaRPr>
                    </a:p>
                    <a:p>
                      <a:pPr marL="457200" marR="0" algn="just">
                        <a:lnSpc>
                          <a:spcPct val="115000"/>
                        </a:lnSpc>
                        <a:spcBef>
                          <a:spcPts val="0"/>
                        </a:spcBef>
                        <a:spcAft>
                          <a:spcPts val="0"/>
                        </a:spcAft>
                      </a:pPr>
                      <a:r>
                        <a:rPr lang="en-US" sz="1500" dirty="0">
                          <a:latin typeface="Cambria"/>
                          <a:ea typeface="Times New Roman"/>
                          <a:cs typeface="Times New Roman"/>
                        </a:rPr>
                        <a:t>public void stop() </a:t>
                      </a:r>
                      <a:endParaRPr lang="en-US" sz="1500" dirty="0">
                        <a:latin typeface="Calibri"/>
                        <a:ea typeface="Times New Roman"/>
                        <a:cs typeface="Times New Roman"/>
                      </a:endParaRPr>
                    </a:p>
                    <a:p>
                      <a:pPr marL="457200" marR="0" algn="just">
                        <a:lnSpc>
                          <a:spcPct val="115000"/>
                        </a:lnSpc>
                        <a:spcBef>
                          <a:spcPts val="0"/>
                        </a:spcBef>
                        <a:spcAft>
                          <a:spcPts val="0"/>
                        </a:spcAft>
                      </a:pPr>
                      <a:r>
                        <a:rPr lang="en-US" sz="1500" dirty="0">
                          <a:latin typeface="Cambria"/>
                          <a:ea typeface="Times New Roman"/>
                          <a:cs typeface="Times New Roman"/>
                        </a:rPr>
                        <a:t>{</a:t>
                      </a:r>
                      <a:endParaRPr lang="en-US" sz="1500" dirty="0">
                        <a:latin typeface="Calibri"/>
                        <a:ea typeface="Times New Roman"/>
                        <a:cs typeface="Times New Roman"/>
                      </a:endParaRPr>
                    </a:p>
                    <a:p>
                      <a:pPr marL="457200" marR="0" indent="457200" algn="just">
                        <a:lnSpc>
                          <a:spcPct val="115000"/>
                        </a:lnSpc>
                        <a:spcBef>
                          <a:spcPts val="0"/>
                        </a:spcBef>
                        <a:spcAft>
                          <a:spcPts val="0"/>
                        </a:spcAft>
                      </a:pPr>
                      <a:r>
                        <a:rPr lang="en-US" sz="1500" dirty="0">
                          <a:latin typeface="Cambria"/>
                          <a:ea typeface="Times New Roman"/>
                          <a:cs typeface="Times New Roman"/>
                        </a:rPr>
                        <a:t>// suspends execution</a:t>
                      </a:r>
                      <a:endParaRPr lang="en-US" sz="1500" dirty="0">
                        <a:latin typeface="Calibri"/>
                        <a:ea typeface="Times New Roman"/>
                        <a:cs typeface="Times New Roman"/>
                      </a:endParaRPr>
                    </a:p>
                    <a:p>
                      <a:pPr marL="457200" marR="0" algn="just">
                        <a:lnSpc>
                          <a:spcPct val="115000"/>
                        </a:lnSpc>
                        <a:spcBef>
                          <a:spcPts val="0"/>
                        </a:spcBef>
                        <a:spcAft>
                          <a:spcPts val="0"/>
                        </a:spcAft>
                      </a:pPr>
                      <a:r>
                        <a:rPr lang="en-US" sz="1500" dirty="0">
                          <a:latin typeface="Cambria"/>
                          <a:ea typeface="Times New Roman"/>
                          <a:cs typeface="Times New Roman"/>
                        </a:rPr>
                        <a:t>}</a:t>
                      </a:r>
                      <a:endParaRPr lang="en-US" sz="1500" dirty="0">
                        <a:latin typeface="Calibri"/>
                        <a:ea typeface="Times New Roman"/>
                        <a:cs typeface="Times New Roman"/>
                      </a:endParaRPr>
                    </a:p>
                    <a:p>
                      <a:pPr marL="457200" marR="0" algn="just">
                        <a:lnSpc>
                          <a:spcPct val="115000"/>
                        </a:lnSpc>
                        <a:spcBef>
                          <a:spcPts val="0"/>
                        </a:spcBef>
                        <a:spcAft>
                          <a:spcPts val="0"/>
                        </a:spcAft>
                      </a:pPr>
                      <a:r>
                        <a:rPr lang="en-US" sz="1500" dirty="0" smtClean="0">
                          <a:latin typeface="Cambria"/>
                          <a:ea typeface="Times New Roman"/>
                          <a:cs typeface="Times New Roman"/>
                        </a:rPr>
                        <a:t>/* </a:t>
                      </a:r>
                      <a:r>
                        <a:rPr lang="en-US" sz="1500" dirty="0">
                          <a:latin typeface="Cambria"/>
                          <a:ea typeface="Times New Roman"/>
                          <a:cs typeface="Times New Roman"/>
                        </a:rPr>
                        <a:t>Called when applet is terminated. This is the last method executed. </a:t>
                      </a:r>
                      <a:r>
                        <a:rPr lang="en-US" sz="1500" dirty="0" smtClean="0">
                          <a:latin typeface="Cambria"/>
                          <a:ea typeface="Times New Roman"/>
                          <a:cs typeface="Times New Roman"/>
                        </a:rPr>
                        <a:t>*/</a:t>
                      </a:r>
                      <a:endParaRPr lang="en-US" sz="1500" dirty="0">
                        <a:latin typeface="Calibri"/>
                        <a:ea typeface="Times New Roman"/>
                        <a:cs typeface="Times New Roman"/>
                      </a:endParaRPr>
                    </a:p>
                    <a:p>
                      <a:pPr marL="457200" marR="0" algn="just">
                        <a:lnSpc>
                          <a:spcPct val="115000"/>
                        </a:lnSpc>
                        <a:spcBef>
                          <a:spcPts val="0"/>
                        </a:spcBef>
                        <a:spcAft>
                          <a:spcPts val="0"/>
                        </a:spcAft>
                      </a:pPr>
                      <a:r>
                        <a:rPr lang="en-US" sz="1500" dirty="0">
                          <a:latin typeface="Cambria"/>
                          <a:ea typeface="Times New Roman"/>
                          <a:cs typeface="Times New Roman"/>
                        </a:rPr>
                        <a:t>public void destroy() </a:t>
                      </a:r>
                      <a:endParaRPr lang="en-US" sz="1500" dirty="0">
                        <a:latin typeface="Calibri"/>
                        <a:ea typeface="Times New Roman"/>
                        <a:cs typeface="Times New Roman"/>
                      </a:endParaRPr>
                    </a:p>
                    <a:p>
                      <a:pPr marL="457200" marR="0" algn="just">
                        <a:lnSpc>
                          <a:spcPct val="115000"/>
                        </a:lnSpc>
                        <a:spcBef>
                          <a:spcPts val="0"/>
                        </a:spcBef>
                        <a:spcAft>
                          <a:spcPts val="0"/>
                        </a:spcAft>
                      </a:pPr>
                      <a:r>
                        <a:rPr lang="en-US" sz="1500" dirty="0">
                          <a:latin typeface="Cambria"/>
                          <a:ea typeface="Times New Roman"/>
                          <a:cs typeface="Times New Roman"/>
                        </a:rPr>
                        <a:t>{</a:t>
                      </a:r>
                      <a:endParaRPr lang="en-US" sz="1500" dirty="0">
                        <a:latin typeface="Calibri"/>
                        <a:ea typeface="Times New Roman"/>
                        <a:cs typeface="Times New Roman"/>
                      </a:endParaRPr>
                    </a:p>
                    <a:p>
                      <a:pPr marL="457200" marR="0" indent="457200" algn="just">
                        <a:lnSpc>
                          <a:spcPct val="115000"/>
                        </a:lnSpc>
                        <a:spcBef>
                          <a:spcPts val="0"/>
                        </a:spcBef>
                        <a:spcAft>
                          <a:spcPts val="0"/>
                        </a:spcAft>
                      </a:pPr>
                      <a:r>
                        <a:rPr lang="en-US" sz="1500" dirty="0">
                          <a:latin typeface="Cambria"/>
                          <a:ea typeface="Times New Roman"/>
                          <a:cs typeface="Times New Roman"/>
                        </a:rPr>
                        <a:t>// perform shutdown activities</a:t>
                      </a:r>
                      <a:endParaRPr lang="en-US" sz="1500" dirty="0">
                        <a:latin typeface="Calibri"/>
                        <a:ea typeface="Times New Roman"/>
                        <a:cs typeface="Times New Roman"/>
                      </a:endParaRPr>
                    </a:p>
                    <a:p>
                      <a:pPr marL="457200" marR="0" algn="just">
                        <a:lnSpc>
                          <a:spcPct val="115000"/>
                        </a:lnSpc>
                        <a:spcBef>
                          <a:spcPts val="0"/>
                        </a:spcBef>
                        <a:spcAft>
                          <a:spcPts val="0"/>
                        </a:spcAft>
                      </a:pPr>
                      <a:r>
                        <a:rPr lang="en-US" sz="1500" dirty="0">
                          <a:latin typeface="Cambria"/>
                          <a:ea typeface="Times New Roman"/>
                          <a:cs typeface="Times New Roman"/>
                        </a:rPr>
                        <a:t>}</a:t>
                      </a:r>
                      <a:endParaRPr lang="en-US" sz="1500" dirty="0">
                        <a:latin typeface="Calibri"/>
                        <a:ea typeface="Times New Roman"/>
                        <a:cs typeface="Times New Roman"/>
                      </a:endParaRPr>
                    </a:p>
                    <a:p>
                      <a:pPr marL="457200" marR="0" algn="just">
                        <a:lnSpc>
                          <a:spcPct val="115000"/>
                        </a:lnSpc>
                        <a:spcBef>
                          <a:spcPts val="0"/>
                        </a:spcBef>
                        <a:spcAft>
                          <a:spcPts val="0"/>
                        </a:spcAft>
                      </a:pPr>
                      <a:r>
                        <a:rPr lang="en-US" sz="1500" dirty="0" smtClean="0">
                          <a:latin typeface="Cambria"/>
                          <a:ea typeface="Times New Roman"/>
                          <a:cs typeface="Times New Roman"/>
                        </a:rPr>
                        <a:t>/* </a:t>
                      </a:r>
                      <a:r>
                        <a:rPr lang="en-US" sz="1500" dirty="0">
                          <a:latin typeface="Cambria"/>
                          <a:ea typeface="Times New Roman"/>
                          <a:cs typeface="Times New Roman"/>
                        </a:rPr>
                        <a:t>Called when an applet's window must be restored</a:t>
                      </a:r>
                      <a:r>
                        <a:rPr lang="en-US" sz="1500" dirty="0" smtClean="0">
                          <a:latin typeface="Cambria"/>
                          <a:ea typeface="Times New Roman"/>
                          <a:cs typeface="Times New Roman"/>
                        </a:rPr>
                        <a:t>. */</a:t>
                      </a:r>
                      <a:endParaRPr lang="en-US" sz="1500" dirty="0">
                        <a:latin typeface="Calibri"/>
                        <a:ea typeface="Times New Roman"/>
                        <a:cs typeface="Times New Roman"/>
                      </a:endParaRPr>
                    </a:p>
                    <a:p>
                      <a:pPr marL="457200" marR="0" algn="just">
                        <a:lnSpc>
                          <a:spcPct val="115000"/>
                        </a:lnSpc>
                        <a:spcBef>
                          <a:spcPts val="0"/>
                        </a:spcBef>
                        <a:spcAft>
                          <a:spcPts val="0"/>
                        </a:spcAft>
                      </a:pPr>
                      <a:r>
                        <a:rPr lang="en-US" sz="1500" dirty="0">
                          <a:latin typeface="Cambria"/>
                          <a:ea typeface="Times New Roman"/>
                          <a:cs typeface="Times New Roman"/>
                        </a:rPr>
                        <a:t>public void paint(Graphics g) </a:t>
                      </a:r>
                      <a:endParaRPr lang="en-US" sz="1500" dirty="0">
                        <a:latin typeface="Calibri"/>
                        <a:ea typeface="Times New Roman"/>
                        <a:cs typeface="Times New Roman"/>
                      </a:endParaRPr>
                    </a:p>
                    <a:p>
                      <a:pPr marL="457200" marR="0" algn="just">
                        <a:lnSpc>
                          <a:spcPct val="115000"/>
                        </a:lnSpc>
                        <a:spcBef>
                          <a:spcPts val="0"/>
                        </a:spcBef>
                        <a:spcAft>
                          <a:spcPts val="0"/>
                        </a:spcAft>
                      </a:pPr>
                      <a:r>
                        <a:rPr lang="en-US" sz="1500" dirty="0">
                          <a:latin typeface="Cambria"/>
                          <a:ea typeface="Times New Roman"/>
                          <a:cs typeface="Times New Roman"/>
                        </a:rPr>
                        <a:t>{</a:t>
                      </a:r>
                      <a:endParaRPr lang="en-US" sz="1500" dirty="0">
                        <a:latin typeface="Calibri"/>
                        <a:ea typeface="Times New Roman"/>
                        <a:cs typeface="Times New Roman"/>
                      </a:endParaRPr>
                    </a:p>
                    <a:p>
                      <a:pPr marL="457200" marR="0" indent="457200" algn="just">
                        <a:lnSpc>
                          <a:spcPct val="115000"/>
                        </a:lnSpc>
                        <a:spcBef>
                          <a:spcPts val="0"/>
                        </a:spcBef>
                        <a:spcAft>
                          <a:spcPts val="0"/>
                        </a:spcAft>
                      </a:pPr>
                      <a:r>
                        <a:rPr lang="en-US" sz="1500" dirty="0">
                          <a:latin typeface="Cambria"/>
                          <a:ea typeface="Times New Roman"/>
                          <a:cs typeface="Times New Roman"/>
                        </a:rPr>
                        <a:t>// redisplay contents of window</a:t>
                      </a:r>
                      <a:endParaRPr lang="en-US" sz="1500" dirty="0">
                        <a:latin typeface="Calibri"/>
                        <a:ea typeface="Times New Roman"/>
                        <a:cs typeface="Times New Roman"/>
                      </a:endParaRPr>
                    </a:p>
                    <a:p>
                      <a:pPr marL="457200" marR="0" algn="just">
                        <a:lnSpc>
                          <a:spcPct val="115000"/>
                        </a:lnSpc>
                        <a:spcBef>
                          <a:spcPts val="0"/>
                        </a:spcBef>
                        <a:spcAft>
                          <a:spcPts val="0"/>
                        </a:spcAft>
                      </a:pPr>
                      <a:r>
                        <a:rPr lang="en-US" sz="1500" dirty="0">
                          <a:latin typeface="Cambria"/>
                          <a:ea typeface="Times New Roman"/>
                          <a:cs typeface="Times New Roman"/>
                        </a:rPr>
                        <a:t>}</a:t>
                      </a:r>
                      <a:endParaRPr lang="en-US" sz="1500" dirty="0">
                        <a:latin typeface="Calibri"/>
                        <a:ea typeface="Times New Roman"/>
                        <a:cs typeface="Times New Roman"/>
                      </a:endParaRPr>
                    </a:p>
                    <a:p>
                      <a:pPr marL="0" marR="0" algn="just">
                        <a:lnSpc>
                          <a:spcPct val="115000"/>
                        </a:lnSpc>
                        <a:spcBef>
                          <a:spcPts val="0"/>
                        </a:spcBef>
                        <a:spcAft>
                          <a:spcPts val="0"/>
                        </a:spcAft>
                      </a:pPr>
                      <a:r>
                        <a:rPr lang="en-US" sz="1500" dirty="0">
                          <a:latin typeface="Cambria"/>
                          <a:ea typeface="Times New Roman"/>
                          <a:cs typeface="Times New Roman"/>
                        </a:rPr>
                        <a:t>}</a:t>
                      </a:r>
                      <a:endParaRPr lang="en-US" sz="1500" dirty="0">
                        <a:latin typeface="Calibri"/>
                        <a:ea typeface="Times New Roman"/>
                        <a:cs typeface="Times New Roman"/>
                      </a:endParaRPr>
                    </a:p>
                  </a:txBody>
                  <a:tcPr marL="52619" marR="526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6" name="Picture 5"/>
          <p:cNvPicPr>
            <a:picLocks noChangeAspect="1" noChangeArrowheads="1"/>
          </p:cNvPicPr>
          <p:nvPr/>
        </p:nvPicPr>
        <p:blipFill>
          <a:blip r:embed="rId3" cstate="print"/>
          <a:srcRect/>
          <a:stretch>
            <a:fillRect/>
          </a:stretch>
        </p:blipFill>
        <p:spPr bwMode="auto">
          <a:xfrm>
            <a:off x="5715000" y="5715000"/>
            <a:ext cx="2819400" cy="1050925"/>
          </a:xfrm>
          <a:prstGeom prst="rect">
            <a:avLst/>
          </a:prstGeom>
          <a:noFill/>
          <a:ln w="9525">
            <a:noFill/>
            <a:miter lim="800000"/>
            <a:headEnd/>
            <a:tailEnd/>
          </a:ln>
        </p:spPr>
      </p:pic>
      <p:sp>
        <p:nvSpPr>
          <p:cNvPr id="7" name="TextBox 6"/>
          <p:cNvSpPr txBox="1">
            <a:spLocks noChangeArrowheads="1"/>
          </p:cNvSpPr>
          <p:nvPr/>
        </p:nvSpPr>
        <p:spPr bwMode="auto">
          <a:xfrm>
            <a:off x="4724400" y="5562600"/>
            <a:ext cx="1365250" cy="400050"/>
          </a:xfrm>
          <a:prstGeom prst="rect">
            <a:avLst/>
          </a:prstGeom>
          <a:noFill/>
          <a:ln w="9525">
            <a:noFill/>
            <a:miter lim="800000"/>
            <a:headEnd/>
            <a:tailEnd/>
          </a:ln>
        </p:spPr>
        <p:txBody>
          <a:bodyPr>
            <a:spAutoFit/>
          </a:bodyPr>
          <a:lstStyle/>
          <a:p>
            <a:r>
              <a:rPr lang="en-US" sz="2000">
                <a:latin typeface="Cambria" pitchFamily="18" charset="0"/>
              </a:rPr>
              <a:t>Output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chemeClr val="tx1"/>
                </a:solidFill>
                <a:latin typeface="Cambria" pitchFamily="18" charset="0"/>
                <a:cs typeface="Calibri" pitchFamily="34" charset="0"/>
              </a:rPr>
              <a:t>Applet Display Methods</a:t>
            </a:r>
            <a:endParaRPr lang="en-US" dirty="0"/>
          </a:p>
        </p:txBody>
      </p:sp>
      <p:sp>
        <p:nvSpPr>
          <p:cNvPr id="3" name="Content Placeholder 2"/>
          <p:cNvSpPr>
            <a:spLocks noGrp="1"/>
          </p:cNvSpPr>
          <p:nvPr>
            <p:ph idx="1"/>
          </p:nvPr>
        </p:nvSpPr>
        <p:spPr/>
        <p:txBody>
          <a:bodyPr/>
          <a:lstStyle/>
          <a:p>
            <a:pPr algn="just"/>
            <a:r>
              <a:rPr lang="en-US" sz="2400" dirty="0" smtClean="0">
                <a:latin typeface="Cambria" pitchFamily="18" charset="0"/>
              </a:rPr>
              <a:t>To output a string to an applet : </a:t>
            </a:r>
          </a:p>
          <a:p>
            <a:pPr lvl="1" algn="just"/>
            <a:r>
              <a:rPr lang="en-US" sz="2200" b="1" dirty="0" err="1" smtClean="0">
                <a:solidFill>
                  <a:schemeClr val="accent1"/>
                </a:solidFill>
                <a:latin typeface="Cambria" pitchFamily="18" charset="0"/>
              </a:rPr>
              <a:t>drawString</a:t>
            </a:r>
            <a:r>
              <a:rPr lang="en-US" sz="2200" b="1" dirty="0" smtClean="0">
                <a:solidFill>
                  <a:schemeClr val="accent1"/>
                </a:solidFill>
                <a:latin typeface="Cambria" pitchFamily="18" charset="0"/>
              </a:rPr>
              <a:t>( )</a:t>
            </a:r>
            <a:r>
              <a:rPr lang="en-US" sz="2200" dirty="0" smtClean="0">
                <a:solidFill>
                  <a:schemeClr val="accent1"/>
                </a:solidFill>
                <a:latin typeface="Cambria" pitchFamily="18" charset="0"/>
              </a:rPr>
              <a:t>, which is a member of the </a:t>
            </a:r>
            <a:r>
              <a:rPr lang="en-US" sz="2200" b="1" dirty="0" smtClean="0">
                <a:solidFill>
                  <a:schemeClr val="accent1"/>
                </a:solidFill>
                <a:latin typeface="Cambria" pitchFamily="18" charset="0"/>
              </a:rPr>
              <a:t>Graphics </a:t>
            </a:r>
            <a:r>
              <a:rPr lang="en-US" sz="2200" dirty="0" smtClean="0">
                <a:solidFill>
                  <a:schemeClr val="accent1"/>
                </a:solidFill>
                <a:latin typeface="Cambria" pitchFamily="18" charset="0"/>
              </a:rPr>
              <a:t>class</a:t>
            </a:r>
          </a:p>
          <a:p>
            <a:pPr algn="just"/>
            <a:r>
              <a:rPr lang="en-US" sz="2400" dirty="0" smtClean="0">
                <a:latin typeface="Cambria" pitchFamily="18" charset="0"/>
              </a:rPr>
              <a:t>General </a:t>
            </a:r>
            <a:r>
              <a:rPr lang="en-US" sz="2400" dirty="0" err="1" smtClean="0">
                <a:latin typeface="Cambria" pitchFamily="18" charset="0"/>
              </a:rPr>
              <a:t>form:</a:t>
            </a:r>
            <a:r>
              <a:rPr lang="en-US" sz="2200" dirty="0" err="1" smtClean="0">
                <a:latin typeface="Cambria" pitchFamily="18" charset="0"/>
              </a:rPr>
              <a:t>void</a:t>
            </a:r>
            <a:r>
              <a:rPr lang="en-US" sz="2200" dirty="0" smtClean="0">
                <a:latin typeface="Cambria" pitchFamily="18" charset="0"/>
              </a:rPr>
              <a:t> </a:t>
            </a:r>
            <a:r>
              <a:rPr lang="en-US" sz="2200" dirty="0" err="1" smtClean="0">
                <a:latin typeface="Cambria" pitchFamily="18" charset="0"/>
              </a:rPr>
              <a:t>drawString</a:t>
            </a:r>
            <a:r>
              <a:rPr lang="en-US" sz="2200" dirty="0" smtClean="0">
                <a:latin typeface="Cambria" pitchFamily="18" charset="0"/>
              </a:rPr>
              <a:t>(String </a:t>
            </a:r>
            <a:r>
              <a:rPr lang="en-US" sz="2200" i="1" dirty="0" smtClean="0">
                <a:latin typeface="Cambria" pitchFamily="18" charset="0"/>
              </a:rPr>
              <a:t>message</a:t>
            </a:r>
            <a:r>
              <a:rPr lang="en-US" sz="2200" dirty="0" smtClean="0">
                <a:latin typeface="Cambria" pitchFamily="18" charset="0"/>
              </a:rPr>
              <a:t>, </a:t>
            </a:r>
            <a:r>
              <a:rPr lang="en-US" sz="2200" dirty="0" err="1" smtClean="0">
                <a:latin typeface="Cambria" pitchFamily="18" charset="0"/>
              </a:rPr>
              <a:t>int</a:t>
            </a:r>
            <a:r>
              <a:rPr lang="en-US" sz="2200" dirty="0" smtClean="0">
                <a:latin typeface="Cambria" pitchFamily="18" charset="0"/>
              </a:rPr>
              <a:t> </a:t>
            </a:r>
            <a:r>
              <a:rPr lang="en-US" sz="2200" i="1" dirty="0" smtClean="0">
                <a:latin typeface="Cambria" pitchFamily="18" charset="0"/>
              </a:rPr>
              <a:t>x</a:t>
            </a:r>
            <a:r>
              <a:rPr lang="en-US" sz="2200" dirty="0" smtClean="0">
                <a:latin typeface="Cambria" pitchFamily="18" charset="0"/>
              </a:rPr>
              <a:t>, </a:t>
            </a:r>
            <a:r>
              <a:rPr lang="en-US" sz="2200" dirty="0" err="1" smtClean="0">
                <a:latin typeface="Cambria" pitchFamily="18" charset="0"/>
              </a:rPr>
              <a:t>int</a:t>
            </a:r>
            <a:r>
              <a:rPr lang="en-US" sz="2200" dirty="0" smtClean="0">
                <a:latin typeface="Cambria" pitchFamily="18" charset="0"/>
              </a:rPr>
              <a:t> </a:t>
            </a:r>
            <a:r>
              <a:rPr lang="en-US" sz="2200" i="1" dirty="0" smtClean="0">
                <a:latin typeface="Cambria" pitchFamily="18" charset="0"/>
              </a:rPr>
              <a:t>y</a:t>
            </a:r>
            <a:r>
              <a:rPr lang="en-US" sz="2200" dirty="0" smtClean="0">
                <a:latin typeface="Cambria" pitchFamily="18" charset="0"/>
              </a:rPr>
              <a:t>)</a:t>
            </a:r>
          </a:p>
          <a:p>
            <a:pPr algn="just">
              <a:buFont typeface="Wingdings 2" pitchFamily="18" charset="2"/>
              <a:buNone/>
            </a:pPr>
            <a:r>
              <a:rPr lang="en-US" sz="2400" i="1" dirty="0" smtClean="0">
                <a:latin typeface="Cambria" pitchFamily="18" charset="0"/>
              </a:rPr>
              <a:t>	</a:t>
            </a:r>
            <a:r>
              <a:rPr lang="en-US" sz="2200" i="1" dirty="0" smtClean="0">
                <a:latin typeface="Cambria" pitchFamily="18" charset="0"/>
              </a:rPr>
              <a:t>message </a:t>
            </a:r>
            <a:r>
              <a:rPr lang="en-US" sz="2200" dirty="0" smtClean="0">
                <a:latin typeface="Cambria" pitchFamily="18" charset="0"/>
              </a:rPr>
              <a:t>is the string to be output beginning at </a:t>
            </a:r>
            <a:r>
              <a:rPr lang="en-US" sz="2200" i="1" dirty="0" err="1" smtClean="0">
                <a:latin typeface="Cambria" pitchFamily="18" charset="0"/>
              </a:rPr>
              <a:t>x,y</a:t>
            </a:r>
            <a:r>
              <a:rPr lang="en-US" sz="2200" i="1" dirty="0" smtClean="0">
                <a:latin typeface="Cambria" pitchFamily="18" charset="0"/>
              </a:rPr>
              <a:t>. </a:t>
            </a:r>
            <a:r>
              <a:rPr lang="en-US" sz="2200" dirty="0" smtClean="0">
                <a:latin typeface="Cambria" pitchFamily="18" charset="0"/>
              </a:rPr>
              <a:t>In a Java window, the upper-left corner is location 0,0. </a:t>
            </a:r>
          </a:p>
          <a:p>
            <a:pPr algn="just"/>
            <a:r>
              <a:rPr lang="en-US" sz="2000" dirty="0" smtClean="0">
                <a:latin typeface="Cambria" pitchFamily="18" charset="0"/>
              </a:rPr>
              <a:t>To set the background color of an applet’s window, use </a:t>
            </a:r>
            <a:r>
              <a:rPr lang="en-US" sz="2000" b="1" dirty="0" err="1" smtClean="0">
                <a:latin typeface="Cambria" pitchFamily="18" charset="0"/>
              </a:rPr>
              <a:t>setBackground</a:t>
            </a:r>
            <a:r>
              <a:rPr lang="en-US" sz="2000" b="1" dirty="0" smtClean="0">
                <a:latin typeface="Cambria" pitchFamily="18" charset="0"/>
              </a:rPr>
              <a:t>( )</a:t>
            </a:r>
            <a:r>
              <a:rPr lang="en-US" sz="2000" dirty="0" smtClean="0">
                <a:latin typeface="Cambria" pitchFamily="18" charset="0"/>
              </a:rPr>
              <a:t>. </a:t>
            </a:r>
          </a:p>
          <a:p>
            <a:pPr algn="just"/>
            <a:r>
              <a:rPr lang="en-US" sz="2000" dirty="0" smtClean="0">
                <a:latin typeface="Cambria" pitchFamily="18" charset="0"/>
              </a:rPr>
              <a:t>To set the foreground color, use </a:t>
            </a:r>
            <a:r>
              <a:rPr lang="en-US" sz="2000" b="1" dirty="0" err="1" smtClean="0">
                <a:latin typeface="Cambria" pitchFamily="18" charset="0"/>
              </a:rPr>
              <a:t>setForeground</a:t>
            </a:r>
            <a:r>
              <a:rPr lang="en-US" sz="2000" b="1" dirty="0" smtClean="0">
                <a:latin typeface="Cambria" pitchFamily="18" charset="0"/>
              </a:rPr>
              <a:t>( )</a:t>
            </a:r>
            <a:r>
              <a:rPr lang="en-US" sz="2000" dirty="0" smtClean="0">
                <a:latin typeface="Cambria" pitchFamily="18" charset="0"/>
              </a:rPr>
              <a:t>. </a:t>
            </a:r>
          </a:p>
          <a:p>
            <a:pPr algn="just">
              <a:buNone/>
            </a:pPr>
            <a:endParaRPr lang="en-US" sz="2200" dirty="0" smtClean="0">
              <a:latin typeface="Cambria" pitchFamily="18" charset="0"/>
            </a:endParaRPr>
          </a:p>
          <a:p>
            <a:pPr algn="just"/>
            <a:endParaRPr lang="en-US" sz="2200" dirty="0" smtClean="0">
              <a:latin typeface="Cambria" pitchFamily="18" charset="0"/>
            </a:endParaRP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sz="2800" dirty="0" smtClean="0">
                <a:latin typeface="Cambria" pitchFamily="18" charset="0"/>
              </a:rPr>
              <a:t>General forms:</a:t>
            </a:r>
          </a:p>
          <a:p>
            <a:pPr>
              <a:buNone/>
            </a:pPr>
            <a:r>
              <a:rPr lang="en-US" sz="2800" dirty="0" smtClean="0">
                <a:latin typeface="Cambria" pitchFamily="18" charset="0"/>
              </a:rPr>
              <a:t>     void </a:t>
            </a:r>
            <a:r>
              <a:rPr lang="en-US" sz="2800" dirty="0" err="1" smtClean="0">
                <a:latin typeface="Cambria" pitchFamily="18" charset="0"/>
              </a:rPr>
              <a:t>setBackground</a:t>
            </a:r>
            <a:r>
              <a:rPr lang="en-US" sz="2800" dirty="0" smtClean="0">
                <a:latin typeface="Cambria" pitchFamily="18" charset="0"/>
              </a:rPr>
              <a:t>(Color </a:t>
            </a:r>
            <a:r>
              <a:rPr lang="en-US" sz="2800" i="1" dirty="0" err="1" smtClean="0">
                <a:latin typeface="Cambria" pitchFamily="18" charset="0"/>
              </a:rPr>
              <a:t>newColor</a:t>
            </a:r>
            <a:r>
              <a:rPr lang="en-US" sz="2800" dirty="0" smtClean="0">
                <a:latin typeface="Cambria" pitchFamily="18" charset="0"/>
              </a:rPr>
              <a:t>)</a:t>
            </a:r>
          </a:p>
          <a:p>
            <a:pPr>
              <a:buFont typeface="Wingdings 2" pitchFamily="18" charset="2"/>
              <a:buNone/>
            </a:pPr>
            <a:r>
              <a:rPr lang="en-US" sz="2800" dirty="0" smtClean="0">
                <a:latin typeface="Cambria" pitchFamily="18" charset="0"/>
              </a:rPr>
              <a:t>	 void </a:t>
            </a:r>
            <a:r>
              <a:rPr lang="en-US" sz="2800" dirty="0" err="1" smtClean="0">
                <a:latin typeface="Cambria" pitchFamily="18" charset="0"/>
              </a:rPr>
              <a:t>setForeground</a:t>
            </a:r>
            <a:r>
              <a:rPr lang="en-US" sz="2800" dirty="0" smtClean="0">
                <a:latin typeface="Cambria" pitchFamily="18" charset="0"/>
              </a:rPr>
              <a:t>(Color </a:t>
            </a:r>
            <a:r>
              <a:rPr lang="en-US" sz="2800" i="1" dirty="0" err="1" smtClean="0">
                <a:latin typeface="Cambria" pitchFamily="18" charset="0"/>
              </a:rPr>
              <a:t>newColor</a:t>
            </a:r>
            <a:r>
              <a:rPr lang="en-US" sz="2800" dirty="0" smtClean="0">
                <a:latin typeface="Cambria" pitchFamily="18" charset="0"/>
              </a:rPr>
              <a:t>)</a:t>
            </a:r>
          </a:p>
          <a:p>
            <a:pPr>
              <a:buFont typeface="Wingdings 2" pitchFamily="18" charset="2"/>
              <a:buNone/>
            </a:pPr>
            <a:r>
              <a:rPr lang="en-US" sz="2800" i="1" dirty="0" smtClean="0">
                <a:latin typeface="Cambria" pitchFamily="18" charset="0"/>
              </a:rPr>
              <a:t>	    </a:t>
            </a:r>
            <a:r>
              <a:rPr lang="en-US" sz="2800" i="1" dirty="0" err="1" smtClean="0">
                <a:latin typeface="Cambria" pitchFamily="18" charset="0"/>
              </a:rPr>
              <a:t>newColor</a:t>
            </a:r>
            <a:r>
              <a:rPr lang="en-US" sz="2800" i="1" dirty="0" smtClean="0">
                <a:latin typeface="Cambria" pitchFamily="18" charset="0"/>
              </a:rPr>
              <a:t> </a:t>
            </a:r>
            <a:r>
              <a:rPr lang="en-US" sz="2800" dirty="0" smtClean="0">
                <a:latin typeface="Cambria" pitchFamily="18" charset="0"/>
              </a:rPr>
              <a:t>specifies the new color</a:t>
            </a:r>
          </a:p>
          <a:p>
            <a:r>
              <a:rPr lang="en-US" sz="2800" dirty="0" smtClean="0">
                <a:latin typeface="Cambria" pitchFamily="18" charset="0"/>
              </a:rPr>
              <a:t>The class </a:t>
            </a:r>
            <a:r>
              <a:rPr lang="en-US" sz="2800" b="1" dirty="0" smtClean="0">
                <a:latin typeface="Cambria" pitchFamily="18" charset="0"/>
              </a:rPr>
              <a:t>Color </a:t>
            </a:r>
            <a:r>
              <a:rPr lang="en-US" sz="2800" dirty="0" smtClean="0">
                <a:latin typeface="Cambria" pitchFamily="18" charset="0"/>
              </a:rPr>
              <a:t>defines the constants to specify colors:</a:t>
            </a:r>
          </a:p>
          <a:p>
            <a:pPr>
              <a:buFont typeface="Wingdings 2" pitchFamily="18" charset="2"/>
              <a:buNone/>
            </a:pPr>
            <a:r>
              <a:rPr lang="en-US" sz="2800" dirty="0" smtClean="0">
                <a:latin typeface="Cambria" pitchFamily="18" charset="0"/>
              </a:rPr>
              <a:t>              </a:t>
            </a:r>
            <a:r>
              <a:rPr lang="en-US" sz="2800" dirty="0" err="1" smtClean="0">
                <a:latin typeface="Cambria" pitchFamily="18" charset="0"/>
              </a:rPr>
              <a:t>Color.black</a:t>
            </a:r>
            <a:r>
              <a:rPr lang="en-US" sz="2800" dirty="0" smtClean="0">
                <a:latin typeface="Cambria" pitchFamily="18" charset="0"/>
              </a:rPr>
              <a:t> 	      </a:t>
            </a:r>
            <a:r>
              <a:rPr lang="en-US" sz="2800" dirty="0" err="1" smtClean="0">
                <a:latin typeface="Cambria" pitchFamily="18" charset="0"/>
              </a:rPr>
              <a:t>Color.magenta</a:t>
            </a:r>
            <a:r>
              <a:rPr lang="en-US" sz="2800" dirty="0" smtClean="0">
                <a:latin typeface="Cambria" pitchFamily="18" charset="0"/>
              </a:rPr>
              <a:t>     </a:t>
            </a:r>
            <a:r>
              <a:rPr lang="en-US" sz="2800" dirty="0" err="1" smtClean="0">
                <a:latin typeface="Cambria" pitchFamily="18" charset="0"/>
              </a:rPr>
              <a:t>Color.blue</a:t>
            </a:r>
            <a:r>
              <a:rPr lang="en-US" sz="2800" dirty="0" smtClean="0">
                <a:latin typeface="Cambria" pitchFamily="18" charset="0"/>
              </a:rPr>
              <a:t> 	</a:t>
            </a:r>
            <a:r>
              <a:rPr lang="en-US" sz="2800" dirty="0" err="1" smtClean="0">
                <a:latin typeface="Cambria" pitchFamily="18" charset="0"/>
              </a:rPr>
              <a:t>Color.orange</a:t>
            </a:r>
            <a:r>
              <a:rPr lang="en-US" sz="2800" dirty="0" smtClean="0">
                <a:latin typeface="Cambria" pitchFamily="18" charset="0"/>
              </a:rPr>
              <a:t>         </a:t>
            </a:r>
            <a:r>
              <a:rPr lang="en-US" sz="2800" dirty="0" err="1" smtClean="0">
                <a:latin typeface="Cambria" pitchFamily="18" charset="0"/>
              </a:rPr>
              <a:t>Color.cyan</a:t>
            </a:r>
            <a:r>
              <a:rPr lang="en-US" sz="2800" dirty="0" smtClean="0">
                <a:latin typeface="Cambria" pitchFamily="18" charset="0"/>
              </a:rPr>
              <a:t> 	            </a:t>
            </a:r>
            <a:r>
              <a:rPr lang="en-US" sz="2800" dirty="0" err="1" smtClean="0">
                <a:latin typeface="Cambria" pitchFamily="18" charset="0"/>
              </a:rPr>
              <a:t>Color.pink</a:t>
            </a:r>
            <a:r>
              <a:rPr lang="en-US" sz="2800" dirty="0" smtClean="0">
                <a:latin typeface="Cambria" pitchFamily="18" charset="0"/>
              </a:rPr>
              <a:t>	</a:t>
            </a:r>
            <a:r>
              <a:rPr lang="en-US" sz="2800" dirty="0" err="1" smtClean="0">
                <a:latin typeface="Cambria" pitchFamily="18" charset="0"/>
              </a:rPr>
              <a:t>Color.darkGray</a:t>
            </a:r>
            <a:r>
              <a:rPr lang="en-US" sz="2800" dirty="0" smtClean="0">
                <a:latin typeface="Cambria" pitchFamily="18" charset="0"/>
              </a:rPr>
              <a:t>    </a:t>
            </a:r>
            <a:r>
              <a:rPr lang="en-US" sz="2800" dirty="0" err="1" smtClean="0">
                <a:latin typeface="Cambria" pitchFamily="18" charset="0"/>
              </a:rPr>
              <a:t>Color.red</a:t>
            </a:r>
            <a:endParaRPr lang="en-US" sz="2800" dirty="0" smtClean="0">
              <a:latin typeface="Cambria" pitchFamily="18" charset="0"/>
            </a:endParaRPr>
          </a:p>
          <a:p>
            <a:pPr>
              <a:buFont typeface="Wingdings 2" pitchFamily="18" charset="2"/>
              <a:buNone/>
            </a:pPr>
            <a:r>
              <a:rPr lang="en-US" sz="2800" dirty="0" smtClean="0">
                <a:latin typeface="Cambria" pitchFamily="18" charset="0"/>
              </a:rPr>
              <a:t>              </a:t>
            </a:r>
            <a:r>
              <a:rPr lang="en-US" sz="2800" dirty="0" err="1" smtClean="0">
                <a:latin typeface="Cambria" pitchFamily="18" charset="0"/>
              </a:rPr>
              <a:t>Color.gray</a:t>
            </a:r>
            <a:r>
              <a:rPr lang="en-US" sz="2800" dirty="0" smtClean="0">
                <a:latin typeface="Cambria" pitchFamily="18" charset="0"/>
              </a:rPr>
              <a:t> 	      </a:t>
            </a:r>
            <a:r>
              <a:rPr lang="en-US" sz="2800" dirty="0" err="1" smtClean="0">
                <a:latin typeface="Cambria" pitchFamily="18" charset="0"/>
              </a:rPr>
              <a:t>Color.white</a:t>
            </a:r>
            <a:r>
              <a:rPr lang="en-US" sz="2800" dirty="0" smtClean="0">
                <a:latin typeface="Cambria" pitchFamily="18" charset="0"/>
              </a:rPr>
              <a:t>		</a:t>
            </a:r>
            <a:r>
              <a:rPr lang="en-US" sz="2800" dirty="0" err="1" smtClean="0">
                <a:latin typeface="Cambria" pitchFamily="18" charset="0"/>
              </a:rPr>
              <a:t>Color.green</a:t>
            </a:r>
            <a:r>
              <a:rPr lang="en-US" sz="2800" dirty="0" smtClean="0">
                <a:latin typeface="Cambria" pitchFamily="18" charset="0"/>
              </a:rPr>
              <a:t> 	      </a:t>
            </a:r>
            <a:r>
              <a:rPr lang="en-US" sz="2800" dirty="0" err="1" smtClean="0">
                <a:latin typeface="Cambria" pitchFamily="18" charset="0"/>
              </a:rPr>
              <a:t>Color.yellow</a:t>
            </a:r>
            <a:endParaRPr lang="en-US" sz="2800" dirty="0" smtClean="0">
              <a:latin typeface="Cambria" pitchFamily="18" charset="0"/>
            </a:endParaRPr>
          </a:p>
          <a:p>
            <a:pPr>
              <a:buFont typeface="Wingdings 2" pitchFamily="18" charset="2"/>
              <a:buNone/>
            </a:pPr>
            <a:r>
              <a:rPr lang="en-US" sz="2800" dirty="0" smtClean="0">
                <a:latin typeface="Cambria" pitchFamily="18" charset="0"/>
              </a:rPr>
              <a:t>              </a:t>
            </a:r>
            <a:r>
              <a:rPr lang="en-US" sz="2800" dirty="0" err="1" smtClean="0">
                <a:latin typeface="Cambria" pitchFamily="18" charset="0"/>
              </a:rPr>
              <a:t>Color.lightGray</a:t>
            </a:r>
            <a:endParaRPr lang="en-US" sz="2800" dirty="0" smtClean="0">
              <a:latin typeface="Cambria" pitchFamily="18" charset="0"/>
            </a:endParaRPr>
          </a:p>
          <a:p>
            <a:r>
              <a:rPr lang="en-US" sz="2800" dirty="0" smtClean="0">
                <a:latin typeface="Cambria" pitchFamily="18" charset="0"/>
                <a:cs typeface="Times New Roman" pitchFamily="18" charset="0"/>
              </a:rPr>
              <a:t>The default foreground color is black. The default background color is light gray.</a:t>
            </a:r>
            <a:endParaRPr lang="en-US" sz="2800" dirty="0" smtClean="0">
              <a:latin typeface="Cambria" pitchFamily="18" charset="0"/>
            </a:endParaRP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52400" y="152400"/>
          <a:ext cx="5334000" cy="6553200"/>
        </p:xfrm>
        <a:graphic>
          <a:graphicData uri="http://schemas.openxmlformats.org/drawingml/2006/table">
            <a:tbl>
              <a:tblPr/>
              <a:tblGrid>
                <a:gridCol w="5334000"/>
              </a:tblGrid>
              <a:tr h="6553200">
                <a:tc>
                  <a:txBody>
                    <a:bodyPr/>
                    <a:lstStyle/>
                    <a:p>
                      <a:pPr marL="0" marR="0" algn="just">
                        <a:lnSpc>
                          <a:spcPct val="115000"/>
                        </a:lnSpc>
                        <a:spcBef>
                          <a:spcPts val="0"/>
                        </a:spcBef>
                        <a:spcAft>
                          <a:spcPts val="0"/>
                        </a:spcAft>
                      </a:pPr>
                      <a:r>
                        <a:rPr lang="en-US" sz="1800" dirty="0">
                          <a:latin typeface="Cambria"/>
                          <a:ea typeface="Times New Roman"/>
                          <a:cs typeface="Times New Roman"/>
                        </a:rPr>
                        <a:t>import java.awt.*;</a:t>
                      </a:r>
                      <a:endParaRPr lang="en-US" sz="1800" dirty="0">
                        <a:latin typeface="Calibri"/>
                        <a:ea typeface="Times New Roman"/>
                        <a:cs typeface="Times New Roman"/>
                      </a:endParaRPr>
                    </a:p>
                    <a:p>
                      <a:pPr marL="0" marR="0" algn="just">
                        <a:lnSpc>
                          <a:spcPct val="115000"/>
                        </a:lnSpc>
                        <a:spcBef>
                          <a:spcPts val="0"/>
                        </a:spcBef>
                        <a:spcAft>
                          <a:spcPts val="0"/>
                        </a:spcAft>
                      </a:pPr>
                      <a:r>
                        <a:rPr lang="en-US" sz="1800" dirty="0">
                          <a:latin typeface="Cambria"/>
                          <a:ea typeface="Times New Roman"/>
                          <a:cs typeface="Times New Roman"/>
                        </a:rPr>
                        <a:t>import </a:t>
                      </a:r>
                      <a:r>
                        <a:rPr lang="en-US" sz="1800" dirty="0" err="1">
                          <a:latin typeface="Cambria"/>
                          <a:ea typeface="Times New Roman"/>
                          <a:cs typeface="Times New Roman"/>
                        </a:rPr>
                        <a:t>java.applet</a:t>
                      </a:r>
                      <a:r>
                        <a:rPr lang="en-US" sz="1800" dirty="0">
                          <a:latin typeface="Cambria"/>
                          <a:ea typeface="Times New Roman"/>
                          <a:cs typeface="Times New Roman"/>
                        </a:rPr>
                        <a:t>.*;</a:t>
                      </a:r>
                      <a:endParaRPr lang="en-US" sz="1800" dirty="0">
                        <a:latin typeface="Calibri"/>
                        <a:ea typeface="Times New Roman"/>
                        <a:cs typeface="Times New Roman"/>
                      </a:endParaRPr>
                    </a:p>
                    <a:p>
                      <a:pPr marL="0" marR="0" algn="just">
                        <a:lnSpc>
                          <a:spcPct val="115000"/>
                        </a:lnSpc>
                        <a:spcBef>
                          <a:spcPts val="0"/>
                        </a:spcBef>
                        <a:spcAft>
                          <a:spcPts val="0"/>
                        </a:spcAft>
                      </a:pPr>
                      <a:r>
                        <a:rPr lang="en-US" sz="1800" dirty="0" smtClean="0">
                          <a:latin typeface="Cambria"/>
                          <a:ea typeface="Times New Roman"/>
                          <a:cs typeface="Times New Roman"/>
                        </a:rPr>
                        <a:t>/*</a:t>
                      </a:r>
                      <a:r>
                        <a:rPr lang="en-US" sz="1800" baseline="0" dirty="0" smtClean="0">
                          <a:latin typeface="Calibri"/>
                          <a:ea typeface="Times New Roman"/>
                          <a:cs typeface="Times New Roman"/>
                        </a:rPr>
                        <a:t>     </a:t>
                      </a:r>
                      <a:r>
                        <a:rPr lang="en-US" sz="1800" dirty="0" smtClean="0">
                          <a:latin typeface="Cambria"/>
                          <a:ea typeface="Times New Roman"/>
                          <a:cs typeface="Times New Roman"/>
                        </a:rPr>
                        <a:t>&lt;</a:t>
                      </a:r>
                      <a:r>
                        <a:rPr lang="en-US" sz="1800" dirty="0">
                          <a:latin typeface="Cambria"/>
                          <a:ea typeface="Times New Roman"/>
                          <a:cs typeface="Times New Roman"/>
                        </a:rPr>
                        <a:t>applet code="Sample" width=300 height=50&gt;</a:t>
                      </a:r>
                      <a:endParaRPr lang="en-US" sz="1800" dirty="0">
                        <a:latin typeface="Calibri"/>
                        <a:ea typeface="Times New Roman"/>
                        <a:cs typeface="Times New Roman"/>
                      </a:endParaRPr>
                    </a:p>
                    <a:p>
                      <a:pPr marL="0" marR="0" algn="just">
                        <a:lnSpc>
                          <a:spcPct val="115000"/>
                        </a:lnSpc>
                        <a:spcBef>
                          <a:spcPts val="0"/>
                        </a:spcBef>
                        <a:spcAft>
                          <a:spcPts val="0"/>
                        </a:spcAft>
                      </a:pPr>
                      <a:r>
                        <a:rPr lang="en-US" sz="1800" dirty="0" smtClean="0">
                          <a:latin typeface="Cambria"/>
                          <a:ea typeface="Times New Roman"/>
                          <a:cs typeface="Times New Roman"/>
                        </a:rPr>
                        <a:t>         &lt;/</a:t>
                      </a:r>
                      <a:r>
                        <a:rPr lang="en-US" sz="1800" dirty="0">
                          <a:latin typeface="Cambria"/>
                          <a:ea typeface="Times New Roman"/>
                          <a:cs typeface="Times New Roman"/>
                        </a:rPr>
                        <a:t>applet&gt;</a:t>
                      </a:r>
                      <a:endParaRPr lang="en-US" sz="1800" dirty="0">
                        <a:latin typeface="Calibri"/>
                        <a:ea typeface="Times New Roman"/>
                        <a:cs typeface="Times New Roman"/>
                      </a:endParaRPr>
                    </a:p>
                    <a:p>
                      <a:pPr marL="0" marR="0" algn="just">
                        <a:lnSpc>
                          <a:spcPct val="115000"/>
                        </a:lnSpc>
                        <a:spcBef>
                          <a:spcPts val="0"/>
                        </a:spcBef>
                        <a:spcAft>
                          <a:spcPts val="0"/>
                        </a:spcAft>
                      </a:pPr>
                      <a:r>
                        <a:rPr lang="en-US" sz="1800" dirty="0">
                          <a:latin typeface="Cambria"/>
                          <a:ea typeface="Times New Roman"/>
                          <a:cs typeface="Times New Roman"/>
                        </a:rPr>
                        <a:t>*/</a:t>
                      </a:r>
                      <a:endParaRPr lang="en-US" sz="1800" dirty="0">
                        <a:latin typeface="Calibri"/>
                        <a:ea typeface="Times New Roman"/>
                        <a:cs typeface="Times New Roman"/>
                      </a:endParaRPr>
                    </a:p>
                    <a:p>
                      <a:pPr marL="0" marR="0" algn="just">
                        <a:lnSpc>
                          <a:spcPct val="115000"/>
                        </a:lnSpc>
                        <a:spcBef>
                          <a:spcPts val="0"/>
                        </a:spcBef>
                        <a:spcAft>
                          <a:spcPts val="0"/>
                        </a:spcAft>
                      </a:pPr>
                      <a:r>
                        <a:rPr lang="en-US" sz="1800" dirty="0">
                          <a:latin typeface="Cambria"/>
                          <a:ea typeface="Times New Roman"/>
                          <a:cs typeface="Times New Roman"/>
                        </a:rPr>
                        <a:t>public class Sample extends Applet</a:t>
                      </a:r>
                      <a:endParaRPr lang="en-US" sz="1800" dirty="0">
                        <a:latin typeface="Calibri"/>
                        <a:ea typeface="Times New Roman"/>
                        <a:cs typeface="Times New Roman"/>
                      </a:endParaRPr>
                    </a:p>
                    <a:p>
                      <a:pPr marL="0" marR="0" algn="just">
                        <a:lnSpc>
                          <a:spcPct val="115000"/>
                        </a:lnSpc>
                        <a:spcBef>
                          <a:spcPts val="0"/>
                        </a:spcBef>
                        <a:spcAft>
                          <a:spcPts val="0"/>
                        </a:spcAft>
                      </a:pPr>
                      <a:r>
                        <a:rPr lang="en-US" sz="1800" dirty="0" smtClean="0">
                          <a:latin typeface="Cambria"/>
                          <a:ea typeface="Times New Roman"/>
                          <a:cs typeface="Times New Roman"/>
                        </a:rPr>
                        <a:t>{          String </a:t>
                      </a:r>
                      <a:r>
                        <a:rPr lang="en-US" sz="1800" dirty="0" err="1">
                          <a:latin typeface="Cambria"/>
                          <a:ea typeface="Times New Roman"/>
                          <a:cs typeface="Times New Roman"/>
                        </a:rPr>
                        <a:t>msg</a:t>
                      </a:r>
                      <a:r>
                        <a:rPr lang="en-US" sz="1800" dirty="0">
                          <a:latin typeface="Cambria"/>
                          <a:ea typeface="Times New Roman"/>
                          <a:cs typeface="Times New Roman"/>
                        </a:rPr>
                        <a:t>;</a:t>
                      </a:r>
                      <a:endParaRPr lang="en-US" sz="1800" dirty="0">
                        <a:latin typeface="Calibri"/>
                        <a:ea typeface="Times New Roman"/>
                        <a:cs typeface="Times New Roman"/>
                      </a:endParaRPr>
                    </a:p>
                    <a:p>
                      <a:pPr marL="457200" marR="0" algn="just">
                        <a:lnSpc>
                          <a:spcPct val="115000"/>
                        </a:lnSpc>
                        <a:spcBef>
                          <a:spcPts val="0"/>
                        </a:spcBef>
                        <a:spcAft>
                          <a:spcPts val="0"/>
                        </a:spcAft>
                      </a:pPr>
                      <a:r>
                        <a:rPr lang="en-US" sz="1800" dirty="0" smtClean="0">
                          <a:latin typeface="Cambria"/>
                          <a:ea typeface="Times New Roman"/>
                          <a:cs typeface="Times New Roman"/>
                        </a:rPr>
                        <a:t>public </a:t>
                      </a:r>
                      <a:r>
                        <a:rPr lang="en-US" sz="1800" dirty="0">
                          <a:latin typeface="Cambria"/>
                          <a:ea typeface="Times New Roman"/>
                          <a:cs typeface="Times New Roman"/>
                        </a:rPr>
                        <a:t>void init() </a:t>
                      </a:r>
                      <a:endParaRPr lang="en-US" sz="1800" dirty="0">
                        <a:latin typeface="Calibri"/>
                        <a:ea typeface="Times New Roman"/>
                        <a:cs typeface="Times New Roman"/>
                      </a:endParaRPr>
                    </a:p>
                    <a:p>
                      <a:pPr marL="457200" marR="0" algn="just">
                        <a:lnSpc>
                          <a:spcPct val="115000"/>
                        </a:lnSpc>
                        <a:spcBef>
                          <a:spcPts val="0"/>
                        </a:spcBef>
                        <a:spcAft>
                          <a:spcPts val="0"/>
                        </a:spcAft>
                      </a:pPr>
                      <a:r>
                        <a:rPr lang="en-US" sz="1800" dirty="0" smtClean="0">
                          <a:latin typeface="Cambria"/>
                          <a:ea typeface="Times New Roman"/>
                          <a:cs typeface="Times New Roman"/>
                        </a:rPr>
                        <a:t>{        </a:t>
                      </a:r>
                      <a:r>
                        <a:rPr lang="en-US" sz="1800" dirty="0" err="1" smtClean="0">
                          <a:latin typeface="Cambria"/>
                          <a:ea typeface="Times New Roman"/>
                          <a:cs typeface="Times New Roman"/>
                        </a:rPr>
                        <a:t>setBackground</a:t>
                      </a:r>
                      <a:r>
                        <a:rPr lang="en-US" sz="1800" dirty="0" smtClean="0">
                          <a:latin typeface="Cambria"/>
                          <a:ea typeface="Times New Roman"/>
                          <a:cs typeface="Times New Roman"/>
                        </a:rPr>
                        <a:t>(</a:t>
                      </a:r>
                      <a:r>
                        <a:rPr lang="en-US" sz="1800" dirty="0" err="1" smtClean="0">
                          <a:latin typeface="Cambria"/>
                          <a:ea typeface="Times New Roman"/>
                          <a:cs typeface="Times New Roman"/>
                        </a:rPr>
                        <a:t>Color.cyan</a:t>
                      </a:r>
                      <a:r>
                        <a:rPr lang="en-US" sz="1800" dirty="0">
                          <a:latin typeface="Cambria"/>
                          <a:ea typeface="Times New Roman"/>
                          <a:cs typeface="Times New Roman"/>
                        </a:rPr>
                        <a:t>);</a:t>
                      </a:r>
                      <a:endParaRPr lang="en-US" sz="1800" dirty="0">
                        <a:latin typeface="Calibri"/>
                        <a:ea typeface="Times New Roman"/>
                        <a:cs typeface="Times New Roman"/>
                      </a:endParaRPr>
                    </a:p>
                    <a:p>
                      <a:pPr marL="914400" marR="0" algn="just">
                        <a:lnSpc>
                          <a:spcPct val="115000"/>
                        </a:lnSpc>
                        <a:spcBef>
                          <a:spcPts val="0"/>
                        </a:spcBef>
                        <a:spcAft>
                          <a:spcPts val="0"/>
                        </a:spcAft>
                      </a:pPr>
                      <a:r>
                        <a:rPr lang="en-US" sz="1800" dirty="0" err="1">
                          <a:latin typeface="Cambria"/>
                          <a:ea typeface="Times New Roman"/>
                          <a:cs typeface="Times New Roman"/>
                        </a:rPr>
                        <a:t>setForeground</a:t>
                      </a:r>
                      <a:r>
                        <a:rPr lang="en-US" sz="1800" dirty="0">
                          <a:latin typeface="Cambria"/>
                          <a:ea typeface="Times New Roman"/>
                          <a:cs typeface="Times New Roman"/>
                        </a:rPr>
                        <a:t>(</a:t>
                      </a:r>
                      <a:r>
                        <a:rPr lang="en-US" sz="1800" dirty="0" err="1">
                          <a:latin typeface="Cambria"/>
                          <a:ea typeface="Times New Roman"/>
                          <a:cs typeface="Times New Roman"/>
                        </a:rPr>
                        <a:t>Color.red</a:t>
                      </a:r>
                      <a:r>
                        <a:rPr lang="en-US" sz="1800" dirty="0">
                          <a:latin typeface="Cambria"/>
                          <a:ea typeface="Times New Roman"/>
                          <a:cs typeface="Times New Roman"/>
                        </a:rPr>
                        <a:t>);</a:t>
                      </a:r>
                      <a:endParaRPr lang="en-US" sz="1800" dirty="0">
                        <a:latin typeface="Calibri"/>
                        <a:ea typeface="Times New Roman"/>
                        <a:cs typeface="Times New Roman"/>
                      </a:endParaRPr>
                    </a:p>
                    <a:p>
                      <a:pPr marL="914400" marR="0" algn="just">
                        <a:lnSpc>
                          <a:spcPct val="115000"/>
                        </a:lnSpc>
                        <a:spcBef>
                          <a:spcPts val="0"/>
                        </a:spcBef>
                        <a:spcAft>
                          <a:spcPts val="0"/>
                        </a:spcAft>
                      </a:pPr>
                      <a:r>
                        <a:rPr lang="en-US" sz="1800" dirty="0" err="1">
                          <a:latin typeface="Cambria"/>
                          <a:ea typeface="Times New Roman"/>
                          <a:cs typeface="Times New Roman"/>
                        </a:rPr>
                        <a:t>msg</a:t>
                      </a:r>
                      <a:r>
                        <a:rPr lang="en-US" sz="1800" dirty="0">
                          <a:latin typeface="Cambria"/>
                          <a:ea typeface="Times New Roman"/>
                          <a:cs typeface="Times New Roman"/>
                        </a:rPr>
                        <a:t> = "Inside init( ) --";</a:t>
                      </a:r>
                      <a:endParaRPr lang="en-US" sz="1800" dirty="0">
                        <a:latin typeface="Calibri"/>
                        <a:ea typeface="Times New Roman"/>
                        <a:cs typeface="Times New Roman"/>
                      </a:endParaRPr>
                    </a:p>
                    <a:p>
                      <a:pPr marL="457200" marR="0" algn="just">
                        <a:lnSpc>
                          <a:spcPct val="115000"/>
                        </a:lnSpc>
                        <a:spcBef>
                          <a:spcPts val="0"/>
                        </a:spcBef>
                        <a:spcAft>
                          <a:spcPts val="0"/>
                        </a:spcAft>
                      </a:pPr>
                      <a:r>
                        <a:rPr lang="en-US" sz="1800" dirty="0">
                          <a:latin typeface="Cambria"/>
                          <a:ea typeface="Times New Roman"/>
                          <a:cs typeface="Times New Roman"/>
                        </a:rPr>
                        <a:t>}</a:t>
                      </a:r>
                      <a:endParaRPr lang="en-US" sz="1800" dirty="0">
                        <a:latin typeface="Calibri"/>
                        <a:ea typeface="Times New Roman"/>
                        <a:cs typeface="Times New Roman"/>
                      </a:endParaRPr>
                    </a:p>
                    <a:p>
                      <a:pPr marL="457200" marR="0" algn="just">
                        <a:lnSpc>
                          <a:spcPct val="115000"/>
                        </a:lnSpc>
                        <a:spcBef>
                          <a:spcPts val="0"/>
                        </a:spcBef>
                        <a:spcAft>
                          <a:spcPts val="0"/>
                        </a:spcAft>
                      </a:pPr>
                      <a:r>
                        <a:rPr lang="en-US" sz="1800" dirty="0" smtClean="0">
                          <a:latin typeface="Cambria"/>
                          <a:ea typeface="Times New Roman"/>
                          <a:cs typeface="Times New Roman"/>
                        </a:rPr>
                        <a:t>public </a:t>
                      </a:r>
                      <a:r>
                        <a:rPr lang="en-US" sz="1800" dirty="0">
                          <a:latin typeface="Cambria"/>
                          <a:ea typeface="Times New Roman"/>
                          <a:cs typeface="Times New Roman"/>
                        </a:rPr>
                        <a:t>void start() </a:t>
                      </a:r>
                      <a:endParaRPr lang="en-US" sz="1800" dirty="0">
                        <a:latin typeface="Calibri"/>
                        <a:ea typeface="Times New Roman"/>
                        <a:cs typeface="Times New Roman"/>
                      </a:endParaRPr>
                    </a:p>
                    <a:p>
                      <a:pPr marL="457200" marR="0" algn="just">
                        <a:lnSpc>
                          <a:spcPct val="115000"/>
                        </a:lnSpc>
                        <a:spcBef>
                          <a:spcPts val="0"/>
                        </a:spcBef>
                        <a:spcAft>
                          <a:spcPts val="0"/>
                        </a:spcAft>
                      </a:pPr>
                      <a:r>
                        <a:rPr lang="en-US" sz="1800" dirty="0" smtClean="0">
                          <a:latin typeface="Cambria"/>
                          <a:ea typeface="Times New Roman"/>
                          <a:cs typeface="Times New Roman"/>
                        </a:rPr>
                        <a:t>{        </a:t>
                      </a:r>
                      <a:r>
                        <a:rPr lang="en-US" sz="1800" dirty="0" err="1" smtClean="0">
                          <a:latin typeface="Cambria"/>
                          <a:ea typeface="Times New Roman"/>
                          <a:cs typeface="Times New Roman"/>
                        </a:rPr>
                        <a:t>msg</a:t>
                      </a:r>
                      <a:r>
                        <a:rPr lang="en-US" sz="1800" dirty="0" smtClean="0">
                          <a:latin typeface="Cambria"/>
                          <a:ea typeface="Times New Roman"/>
                          <a:cs typeface="Times New Roman"/>
                        </a:rPr>
                        <a:t> </a:t>
                      </a:r>
                      <a:r>
                        <a:rPr lang="en-US" sz="1800" dirty="0">
                          <a:latin typeface="Cambria"/>
                          <a:ea typeface="Times New Roman"/>
                          <a:cs typeface="Times New Roman"/>
                        </a:rPr>
                        <a:t>+= " Inside start( ) --";</a:t>
                      </a:r>
                      <a:endParaRPr lang="en-US" sz="1800" dirty="0">
                        <a:latin typeface="Calibri"/>
                        <a:ea typeface="Times New Roman"/>
                        <a:cs typeface="Times New Roman"/>
                      </a:endParaRPr>
                    </a:p>
                    <a:p>
                      <a:pPr marL="457200" marR="0" algn="just">
                        <a:lnSpc>
                          <a:spcPct val="115000"/>
                        </a:lnSpc>
                        <a:spcBef>
                          <a:spcPts val="0"/>
                        </a:spcBef>
                        <a:spcAft>
                          <a:spcPts val="0"/>
                        </a:spcAft>
                      </a:pPr>
                      <a:r>
                        <a:rPr lang="en-US" sz="1800" dirty="0">
                          <a:latin typeface="Cambria"/>
                          <a:ea typeface="Times New Roman"/>
                          <a:cs typeface="Times New Roman"/>
                        </a:rPr>
                        <a:t>}</a:t>
                      </a:r>
                      <a:endParaRPr lang="en-US" sz="1800" dirty="0">
                        <a:latin typeface="Calibri"/>
                        <a:ea typeface="Times New Roman"/>
                        <a:cs typeface="Times New Roman"/>
                      </a:endParaRPr>
                    </a:p>
                    <a:p>
                      <a:pPr marL="457200" marR="0" algn="just">
                        <a:lnSpc>
                          <a:spcPct val="115000"/>
                        </a:lnSpc>
                        <a:spcBef>
                          <a:spcPts val="0"/>
                        </a:spcBef>
                        <a:spcAft>
                          <a:spcPts val="0"/>
                        </a:spcAft>
                      </a:pPr>
                      <a:r>
                        <a:rPr lang="en-US" sz="1800" dirty="0" smtClean="0">
                          <a:latin typeface="Cambria"/>
                          <a:ea typeface="Times New Roman"/>
                          <a:cs typeface="Times New Roman"/>
                        </a:rPr>
                        <a:t>public </a:t>
                      </a:r>
                      <a:r>
                        <a:rPr lang="en-US" sz="1800" dirty="0">
                          <a:latin typeface="Cambria"/>
                          <a:ea typeface="Times New Roman"/>
                          <a:cs typeface="Times New Roman"/>
                        </a:rPr>
                        <a:t>void paint(Graphics g) </a:t>
                      </a:r>
                      <a:endParaRPr lang="en-US" sz="1800" dirty="0">
                        <a:latin typeface="Calibri"/>
                        <a:ea typeface="Times New Roman"/>
                        <a:cs typeface="Times New Roman"/>
                      </a:endParaRPr>
                    </a:p>
                    <a:p>
                      <a:pPr marL="457200" marR="0" algn="just">
                        <a:lnSpc>
                          <a:spcPct val="115000"/>
                        </a:lnSpc>
                        <a:spcBef>
                          <a:spcPts val="0"/>
                        </a:spcBef>
                        <a:spcAft>
                          <a:spcPts val="0"/>
                        </a:spcAft>
                      </a:pPr>
                      <a:r>
                        <a:rPr lang="en-US" sz="1800" dirty="0" smtClean="0">
                          <a:latin typeface="Cambria"/>
                          <a:ea typeface="Times New Roman"/>
                          <a:cs typeface="Times New Roman"/>
                        </a:rPr>
                        <a:t>{         </a:t>
                      </a:r>
                      <a:r>
                        <a:rPr lang="en-US" sz="1800" dirty="0" err="1" smtClean="0">
                          <a:latin typeface="Cambria"/>
                          <a:ea typeface="Times New Roman"/>
                          <a:cs typeface="Times New Roman"/>
                        </a:rPr>
                        <a:t>msg</a:t>
                      </a:r>
                      <a:r>
                        <a:rPr lang="en-US" sz="1800" dirty="0" smtClean="0">
                          <a:latin typeface="Cambria"/>
                          <a:ea typeface="Times New Roman"/>
                          <a:cs typeface="Times New Roman"/>
                        </a:rPr>
                        <a:t> </a:t>
                      </a:r>
                      <a:r>
                        <a:rPr lang="en-US" sz="1800" dirty="0">
                          <a:latin typeface="Cambria"/>
                          <a:ea typeface="Times New Roman"/>
                          <a:cs typeface="Times New Roman"/>
                        </a:rPr>
                        <a:t>+= " Inside paint( ).";</a:t>
                      </a:r>
                      <a:endParaRPr lang="en-US" sz="1800" dirty="0">
                        <a:latin typeface="Calibri"/>
                        <a:ea typeface="Times New Roman"/>
                        <a:cs typeface="Times New Roman"/>
                      </a:endParaRPr>
                    </a:p>
                    <a:p>
                      <a:pPr marL="914400" marR="0" algn="just">
                        <a:lnSpc>
                          <a:spcPct val="115000"/>
                        </a:lnSpc>
                        <a:spcBef>
                          <a:spcPts val="0"/>
                        </a:spcBef>
                        <a:spcAft>
                          <a:spcPts val="0"/>
                        </a:spcAft>
                      </a:pPr>
                      <a:r>
                        <a:rPr lang="en-US" sz="1800" dirty="0" err="1">
                          <a:latin typeface="Cambria"/>
                          <a:ea typeface="Times New Roman"/>
                          <a:cs typeface="Times New Roman"/>
                        </a:rPr>
                        <a:t>g.drawString</a:t>
                      </a:r>
                      <a:r>
                        <a:rPr lang="en-US" sz="1800" dirty="0">
                          <a:latin typeface="Cambria"/>
                          <a:ea typeface="Times New Roman"/>
                          <a:cs typeface="Times New Roman"/>
                        </a:rPr>
                        <a:t>(</a:t>
                      </a:r>
                      <a:r>
                        <a:rPr lang="en-US" sz="1800" dirty="0" err="1">
                          <a:latin typeface="Cambria"/>
                          <a:ea typeface="Times New Roman"/>
                          <a:cs typeface="Times New Roman"/>
                        </a:rPr>
                        <a:t>msg</a:t>
                      </a:r>
                      <a:r>
                        <a:rPr lang="en-US" sz="1800" dirty="0">
                          <a:latin typeface="Cambria"/>
                          <a:ea typeface="Times New Roman"/>
                          <a:cs typeface="Times New Roman"/>
                        </a:rPr>
                        <a:t>, 10, 30);</a:t>
                      </a:r>
                      <a:endParaRPr lang="en-US" sz="1800" dirty="0">
                        <a:latin typeface="Calibri"/>
                        <a:ea typeface="Times New Roman"/>
                        <a:cs typeface="Times New Roman"/>
                      </a:endParaRPr>
                    </a:p>
                    <a:p>
                      <a:pPr marL="457200" marR="0" algn="just">
                        <a:lnSpc>
                          <a:spcPct val="115000"/>
                        </a:lnSpc>
                        <a:spcBef>
                          <a:spcPts val="0"/>
                        </a:spcBef>
                        <a:spcAft>
                          <a:spcPts val="0"/>
                        </a:spcAft>
                      </a:pPr>
                      <a:r>
                        <a:rPr lang="en-US" sz="1800" dirty="0">
                          <a:latin typeface="Cambria"/>
                          <a:ea typeface="Times New Roman"/>
                          <a:cs typeface="Times New Roman"/>
                        </a:rPr>
                        <a:t>}</a:t>
                      </a:r>
                      <a:endParaRPr lang="en-US" sz="1800" dirty="0">
                        <a:latin typeface="Calibri"/>
                        <a:ea typeface="Times New Roman"/>
                        <a:cs typeface="Times New Roman"/>
                      </a:endParaRPr>
                    </a:p>
                    <a:p>
                      <a:pPr marL="0" marR="0" algn="just">
                        <a:lnSpc>
                          <a:spcPct val="115000"/>
                        </a:lnSpc>
                        <a:spcBef>
                          <a:spcPts val="0"/>
                        </a:spcBef>
                        <a:spcAft>
                          <a:spcPts val="0"/>
                        </a:spcAft>
                      </a:pPr>
                      <a:r>
                        <a:rPr lang="en-US" sz="1800" dirty="0">
                          <a:latin typeface="Cambria"/>
                          <a:ea typeface="Times New Roman"/>
                          <a:cs typeface="Times New Roman"/>
                        </a:rPr>
                        <a:t>}</a:t>
                      </a:r>
                      <a:endParaRPr lang="en-US" sz="1800" dirty="0">
                        <a:latin typeface="Calibri"/>
                        <a:ea typeface="Times New Roman"/>
                        <a:cs typeface="Times New Roman"/>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6" name="Picture 5"/>
          <p:cNvPicPr>
            <a:picLocks noChangeAspect="1" noChangeArrowheads="1"/>
          </p:cNvPicPr>
          <p:nvPr/>
        </p:nvPicPr>
        <p:blipFill>
          <a:blip r:embed="rId3" cstate="print"/>
          <a:srcRect/>
          <a:stretch>
            <a:fillRect/>
          </a:stretch>
        </p:blipFill>
        <p:spPr bwMode="auto">
          <a:xfrm>
            <a:off x="5486400" y="3200400"/>
            <a:ext cx="3505200" cy="1524000"/>
          </a:xfrm>
          <a:prstGeom prst="rect">
            <a:avLst/>
          </a:prstGeom>
          <a:noFill/>
          <a:ln w="9525">
            <a:noFill/>
            <a:miter lim="800000"/>
            <a:headEnd/>
            <a:tailEnd/>
          </a:ln>
        </p:spPr>
      </p:pic>
      <p:sp>
        <p:nvSpPr>
          <p:cNvPr id="7" name="TextBox 6"/>
          <p:cNvSpPr txBox="1">
            <a:spLocks noChangeArrowheads="1"/>
          </p:cNvSpPr>
          <p:nvPr/>
        </p:nvSpPr>
        <p:spPr bwMode="auto">
          <a:xfrm>
            <a:off x="5492750" y="2743200"/>
            <a:ext cx="1365250" cy="400050"/>
          </a:xfrm>
          <a:prstGeom prst="rect">
            <a:avLst/>
          </a:prstGeom>
          <a:noFill/>
          <a:ln w="9525">
            <a:noFill/>
            <a:miter lim="800000"/>
            <a:headEnd/>
            <a:tailEnd/>
          </a:ln>
        </p:spPr>
        <p:txBody>
          <a:bodyPr>
            <a:spAutoFit/>
          </a:bodyPr>
          <a:lstStyle/>
          <a:p>
            <a:r>
              <a:rPr lang="en-US" sz="2000">
                <a:latin typeface="Cambria" pitchFamily="18" charset="0"/>
              </a:rPr>
              <a:t>Output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Cambria" pitchFamily="18" charset="0"/>
              </a:rPr>
              <a:t>Goals</a:t>
            </a:r>
            <a:endParaRPr lang="en-US" dirty="0"/>
          </a:p>
        </p:txBody>
      </p:sp>
      <p:sp>
        <p:nvSpPr>
          <p:cNvPr id="3" name="Content Placeholder 2"/>
          <p:cNvSpPr>
            <a:spLocks noGrp="1"/>
          </p:cNvSpPr>
          <p:nvPr>
            <p:ph idx="1"/>
          </p:nvPr>
        </p:nvSpPr>
        <p:spPr/>
        <p:txBody>
          <a:bodyPr/>
          <a:lstStyle/>
          <a:p>
            <a:pPr marL="514350" indent="-514350">
              <a:buFont typeface="Wingdings" pitchFamily="2" charset="2"/>
              <a:buAutoNum type="arabicPeriod"/>
              <a:defRPr/>
            </a:pPr>
            <a:r>
              <a:rPr lang="en-US" dirty="0" smtClean="0">
                <a:latin typeface="Cambria" pitchFamily="18" charset="0"/>
              </a:rPr>
              <a:t>High Performance</a:t>
            </a:r>
          </a:p>
          <a:p>
            <a:pPr marL="514350" indent="-514350">
              <a:buFont typeface="Wingdings" pitchFamily="2" charset="2"/>
              <a:buAutoNum type="arabicPeriod"/>
              <a:defRPr/>
            </a:pPr>
            <a:r>
              <a:rPr lang="en-US" dirty="0" smtClean="0">
                <a:latin typeface="Cambria" pitchFamily="18" charset="0"/>
              </a:rPr>
              <a:t>High Degree of inter operability among collections</a:t>
            </a:r>
          </a:p>
          <a:p>
            <a:pPr marL="514350" indent="-514350">
              <a:buFont typeface="Wingdings" pitchFamily="2" charset="2"/>
              <a:buAutoNum type="arabicPeriod"/>
              <a:defRPr/>
            </a:pPr>
            <a:r>
              <a:rPr lang="en-US" dirty="0" smtClean="0">
                <a:latin typeface="Cambria" pitchFamily="18" charset="0"/>
              </a:rPr>
              <a:t>Various algorithms to manipulate the collections</a:t>
            </a:r>
          </a:p>
          <a:p>
            <a:pPr marL="514350" indent="-514350">
              <a:buFont typeface="Wingdings" pitchFamily="2" charset="2"/>
              <a:buAutoNum type="arabicPeriod"/>
              <a:defRPr/>
            </a:pPr>
            <a:r>
              <a:rPr lang="en-US" dirty="0" smtClean="0">
                <a:latin typeface="Cambria" pitchFamily="18" charset="0"/>
              </a:rPr>
              <a:t>Extending/adapting collection had to be easy</a:t>
            </a:r>
          </a:p>
          <a:p>
            <a:pPr marL="514350" indent="-514350">
              <a:buFont typeface="Wingdings" pitchFamily="2" charset="2"/>
              <a:buAutoNum type="arabicPeriod"/>
              <a:defRPr/>
            </a:pPr>
            <a:r>
              <a:rPr lang="en-US" dirty="0" smtClean="0">
                <a:latin typeface="Cambria" pitchFamily="18" charset="0"/>
              </a:rPr>
              <a:t>Integration of standard arrays to collection framework</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a:xfrm>
            <a:off x="381000" y="304800"/>
            <a:ext cx="8458200" cy="792163"/>
          </a:xfrm>
        </p:spPr>
        <p:txBody>
          <a:bodyPr/>
          <a:lstStyle/>
          <a:p>
            <a:pPr algn="just" eaLnBrk="1" hangingPunct="1"/>
            <a:r>
              <a:rPr lang="en-US" sz="3600" dirty="0" smtClean="0">
                <a:solidFill>
                  <a:schemeClr val="tx1"/>
                </a:solidFill>
                <a:latin typeface="Cambria" pitchFamily="18" charset="0"/>
                <a:cs typeface="Calibri" pitchFamily="34" charset="0"/>
              </a:rPr>
              <a:t>Status Window</a:t>
            </a:r>
          </a:p>
        </p:txBody>
      </p:sp>
      <p:graphicFrame>
        <p:nvGraphicFramePr>
          <p:cNvPr id="4" name="Content Placeholder 3"/>
          <p:cNvGraphicFramePr>
            <a:graphicFrameLocks noGrp="1"/>
          </p:cNvGraphicFramePr>
          <p:nvPr>
            <p:ph sz="quarter" idx="1"/>
          </p:nvPr>
        </p:nvGraphicFramePr>
        <p:xfrm>
          <a:off x="304800" y="1066800"/>
          <a:ext cx="5334000" cy="4732338"/>
        </p:xfrm>
        <a:graphic>
          <a:graphicData uri="http://schemas.openxmlformats.org/drawingml/2006/table">
            <a:tbl>
              <a:tblPr/>
              <a:tblGrid>
                <a:gridCol w="5334000"/>
              </a:tblGrid>
              <a:tr h="4732338">
                <a:tc>
                  <a:txBody>
                    <a:bodyPr/>
                    <a:lstStyle/>
                    <a:p>
                      <a:pPr marL="0" marR="0" algn="just">
                        <a:lnSpc>
                          <a:spcPct val="115000"/>
                        </a:lnSpc>
                        <a:spcBef>
                          <a:spcPts val="0"/>
                        </a:spcBef>
                        <a:spcAft>
                          <a:spcPts val="0"/>
                        </a:spcAft>
                      </a:pPr>
                      <a:r>
                        <a:rPr lang="en-US" sz="1500" dirty="0">
                          <a:latin typeface="Cambria"/>
                          <a:ea typeface="Times New Roman"/>
                          <a:cs typeface="Times New Roman"/>
                        </a:rPr>
                        <a:t>import java.awt.*;</a:t>
                      </a:r>
                      <a:endParaRPr lang="en-US" sz="1500" dirty="0">
                        <a:latin typeface="Calibri"/>
                        <a:ea typeface="Times New Roman"/>
                        <a:cs typeface="Times New Roman"/>
                      </a:endParaRPr>
                    </a:p>
                    <a:p>
                      <a:pPr marL="0" marR="0" algn="just">
                        <a:lnSpc>
                          <a:spcPct val="115000"/>
                        </a:lnSpc>
                        <a:spcBef>
                          <a:spcPts val="0"/>
                        </a:spcBef>
                        <a:spcAft>
                          <a:spcPts val="0"/>
                        </a:spcAft>
                      </a:pPr>
                      <a:r>
                        <a:rPr lang="en-US" sz="1500" dirty="0">
                          <a:latin typeface="Cambria"/>
                          <a:ea typeface="Times New Roman"/>
                          <a:cs typeface="Times New Roman"/>
                        </a:rPr>
                        <a:t>import </a:t>
                      </a:r>
                      <a:r>
                        <a:rPr lang="en-US" sz="1500" dirty="0" err="1">
                          <a:latin typeface="Cambria"/>
                          <a:ea typeface="Times New Roman"/>
                          <a:cs typeface="Times New Roman"/>
                        </a:rPr>
                        <a:t>java.applet</a:t>
                      </a:r>
                      <a:r>
                        <a:rPr lang="en-US" sz="1500" dirty="0">
                          <a:latin typeface="Cambria"/>
                          <a:ea typeface="Times New Roman"/>
                          <a:cs typeface="Times New Roman"/>
                        </a:rPr>
                        <a:t>.*;</a:t>
                      </a:r>
                      <a:endParaRPr lang="en-US" sz="1500" dirty="0">
                        <a:latin typeface="Calibri"/>
                        <a:ea typeface="Times New Roman"/>
                        <a:cs typeface="Times New Roman"/>
                      </a:endParaRPr>
                    </a:p>
                    <a:p>
                      <a:pPr marL="0" marR="0" algn="just">
                        <a:lnSpc>
                          <a:spcPct val="115000"/>
                        </a:lnSpc>
                        <a:spcBef>
                          <a:spcPts val="0"/>
                        </a:spcBef>
                        <a:spcAft>
                          <a:spcPts val="0"/>
                        </a:spcAft>
                      </a:pPr>
                      <a:r>
                        <a:rPr lang="en-US" sz="1500" dirty="0">
                          <a:latin typeface="Cambria"/>
                          <a:ea typeface="Times New Roman"/>
                          <a:cs typeface="Times New Roman"/>
                        </a:rPr>
                        <a:t>/*</a:t>
                      </a:r>
                      <a:endParaRPr lang="en-US" sz="1500" dirty="0">
                        <a:latin typeface="Calibri"/>
                        <a:ea typeface="Times New Roman"/>
                        <a:cs typeface="Times New Roman"/>
                      </a:endParaRPr>
                    </a:p>
                    <a:p>
                      <a:pPr marL="457200" marR="0" algn="just">
                        <a:lnSpc>
                          <a:spcPct val="115000"/>
                        </a:lnSpc>
                        <a:spcBef>
                          <a:spcPts val="0"/>
                        </a:spcBef>
                        <a:spcAft>
                          <a:spcPts val="0"/>
                        </a:spcAft>
                      </a:pPr>
                      <a:r>
                        <a:rPr lang="en-US" sz="1500" dirty="0">
                          <a:latin typeface="Cambria"/>
                          <a:ea typeface="Times New Roman"/>
                          <a:cs typeface="Times New Roman"/>
                        </a:rPr>
                        <a:t>&lt;applet code="</a:t>
                      </a:r>
                      <a:r>
                        <a:rPr lang="en-US" sz="1500" dirty="0" err="1">
                          <a:latin typeface="Cambria"/>
                          <a:ea typeface="Times New Roman"/>
                          <a:cs typeface="Times New Roman"/>
                        </a:rPr>
                        <a:t>StatusWindow</a:t>
                      </a:r>
                      <a:r>
                        <a:rPr lang="en-US" sz="1500" dirty="0">
                          <a:latin typeface="Cambria"/>
                          <a:ea typeface="Times New Roman"/>
                          <a:cs typeface="Times New Roman"/>
                        </a:rPr>
                        <a:t>" width=300 height=50&gt;</a:t>
                      </a:r>
                      <a:endParaRPr lang="en-US" sz="1500" dirty="0">
                        <a:latin typeface="Calibri"/>
                        <a:ea typeface="Times New Roman"/>
                        <a:cs typeface="Times New Roman"/>
                      </a:endParaRPr>
                    </a:p>
                    <a:p>
                      <a:pPr marL="457200" marR="0" algn="just">
                        <a:lnSpc>
                          <a:spcPct val="115000"/>
                        </a:lnSpc>
                        <a:spcBef>
                          <a:spcPts val="0"/>
                        </a:spcBef>
                        <a:spcAft>
                          <a:spcPts val="0"/>
                        </a:spcAft>
                      </a:pPr>
                      <a:r>
                        <a:rPr lang="en-US" sz="1500" dirty="0">
                          <a:latin typeface="Cambria"/>
                          <a:ea typeface="Times New Roman"/>
                          <a:cs typeface="Times New Roman"/>
                        </a:rPr>
                        <a:t>&lt;/applet&gt;</a:t>
                      </a:r>
                      <a:endParaRPr lang="en-US" sz="1500" dirty="0">
                        <a:latin typeface="Calibri"/>
                        <a:ea typeface="Times New Roman"/>
                        <a:cs typeface="Times New Roman"/>
                      </a:endParaRPr>
                    </a:p>
                    <a:p>
                      <a:pPr marL="0" marR="0" algn="just">
                        <a:lnSpc>
                          <a:spcPct val="115000"/>
                        </a:lnSpc>
                        <a:spcBef>
                          <a:spcPts val="0"/>
                        </a:spcBef>
                        <a:spcAft>
                          <a:spcPts val="0"/>
                        </a:spcAft>
                      </a:pPr>
                      <a:r>
                        <a:rPr lang="en-US" sz="1500" dirty="0">
                          <a:latin typeface="Cambria"/>
                          <a:ea typeface="Times New Roman"/>
                          <a:cs typeface="Times New Roman"/>
                        </a:rPr>
                        <a:t>*/</a:t>
                      </a:r>
                      <a:endParaRPr lang="en-US" sz="1500" dirty="0">
                        <a:latin typeface="Calibri"/>
                        <a:ea typeface="Times New Roman"/>
                        <a:cs typeface="Times New Roman"/>
                      </a:endParaRPr>
                    </a:p>
                    <a:p>
                      <a:pPr marL="0" marR="0" algn="just">
                        <a:lnSpc>
                          <a:spcPct val="115000"/>
                        </a:lnSpc>
                        <a:spcBef>
                          <a:spcPts val="0"/>
                        </a:spcBef>
                        <a:spcAft>
                          <a:spcPts val="0"/>
                        </a:spcAft>
                      </a:pPr>
                      <a:r>
                        <a:rPr lang="en-US" sz="1500" dirty="0">
                          <a:latin typeface="Cambria"/>
                          <a:ea typeface="Times New Roman"/>
                          <a:cs typeface="Times New Roman"/>
                        </a:rPr>
                        <a:t>public class </a:t>
                      </a:r>
                      <a:r>
                        <a:rPr lang="en-US" sz="1500" dirty="0" err="1">
                          <a:latin typeface="Cambria"/>
                          <a:ea typeface="Times New Roman"/>
                          <a:cs typeface="Times New Roman"/>
                        </a:rPr>
                        <a:t>StatusWindow</a:t>
                      </a:r>
                      <a:r>
                        <a:rPr lang="en-US" sz="1500" dirty="0">
                          <a:latin typeface="Cambria"/>
                          <a:ea typeface="Times New Roman"/>
                          <a:cs typeface="Times New Roman"/>
                        </a:rPr>
                        <a:t> extends Applet</a:t>
                      </a:r>
                      <a:endParaRPr lang="en-US" sz="1500" dirty="0">
                        <a:latin typeface="Calibri"/>
                        <a:ea typeface="Times New Roman"/>
                        <a:cs typeface="Times New Roman"/>
                      </a:endParaRPr>
                    </a:p>
                    <a:p>
                      <a:pPr marL="0" marR="0" algn="just">
                        <a:lnSpc>
                          <a:spcPct val="115000"/>
                        </a:lnSpc>
                        <a:spcBef>
                          <a:spcPts val="0"/>
                        </a:spcBef>
                        <a:spcAft>
                          <a:spcPts val="0"/>
                        </a:spcAft>
                      </a:pPr>
                      <a:r>
                        <a:rPr lang="en-US" sz="1500" dirty="0">
                          <a:latin typeface="Cambria"/>
                          <a:ea typeface="Times New Roman"/>
                          <a:cs typeface="Times New Roman"/>
                        </a:rPr>
                        <a:t>{</a:t>
                      </a:r>
                      <a:endParaRPr lang="en-US" sz="1500" dirty="0">
                        <a:latin typeface="Calibri"/>
                        <a:ea typeface="Times New Roman"/>
                        <a:cs typeface="Times New Roman"/>
                      </a:endParaRPr>
                    </a:p>
                    <a:p>
                      <a:pPr marL="457200" marR="0" algn="just">
                        <a:lnSpc>
                          <a:spcPct val="115000"/>
                        </a:lnSpc>
                        <a:spcBef>
                          <a:spcPts val="0"/>
                        </a:spcBef>
                        <a:spcAft>
                          <a:spcPts val="0"/>
                        </a:spcAft>
                      </a:pPr>
                      <a:r>
                        <a:rPr lang="en-US" sz="1500" dirty="0">
                          <a:latin typeface="Cambria"/>
                          <a:ea typeface="Times New Roman"/>
                          <a:cs typeface="Times New Roman"/>
                        </a:rPr>
                        <a:t>public void init() </a:t>
                      </a:r>
                      <a:endParaRPr lang="en-US" sz="1500" dirty="0">
                        <a:latin typeface="Calibri"/>
                        <a:ea typeface="Times New Roman"/>
                        <a:cs typeface="Times New Roman"/>
                      </a:endParaRPr>
                    </a:p>
                    <a:p>
                      <a:pPr marL="457200" marR="0" algn="just">
                        <a:lnSpc>
                          <a:spcPct val="115000"/>
                        </a:lnSpc>
                        <a:spcBef>
                          <a:spcPts val="0"/>
                        </a:spcBef>
                        <a:spcAft>
                          <a:spcPts val="0"/>
                        </a:spcAft>
                      </a:pPr>
                      <a:r>
                        <a:rPr lang="en-US" sz="1500" dirty="0">
                          <a:latin typeface="Cambria"/>
                          <a:ea typeface="Times New Roman"/>
                          <a:cs typeface="Times New Roman"/>
                        </a:rPr>
                        <a:t>{</a:t>
                      </a:r>
                      <a:endParaRPr lang="en-US" sz="1500" dirty="0">
                        <a:latin typeface="Calibri"/>
                        <a:ea typeface="Times New Roman"/>
                        <a:cs typeface="Times New Roman"/>
                      </a:endParaRPr>
                    </a:p>
                    <a:p>
                      <a:pPr marL="457200" marR="0" indent="457200" algn="just">
                        <a:lnSpc>
                          <a:spcPct val="115000"/>
                        </a:lnSpc>
                        <a:spcBef>
                          <a:spcPts val="0"/>
                        </a:spcBef>
                        <a:spcAft>
                          <a:spcPts val="0"/>
                        </a:spcAft>
                      </a:pPr>
                      <a:r>
                        <a:rPr lang="en-US" sz="1500" dirty="0" err="1">
                          <a:latin typeface="Cambria"/>
                          <a:ea typeface="Times New Roman"/>
                          <a:cs typeface="Times New Roman"/>
                        </a:rPr>
                        <a:t>setBackground</a:t>
                      </a:r>
                      <a:r>
                        <a:rPr lang="en-US" sz="1500" dirty="0">
                          <a:latin typeface="Cambria"/>
                          <a:ea typeface="Times New Roman"/>
                          <a:cs typeface="Times New Roman"/>
                        </a:rPr>
                        <a:t>(</a:t>
                      </a:r>
                      <a:r>
                        <a:rPr lang="en-US" sz="1500" dirty="0" err="1">
                          <a:latin typeface="Cambria"/>
                          <a:ea typeface="Times New Roman"/>
                          <a:cs typeface="Times New Roman"/>
                        </a:rPr>
                        <a:t>Color.cyan</a:t>
                      </a:r>
                      <a:r>
                        <a:rPr lang="en-US" sz="1500" dirty="0">
                          <a:latin typeface="Cambria"/>
                          <a:ea typeface="Times New Roman"/>
                          <a:cs typeface="Times New Roman"/>
                        </a:rPr>
                        <a:t>);</a:t>
                      </a:r>
                      <a:endParaRPr lang="en-US" sz="1500" dirty="0">
                        <a:latin typeface="Calibri"/>
                        <a:ea typeface="Times New Roman"/>
                        <a:cs typeface="Times New Roman"/>
                      </a:endParaRPr>
                    </a:p>
                    <a:p>
                      <a:pPr marL="457200" marR="0" algn="just">
                        <a:lnSpc>
                          <a:spcPct val="115000"/>
                        </a:lnSpc>
                        <a:spcBef>
                          <a:spcPts val="0"/>
                        </a:spcBef>
                        <a:spcAft>
                          <a:spcPts val="0"/>
                        </a:spcAft>
                      </a:pPr>
                      <a:r>
                        <a:rPr lang="en-US" sz="1500" dirty="0">
                          <a:latin typeface="Cambria"/>
                          <a:ea typeface="Times New Roman"/>
                          <a:cs typeface="Times New Roman"/>
                        </a:rPr>
                        <a:t>}</a:t>
                      </a:r>
                      <a:endParaRPr lang="en-US" sz="1500" dirty="0">
                        <a:latin typeface="Calibri"/>
                        <a:ea typeface="Times New Roman"/>
                        <a:cs typeface="Times New Roman"/>
                      </a:endParaRPr>
                    </a:p>
                    <a:p>
                      <a:pPr marL="457200" marR="0" algn="just">
                        <a:lnSpc>
                          <a:spcPct val="115000"/>
                        </a:lnSpc>
                        <a:spcBef>
                          <a:spcPts val="0"/>
                        </a:spcBef>
                        <a:spcAft>
                          <a:spcPts val="0"/>
                        </a:spcAft>
                      </a:pPr>
                      <a:r>
                        <a:rPr lang="en-US" sz="1500" dirty="0">
                          <a:latin typeface="Cambria"/>
                          <a:ea typeface="Times New Roman"/>
                          <a:cs typeface="Times New Roman"/>
                        </a:rPr>
                        <a:t>public void paint(Graphics g) </a:t>
                      </a:r>
                      <a:endParaRPr lang="en-US" sz="1500" dirty="0">
                        <a:latin typeface="Calibri"/>
                        <a:ea typeface="Times New Roman"/>
                        <a:cs typeface="Times New Roman"/>
                      </a:endParaRPr>
                    </a:p>
                    <a:p>
                      <a:pPr marL="457200" marR="0" algn="just">
                        <a:lnSpc>
                          <a:spcPct val="115000"/>
                        </a:lnSpc>
                        <a:spcBef>
                          <a:spcPts val="0"/>
                        </a:spcBef>
                        <a:spcAft>
                          <a:spcPts val="0"/>
                        </a:spcAft>
                      </a:pPr>
                      <a:r>
                        <a:rPr lang="en-US" sz="1500" dirty="0">
                          <a:latin typeface="Cambria"/>
                          <a:ea typeface="Times New Roman"/>
                          <a:cs typeface="Times New Roman"/>
                        </a:rPr>
                        <a:t>{</a:t>
                      </a:r>
                      <a:endParaRPr lang="en-US" sz="1500" dirty="0">
                        <a:latin typeface="Calibri"/>
                        <a:ea typeface="Times New Roman"/>
                        <a:cs typeface="Times New Roman"/>
                      </a:endParaRPr>
                    </a:p>
                    <a:p>
                      <a:pPr marL="914400" marR="0" algn="just">
                        <a:lnSpc>
                          <a:spcPct val="115000"/>
                        </a:lnSpc>
                        <a:spcBef>
                          <a:spcPts val="0"/>
                        </a:spcBef>
                        <a:spcAft>
                          <a:spcPts val="0"/>
                        </a:spcAft>
                      </a:pPr>
                      <a:r>
                        <a:rPr lang="en-US" sz="1500" dirty="0" err="1">
                          <a:latin typeface="Cambria"/>
                          <a:ea typeface="Times New Roman"/>
                          <a:cs typeface="Times New Roman"/>
                        </a:rPr>
                        <a:t>g.drawString</a:t>
                      </a:r>
                      <a:r>
                        <a:rPr lang="en-US" sz="1500" dirty="0">
                          <a:latin typeface="Cambria"/>
                          <a:ea typeface="Times New Roman"/>
                          <a:cs typeface="Times New Roman"/>
                        </a:rPr>
                        <a:t>("This is in the applet window.", 10, 20);</a:t>
                      </a:r>
                      <a:endParaRPr lang="en-US" sz="1500" dirty="0">
                        <a:latin typeface="Calibri"/>
                        <a:ea typeface="Times New Roman"/>
                        <a:cs typeface="Times New Roman"/>
                      </a:endParaRPr>
                    </a:p>
                    <a:p>
                      <a:pPr marL="914400" marR="0" algn="just">
                        <a:lnSpc>
                          <a:spcPct val="115000"/>
                        </a:lnSpc>
                        <a:spcBef>
                          <a:spcPts val="0"/>
                        </a:spcBef>
                        <a:spcAft>
                          <a:spcPts val="0"/>
                        </a:spcAft>
                      </a:pPr>
                      <a:r>
                        <a:rPr lang="en-US" sz="1500" dirty="0" err="1">
                          <a:solidFill>
                            <a:srgbClr val="FF0000"/>
                          </a:solidFill>
                          <a:latin typeface="Cambria"/>
                          <a:ea typeface="Times New Roman"/>
                          <a:cs typeface="Times New Roman"/>
                        </a:rPr>
                        <a:t>showStatus</a:t>
                      </a:r>
                      <a:r>
                        <a:rPr lang="en-US" sz="1500" dirty="0">
                          <a:solidFill>
                            <a:srgbClr val="FF0000"/>
                          </a:solidFill>
                          <a:latin typeface="Cambria"/>
                          <a:ea typeface="Times New Roman"/>
                          <a:cs typeface="Times New Roman"/>
                        </a:rPr>
                        <a:t>("This is shown in the status window.");</a:t>
                      </a:r>
                      <a:endParaRPr lang="en-US" sz="1500" dirty="0">
                        <a:solidFill>
                          <a:srgbClr val="FF0000"/>
                        </a:solidFill>
                        <a:latin typeface="Calibri"/>
                        <a:ea typeface="Times New Roman"/>
                        <a:cs typeface="Times New Roman"/>
                      </a:endParaRPr>
                    </a:p>
                    <a:p>
                      <a:pPr marL="457200" marR="0" algn="just">
                        <a:lnSpc>
                          <a:spcPct val="115000"/>
                        </a:lnSpc>
                        <a:spcBef>
                          <a:spcPts val="0"/>
                        </a:spcBef>
                        <a:spcAft>
                          <a:spcPts val="0"/>
                        </a:spcAft>
                      </a:pPr>
                      <a:r>
                        <a:rPr lang="en-US" sz="1500" dirty="0">
                          <a:latin typeface="Cambria"/>
                          <a:ea typeface="Times New Roman"/>
                          <a:cs typeface="Times New Roman"/>
                        </a:rPr>
                        <a:t>}</a:t>
                      </a:r>
                      <a:endParaRPr lang="en-US" sz="1500" dirty="0">
                        <a:latin typeface="Calibri"/>
                        <a:ea typeface="Times New Roman"/>
                        <a:cs typeface="Times New Roman"/>
                      </a:endParaRPr>
                    </a:p>
                    <a:p>
                      <a:pPr marL="0" marR="0" algn="just">
                        <a:lnSpc>
                          <a:spcPct val="115000"/>
                        </a:lnSpc>
                        <a:spcBef>
                          <a:spcPts val="0"/>
                        </a:spcBef>
                        <a:spcAft>
                          <a:spcPts val="0"/>
                        </a:spcAft>
                      </a:pPr>
                      <a:r>
                        <a:rPr lang="en-US" sz="1500" dirty="0">
                          <a:latin typeface="Cambria"/>
                          <a:ea typeface="Times New Roman"/>
                          <a:cs typeface="Times New Roman"/>
                        </a:rPr>
                        <a:t>}</a:t>
                      </a:r>
                      <a:endParaRPr lang="en-US" sz="15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a:spLocks noChangeArrowheads="1"/>
          </p:cNvSpPr>
          <p:nvPr/>
        </p:nvSpPr>
        <p:spPr bwMode="auto">
          <a:xfrm>
            <a:off x="5824538" y="3790950"/>
            <a:ext cx="1365250" cy="400050"/>
          </a:xfrm>
          <a:prstGeom prst="rect">
            <a:avLst/>
          </a:prstGeom>
          <a:noFill/>
          <a:ln w="9525">
            <a:noFill/>
            <a:miter lim="800000"/>
            <a:headEnd/>
            <a:tailEnd/>
          </a:ln>
        </p:spPr>
        <p:txBody>
          <a:bodyPr>
            <a:spAutoFit/>
          </a:bodyPr>
          <a:lstStyle/>
          <a:p>
            <a:r>
              <a:rPr lang="en-US" sz="2000">
                <a:latin typeface="Cambria" pitchFamily="18" charset="0"/>
              </a:rPr>
              <a:t>Output</a:t>
            </a:r>
          </a:p>
        </p:txBody>
      </p:sp>
      <p:pic>
        <p:nvPicPr>
          <p:cNvPr id="6" name="Picture 5"/>
          <p:cNvPicPr>
            <a:picLocks noChangeAspect="1" noChangeArrowheads="1"/>
          </p:cNvPicPr>
          <p:nvPr/>
        </p:nvPicPr>
        <p:blipFill>
          <a:blip r:embed="rId3" cstate="print"/>
          <a:srcRect/>
          <a:stretch>
            <a:fillRect/>
          </a:stretch>
        </p:blipFill>
        <p:spPr bwMode="auto">
          <a:xfrm>
            <a:off x="5824538" y="4114800"/>
            <a:ext cx="3014662" cy="11287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a:xfrm>
            <a:off x="381000" y="304800"/>
            <a:ext cx="8458200" cy="792163"/>
          </a:xfrm>
        </p:spPr>
        <p:txBody>
          <a:bodyPr/>
          <a:lstStyle/>
          <a:p>
            <a:pPr algn="just" eaLnBrk="1" hangingPunct="1"/>
            <a:r>
              <a:rPr lang="en-US" sz="3600" smtClean="0">
                <a:solidFill>
                  <a:schemeClr val="tx1"/>
                </a:solidFill>
                <a:latin typeface="Cambria" pitchFamily="18" charset="0"/>
                <a:cs typeface="Calibri" pitchFamily="34" charset="0"/>
              </a:rPr>
              <a:t>HTML APPLET TAG</a:t>
            </a:r>
          </a:p>
        </p:txBody>
      </p:sp>
      <p:graphicFrame>
        <p:nvGraphicFramePr>
          <p:cNvPr id="4" name="Content Placeholder 3"/>
          <p:cNvGraphicFramePr>
            <a:graphicFrameLocks noGrp="1"/>
          </p:cNvGraphicFramePr>
          <p:nvPr>
            <p:ph sz="quarter" idx="1"/>
          </p:nvPr>
        </p:nvGraphicFramePr>
        <p:xfrm>
          <a:off x="533400" y="1219200"/>
          <a:ext cx="7620000" cy="4732338"/>
        </p:xfrm>
        <a:graphic>
          <a:graphicData uri="http://schemas.openxmlformats.org/drawingml/2006/table">
            <a:tbl>
              <a:tblPr/>
              <a:tblGrid>
                <a:gridCol w="7620000"/>
              </a:tblGrid>
              <a:tr h="4732338">
                <a:tc>
                  <a:txBody>
                    <a:bodyPr/>
                    <a:lstStyle/>
                    <a:p>
                      <a:pPr marL="457200" algn="just">
                        <a:lnSpc>
                          <a:spcPct val="115000"/>
                        </a:lnSpc>
                        <a:spcAft>
                          <a:spcPts val="0"/>
                        </a:spcAft>
                      </a:pPr>
                      <a:r>
                        <a:rPr lang="en-US" sz="1800" dirty="0">
                          <a:latin typeface="Cambria"/>
                          <a:ea typeface="Times New Roman"/>
                          <a:cs typeface="Times New Roman"/>
                        </a:rPr>
                        <a:t>&lt; APPLET</a:t>
                      </a:r>
                      <a:endParaRPr lang="en-IN" sz="1800" dirty="0">
                        <a:latin typeface="Calibri"/>
                        <a:ea typeface="Times New Roman"/>
                        <a:cs typeface="Times New Roman"/>
                      </a:endParaRPr>
                    </a:p>
                    <a:p>
                      <a:pPr marL="457200" algn="just">
                        <a:lnSpc>
                          <a:spcPct val="115000"/>
                        </a:lnSpc>
                        <a:spcAft>
                          <a:spcPts val="0"/>
                        </a:spcAft>
                      </a:pPr>
                      <a:r>
                        <a:rPr lang="en-US" sz="1800" dirty="0">
                          <a:latin typeface="Cambria"/>
                          <a:ea typeface="Times New Roman"/>
                          <a:cs typeface="Times New Roman"/>
                        </a:rPr>
                        <a:t>[CODEBASE = </a:t>
                      </a:r>
                      <a:r>
                        <a:rPr lang="en-US" sz="1800" i="1" dirty="0" err="1">
                          <a:latin typeface="Cambria"/>
                          <a:ea typeface="Times New Roman"/>
                          <a:cs typeface="Times New Roman"/>
                        </a:rPr>
                        <a:t>codebaseURL</a:t>
                      </a:r>
                      <a:r>
                        <a:rPr lang="en-US" sz="1800" dirty="0">
                          <a:latin typeface="Cambria"/>
                          <a:ea typeface="Times New Roman"/>
                          <a:cs typeface="Times New Roman"/>
                        </a:rPr>
                        <a:t>]</a:t>
                      </a:r>
                      <a:endParaRPr lang="en-IN" sz="1800" dirty="0">
                        <a:latin typeface="Calibri"/>
                        <a:ea typeface="Times New Roman"/>
                        <a:cs typeface="Times New Roman"/>
                      </a:endParaRPr>
                    </a:p>
                    <a:p>
                      <a:pPr marL="457200" algn="just">
                        <a:lnSpc>
                          <a:spcPct val="115000"/>
                        </a:lnSpc>
                        <a:spcAft>
                          <a:spcPts val="0"/>
                        </a:spcAft>
                      </a:pPr>
                      <a:r>
                        <a:rPr lang="en-US" sz="1800" dirty="0">
                          <a:latin typeface="Cambria"/>
                          <a:ea typeface="Times New Roman"/>
                          <a:cs typeface="Times New Roman"/>
                        </a:rPr>
                        <a:t>CODE = </a:t>
                      </a:r>
                      <a:r>
                        <a:rPr lang="en-US" sz="1800" i="1" dirty="0" err="1">
                          <a:latin typeface="Cambria"/>
                          <a:ea typeface="Times New Roman"/>
                          <a:cs typeface="Times New Roman"/>
                        </a:rPr>
                        <a:t>appletFile</a:t>
                      </a:r>
                      <a:endParaRPr lang="en-IN" sz="1800" dirty="0">
                        <a:latin typeface="Calibri"/>
                        <a:ea typeface="Times New Roman"/>
                        <a:cs typeface="Times New Roman"/>
                      </a:endParaRPr>
                    </a:p>
                    <a:p>
                      <a:pPr marL="457200" algn="just">
                        <a:lnSpc>
                          <a:spcPct val="115000"/>
                        </a:lnSpc>
                        <a:spcAft>
                          <a:spcPts val="0"/>
                        </a:spcAft>
                      </a:pPr>
                      <a:r>
                        <a:rPr lang="en-US" sz="1800" dirty="0">
                          <a:latin typeface="Cambria"/>
                          <a:ea typeface="Times New Roman"/>
                          <a:cs typeface="Times New Roman"/>
                        </a:rPr>
                        <a:t>[ALT = </a:t>
                      </a:r>
                      <a:r>
                        <a:rPr lang="en-US" sz="1800" i="1" dirty="0" err="1">
                          <a:latin typeface="Cambria"/>
                          <a:ea typeface="Times New Roman"/>
                          <a:cs typeface="Times New Roman"/>
                        </a:rPr>
                        <a:t>alternateText</a:t>
                      </a:r>
                      <a:r>
                        <a:rPr lang="en-US" sz="1800" dirty="0">
                          <a:latin typeface="Cambria"/>
                          <a:ea typeface="Times New Roman"/>
                          <a:cs typeface="Times New Roman"/>
                        </a:rPr>
                        <a:t>]</a:t>
                      </a:r>
                      <a:endParaRPr lang="en-IN" sz="1800" dirty="0">
                        <a:latin typeface="Calibri"/>
                        <a:ea typeface="Times New Roman"/>
                        <a:cs typeface="Times New Roman"/>
                      </a:endParaRPr>
                    </a:p>
                    <a:p>
                      <a:pPr marL="457200" algn="just">
                        <a:lnSpc>
                          <a:spcPct val="115000"/>
                        </a:lnSpc>
                        <a:spcAft>
                          <a:spcPts val="0"/>
                        </a:spcAft>
                      </a:pPr>
                      <a:r>
                        <a:rPr lang="en-US" sz="1800" dirty="0">
                          <a:latin typeface="Cambria"/>
                          <a:ea typeface="Times New Roman"/>
                          <a:cs typeface="Times New Roman"/>
                        </a:rPr>
                        <a:t>[NAME = </a:t>
                      </a:r>
                      <a:r>
                        <a:rPr lang="en-US" sz="1800" i="1" dirty="0" err="1">
                          <a:latin typeface="Cambria"/>
                          <a:ea typeface="Times New Roman"/>
                          <a:cs typeface="Times New Roman"/>
                        </a:rPr>
                        <a:t>appletInstanceName</a:t>
                      </a:r>
                      <a:r>
                        <a:rPr lang="en-US" sz="1800" dirty="0">
                          <a:latin typeface="Cambria"/>
                          <a:ea typeface="Times New Roman"/>
                          <a:cs typeface="Times New Roman"/>
                        </a:rPr>
                        <a:t>]</a:t>
                      </a:r>
                      <a:endParaRPr lang="en-IN" sz="1800" dirty="0">
                        <a:latin typeface="Calibri"/>
                        <a:ea typeface="Times New Roman"/>
                        <a:cs typeface="Times New Roman"/>
                      </a:endParaRPr>
                    </a:p>
                    <a:p>
                      <a:pPr marL="457200" algn="just">
                        <a:lnSpc>
                          <a:spcPct val="115000"/>
                        </a:lnSpc>
                        <a:spcAft>
                          <a:spcPts val="0"/>
                        </a:spcAft>
                      </a:pPr>
                      <a:r>
                        <a:rPr lang="en-US" sz="1800" dirty="0">
                          <a:latin typeface="Cambria"/>
                          <a:ea typeface="Times New Roman"/>
                          <a:cs typeface="Times New Roman"/>
                        </a:rPr>
                        <a:t>WIDTH = </a:t>
                      </a:r>
                      <a:r>
                        <a:rPr lang="en-US" sz="1800" i="1" dirty="0">
                          <a:latin typeface="Cambria"/>
                          <a:ea typeface="Times New Roman"/>
                          <a:cs typeface="Times New Roman"/>
                        </a:rPr>
                        <a:t>pixels </a:t>
                      </a:r>
                      <a:r>
                        <a:rPr lang="en-US" sz="1800" dirty="0">
                          <a:latin typeface="Cambria"/>
                          <a:ea typeface="Times New Roman"/>
                          <a:cs typeface="Times New Roman"/>
                        </a:rPr>
                        <a:t>HEIGHT = </a:t>
                      </a:r>
                      <a:r>
                        <a:rPr lang="en-US" sz="1800" i="1" dirty="0">
                          <a:latin typeface="Cambria"/>
                          <a:ea typeface="Times New Roman"/>
                          <a:cs typeface="Times New Roman"/>
                        </a:rPr>
                        <a:t>pixels</a:t>
                      </a:r>
                      <a:endParaRPr lang="en-IN" sz="1800" dirty="0">
                        <a:latin typeface="Calibri"/>
                        <a:ea typeface="Times New Roman"/>
                        <a:cs typeface="Times New Roman"/>
                      </a:endParaRPr>
                    </a:p>
                    <a:p>
                      <a:pPr marL="457200" algn="just">
                        <a:lnSpc>
                          <a:spcPct val="115000"/>
                        </a:lnSpc>
                        <a:spcAft>
                          <a:spcPts val="0"/>
                        </a:spcAft>
                      </a:pPr>
                      <a:r>
                        <a:rPr lang="en-US" sz="1800" dirty="0">
                          <a:latin typeface="Cambria"/>
                          <a:ea typeface="Times New Roman"/>
                          <a:cs typeface="Times New Roman"/>
                        </a:rPr>
                        <a:t>[ALIGN = </a:t>
                      </a:r>
                      <a:r>
                        <a:rPr lang="en-US" sz="1800" i="1" dirty="0">
                          <a:latin typeface="Cambria"/>
                          <a:ea typeface="Times New Roman"/>
                          <a:cs typeface="Times New Roman"/>
                        </a:rPr>
                        <a:t>alignment</a:t>
                      </a:r>
                      <a:r>
                        <a:rPr lang="en-US" sz="1800" dirty="0">
                          <a:latin typeface="Cambria"/>
                          <a:ea typeface="Times New Roman"/>
                          <a:cs typeface="Times New Roman"/>
                        </a:rPr>
                        <a:t>]</a:t>
                      </a:r>
                      <a:endParaRPr lang="en-IN" sz="1800" dirty="0">
                        <a:latin typeface="Calibri"/>
                        <a:ea typeface="Times New Roman"/>
                        <a:cs typeface="Times New Roman"/>
                      </a:endParaRPr>
                    </a:p>
                    <a:p>
                      <a:pPr marL="457200" algn="just">
                        <a:lnSpc>
                          <a:spcPct val="115000"/>
                        </a:lnSpc>
                        <a:spcAft>
                          <a:spcPts val="0"/>
                        </a:spcAft>
                      </a:pPr>
                      <a:r>
                        <a:rPr lang="en-US" sz="1800" dirty="0">
                          <a:latin typeface="Cambria"/>
                          <a:ea typeface="Times New Roman"/>
                          <a:cs typeface="Times New Roman"/>
                        </a:rPr>
                        <a:t>[VSPACE = </a:t>
                      </a:r>
                      <a:r>
                        <a:rPr lang="en-US" sz="1800" i="1" dirty="0">
                          <a:latin typeface="Cambria"/>
                          <a:ea typeface="Times New Roman"/>
                          <a:cs typeface="Times New Roman"/>
                        </a:rPr>
                        <a:t>pixels</a:t>
                      </a:r>
                      <a:r>
                        <a:rPr lang="en-US" sz="1800" dirty="0">
                          <a:latin typeface="Cambria"/>
                          <a:ea typeface="Times New Roman"/>
                          <a:cs typeface="Times New Roman"/>
                        </a:rPr>
                        <a:t>] [HSPACE = </a:t>
                      </a:r>
                      <a:r>
                        <a:rPr lang="en-US" sz="1800" i="1" dirty="0">
                          <a:latin typeface="Cambria"/>
                          <a:ea typeface="Times New Roman"/>
                          <a:cs typeface="Times New Roman"/>
                        </a:rPr>
                        <a:t>pixels</a:t>
                      </a:r>
                      <a:r>
                        <a:rPr lang="en-US" sz="1800" dirty="0">
                          <a:latin typeface="Cambria"/>
                          <a:ea typeface="Times New Roman"/>
                          <a:cs typeface="Times New Roman"/>
                        </a:rPr>
                        <a:t>]</a:t>
                      </a:r>
                      <a:endParaRPr lang="en-IN" sz="1800" dirty="0">
                        <a:latin typeface="Calibri"/>
                        <a:ea typeface="Times New Roman"/>
                        <a:cs typeface="Times New Roman"/>
                      </a:endParaRPr>
                    </a:p>
                    <a:p>
                      <a:pPr marL="457200" algn="just">
                        <a:lnSpc>
                          <a:spcPct val="115000"/>
                        </a:lnSpc>
                        <a:spcAft>
                          <a:spcPts val="0"/>
                        </a:spcAft>
                      </a:pPr>
                      <a:r>
                        <a:rPr lang="en-US" sz="1800" dirty="0">
                          <a:latin typeface="Cambria"/>
                          <a:ea typeface="Times New Roman"/>
                          <a:cs typeface="Times New Roman"/>
                        </a:rPr>
                        <a:t>&gt;</a:t>
                      </a:r>
                      <a:endParaRPr lang="en-IN" sz="1800" dirty="0">
                        <a:latin typeface="Calibri"/>
                        <a:ea typeface="Times New Roman"/>
                        <a:cs typeface="Times New Roman"/>
                      </a:endParaRPr>
                    </a:p>
                    <a:p>
                      <a:pPr marL="457200" algn="just">
                        <a:lnSpc>
                          <a:spcPct val="115000"/>
                        </a:lnSpc>
                        <a:spcAft>
                          <a:spcPts val="0"/>
                        </a:spcAft>
                      </a:pPr>
                      <a:r>
                        <a:rPr lang="en-US" sz="1800" dirty="0">
                          <a:latin typeface="Cambria"/>
                          <a:ea typeface="Times New Roman"/>
                          <a:cs typeface="Times New Roman"/>
                        </a:rPr>
                        <a:t>[&lt; PARAM NAME = </a:t>
                      </a:r>
                      <a:r>
                        <a:rPr lang="en-US" sz="1800" i="1" dirty="0" err="1">
                          <a:latin typeface="Cambria"/>
                          <a:ea typeface="Times New Roman"/>
                          <a:cs typeface="Times New Roman"/>
                        </a:rPr>
                        <a:t>AttributeName</a:t>
                      </a:r>
                      <a:r>
                        <a:rPr lang="en-US" sz="1800" i="1" dirty="0">
                          <a:latin typeface="Cambria"/>
                          <a:ea typeface="Times New Roman"/>
                          <a:cs typeface="Times New Roman"/>
                        </a:rPr>
                        <a:t> </a:t>
                      </a:r>
                      <a:r>
                        <a:rPr lang="en-US" sz="1800" dirty="0">
                          <a:latin typeface="Cambria"/>
                          <a:ea typeface="Times New Roman"/>
                          <a:cs typeface="Times New Roman"/>
                        </a:rPr>
                        <a:t>VALUE = </a:t>
                      </a:r>
                      <a:r>
                        <a:rPr lang="en-US" sz="1800" i="1" dirty="0" err="1">
                          <a:latin typeface="Cambria"/>
                          <a:ea typeface="Times New Roman"/>
                          <a:cs typeface="Times New Roman"/>
                        </a:rPr>
                        <a:t>AttributeValue</a:t>
                      </a:r>
                      <a:r>
                        <a:rPr lang="en-US" sz="1800" dirty="0">
                          <a:latin typeface="Cambria"/>
                          <a:ea typeface="Times New Roman"/>
                          <a:cs typeface="Times New Roman"/>
                        </a:rPr>
                        <a:t>&gt;]</a:t>
                      </a:r>
                      <a:endParaRPr lang="en-IN" sz="1800" dirty="0">
                        <a:latin typeface="Calibri"/>
                        <a:ea typeface="Times New Roman"/>
                        <a:cs typeface="Times New Roman"/>
                      </a:endParaRPr>
                    </a:p>
                    <a:p>
                      <a:pPr marL="457200" algn="just">
                        <a:lnSpc>
                          <a:spcPct val="115000"/>
                        </a:lnSpc>
                        <a:spcAft>
                          <a:spcPts val="0"/>
                        </a:spcAft>
                      </a:pPr>
                      <a:r>
                        <a:rPr lang="en-US" sz="1800" dirty="0">
                          <a:latin typeface="Cambria"/>
                          <a:ea typeface="Times New Roman"/>
                          <a:cs typeface="Times New Roman"/>
                        </a:rPr>
                        <a:t>[&lt; PARAM NAME = </a:t>
                      </a:r>
                      <a:r>
                        <a:rPr lang="en-US" sz="1800" i="1" dirty="0">
                          <a:latin typeface="Cambria"/>
                          <a:ea typeface="Times New Roman"/>
                          <a:cs typeface="Times New Roman"/>
                        </a:rPr>
                        <a:t>AttributeName2 </a:t>
                      </a:r>
                      <a:r>
                        <a:rPr lang="en-US" sz="1800" dirty="0">
                          <a:latin typeface="Cambria"/>
                          <a:ea typeface="Times New Roman"/>
                          <a:cs typeface="Times New Roman"/>
                        </a:rPr>
                        <a:t>VALUE = </a:t>
                      </a:r>
                      <a:r>
                        <a:rPr lang="en-US" sz="1800" i="1" dirty="0" err="1">
                          <a:latin typeface="Cambria"/>
                          <a:ea typeface="Times New Roman"/>
                          <a:cs typeface="Times New Roman"/>
                        </a:rPr>
                        <a:t>AttributeValue</a:t>
                      </a:r>
                      <a:r>
                        <a:rPr lang="en-US" sz="1800" dirty="0">
                          <a:latin typeface="Cambria"/>
                          <a:ea typeface="Times New Roman"/>
                          <a:cs typeface="Times New Roman"/>
                        </a:rPr>
                        <a:t>&gt;]</a:t>
                      </a:r>
                      <a:endParaRPr lang="en-IN" sz="1800" dirty="0">
                        <a:latin typeface="Calibri"/>
                        <a:ea typeface="Times New Roman"/>
                        <a:cs typeface="Times New Roman"/>
                      </a:endParaRPr>
                    </a:p>
                    <a:p>
                      <a:pPr marL="457200" algn="just">
                        <a:lnSpc>
                          <a:spcPct val="115000"/>
                        </a:lnSpc>
                        <a:spcAft>
                          <a:spcPts val="0"/>
                        </a:spcAft>
                      </a:pPr>
                      <a:r>
                        <a:rPr lang="en-US" sz="1800" dirty="0">
                          <a:latin typeface="Cambria"/>
                          <a:ea typeface="Times New Roman"/>
                          <a:cs typeface="Times New Roman"/>
                        </a:rPr>
                        <a:t>. . .</a:t>
                      </a:r>
                      <a:endParaRPr lang="en-IN" sz="1800" dirty="0">
                        <a:latin typeface="Calibri"/>
                        <a:ea typeface="Times New Roman"/>
                        <a:cs typeface="Times New Roman"/>
                      </a:endParaRPr>
                    </a:p>
                    <a:p>
                      <a:pPr marL="457200" algn="just">
                        <a:lnSpc>
                          <a:spcPct val="115000"/>
                        </a:lnSpc>
                        <a:spcAft>
                          <a:spcPts val="0"/>
                        </a:spcAft>
                      </a:pPr>
                      <a:r>
                        <a:rPr lang="en-US" sz="1800" dirty="0">
                          <a:latin typeface="Cambria"/>
                          <a:ea typeface="Times New Roman"/>
                          <a:cs typeface="Times New Roman"/>
                        </a:rPr>
                        <a:t>[</a:t>
                      </a:r>
                      <a:r>
                        <a:rPr lang="en-US" sz="1800" i="1" dirty="0">
                          <a:latin typeface="Cambria"/>
                          <a:ea typeface="Times New Roman"/>
                          <a:cs typeface="Times New Roman"/>
                        </a:rPr>
                        <a:t>HTML Displayed in the absence of Java</a:t>
                      </a:r>
                      <a:r>
                        <a:rPr lang="en-US" sz="1800" dirty="0">
                          <a:latin typeface="Cambria"/>
                          <a:ea typeface="Times New Roman"/>
                          <a:cs typeface="Times New Roman"/>
                        </a:rPr>
                        <a:t>]</a:t>
                      </a:r>
                      <a:endParaRPr lang="en-IN" sz="1800" dirty="0">
                        <a:latin typeface="Calibri"/>
                        <a:ea typeface="Times New Roman"/>
                        <a:cs typeface="Times New Roman"/>
                      </a:endParaRPr>
                    </a:p>
                    <a:p>
                      <a:pPr marL="457200" algn="just">
                        <a:lnSpc>
                          <a:spcPct val="115000"/>
                        </a:lnSpc>
                        <a:spcAft>
                          <a:spcPts val="0"/>
                        </a:spcAft>
                      </a:pPr>
                      <a:r>
                        <a:rPr lang="en-US" sz="1800" dirty="0">
                          <a:latin typeface="Cambria"/>
                          <a:ea typeface="Times New Roman"/>
                          <a:cs typeface="Times New Roman"/>
                        </a:rPr>
                        <a:t>&lt;/</a:t>
                      </a:r>
                      <a:r>
                        <a:rPr lang="en-US" sz="1800" dirty="0" smtClean="0">
                          <a:latin typeface="Cambria"/>
                          <a:ea typeface="Times New Roman"/>
                          <a:cs typeface="Times New Roman"/>
                        </a:rPr>
                        <a:t>APPLET&gt;</a:t>
                      </a:r>
                    </a:p>
                    <a:p>
                      <a:pPr marL="457200" algn="just">
                        <a:lnSpc>
                          <a:spcPct val="115000"/>
                        </a:lnSpc>
                        <a:spcAft>
                          <a:spcPts val="0"/>
                        </a:spcAft>
                      </a:pPr>
                      <a:endParaRPr lang="en-IN" sz="18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a:xfrm>
            <a:off x="381000" y="304800"/>
            <a:ext cx="8458200" cy="792163"/>
          </a:xfrm>
        </p:spPr>
        <p:txBody>
          <a:bodyPr/>
          <a:lstStyle/>
          <a:p>
            <a:pPr algn="just" eaLnBrk="1" hangingPunct="1"/>
            <a:r>
              <a:rPr lang="en-US" sz="3600" smtClean="0">
                <a:solidFill>
                  <a:schemeClr val="tx1"/>
                </a:solidFill>
                <a:latin typeface="Cambria" pitchFamily="18" charset="0"/>
                <a:cs typeface="Calibri" pitchFamily="34" charset="0"/>
              </a:rPr>
              <a:t>HTML APPLET TAG</a:t>
            </a:r>
          </a:p>
        </p:txBody>
      </p:sp>
      <p:sp>
        <p:nvSpPr>
          <p:cNvPr id="99331" name="Content Placeholder 2"/>
          <p:cNvSpPr>
            <a:spLocks noGrp="1"/>
          </p:cNvSpPr>
          <p:nvPr>
            <p:ph sz="quarter" idx="1"/>
          </p:nvPr>
        </p:nvSpPr>
        <p:spPr>
          <a:xfrm>
            <a:off x="381000" y="1143000"/>
            <a:ext cx="8610600" cy="5486400"/>
          </a:xfrm>
        </p:spPr>
        <p:txBody>
          <a:bodyPr>
            <a:normAutofit lnSpcReduction="10000"/>
          </a:bodyPr>
          <a:lstStyle/>
          <a:p>
            <a:r>
              <a:rPr lang="en-US" sz="2000" b="1" dirty="0" smtClean="0">
                <a:latin typeface="Cambria" pitchFamily="18" charset="0"/>
              </a:rPr>
              <a:t>CODEBASE</a:t>
            </a:r>
            <a:r>
              <a:rPr lang="en-US" sz="2000" dirty="0" smtClean="0">
                <a:latin typeface="Cambria" pitchFamily="18" charset="0"/>
              </a:rPr>
              <a:t> : base URL of the applet code</a:t>
            </a:r>
            <a:endParaRPr lang="en-IN" sz="2000" dirty="0" smtClean="0">
              <a:latin typeface="Cambria" pitchFamily="18" charset="0"/>
            </a:endParaRPr>
          </a:p>
          <a:p>
            <a:r>
              <a:rPr lang="en-US" sz="2000" b="1" dirty="0" smtClean="0">
                <a:latin typeface="Cambria" pitchFamily="18" charset="0"/>
              </a:rPr>
              <a:t>CODE</a:t>
            </a:r>
            <a:r>
              <a:rPr lang="en-US" sz="2000" dirty="0" smtClean="0">
                <a:latin typeface="Cambria" pitchFamily="18" charset="0"/>
              </a:rPr>
              <a:t>  : applet name </a:t>
            </a:r>
            <a:endParaRPr lang="en-IN" sz="2000" dirty="0" smtClean="0">
              <a:latin typeface="Cambria" pitchFamily="18" charset="0"/>
            </a:endParaRPr>
          </a:p>
          <a:p>
            <a:r>
              <a:rPr lang="en-US" sz="2000" b="1" dirty="0" smtClean="0">
                <a:latin typeface="Cambria" pitchFamily="18" charset="0"/>
              </a:rPr>
              <a:t>ALT</a:t>
            </a:r>
            <a:r>
              <a:rPr lang="en-US" sz="2000" dirty="0" smtClean="0">
                <a:latin typeface="Cambria" pitchFamily="18" charset="0"/>
              </a:rPr>
              <a:t> : alternative short text message that should be displayed if the </a:t>
            </a:r>
          </a:p>
          <a:p>
            <a:pPr>
              <a:buNone/>
            </a:pPr>
            <a:r>
              <a:rPr lang="en-US" sz="2000" dirty="0" smtClean="0">
                <a:latin typeface="Cambria" pitchFamily="18" charset="0"/>
              </a:rPr>
              <a:t>    browser understands the APPLET tag but can’t currently run Java </a:t>
            </a:r>
          </a:p>
          <a:p>
            <a:pPr>
              <a:buNone/>
            </a:pPr>
            <a:r>
              <a:rPr lang="en-US" sz="2000" dirty="0" smtClean="0">
                <a:latin typeface="Cambria" pitchFamily="18" charset="0"/>
              </a:rPr>
              <a:t>    applets. </a:t>
            </a:r>
            <a:endParaRPr lang="en-IN" sz="2000" dirty="0" smtClean="0">
              <a:latin typeface="Cambria" pitchFamily="18" charset="0"/>
            </a:endParaRPr>
          </a:p>
          <a:p>
            <a:r>
              <a:rPr lang="en-US" sz="2000" b="1" dirty="0" smtClean="0">
                <a:latin typeface="Cambria" pitchFamily="18" charset="0"/>
              </a:rPr>
              <a:t>NAME</a:t>
            </a:r>
            <a:r>
              <a:rPr lang="en-US" sz="2000" dirty="0" smtClean="0">
                <a:latin typeface="Cambria" pitchFamily="18" charset="0"/>
              </a:rPr>
              <a:t> : specify the name for the applet instance. </a:t>
            </a:r>
            <a:endParaRPr lang="en-IN" sz="2000" dirty="0" smtClean="0">
              <a:latin typeface="Cambria" pitchFamily="18" charset="0"/>
            </a:endParaRPr>
          </a:p>
          <a:p>
            <a:r>
              <a:rPr lang="en-US" sz="2000" b="1" dirty="0" smtClean="0">
                <a:latin typeface="Cambria" pitchFamily="18" charset="0"/>
              </a:rPr>
              <a:t>WIDTH</a:t>
            </a:r>
            <a:r>
              <a:rPr lang="en-US" sz="2000" dirty="0" smtClean="0">
                <a:latin typeface="Cambria" pitchFamily="18" charset="0"/>
              </a:rPr>
              <a:t> and </a:t>
            </a:r>
            <a:r>
              <a:rPr lang="en-US" sz="2000" b="1" dirty="0" smtClean="0">
                <a:latin typeface="Cambria" pitchFamily="18" charset="0"/>
              </a:rPr>
              <a:t>HEIGHT</a:t>
            </a:r>
            <a:r>
              <a:rPr lang="en-US" sz="2000" dirty="0" smtClean="0">
                <a:latin typeface="Cambria" pitchFamily="18" charset="0"/>
              </a:rPr>
              <a:t> : size (in pixels) of the applet display area.</a:t>
            </a:r>
            <a:endParaRPr lang="en-IN" sz="2000" dirty="0" smtClean="0">
              <a:latin typeface="Cambria" pitchFamily="18" charset="0"/>
            </a:endParaRPr>
          </a:p>
          <a:p>
            <a:r>
              <a:rPr lang="en-US" sz="2000" b="1" dirty="0" smtClean="0">
                <a:latin typeface="Cambria" pitchFamily="18" charset="0"/>
              </a:rPr>
              <a:t>ALIGN</a:t>
            </a:r>
            <a:r>
              <a:rPr lang="en-US" sz="2000" dirty="0" smtClean="0">
                <a:latin typeface="Cambria" pitchFamily="18" charset="0"/>
              </a:rPr>
              <a:t> : specifies the alignment of the applet: LEFT, RIGHT, TOP,</a:t>
            </a:r>
          </a:p>
          <a:p>
            <a:pPr>
              <a:buNone/>
            </a:pPr>
            <a:r>
              <a:rPr lang="en-US" sz="2000" dirty="0" smtClean="0">
                <a:latin typeface="Cambria" pitchFamily="18" charset="0"/>
              </a:rPr>
              <a:t>     BOTTOM, MIDDLE, BASELINE, TEXTTOP, ABSMIDDLE, and </a:t>
            </a:r>
          </a:p>
          <a:p>
            <a:pPr>
              <a:buNone/>
            </a:pPr>
            <a:r>
              <a:rPr lang="en-US" sz="2000" dirty="0" smtClean="0">
                <a:latin typeface="Cambria" pitchFamily="18" charset="0"/>
              </a:rPr>
              <a:t>     ABSBOTTOM.</a:t>
            </a:r>
            <a:endParaRPr lang="en-IN" sz="2000" dirty="0" smtClean="0">
              <a:latin typeface="Cambria" pitchFamily="18" charset="0"/>
            </a:endParaRPr>
          </a:p>
          <a:p>
            <a:r>
              <a:rPr lang="en-US" sz="2000" b="1" dirty="0" smtClean="0">
                <a:latin typeface="Cambria" pitchFamily="18" charset="0"/>
              </a:rPr>
              <a:t>VSPACE</a:t>
            </a:r>
            <a:r>
              <a:rPr lang="en-US" sz="2000" dirty="0" smtClean="0">
                <a:latin typeface="Cambria" pitchFamily="18" charset="0"/>
              </a:rPr>
              <a:t> : specifies the space, in pixels, above and below the applet. </a:t>
            </a:r>
          </a:p>
          <a:p>
            <a:r>
              <a:rPr lang="en-US" sz="2000" dirty="0" smtClean="0">
                <a:latin typeface="Cambria" pitchFamily="18" charset="0"/>
              </a:rPr>
              <a:t>HSPACE : specifies the space, in pixels, on each side of the applet. </a:t>
            </a:r>
            <a:endParaRPr lang="en-IN" sz="2000" dirty="0" smtClean="0">
              <a:latin typeface="Cambria" pitchFamily="18" charset="0"/>
            </a:endParaRPr>
          </a:p>
          <a:p>
            <a:r>
              <a:rPr lang="en-US" sz="2000" b="1" dirty="0" smtClean="0">
                <a:latin typeface="Cambria" pitchFamily="18" charset="0"/>
              </a:rPr>
              <a:t>PARAM NAME</a:t>
            </a:r>
            <a:r>
              <a:rPr lang="en-US" sz="2000" dirty="0" smtClean="0">
                <a:latin typeface="Cambria" pitchFamily="18" charset="0"/>
              </a:rPr>
              <a:t> and </a:t>
            </a:r>
            <a:r>
              <a:rPr lang="en-US" sz="2000" b="1" dirty="0" smtClean="0">
                <a:latin typeface="Cambria" pitchFamily="18" charset="0"/>
              </a:rPr>
              <a:t>VALUE</a:t>
            </a:r>
            <a:r>
              <a:rPr lang="en-US" sz="2000" dirty="0" smtClean="0">
                <a:latin typeface="Cambria" pitchFamily="18" charset="0"/>
              </a:rPr>
              <a:t> allows us to specify applet specific </a:t>
            </a:r>
          </a:p>
          <a:p>
            <a:pPr>
              <a:buNone/>
            </a:pPr>
            <a:r>
              <a:rPr lang="en-US" sz="2000" dirty="0" smtClean="0">
                <a:latin typeface="Cambria" pitchFamily="18" charset="0"/>
              </a:rPr>
              <a:t>     arguments in an HTML page. Applets access their attributes with the </a:t>
            </a:r>
            <a:r>
              <a:rPr lang="en-US" sz="2000" b="1" dirty="0" err="1" smtClean="0">
                <a:latin typeface="Cambria" pitchFamily="18" charset="0"/>
              </a:rPr>
              <a:t>getParameter</a:t>
            </a:r>
            <a:r>
              <a:rPr lang="en-US" sz="2000" b="1" dirty="0" smtClean="0">
                <a:latin typeface="Cambria" pitchFamily="18" charset="0"/>
              </a:rPr>
              <a:t>( ) </a:t>
            </a:r>
            <a:r>
              <a:rPr lang="en-US" sz="2000" dirty="0" smtClean="0">
                <a:latin typeface="Cambria" pitchFamily="18" charset="0"/>
              </a:rPr>
              <a:t>method</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a:xfrm>
            <a:off x="381000" y="304800"/>
            <a:ext cx="8458200" cy="792163"/>
          </a:xfrm>
        </p:spPr>
        <p:txBody>
          <a:bodyPr/>
          <a:lstStyle/>
          <a:p>
            <a:pPr algn="just" eaLnBrk="1" hangingPunct="1"/>
            <a:r>
              <a:rPr lang="en-US" sz="3600" smtClean="0">
                <a:solidFill>
                  <a:schemeClr val="tx1"/>
                </a:solidFill>
                <a:latin typeface="Cambria" pitchFamily="18" charset="0"/>
                <a:cs typeface="Calibri" pitchFamily="34" charset="0"/>
              </a:rPr>
              <a:t>Passing Parameters to Applet</a:t>
            </a:r>
          </a:p>
        </p:txBody>
      </p:sp>
      <p:sp>
        <p:nvSpPr>
          <p:cNvPr id="100355" name="Content Placeholder 2"/>
          <p:cNvSpPr>
            <a:spLocks noGrp="1"/>
          </p:cNvSpPr>
          <p:nvPr>
            <p:ph sz="quarter" idx="1"/>
          </p:nvPr>
        </p:nvSpPr>
        <p:spPr>
          <a:xfrm>
            <a:off x="381000" y="1143000"/>
            <a:ext cx="8610600" cy="5486400"/>
          </a:xfrm>
        </p:spPr>
        <p:txBody>
          <a:bodyPr/>
          <a:lstStyle/>
          <a:p>
            <a:pPr algn="just"/>
            <a:r>
              <a:rPr lang="en-IN" sz="2400" dirty="0" smtClean="0">
                <a:latin typeface="Cambria" pitchFamily="18" charset="0"/>
              </a:rPr>
              <a:t>The APPLET tag in HTML allows us to pass parameters </a:t>
            </a:r>
          </a:p>
          <a:p>
            <a:pPr algn="just">
              <a:buNone/>
            </a:pPr>
            <a:r>
              <a:rPr lang="en-IN" sz="2400" dirty="0" smtClean="0">
                <a:latin typeface="Cambria" pitchFamily="18" charset="0"/>
              </a:rPr>
              <a:t>    to our applet. </a:t>
            </a:r>
          </a:p>
          <a:p>
            <a:pPr algn="just"/>
            <a:r>
              <a:rPr lang="en-IN" sz="2400" dirty="0" smtClean="0">
                <a:latin typeface="Cambria" pitchFamily="18" charset="0"/>
              </a:rPr>
              <a:t>To retrieve a parameter, use the </a:t>
            </a:r>
            <a:r>
              <a:rPr lang="en-IN" sz="2400" b="1" dirty="0" err="1" smtClean="0">
                <a:latin typeface="Cambria" pitchFamily="18" charset="0"/>
              </a:rPr>
              <a:t>getParameter</a:t>
            </a:r>
            <a:r>
              <a:rPr lang="en-IN" sz="2400" b="1" dirty="0" smtClean="0">
                <a:latin typeface="Cambria" pitchFamily="18" charset="0"/>
              </a:rPr>
              <a:t>( ) </a:t>
            </a:r>
            <a:r>
              <a:rPr lang="en-IN" sz="2400" dirty="0" smtClean="0">
                <a:latin typeface="Cambria" pitchFamily="18" charset="0"/>
              </a:rPr>
              <a:t>method. </a:t>
            </a:r>
          </a:p>
          <a:p>
            <a:pPr algn="just"/>
            <a:r>
              <a:rPr lang="en-IN" sz="2400" dirty="0" smtClean="0">
                <a:latin typeface="Cambria" pitchFamily="18" charset="0"/>
              </a:rPr>
              <a:t>It returns the value of the specified parameter in the </a:t>
            </a:r>
          </a:p>
          <a:p>
            <a:pPr algn="just">
              <a:buNone/>
            </a:pPr>
            <a:r>
              <a:rPr lang="en-IN" sz="2400" dirty="0" smtClean="0">
                <a:latin typeface="Cambria" pitchFamily="18" charset="0"/>
              </a:rPr>
              <a:t>    form of a </a:t>
            </a:r>
            <a:r>
              <a:rPr lang="en-IN" sz="2400" b="1" dirty="0" smtClean="0">
                <a:latin typeface="Cambria" pitchFamily="18" charset="0"/>
              </a:rPr>
              <a:t>String </a:t>
            </a:r>
            <a:r>
              <a:rPr lang="en-IN" sz="2400" dirty="0" smtClean="0">
                <a:latin typeface="Cambria" pitchFamily="18" charset="0"/>
              </a:rPr>
              <a:t>object. </a:t>
            </a:r>
          </a:p>
          <a:p>
            <a:pPr algn="just"/>
            <a:r>
              <a:rPr lang="en-IN" sz="2400" dirty="0" smtClean="0">
                <a:latin typeface="Cambria" pitchFamily="18" charset="0"/>
                <a:cs typeface="Times New Roman" pitchFamily="18" charset="0"/>
              </a:rPr>
              <a:t>If a parameter isn’t available, </a:t>
            </a:r>
            <a:r>
              <a:rPr lang="en-IN" sz="2400" b="1" dirty="0" err="1" smtClean="0">
                <a:latin typeface="Cambria" pitchFamily="18" charset="0"/>
                <a:cs typeface="Times New Roman" pitchFamily="18" charset="0"/>
              </a:rPr>
              <a:t>getParameter</a:t>
            </a:r>
            <a:r>
              <a:rPr lang="en-IN" sz="2400" b="1" dirty="0" smtClean="0">
                <a:latin typeface="Cambria" pitchFamily="18" charset="0"/>
                <a:cs typeface="Times New Roman" pitchFamily="18" charset="0"/>
              </a:rPr>
              <a:t>( ) </a:t>
            </a:r>
            <a:r>
              <a:rPr lang="en-IN" sz="2400" dirty="0" smtClean="0">
                <a:latin typeface="Cambria" pitchFamily="18" charset="0"/>
                <a:cs typeface="Times New Roman" pitchFamily="18" charset="0"/>
              </a:rPr>
              <a:t>will </a:t>
            </a:r>
          </a:p>
          <a:p>
            <a:pPr algn="just">
              <a:buNone/>
            </a:pPr>
            <a:r>
              <a:rPr lang="en-IN" sz="2400" dirty="0" smtClean="0">
                <a:latin typeface="Cambria" pitchFamily="18" charset="0"/>
                <a:cs typeface="Times New Roman" pitchFamily="18" charset="0"/>
              </a:rPr>
              <a:t>    return </a:t>
            </a:r>
            <a:r>
              <a:rPr lang="en-IN" sz="2400" b="1" dirty="0" smtClean="0">
                <a:latin typeface="Cambria" pitchFamily="18" charset="0"/>
                <a:cs typeface="Times New Roman" pitchFamily="18" charset="0"/>
              </a:rPr>
              <a:t>null</a:t>
            </a:r>
            <a:r>
              <a:rPr lang="en-IN" sz="2400" dirty="0" smtClean="0">
                <a:latin typeface="Cambria" pitchFamily="18" charset="0"/>
                <a:cs typeface="Times New Roman" pitchFamily="18" charset="0"/>
              </a:rPr>
              <a:t>. </a:t>
            </a:r>
          </a:p>
          <a:p>
            <a:pPr algn="just"/>
            <a:r>
              <a:rPr lang="en-IN" sz="2400" dirty="0" smtClean="0">
                <a:latin typeface="Cambria" pitchFamily="18" charset="0"/>
                <a:cs typeface="Times New Roman" pitchFamily="18" charset="0"/>
              </a:rPr>
              <a:t>Also, conversions to numeric types may </a:t>
            </a:r>
          </a:p>
          <a:p>
            <a:pPr algn="just">
              <a:buNone/>
            </a:pPr>
            <a:r>
              <a:rPr lang="en-IN" sz="2400" dirty="0" smtClean="0">
                <a:latin typeface="Cambria" pitchFamily="18" charset="0"/>
                <a:cs typeface="Times New Roman" pitchFamily="18" charset="0"/>
              </a:rPr>
              <a:t>    cause </a:t>
            </a:r>
            <a:r>
              <a:rPr lang="en-IN" sz="2400" b="1" dirty="0" err="1" smtClean="0">
                <a:latin typeface="Cambria" pitchFamily="18" charset="0"/>
                <a:cs typeface="Times New Roman" pitchFamily="18" charset="0"/>
              </a:rPr>
              <a:t>NumberFormatException</a:t>
            </a:r>
            <a:r>
              <a:rPr lang="en-IN" sz="2400" dirty="0" smtClean="0">
                <a:latin typeface="Cambria" pitchFamily="18" charset="0"/>
                <a:cs typeface="Times New Roman" pitchFamily="18" charset="0"/>
              </a:rPr>
              <a:t>.</a:t>
            </a:r>
            <a:endParaRPr lang="en-US" sz="2400" dirty="0" smtClean="0">
              <a:latin typeface="Cambria" pitchFamily="18" charset="0"/>
            </a:endParaRPr>
          </a:p>
          <a:p>
            <a:pPr algn="just"/>
            <a:endParaRPr lang="en-US" sz="2400" dirty="0" smtClean="0">
              <a:latin typeface="Cambria"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52400" y="152400"/>
          <a:ext cx="4419600" cy="6572250"/>
        </p:xfrm>
        <a:graphic>
          <a:graphicData uri="http://schemas.openxmlformats.org/drawingml/2006/table">
            <a:tbl>
              <a:tblPr/>
              <a:tblGrid>
                <a:gridCol w="4419600"/>
              </a:tblGrid>
              <a:tr h="4064000">
                <a:tc>
                  <a:txBody>
                    <a:bodyPr/>
                    <a:lstStyle/>
                    <a:p>
                      <a:pPr marL="0" marR="0" algn="just">
                        <a:lnSpc>
                          <a:spcPct val="115000"/>
                        </a:lnSpc>
                        <a:spcBef>
                          <a:spcPts val="0"/>
                        </a:spcBef>
                        <a:spcAft>
                          <a:spcPts val="0"/>
                        </a:spcAft>
                      </a:pPr>
                      <a:r>
                        <a:rPr lang="en-IN" sz="1500" dirty="0">
                          <a:latin typeface="Cambria"/>
                          <a:ea typeface="Times New Roman"/>
                          <a:cs typeface="Times New Roman"/>
                        </a:rPr>
                        <a:t>import java.awt.*;</a:t>
                      </a:r>
                      <a:endParaRPr lang="en-US" sz="1500" dirty="0">
                        <a:latin typeface="Calibri"/>
                        <a:ea typeface="Times New Roman"/>
                        <a:cs typeface="Times New Roman"/>
                      </a:endParaRPr>
                    </a:p>
                    <a:p>
                      <a:pPr marL="0" marR="0" algn="just">
                        <a:lnSpc>
                          <a:spcPct val="115000"/>
                        </a:lnSpc>
                        <a:spcBef>
                          <a:spcPts val="0"/>
                        </a:spcBef>
                        <a:spcAft>
                          <a:spcPts val="0"/>
                        </a:spcAft>
                      </a:pPr>
                      <a:r>
                        <a:rPr lang="en-IN" sz="1500" dirty="0">
                          <a:latin typeface="Cambria"/>
                          <a:ea typeface="Times New Roman"/>
                          <a:cs typeface="Times New Roman"/>
                        </a:rPr>
                        <a:t>import </a:t>
                      </a:r>
                      <a:r>
                        <a:rPr lang="en-IN" sz="1500" dirty="0" err="1">
                          <a:latin typeface="Cambria"/>
                          <a:ea typeface="Times New Roman"/>
                          <a:cs typeface="Times New Roman"/>
                        </a:rPr>
                        <a:t>java.applet</a:t>
                      </a:r>
                      <a:r>
                        <a:rPr lang="en-IN" sz="1500" dirty="0">
                          <a:latin typeface="Cambria"/>
                          <a:ea typeface="Times New Roman"/>
                          <a:cs typeface="Times New Roman"/>
                        </a:rPr>
                        <a:t>.*;</a:t>
                      </a:r>
                      <a:endParaRPr lang="en-US" sz="1500" dirty="0">
                        <a:latin typeface="Calibri"/>
                        <a:ea typeface="Times New Roman"/>
                        <a:cs typeface="Times New Roman"/>
                      </a:endParaRPr>
                    </a:p>
                    <a:p>
                      <a:pPr marL="0" marR="0" algn="just">
                        <a:lnSpc>
                          <a:spcPct val="115000"/>
                        </a:lnSpc>
                        <a:spcBef>
                          <a:spcPts val="0"/>
                        </a:spcBef>
                        <a:spcAft>
                          <a:spcPts val="0"/>
                        </a:spcAft>
                      </a:pPr>
                      <a:r>
                        <a:rPr lang="en-IN" sz="1500" dirty="0">
                          <a:latin typeface="Cambria"/>
                          <a:ea typeface="Times New Roman"/>
                          <a:cs typeface="Times New Roman"/>
                        </a:rPr>
                        <a:t>/*</a:t>
                      </a:r>
                      <a:endParaRPr lang="en-US" sz="1500" dirty="0">
                        <a:latin typeface="Calibri"/>
                        <a:ea typeface="Times New Roman"/>
                        <a:cs typeface="Times New Roman"/>
                      </a:endParaRPr>
                    </a:p>
                    <a:p>
                      <a:pPr marL="0" marR="0" algn="just">
                        <a:lnSpc>
                          <a:spcPct val="115000"/>
                        </a:lnSpc>
                        <a:spcBef>
                          <a:spcPts val="0"/>
                        </a:spcBef>
                        <a:spcAft>
                          <a:spcPts val="0"/>
                        </a:spcAft>
                      </a:pPr>
                      <a:r>
                        <a:rPr lang="en-IN" sz="1500" dirty="0">
                          <a:latin typeface="Cambria"/>
                          <a:ea typeface="Times New Roman"/>
                          <a:cs typeface="Times New Roman"/>
                        </a:rPr>
                        <a:t>&lt;applet code="</a:t>
                      </a:r>
                      <a:r>
                        <a:rPr lang="en-IN" sz="1500" dirty="0" err="1">
                          <a:latin typeface="Cambria"/>
                          <a:ea typeface="Times New Roman"/>
                          <a:cs typeface="Times New Roman"/>
                        </a:rPr>
                        <a:t>ParamDemo</a:t>
                      </a:r>
                      <a:r>
                        <a:rPr lang="en-IN" sz="1500" dirty="0">
                          <a:latin typeface="Cambria"/>
                          <a:ea typeface="Times New Roman"/>
                          <a:cs typeface="Times New Roman"/>
                        </a:rPr>
                        <a:t>" width=300 height=80&gt;</a:t>
                      </a:r>
                      <a:endParaRPr lang="en-US" sz="1500" dirty="0">
                        <a:latin typeface="Calibri"/>
                        <a:ea typeface="Times New Roman"/>
                        <a:cs typeface="Times New Roman"/>
                      </a:endParaRPr>
                    </a:p>
                    <a:p>
                      <a:pPr marL="0" marR="0" algn="just">
                        <a:lnSpc>
                          <a:spcPct val="115000"/>
                        </a:lnSpc>
                        <a:spcBef>
                          <a:spcPts val="0"/>
                        </a:spcBef>
                        <a:spcAft>
                          <a:spcPts val="0"/>
                        </a:spcAft>
                      </a:pPr>
                      <a:r>
                        <a:rPr lang="en-IN" sz="1500" dirty="0">
                          <a:solidFill>
                            <a:srgbClr val="FF0000"/>
                          </a:solidFill>
                          <a:latin typeface="Cambria"/>
                          <a:ea typeface="Times New Roman"/>
                          <a:cs typeface="Times New Roman"/>
                        </a:rPr>
                        <a:t>&lt;</a:t>
                      </a:r>
                      <a:r>
                        <a:rPr lang="en-IN" sz="1500" dirty="0" err="1">
                          <a:solidFill>
                            <a:srgbClr val="FF0000"/>
                          </a:solidFill>
                          <a:latin typeface="Cambria"/>
                          <a:ea typeface="Times New Roman"/>
                          <a:cs typeface="Times New Roman"/>
                        </a:rPr>
                        <a:t>param</a:t>
                      </a:r>
                      <a:r>
                        <a:rPr lang="en-IN" sz="1500" dirty="0">
                          <a:solidFill>
                            <a:srgbClr val="FF0000"/>
                          </a:solidFill>
                          <a:latin typeface="Cambria"/>
                          <a:ea typeface="Times New Roman"/>
                          <a:cs typeface="Times New Roman"/>
                        </a:rPr>
                        <a:t> name=</a:t>
                      </a:r>
                      <a:r>
                        <a:rPr lang="en-IN" sz="1500" dirty="0" err="1">
                          <a:solidFill>
                            <a:srgbClr val="FF0000"/>
                          </a:solidFill>
                          <a:latin typeface="Cambria"/>
                          <a:ea typeface="Times New Roman"/>
                          <a:cs typeface="Times New Roman"/>
                        </a:rPr>
                        <a:t>fontName</a:t>
                      </a:r>
                      <a:r>
                        <a:rPr lang="en-IN" sz="1500" dirty="0">
                          <a:solidFill>
                            <a:srgbClr val="FF0000"/>
                          </a:solidFill>
                          <a:latin typeface="Cambria"/>
                          <a:ea typeface="Times New Roman"/>
                          <a:cs typeface="Times New Roman"/>
                        </a:rPr>
                        <a:t> value=Courier&gt;</a:t>
                      </a:r>
                      <a:endParaRPr lang="en-US" sz="1500" dirty="0">
                        <a:solidFill>
                          <a:srgbClr val="FF0000"/>
                        </a:solidFill>
                        <a:latin typeface="Calibri"/>
                        <a:ea typeface="Times New Roman"/>
                        <a:cs typeface="Times New Roman"/>
                      </a:endParaRPr>
                    </a:p>
                    <a:p>
                      <a:pPr marL="0" marR="0" algn="just">
                        <a:lnSpc>
                          <a:spcPct val="115000"/>
                        </a:lnSpc>
                        <a:spcBef>
                          <a:spcPts val="0"/>
                        </a:spcBef>
                        <a:spcAft>
                          <a:spcPts val="0"/>
                        </a:spcAft>
                      </a:pPr>
                      <a:r>
                        <a:rPr lang="en-IN" sz="1500" dirty="0">
                          <a:solidFill>
                            <a:srgbClr val="FF0000"/>
                          </a:solidFill>
                          <a:latin typeface="Cambria"/>
                          <a:ea typeface="Times New Roman"/>
                          <a:cs typeface="Times New Roman"/>
                        </a:rPr>
                        <a:t>&lt;</a:t>
                      </a:r>
                      <a:r>
                        <a:rPr lang="en-IN" sz="1500" dirty="0" err="1">
                          <a:solidFill>
                            <a:srgbClr val="FF0000"/>
                          </a:solidFill>
                          <a:latin typeface="Cambria"/>
                          <a:ea typeface="Times New Roman"/>
                          <a:cs typeface="Times New Roman"/>
                        </a:rPr>
                        <a:t>param</a:t>
                      </a:r>
                      <a:r>
                        <a:rPr lang="en-IN" sz="1500" dirty="0">
                          <a:solidFill>
                            <a:srgbClr val="FF0000"/>
                          </a:solidFill>
                          <a:latin typeface="Cambria"/>
                          <a:ea typeface="Times New Roman"/>
                          <a:cs typeface="Times New Roman"/>
                        </a:rPr>
                        <a:t> name=</a:t>
                      </a:r>
                      <a:r>
                        <a:rPr lang="en-IN" sz="1500" dirty="0" err="1">
                          <a:solidFill>
                            <a:srgbClr val="FF0000"/>
                          </a:solidFill>
                          <a:latin typeface="Cambria"/>
                          <a:ea typeface="Times New Roman"/>
                          <a:cs typeface="Times New Roman"/>
                        </a:rPr>
                        <a:t>fontSize</a:t>
                      </a:r>
                      <a:r>
                        <a:rPr lang="en-IN" sz="1500" dirty="0">
                          <a:solidFill>
                            <a:srgbClr val="FF0000"/>
                          </a:solidFill>
                          <a:latin typeface="Cambria"/>
                          <a:ea typeface="Times New Roman"/>
                          <a:cs typeface="Times New Roman"/>
                        </a:rPr>
                        <a:t> value=14&gt;</a:t>
                      </a:r>
                      <a:endParaRPr lang="en-US" sz="1500" dirty="0">
                        <a:solidFill>
                          <a:srgbClr val="FF0000"/>
                        </a:solidFill>
                        <a:latin typeface="Calibri"/>
                        <a:ea typeface="Times New Roman"/>
                        <a:cs typeface="Times New Roman"/>
                      </a:endParaRPr>
                    </a:p>
                    <a:p>
                      <a:pPr marL="0" marR="0" algn="just">
                        <a:lnSpc>
                          <a:spcPct val="115000"/>
                        </a:lnSpc>
                        <a:spcBef>
                          <a:spcPts val="0"/>
                        </a:spcBef>
                        <a:spcAft>
                          <a:spcPts val="0"/>
                        </a:spcAft>
                      </a:pPr>
                      <a:r>
                        <a:rPr lang="en-IN" sz="1500" dirty="0">
                          <a:solidFill>
                            <a:srgbClr val="FF0000"/>
                          </a:solidFill>
                          <a:latin typeface="Cambria"/>
                          <a:ea typeface="Times New Roman"/>
                          <a:cs typeface="Times New Roman"/>
                        </a:rPr>
                        <a:t>&lt;</a:t>
                      </a:r>
                      <a:r>
                        <a:rPr lang="en-IN" sz="1500" dirty="0" err="1">
                          <a:solidFill>
                            <a:srgbClr val="FF0000"/>
                          </a:solidFill>
                          <a:latin typeface="Cambria"/>
                          <a:ea typeface="Times New Roman"/>
                          <a:cs typeface="Times New Roman"/>
                        </a:rPr>
                        <a:t>param</a:t>
                      </a:r>
                      <a:r>
                        <a:rPr lang="en-IN" sz="1500" dirty="0">
                          <a:solidFill>
                            <a:srgbClr val="FF0000"/>
                          </a:solidFill>
                          <a:latin typeface="Cambria"/>
                          <a:ea typeface="Times New Roman"/>
                          <a:cs typeface="Times New Roman"/>
                        </a:rPr>
                        <a:t> name=leading value=2&gt;</a:t>
                      </a:r>
                      <a:endParaRPr lang="en-US" sz="1500" dirty="0">
                        <a:solidFill>
                          <a:srgbClr val="FF0000"/>
                        </a:solidFill>
                        <a:latin typeface="Calibri"/>
                        <a:ea typeface="Times New Roman"/>
                        <a:cs typeface="Times New Roman"/>
                      </a:endParaRPr>
                    </a:p>
                    <a:p>
                      <a:pPr marL="0" marR="0" algn="just">
                        <a:lnSpc>
                          <a:spcPct val="115000"/>
                        </a:lnSpc>
                        <a:spcBef>
                          <a:spcPts val="0"/>
                        </a:spcBef>
                        <a:spcAft>
                          <a:spcPts val="0"/>
                        </a:spcAft>
                      </a:pPr>
                      <a:r>
                        <a:rPr lang="en-IN" sz="1500" dirty="0">
                          <a:solidFill>
                            <a:srgbClr val="FF0000"/>
                          </a:solidFill>
                          <a:latin typeface="Cambria"/>
                          <a:ea typeface="Times New Roman"/>
                          <a:cs typeface="Times New Roman"/>
                        </a:rPr>
                        <a:t>&lt;</a:t>
                      </a:r>
                      <a:r>
                        <a:rPr lang="en-IN" sz="1500" dirty="0" err="1">
                          <a:solidFill>
                            <a:srgbClr val="FF0000"/>
                          </a:solidFill>
                          <a:latin typeface="Cambria"/>
                          <a:ea typeface="Times New Roman"/>
                          <a:cs typeface="Times New Roman"/>
                        </a:rPr>
                        <a:t>param</a:t>
                      </a:r>
                      <a:r>
                        <a:rPr lang="en-IN" sz="1500" dirty="0">
                          <a:solidFill>
                            <a:srgbClr val="FF0000"/>
                          </a:solidFill>
                          <a:latin typeface="Cambria"/>
                          <a:ea typeface="Times New Roman"/>
                          <a:cs typeface="Times New Roman"/>
                        </a:rPr>
                        <a:t> name=</a:t>
                      </a:r>
                      <a:r>
                        <a:rPr lang="en-IN" sz="1500" dirty="0" err="1">
                          <a:solidFill>
                            <a:srgbClr val="FF0000"/>
                          </a:solidFill>
                          <a:latin typeface="Cambria"/>
                          <a:ea typeface="Times New Roman"/>
                          <a:cs typeface="Times New Roman"/>
                        </a:rPr>
                        <a:t>accountEnabled</a:t>
                      </a:r>
                      <a:r>
                        <a:rPr lang="en-IN" sz="1500" dirty="0">
                          <a:solidFill>
                            <a:srgbClr val="FF0000"/>
                          </a:solidFill>
                          <a:latin typeface="Cambria"/>
                          <a:ea typeface="Times New Roman"/>
                          <a:cs typeface="Times New Roman"/>
                        </a:rPr>
                        <a:t> value=true&gt;</a:t>
                      </a:r>
                      <a:endParaRPr lang="en-US" sz="1500" dirty="0">
                        <a:solidFill>
                          <a:srgbClr val="FF0000"/>
                        </a:solidFill>
                        <a:latin typeface="Calibri"/>
                        <a:ea typeface="Times New Roman"/>
                        <a:cs typeface="Times New Roman"/>
                      </a:endParaRPr>
                    </a:p>
                    <a:p>
                      <a:pPr marL="0" marR="0" algn="just">
                        <a:lnSpc>
                          <a:spcPct val="115000"/>
                        </a:lnSpc>
                        <a:spcBef>
                          <a:spcPts val="0"/>
                        </a:spcBef>
                        <a:spcAft>
                          <a:spcPts val="0"/>
                        </a:spcAft>
                      </a:pPr>
                      <a:r>
                        <a:rPr lang="en-IN" sz="1500" dirty="0">
                          <a:latin typeface="Cambria"/>
                          <a:ea typeface="Times New Roman"/>
                          <a:cs typeface="Times New Roman"/>
                        </a:rPr>
                        <a:t>&lt;/applet</a:t>
                      </a:r>
                      <a:r>
                        <a:rPr lang="en-IN" sz="1500" dirty="0" smtClean="0">
                          <a:latin typeface="Cambria"/>
                          <a:ea typeface="Times New Roman"/>
                          <a:cs typeface="Times New Roman"/>
                        </a:rPr>
                        <a:t>&gt;</a:t>
                      </a:r>
                      <a:r>
                        <a:rPr lang="en-US" sz="1500" baseline="0" dirty="0" smtClean="0">
                          <a:latin typeface="Calibri"/>
                          <a:ea typeface="Times New Roman"/>
                          <a:cs typeface="Times New Roman"/>
                        </a:rPr>
                        <a:t>       </a:t>
                      </a:r>
                      <a:r>
                        <a:rPr lang="en-IN" sz="1500" dirty="0" smtClean="0">
                          <a:latin typeface="Cambria"/>
                          <a:ea typeface="Times New Roman"/>
                          <a:cs typeface="Times New Roman"/>
                        </a:rPr>
                        <a:t>*/</a:t>
                      </a:r>
                      <a:endParaRPr lang="en-US" sz="1500" dirty="0">
                        <a:latin typeface="Calibri"/>
                        <a:ea typeface="Times New Roman"/>
                        <a:cs typeface="Times New Roman"/>
                      </a:endParaRPr>
                    </a:p>
                    <a:p>
                      <a:pPr marL="0" marR="0" algn="just">
                        <a:lnSpc>
                          <a:spcPct val="115000"/>
                        </a:lnSpc>
                        <a:spcBef>
                          <a:spcPts val="0"/>
                        </a:spcBef>
                        <a:spcAft>
                          <a:spcPts val="0"/>
                        </a:spcAft>
                      </a:pPr>
                      <a:r>
                        <a:rPr lang="en-IN" sz="1500" dirty="0">
                          <a:latin typeface="Cambria"/>
                          <a:ea typeface="Times New Roman"/>
                          <a:cs typeface="Times New Roman"/>
                        </a:rPr>
                        <a:t>public class </a:t>
                      </a:r>
                      <a:r>
                        <a:rPr lang="en-IN" sz="1500" dirty="0" err="1">
                          <a:latin typeface="Cambria"/>
                          <a:ea typeface="Times New Roman"/>
                          <a:cs typeface="Times New Roman"/>
                        </a:rPr>
                        <a:t>ParamDemo</a:t>
                      </a:r>
                      <a:r>
                        <a:rPr lang="en-IN" sz="1500" dirty="0">
                          <a:latin typeface="Cambria"/>
                          <a:ea typeface="Times New Roman"/>
                          <a:cs typeface="Times New Roman"/>
                        </a:rPr>
                        <a:t> extends Applet</a:t>
                      </a:r>
                      <a:endParaRPr lang="en-US" sz="1500" dirty="0">
                        <a:latin typeface="Calibri"/>
                        <a:ea typeface="Times New Roman"/>
                        <a:cs typeface="Times New Roman"/>
                      </a:endParaRPr>
                    </a:p>
                    <a:p>
                      <a:pPr marL="0" marR="0" algn="just">
                        <a:lnSpc>
                          <a:spcPct val="115000"/>
                        </a:lnSpc>
                        <a:spcBef>
                          <a:spcPts val="0"/>
                        </a:spcBef>
                        <a:spcAft>
                          <a:spcPts val="0"/>
                        </a:spcAft>
                      </a:pPr>
                      <a:r>
                        <a:rPr lang="en-IN" sz="1500" dirty="0" smtClean="0">
                          <a:latin typeface="Cambria"/>
                          <a:ea typeface="Times New Roman"/>
                          <a:cs typeface="Times New Roman"/>
                        </a:rPr>
                        <a:t>{          String </a:t>
                      </a:r>
                      <a:r>
                        <a:rPr lang="en-IN" sz="1500" dirty="0" err="1">
                          <a:latin typeface="Cambria"/>
                          <a:ea typeface="Times New Roman"/>
                          <a:cs typeface="Times New Roman"/>
                        </a:rPr>
                        <a:t>fontName</a:t>
                      </a:r>
                      <a:r>
                        <a:rPr lang="en-IN" sz="1500" dirty="0">
                          <a:latin typeface="Cambria"/>
                          <a:ea typeface="Times New Roman"/>
                          <a:cs typeface="Times New Roman"/>
                        </a:rPr>
                        <a:t>;</a:t>
                      </a:r>
                      <a:endParaRPr lang="en-US" sz="1500" dirty="0">
                        <a:latin typeface="Calibri"/>
                        <a:ea typeface="Times New Roman"/>
                        <a:cs typeface="Times New Roman"/>
                      </a:endParaRPr>
                    </a:p>
                    <a:p>
                      <a:pPr marL="457200" marR="0" algn="just">
                        <a:lnSpc>
                          <a:spcPct val="115000"/>
                        </a:lnSpc>
                        <a:spcBef>
                          <a:spcPts val="0"/>
                        </a:spcBef>
                        <a:spcAft>
                          <a:spcPts val="0"/>
                        </a:spcAft>
                      </a:pPr>
                      <a:r>
                        <a:rPr lang="en-IN" sz="1500" dirty="0" err="1">
                          <a:latin typeface="Cambria"/>
                          <a:ea typeface="Times New Roman"/>
                          <a:cs typeface="Times New Roman"/>
                        </a:rPr>
                        <a:t>int</a:t>
                      </a:r>
                      <a:r>
                        <a:rPr lang="en-IN" sz="1500" dirty="0">
                          <a:latin typeface="Cambria"/>
                          <a:ea typeface="Times New Roman"/>
                          <a:cs typeface="Times New Roman"/>
                        </a:rPr>
                        <a:t> </a:t>
                      </a:r>
                      <a:r>
                        <a:rPr lang="en-IN" sz="1500" dirty="0" err="1">
                          <a:latin typeface="Cambria"/>
                          <a:ea typeface="Times New Roman"/>
                          <a:cs typeface="Times New Roman"/>
                        </a:rPr>
                        <a:t>fontSize</a:t>
                      </a:r>
                      <a:r>
                        <a:rPr lang="en-IN" sz="1500" dirty="0">
                          <a:latin typeface="Cambria"/>
                          <a:ea typeface="Times New Roman"/>
                          <a:cs typeface="Times New Roman"/>
                        </a:rPr>
                        <a:t>;</a:t>
                      </a:r>
                      <a:endParaRPr lang="en-US" sz="1500" dirty="0">
                        <a:latin typeface="Calibri"/>
                        <a:ea typeface="Times New Roman"/>
                        <a:cs typeface="Times New Roman"/>
                      </a:endParaRPr>
                    </a:p>
                    <a:p>
                      <a:pPr marL="457200" marR="0" algn="just">
                        <a:lnSpc>
                          <a:spcPct val="115000"/>
                        </a:lnSpc>
                        <a:spcBef>
                          <a:spcPts val="0"/>
                        </a:spcBef>
                        <a:spcAft>
                          <a:spcPts val="0"/>
                        </a:spcAft>
                      </a:pPr>
                      <a:r>
                        <a:rPr lang="en-IN" sz="1500" dirty="0">
                          <a:latin typeface="Cambria"/>
                          <a:ea typeface="Times New Roman"/>
                          <a:cs typeface="Times New Roman"/>
                        </a:rPr>
                        <a:t>float leading;</a:t>
                      </a:r>
                      <a:endParaRPr lang="en-US" sz="1500" dirty="0">
                        <a:latin typeface="Calibri"/>
                        <a:ea typeface="Times New Roman"/>
                        <a:cs typeface="Times New Roman"/>
                      </a:endParaRPr>
                    </a:p>
                    <a:p>
                      <a:pPr marL="457200" marR="0" algn="just">
                        <a:lnSpc>
                          <a:spcPct val="115000"/>
                        </a:lnSpc>
                        <a:spcBef>
                          <a:spcPts val="0"/>
                        </a:spcBef>
                        <a:spcAft>
                          <a:spcPts val="0"/>
                        </a:spcAft>
                      </a:pPr>
                      <a:r>
                        <a:rPr lang="en-IN" sz="1500" dirty="0" err="1">
                          <a:latin typeface="Cambria"/>
                          <a:ea typeface="Times New Roman"/>
                          <a:cs typeface="Times New Roman"/>
                        </a:rPr>
                        <a:t>boolean</a:t>
                      </a:r>
                      <a:r>
                        <a:rPr lang="en-IN" sz="1500" dirty="0">
                          <a:latin typeface="Cambria"/>
                          <a:ea typeface="Times New Roman"/>
                          <a:cs typeface="Times New Roman"/>
                        </a:rPr>
                        <a:t> active;</a:t>
                      </a:r>
                      <a:endParaRPr lang="en-US" sz="1500" dirty="0">
                        <a:latin typeface="Calibri"/>
                        <a:ea typeface="Times New Roman"/>
                        <a:cs typeface="Times New Roman"/>
                      </a:endParaRPr>
                    </a:p>
                    <a:p>
                      <a:pPr marL="457200" marR="0" algn="just">
                        <a:lnSpc>
                          <a:spcPct val="115000"/>
                        </a:lnSpc>
                        <a:spcBef>
                          <a:spcPts val="0"/>
                        </a:spcBef>
                        <a:spcAft>
                          <a:spcPts val="0"/>
                        </a:spcAft>
                      </a:pPr>
                      <a:r>
                        <a:rPr lang="en-IN" sz="1500" dirty="0">
                          <a:latin typeface="Cambria"/>
                          <a:ea typeface="Times New Roman"/>
                          <a:cs typeface="Times New Roman"/>
                        </a:rPr>
                        <a:t>public void start() </a:t>
                      </a:r>
                      <a:endParaRPr lang="en-US" sz="1500" dirty="0">
                        <a:latin typeface="Calibri"/>
                        <a:ea typeface="Times New Roman"/>
                        <a:cs typeface="Times New Roman"/>
                      </a:endParaRPr>
                    </a:p>
                    <a:p>
                      <a:pPr marL="457200" marR="0" algn="just">
                        <a:lnSpc>
                          <a:spcPct val="115000"/>
                        </a:lnSpc>
                        <a:spcBef>
                          <a:spcPts val="0"/>
                        </a:spcBef>
                        <a:spcAft>
                          <a:spcPts val="0"/>
                        </a:spcAft>
                      </a:pPr>
                      <a:r>
                        <a:rPr lang="en-IN" sz="1500" dirty="0" smtClean="0">
                          <a:latin typeface="Cambria"/>
                          <a:ea typeface="Times New Roman"/>
                          <a:cs typeface="Times New Roman"/>
                        </a:rPr>
                        <a:t>{          String </a:t>
                      </a:r>
                      <a:r>
                        <a:rPr lang="en-IN" sz="1500" dirty="0" err="1">
                          <a:latin typeface="Cambria"/>
                          <a:ea typeface="Times New Roman"/>
                          <a:cs typeface="Times New Roman"/>
                        </a:rPr>
                        <a:t>param</a:t>
                      </a:r>
                      <a:r>
                        <a:rPr lang="en-IN" sz="1500" dirty="0">
                          <a:latin typeface="Cambria"/>
                          <a:ea typeface="Times New Roman"/>
                          <a:cs typeface="Times New Roman"/>
                        </a:rPr>
                        <a:t>;</a:t>
                      </a:r>
                      <a:endParaRPr lang="en-US" sz="1500" dirty="0">
                        <a:latin typeface="Calibri"/>
                        <a:ea typeface="Times New Roman"/>
                        <a:cs typeface="Times New Roman"/>
                      </a:endParaRPr>
                    </a:p>
                    <a:p>
                      <a:pPr marL="914400" marR="0" algn="just">
                        <a:lnSpc>
                          <a:spcPct val="115000"/>
                        </a:lnSpc>
                        <a:spcBef>
                          <a:spcPts val="0"/>
                        </a:spcBef>
                        <a:spcAft>
                          <a:spcPts val="0"/>
                        </a:spcAft>
                      </a:pPr>
                      <a:r>
                        <a:rPr lang="en-IN" sz="1500" dirty="0" err="1">
                          <a:solidFill>
                            <a:srgbClr val="FF0000"/>
                          </a:solidFill>
                          <a:latin typeface="Cambria"/>
                          <a:ea typeface="Times New Roman"/>
                          <a:cs typeface="Times New Roman"/>
                        </a:rPr>
                        <a:t>fontName</a:t>
                      </a:r>
                      <a:r>
                        <a:rPr lang="en-IN" sz="1500" dirty="0">
                          <a:solidFill>
                            <a:srgbClr val="FF0000"/>
                          </a:solidFill>
                          <a:latin typeface="Cambria"/>
                          <a:ea typeface="Times New Roman"/>
                          <a:cs typeface="Times New Roman"/>
                        </a:rPr>
                        <a:t> = </a:t>
                      </a:r>
                      <a:r>
                        <a:rPr lang="en-IN" sz="1500" dirty="0" err="1">
                          <a:solidFill>
                            <a:srgbClr val="FF0000"/>
                          </a:solidFill>
                          <a:latin typeface="Cambria"/>
                          <a:ea typeface="Times New Roman"/>
                          <a:cs typeface="Times New Roman"/>
                        </a:rPr>
                        <a:t>getParameter</a:t>
                      </a:r>
                      <a:r>
                        <a:rPr lang="en-IN" sz="1500" dirty="0">
                          <a:solidFill>
                            <a:srgbClr val="FF0000"/>
                          </a:solidFill>
                          <a:latin typeface="Cambria"/>
                          <a:ea typeface="Times New Roman"/>
                          <a:cs typeface="Times New Roman"/>
                        </a:rPr>
                        <a:t>("</a:t>
                      </a:r>
                      <a:r>
                        <a:rPr lang="en-IN" sz="1500" dirty="0" err="1">
                          <a:solidFill>
                            <a:srgbClr val="FF0000"/>
                          </a:solidFill>
                          <a:latin typeface="Cambria"/>
                          <a:ea typeface="Times New Roman"/>
                          <a:cs typeface="Times New Roman"/>
                        </a:rPr>
                        <a:t>fontName</a:t>
                      </a:r>
                      <a:r>
                        <a:rPr lang="en-IN" sz="1500" dirty="0">
                          <a:solidFill>
                            <a:srgbClr val="FF0000"/>
                          </a:solidFill>
                          <a:latin typeface="Cambria"/>
                          <a:ea typeface="Times New Roman"/>
                          <a:cs typeface="Times New Roman"/>
                        </a:rPr>
                        <a:t>");</a:t>
                      </a:r>
                      <a:endParaRPr lang="en-US" sz="1500" dirty="0">
                        <a:solidFill>
                          <a:srgbClr val="FF0000"/>
                        </a:solidFill>
                        <a:latin typeface="Calibri"/>
                        <a:ea typeface="Times New Roman"/>
                        <a:cs typeface="Times New Roman"/>
                      </a:endParaRPr>
                    </a:p>
                    <a:p>
                      <a:pPr marL="914400" marR="0" algn="just">
                        <a:lnSpc>
                          <a:spcPct val="115000"/>
                        </a:lnSpc>
                        <a:spcBef>
                          <a:spcPts val="0"/>
                        </a:spcBef>
                        <a:spcAft>
                          <a:spcPts val="0"/>
                        </a:spcAft>
                      </a:pPr>
                      <a:r>
                        <a:rPr lang="en-IN" sz="1500" dirty="0">
                          <a:latin typeface="Cambria"/>
                          <a:ea typeface="Times New Roman"/>
                          <a:cs typeface="Times New Roman"/>
                        </a:rPr>
                        <a:t>if(</a:t>
                      </a:r>
                      <a:r>
                        <a:rPr lang="en-IN" sz="1500" dirty="0" err="1">
                          <a:latin typeface="Cambria"/>
                          <a:ea typeface="Times New Roman"/>
                          <a:cs typeface="Times New Roman"/>
                        </a:rPr>
                        <a:t>fontName</a:t>
                      </a:r>
                      <a:r>
                        <a:rPr lang="en-IN" sz="1500" dirty="0">
                          <a:latin typeface="Cambria"/>
                          <a:ea typeface="Times New Roman"/>
                          <a:cs typeface="Times New Roman"/>
                        </a:rPr>
                        <a:t> == null)</a:t>
                      </a:r>
                      <a:endParaRPr lang="en-US" sz="1500" dirty="0">
                        <a:latin typeface="Calibri"/>
                        <a:ea typeface="Times New Roman"/>
                        <a:cs typeface="Times New Roman"/>
                      </a:endParaRPr>
                    </a:p>
                    <a:p>
                      <a:pPr marL="914400" marR="0" algn="just">
                        <a:lnSpc>
                          <a:spcPct val="115000"/>
                        </a:lnSpc>
                        <a:spcBef>
                          <a:spcPts val="0"/>
                        </a:spcBef>
                        <a:spcAft>
                          <a:spcPts val="0"/>
                        </a:spcAft>
                      </a:pPr>
                      <a:r>
                        <a:rPr lang="en-IN" sz="1500" dirty="0" smtClean="0">
                          <a:latin typeface="Cambria"/>
                          <a:ea typeface="Times New Roman"/>
                          <a:cs typeface="Times New Roman"/>
                        </a:rPr>
                        <a:t>      </a:t>
                      </a:r>
                      <a:r>
                        <a:rPr lang="en-IN" sz="1500" dirty="0" err="1" smtClean="0">
                          <a:latin typeface="Cambria"/>
                          <a:ea typeface="Times New Roman"/>
                          <a:cs typeface="Times New Roman"/>
                        </a:rPr>
                        <a:t>fontName</a:t>
                      </a:r>
                      <a:r>
                        <a:rPr lang="en-IN" sz="1500" dirty="0" smtClean="0">
                          <a:latin typeface="Cambria"/>
                          <a:ea typeface="Times New Roman"/>
                          <a:cs typeface="Times New Roman"/>
                        </a:rPr>
                        <a:t> </a:t>
                      </a:r>
                      <a:r>
                        <a:rPr lang="en-IN" sz="1500" dirty="0">
                          <a:latin typeface="Cambria"/>
                          <a:ea typeface="Times New Roman"/>
                          <a:cs typeface="Times New Roman"/>
                        </a:rPr>
                        <a:t>= "Not Found";</a:t>
                      </a:r>
                      <a:endParaRPr lang="en-US" sz="1500" dirty="0">
                        <a:latin typeface="Calibri"/>
                        <a:ea typeface="Times New Roman"/>
                        <a:cs typeface="Times New Roman"/>
                      </a:endParaRPr>
                    </a:p>
                    <a:p>
                      <a:pPr marL="914400" marR="0" algn="just">
                        <a:lnSpc>
                          <a:spcPct val="115000"/>
                        </a:lnSpc>
                        <a:spcBef>
                          <a:spcPts val="0"/>
                        </a:spcBef>
                        <a:spcAft>
                          <a:spcPts val="0"/>
                        </a:spcAft>
                      </a:pPr>
                      <a:r>
                        <a:rPr lang="en-IN" sz="1500" dirty="0" err="1">
                          <a:solidFill>
                            <a:srgbClr val="FF0000"/>
                          </a:solidFill>
                          <a:latin typeface="Cambria"/>
                          <a:ea typeface="Times New Roman"/>
                          <a:cs typeface="Times New Roman"/>
                        </a:rPr>
                        <a:t>param</a:t>
                      </a:r>
                      <a:r>
                        <a:rPr lang="en-IN" sz="1500" dirty="0">
                          <a:solidFill>
                            <a:srgbClr val="FF0000"/>
                          </a:solidFill>
                          <a:latin typeface="Cambria"/>
                          <a:ea typeface="Times New Roman"/>
                          <a:cs typeface="Times New Roman"/>
                        </a:rPr>
                        <a:t> = </a:t>
                      </a:r>
                      <a:r>
                        <a:rPr lang="en-IN" sz="1500" dirty="0" err="1">
                          <a:solidFill>
                            <a:srgbClr val="FF0000"/>
                          </a:solidFill>
                          <a:latin typeface="Cambria"/>
                          <a:ea typeface="Times New Roman"/>
                          <a:cs typeface="Times New Roman"/>
                        </a:rPr>
                        <a:t>getParameter</a:t>
                      </a:r>
                      <a:r>
                        <a:rPr lang="en-IN" sz="1500" dirty="0">
                          <a:solidFill>
                            <a:srgbClr val="FF0000"/>
                          </a:solidFill>
                          <a:latin typeface="Cambria"/>
                          <a:ea typeface="Times New Roman"/>
                          <a:cs typeface="Times New Roman"/>
                        </a:rPr>
                        <a:t>("</a:t>
                      </a:r>
                      <a:r>
                        <a:rPr lang="en-IN" sz="1500" dirty="0" err="1">
                          <a:solidFill>
                            <a:srgbClr val="FF0000"/>
                          </a:solidFill>
                          <a:latin typeface="Cambria"/>
                          <a:ea typeface="Times New Roman"/>
                          <a:cs typeface="Times New Roman"/>
                        </a:rPr>
                        <a:t>fontSize</a:t>
                      </a:r>
                      <a:r>
                        <a:rPr lang="en-IN" sz="1500" dirty="0">
                          <a:solidFill>
                            <a:srgbClr val="FF0000"/>
                          </a:solidFill>
                          <a:latin typeface="Cambria"/>
                          <a:ea typeface="Times New Roman"/>
                          <a:cs typeface="Times New Roman"/>
                        </a:rPr>
                        <a:t>");</a:t>
                      </a:r>
                      <a:endParaRPr lang="en-US" sz="1500" dirty="0">
                        <a:solidFill>
                          <a:srgbClr val="FF0000"/>
                        </a:solidFill>
                        <a:latin typeface="Calibri"/>
                        <a:ea typeface="Times New Roman"/>
                        <a:cs typeface="Times New Roman"/>
                      </a:endParaRPr>
                    </a:p>
                    <a:p>
                      <a:pPr marL="914400" marR="0" algn="just">
                        <a:lnSpc>
                          <a:spcPct val="115000"/>
                        </a:lnSpc>
                        <a:spcBef>
                          <a:spcPts val="0"/>
                        </a:spcBef>
                        <a:spcAft>
                          <a:spcPts val="0"/>
                        </a:spcAft>
                      </a:pPr>
                      <a:r>
                        <a:rPr lang="en-IN" sz="1500" dirty="0">
                          <a:latin typeface="Cambria"/>
                          <a:ea typeface="Times New Roman"/>
                          <a:cs typeface="Times New Roman"/>
                        </a:rPr>
                        <a:t>try </a:t>
                      </a:r>
                      <a:endParaRPr lang="en-US" sz="1500" dirty="0">
                        <a:latin typeface="Calibri"/>
                        <a:ea typeface="Times New Roman"/>
                        <a:cs typeface="Times New Roman"/>
                      </a:endParaRPr>
                    </a:p>
                    <a:p>
                      <a:pPr marL="914400" marR="0" algn="just">
                        <a:lnSpc>
                          <a:spcPct val="115000"/>
                        </a:lnSpc>
                        <a:spcBef>
                          <a:spcPts val="0"/>
                        </a:spcBef>
                        <a:spcAft>
                          <a:spcPts val="0"/>
                        </a:spcAft>
                      </a:pPr>
                      <a:r>
                        <a:rPr lang="en-IN" sz="1500" dirty="0" smtClean="0">
                          <a:latin typeface="Cambria"/>
                          <a:ea typeface="Times New Roman"/>
                          <a:cs typeface="Times New Roman"/>
                        </a:rPr>
                        <a:t>{         if(</a:t>
                      </a:r>
                      <a:r>
                        <a:rPr lang="en-IN" sz="1500" dirty="0" err="1" smtClean="0">
                          <a:latin typeface="Cambria"/>
                          <a:ea typeface="Times New Roman"/>
                          <a:cs typeface="Times New Roman"/>
                        </a:rPr>
                        <a:t>param</a:t>
                      </a:r>
                      <a:r>
                        <a:rPr lang="en-IN" sz="1500" dirty="0" smtClean="0">
                          <a:latin typeface="Cambria"/>
                          <a:ea typeface="Times New Roman"/>
                          <a:cs typeface="Times New Roman"/>
                        </a:rPr>
                        <a:t> </a:t>
                      </a:r>
                      <a:r>
                        <a:rPr lang="en-IN" sz="1500" dirty="0">
                          <a:latin typeface="Cambria"/>
                          <a:ea typeface="Times New Roman"/>
                          <a:cs typeface="Times New Roman"/>
                        </a:rPr>
                        <a:t>!= null) // if not </a:t>
                      </a:r>
                      <a:r>
                        <a:rPr lang="en-IN" sz="1500" dirty="0" smtClean="0">
                          <a:latin typeface="Cambria"/>
                          <a:ea typeface="Times New Roman"/>
                          <a:cs typeface="Times New Roman"/>
                        </a:rPr>
                        <a:t>found</a:t>
                      </a:r>
                      <a:endParaRPr lang="en-US" sz="1500" dirty="0" smtClean="0">
                        <a:latin typeface="Calibri"/>
                        <a:ea typeface="Times New Roman"/>
                        <a:cs typeface="Times New Roman"/>
                      </a:endParaRPr>
                    </a:p>
                    <a:p>
                      <a:pPr marL="1371600" marR="0" algn="just">
                        <a:lnSpc>
                          <a:spcPct val="115000"/>
                        </a:lnSpc>
                        <a:spcBef>
                          <a:spcPts val="0"/>
                        </a:spcBef>
                        <a:spcAft>
                          <a:spcPts val="0"/>
                        </a:spcAft>
                      </a:pPr>
                      <a:r>
                        <a:rPr lang="en-IN" sz="1500" dirty="0" err="1" smtClean="0">
                          <a:solidFill>
                            <a:srgbClr val="FF0000"/>
                          </a:solidFill>
                          <a:latin typeface="Cambria"/>
                          <a:ea typeface="Times New Roman"/>
                          <a:cs typeface="Times New Roman"/>
                        </a:rPr>
                        <a:t>fontSize</a:t>
                      </a:r>
                      <a:r>
                        <a:rPr lang="en-IN" sz="1500" dirty="0" smtClean="0">
                          <a:solidFill>
                            <a:srgbClr val="FF0000"/>
                          </a:solidFill>
                          <a:latin typeface="Cambria"/>
                          <a:ea typeface="Times New Roman"/>
                          <a:cs typeface="Times New Roman"/>
                        </a:rPr>
                        <a:t> = </a:t>
                      </a:r>
                      <a:r>
                        <a:rPr lang="en-IN" sz="1500" dirty="0" err="1" smtClean="0">
                          <a:solidFill>
                            <a:srgbClr val="FF0000"/>
                          </a:solidFill>
                          <a:latin typeface="Cambria"/>
                          <a:ea typeface="Times New Roman"/>
                          <a:cs typeface="Times New Roman"/>
                        </a:rPr>
                        <a:t>Integer.parseInt</a:t>
                      </a:r>
                      <a:r>
                        <a:rPr lang="en-IN" sz="1500" dirty="0" smtClean="0">
                          <a:solidFill>
                            <a:srgbClr val="FF0000"/>
                          </a:solidFill>
                          <a:latin typeface="Cambria"/>
                          <a:ea typeface="Times New Roman"/>
                          <a:cs typeface="Times New Roman"/>
                        </a:rPr>
                        <a:t>(</a:t>
                      </a:r>
                      <a:r>
                        <a:rPr lang="en-IN" sz="1500" dirty="0" err="1" smtClean="0">
                          <a:solidFill>
                            <a:srgbClr val="FF0000"/>
                          </a:solidFill>
                          <a:latin typeface="Cambria"/>
                          <a:ea typeface="Times New Roman"/>
                          <a:cs typeface="Times New Roman"/>
                        </a:rPr>
                        <a:t>param</a:t>
                      </a:r>
                      <a:r>
                        <a:rPr lang="en-IN" sz="1500" dirty="0" smtClean="0">
                          <a:solidFill>
                            <a:srgbClr val="FF0000"/>
                          </a:solidFill>
                          <a:latin typeface="Cambria"/>
                          <a:ea typeface="Times New Roman"/>
                          <a:cs typeface="Times New Roman"/>
                        </a:rPr>
                        <a:t>);</a:t>
                      </a:r>
                      <a:endParaRPr lang="en-US" sz="1500" dirty="0" smtClean="0">
                        <a:solidFill>
                          <a:srgbClr val="FF0000"/>
                        </a:solidFill>
                        <a:latin typeface="Calibri"/>
                        <a:ea typeface="Times New Roman"/>
                        <a:cs typeface="Times New Roman"/>
                      </a:endParaRPr>
                    </a:p>
                    <a:p>
                      <a:pPr marL="1371600" marR="0" algn="just">
                        <a:lnSpc>
                          <a:spcPct val="115000"/>
                        </a:lnSpc>
                        <a:spcBef>
                          <a:spcPts val="0"/>
                        </a:spcBef>
                        <a:spcAft>
                          <a:spcPts val="0"/>
                        </a:spcAft>
                      </a:pPr>
                      <a:r>
                        <a:rPr lang="en-IN" sz="1500" dirty="0" smtClean="0">
                          <a:latin typeface="Cambria"/>
                          <a:ea typeface="Times New Roman"/>
                          <a:cs typeface="Times New Roman"/>
                        </a:rPr>
                        <a:t>else   </a:t>
                      </a:r>
                      <a:r>
                        <a:rPr lang="en-IN" sz="1500" dirty="0" err="1" smtClean="0">
                          <a:latin typeface="Cambria"/>
                          <a:ea typeface="Times New Roman"/>
                          <a:cs typeface="Times New Roman"/>
                        </a:rPr>
                        <a:t>fontSize</a:t>
                      </a:r>
                      <a:r>
                        <a:rPr lang="en-IN" sz="1500" dirty="0" smtClean="0">
                          <a:latin typeface="Cambria"/>
                          <a:ea typeface="Times New Roman"/>
                          <a:cs typeface="Times New Roman"/>
                        </a:rPr>
                        <a:t> = 0;</a:t>
                      </a:r>
                      <a:endParaRPr lang="en-US" sz="1500" dirty="0" smtClean="0">
                        <a:latin typeface="Calibri"/>
                        <a:ea typeface="Times New Roman"/>
                        <a:cs typeface="Times New Roman"/>
                      </a:endParaRPr>
                    </a:p>
                    <a:p>
                      <a:pPr marL="914400" marR="0" algn="just">
                        <a:lnSpc>
                          <a:spcPct val="115000"/>
                        </a:lnSpc>
                        <a:spcBef>
                          <a:spcPts val="0"/>
                        </a:spcBef>
                        <a:spcAft>
                          <a:spcPts val="0"/>
                        </a:spcAft>
                      </a:pPr>
                      <a:r>
                        <a:rPr lang="en-IN" sz="1500" dirty="0" smtClean="0">
                          <a:latin typeface="Cambria"/>
                          <a:ea typeface="Times New Roman"/>
                          <a:cs typeface="Times New Roman"/>
                        </a:rPr>
                        <a:t>} </a:t>
                      </a:r>
                      <a:endParaRPr lang="en-US" sz="1500" dirty="0" smtClean="0">
                        <a:latin typeface="Calibri"/>
                        <a:ea typeface="Times New Roman"/>
                        <a:cs typeface="Times New Roman"/>
                      </a:endParaRPr>
                    </a:p>
                  </a:txBody>
                  <a:tcPr marL="22849" marR="228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nvGraphicFramePr>
        <p:xfrm>
          <a:off x="4572000" y="152400"/>
          <a:ext cx="5105400" cy="5521325"/>
        </p:xfrm>
        <a:graphic>
          <a:graphicData uri="http://schemas.openxmlformats.org/drawingml/2006/table">
            <a:tbl>
              <a:tblPr/>
              <a:tblGrid>
                <a:gridCol w="5105400"/>
              </a:tblGrid>
              <a:tr h="5521325">
                <a:tc>
                  <a:txBody>
                    <a:bodyPr/>
                    <a:lstStyle/>
                    <a:p>
                      <a:pPr marL="914400" marR="0" algn="just">
                        <a:lnSpc>
                          <a:spcPct val="115000"/>
                        </a:lnSpc>
                        <a:spcBef>
                          <a:spcPts val="0"/>
                        </a:spcBef>
                        <a:spcAft>
                          <a:spcPts val="0"/>
                        </a:spcAft>
                      </a:pPr>
                      <a:r>
                        <a:rPr lang="en-IN" sz="1500" dirty="0" smtClean="0">
                          <a:latin typeface="Cambria"/>
                          <a:ea typeface="Times New Roman"/>
                          <a:cs typeface="Times New Roman"/>
                        </a:rPr>
                        <a:t>catch(</a:t>
                      </a:r>
                      <a:r>
                        <a:rPr lang="en-IN" sz="1500" dirty="0" err="1" smtClean="0">
                          <a:latin typeface="Cambria"/>
                          <a:ea typeface="Times New Roman"/>
                          <a:cs typeface="Times New Roman"/>
                        </a:rPr>
                        <a:t>NumberFormatException</a:t>
                      </a:r>
                      <a:r>
                        <a:rPr lang="en-IN" sz="1500" dirty="0" smtClean="0">
                          <a:latin typeface="Cambria"/>
                          <a:ea typeface="Times New Roman"/>
                          <a:cs typeface="Times New Roman"/>
                        </a:rPr>
                        <a:t> </a:t>
                      </a:r>
                      <a:r>
                        <a:rPr lang="en-IN" sz="1500" dirty="0">
                          <a:latin typeface="Cambria"/>
                          <a:ea typeface="Times New Roman"/>
                          <a:cs typeface="Times New Roman"/>
                        </a:rPr>
                        <a:t>e) </a:t>
                      </a:r>
                      <a:endParaRPr lang="en-US" sz="1500" dirty="0">
                        <a:latin typeface="Calibri"/>
                        <a:ea typeface="Times New Roman"/>
                        <a:cs typeface="Times New Roman"/>
                      </a:endParaRPr>
                    </a:p>
                    <a:p>
                      <a:pPr marL="914400" marR="0" algn="just">
                        <a:lnSpc>
                          <a:spcPct val="115000"/>
                        </a:lnSpc>
                        <a:spcBef>
                          <a:spcPts val="0"/>
                        </a:spcBef>
                        <a:spcAft>
                          <a:spcPts val="0"/>
                        </a:spcAft>
                      </a:pPr>
                      <a:r>
                        <a:rPr lang="en-IN" sz="1500" dirty="0" smtClean="0">
                          <a:latin typeface="Cambria"/>
                          <a:ea typeface="Times New Roman"/>
                          <a:cs typeface="Times New Roman"/>
                        </a:rPr>
                        <a:t>{        </a:t>
                      </a:r>
                      <a:r>
                        <a:rPr lang="en-IN" sz="1500" dirty="0" err="1" smtClean="0">
                          <a:latin typeface="Cambria"/>
                          <a:ea typeface="Times New Roman"/>
                          <a:cs typeface="Times New Roman"/>
                        </a:rPr>
                        <a:t>fontSize</a:t>
                      </a:r>
                      <a:r>
                        <a:rPr lang="en-IN" sz="1500" dirty="0" smtClean="0">
                          <a:latin typeface="Cambria"/>
                          <a:ea typeface="Times New Roman"/>
                          <a:cs typeface="Times New Roman"/>
                        </a:rPr>
                        <a:t> </a:t>
                      </a:r>
                      <a:r>
                        <a:rPr lang="en-IN" sz="1500" dirty="0">
                          <a:latin typeface="Cambria"/>
                          <a:ea typeface="Times New Roman"/>
                          <a:cs typeface="Times New Roman"/>
                        </a:rPr>
                        <a:t>= -1</a:t>
                      </a:r>
                      <a:r>
                        <a:rPr lang="en-IN" sz="1500" dirty="0" smtClean="0">
                          <a:latin typeface="Cambria"/>
                          <a:ea typeface="Times New Roman"/>
                          <a:cs typeface="Times New Roman"/>
                        </a:rPr>
                        <a:t>;    }</a:t>
                      </a:r>
                      <a:endParaRPr lang="en-US" sz="1500" dirty="0">
                        <a:latin typeface="Calibri"/>
                        <a:ea typeface="Times New Roman"/>
                        <a:cs typeface="Times New Roman"/>
                      </a:endParaRPr>
                    </a:p>
                    <a:p>
                      <a:pPr marL="914400" marR="0" algn="just">
                        <a:lnSpc>
                          <a:spcPct val="115000"/>
                        </a:lnSpc>
                        <a:spcBef>
                          <a:spcPts val="0"/>
                        </a:spcBef>
                        <a:spcAft>
                          <a:spcPts val="0"/>
                        </a:spcAft>
                      </a:pPr>
                      <a:r>
                        <a:rPr lang="en-IN" sz="1500" dirty="0" err="1">
                          <a:solidFill>
                            <a:srgbClr val="FF0000"/>
                          </a:solidFill>
                          <a:latin typeface="Cambria"/>
                          <a:ea typeface="Times New Roman"/>
                          <a:cs typeface="Times New Roman"/>
                        </a:rPr>
                        <a:t>param</a:t>
                      </a:r>
                      <a:r>
                        <a:rPr lang="en-IN" sz="1500" dirty="0">
                          <a:solidFill>
                            <a:srgbClr val="FF0000"/>
                          </a:solidFill>
                          <a:latin typeface="Cambria"/>
                          <a:ea typeface="Times New Roman"/>
                          <a:cs typeface="Times New Roman"/>
                        </a:rPr>
                        <a:t> = </a:t>
                      </a:r>
                      <a:r>
                        <a:rPr lang="en-IN" sz="1500" dirty="0" err="1">
                          <a:solidFill>
                            <a:srgbClr val="FF0000"/>
                          </a:solidFill>
                          <a:latin typeface="Cambria"/>
                          <a:ea typeface="Times New Roman"/>
                          <a:cs typeface="Times New Roman"/>
                        </a:rPr>
                        <a:t>getParameter</a:t>
                      </a:r>
                      <a:r>
                        <a:rPr lang="en-IN" sz="1500" dirty="0">
                          <a:solidFill>
                            <a:srgbClr val="FF0000"/>
                          </a:solidFill>
                          <a:latin typeface="Cambria"/>
                          <a:ea typeface="Times New Roman"/>
                          <a:cs typeface="Times New Roman"/>
                        </a:rPr>
                        <a:t>("leading");</a:t>
                      </a:r>
                      <a:endParaRPr lang="en-US" sz="1500" dirty="0">
                        <a:solidFill>
                          <a:srgbClr val="FF0000"/>
                        </a:solidFill>
                        <a:latin typeface="Calibri"/>
                        <a:ea typeface="Times New Roman"/>
                        <a:cs typeface="Times New Roman"/>
                      </a:endParaRPr>
                    </a:p>
                    <a:p>
                      <a:pPr marL="914400" marR="0" algn="just">
                        <a:lnSpc>
                          <a:spcPct val="115000"/>
                        </a:lnSpc>
                        <a:spcBef>
                          <a:spcPts val="0"/>
                        </a:spcBef>
                        <a:spcAft>
                          <a:spcPts val="0"/>
                        </a:spcAft>
                      </a:pPr>
                      <a:r>
                        <a:rPr lang="en-IN" sz="1500" dirty="0">
                          <a:latin typeface="Cambria"/>
                          <a:ea typeface="Times New Roman"/>
                          <a:cs typeface="Times New Roman"/>
                        </a:rPr>
                        <a:t>try </a:t>
                      </a:r>
                      <a:endParaRPr lang="en-US" sz="1500" dirty="0">
                        <a:latin typeface="Calibri"/>
                        <a:ea typeface="Times New Roman"/>
                        <a:cs typeface="Times New Roman"/>
                      </a:endParaRPr>
                    </a:p>
                    <a:p>
                      <a:pPr marL="914400" marR="0" algn="just">
                        <a:lnSpc>
                          <a:spcPct val="115000"/>
                        </a:lnSpc>
                        <a:spcBef>
                          <a:spcPts val="0"/>
                        </a:spcBef>
                        <a:spcAft>
                          <a:spcPts val="0"/>
                        </a:spcAft>
                      </a:pPr>
                      <a:r>
                        <a:rPr lang="en-IN" sz="1500" dirty="0" smtClean="0">
                          <a:latin typeface="Cambria"/>
                          <a:ea typeface="Times New Roman"/>
                          <a:cs typeface="Times New Roman"/>
                        </a:rPr>
                        <a:t>{  if(</a:t>
                      </a:r>
                      <a:r>
                        <a:rPr lang="en-IN" sz="1500" dirty="0" err="1" smtClean="0">
                          <a:latin typeface="Cambria"/>
                          <a:ea typeface="Times New Roman"/>
                          <a:cs typeface="Times New Roman"/>
                        </a:rPr>
                        <a:t>param</a:t>
                      </a:r>
                      <a:r>
                        <a:rPr lang="en-IN" sz="1500" dirty="0" smtClean="0">
                          <a:latin typeface="Cambria"/>
                          <a:ea typeface="Times New Roman"/>
                          <a:cs typeface="Times New Roman"/>
                        </a:rPr>
                        <a:t> </a:t>
                      </a:r>
                      <a:r>
                        <a:rPr lang="en-IN" sz="1500" dirty="0">
                          <a:latin typeface="Cambria"/>
                          <a:ea typeface="Times New Roman"/>
                          <a:cs typeface="Times New Roman"/>
                        </a:rPr>
                        <a:t>!= null) // if not </a:t>
                      </a:r>
                      <a:r>
                        <a:rPr lang="en-IN" sz="1500" dirty="0" smtClean="0">
                          <a:latin typeface="Cambria"/>
                          <a:ea typeface="Times New Roman"/>
                          <a:cs typeface="Times New Roman"/>
                        </a:rPr>
                        <a:t>found</a:t>
                      </a:r>
                      <a:endParaRPr lang="en-US" sz="1500" dirty="0" smtClean="0">
                        <a:latin typeface="Calibri"/>
                        <a:ea typeface="Times New Roman"/>
                        <a:cs typeface="Times New Roman"/>
                      </a:endParaRPr>
                    </a:p>
                    <a:p>
                      <a:pPr marL="914400" marR="0" algn="just">
                        <a:lnSpc>
                          <a:spcPct val="115000"/>
                        </a:lnSpc>
                        <a:spcBef>
                          <a:spcPts val="0"/>
                        </a:spcBef>
                        <a:spcAft>
                          <a:spcPts val="0"/>
                        </a:spcAft>
                      </a:pPr>
                      <a:r>
                        <a:rPr lang="en-IN" sz="1500" dirty="0" smtClean="0">
                          <a:solidFill>
                            <a:srgbClr val="FF0000"/>
                          </a:solidFill>
                          <a:latin typeface="Cambria"/>
                          <a:ea typeface="Times New Roman"/>
                          <a:cs typeface="Times New Roman"/>
                        </a:rPr>
                        <a:t>leading </a:t>
                      </a:r>
                      <a:r>
                        <a:rPr lang="en-IN" sz="1500" dirty="0">
                          <a:solidFill>
                            <a:srgbClr val="FF0000"/>
                          </a:solidFill>
                          <a:latin typeface="Cambria"/>
                          <a:ea typeface="Times New Roman"/>
                          <a:cs typeface="Times New Roman"/>
                        </a:rPr>
                        <a:t>= </a:t>
                      </a:r>
                      <a:r>
                        <a:rPr lang="en-IN" sz="1500" dirty="0" err="1">
                          <a:solidFill>
                            <a:srgbClr val="FF0000"/>
                          </a:solidFill>
                          <a:latin typeface="Cambria"/>
                          <a:ea typeface="Times New Roman"/>
                          <a:cs typeface="Times New Roman"/>
                        </a:rPr>
                        <a:t>Float.valueOf</a:t>
                      </a:r>
                      <a:r>
                        <a:rPr lang="en-IN" sz="1500" dirty="0">
                          <a:solidFill>
                            <a:srgbClr val="FF0000"/>
                          </a:solidFill>
                          <a:latin typeface="Cambria"/>
                          <a:ea typeface="Times New Roman"/>
                          <a:cs typeface="Times New Roman"/>
                        </a:rPr>
                        <a:t>(</a:t>
                      </a:r>
                      <a:r>
                        <a:rPr lang="en-IN" sz="1500" dirty="0" err="1">
                          <a:solidFill>
                            <a:srgbClr val="FF0000"/>
                          </a:solidFill>
                          <a:latin typeface="Cambria"/>
                          <a:ea typeface="Times New Roman"/>
                          <a:cs typeface="Times New Roman"/>
                        </a:rPr>
                        <a:t>param</a:t>
                      </a:r>
                      <a:r>
                        <a:rPr lang="en-IN" sz="1500" dirty="0">
                          <a:solidFill>
                            <a:srgbClr val="FF0000"/>
                          </a:solidFill>
                          <a:latin typeface="Cambria"/>
                          <a:ea typeface="Times New Roman"/>
                          <a:cs typeface="Times New Roman"/>
                        </a:rPr>
                        <a:t>).</a:t>
                      </a:r>
                      <a:r>
                        <a:rPr lang="en-IN" sz="1500" dirty="0" err="1">
                          <a:solidFill>
                            <a:srgbClr val="FF0000"/>
                          </a:solidFill>
                          <a:latin typeface="Cambria"/>
                          <a:ea typeface="Times New Roman"/>
                          <a:cs typeface="Times New Roman"/>
                        </a:rPr>
                        <a:t>floatValue</a:t>
                      </a:r>
                      <a:r>
                        <a:rPr lang="en-IN" sz="1500" dirty="0" smtClean="0">
                          <a:solidFill>
                            <a:srgbClr val="FF0000"/>
                          </a:solidFill>
                          <a:latin typeface="Cambria"/>
                          <a:ea typeface="Times New Roman"/>
                          <a:cs typeface="Times New Roman"/>
                        </a:rPr>
                        <a:t>();</a:t>
                      </a:r>
                      <a:endParaRPr lang="en-US" sz="1500" dirty="0" smtClean="0">
                        <a:solidFill>
                          <a:srgbClr val="FF0000"/>
                        </a:solidFill>
                        <a:latin typeface="Calibri"/>
                        <a:ea typeface="Times New Roman"/>
                        <a:cs typeface="Times New Roman"/>
                      </a:endParaRPr>
                    </a:p>
                    <a:p>
                      <a:pPr marL="914400" marR="0" algn="just">
                        <a:lnSpc>
                          <a:spcPct val="115000"/>
                        </a:lnSpc>
                        <a:spcBef>
                          <a:spcPts val="0"/>
                        </a:spcBef>
                        <a:spcAft>
                          <a:spcPts val="0"/>
                        </a:spcAft>
                      </a:pPr>
                      <a:r>
                        <a:rPr lang="en-IN" sz="1500" dirty="0" smtClean="0">
                          <a:latin typeface="Cambria"/>
                          <a:ea typeface="Times New Roman"/>
                          <a:cs typeface="Times New Roman"/>
                        </a:rPr>
                        <a:t>else</a:t>
                      </a:r>
                      <a:r>
                        <a:rPr lang="en-IN" sz="1500" baseline="0" dirty="0" smtClean="0">
                          <a:latin typeface="Cambria"/>
                          <a:ea typeface="Times New Roman"/>
                          <a:cs typeface="Times New Roman"/>
                        </a:rPr>
                        <a:t>    </a:t>
                      </a:r>
                      <a:r>
                        <a:rPr lang="en-IN" sz="1500" dirty="0" smtClean="0">
                          <a:latin typeface="Cambria"/>
                          <a:ea typeface="Times New Roman"/>
                          <a:cs typeface="Times New Roman"/>
                        </a:rPr>
                        <a:t>leading </a:t>
                      </a:r>
                      <a:r>
                        <a:rPr lang="en-IN" sz="1500" dirty="0">
                          <a:latin typeface="Cambria"/>
                          <a:ea typeface="Times New Roman"/>
                          <a:cs typeface="Times New Roman"/>
                        </a:rPr>
                        <a:t>= 0;</a:t>
                      </a:r>
                      <a:endParaRPr lang="en-US" sz="1500" dirty="0">
                        <a:latin typeface="Calibri"/>
                        <a:ea typeface="Times New Roman"/>
                        <a:cs typeface="Times New Roman"/>
                      </a:endParaRPr>
                    </a:p>
                    <a:p>
                      <a:pPr marL="914400" marR="0" algn="just">
                        <a:lnSpc>
                          <a:spcPct val="115000"/>
                        </a:lnSpc>
                        <a:spcBef>
                          <a:spcPts val="0"/>
                        </a:spcBef>
                        <a:spcAft>
                          <a:spcPts val="0"/>
                        </a:spcAft>
                      </a:pPr>
                      <a:r>
                        <a:rPr lang="en-IN" sz="1500" dirty="0">
                          <a:latin typeface="Cambria"/>
                          <a:ea typeface="Times New Roman"/>
                          <a:cs typeface="Times New Roman"/>
                        </a:rPr>
                        <a:t>}</a:t>
                      </a:r>
                      <a:endParaRPr lang="en-US" sz="1500" dirty="0">
                        <a:latin typeface="Calibri"/>
                        <a:ea typeface="Times New Roman"/>
                        <a:cs typeface="Times New Roman"/>
                      </a:endParaRPr>
                    </a:p>
                    <a:p>
                      <a:pPr marL="914400" marR="0" algn="just">
                        <a:lnSpc>
                          <a:spcPct val="115000"/>
                        </a:lnSpc>
                        <a:spcBef>
                          <a:spcPts val="0"/>
                        </a:spcBef>
                        <a:spcAft>
                          <a:spcPts val="0"/>
                        </a:spcAft>
                      </a:pPr>
                      <a:r>
                        <a:rPr lang="en-IN" sz="1500" dirty="0">
                          <a:latin typeface="Cambria"/>
                          <a:ea typeface="Times New Roman"/>
                          <a:cs typeface="Times New Roman"/>
                        </a:rPr>
                        <a:t> catch(</a:t>
                      </a:r>
                      <a:r>
                        <a:rPr lang="en-IN" sz="1500" dirty="0" err="1">
                          <a:latin typeface="Cambria"/>
                          <a:ea typeface="Times New Roman"/>
                          <a:cs typeface="Times New Roman"/>
                        </a:rPr>
                        <a:t>NumberFormatException</a:t>
                      </a:r>
                      <a:r>
                        <a:rPr lang="en-IN" sz="1500" dirty="0">
                          <a:latin typeface="Cambria"/>
                          <a:ea typeface="Times New Roman"/>
                          <a:cs typeface="Times New Roman"/>
                        </a:rPr>
                        <a:t> e) </a:t>
                      </a:r>
                      <a:endParaRPr lang="en-US" sz="1500" dirty="0">
                        <a:latin typeface="Calibri"/>
                        <a:ea typeface="Times New Roman"/>
                        <a:cs typeface="Times New Roman"/>
                      </a:endParaRPr>
                    </a:p>
                    <a:p>
                      <a:pPr marL="914400" marR="0" algn="just">
                        <a:lnSpc>
                          <a:spcPct val="115000"/>
                        </a:lnSpc>
                        <a:spcBef>
                          <a:spcPts val="0"/>
                        </a:spcBef>
                        <a:spcAft>
                          <a:spcPts val="0"/>
                        </a:spcAft>
                      </a:pPr>
                      <a:r>
                        <a:rPr lang="en-IN" sz="1500" dirty="0" smtClean="0">
                          <a:latin typeface="Cambria"/>
                          <a:ea typeface="Times New Roman"/>
                          <a:cs typeface="Times New Roman"/>
                        </a:rPr>
                        <a:t>{       leading </a:t>
                      </a:r>
                      <a:r>
                        <a:rPr lang="en-IN" sz="1500" dirty="0">
                          <a:latin typeface="Cambria"/>
                          <a:ea typeface="Times New Roman"/>
                          <a:cs typeface="Times New Roman"/>
                        </a:rPr>
                        <a:t>= -1</a:t>
                      </a:r>
                      <a:r>
                        <a:rPr lang="en-IN" sz="1500" dirty="0" smtClean="0">
                          <a:latin typeface="Cambria"/>
                          <a:ea typeface="Times New Roman"/>
                          <a:cs typeface="Times New Roman"/>
                        </a:rPr>
                        <a:t>;      }</a:t>
                      </a:r>
                      <a:endParaRPr lang="en-US" sz="1500" dirty="0">
                        <a:latin typeface="Calibri"/>
                        <a:ea typeface="Times New Roman"/>
                        <a:cs typeface="Times New Roman"/>
                      </a:endParaRPr>
                    </a:p>
                    <a:p>
                      <a:pPr marL="914400" marR="0" algn="just">
                        <a:lnSpc>
                          <a:spcPct val="115000"/>
                        </a:lnSpc>
                        <a:spcBef>
                          <a:spcPts val="0"/>
                        </a:spcBef>
                        <a:spcAft>
                          <a:spcPts val="0"/>
                        </a:spcAft>
                      </a:pPr>
                      <a:r>
                        <a:rPr lang="en-IN" sz="1500" dirty="0" err="1">
                          <a:solidFill>
                            <a:srgbClr val="FF0000"/>
                          </a:solidFill>
                          <a:latin typeface="Cambria"/>
                          <a:ea typeface="Times New Roman"/>
                          <a:cs typeface="Times New Roman"/>
                        </a:rPr>
                        <a:t>param</a:t>
                      </a:r>
                      <a:r>
                        <a:rPr lang="en-IN" sz="1500" dirty="0">
                          <a:solidFill>
                            <a:srgbClr val="FF0000"/>
                          </a:solidFill>
                          <a:latin typeface="Cambria"/>
                          <a:ea typeface="Times New Roman"/>
                          <a:cs typeface="Times New Roman"/>
                        </a:rPr>
                        <a:t> = </a:t>
                      </a:r>
                      <a:r>
                        <a:rPr lang="en-IN" sz="1500" dirty="0" err="1">
                          <a:solidFill>
                            <a:srgbClr val="FF0000"/>
                          </a:solidFill>
                          <a:latin typeface="Cambria"/>
                          <a:ea typeface="Times New Roman"/>
                          <a:cs typeface="Times New Roman"/>
                        </a:rPr>
                        <a:t>getParameter</a:t>
                      </a:r>
                      <a:r>
                        <a:rPr lang="en-IN" sz="1500" dirty="0">
                          <a:solidFill>
                            <a:srgbClr val="FF0000"/>
                          </a:solidFill>
                          <a:latin typeface="Cambria"/>
                          <a:ea typeface="Times New Roman"/>
                          <a:cs typeface="Times New Roman"/>
                        </a:rPr>
                        <a:t>("</a:t>
                      </a:r>
                      <a:r>
                        <a:rPr lang="en-IN" sz="1500" dirty="0" err="1">
                          <a:solidFill>
                            <a:srgbClr val="FF0000"/>
                          </a:solidFill>
                          <a:latin typeface="Cambria"/>
                          <a:ea typeface="Times New Roman"/>
                          <a:cs typeface="Times New Roman"/>
                        </a:rPr>
                        <a:t>accountEnabled</a:t>
                      </a:r>
                      <a:r>
                        <a:rPr lang="en-IN" sz="1500" dirty="0">
                          <a:solidFill>
                            <a:srgbClr val="FF0000"/>
                          </a:solidFill>
                          <a:latin typeface="Cambria"/>
                          <a:ea typeface="Times New Roman"/>
                          <a:cs typeface="Times New Roman"/>
                        </a:rPr>
                        <a:t>");</a:t>
                      </a:r>
                      <a:endParaRPr lang="en-US" sz="1500" dirty="0">
                        <a:solidFill>
                          <a:srgbClr val="FF0000"/>
                        </a:solidFill>
                        <a:latin typeface="Calibri"/>
                        <a:ea typeface="Times New Roman"/>
                        <a:cs typeface="Times New Roman"/>
                      </a:endParaRPr>
                    </a:p>
                    <a:p>
                      <a:pPr marL="914400" marR="0" algn="just">
                        <a:lnSpc>
                          <a:spcPct val="115000"/>
                        </a:lnSpc>
                        <a:spcBef>
                          <a:spcPts val="0"/>
                        </a:spcBef>
                        <a:spcAft>
                          <a:spcPts val="0"/>
                        </a:spcAft>
                      </a:pPr>
                      <a:r>
                        <a:rPr lang="en-IN" sz="1500" dirty="0">
                          <a:latin typeface="Cambria"/>
                          <a:ea typeface="Times New Roman"/>
                          <a:cs typeface="Times New Roman"/>
                        </a:rPr>
                        <a:t>if(</a:t>
                      </a:r>
                      <a:r>
                        <a:rPr lang="en-IN" sz="1500" dirty="0" err="1">
                          <a:latin typeface="Cambria"/>
                          <a:ea typeface="Times New Roman"/>
                          <a:cs typeface="Times New Roman"/>
                        </a:rPr>
                        <a:t>param</a:t>
                      </a:r>
                      <a:r>
                        <a:rPr lang="en-IN" sz="1500" dirty="0">
                          <a:latin typeface="Cambria"/>
                          <a:ea typeface="Times New Roman"/>
                          <a:cs typeface="Times New Roman"/>
                        </a:rPr>
                        <a:t> != </a:t>
                      </a:r>
                      <a:r>
                        <a:rPr lang="en-IN" sz="1500" dirty="0" smtClean="0">
                          <a:latin typeface="Cambria"/>
                          <a:ea typeface="Times New Roman"/>
                          <a:cs typeface="Times New Roman"/>
                        </a:rPr>
                        <a:t>null)</a:t>
                      </a:r>
                      <a:endParaRPr lang="en-US" sz="1500" dirty="0" smtClean="0">
                        <a:latin typeface="Calibri"/>
                        <a:ea typeface="Times New Roman"/>
                        <a:cs typeface="Times New Roman"/>
                      </a:endParaRPr>
                    </a:p>
                    <a:p>
                      <a:pPr marL="914400" marR="0" algn="just">
                        <a:lnSpc>
                          <a:spcPct val="115000"/>
                        </a:lnSpc>
                        <a:spcBef>
                          <a:spcPts val="0"/>
                        </a:spcBef>
                        <a:spcAft>
                          <a:spcPts val="0"/>
                        </a:spcAft>
                      </a:pPr>
                      <a:r>
                        <a:rPr lang="en-IN" sz="1500" dirty="0" smtClean="0">
                          <a:solidFill>
                            <a:srgbClr val="FF0000"/>
                          </a:solidFill>
                          <a:latin typeface="Cambria"/>
                          <a:ea typeface="Times New Roman"/>
                          <a:cs typeface="Times New Roman"/>
                        </a:rPr>
                        <a:t>active </a:t>
                      </a:r>
                      <a:r>
                        <a:rPr lang="en-IN" sz="1500" dirty="0">
                          <a:solidFill>
                            <a:srgbClr val="FF0000"/>
                          </a:solidFill>
                          <a:latin typeface="Cambria"/>
                          <a:ea typeface="Times New Roman"/>
                          <a:cs typeface="Times New Roman"/>
                        </a:rPr>
                        <a:t>= </a:t>
                      </a:r>
                      <a:r>
                        <a:rPr lang="en-IN" sz="1500" dirty="0" err="1">
                          <a:solidFill>
                            <a:srgbClr val="FF0000"/>
                          </a:solidFill>
                          <a:latin typeface="Cambria"/>
                          <a:ea typeface="Times New Roman"/>
                          <a:cs typeface="Times New Roman"/>
                        </a:rPr>
                        <a:t>Boolean.valueOf</a:t>
                      </a:r>
                      <a:r>
                        <a:rPr lang="en-IN" sz="1500" dirty="0">
                          <a:solidFill>
                            <a:srgbClr val="FF0000"/>
                          </a:solidFill>
                          <a:latin typeface="Cambria"/>
                          <a:ea typeface="Times New Roman"/>
                          <a:cs typeface="Times New Roman"/>
                        </a:rPr>
                        <a:t>(</a:t>
                      </a:r>
                      <a:r>
                        <a:rPr lang="en-IN" sz="1500" dirty="0" err="1">
                          <a:solidFill>
                            <a:srgbClr val="FF0000"/>
                          </a:solidFill>
                          <a:latin typeface="Cambria"/>
                          <a:ea typeface="Times New Roman"/>
                          <a:cs typeface="Times New Roman"/>
                        </a:rPr>
                        <a:t>param</a:t>
                      </a:r>
                      <a:r>
                        <a:rPr lang="en-IN" sz="1500" dirty="0">
                          <a:solidFill>
                            <a:srgbClr val="FF0000"/>
                          </a:solidFill>
                          <a:latin typeface="Cambria"/>
                          <a:ea typeface="Times New Roman"/>
                          <a:cs typeface="Times New Roman"/>
                        </a:rPr>
                        <a:t>).</a:t>
                      </a:r>
                      <a:r>
                        <a:rPr lang="en-IN" sz="1500" dirty="0" err="1">
                          <a:solidFill>
                            <a:srgbClr val="FF0000"/>
                          </a:solidFill>
                          <a:latin typeface="Cambria"/>
                          <a:ea typeface="Times New Roman"/>
                          <a:cs typeface="Times New Roman"/>
                        </a:rPr>
                        <a:t>booleanValue</a:t>
                      </a:r>
                      <a:r>
                        <a:rPr lang="en-IN" sz="1500" dirty="0">
                          <a:solidFill>
                            <a:srgbClr val="FF0000"/>
                          </a:solidFill>
                          <a:latin typeface="Cambria"/>
                          <a:ea typeface="Times New Roman"/>
                          <a:cs typeface="Times New Roman"/>
                        </a:rPr>
                        <a:t>();</a:t>
                      </a:r>
                      <a:endParaRPr lang="en-US" sz="1500" dirty="0">
                        <a:solidFill>
                          <a:srgbClr val="FF0000"/>
                        </a:solidFill>
                        <a:latin typeface="Calibri"/>
                        <a:ea typeface="Times New Roman"/>
                        <a:cs typeface="Times New Roman"/>
                      </a:endParaRPr>
                    </a:p>
                    <a:p>
                      <a:pPr marL="457200" marR="0" algn="just">
                        <a:lnSpc>
                          <a:spcPct val="115000"/>
                        </a:lnSpc>
                        <a:spcBef>
                          <a:spcPts val="0"/>
                        </a:spcBef>
                        <a:spcAft>
                          <a:spcPts val="0"/>
                        </a:spcAft>
                      </a:pPr>
                      <a:r>
                        <a:rPr lang="en-IN" sz="1500" dirty="0">
                          <a:latin typeface="Cambria"/>
                          <a:ea typeface="Times New Roman"/>
                          <a:cs typeface="Times New Roman"/>
                        </a:rPr>
                        <a:t>}</a:t>
                      </a:r>
                      <a:endParaRPr lang="en-US" sz="1500" dirty="0">
                        <a:latin typeface="Calibri"/>
                        <a:ea typeface="Times New Roman"/>
                        <a:cs typeface="Times New Roman"/>
                      </a:endParaRPr>
                    </a:p>
                    <a:p>
                      <a:pPr marL="457200" marR="0" algn="just">
                        <a:lnSpc>
                          <a:spcPct val="115000"/>
                        </a:lnSpc>
                        <a:spcBef>
                          <a:spcPts val="0"/>
                        </a:spcBef>
                        <a:spcAft>
                          <a:spcPts val="0"/>
                        </a:spcAft>
                      </a:pPr>
                      <a:r>
                        <a:rPr lang="en-IN" sz="1500" dirty="0">
                          <a:latin typeface="Cambria"/>
                          <a:ea typeface="Times New Roman"/>
                          <a:cs typeface="Times New Roman"/>
                        </a:rPr>
                        <a:t>public void paint(Graphics g) </a:t>
                      </a:r>
                      <a:endParaRPr lang="en-US" sz="1500" dirty="0">
                        <a:latin typeface="Calibri"/>
                        <a:ea typeface="Times New Roman"/>
                        <a:cs typeface="Times New Roman"/>
                      </a:endParaRPr>
                    </a:p>
                    <a:p>
                      <a:pPr marL="457200" marR="0" algn="just">
                        <a:lnSpc>
                          <a:spcPct val="115000"/>
                        </a:lnSpc>
                        <a:spcBef>
                          <a:spcPts val="0"/>
                        </a:spcBef>
                        <a:spcAft>
                          <a:spcPts val="0"/>
                        </a:spcAft>
                      </a:pPr>
                      <a:r>
                        <a:rPr lang="en-IN" sz="1500" dirty="0" smtClean="0">
                          <a:latin typeface="Cambria"/>
                          <a:ea typeface="Times New Roman"/>
                          <a:cs typeface="Times New Roman"/>
                        </a:rPr>
                        <a:t>{</a:t>
                      </a:r>
                      <a:r>
                        <a:rPr lang="en-IN" sz="1500" dirty="0" err="1" smtClean="0">
                          <a:latin typeface="Cambria"/>
                          <a:ea typeface="Times New Roman"/>
                          <a:cs typeface="Times New Roman"/>
                        </a:rPr>
                        <a:t>g.drawString</a:t>
                      </a:r>
                      <a:r>
                        <a:rPr lang="en-IN" sz="1500" dirty="0">
                          <a:latin typeface="Cambria"/>
                          <a:ea typeface="Times New Roman"/>
                          <a:cs typeface="Times New Roman"/>
                        </a:rPr>
                        <a:t>("Font name: " + </a:t>
                      </a:r>
                      <a:r>
                        <a:rPr lang="en-IN" sz="1500" dirty="0" err="1">
                          <a:latin typeface="Cambria"/>
                          <a:ea typeface="Times New Roman"/>
                          <a:cs typeface="Times New Roman"/>
                        </a:rPr>
                        <a:t>fontName</a:t>
                      </a:r>
                      <a:r>
                        <a:rPr lang="en-IN" sz="1500" dirty="0">
                          <a:latin typeface="Cambria"/>
                          <a:ea typeface="Times New Roman"/>
                          <a:cs typeface="Times New Roman"/>
                        </a:rPr>
                        <a:t>, 0, 10);</a:t>
                      </a:r>
                      <a:endParaRPr lang="en-US" sz="1500" dirty="0">
                        <a:latin typeface="Calibri"/>
                        <a:ea typeface="Times New Roman"/>
                        <a:cs typeface="Times New Roman"/>
                      </a:endParaRPr>
                    </a:p>
                    <a:p>
                      <a:pPr marL="457200" marR="0" algn="just">
                        <a:lnSpc>
                          <a:spcPct val="115000"/>
                        </a:lnSpc>
                        <a:spcBef>
                          <a:spcPts val="0"/>
                        </a:spcBef>
                        <a:spcAft>
                          <a:spcPts val="0"/>
                        </a:spcAft>
                      </a:pPr>
                      <a:r>
                        <a:rPr lang="en-IN" sz="1500" dirty="0" err="1">
                          <a:latin typeface="Cambria"/>
                          <a:ea typeface="Times New Roman"/>
                          <a:cs typeface="Times New Roman"/>
                        </a:rPr>
                        <a:t>g.drawString</a:t>
                      </a:r>
                      <a:r>
                        <a:rPr lang="en-IN" sz="1500" dirty="0">
                          <a:latin typeface="Cambria"/>
                          <a:ea typeface="Times New Roman"/>
                          <a:cs typeface="Times New Roman"/>
                        </a:rPr>
                        <a:t>("Font size: " + </a:t>
                      </a:r>
                      <a:r>
                        <a:rPr lang="en-IN" sz="1500" dirty="0" err="1">
                          <a:latin typeface="Cambria"/>
                          <a:ea typeface="Times New Roman"/>
                          <a:cs typeface="Times New Roman"/>
                        </a:rPr>
                        <a:t>fontSize</a:t>
                      </a:r>
                      <a:r>
                        <a:rPr lang="en-IN" sz="1500" dirty="0">
                          <a:latin typeface="Cambria"/>
                          <a:ea typeface="Times New Roman"/>
                          <a:cs typeface="Times New Roman"/>
                        </a:rPr>
                        <a:t>, 0, 26);</a:t>
                      </a:r>
                      <a:endParaRPr lang="en-US" sz="1500" dirty="0">
                        <a:latin typeface="Calibri"/>
                        <a:ea typeface="Times New Roman"/>
                        <a:cs typeface="Times New Roman"/>
                      </a:endParaRPr>
                    </a:p>
                    <a:p>
                      <a:pPr marL="457200" marR="0" algn="just">
                        <a:lnSpc>
                          <a:spcPct val="115000"/>
                        </a:lnSpc>
                        <a:spcBef>
                          <a:spcPts val="0"/>
                        </a:spcBef>
                        <a:spcAft>
                          <a:spcPts val="0"/>
                        </a:spcAft>
                      </a:pPr>
                      <a:r>
                        <a:rPr lang="en-IN" sz="1500" dirty="0" err="1">
                          <a:latin typeface="Cambria"/>
                          <a:ea typeface="Times New Roman"/>
                          <a:cs typeface="Times New Roman"/>
                        </a:rPr>
                        <a:t>g.drawString</a:t>
                      </a:r>
                      <a:r>
                        <a:rPr lang="en-IN" sz="1500" dirty="0">
                          <a:latin typeface="Cambria"/>
                          <a:ea typeface="Times New Roman"/>
                          <a:cs typeface="Times New Roman"/>
                        </a:rPr>
                        <a:t>("Leading: " + leading, 0, 42);</a:t>
                      </a:r>
                      <a:endParaRPr lang="en-US" sz="1500" dirty="0">
                        <a:latin typeface="Calibri"/>
                        <a:ea typeface="Times New Roman"/>
                        <a:cs typeface="Times New Roman"/>
                      </a:endParaRPr>
                    </a:p>
                    <a:p>
                      <a:pPr marL="457200" marR="0" algn="just">
                        <a:lnSpc>
                          <a:spcPct val="115000"/>
                        </a:lnSpc>
                        <a:spcBef>
                          <a:spcPts val="0"/>
                        </a:spcBef>
                        <a:spcAft>
                          <a:spcPts val="0"/>
                        </a:spcAft>
                      </a:pPr>
                      <a:r>
                        <a:rPr lang="en-IN" sz="1500" dirty="0" err="1">
                          <a:latin typeface="Cambria"/>
                          <a:ea typeface="Times New Roman"/>
                          <a:cs typeface="Times New Roman"/>
                        </a:rPr>
                        <a:t>g.drawString</a:t>
                      </a:r>
                      <a:r>
                        <a:rPr lang="en-IN" sz="1500" dirty="0">
                          <a:latin typeface="Cambria"/>
                          <a:ea typeface="Times New Roman"/>
                          <a:cs typeface="Times New Roman"/>
                        </a:rPr>
                        <a:t>("Account Active: " + active, 0, 58);</a:t>
                      </a:r>
                      <a:endParaRPr lang="en-US" sz="1500" dirty="0">
                        <a:latin typeface="Calibri"/>
                        <a:ea typeface="Times New Roman"/>
                        <a:cs typeface="Times New Roman"/>
                      </a:endParaRPr>
                    </a:p>
                    <a:p>
                      <a:pPr marL="457200" marR="0" algn="just">
                        <a:lnSpc>
                          <a:spcPct val="115000"/>
                        </a:lnSpc>
                        <a:spcBef>
                          <a:spcPts val="0"/>
                        </a:spcBef>
                        <a:spcAft>
                          <a:spcPts val="0"/>
                        </a:spcAft>
                      </a:pPr>
                      <a:r>
                        <a:rPr lang="en-IN" sz="1500" dirty="0">
                          <a:latin typeface="Cambria"/>
                          <a:ea typeface="Times New Roman"/>
                          <a:cs typeface="Times New Roman"/>
                        </a:rPr>
                        <a:t>}</a:t>
                      </a:r>
                      <a:endParaRPr lang="en-US" sz="1500" dirty="0">
                        <a:latin typeface="Calibri"/>
                        <a:ea typeface="Times New Roman"/>
                        <a:cs typeface="Times New Roman"/>
                      </a:endParaRPr>
                    </a:p>
                    <a:p>
                      <a:pPr marL="0" marR="0" algn="just">
                        <a:lnSpc>
                          <a:spcPct val="115000"/>
                        </a:lnSpc>
                        <a:spcBef>
                          <a:spcPts val="0"/>
                        </a:spcBef>
                        <a:spcAft>
                          <a:spcPts val="0"/>
                        </a:spcAft>
                      </a:pPr>
                      <a:r>
                        <a:rPr lang="en-IN" sz="1500" dirty="0">
                          <a:latin typeface="Cambria"/>
                          <a:ea typeface="Times New Roman"/>
                          <a:cs typeface="Times New Roman"/>
                        </a:rPr>
                        <a:t>}</a:t>
                      </a:r>
                      <a:endParaRPr lang="en-US" sz="1500" dirty="0">
                        <a:latin typeface="Calibri"/>
                        <a:ea typeface="Times New Roman"/>
                        <a:cs typeface="Times New Roman"/>
                      </a:endParaRPr>
                    </a:p>
                  </a:txBody>
                  <a:tcPr marL="22849" marR="228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7" name="Picture 6"/>
          <p:cNvPicPr>
            <a:picLocks noChangeAspect="1" noChangeArrowheads="1"/>
          </p:cNvPicPr>
          <p:nvPr/>
        </p:nvPicPr>
        <p:blipFill>
          <a:blip r:embed="rId3" cstate="print"/>
          <a:srcRect/>
          <a:stretch>
            <a:fillRect/>
          </a:stretch>
        </p:blipFill>
        <p:spPr bwMode="auto">
          <a:xfrm>
            <a:off x="5715000" y="5491163"/>
            <a:ext cx="2921000" cy="13668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a:xfrm>
            <a:off x="381000" y="304800"/>
            <a:ext cx="8458200" cy="792163"/>
          </a:xfrm>
        </p:spPr>
        <p:txBody>
          <a:bodyPr/>
          <a:lstStyle/>
          <a:p>
            <a:pPr algn="just" eaLnBrk="1" hangingPunct="1"/>
            <a:r>
              <a:rPr lang="en-US" sz="3600" smtClean="0">
                <a:solidFill>
                  <a:schemeClr val="tx1"/>
                </a:solidFill>
                <a:latin typeface="Cambria" pitchFamily="18" charset="0"/>
                <a:cs typeface="Calibri" pitchFamily="34" charset="0"/>
              </a:rPr>
              <a:t>Passing Parameters to Applet</a:t>
            </a:r>
          </a:p>
        </p:txBody>
      </p:sp>
      <p:sp>
        <p:nvSpPr>
          <p:cNvPr id="31747" name="Content Placeholder 2"/>
          <p:cNvSpPr>
            <a:spLocks noGrp="1"/>
          </p:cNvSpPr>
          <p:nvPr>
            <p:ph sz="quarter" idx="1"/>
          </p:nvPr>
        </p:nvSpPr>
        <p:spPr>
          <a:xfrm>
            <a:off x="381000" y="1143000"/>
            <a:ext cx="8610600" cy="5486400"/>
          </a:xfrm>
        </p:spPr>
        <p:txBody>
          <a:bodyPr/>
          <a:lstStyle/>
          <a:p>
            <a:pPr algn="just">
              <a:defRPr/>
            </a:pPr>
            <a:r>
              <a:rPr lang="en-US" sz="2400" dirty="0" smtClean="0">
                <a:latin typeface="Cambria" pitchFamily="18" charset="0"/>
              </a:rPr>
              <a:t>String to integer conversion :</a:t>
            </a:r>
          </a:p>
          <a:p>
            <a:pPr algn="just">
              <a:buFont typeface="Wingdings 2" pitchFamily="18" charset="2"/>
              <a:buNone/>
              <a:defRPr/>
            </a:pPr>
            <a:r>
              <a:rPr lang="en-IN" sz="2400" dirty="0" smtClean="0">
                <a:latin typeface="Cambria" pitchFamily="18" charset="0"/>
                <a:cs typeface="Times New Roman" pitchFamily="18" charset="0"/>
              </a:rPr>
              <a:t>		</a:t>
            </a:r>
            <a:r>
              <a:rPr lang="en-IN" sz="2400" dirty="0" err="1" smtClean="0">
                <a:latin typeface="Cambria" pitchFamily="18" charset="0"/>
                <a:cs typeface="Times New Roman" pitchFamily="18" charset="0"/>
              </a:rPr>
              <a:t>int</a:t>
            </a:r>
            <a:r>
              <a:rPr lang="en-IN" sz="2400" dirty="0" smtClean="0">
                <a:latin typeface="Cambria" pitchFamily="18" charset="0"/>
                <a:cs typeface="Times New Roman" pitchFamily="18" charset="0"/>
              </a:rPr>
              <a:t> </a:t>
            </a:r>
            <a:r>
              <a:rPr lang="en-IN" sz="2400" dirty="0" err="1" smtClean="0">
                <a:latin typeface="Cambria" pitchFamily="18" charset="0"/>
                <a:cs typeface="Times New Roman" pitchFamily="18" charset="0"/>
              </a:rPr>
              <a:t>i</a:t>
            </a:r>
            <a:r>
              <a:rPr lang="en-IN" sz="2400" dirty="0" smtClean="0">
                <a:latin typeface="Cambria" pitchFamily="18" charset="0"/>
                <a:cs typeface="Times New Roman" pitchFamily="18" charset="0"/>
              </a:rPr>
              <a:t> = </a:t>
            </a:r>
            <a:r>
              <a:rPr lang="en-IN" sz="2400" dirty="0" err="1" smtClean="0">
                <a:latin typeface="Cambria" pitchFamily="18" charset="0"/>
                <a:cs typeface="Times New Roman" pitchFamily="18" charset="0"/>
              </a:rPr>
              <a:t>Integer.parseInt</a:t>
            </a:r>
            <a:r>
              <a:rPr lang="en-IN" sz="2400" dirty="0" smtClean="0">
                <a:latin typeface="Cambria" pitchFamily="18" charset="0"/>
                <a:cs typeface="Times New Roman" pitchFamily="18" charset="0"/>
              </a:rPr>
              <a:t>(</a:t>
            </a:r>
            <a:r>
              <a:rPr lang="en-IN" sz="2400" dirty="0" err="1" smtClean="0">
                <a:latin typeface="Cambria" pitchFamily="18" charset="0"/>
                <a:cs typeface="Times New Roman" pitchFamily="18" charset="0"/>
              </a:rPr>
              <a:t>str</a:t>
            </a:r>
            <a:r>
              <a:rPr lang="en-IN" sz="2400" dirty="0" smtClean="0">
                <a:latin typeface="Cambria" pitchFamily="18" charset="0"/>
                <a:cs typeface="Times New Roman" pitchFamily="18" charset="0"/>
              </a:rPr>
              <a:t>);</a:t>
            </a:r>
            <a:endParaRPr lang="en-US" sz="2400" dirty="0" smtClean="0">
              <a:latin typeface="Cambria" pitchFamily="18" charset="0"/>
            </a:endParaRPr>
          </a:p>
          <a:p>
            <a:pPr algn="just">
              <a:defRPr/>
            </a:pPr>
            <a:r>
              <a:rPr lang="en-US" sz="2400" dirty="0" smtClean="0">
                <a:latin typeface="Cambria" pitchFamily="18" charset="0"/>
              </a:rPr>
              <a:t>String to float conversion :</a:t>
            </a:r>
          </a:p>
          <a:p>
            <a:pPr algn="just">
              <a:buFont typeface="Wingdings 2" pitchFamily="18" charset="2"/>
              <a:buNone/>
              <a:defRPr/>
            </a:pPr>
            <a:r>
              <a:rPr lang="en-IN" sz="2400" dirty="0" smtClean="0">
                <a:latin typeface="Cambria" pitchFamily="18" charset="0"/>
                <a:cs typeface="Times New Roman" pitchFamily="18" charset="0"/>
              </a:rPr>
              <a:t>		float f = </a:t>
            </a:r>
            <a:r>
              <a:rPr lang="en-IN" sz="2400" dirty="0" err="1" smtClean="0">
                <a:latin typeface="Cambria" pitchFamily="18" charset="0"/>
                <a:cs typeface="Times New Roman" pitchFamily="18" charset="0"/>
              </a:rPr>
              <a:t>Float.valueOf</a:t>
            </a:r>
            <a:r>
              <a:rPr lang="en-IN" sz="2400" dirty="0" smtClean="0">
                <a:latin typeface="Cambria" pitchFamily="18" charset="0"/>
                <a:cs typeface="Times New Roman" pitchFamily="18" charset="0"/>
              </a:rPr>
              <a:t>(</a:t>
            </a:r>
            <a:r>
              <a:rPr lang="en-IN" sz="2400" dirty="0" err="1" smtClean="0">
                <a:latin typeface="Cambria" pitchFamily="18" charset="0"/>
                <a:cs typeface="Times New Roman" pitchFamily="18" charset="0"/>
              </a:rPr>
              <a:t>str</a:t>
            </a:r>
            <a:r>
              <a:rPr lang="en-IN" sz="2400" dirty="0" smtClean="0">
                <a:latin typeface="Cambria" pitchFamily="18" charset="0"/>
                <a:cs typeface="Times New Roman" pitchFamily="18" charset="0"/>
              </a:rPr>
              <a:t>).</a:t>
            </a:r>
            <a:r>
              <a:rPr lang="en-IN" sz="2400" dirty="0" err="1" smtClean="0">
                <a:latin typeface="Cambria" pitchFamily="18" charset="0"/>
                <a:cs typeface="Times New Roman" pitchFamily="18" charset="0"/>
              </a:rPr>
              <a:t>floatValue</a:t>
            </a:r>
            <a:r>
              <a:rPr lang="en-IN" sz="2400" dirty="0" smtClean="0">
                <a:latin typeface="Cambria" pitchFamily="18" charset="0"/>
                <a:cs typeface="Times New Roman" pitchFamily="18" charset="0"/>
              </a:rPr>
              <a:t>();</a:t>
            </a:r>
            <a:endParaRPr lang="en-US" sz="2400" dirty="0" smtClean="0">
              <a:latin typeface="Cambria" pitchFamily="18" charset="0"/>
            </a:endParaRPr>
          </a:p>
          <a:p>
            <a:pPr algn="just">
              <a:defRPr/>
            </a:pPr>
            <a:r>
              <a:rPr lang="en-US" sz="2400" dirty="0" smtClean="0">
                <a:latin typeface="Cambria" pitchFamily="18" charset="0"/>
              </a:rPr>
              <a:t>String to </a:t>
            </a:r>
            <a:r>
              <a:rPr lang="en-US" sz="2400" dirty="0" err="1" smtClean="0">
                <a:latin typeface="Cambria" pitchFamily="18" charset="0"/>
              </a:rPr>
              <a:t>boolean</a:t>
            </a:r>
            <a:r>
              <a:rPr lang="en-US" sz="2400" dirty="0" smtClean="0">
                <a:latin typeface="Cambria" pitchFamily="18" charset="0"/>
              </a:rPr>
              <a:t> conversion :</a:t>
            </a:r>
          </a:p>
          <a:p>
            <a:pPr marL="914400" algn="just">
              <a:lnSpc>
                <a:spcPct val="115000"/>
              </a:lnSpc>
              <a:spcBef>
                <a:spcPts val="0"/>
              </a:spcBef>
              <a:spcAft>
                <a:spcPts val="0"/>
              </a:spcAft>
              <a:buFont typeface="Wingdings 2" pitchFamily="18" charset="2"/>
              <a:buNone/>
              <a:defRPr/>
            </a:pPr>
            <a:r>
              <a:rPr lang="en-IN" sz="2400" dirty="0" smtClean="0">
                <a:latin typeface="Cambria"/>
                <a:ea typeface="Times New Roman"/>
                <a:cs typeface="Times New Roman"/>
              </a:rPr>
              <a:t>	</a:t>
            </a:r>
            <a:r>
              <a:rPr lang="en-IN" sz="2400" dirty="0" err="1" smtClean="0">
                <a:latin typeface="Cambria"/>
                <a:ea typeface="Times New Roman"/>
                <a:cs typeface="Times New Roman"/>
              </a:rPr>
              <a:t>boolean</a:t>
            </a:r>
            <a:r>
              <a:rPr lang="en-IN" sz="2400" dirty="0" smtClean="0">
                <a:latin typeface="Cambria"/>
                <a:ea typeface="Times New Roman"/>
                <a:cs typeface="Times New Roman"/>
              </a:rPr>
              <a:t> b = </a:t>
            </a:r>
            <a:r>
              <a:rPr lang="en-IN" sz="2400" dirty="0" err="1" smtClean="0">
                <a:latin typeface="Cambria"/>
                <a:ea typeface="Times New Roman"/>
                <a:cs typeface="Times New Roman"/>
              </a:rPr>
              <a:t>Boolean.valueOf</a:t>
            </a:r>
            <a:r>
              <a:rPr lang="en-IN" sz="2400" dirty="0" smtClean="0">
                <a:latin typeface="Cambria"/>
                <a:ea typeface="Times New Roman"/>
                <a:cs typeface="Times New Roman"/>
              </a:rPr>
              <a:t>(</a:t>
            </a:r>
            <a:r>
              <a:rPr lang="en-IN" sz="2400" dirty="0" err="1" smtClean="0">
                <a:latin typeface="Cambria"/>
                <a:ea typeface="Times New Roman"/>
                <a:cs typeface="Times New Roman"/>
              </a:rPr>
              <a:t>str</a:t>
            </a:r>
            <a:r>
              <a:rPr lang="en-IN" sz="2400" dirty="0" smtClean="0">
                <a:latin typeface="Cambria"/>
                <a:ea typeface="Times New Roman"/>
                <a:cs typeface="Times New Roman"/>
              </a:rPr>
              <a:t>).</a:t>
            </a:r>
            <a:r>
              <a:rPr lang="en-IN" sz="2400" dirty="0" err="1" smtClean="0">
                <a:latin typeface="Cambria"/>
                <a:ea typeface="Times New Roman"/>
                <a:cs typeface="Times New Roman"/>
              </a:rPr>
              <a:t>booleanValue</a:t>
            </a:r>
            <a:r>
              <a:rPr lang="en-IN" sz="2400" dirty="0" smtClean="0">
                <a:latin typeface="Cambria"/>
                <a:ea typeface="Times New Roman"/>
                <a:cs typeface="Times New Roman"/>
              </a:rPr>
              <a:t>();</a:t>
            </a:r>
            <a:endParaRPr lang="en-US" sz="2400" dirty="0" smtClean="0">
              <a:latin typeface="Cambria" pitchFamily="18" charset="0"/>
            </a:endParaRPr>
          </a:p>
          <a:p>
            <a:pPr algn="just">
              <a:defRPr/>
            </a:pPr>
            <a:endParaRPr lang="en-US" sz="2400" dirty="0" smtClean="0">
              <a:latin typeface="Cambria"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76200" y="74613"/>
          <a:ext cx="5334000" cy="6572250"/>
        </p:xfrm>
        <a:graphic>
          <a:graphicData uri="http://schemas.openxmlformats.org/drawingml/2006/table">
            <a:tbl>
              <a:tblPr/>
              <a:tblGrid>
                <a:gridCol w="5334000"/>
              </a:tblGrid>
              <a:tr h="6477001">
                <a:tc>
                  <a:txBody>
                    <a:bodyPr/>
                    <a:lstStyle/>
                    <a:p>
                      <a:pPr algn="just">
                        <a:lnSpc>
                          <a:spcPct val="115000"/>
                        </a:lnSpc>
                        <a:spcAft>
                          <a:spcPts val="0"/>
                        </a:spcAft>
                      </a:pPr>
                      <a:r>
                        <a:rPr lang="en-US" sz="1500" dirty="0" smtClean="0">
                          <a:latin typeface="Cambria"/>
                          <a:ea typeface="Times New Roman"/>
                          <a:cs typeface="Times New Roman"/>
                        </a:rPr>
                        <a:t>// Moving Banner</a:t>
                      </a:r>
                    </a:p>
                    <a:p>
                      <a:pPr algn="just">
                        <a:lnSpc>
                          <a:spcPct val="115000"/>
                        </a:lnSpc>
                        <a:spcAft>
                          <a:spcPts val="0"/>
                        </a:spcAft>
                      </a:pPr>
                      <a:r>
                        <a:rPr lang="en-US" sz="1500" dirty="0" smtClean="0">
                          <a:latin typeface="Cambria"/>
                          <a:ea typeface="Times New Roman"/>
                          <a:cs typeface="Times New Roman"/>
                        </a:rPr>
                        <a:t>import </a:t>
                      </a:r>
                      <a:r>
                        <a:rPr lang="en-US" sz="1500" dirty="0">
                          <a:latin typeface="Cambria"/>
                          <a:ea typeface="Times New Roman"/>
                          <a:cs typeface="Times New Roman"/>
                        </a:rPr>
                        <a:t>java.awt.*;</a:t>
                      </a:r>
                      <a:endParaRPr lang="en-IN" sz="1500" dirty="0">
                        <a:latin typeface="Calibri"/>
                        <a:ea typeface="Times New Roman"/>
                        <a:cs typeface="Times New Roman"/>
                      </a:endParaRPr>
                    </a:p>
                    <a:p>
                      <a:pPr algn="just">
                        <a:lnSpc>
                          <a:spcPct val="115000"/>
                        </a:lnSpc>
                        <a:spcAft>
                          <a:spcPts val="0"/>
                        </a:spcAft>
                      </a:pPr>
                      <a:r>
                        <a:rPr lang="en-US" sz="1500" dirty="0">
                          <a:latin typeface="Cambria"/>
                          <a:ea typeface="Times New Roman"/>
                          <a:cs typeface="Times New Roman"/>
                        </a:rPr>
                        <a:t>import </a:t>
                      </a:r>
                      <a:r>
                        <a:rPr lang="en-US" sz="1500" dirty="0" err="1">
                          <a:latin typeface="Cambria"/>
                          <a:ea typeface="Times New Roman"/>
                          <a:cs typeface="Times New Roman"/>
                        </a:rPr>
                        <a:t>java.applet</a:t>
                      </a:r>
                      <a:r>
                        <a:rPr lang="en-US" sz="1500" dirty="0">
                          <a:latin typeface="Cambria"/>
                          <a:ea typeface="Times New Roman"/>
                          <a:cs typeface="Times New Roman"/>
                        </a:rPr>
                        <a:t>.*;</a:t>
                      </a:r>
                      <a:endParaRPr lang="en-IN" sz="1500" dirty="0">
                        <a:latin typeface="Calibri"/>
                        <a:ea typeface="Times New Roman"/>
                        <a:cs typeface="Times New Roman"/>
                      </a:endParaRPr>
                    </a:p>
                    <a:p>
                      <a:pPr algn="just">
                        <a:lnSpc>
                          <a:spcPct val="115000"/>
                        </a:lnSpc>
                        <a:spcAft>
                          <a:spcPts val="0"/>
                        </a:spcAft>
                      </a:pPr>
                      <a:r>
                        <a:rPr lang="en-US" sz="1500" dirty="0" smtClean="0">
                          <a:latin typeface="Cambria"/>
                          <a:ea typeface="Times New Roman"/>
                          <a:cs typeface="Times New Roman"/>
                        </a:rPr>
                        <a:t>/*   </a:t>
                      </a:r>
                      <a:endParaRPr lang="en-IN" sz="1500" dirty="0">
                        <a:latin typeface="Calibri"/>
                        <a:ea typeface="Times New Roman"/>
                        <a:cs typeface="Times New Roman"/>
                      </a:endParaRPr>
                    </a:p>
                    <a:p>
                      <a:pPr algn="just">
                        <a:lnSpc>
                          <a:spcPct val="115000"/>
                        </a:lnSpc>
                        <a:spcAft>
                          <a:spcPts val="0"/>
                        </a:spcAft>
                      </a:pPr>
                      <a:r>
                        <a:rPr lang="en-US" sz="1500" dirty="0">
                          <a:latin typeface="Cambria"/>
                          <a:ea typeface="Times New Roman"/>
                          <a:cs typeface="Times New Roman"/>
                        </a:rPr>
                        <a:t>&lt;applet code="</a:t>
                      </a:r>
                      <a:r>
                        <a:rPr lang="en-US" sz="1500" dirty="0" err="1">
                          <a:latin typeface="Cambria"/>
                          <a:ea typeface="Times New Roman"/>
                          <a:cs typeface="Times New Roman"/>
                        </a:rPr>
                        <a:t>SimpleBanner</a:t>
                      </a:r>
                      <a:r>
                        <a:rPr lang="en-US" sz="1500" dirty="0">
                          <a:latin typeface="Cambria"/>
                          <a:ea typeface="Times New Roman"/>
                          <a:cs typeface="Times New Roman"/>
                        </a:rPr>
                        <a:t>" width=300 height=50&gt;</a:t>
                      </a:r>
                      <a:endParaRPr lang="en-IN" sz="1500" dirty="0">
                        <a:latin typeface="Calibri"/>
                        <a:ea typeface="Times New Roman"/>
                        <a:cs typeface="Times New Roman"/>
                      </a:endParaRPr>
                    </a:p>
                    <a:p>
                      <a:pPr algn="just">
                        <a:lnSpc>
                          <a:spcPct val="115000"/>
                        </a:lnSpc>
                        <a:spcAft>
                          <a:spcPts val="0"/>
                        </a:spcAft>
                      </a:pPr>
                      <a:r>
                        <a:rPr lang="en-US" sz="1500" dirty="0">
                          <a:latin typeface="Cambria"/>
                          <a:ea typeface="Times New Roman"/>
                          <a:cs typeface="Times New Roman"/>
                        </a:rPr>
                        <a:t>&lt;/applet&gt;</a:t>
                      </a:r>
                      <a:endParaRPr lang="en-IN" sz="1500" dirty="0">
                        <a:latin typeface="Calibri"/>
                        <a:ea typeface="Times New Roman"/>
                        <a:cs typeface="Times New Roman"/>
                      </a:endParaRPr>
                    </a:p>
                    <a:p>
                      <a:pPr algn="just">
                        <a:lnSpc>
                          <a:spcPct val="115000"/>
                        </a:lnSpc>
                        <a:spcAft>
                          <a:spcPts val="0"/>
                        </a:spcAft>
                      </a:pPr>
                      <a:r>
                        <a:rPr lang="en-US" sz="1500" dirty="0">
                          <a:latin typeface="Cambria"/>
                          <a:ea typeface="Times New Roman"/>
                          <a:cs typeface="Times New Roman"/>
                        </a:rPr>
                        <a:t>*/</a:t>
                      </a:r>
                      <a:endParaRPr lang="en-IN" sz="1500" dirty="0">
                        <a:latin typeface="Calibri"/>
                        <a:ea typeface="Times New Roman"/>
                        <a:cs typeface="Times New Roman"/>
                      </a:endParaRPr>
                    </a:p>
                    <a:p>
                      <a:pPr algn="just">
                        <a:lnSpc>
                          <a:spcPct val="115000"/>
                        </a:lnSpc>
                        <a:spcAft>
                          <a:spcPts val="0"/>
                        </a:spcAft>
                      </a:pPr>
                      <a:r>
                        <a:rPr lang="en-US" sz="1500" dirty="0">
                          <a:latin typeface="Cambria"/>
                          <a:ea typeface="Times New Roman"/>
                          <a:cs typeface="Times New Roman"/>
                        </a:rPr>
                        <a:t>public class </a:t>
                      </a:r>
                      <a:r>
                        <a:rPr lang="en-US" sz="1500" dirty="0" err="1">
                          <a:latin typeface="Cambria"/>
                          <a:ea typeface="Times New Roman"/>
                          <a:cs typeface="Times New Roman"/>
                        </a:rPr>
                        <a:t>SimpleBanner</a:t>
                      </a:r>
                      <a:r>
                        <a:rPr lang="en-US" sz="1500" dirty="0">
                          <a:latin typeface="Cambria"/>
                          <a:ea typeface="Times New Roman"/>
                          <a:cs typeface="Times New Roman"/>
                        </a:rPr>
                        <a:t> extends Applet implements </a:t>
                      </a:r>
                      <a:r>
                        <a:rPr lang="en-US" sz="1500" dirty="0" err="1">
                          <a:latin typeface="Cambria"/>
                          <a:ea typeface="Times New Roman"/>
                          <a:cs typeface="Times New Roman"/>
                        </a:rPr>
                        <a:t>Runnable</a:t>
                      </a:r>
                      <a:r>
                        <a:rPr lang="en-US" sz="1500" dirty="0">
                          <a:latin typeface="Cambria"/>
                          <a:ea typeface="Times New Roman"/>
                          <a:cs typeface="Times New Roman"/>
                        </a:rPr>
                        <a:t> </a:t>
                      </a:r>
                      <a:endParaRPr lang="en-IN" sz="1500" dirty="0">
                        <a:latin typeface="Calibri"/>
                        <a:ea typeface="Times New Roman"/>
                        <a:cs typeface="Times New Roman"/>
                      </a:endParaRPr>
                    </a:p>
                    <a:p>
                      <a:pPr algn="just">
                        <a:lnSpc>
                          <a:spcPct val="115000"/>
                        </a:lnSpc>
                        <a:spcAft>
                          <a:spcPts val="0"/>
                        </a:spcAft>
                      </a:pPr>
                      <a:r>
                        <a:rPr lang="en-US" sz="1500" dirty="0" smtClean="0">
                          <a:latin typeface="Cambria"/>
                          <a:ea typeface="Times New Roman"/>
                          <a:cs typeface="Times New Roman"/>
                        </a:rPr>
                        <a:t>{          String </a:t>
                      </a:r>
                      <a:r>
                        <a:rPr lang="en-US" sz="1500" dirty="0" err="1">
                          <a:latin typeface="Cambria"/>
                          <a:ea typeface="Times New Roman"/>
                          <a:cs typeface="Times New Roman"/>
                        </a:rPr>
                        <a:t>msg</a:t>
                      </a:r>
                      <a:r>
                        <a:rPr lang="en-US" sz="1500" dirty="0">
                          <a:latin typeface="Cambria"/>
                          <a:ea typeface="Times New Roman"/>
                          <a:cs typeface="Times New Roman"/>
                        </a:rPr>
                        <a:t> = " A Simple Moving Banner.";</a:t>
                      </a:r>
                      <a:endParaRPr lang="en-IN" sz="1500" dirty="0">
                        <a:latin typeface="Calibri"/>
                        <a:ea typeface="Times New Roman"/>
                        <a:cs typeface="Times New Roman"/>
                      </a:endParaRPr>
                    </a:p>
                    <a:p>
                      <a:pPr marL="457200" algn="just">
                        <a:lnSpc>
                          <a:spcPct val="115000"/>
                        </a:lnSpc>
                        <a:spcAft>
                          <a:spcPts val="0"/>
                        </a:spcAft>
                      </a:pPr>
                      <a:r>
                        <a:rPr lang="en-US" sz="1500" dirty="0">
                          <a:latin typeface="Cambria"/>
                          <a:ea typeface="Times New Roman"/>
                          <a:cs typeface="Times New Roman"/>
                        </a:rPr>
                        <a:t>Thread t = null;</a:t>
                      </a:r>
                      <a:endParaRPr lang="en-IN" sz="1500" dirty="0">
                        <a:latin typeface="Calibri"/>
                        <a:ea typeface="Times New Roman"/>
                        <a:cs typeface="Times New Roman"/>
                      </a:endParaRPr>
                    </a:p>
                    <a:p>
                      <a:pPr marL="457200" algn="just">
                        <a:lnSpc>
                          <a:spcPct val="115000"/>
                        </a:lnSpc>
                        <a:spcAft>
                          <a:spcPts val="0"/>
                        </a:spcAft>
                      </a:pPr>
                      <a:r>
                        <a:rPr lang="en-US" sz="1500" dirty="0" err="1">
                          <a:latin typeface="Cambria"/>
                          <a:ea typeface="Times New Roman"/>
                          <a:cs typeface="Times New Roman"/>
                        </a:rPr>
                        <a:t>int</a:t>
                      </a:r>
                      <a:r>
                        <a:rPr lang="en-US" sz="1500" dirty="0">
                          <a:latin typeface="Cambria"/>
                          <a:ea typeface="Times New Roman"/>
                          <a:cs typeface="Times New Roman"/>
                        </a:rPr>
                        <a:t> state;</a:t>
                      </a:r>
                      <a:endParaRPr lang="en-IN" sz="1500" dirty="0">
                        <a:latin typeface="Calibri"/>
                        <a:ea typeface="Times New Roman"/>
                        <a:cs typeface="Times New Roman"/>
                      </a:endParaRPr>
                    </a:p>
                    <a:p>
                      <a:pPr marL="457200" algn="just">
                        <a:lnSpc>
                          <a:spcPct val="115000"/>
                        </a:lnSpc>
                        <a:spcAft>
                          <a:spcPts val="0"/>
                        </a:spcAft>
                      </a:pPr>
                      <a:r>
                        <a:rPr lang="en-US" sz="1500" dirty="0" err="1">
                          <a:latin typeface="Cambria"/>
                          <a:ea typeface="Times New Roman"/>
                          <a:cs typeface="Times New Roman"/>
                        </a:rPr>
                        <a:t>boolean</a:t>
                      </a:r>
                      <a:r>
                        <a:rPr lang="en-US" sz="1500" dirty="0">
                          <a:latin typeface="Cambria"/>
                          <a:ea typeface="Times New Roman"/>
                          <a:cs typeface="Times New Roman"/>
                        </a:rPr>
                        <a:t> </a:t>
                      </a:r>
                      <a:r>
                        <a:rPr lang="en-US" sz="1500" dirty="0" err="1">
                          <a:latin typeface="Cambria"/>
                          <a:ea typeface="Times New Roman"/>
                          <a:cs typeface="Times New Roman"/>
                        </a:rPr>
                        <a:t>stopFlag</a:t>
                      </a:r>
                      <a:r>
                        <a:rPr lang="en-US" sz="1500" dirty="0">
                          <a:latin typeface="Cambria"/>
                          <a:ea typeface="Times New Roman"/>
                          <a:cs typeface="Times New Roman"/>
                        </a:rPr>
                        <a:t>;</a:t>
                      </a:r>
                      <a:endParaRPr lang="en-IN" sz="1500" dirty="0">
                        <a:latin typeface="Calibri"/>
                        <a:ea typeface="Times New Roman"/>
                        <a:cs typeface="Times New Roman"/>
                      </a:endParaRPr>
                    </a:p>
                    <a:p>
                      <a:pPr marL="457200" algn="just">
                        <a:lnSpc>
                          <a:spcPct val="115000"/>
                        </a:lnSpc>
                        <a:spcAft>
                          <a:spcPts val="0"/>
                        </a:spcAft>
                      </a:pPr>
                      <a:r>
                        <a:rPr lang="en-US" sz="1500" dirty="0">
                          <a:latin typeface="Cambria"/>
                          <a:ea typeface="Times New Roman"/>
                          <a:cs typeface="Times New Roman"/>
                        </a:rPr>
                        <a:t>public void init() </a:t>
                      </a:r>
                      <a:endParaRPr lang="en-IN" sz="1500" dirty="0">
                        <a:latin typeface="Calibri"/>
                        <a:ea typeface="Times New Roman"/>
                        <a:cs typeface="Times New Roman"/>
                      </a:endParaRPr>
                    </a:p>
                    <a:p>
                      <a:pPr marL="457200" algn="just">
                        <a:lnSpc>
                          <a:spcPct val="115000"/>
                        </a:lnSpc>
                        <a:spcAft>
                          <a:spcPts val="0"/>
                        </a:spcAft>
                      </a:pPr>
                      <a:r>
                        <a:rPr lang="en-US" sz="1500" dirty="0" smtClean="0">
                          <a:latin typeface="Cambria"/>
                          <a:ea typeface="Times New Roman"/>
                          <a:cs typeface="Times New Roman"/>
                        </a:rPr>
                        <a:t>{         </a:t>
                      </a:r>
                      <a:r>
                        <a:rPr lang="en-US" sz="1500" dirty="0" err="1" smtClean="0">
                          <a:latin typeface="Cambria"/>
                          <a:ea typeface="Times New Roman"/>
                          <a:cs typeface="Times New Roman"/>
                        </a:rPr>
                        <a:t>setBackground</a:t>
                      </a:r>
                      <a:r>
                        <a:rPr lang="en-US" sz="1500" dirty="0" smtClean="0">
                          <a:latin typeface="Cambria"/>
                          <a:ea typeface="Times New Roman"/>
                          <a:cs typeface="Times New Roman"/>
                        </a:rPr>
                        <a:t>(</a:t>
                      </a:r>
                      <a:r>
                        <a:rPr lang="en-US" sz="1500" dirty="0" err="1" smtClean="0">
                          <a:latin typeface="Cambria"/>
                          <a:ea typeface="Times New Roman"/>
                          <a:cs typeface="Times New Roman"/>
                        </a:rPr>
                        <a:t>Color.cyan</a:t>
                      </a:r>
                      <a:r>
                        <a:rPr lang="en-US" sz="1500" dirty="0">
                          <a:latin typeface="Cambria"/>
                          <a:ea typeface="Times New Roman"/>
                          <a:cs typeface="Times New Roman"/>
                        </a:rPr>
                        <a:t>);</a:t>
                      </a:r>
                      <a:endParaRPr lang="en-IN" sz="1500" dirty="0">
                        <a:latin typeface="Calibri"/>
                        <a:ea typeface="Times New Roman"/>
                        <a:cs typeface="Times New Roman"/>
                      </a:endParaRPr>
                    </a:p>
                    <a:p>
                      <a:pPr marL="914400" algn="just">
                        <a:lnSpc>
                          <a:spcPct val="115000"/>
                        </a:lnSpc>
                        <a:spcAft>
                          <a:spcPts val="0"/>
                        </a:spcAft>
                      </a:pPr>
                      <a:r>
                        <a:rPr lang="en-US" sz="1500" dirty="0" err="1">
                          <a:latin typeface="Cambria"/>
                          <a:ea typeface="Times New Roman"/>
                          <a:cs typeface="Times New Roman"/>
                        </a:rPr>
                        <a:t>setForeground</a:t>
                      </a:r>
                      <a:r>
                        <a:rPr lang="en-US" sz="1500" dirty="0">
                          <a:latin typeface="Cambria"/>
                          <a:ea typeface="Times New Roman"/>
                          <a:cs typeface="Times New Roman"/>
                        </a:rPr>
                        <a:t>(</a:t>
                      </a:r>
                      <a:r>
                        <a:rPr lang="en-US" sz="1500" dirty="0" err="1">
                          <a:latin typeface="Cambria"/>
                          <a:ea typeface="Times New Roman"/>
                          <a:cs typeface="Times New Roman"/>
                        </a:rPr>
                        <a:t>Color.red</a:t>
                      </a:r>
                      <a:r>
                        <a:rPr lang="en-US" sz="1500" dirty="0">
                          <a:latin typeface="Cambria"/>
                          <a:ea typeface="Times New Roman"/>
                          <a:cs typeface="Times New Roman"/>
                        </a:rPr>
                        <a:t>);</a:t>
                      </a:r>
                      <a:endParaRPr lang="en-IN" sz="1500" dirty="0">
                        <a:latin typeface="Calibri"/>
                        <a:ea typeface="Times New Roman"/>
                        <a:cs typeface="Times New Roman"/>
                      </a:endParaRPr>
                    </a:p>
                    <a:p>
                      <a:pPr marL="457200" algn="just">
                        <a:lnSpc>
                          <a:spcPct val="115000"/>
                        </a:lnSpc>
                        <a:spcAft>
                          <a:spcPts val="0"/>
                        </a:spcAft>
                      </a:pPr>
                      <a:r>
                        <a:rPr lang="en-US" sz="1500" dirty="0">
                          <a:latin typeface="Cambria"/>
                          <a:ea typeface="Times New Roman"/>
                          <a:cs typeface="Times New Roman"/>
                        </a:rPr>
                        <a:t>}</a:t>
                      </a:r>
                      <a:endParaRPr lang="en-IN" sz="1500" dirty="0">
                        <a:latin typeface="Calibri"/>
                        <a:ea typeface="Times New Roman"/>
                        <a:cs typeface="Times New Roman"/>
                      </a:endParaRPr>
                    </a:p>
                    <a:p>
                      <a:pPr marL="457200" algn="just">
                        <a:lnSpc>
                          <a:spcPct val="115000"/>
                        </a:lnSpc>
                        <a:spcAft>
                          <a:spcPts val="0"/>
                        </a:spcAft>
                      </a:pPr>
                      <a:r>
                        <a:rPr lang="en-US" sz="1500" dirty="0">
                          <a:latin typeface="Cambria"/>
                          <a:ea typeface="Times New Roman"/>
                          <a:cs typeface="Times New Roman"/>
                        </a:rPr>
                        <a:t>public void start() </a:t>
                      </a:r>
                      <a:endParaRPr lang="en-IN" sz="1500" dirty="0">
                        <a:latin typeface="Calibri"/>
                        <a:ea typeface="Times New Roman"/>
                        <a:cs typeface="Times New Roman"/>
                      </a:endParaRPr>
                    </a:p>
                    <a:p>
                      <a:pPr marL="457200" algn="just">
                        <a:lnSpc>
                          <a:spcPct val="115000"/>
                        </a:lnSpc>
                        <a:spcAft>
                          <a:spcPts val="0"/>
                        </a:spcAft>
                      </a:pPr>
                      <a:r>
                        <a:rPr lang="en-US" sz="1500" dirty="0" smtClean="0">
                          <a:latin typeface="Cambria"/>
                          <a:ea typeface="Times New Roman"/>
                          <a:cs typeface="Times New Roman"/>
                        </a:rPr>
                        <a:t>{         t </a:t>
                      </a:r>
                      <a:r>
                        <a:rPr lang="en-US" sz="1500" dirty="0">
                          <a:latin typeface="Cambria"/>
                          <a:ea typeface="Times New Roman"/>
                          <a:cs typeface="Times New Roman"/>
                        </a:rPr>
                        <a:t>= new Thread(this);</a:t>
                      </a:r>
                      <a:endParaRPr lang="en-IN" sz="1500" dirty="0">
                        <a:latin typeface="Calibri"/>
                        <a:ea typeface="Times New Roman"/>
                        <a:cs typeface="Times New Roman"/>
                      </a:endParaRPr>
                    </a:p>
                    <a:p>
                      <a:pPr marL="914400" algn="just">
                        <a:lnSpc>
                          <a:spcPct val="115000"/>
                        </a:lnSpc>
                        <a:spcAft>
                          <a:spcPts val="0"/>
                        </a:spcAft>
                      </a:pPr>
                      <a:r>
                        <a:rPr lang="en-US" sz="1500" dirty="0" err="1">
                          <a:latin typeface="Cambria"/>
                          <a:ea typeface="Times New Roman"/>
                          <a:cs typeface="Times New Roman"/>
                        </a:rPr>
                        <a:t>stopFlag</a:t>
                      </a:r>
                      <a:r>
                        <a:rPr lang="en-US" sz="1500" dirty="0">
                          <a:latin typeface="Cambria"/>
                          <a:ea typeface="Times New Roman"/>
                          <a:cs typeface="Times New Roman"/>
                        </a:rPr>
                        <a:t> = false;</a:t>
                      </a:r>
                      <a:endParaRPr lang="en-IN" sz="1500" dirty="0">
                        <a:latin typeface="Calibri"/>
                        <a:ea typeface="Times New Roman"/>
                        <a:cs typeface="Times New Roman"/>
                      </a:endParaRPr>
                    </a:p>
                    <a:p>
                      <a:pPr marL="914400" algn="just">
                        <a:lnSpc>
                          <a:spcPct val="115000"/>
                        </a:lnSpc>
                        <a:spcAft>
                          <a:spcPts val="0"/>
                        </a:spcAft>
                      </a:pPr>
                      <a:r>
                        <a:rPr lang="en-US" sz="1500" dirty="0" err="1">
                          <a:latin typeface="Cambria"/>
                          <a:ea typeface="Times New Roman"/>
                          <a:cs typeface="Times New Roman"/>
                        </a:rPr>
                        <a:t>t.start</a:t>
                      </a:r>
                      <a:r>
                        <a:rPr lang="en-US" sz="1500" dirty="0">
                          <a:latin typeface="Cambria"/>
                          <a:ea typeface="Times New Roman"/>
                          <a:cs typeface="Times New Roman"/>
                        </a:rPr>
                        <a:t>();</a:t>
                      </a:r>
                      <a:endParaRPr lang="en-IN" sz="1500" dirty="0">
                        <a:latin typeface="Calibri"/>
                        <a:ea typeface="Times New Roman"/>
                        <a:cs typeface="Times New Roman"/>
                      </a:endParaRPr>
                    </a:p>
                    <a:p>
                      <a:pPr marL="457200" algn="just">
                        <a:lnSpc>
                          <a:spcPct val="115000"/>
                        </a:lnSpc>
                        <a:spcAft>
                          <a:spcPts val="0"/>
                        </a:spcAft>
                      </a:pPr>
                      <a:r>
                        <a:rPr lang="en-US" sz="1500" dirty="0">
                          <a:latin typeface="Cambria"/>
                          <a:ea typeface="Times New Roman"/>
                          <a:cs typeface="Times New Roman"/>
                        </a:rPr>
                        <a:t>}</a:t>
                      </a:r>
                      <a:endParaRPr lang="en-IN" sz="1500" dirty="0">
                        <a:latin typeface="Calibri"/>
                        <a:ea typeface="Times New Roman"/>
                        <a:cs typeface="Times New Roman"/>
                      </a:endParaRPr>
                    </a:p>
                    <a:p>
                      <a:pPr marL="457200" algn="just">
                        <a:lnSpc>
                          <a:spcPct val="115000"/>
                        </a:lnSpc>
                        <a:spcAft>
                          <a:spcPts val="0"/>
                        </a:spcAft>
                      </a:pPr>
                      <a:r>
                        <a:rPr lang="en-US" sz="1500" dirty="0">
                          <a:latin typeface="Cambria"/>
                          <a:ea typeface="Times New Roman"/>
                          <a:cs typeface="Times New Roman"/>
                        </a:rPr>
                        <a:t>public void run() </a:t>
                      </a:r>
                      <a:endParaRPr lang="en-IN" sz="1500" dirty="0">
                        <a:latin typeface="Calibri"/>
                        <a:ea typeface="Times New Roman"/>
                        <a:cs typeface="Times New Roman"/>
                      </a:endParaRPr>
                    </a:p>
                    <a:p>
                      <a:pPr marL="457200" algn="just">
                        <a:lnSpc>
                          <a:spcPct val="115000"/>
                        </a:lnSpc>
                        <a:spcAft>
                          <a:spcPts val="0"/>
                        </a:spcAft>
                      </a:pPr>
                      <a:r>
                        <a:rPr lang="en-US" sz="1500" dirty="0" smtClean="0">
                          <a:latin typeface="Cambria"/>
                          <a:ea typeface="Times New Roman"/>
                          <a:cs typeface="Times New Roman"/>
                        </a:rPr>
                        <a:t>{         char </a:t>
                      </a:r>
                      <a:r>
                        <a:rPr lang="en-US" sz="1500" dirty="0" err="1">
                          <a:latin typeface="Cambria"/>
                          <a:ea typeface="Times New Roman"/>
                          <a:cs typeface="Times New Roman"/>
                        </a:rPr>
                        <a:t>ch</a:t>
                      </a:r>
                      <a:r>
                        <a:rPr lang="en-US" sz="1500" dirty="0">
                          <a:latin typeface="Cambria"/>
                          <a:ea typeface="Times New Roman"/>
                          <a:cs typeface="Times New Roman"/>
                        </a:rPr>
                        <a:t>;</a:t>
                      </a:r>
                      <a:endParaRPr lang="en-IN" sz="1500" dirty="0">
                        <a:latin typeface="Calibri"/>
                        <a:ea typeface="Times New Roman"/>
                        <a:cs typeface="Times New Roman"/>
                      </a:endParaRPr>
                    </a:p>
                    <a:p>
                      <a:pPr marL="914400" algn="just">
                        <a:lnSpc>
                          <a:spcPct val="115000"/>
                        </a:lnSpc>
                        <a:spcAft>
                          <a:spcPts val="0"/>
                        </a:spcAft>
                      </a:pPr>
                      <a:r>
                        <a:rPr lang="en-US" sz="1500" dirty="0" smtClean="0">
                          <a:latin typeface="Cambria"/>
                          <a:ea typeface="Times New Roman"/>
                          <a:cs typeface="Times New Roman"/>
                        </a:rPr>
                        <a:t>for</a:t>
                      </a:r>
                      <a:r>
                        <a:rPr lang="en-US" sz="1500" dirty="0">
                          <a:latin typeface="Cambria"/>
                          <a:ea typeface="Times New Roman"/>
                          <a:cs typeface="Times New Roman"/>
                        </a:rPr>
                        <a:t>( ; ; ) </a:t>
                      </a:r>
                      <a:endParaRPr lang="en-IN" sz="1500" dirty="0">
                        <a:latin typeface="Calibri"/>
                        <a:ea typeface="Times New Roman"/>
                        <a:cs typeface="Times New Roman"/>
                      </a:endParaRPr>
                    </a:p>
                    <a:p>
                      <a:pPr marL="914400" algn="just">
                        <a:lnSpc>
                          <a:spcPct val="115000"/>
                        </a:lnSpc>
                        <a:spcAft>
                          <a:spcPts val="0"/>
                        </a:spcAft>
                      </a:pPr>
                      <a:r>
                        <a:rPr lang="en-US" sz="1500" dirty="0" smtClean="0">
                          <a:latin typeface="Cambria"/>
                          <a:ea typeface="Times New Roman"/>
                          <a:cs typeface="Times New Roman"/>
                        </a:rPr>
                        <a:t>{</a:t>
                      </a:r>
                      <a:endParaRPr lang="en-IN" sz="1500" dirty="0">
                        <a:latin typeface="Calibri"/>
                        <a:ea typeface="Times New Roman"/>
                        <a:cs typeface="Times New Roman"/>
                      </a:endParaRPr>
                    </a:p>
                  </a:txBody>
                  <a:tcPr marL="33130" marR="331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Content Placeholder 3"/>
          <p:cNvGraphicFramePr>
            <a:graphicFrameLocks/>
          </p:cNvGraphicFramePr>
          <p:nvPr/>
        </p:nvGraphicFramePr>
        <p:xfrm>
          <a:off x="5410200" y="228600"/>
          <a:ext cx="3733800" cy="6400800"/>
        </p:xfrm>
        <a:graphic>
          <a:graphicData uri="http://schemas.openxmlformats.org/drawingml/2006/table">
            <a:tbl>
              <a:tblPr/>
              <a:tblGrid>
                <a:gridCol w="3733800"/>
              </a:tblGrid>
              <a:tr h="6400800">
                <a:tc>
                  <a:txBody>
                    <a:bodyPr/>
                    <a:lstStyle/>
                    <a:p>
                      <a:pPr marL="1371600" algn="just">
                        <a:lnSpc>
                          <a:spcPct val="115000"/>
                        </a:lnSpc>
                        <a:spcAft>
                          <a:spcPts val="0"/>
                        </a:spcAft>
                      </a:pPr>
                      <a:r>
                        <a:rPr lang="en-US" sz="1500" dirty="0" smtClean="0">
                          <a:latin typeface="Cambria"/>
                          <a:ea typeface="Times New Roman"/>
                          <a:cs typeface="Times New Roman"/>
                        </a:rPr>
                        <a:t>try </a:t>
                      </a:r>
                      <a:endParaRPr lang="en-IN" sz="1500" dirty="0" smtClean="0">
                        <a:latin typeface="Calibri"/>
                        <a:ea typeface="Times New Roman"/>
                        <a:cs typeface="Times New Roman"/>
                      </a:endParaRPr>
                    </a:p>
                    <a:p>
                      <a:pPr marL="1371600" algn="just">
                        <a:lnSpc>
                          <a:spcPct val="115000"/>
                        </a:lnSpc>
                        <a:spcAft>
                          <a:spcPts val="0"/>
                        </a:spcAft>
                      </a:pPr>
                      <a:r>
                        <a:rPr lang="en-US" sz="1500" dirty="0" smtClean="0">
                          <a:latin typeface="Cambria"/>
                          <a:ea typeface="Times New Roman"/>
                          <a:cs typeface="Times New Roman"/>
                        </a:rPr>
                        <a:t>{repaint();</a:t>
                      </a:r>
                      <a:endParaRPr lang="en-IN" sz="1500" dirty="0" smtClean="0">
                        <a:latin typeface="Calibri"/>
                        <a:ea typeface="Times New Roman"/>
                        <a:cs typeface="Times New Roman"/>
                      </a:endParaRPr>
                    </a:p>
                    <a:p>
                      <a:pPr marL="1371600" algn="just">
                        <a:lnSpc>
                          <a:spcPct val="115000"/>
                        </a:lnSpc>
                        <a:spcAft>
                          <a:spcPts val="0"/>
                        </a:spcAft>
                      </a:pPr>
                      <a:r>
                        <a:rPr lang="en-US" sz="1500" dirty="0" err="1" smtClean="0">
                          <a:latin typeface="Cambria"/>
                          <a:ea typeface="Times New Roman"/>
                          <a:cs typeface="Times New Roman"/>
                        </a:rPr>
                        <a:t>Thread.sleep</a:t>
                      </a:r>
                      <a:r>
                        <a:rPr lang="en-US" sz="1500" dirty="0" smtClean="0">
                          <a:latin typeface="Cambria"/>
                          <a:ea typeface="Times New Roman"/>
                          <a:cs typeface="Times New Roman"/>
                        </a:rPr>
                        <a:t>(250);</a:t>
                      </a:r>
                      <a:endParaRPr lang="en-IN" sz="1500" dirty="0" smtClean="0">
                        <a:latin typeface="Calibri"/>
                        <a:ea typeface="Times New Roman"/>
                        <a:cs typeface="Times New Roman"/>
                      </a:endParaRPr>
                    </a:p>
                    <a:p>
                      <a:pPr marL="1371600" algn="just">
                        <a:lnSpc>
                          <a:spcPct val="115000"/>
                        </a:lnSpc>
                        <a:spcAft>
                          <a:spcPts val="0"/>
                        </a:spcAft>
                      </a:pPr>
                      <a:r>
                        <a:rPr lang="en-US" sz="1500" dirty="0" err="1" smtClean="0">
                          <a:latin typeface="Cambria"/>
                          <a:ea typeface="Times New Roman"/>
                          <a:cs typeface="Times New Roman"/>
                        </a:rPr>
                        <a:t>ch</a:t>
                      </a:r>
                      <a:r>
                        <a:rPr lang="en-US" sz="1500" dirty="0" smtClean="0">
                          <a:latin typeface="Cambria"/>
                          <a:ea typeface="Times New Roman"/>
                          <a:cs typeface="Times New Roman"/>
                        </a:rPr>
                        <a:t> </a:t>
                      </a:r>
                      <a:r>
                        <a:rPr lang="en-US" sz="1500" dirty="0">
                          <a:latin typeface="Cambria"/>
                          <a:ea typeface="Times New Roman"/>
                          <a:cs typeface="Times New Roman"/>
                        </a:rPr>
                        <a:t>= </a:t>
                      </a:r>
                      <a:r>
                        <a:rPr lang="en-US" sz="1500" dirty="0" err="1">
                          <a:latin typeface="Cambria"/>
                          <a:ea typeface="Times New Roman"/>
                          <a:cs typeface="Times New Roman"/>
                        </a:rPr>
                        <a:t>msg.charAt</a:t>
                      </a:r>
                      <a:r>
                        <a:rPr lang="en-US" sz="1500" dirty="0">
                          <a:latin typeface="Cambria"/>
                          <a:ea typeface="Times New Roman"/>
                          <a:cs typeface="Times New Roman"/>
                        </a:rPr>
                        <a:t>(0</a:t>
                      </a:r>
                      <a:r>
                        <a:rPr lang="en-US" sz="1500" dirty="0" smtClean="0">
                          <a:latin typeface="Cambria"/>
                          <a:ea typeface="Times New Roman"/>
                          <a:cs typeface="Times New Roman"/>
                        </a:rPr>
                        <a:t>);</a:t>
                      </a:r>
                      <a:endParaRPr lang="en-IN" sz="1500" dirty="0" smtClean="0">
                        <a:latin typeface="Calibri"/>
                        <a:ea typeface="Times New Roman"/>
                        <a:cs typeface="Times New Roman"/>
                      </a:endParaRPr>
                    </a:p>
                    <a:p>
                      <a:pPr marL="1371600" algn="just">
                        <a:lnSpc>
                          <a:spcPct val="115000"/>
                        </a:lnSpc>
                        <a:spcAft>
                          <a:spcPts val="0"/>
                        </a:spcAft>
                      </a:pPr>
                      <a:r>
                        <a:rPr lang="en-US" sz="1500" dirty="0" err="1" smtClean="0">
                          <a:latin typeface="Cambria"/>
                          <a:ea typeface="Times New Roman"/>
                          <a:cs typeface="Times New Roman"/>
                        </a:rPr>
                        <a:t>msg</a:t>
                      </a:r>
                      <a:r>
                        <a:rPr lang="en-US" sz="1500" dirty="0" smtClean="0">
                          <a:latin typeface="Cambria"/>
                          <a:ea typeface="Times New Roman"/>
                          <a:cs typeface="Times New Roman"/>
                        </a:rPr>
                        <a:t> </a:t>
                      </a:r>
                      <a:r>
                        <a:rPr lang="en-US" sz="1500" dirty="0">
                          <a:latin typeface="Cambria"/>
                          <a:ea typeface="Times New Roman"/>
                          <a:cs typeface="Times New Roman"/>
                        </a:rPr>
                        <a:t>= </a:t>
                      </a:r>
                      <a:r>
                        <a:rPr lang="en-US" sz="1500" dirty="0" err="1">
                          <a:latin typeface="Cambria"/>
                          <a:ea typeface="Times New Roman"/>
                          <a:cs typeface="Times New Roman"/>
                        </a:rPr>
                        <a:t>msg.substring</a:t>
                      </a:r>
                      <a:r>
                        <a:rPr lang="en-US" sz="1500" dirty="0">
                          <a:latin typeface="Cambria"/>
                          <a:ea typeface="Times New Roman"/>
                          <a:cs typeface="Times New Roman"/>
                        </a:rPr>
                        <a:t>(1, </a:t>
                      </a:r>
                      <a:r>
                        <a:rPr lang="en-US" sz="1500" dirty="0" err="1">
                          <a:latin typeface="Cambria"/>
                          <a:ea typeface="Times New Roman"/>
                          <a:cs typeface="Times New Roman"/>
                        </a:rPr>
                        <a:t>msg.length</a:t>
                      </a:r>
                      <a:r>
                        <a:rPr lang="en-US" sz="1500" dirty="0" smtClean="0">
                          <a:latin typeface="Cambria"/>
                          <a:ea typeface="Times New Roman"/>
                          <a:cs typeface="Times New Roman"/>
                        </a:rPr>
                        <a:t>());</a:t>
                      </a:r>
                      <a:endParaRPr lang="en-IN" sz="1500" dirty="0" smtClean="0">
                        <a:latin typeface="Calibri"/>
                        <a:ea typeface="Times New Roman"/>
                        <a:cs typeface="Times New Roman"/>
                      </a:endParaRPr>
                    </a:p>
                    <a:p>
                      <a:pPr marL="1371600" algn="just">
                        <a:lnSpc>
                          <a:spcPct val="115000"/>
                        </a:lnSpc>
                        <a:spcAft>
                          <a:spcPts val="0"/>
                        </a:spcAft>
                      </a:pPr>
                      <a:r>
                        <a:rPr lang="en-US" sz="1500" dirty="0" err="1" smtClean="0">
                          <a:latin typeface="Cambria"/>
                          <a:ea typeface="Times New Roman"/>
                          <a:cs typeface="Times New Roman"/>
                        </a:rPr>
                        <a:t>msg</a:t>
                      </a:r>
                      <a:r>
                        <a:rPr lang="en-US" sz="1500" dirty="0" smtClean="0">
                          <a:latin typeface="Cambria"/>
                          <a:ea typeface="Times New Roman"/>
                          <a:cs typeface="Times New Roman"/>
                        </a:rPr>
                        <a:t> </a:t>
                      </a:r>
                      <a:r>
                        <a:rPr lang="en-US" sz="1500" dirty="0">
                          <a:latin typeface="Cambria"/>
                          <a:ea typeface="Times New Roman"/>
                          <a:cs typeface="Times New Roman"/>
                        </a:rPr>
                        <a:t>+= </a:t>
                      </a:r>
                      <a:r>
                        <a:rPr lang="en-US" sz="1500" dirty="0" err="1" smtClean="0">
                          <a:latin typeface="Cambria"/>
                          <a:ea typeface="Times New Roman"/>
                          <a:cs typeface="Times New Roman"/>
                        </a:rPr>
                        <a:t>ch</a:t>
                      </a:r>
                      <a:r>
                        <a:rPr lang="en-US" sz="1500" dirty="0" smtClean="0">
                          <a:latin typeface="Cambria"/>
                          <a:ea typeface="Times New Roman"/>
                          <a:cs typeface="Times New Roman"/>
                        </a:rPr>
                        <a:t>;</a:t>
                      </a:r>
                      <a:endParaRPr lang="en-IN" sz="1500" dirty="0" smtClean="0">
                        <a:latin typeface="Calibri"/>
                        <a:ea typeface="Times New Roman"/>
                        <a:cs typeface="Times New Roman"/>
                      </a:endParaRPr>
                    </a:p>
                    <a:p>
                      <a:pPr marL="1371600" algn="just">
                        <a:lnSpc>
                          <a:spcPct val="115000"/>
                        </a:lnSpc>
                        <a:spcAft>
                          <a:spcPts val="0"/>
                        </a:spcAft>
                      </a:pPr>
                      <a:r>
                        <a:rPr lang="en-US" sz="1500" dirty="0" smtClean="0">
                          <a:latin typeface="Cambria"/>
                          <a:ea typeface="Times New Roman"/>
                          <a:cs typeface="Times New Roman"/>
                        </a:rPr>
                        <a:t>if(</a:t>
                      </a:r>
                      <a:r>
                        <a:rPr lang="en-US" sz="1500" dirty="0" err="1" smtClean="0">
                          <a:latin typeface="Cambria"/>
                          <a:ea typeface="Times New Roman"/>
                          <a:cs typeface="Times New Roman"/>
                        </a:rPr>
                        <a:t>stopFlag</a:t>
                      </a:r>
                      <a:r>
                        <a:rPr lang="en-US" sz="1500" dirty="0">
                          <a:latin typeface="Cambria"/>
                          <a:ea typeface="Times New Roman"/>
                          <a:cs typeface="Times New Roman"/>
                        </a:rPr>
                        <a:t>)</a:t>
                      </a:r>
                      <a:endParaRPr lang="en-IN" sz="1500" dirty="0">
                        <a:latin typeface="Calibri"/>
                        <a:ea typeface="Times New Roman"/>
                        <a:cs typeface="Times New Roman"/>
                      </a:endParaRPr>
                    </a:p>
                    <a:p>
                      <a:pPr marL="1828800" algn="just">
                        <a:lnSpc>
                          <a:spcPct val="115000"/>
                        </a:lnSpc>
                        <a:spcAft>
                          <a:spcPts val="0"/>
                        </a:spcAft>
                      </a:pPr>
                      <a:r>
                        <a:rPr lang="en-US" sz="1500" dirty="0">
                          <a:latin typeface="Cambria"/>
                          <a:ea typeface="Times New Roman"/>
                          <a:cs typeface="Times New Roman"/>
                        </a:rPr>
                        <a:t>          break;</a:t>
                      </a:r>
                      <a:endParaRPr lang="en-IN" sz="1500" dirty="0">
                        <a:latin typeface="Calibri"/>
                        <a:ea typeface="Times New Roman"/>
                        <a:cs typeface="Times New Roman"/>
                      </a:endParaRPr>
                    </a:p>
                    <a:p>
                      <a:pPr marL="1371600" algn="just">
                        <a:lnSpc>
                          <a:spcPct val="115000"/>
                        </a:lnSpc>
                        <a:spcAft>
                          <a:spcPts val="0"/>
                        </a:spcAft>
                      </a:pPr>
                      <a:r>
                        <a:rPr lang="en-US" sz="1500" dirty="0">
                          <a:latin typeface="Cambria"/>
                          <a:ea typeface="Times New Roman"/>
                          <a:cs typeface="Times New Roman"/>
                        </a:rPr>
                        <a:t>} </a:t>
                      </a:r>
                      <a:endParaRPr lang="en-IN" sz="1500" dirty="0">
                        <a:latin typeface="Calibri"/>
                        <a:ea typeface="Times New Roman"/>
                        <a:cs typeface="Times New Roman"/>
                      </a:endParaRPr>
                    </a:p>
                    <a:p>
                      <a:pPr marL="1371600" algn="just">
                        <a:lnSpc>
                          <a:spcPct val="115000"/>
                        </a:lnSpc>
                        <a:spcAft>
                          <a:spcPts val="0"/>
                        </a:spcAft>
                      </a:pPr>
                      <a:r>
                        <a:rPr lang="en-US" sz="1500" dirty="0">
                          <a:latin typeface="Cambria"/>
                          <a:ea typeface="Times New Roman"/>
                          <a:cs typeface="Times New Roman"/>
                        </a:rPr>
                        <a:t>catch(</a:t>
                      </a:r>
                      <a:r>
                        <a:rPr lang="en-US" sz="1500" dirty="0" err="1">
                          <a:latin typeface="Cambria"/>
                          <a:ea typeface="Times New Roman"/>
                          <a:cs typeface="Times New Roman"/>
                        </a:rPr>
                        <a:t>InterruptedException</a:t>
                      </a:r>
                      <a:r>
                        <a:rPr lang="en-US" sz="1500" dirty="0">
                          <a:latin typeface="Cambria"/>
                          <a:ea typeface="Times New Roman"/>
                          <a:cs typeface="Times New Roman"/>
                        </a:rPr>
                        <a:t> e) {}</a:t>
                      </a:r>
                      <a:endParaRPr lang="en-IN" sz="1500" dirty="0">
                        <a:latin typeface="Calibri"/>
                        <a:ea typeface="Times New Roman"/>
                        <a:cs typeface="Times New Roman"/>
                      </a:endParaRPr>
                    </a:p>
                    <a:p>
                      <a:pPr marL="914400" algn="just">
                        <a:lnSpc>
                          <a:spcPct val="115000"/>
                        </a:lnSpc>
                        <a:spcAft>
                          <a:spcPts val="0"/>
                        </a:spcAft>
                      </a:pPr>
                      <a:r>
                        <a:rPr lang="en-US" sz="1500" dirty="0">
                          <a:latin typeface="Cambria"/>
                          <a:ea typeface="Times New Roman"/>
                          <a:cs typeface="Times New Roman"/>
                        </a:rPr>
                        <a:t>}</a:t>
                      </a:r>
                      <a:endParaRPr lang="en-IN" sz="1500" dirty="0">
                        <a:latin typeface="Calibri"/>
                        <a:ea typeface="Times New Roman"/>
                        <a:cs typeface="Times New Roman"/>
                      </a:endParaRPr>
                    </a:p>
                    <a:p>
                      <a:pPr marL="457200" algn="just">
                        <a:lnSpc>
                          <a:spcPct val="115000"/>
                        </a:lnSpc>
                        <a:spcAft>
                          <a:spcPts val="0"/>
                        </a:spcAft>
                      </a:pPr>
                      <a:r>
                        <a:rPr lang="en-US" sz="1500" dirty="0">
                          <a:latin typeface="Cambria"/>
                          <a:ea typeface="Times New Roman"/>
                          <a:cs typeface="Times New Roman"/>
                        </a:rPr>
                        <a:t>}</a:t>
                      </a:r>
                      <a:endParaRPr lang="en-IN" sz="1500" dirty="0">
                        <a:latin typeface="Calibri"/>
                        <a:ea typeface="Times New Roman"/>
                        <a:cs typeface="Times New Roman"/>
                      </a:endParaRPr>
                    </a:p>
                    <a:p>
                      <a:pPr marL="457200" algn="just">
                        <a:lnSpc>
                          <a:spcPct val="115000"/>
                        </a:lnSpc>
                        <a:spcAft>
                          <a:spcPts val="0"/>
                        </a:spcAft>
                      </a:pPr>
                      <a:r>
                        <a:rPr lang="en-US" sz="1500" dirty="0" smtClean="0">
                          <a:latin typeface="Cambria"/>
                          <a:ea typeface="Times New Roman"/>
                          <a:cs typeface="Times New Roman"/>
                        </a:rPr>
                        <a:t>public </a:t>
                      </a:r>
                      <a:r>
                        <a:rPr lang="en-US" sz="1500" dirty="0">
                          <a:latin typeface="Cambria"/>
                          <a:ea typeface="Times New Roman"/>
                          <a:cs typeface="Times New Roman"/>
                        </a:rPr>
                        <a:t>void stop() </a:t>
                      </a:r>
                      <a:endParaRPr lang="en-IN" sz="1500" dirty="0">
                        <a:latin typeface="Calibri"/>
                        <a:ea typeface="Times New Roman"/>
                        <a:cs typeface="Times New Roman"/>
                      </a:endParaRPr>
                    </a:p>
                    <a:p>
                      <a:pPr marL="457200" algn="just">
                        <a:lnSpc>
                          <a:spcPct val="115000"/>
                        </a:lnSpc>
                        <a:spcAft>
                          <a:spcPts val="0"/>
                        </a:spcAft>
                      </a:pPr>
                      <a:r>
                        <a:rPr lang="en-US" sz="1500" dirty="0">
                          <a:latin typeface="Cambria"/>
                          <a:ea typeface="Times New Roman"/>
                          <a:cs typeface="Times New Roman"/>
                        </a:rPr>
                        <a:t>{</a:t>
                      </a:r>
                      <a:endParaRPr lang="en-IN" sz="1500" dirty="0">
                        <a:latin typeface="Calibri"/>
                        <a:ea typeface="Times New Roman"/>
                        <a:cs typeface="Times New Roman"/>
                      </a:endParaRPr>
                    </a:p>
                    <a:p>
                      <a:pPr marL="914400" algn="just">
                        <a:lnSpc>
                          <a:spcPct val="115000"/>
                        </a:lnSpc>
                        <a:spcAft>
                          <a:spcPts val="0"/>
                        </a:spcAft>
                      </a:pPr>
                      <a:r>
                        <a:rPr lang="en-US" sz="1500" dirty="0" err="1">
                          <a:latin typeface="Cambria"/>
                          <a:ea typeface="Times New Roman"/>
                          <a:cs typeface="Times New Roman"/>
                        </a:rPr>
                        <a:t>stopFlag</a:t>
                      </a:r>
                      <a:r>
                        <a:rPr lang="en-US" sz="1500" dirty="0">
                          <a:latin typeface="Cambria"/>
                          <a:ea typeface="Times New Roman"/>
                          <a:cs typeface="Times New Roman"/>
                        </a:rPr>
                        <a:t> = true;</a:t>
                      </a:r>
                      <a:endParaRPr lang="en-IN" sz="1500" dirty="0">
                        <a:latin typeface="Calibri"/>
                        <a:ea typeface="Times New Roman"/>
                        <a:cs typeface="Times New Roman"/>
                      </a:endParaRPr>
                    </a:p>
                    <a:p>
                      <a:pPr marL="914400" algn="just">
                        <a:lnSpc>
                          <a:spcPct val="115000"/>
                        </a:lnSpc>
                        <a:spcAft>
                          <a:spcPts val="0"/>
                        </a:spcAft>
                      </a:pPr>
                      <a:r>
                        <a:rPr lang="en-US" sz="1500" dirty="0">
                          <a:latin typeface="Cambria"/>
                          <a:ea typeface="Times New Roman"/>
                          <a:cs typeface="Times New Roman"/>
                        </a:rPr>
                        <a:t>t = null;</a:t>
                      </a:r>
                      <a:endParaRPr lang="en-IN" sz="1500" dirty="0">
                        <a:latin typeface="Calibri"/>
                        <a:ea typeface="Times New Roman"/>
                        <a:cs typeface="Times New Roman"/>
                      </a:endParaRPr>
                    </a:p>
                    <a:p>
                      <a:pPr marL="457200" algn="just">
                        <a:lnSpc>
                          <a:spcPct val="115000"/>
                        </a:lnSpc>
                        <a:spcAft>
                          <a:spcPts val="0"/>
                        </a:spcAft>
                      </a:pPr>
                      <a:r>
                        <a:rPr lang="en-US" sz="1500" dirty="0">
                          <a:latin typeface="Cambria"/>
                          <a:ea typeface="Times New Roman"/>
                          <a:cs typeface="Times New Roman"/>
                        </a:rPr>
                        <a:t>}</a:t>
                      </a:r>
                      <a:endParaRPr lang="en-IN" sz="1500" dirty="0">
                        <a:latin typeface="Calibri"/>
                        <a:ea typeface="Times New Roman"/>
                        <a:cs typeface="Times New Roman"/>
                      </a:endParaRPr>
                    </a:p>
                    <a:p>
                      <a:pPr marL="457200" algn="just">
                        <a:lnSpc>
                          <a:spcPct val="115000"/>
                        </a:lnSpc>
                        <a:spcAft>
                          <a:spcPts val="0"/>
                        </a:spcAft>
                      </a:pPr>
                      <a:r>
                        <a:rPr lang="en-US" sz="1500" dirty="0" smtClean="0">
                          <a:latin typeface="Cambria"/>
                          <a:ea typeface="Times New Roman"/>
                          <a:cs typeface="Times New Roman"/>
                        </a:rPr>
                        <a:t>public </a:t>
                      </a:r>
                      <a:r>
                        <a:rPr lang="en-US" sz="1500" dirty="0">
                          <a:latin typeface="Cambria"/>
                          <a:ea typeface="Times New Roman"/>
                          <a:cs typeface="Times New Roman"/>
                        </a:rPr>
                        <a:t>void paint(Graphics g) </a:t>
                      </a:r>
                      <a:endParaRPr lang="en-IN" sz="1500" dirty="0">
                        <a:latin typeface="Calibri"/>
                        <a:ea typeface="Times New Roman"/>
                        <a:cs typeface="Times New Roman"/>
                      </a:endParaRPr>
                    </a:p>
                    <a:p>
                      <a:pPr marL="457200" algn="just">
                        <a:lnSpc>
                          <a:spcPct val="115000"/>
                        </a:lnSpc>
                        <a:spcAft>
                          <a:spcPts val="0"/>
                        </a:spcAft>
                      </a:pPr>
                      <a:r>
                        <a:rPr lang="en-US" sz="1500" dirty="0">
                          <a:latin typeface="Cambria"/>
                          <a:ea typeface="Times New Roman"/>
                          <a:cs typeface="Times New Roman"/>
                        </a:rPr>
                        <a:t>{</a:t>
                      </a:r>
                      <a:endParaRPr lang="en-IN" sz="1500" dirty="0">
                        <a:latin typeface="Calibri"/>
                        <a:ea typeface="Times New Roman"/>
                        <a:cs typeface="Times New Roman"/>
                      </a:endParaRPr>
                    </a:p>
                    <a:p>
                      <a:pPr marL="457200" indent="457200" algn="just">
                        <a:lnSpc>
                          <a:spcPct val="115000"/>
                        </a:lnSpc>
                        <a:spcAft>
                          <a:spcPts val="0"/>
                        </a:spcAft>
                      </a:pPr>
                      <a:r>
                        <a:rPr lang="en-US" sz="1500" dirty="0" err="1">
                          <a:latin typeface="Cambria"/>
                          <a:ea typeface="Times New Roman"/>
                          <a:cs typeface="Times New Roman"/>
                        </a:rPr>
                        <a:t>g.drawString</a:t>
                      </a:r>
                      <a:r>
                        <a:rPr lang="en-US" sz="1500" dirty="0">
                          <a:latin typeface="Cambria"/>
                          <a:ea typeface="Times New Roman"/>
                          <a:cs typeface="Times New Roman"/>
                        </a:rPr>
                        <a:t>(</a:t>
                      </a:r>
                      <a:r>
                        <a:rPr lang="en-US" sz="1500" dirty="0" err="1">
                          <a:latin typeface="Cambria"/>
                          <a:ea typeface="Times New Roman"/>
                          <a:cs typeface="Times New Roman"/>
                        </a:rPr>
                        <a:t>msg</a:t>
                      </a:r>
                      <a:r>
                        <a:rPr lang="en-US" sz="1500" dirty="0">
                          <a:latin typeface="Cambria"/>
                          <a:ea typeface="Times New Roman"/>
                          <a:cs typeface="Times New Roman"/>
                        </a:rPr>
                        <a:t>, 50, 30);</a:t>
                      </a:r>
                      <a:endParaRPr lang="en-IN" sz="1500" dirty="0">
                        <a:latin typeface="Calibri"/>
                        <a:ea typeface="Times New Roman"/>
                        <a:cs typeface="Times New Roman"/>
                      </a:endParaRPr>
                    </a:p>
                    <a:p>
                      <a:pPr marL="457200" algn="just">
                        <a:lnSpc>
                          <a:spcPct val="115000"/>
                        </a:lnSpc>
                        <a:spcAft>
                          <a:spcPts val="0"/>
                        </a:spcAft>
                      </a:pPr>
                      <a:r>
                        <a:rPr lang="en-US" sz="1500" dirty="0">
                          <a:latin typeface="Cambria"/>
                          <a:ea typeface="Times New Roman"/>
                          <a:cs typeface="Times New Roman"/>
                        </a:rPr>
                        <a:t>}</a:t>
                      </a:r>
                      <a:endParaRPr lang="en-IN" sz="1500" dirty="0">
                        <a:latin typeface="Calibri"/>
                        <a:ea typeface="Times New Roman"/>
                        <a:cs typeface="Times New Roman"/>
                      </a:endParaRPr>
                    </a:p>
                    <a:p>
                      <a:pPr algn="just">
                        <a:lnSpc>
                          <a:spcPct val="115000"/>
                        </a:lnSpc>
                        <a:spcAft>
                          <a:spcPts val="0"/>
                        </a:spcAft>
                      </a:pPr>
                      <a:r>
                        <a:rPr lang="en-US" sz="1500" dirty="0">
                          <a:latin typeface="Cambria"/>
                          <a:ea typeface="Times New Roman"/>
                          <a:cs typeface="Times New Roman"/>
                        </a:rPr>
                        <a:t>}</a:t>
                      </a:r>
                      <a:endParaRPr lang="en-IN" sz="1500" dirty="0">
                        <a:latin typeface="Calibri"/>
                        <a:ea typeface="Times New Roman"/>
                        <a:cs typeface="Times New Roman"/>
                      </a:endParaRPr>
                    </a:p>
                  </a:txBody>
                  <a:tcPr marL="33130" marR="331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7" name="Picture 6"/>
          <p:cNvPicPr>
            <a:picLocks noChangeAspect="1" noChangeArrowheads="1"/>
          </p:cNvPicPr>
          <p:nvPr/>
        </p:nvPicPr>
        <p:blipFill>
          <a:blip r:embed="rId3" cstate="print"/>
          <a:srcRect/>
          <a:stretch>
            <a:fillRect/>
          </a:stretch>
        </p:blipFill>
        <p:spPr bwMode="auto">
          <a:xfrm>
            <a:off x="2438400" y="5257800"/>
            <a:ext cx="2924175" cy="14001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nvGraphicFramePr>
        <p:xfrm>
          <a:off x="0" y="228600"/>
          <a:ext cx="4495800" cy="6400800"/>
        </p:xfrm>
        <a:graphic>
          <a:graphicData uri="http://schemas.openxmlformats.org/drawingml/2006/table">
            <a:tbl>
              <a:tblPr/>
              <a:tblGrid>
                <a:gridCol w="4495800"/>
              </a:tblGrid>
              <a:tr h="6400800">
                <a:tc>
                  <a:txBody>
                    <a:bodyPr/>
                    <a:lstStyle/>
                    <a:p>
                      <a:pPr marL="0" marR="0" algn="just">
                        <a:lnSpc>
                          <a:spcPct val="115000"/>
                        </a:lnSpc>
                        <a:spcBef>
                          <a:spcPts val="0"/>
                        </a:spcBef>
                        <a:spcAft>
                          <a:spcPts val="0"/>
                        </a:spcAft>
                      </a:pPr>
                      <a:r>
                        <a:rPr lang="en-IN" sz="1200" dirty="0">
                          <a:latin typeface="Cambria"/>
                          <a:ea typeface="Times New Roman"/>
                          <a:cs typeface="Times New Roman"/>
                        </a:rPr>
                        <a:t>// A parameterized banner</a:t>
                      </a:r>
                      <a:endParaRPr lang="en-US" sz="1200" dirty="0">
                        <a:latin typeface="Calibri"/>
                        <a:ea typeface="Times New Roman"/>
                        <a:cs typeface="Times New Roman"/>
                      </a:endParaRPr>
                    </a:p>
                    <a:p>
                      <a:pPr marL="0" marR="0" algn="just">
                        <a:lnSpc>
                          <a:spcPct val="115000"/>
                        </a:lnSpc>
                        <a:spcBef>
                          <a:spcPts val="0"/>
                        </a:spcBef>
                        <a:spcAft>
                          <a:spcPts val="0"/>
                        </a:spcAft>
                      </a:pPr>
                      <a:r>
                        <a:rPr lang="en-IN" sz="1200" dirty="0">
                          <a:latin typeface="Cambria"/>
                          <a:ea typeface="Times New Roman"/>
                          <a:cs typeface="Times New Roman"/>
                        </a:rPr>
                        <a:t>import java.awt.*;</a:t>
                      </a:r>
                      <a:endParaRPr lang="en-US" sz="1200" dirty="0">
                        <a:latin typeface="Calibri"/>
                        <a:ea typeface="Times New Roman"/>
                        <a:cs typeface="Times New Roman"/>
                      </a:endParaRPr>
                    </a:p>
                    <a:p>
                      <a:pPr marL="0" marR="0" algn="just">
                        <a:lnSpc>
                          <a:spcPct val="115000"/>
                        </a:lnSpc>
                        <a:spcBef>
                          <a:spcPts val="0"/>
                        </a:spcBef>
                        <a:spcAft>
                          <a:spcPts val="0"/>
                        </a:spcAft>
                      </a:pPr>
                      <a:r>
                        <a:rPr lang="en-IN" sz="1200" dirty="0">
                          <a:latin typeface="Cambria"/>
                          <a:ea typeface="Times New Roman"/>
                          <a:cs typeface="Times New Roman"/>
                        </a:rPr>
                        <a:t>import </a:t>
                      </a:r>
                      <a:r>
                        <a:rPr lang="en-IN" sz="1200" dirty="0" err="1">
                          <a:latin typeface="Cambria"/>
                          <a:ea typeface="Times New Roman"/>
                          <a:cs typeface="Times New Roman"/>
                        </a:rPr>
                        <a:t>java.applet</a:t>
                      </a:r>
                      <a:r>
                        <a:rPr lang="en-IN" sz="1200" dirty="0">
                          <a:latin typeface="Cambria"/>
                          <a:ea typeface="Times New Roman"/>
                          <a:cs typeface="Times New Roman"/>
                        </a:rPr>
                        <a:t>.*;</a:t>
                      </a:r>
                      <a:endParaRPr lang="en-US" sz="1200" dirty="0">
                        <a:latin typeface="Calibri"/>
                        <a:ea typeface="Times New Roman"/>
                        <a:cs typeface="Times New Roman"/>
                      </a:endParaRPr>
                    </a:p>
                    <a:p>
                      <a:pPr marL="0" marR="0" algn="just">
                        <a:lnSpc>
                          <a:spcPct val="115000"/>
                        </a:lnSpc>
                        <a:spcBef>
                          <a:spcPts val="0"/>
                        </a:spcBef>
                        <a:spcAft>
                          <a:spcPts val="0"/>
                        </a:spcAft>
                      </a:pPr>
                      <a:r>
                        <a:rPr lang="en-IN" sz="1200" dirty="0">
                          <a:latin typeface="Cambria"/>
                          <a:ea typeface="Times New Roman"/>
                          <a:cs typeface="Times New Roman"/>
                        </a:rPr>
                        <a:t>/*</a:t>
                      </a:r>
                      <a:endParaRPr lang="en-US" sz="1200" dirty="0">
                        <a:latin typeface="Calibri"/>
                        <a:ea typeface="Times New Roman"/>
                        <a:cs typeface="Times New Roman"/>
                      </a:endParaRPr>
                    </a:p>
                    <a:p>
                      <a:pPr marL="0" marR="0" algn="just">
                        <a:lnSpc>
                          <a:spcPct val="115000"/>
                        </a:lnSpc>
                        <a:spcBef>
                          <a:spcPts val="0"/>
                        </a:spcBef>
                        <a:spcAft>
                          <a:spcPts val="0"/>
                        </a:spcAft>
                      </a:pPr>
                      <a:r>
                        <a:rPr lang="en-IN" sz="1200" dirty="0">
                          <a:latin typeface="Cambria"/>
                          <a:ea typeface="Times New Roman"/>
                          <a:cs typeface="Times New Roman"/>
                        </a:rPr>
                        <a:t>&lt;applet code="</a:t>
                      </a:r>
                      <a:r>
                        <a:rPr lang="en-IN" sz="1200" dirty="0" err="1">
                          <a:latin typeface="Cambria"/>
                          <a:ea typeface="Times New Roman"/>
                          <a:cs typeface="Times New Roman"/>
                        </a:rPr>
                        <a:t>ParamBanner</a:t>
                      </a:r>
                      <a:r>
                        <a:rPr lang="en-IN" sz="1200" dirty="0">
                          <a:latin typeface="Cambria"/>
                          <a:ea typeface="Times New Roman"/>
                          <a:cs typeface="Times New Roman"/>
                        </a:rPr>
                        <a:t>" width=300 height=50&gt;</a:t>
                      </a:r>
                      <a:endParaRPr lang="en-US" sz="1200" dirty="0">
                        <a:latin typeface="Calibri"/>
                        <a:ea typeface="Times New Roman"/>
                        <a:cs typeface="Times New Roman"/>
                      </a:endParaRPr>
                    </a:p>
                    <a:p>
                      <a:pPr marL="0" marR="0" algn="just">
                        <a:lnSpc>
                          <a:spcPct val="115000"/>
                        </a:lnSpc>
                        <a:spcBef>
                          <a:spcPts val="0"/>
                        </a:spcBef>
                        <a:spcAft>
                          <a:spcPts val="0"/>
                        </a:spcAft>
                      </a:pPr>
                      <a:r>
                        <a:rPr lang="en-IN" sz="1200" dirty="0">
                          <a:latin typeface="Cambria"/>
                          <a:ea typeface="Times New Roman"/>
                          <a:cs typeface="Times New Roman"/>
                        </a:rPr>
                        <a:t>&lt;</a:t>
                      </a:r>
                      <a:r>
                        <a:rPr lang="en-IN" sz="1200" dirty="0" err="1">
                          <a:latin typeface="Cambria"/>
                          <a:ea typeface="Times New Roman"/>
                          <a:cs typeface="Times New Roman"/>
                        </a:rPr>
                        <a:t>param</a:t>
                      </a:r>
                      <a:r>
                        <a:rPr lang="en-IN" sz="1200" dirty="0">
                          <a:latin typeface="Cambria"/>
                          <a:ea typeface="Times New Roman"/>
                          <a:cs typeface="Times New Roman"/>
                        </a:rPr>
                        <a:t> name=message value="Java makes the Web move!"&gt;</a:t>
                      </a:r>
                      <a:endParaRPr lang="en-US" sz="1200" dirty="0">
                        <a:latin typeface="Calibri"/>
                        <a:ea typeface="Times New Roman"/>
                        <a:cs typeface="Times New Roman"/>
                      </a:endParaRPr>
                    </a:p>
                    <a:p>
                      <a:pPr marL="0" marR="0" algn="just">
                        <a:lnSpc>
                          <a:spcPct val="115000"/>
                        </a:lnSpc>
                        <a:spcBef>
                          <a:spcPts val="0"/>
                        </a:spcBef>
                        <a:spcAft>
                          <a:spcPts val="0"/>
                        </a:spcAft>
                      </a:pPr>
                      <a:r>
                        <a:rPr lang="en-IN" sz="1200" dirty="0">
                          <a:latin typeface="Cambria"/>
                          <a:ea typeface="Times New Roman"/>
                          <a:cs typeface="Times New Roman"/>
                        </a:rPr>
                        <a:t>&lt;/applet&gt;</a:t>
                      </a:r>
                      <a:endParaRPr lang="en-US" sz="1200" dirty="0">
                        <a:latin typeface="Calibri"/>
                        <a:ea typeface="Times New Roman"/>
                        <a:cs typeface="Times New Roman"/>
                      </a:endParaRPr>
                    </a:p>
                    <a:p>
                      <a:pPr marL="0" marR="0" algn="just">
                        <a:lnSpc>
                          <a:spcPct val="115000"/>
                        </a:lnSpc>
                        <a:spcBef>
                          <a:spcPts val="0"/>
                        </a:spcBef>
                        <a:spcAft>
                          <a:spcPts val="0"/>
                        </a:spcAft>
                      </a:pPr>
                      <a:r>
                        <a:rPr lang="en-IN" sz="1200" dirty="0">
                          <a:latin typeface="Cambria"/>
                          <a:ea typeface="Times New Roman"/>
                          <a:cs typeface="Times New Roman"/>
                        </a:rPr>
                        <a:t>*/</a:t>
                      </a:r>
                      <a:endParaRPr lang="en-US" sz="1200" dirty="0">
                        <a:latin typeface="Calibri"/>
                        <a:ea typeface="Times New Roman"/>
                        <a:cs typeface="Times New Roman"/>
                      </a:endParaRPr>
                    </a:p>
                    <a:p>
                      <a:pPr marL="0" marR="0" algn="just">
                        <a:lnSpc>
                          <a:spcPct val="115000"/>
                        </a:lnSpc>
                        <a:spcBef>
                          <a:spcPts val="0"/>
                        </a:spcBef>
                        <a:spcAft>
                          <a:spcPts val="0"/>
                        </a:spcAft>
                      </a:pPr>
                      <a:r>
                        <a:rPr lang="en-IN" sz="1200" dirty="0">
                          <a:latin typeface="Cambria"/>
                          <a:ea typeface="Times New Roman"/>
                          <a:cs typeface="Times New Roman"/>
                        </a:rPr>
                        <a:t>public class </a:t>
                      </a:r>
                      <a:r>
                        <a:rPr lang="en-IN" sz="1200" dirty="0" err="1">
                          <a:latin typeface="Cambria"/>
                          <a:ea typeface="Times New Roman"/>
                          <a:cs typeface="Times New Roman"/>
                        </a:rPr>
                        <a:t>ParamBanner</a:t>
                      </a:r>
                      <a:r>
                        <a:rPr lang="en-IN" sz="1200" dirty="0">
                          <a:latin typeface="Cambria"/>
                          <a:ea typeface="Times New Roman"/>
                          <a:cs typeface="Times New Roman"/>
                        </a:rPr>
                        <a:t> extends Applet implements </a:t>
                      </a:r>
                      <a:r>
                        <a:rPr lang="en-IN" sz="1200" dirty="0" err="1">
                          <a:latin typeface="Cambria"/>
                          <a:ea typeface="Times New Roman"/>
                          <a:cs typeface="Times New Roman"/>
                        </a:rPr>
                        <a:t>Runnable</a:t>
                      </a:r>
                      <a:r>
                        <a:rPr lang="en-IN" sz="1200" dirty="0">
                          <a:latin typeface="Cambria"/>
                          <a:ea typeface="Times New Roman"/>
                          <a:cs typeface="Times New Roman"/>
                        </a:rPr>
                        <a:t> </a:t>
                      </a:r>
                      <a:endParaRPr lang="en-US" sz="1200" dirty="0">
                        <a:latin typeface="Calibri"/>
                        <a:ea typeface="Times New Roman"/>
                        <a:cs typeface="Times New Roman"/>
                      </a:endParaRPr>
                    </a:p>
                    <a:p>
                      <a:pPr marL="0" marR="0" algn="just">
                        <a:lnSpc>
                          <a:spcPct val="115000"/>
                        </a:lnSpc>
                        <a:spcBef>
                          <a:spcPts val="0"/>
                        </a:spcBef>
                        <a:spcAft>
                          <a:spcPts val="0"/>
                        </a:spcAft>
                      </a:pPr>
                      <a:r>
                        <a:rPr lang="en-IN" sz="1200" dirty="0" smtClean="0">
                          <a:latin typeface="Cambria"/>
                          <a:ea typeface="Times New Roman"/>
                          <a:cs typeface="Times New Roman"/>
                        </a:rPr>
                        <a:t>{            String </a:t>
                      </a:r>
                      <a:r>
                        <a:rPr lang="en-IN" sz="1200" dirty="0" err="1">
                          <a:latin typeface="Cambria"/>
                          <a:ea typeface="Times New Roman"/>
                          <a:cs typeface="Times New Roman"/>
                        </a:rPr>
                        <a:t>msg</a:t>
                      </a:r>
                      <a:r>
                        <a:rPr lang="en-IN" sz="1200" dirty="0">
                          <a:latin typeface="Cambria"/>
                          <a:ea typeface="Times New Roman"/>
                          <a:cs typeface="Times New Roman"/>
                        </a:rPr>
                        <a:t>;</a:t>
                      </a:r>
                      <a:endParaRPr lang="en-US" sz="1200" dirty="0">
                        <a:latin typeface="Calibri"/>
                        <a:ea typeface="Times New Roman"/>
                        <a:cs typeface="Times New Roman"/>
                      </a:endParaRPr>
                    </a:p>
                    <a:p>
                      <a:pPr marL="457200" marR="0" algn="just">
                        <a:lnSpc>
                          <a:spcPct val="115000"/>
                        </a:lnSpc>
                        <a:spcBef>
                          <a:spcPts val="0"/>
                        </a:spcBef>
                        <a:spcAft>
                          <a:spcPts val="0"/>
                        </a:spcAft>
                      </a:pPr>
                      <a:r>
                        <a:rPr lang="en-IN" sz="1200" dirty="0">
                          <a:latin typeface="Cambria"/>
                          <a:ea typeface="Times New Roman"/>
                          <a:cs typeface="Times New Roman"/>
                        </a:rPr>
                        <a:t>Thread t = null;</a:t>
                      </a:r>
                      <a:endParaRPr lang="en-US" sz="1200" dirty="0">
                        <a:latin typeface="Calibri"/>
                        <a:ea typeface="Times New Roman"/>
                        <a:cs typeface="Times New Roman"/>
                      </a:endParaRPr>
                    </a:p>
                    <a:p>
                      <a:pPr marL="457200" marR="0" algn="just">
                        <a:lnSpc>
                          <a:spcPct val="115000"/>
                        </a:lnSpc>
                        <a:spcBef>
                          <a:spcPts val="0"/>
                        </a:spcBef>
                        <a:spcAft>
                          <a:spcPts val="0"/>
                        </a:spcAft>
                      </a:pPr>
                      <a:r>
                        <a:rPr lang="en-IN" sz="1200" dirty="0" err="1">
                          <a:latin typeface="Cambria"/>
                          <a:ea typeface="Times New Roman"/>
                          <a:cs typeface="Times New Roman"/>
                        </a:rPr>
                        <a:t>int</a:t>
                      </a:r>
                      <a:r>
                        <a:rPr lang="en-IN" sz="1200" dirty="0">
                          <a:latin typeface="Cambria"/>
                          <a:ea typeface="Times New Roman"/>
                          <a:cs typeface="Times New Roman"/>
                        </a:rPr>
                        <a:t> state;</a:t>
                      </a:r>
                      <a:endParaRPr lang="en-US" sz="1200" dirty="0">
                        <a:latin typeface="Calibri"/>
                        <a:ea typeface="Times New Roman"/>
                        <a:cs typeface="Times New Roman"/>
                      </a:endParaRPr>
                    </a:p>
                    <a:p>
                      <a:pPr marL="457200" marR="0" algn="just">
                        <a:lnSpc>
                          <a:spcPct val="115000"/>
                        </a:lnSpc>
                        <a:spcBef>
                          <a:spcPts val="0"/>
                        </a:spcBef>
                        <a:spcAft>
                          <a:spcPts val="0"/>
                        </a:spcAft>
                      </a:pPr>
                      <a:r>
                        <a:rPr lang="en-IN" sz="1200" dirty="0" err="1">
                          <a:latin typeface="Cambria"/>
                          <a:ea typeface="Times New Roman"/>
                          <a:cs typeface="Times New Roman"/>
                        </a:rPr>
                        <a:t>boolean</a:t>
                      </a:r>
                      <a:r>
                        <a:rPr lang="en-IN" sz="1200" dirty="0">
                          <a:latin typeface="Cambria"/>
                          <a:ea typeface="Times New Roman"/>
                          <a:cs typeface="Times New Roman"/>
                        </a:rPr>
                        <a:t> </a:t>
                      </a:r>
                      <a:r>
                        <a:rPr lang="en-IN" sz="1200" dirty="0" err="1">
                          <a:latin typeface="Cambria"/>
                          <a:ea typeface="Times New Roman"/>
                          <a:cs typeface="Times New Roman"/>
                        </a:rPr>
                        <a:t>stopFlag</a:t>
                      </a:r>
                      <a:r>
                        <a:rPr lang="en-IN" sz="1200" dirty="0">
                          <a:latin typeface="Cambria"/>
                          <a:ea typeface="Times New Roman"/>
                          <a:cs typeface="Times New Roman"/>
                        </a:rPr>
                        <a:t>;</a:t>
                      </a:r>
                      <a:endParaRPr lang="en-US" sz="1200" dirty="0">
                        <a:latin typeface="Calibri"/>
                        <a:ea typeface="Times New Roman"/>
                        <a:cs typeface="Times New Roman"/>
                      </a:endParaRPr>
                    </a:p>
                    <a:p>
                      <a:pPr marL="457200" marR="0" algn="just">
                        <a:lnSpc>
                          <a:spcPct val="115000"/>
                        </a:lnSpc>
                        <a:spcBef>
                          <a:spcPts val="0"/>
                        </a:spcBef>
                        <a:spcAft>
                          <a:spcPts val="0"/>
                        </a:spcAft>
                      </a:pPr>
                      <a:r>
                        <a:rPr lang="en-IN" sz="1200" dirty="0">
                          <a:latin typeface="Cambria"/>
                          <a:ea typeface="Times New Roman"/>
                          <a:cs typeface="Times New Roman"/>
                        </a:rPr>
                        <a:t>public void init() </a:t>
                      </a:r>
                      <a:endParaRPr lang="en-US" sz="1200" dirty="0">
                        <a:latin typeface="Calibri"/>
                        <a:ea typeface="Times New Roman"/>
                        <a:cs typeface="Times New Roman"/>
                      </a:endParaRPr>
                    </a:p>
                    <a:p>
                      <a:pPr marL="457200" marR="0" algn="just">
                        <a:lnSpc>
                          <a:spcPct val="115000"/>
                        </a:lnSpc>
                        <a:spcBef>
                          <a:spcPts val="0"/>
                        </a:spcBef>
                        <a:spcAft>
                          <a:spcPts val="0"/>
                        </a:spcAft>
                      </a:pPr>
                      <a:r>
                        <a:rPr lang="en-IN" sz="1200" dirty="0" smtClean="0">
                          <a:latin typeface="Cambria"/>
                          <a:ea typeface="Times New Roman"/>
                          <a:cs typeface="Times New Roman"/>
                        </a:rPr>
                        <a:t>{             </a:t>
                      </a:r>
                      <a:r>
                        <a:rPr lang="en-IN" sz="1200" dirty="0" err="1" smtClean="0">
                          <a:latin typeface="Cambria"/>
                          <a:ea typeface="Times New Roman"/>
                          <a:cs typeface="Times New Roman"/>
                        </a:rPr>
                        <a:t>setBackground</a:t>
                      </a:r>
                      <a:r>
                        <a:rPr lang="en-IN" sz="1200" dirty="0" smtClean="0">
                          <a:latin typeface="Cambria"/>
                          <a:ea typeface="Times New Roman"/>
                          <a:cs typeface="Times New Roman"/>
                        </a:rPr>
                        <a:t>(</a:t>
                      </a:r>
                      <a:r>
                        <a:rPr lang="en-IN" sz="1200" dirty="0" err="1" smtClean="0">
                          <a:latin typeface="Cambria"/>
                          <a:ea typeface="Times New Roman"/>
                          <a:cs typeface="Times New Roman"/>
                        </a:rPr>
                        <a:t>Color.cyan</a:t>
                      </a:r>
                      <a:r>
                        <a:rPr lang="en-IN" sz="1200" dirty="0">
                          <a:latin typeface="Cambria"/>
                          <a:ea typeface="Times New Roman"/>
                          <a:cs typeface="Times New Roman"/>
                        </a:rPr>
                        <a:t>);</a:t>
                      </a:r>
                      <a:endParaRPr lang="en-US" sz="1200" dirty="0">
                        <a:latin typeface="Calibri"/>
                        <a:ea typeface="Times New Roman"/>
                        <a:cs typeface="Times New Roman"/>
                      </a:endParaRPr>
                    </a:p>
                    <a:p>
                      <a:pPr marL="914400" marR="0" algn="just">
                        <a:lnSpc>
                          <a:spcPct val="115000"/>
                        </a:lnSpc>
                        <a:spcBef>
                          <a:spcPts val="0"/>
                        </a:spcBef>
                        <a:spcAft>
                          <a:spcPts val="0"/>
                        </a:spcAft>
                      </a:pPr>
                      <a:r>
                        <a:rPr lang="en-IN" sz="1200" dirty="0" err="1">
                          <a:latin typeface="Cambria"/>
                          <a:ea typeface="Times New Roman"/>
                          <a:cs typeface="Times New Roman"/>
                        </a:rPr>
                        <a:t>setForeground</a:t>
                      </a:r>
                      <a:r>
                        <a:rPr lang="en-IN" sz="1200" dirty="0">
                          <a:latin typeface="Cambria"/>
                          <a:ea typeface="Times New Roman"/>
                          <a:cs typeface="Times New Roman"/>
                        </a:rPr>
                        <a:t>(</a:t>
                      </a:r>
                      <a:r>
                        <a:rPr lang="en-IN" sz="1200" dirty="0" err="1">
                          <a:latin typeface="Cambria"/>
                          <a:ea typeface="Times New Roman"/>
                          <a:cs typeface="Times New Roman"/>
                        </a:rPr>
                        <a:t>Color.red</a:t>
                      </a:r>
                      <a:r>
                        <a:rPr lang="en-IN" sz="1200" dirty="0">
                          <a:latin typeface="Cambria"/>
                          <a:ea typeface="Times New Roman"/>
                          <a:cs typeface="Times New Roman"/>
                        </a:rPr>
                        <a:t>);</a:t>
                      </a:r>
                      <a:endParaRPr lang="en-US" sz="1200" dirty="0">
                        <a:latin typeface="Calibri"/>
                        <a:ea typeface="Times New Roman"/>
                        <a:cs typeface="Times New Roman"/>
                      </a:endParaRPr>
                    </a:p>
                    <a:p>
                      <a:pPr marL="457200" marR="0" algn="just">
                        <a:lnSpc>
                          <a:spcPct val="115000"/>
                        </a:lnSpc>
                        <a:spcBef>
                          <a:spcPts val="0"/>
                        </a:spcBef>
                        <a:spcAft>
                          <a:spcPts val="0"/>
                        </a:spcAft>
                      </a:pPr>
                      <a:r>
                        <a:rPr lang="en-IN" sz="1200" dirty="0">
                          <a:latin typeface="Cambria"/>
                          <a:ea typeface="Times New Roman"/>
                          <a:cs typeface="Times New Roman"/>
                        </a:rPr>
                        <a:t>}</a:t>
                      </a:r>
                      <a:endParaRPr lang="en-US" sz="1200" dirty="0">
                        <a:latin typeface="Calibri"/>
                        <a:ea typeface="Times New Roman"/>
                        <a:cs typeface="Times New Roman"/>
                      </a:endParaRPr>
                    </a:p>
                    <a:p>
                      <a:pPr marL="457200" marR="0" algn="just">
                        <a:lnSpc>
                          <a:spcPct val="115000"/>
                        </a:lnSpc>
                        <a:spcBef>
                          <a:spcPts val="0"/>
                        </a:spcBef>
                        <a:spcAft>
                          <a:spcPts val="0"/>
                        </a:spcAft>
                      </a:pPr>
                      <a:r>
                        <a:rPr lang="en-IN" sz="1200" dirty="0">
                          <a:latin typeface="Cambria"/>
                          <a:ea typeface="Times New Roman"/>
                          <a:cs typeface="Times New Roman"/>
                        </a:rPr>
                        <a:t>public void start() </a:t>
                      </a:r>
                      <a:endParaRPr lang="en-US" sz="1200" dirty="0">
                        <a:latin typeface="Calibri"/>
                        <a:ea typeface="Times New Roman"/>
                        <a:cs typeface="Times New Roman"/>
                      </a:endParaRPr>
                    </a:p>
                    <a:p>
                      <a:pPr marL="457200" marR="0" algn="just">
                        <a:lnSpc>
                          <a:spcPct val="115000"/>
                        </a:lnSpc>
                        <a:spcBef>
                          <a:spcPts val="0"/>
                        </a:spcBef>
                        <a:spcAft>
                          <a:spcPts val="0"/>
                        </a:spcAft>
                      </a:pPr>
                      <a:r>
                        <a:rPr lang="en-IN" sz="1200" dirty="0" smtClean="0">
                          <a:latin typeface="Cambria"/>
                          <a:ea typeface="Times New Roman"/>
                          <a:cs typeface="Times New Roman"/>
                        </a:rPr>
                        <a:t>{            </a:t>
                      </a:r>
                      <a:r>
                        <a:rPr lang="en-IN" sz="1200" dirty="0" err="1" smtClean="0">
                          <a:latin typeface="Cambria"/>
                          <a:ea typeface="Times New Roman"/>
                          <a:cs typeface="Times New Roman"/>
                        </a:rPr>
                        <a:t>msg</a:t>
                      </a:r>
                      <a:r>
                        <a:rPr lang="en-IN" sz="1200" dirty="0" smtClean="0">
                          <a:latin typeface="Cambria"/>
                          <a:ea typeface="Times New Roman"/>
                          <a:cs typeface="Times New Roman"/>
                        </a:rPr>
                        <a:t> </a:t>
                      </a:r>
                      <a:r>
                        <a:rPr lang="en-IN" sz="1200" dirty="0">
                          <a:latin typeface="Cambria"/>
                          <a:ea typeface="Times New Roman"/>
                          <a:cs typeface="Times New Roman"/>
                        </a:rPr>
                        <a:t>= </a:t>
                      </a:r>
                      <a:r>
                        <a:rPr lang="en-IN" sz="1200" dirty="0" err="1">
                          <a:latin typeface="Cambria"/>
                          <a:ea typeface="Times New Roman"/>
                          <a:cs typeface="Times New Roman"/>
                        </a:rPr>
                        <a:t>getParameter</a:t>
                      </a:r>
                      <a:r>
                        <a:rPr lang="en-IN" sz="1200" dirty="0">
                          <a:latin typeface="Cambria"/>
                          <a:ea typeface="Times New Roman"/>
                          <a:cs typeface="Times New Roman"/>
                        </a:rPr>
                        <a:t>("message");</a:t>
                      </a:r>
                      <a:endParaRPr lang="en-US" sz="1200" dirty="0">
                        <a:latin typeface="Calibri"/>
                        <a:ea typeface="Times New Roman"/>
                        <a:cs typeface="Times New Roman"/>
                      </a:endParaRPr>
                    </a:p>
                    <a:p>
                      <a:pPr marL="914400" marR="0" algn="just">
                        <a:lnSpc>
                          <a:spcPct val="115000"/>
                        </a:lnSpc>
                        <a:spcBef>
                          <a:spcPts val="0"/>
                        </a:spcBef>
                        <a:spcAft>
                          <a:spcPts val="0"/>
                        </a:spcAft>
                      </a:pPr>
                      <a:r>
                        <a:rPr lang="en-IN" sz="1200" dirty="0">
                          <a:latin typeface="Cambria"/>
                          <a:ea typeface="Times New Roman"/>
                          <a:cs typeface="Times New Roman"/>
                        </a:rPr>
                        <a:t>if(</a:t>
                      </a:r>
                      <a:r>
                        <a:rPr lang="en-IN" sz="1200" dirty="0" err="1">
                          <a:latin typeface="Cambria"/>
                          <a:ea typeface="Times New Roman"/>
                          <a:cs typeface="Times New Roman"/>
                        </a:rPr>
                        <a:t>msg</a:t>
                      </a:r>
                      <a:r>
                        <a:rPr lang="en-IN" sz="1200" dirty="0">
                          <a:latin typeface="Cambria"/>
                          <a:ea typeface="Times New Roman"/>
                          <a:cs typeface="Times New Roman"/>
                        </a:rPr>
                        <a:t> == null) </a:t>
                      </a:r>
                      <a:r>
                        <a:rPr lang="en-IN" sz="1200" dirty="0" err="1">
                          <a:latin typeface="Cambria"/>
                          <a:ea typeface="Times New Roman"/>
                          <a:cs typeface="Times New Roman"/>
                        </a:rPr>
                        <a:t>msg</a:t>
                      </a:r>
                      <a:r>
                        <a:rPr lang="en-IN" sz="1200" dirty="0">
                          <a:latin typeface="Cambria"/>
                          <a:ea typeface="Times New Roman"/>
                          <a:cs typeface="Times New Roman"/>
                        </a:rPr>
                        <a:t> = "Message not found.";</a:t>
                      </a:r>
                      <a:endParaRPr lang="en-US" sz="1200" dirty="0">
                        <a:latin typeface="Calibri"/>
                        <a:ea typeface="Times New Roman"/>
                        <a:cs typeface="Times New Roman"/>
                      </a:endParaRPr>
                    </a:p>
                    <a:p>
                      <a:pPr marL="914400" marR="0" algn="just">
                        <a:lnSpc>
                          <a:spcPct val="115000"/>
                        </a:lnSpc>
                        <a:spcBef>
                          <a:spcPts val="0"/>
                        </a:spcBef>
                        <a:spcAft>
                          <a:spcPts val="0"/>
                        </a:spcAft>
                      </a:pPr>
                      <a:r>
                        <a:rPr lang="en-IN" sz="1200" dirty="0" err="1">
                          <a:latin typeface="Cambria"/>
                          <a:ea typeface="Times New Roman"/>
                          <a:cs typeface="Times New Roman"/>
                        </a:rPr>
                        <a:t>msg</a:t>
                      </a:r>
                      <a:r>
                        <a:rPr lang="en-IN" sz="1200" dirty="0">
                          <a:latin typeface="Cambria"/>
                          <a:ea typeface="Times New Roman"/>
                          <a:cs typeface="Times New Roman"/>
                        </a:rPr>
                        <a:t> = " " + </a:t>
                      </a:r>
                      <a:r>
                        <a:rPr lang="en-IN" sz="1200" dirty="0" err="1">
                          <a:latin typeface="Cambria"/>
                          <a:ea typeface="Times New Roman"/>
                          <a:cs typeface="Times New Roman"/>
                        </a:rPr>
                        <a:t>msg</a:t>
                      </a:r>
                      <a:r>
                        <a:rPr lang="en-IN" sz="1200" dirty="0">
                          <a:latin typeface="Cambria"/>
                          <a:ea typeface="Times New Roman"/>
                          <a:cs typeface="Times New Roman"/>
                        </a:rPr>
                        <a:t>;</a:t>
                      </a:r>
                      <a:endParaRPr lang="en-US" sz="1200" dirty="0">
                        <a:latin typeface="Calibri"/>
                        <a:ea typeface="Times New Roman"/>
                        <a:cs typeface="Times New Roman"/>
                      </a:endParaRPr>
                    </a:p>
                    <a:p>
                      <a:pPr marL="914400" marR="0" algn="just">
                        <a:lnSpc>
                          <a:spcPct val="115000"/>
                        </a:lnSpc>
                        <a:spcBef>
                          <a:spcPts val="0"/>
                        </a:spcBef>
                        <a:spcAft>
                          <a:spcPts val="0"/>
                        </a:spcAft>
                      </a:pPr>
                      <a:r>
                        <a:rPr lang="en-IN" sz="1200" dirty="0">
                          <a:latin typeface="Cambria"/>
                          <a:ea typeface="Times New Roman"/>
                          <a:cs typeface="Times New Roman"/>
                        </a:rPr>
                        <a:t>t = new Thread(this);</a:t>
                      </a:r>
                      <a:endParaRPr lang="en-US" sz="1200" dirty="0">
                        <a:latin typeface="Calibri"/>
                        <a:ea typeface="Times New Roman"/>
                        <a:cs typeface="Times New Roman"/>
                      </a:endParaRPr>
                    </a:p>
                    <a:p>
                      <a:pPr marL="914400" marR="0" algn="just">
                        <a:lnSpc>
                          <a:spcPct val="115000"/>
                        </a:lnSpc>
                        <a:spcBef>
                          <a:spcPts val="0"/>
                        </a:spcBef>
                        <a:spcAft>
                          <a:spcPts val="0"/>
                        </a:spcAft>
                      </a:pPr>
                      <a:r>
                        <a:rPr lang="en-IN" sz="1200" dirty="0" err="1">
                          <a:latin typeface="Cambria"/>
                          <a:ea typeface="Times New Roman"/>
                          <a:cs typeface="Times New Roman"/>
                        </a:rPr>
                        <a:t>stopFlag</a:t>
                      </a:r>
                      <a:r>
                        <a:rPr lang="en-IN" sz="1200" dirty="0">
                          <a:latin typeface="Cambria"/>
                          <a:ea typeface="Times New Roman"/>
                          <a:cs typeface="Times New Roman"/>
                        </a:rPr>
                        <a:t> = false;</a:t>
                      </a:r>
                      <a:endParaRPr lang="en-US" sz="1200" dirty="0">
                        <a:latin typeface="Calibri"/>
                        <a:ea typeface="Times New Roman"/>
                        <a:cs typeface="Times New Roman"/>
                      </a:endParaRPr>
                    </a:p>
                    <a:p>
                      <a:pPr marL="914400" marR="0" algn="just">
                        <a:lnSpc>
                          <a:spcPct val="115000"/>
                        </a:lnSpc>
                        <a:spcBef>
                          <a:spcPts val="0"/>
                        </a:spcBef>
                        <a:spcAft>
                          <a:spcPts val="0"/>
                        </a:spcAft>
                      </a:pPr>
                      <a:r>
                        <a:rPr lang="en-IN" sz="1200" dirty="0" err="1">
                          <a:latin typeface="Cambria"/>
                          <a:ea typeface="Times New Roman"/>
                          <a:cs typeface="Times New Roman"/>
                        </a:rPr>
                        <a:t>t.start</a:t>
                      </a:r>
                      <a:r>
                        <a:rPr lang="en-IN" sz="1200" dirty="0">
                          <a:latin typeface="Cambria"/>
                          <a:ea typeface="Times New Roman"/>
                          <a:cs typeface="Times New Roman"/>
                        </a:rPr>
                        <a:t>();</a:t>
                      </a:r>
                      <a:endParaRPr lang="en-US" sz="1200" dirty="0">
                        <a:latin typeface="Calibri"/>
                        <a:ea typeface="Times New Roman"/>
                        <a:cs typeface="Times New Roman"/>
                      </a:endParaRPr>
                    </a:p>
                    <a:p>
                      <a:pPr marL="457200" marR="0" algn="just">
                        <a:lnSpc>
                          <a:spcPct val="115000"/>
                        </a:lnSpc>
                        <a:spcBef>
                          <a:spcPts val="0"/>
                        </a:spcBef>
                        <a:spcAft>
                          <a:spcPts val="0"/>
                        </a:spcAft>
                      </a:pPr>
                      <a:r>
                        <a:rPr lang="en-IN" sz="1200" dirty="0">
                          <a:latin typeface="Cambria"/>
                          <a:ea typeface="Times New Roman"/>
                          <a:cs typeface="Times New Roman"/>
                        </a:rPr>
                        <a:t>}</a:t>
                      </a:r>
                      <a:endParaRPr lang="en-US" sz="1200" dirty="0">
                        <a:latin typeface="Calibri"/>
                        <a:ea typeface="Times New Roman"/>
                        <a:cs typeface="Times New Roman"/>
                      </a:endParaRPr>
                    </a:p>
                    <a:p>
                      <a:pPr marL="457200" marR="0" algn="just">
                        <a:lnSpc>
                          <a:spcPct val="115000"/>
                        </a:lnSpc>
                        <a:spcBef>
                          <a:spcPts val="0"/>
                        </a:spcBef>
                        <a:spcAft>
                          <a:spcPts val="0"/>
                        </a:spcAft>
                      </a:pPr>
                      <a:r>
                        <a:rPr lang="en-IN" sz="1200" dirty="0">
                          <a:latin typeface="Cambria"/>
                          <a:ea typeface="Times New Roman"/>
                          <a:cs typeface="Times New Roman"/>
                        </a:rPr>
                        <a:t>public void run() </a:t>
                      </a:r>
                      <a:endParaRPr lang="en-US" sz="1200" dirty="0">
                        <a:latin typeface="Calibri"/>
                        <a:ea typeface="Times New Roman"/>
                        <a:cs typeface="Times New Roman"/>
                      </a:endParaRPr>
                    </a:p>
                    <a:p>
                      <a:pPr marL="457200" marR="0" algn="just">
                        <a:lnSpc>
                          <a:spcPct val="115000"/>
                        </a:lnSpc>
                        <a:spcBef>
                          <a:spcPts val="0"/>
                        </a:spcBef>
                        <a:spcAft>
                          <a:spcPts val="0"/>
                        </a:spcAft>
                      </a:pPr>
                      <a:r>
                        <a:rPr lang="en-IN" sz="1200" dirty="0" smtClean="0">
                          <a:latin typeface="Cambria"/>
                          <a:ea typeface="Times New Roman"/>
                          <a:cs typeface="Times New Roman"/>
                        </a:rPr>
                        <a:t>{             char </a:t>
                      </a:r>
                      <a:r>
                        <a:rPr lang="en-IN" sz="1200" dirty="0" err="1">
                          <a:latin typeface="Cambria"/>
                          <a:ea typeface="Times New Roman"/>
                          <a:cs typeface="Times New Roman"/>
                        </a:rPr>
                        <a:t>ch</a:t>
                      </a:r>
                      <a:r>
                        <a:rPr lang="en-IN" sz="1200" dirty="0">
                          <a:latin typeface="Cambria"/>
                          <a:ea typeface="Times New Roman"/>
                          <a:cs typeface="Times New Roman"/>
                        </a:rPr>
                        <a:t>;</a:t>
                      </a:r>
                      <a:endParaRPr lang="en-US" sz="1200" dirty="0">
                        <a:latin typeface="Calibri"/>
                        <a:ea typeface="Times New Roman"/>
                        <a:cs typeface="Times New Roman"/>
                      </a:endParaRPr>
                    </a:p>
                    <a:p>
                      <a:pPr marL="914400" marR="0" algn="just">
                        <a:lnSpc>
                          <a:spcPct val="115000"/>
                        </a:lnSpc>
                        <a:spcBef>
                          <a:spcPts val="0"/>
                        </a:spcBef>
                        <a:spcAft>
                          <a:spcPts val="0"/>
                        </a:spcAft>
                      </a:pPr>
                      <a:r>
                        <a:rPr lang="en-IN" sz="1200" dirty="0">
                          <a:latin typeface="Cambria"/>
                          <a:ea typeface="Times New Roman"/>
                          <a:cs typeface="Times New Roman"/>
                        </a:rPr>
                        <a:t>for( ; ; ) </a:t>
                      </a:r>
                      <a:endParaRPr lang="en-US" sz="1200" dirty="0">
                        <a:latin typeface="Calibri"/>
                        <a:ea typeface="Times New Roman"/>
                        <a:cs typeface="Times New Roman"/>
                      </a:endParaRPr>
                    </a:p>
                    <a:p>
                      <a:pPr marL="914400" marR="0" algn="just">
                        <a:lnSpc>
                          <a:spcPct val="115000"/>
                        </a:lnSpc>
                        <a:spcBef>
                          <a:spcPts val="0"/>
                        </a:spcBef>
                        <a:spcAft>
                          <a:spcPts val="0"/>
                        </a:spcAft>
                      </a:pPr>
                      <a:r>
                        <a:rPr lang="en-IN" sz="1200" dirty="0" smtClean="0">
                          <a:latin typeface="Cambria"/>
                          <a:ea typeface="Times New Roman"/>
                          <a:cs typeface="Times New Roman"/>
                        </a:rPr>
                        <a:t>{</a:t>
                      </a:r>
                      <a:endParaRPr lang="en-US" sz="1200" dirty="0">
                        <a:latin typeface="Calibri"/>
                        <a:ea typeface="Times New Roman"/>
                        <a:cs typeface="Times New Roman"/>
                      </a:endParaRPr>
                    </a:p>
                  </a:txBody>
                  <a:tcPr marL="24095" marR="240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nvGraphicFramePr>
        <p:xfrm>
          <a:off x="4495800" y="228600"/>
          <a:ext cx="4495800" cy="4648200"/>
        </p:xfrm>
        <a:graphic>
          <a:graphicData uri="http://schemas.openxmlformats.org/drawingml/2006/table">
            <a:tbl>
              <a:tblPr/>
              <a:tblGrid>
                <a:gridCol w="4495800"/>
              </a:tblGrid>
              <a:tr h="4648200">
                <a:tc>
                  <a:txBody>
                    <a:bodyPr/>
                    <a:lstStyle/>
                    <a:p>
                      <a:pPr marL="1371600" marR="0" algn="just">
                        <a:lnSpc>
                          <a:spcPct val="115000"/>
                        </a:lnSpc>
                        <a:spcBef>
                          <a:spcPts val="0"/>
                        </a:spcBef>
                        <a:spcAft>
                          <a:spcPts val="0"/>
                        </a:spcAft>
                      </a:pPr>
                      <a:r>
                        <a:rPr lang="en-IN" sz="1200" dirty="0" smtClean="0">
                          <a:latin typeface="Cambria"/>
                          <a:ea typeface="Times New Roman"/>
                          <a:cs typeface="Times New Roman"/>
                        </a:rPr>
                        <a:t>try </a:t>
                      </a:r>
                      <a:endParaRPr lang="en-US" sz="1200" dirty="0">
                        <a:latin typeface="Calibri"/>
                        <a:ea typeface="Times New Roman"/>
                        <a:cs typeface="Times New Roman"/>
                      </a:endParaRPr>
                    </a:p>
                    <a:p>
                      <a:pPr marL="1371600" marR="0" algn="just">
                        <a:lnSpc>
                          <a:spcPct val="115000"/>
                        </a:lnSpc>
                        <a:spcBef>
                          <a:spcPts val="0"/>
                        </a:spcBef>
                        <a:spcAft>
                          <a:spcPts val="0"/>
                        </a:spcAft>
                      </a:pPr>
                      <a:r>
                        <a:rPr lang="en-IN" sz="1200" dirty="0">
                          <a:latin typeface="Cambria"/>
                          <a:ea typeface="Times New Roman"/>
                          <a:cs typeface="Times New Roman"/>
                        </a:rPr>
                        <a:t>{</a:t>
                      </a:r>
                      <a:endParaRPr lang="en-US" sz="1200" dirty="0">
                        <a:latin typeface="Calibri"/>
                        <a:ea typeface="Times New Roman"/>
                        <a:cs typeface="Times New Roman"/>
                      </a:endParaRPr>
                    </a:p>
                    <a:p>
                      <a:pPr marL="1828800" marR="0" algn="just">
                        <a:lnSpc>
                          <a:spcPct val="115000"/>
                        </a:lnSpc>
                        <a:spcBef>
                          <a:spcPts val="0"/>
                        </a:spcBef>
                        <a:spcAft>
                          <a:spcPts val="0"/>
                        </a:spcAft>
                      </a:pPr>
                      <a:r>
                        <a:rPr lang="en-IN" sz="1200" dirty="0">
                          <a:latin typeface="Cambria"/>
                          <a:ea typeface="Times New Roman"/>
                          <a:cs typeface="Times New Roman"/>
                        </a:rPr>
                        <a:t>repaint();</a:t>
                      </a:r>
                      <a:endParaRPr lang="en-US" sz="1200" dirty="0">
                        <a:latin typeface="Calibri"/>
                        <a:ea typeface="Times New Roman"/>
                        <a:cs typeface="Times New Roman"/>
                      </a:endParaRPr>
                    </a:p>
                    <a:p>
                      <a:pPr marL="1828800" marR="0" algn="just">
                        <a:lnSpc>
                          <a:spcPct val="115000"/>
                        </a:lnSpc>
                        <a:spcBef>
                          <a:spcPts val="0"/>
                        </a:spcBef>
                        <a:spcAft>
                          <a:spcPts val="0"/>
                        </a:spcAft>
                      </a:pPr>
                      <a:r>
                        <a:rPr lang="en-IN" sz="1200" dirty="0" err="1">
                          <a:latin typeface="Cambria"/>
                          <a:ea typeface="Times New Roman"/>
                          <a:cs typeface="Times New Roman"/>
                        </a:rPr>
                        <a:t>Thread.sleep</a:t>
                      </a:r>
                      <a:r>
                        <a:rPr lang="en-IN" sz="1200" dirty="0">
                          <a:latin typeface="Cambria"/>
                          <a:ea typeface="Times New Roman"/>
                          <a:cs typeface="Times New Roman"/>
                        </a:rPr>
                        <a:t>(250);</a:t>
                      </a:r>
                      <a:endParaRPr lang="en-US" sz="1200" dirty="0">
                        <a:latin typeface="Calibri"/>
                        <a:ea typeface="Times New Roman"/>
                        <a:cs typeface="Times New Roman"/>
                      </a:endParaRPr>
                    </a:p>
                    <a:p>
                      <a:pPr marL="1828800" marR="0" algn="just">
                        <a:lnSpc>
                          <a:spcPct val="115000"/>
                        </a:lnSpc>
                        <a:spcBef>
                          <a:spcPts val="0"/>
                        </a:spcBef>
                        <a:spcAft>
                          <a:spcPts val="0"/>
                        </a:spcAft>
                      </a:pPr>
                      <a:r>
                        <a:rPr lang="en-IN" sz="1200" dirty="0" err="1">
                          <a:latin typeface="Cambria"/>
                          <a:ea typeface="Times New Roman"/>
                          <a:cs typeface="Times New Roman"/>
                        </a:rPr>
                        <a:t>ch</a:t>
                      </a:r>
                      <a:r>
                        <a:rPr lang="en-IN" sz="1200" dirty="0">
                          <a:latin typeface="Cambria"/>
                          <a:ea typeface="Times New Roman"/>
                          <a:cs typeface="Times New Roman"/>
                        </a:rPr>
                        <a:t> = </a:t>
                      </a:r>
                      <a:r>
                        <a:rPr lang="en-IN" sz="1200" dirty="0" err="1">
                          <a:latin typeface="Cambria"/>
                          <a:ea typeface="Times New Roman"/>
                          <a:cs typeface="Times New Roman"/>
                        </a:rPr>
                        <a:t>msg.charAt</a:t>
                      </a:r>
                      <a:r>
                        <a:rPr lang="en-IN" sz="1200" dirty="0">
                          <a:latin typeface="Cambria"/>
                          <a:ea typeface="Times New Roman"/>
                          <a:cs typeface="Times New Roman"/>
                        </a:rPr>
                        <a:t>(0);</a:t>
                      </a:r>
                      <a:endParaRPr lang="en-US" sz="1200" dirty="0">
                        <a:latin typeface="Calibri"/>
                        <a:ea typeface="Times New Roman"/>
                        <a:cs typeface="Times New Roman"/>
                      </a:endParaRPr>
                    </a:p>
                    <a:p>
                      <a:pPr marL="1828800" marR="0" algn="just">
                        <a:lnSpc>
                          <a:spcPct val="115000"/>
                        </a:lnSpc>
                        <a:spcBef>
                          <a:spcPts val="0"/>
                        </a:spcBef>
                        <a:spcAft>
                          <a:spcPts val="0"/>
                        </a:spcAft>
                      </a:pPr>
                      <a:r>
                        <a:rPr lang="en-IN" sz="1200" dirty="0" err="1">
                          <a:latin typeface="Cambria"/>
                          <a:ea typeface="Times New Roman"/>
                          <a:cs typeface="Times New Roman"/>
                        </a:rPr>
                        <a:t>msg</a:t>
                      </a:r>
                      <a:r>
                        <a:rPr lang="en-IN" sz="1200" dirty="0">
                          <a:latin typeface="Cambria"/>
                          <a:ea typeface="Times New Roman"/>
                          <a:cs typeface="Times New Roman"/>
                        </a:rPr>
                        <a:t> = </a:t>
                      </a:r>
                      <a:r>
                        <a:rPr lang="en-IN" sz="1200" dirty="0" err="1">
                          <a:latin typeface="Cambria"/>
                          <a:ea typeface="Times New Roman"/>
                          <a:cs typeface="Times New Roman"/>
                        </a:rPr>
                        <a:t>msg.substring</a:t>
                      </a:r>
                      <a:r>
                        <a:rPr lang="en-IN" sz="1200" dirty="0">
                          <a:latin typeface="Cambria"/>
                          <a:ea typeface="Times New Roman"/>
                          <a:cs typeface="Times New Roman"/>
                        </a:rPr>
                        <a:t>(1, </a:t>
                      </a:r>
                      <a:r>
                        <a:rPr lang="en-IN" sz="1200" dirty="0" err="1">
                          <a:latin typeface="Cambria"/>
                          <a:ea typeface="Times New Roman"/>
                          <a:cs typeface="Times New Roman"/>
                        </a:rPr>
                        <a:t>msg.length</a:t>
                      </a:r>
                      <a:r>
                        <a:rPr lang="en-IN" sz="1200" dirty="0">
                          <a:latin typeface="Cambria"/>
                          <a:ea typeface="Times New Roman"/>
                          <a:cs typeface="Times New Roman"/>
                        </a:rPr>
                        <a:t>());</a:t>
                      </a:r>
                      <a:endParaRPr lang="en-US" sz="1200" dirty="0">
                        <a:latin typeface="Calibri"/>
                        <a:ea typeface="Times New Roman"/>
                        <a:cs typeface="Times New Roman"/>
                      </a:endParaRPr>
                    </a:p>
                    <a:p>
                      <a:pPr marL="1828800" marR="0" algn="just">
                        <a:lnSpc>
                          <a:spcPct val="115000"/>
                        </a:lnSpc>
                        <a:spcBef>
                          <a:spcPts val="0"/>
                        </a:spcBef>
                        <a:spcAft>
                          <a:spcPts val="0"/>
                        </a:spcAft>
                      </a:pPr>
                      <a:r>
                        <a:rPr lang="en-IN" sz="1200" dirty="0" err="1">
                          <a:latin typeface="Cambria"/>
                          <a:ea typeface="Times New Roman"/>
                          <a:cs typeface="Times New Roman"/>
                        </a:rPr>
                        <a:t>msg</a:t>
                      </a:r>
                      <a:r>
                        <a:rPr lang="en-IN" sz="1200" dirty="0">
                          <a:latin typeface="Cambria"/>
                          <a:ea typeface="Times New Roman"/>
                          <a:cs typeface="Times New Roman"/>
                        </a:rPr>
                        <a:t> += </a:t>
                      </a:r>
                      <a:r>
                        <a:rPr lang="en-IN" sz="1200" dirty="0" err="1">
                          <a:latin typeface="Cambria"/>
                          <a:ea typeface="Times New Roman"/>
                          <a:cs typeface="Times New Roman"/>
                        </a:rPr>
                        <a:t>ch</a:t>
                      </a:r>
                      <a:r>
                        <a:rPr lang="en-IN" sz="1200" dirty="0">
                          <a:latin typeface="Cambria"/>
                          <a:ea typeface="Times New Roman"/>
                          <a:cs typeface="Times New Roman"/>
                        </a:rPr>
                        <a:t>;</a:t>
                      </a:r>
                      <a:endParaRPr lang="en-US" sz="1200" dirty="0">
                        <a:latin typeface="Calibri"/>
                        <a:ea typeface="Times New Roman"/>
                        <a:cs typeface="Times New Roman"/>
                      </a:endParaRPr>
                    </a:p>
                    <a:p>
                      <a:pPr marL="1828800" marR="0" algn="just">
                        <a:lnSpc>
                          <a:spcPct val="115000"/>
                        </a:lnSpc>
                        <a:spcBef>
                          <a:spcPts val="0"/>
                        </a:spcBef>
                        <a:spcAft>
                          <a:spcPts val="0"/>
                        </a:spcAft>
                      </a:pPr>
                      <a:r>
                        <a:rPr lang="en-IN" sz="1200" dirty="0">
                          <a:latin typeface="Cambria"/>
                          <a:ea typeface="Times New Roman"/>
                          <a:cs typeface="Times New Roman"/>
                        </a:rPr>
                        <a:t>if(</a:t>
                      </a:r>
                      <a:r>
                        <a:rPr lang="en-IN" sz="1200" dirty="0" err="1">
                          <a:latin typeface="Cambria"/>
                          <a:ea typeface="Times New Roman"/>
                          <a:cs typeface="Times New Roman"/>
                        </a:rPr>
                        <a:t>stopFlag</a:t>
                      </a:r>
                      <a:r>
                        <a:rPr lang="en-IN" sz="1200" dirty="0">
                          <a:latin typeface="Cambria"/>
                          <a:ea typeface="Times New Roman"/>
                          <a:cs typeface="Times New Roman"/>
                        </a:rPr>
                        <a:t>)	break;</a:t>
                      </a:r>
                      <a:endParaRPr lang="en-US" sz="1200" dirty="0">
                        <a:latin typeface="Calibri"/>
                        <a:ea typeface="Times New Roman"/>
                        <a:cs typeface="Times New Roman"/>
                      </a:endParaRPr>
                    </a:p>
                    <a:p>
                      <a:pPr marL="1371600" marR="0" algn="just">
                        <a:lnSpc>
                          <a:spcPct val="115000"/>
                        </a:lnSpc>
                        <a:spcBef>
                          <a:spcPts val="0"/>
                        </a:spcBef>
                        <a:spcAft>
                          <a:spcPts val="0"/>
                        </a:spcAft>
                      </a:pPr>
                      <a:r>
                        <a:rPr lang="en-IN" sz="1200" dirty="0">
                          <a:latin typeface="Cambria"/>
                          <a:ea typeface="Times New Roman"/>
                          <a:cs typeface="Times New Roman"/>
                        </a:rPr>
                        <a:t>} </a:t>
                      </a:r>
                      <a:endParaRPr lang="en-US" sz="1200" dirty="0">
                        <a:latin typeface="Calibri"/>
                        <a:ea typeface="Times New Roman"/>
                        <a:cs typeface="Times New Roman"/>
                      </a:endParaRPr>
                    </a:p>
                    <a:p>
                      <a:pPr marL="1371600" marR="0" algn="just">
                        <a:lnSpc>
                          <a:spcPct val="115000"/>
                        </a:lnSpc>
                        <a:spcBef>
                          <a:spcPts val="0"/>
                        </a:spcBef>
                        <a:spcAft>
                          <a:spcPts val="0"/>
                        </a:spcAft>
                      </a:pPr>
                      <a:r>
                        <a:rPr lang="en-IN" sz="1200" dirty="0">
                          <a:latin typeface="Cambria"/>
                          <a:ea typeface="Times New Roman"/>
                          <a:cs typeface="Times New Roman"/>
                        </a:rPr>
                        <a:t>catch(</a:t>
                      </a:r>
                      <a:r>
                        <a:rPr lang="en-IN" sz="1200" dirty="0" err="1">
                          <a:latin typeface="Cambria"/>
                          <a:ea typeface="Times New Roman"/>
                          <a:cs typeface="Times New Roman"/>
                        </a:rPr>
                        <a:t>InterruptedException</a:t>
                      </a:r>
                      <a:r>
                        <a:rPr lang="en-IN" sz="1200" dirty="0">
                          <a:latin typeface="Cambria"/>
                          <a:ea typeface="Times New Roman"/>
                          <a:cs typeface="Times New Roman"/>
                        </a:rPr>
                        <a:t> e) {}</a:t>
                      </a:r>
                      <a:endParaRPr lang="en-US" sz="1200" dirty="0">
                        <a:latin typeface="Calibri"/>
                        <a:ea typeface="Times New Roman"/>
                        <a:cs typeface="Times New Roman"/>
                      </a:endParaRPr>
                    </a:p>
                    <a:p>
                      <a:pPr marL="914400" marR="0" algn="just">
                        <a:lnSpc>
                          <a:spcPct val="115000"/>
                        </a:lnSpc>
                        <a:spcBef>
                          <a:spcPts val="0"/>
                        </a:spcBef>
                        <a:spcAft>
                          <a:spcPts val="0"/>
                        </a:spcAft>
                      </a:pPr>
                      <a:r>
                        <a:rPr lang="en-IN" sz="1200" dirty="0">
                          <a:latin typeface="Cambria"/>
                          <a:ea typeface="Times New Roman"/>
                          <a:cs typeface="Times New Roman"/>
                        </a:rPr>
                        <a:t>}</a:t>
                      </a:r>
                      <a:endParaRPr lang="en-US" sz="1200" dirty="0">
                        <a:latin typeface="Calibri"/>
                        <a:ea typeface="Times New Roman"/>
                        <a:cs typeface="Times New Roman"/>
                      </a:endParaRPr>
                    </a:p>
                    <a:p>
                      <a:pPr marL="457200" marR="0" algn="just">
                        <a:lnSpc>
                          <a:spcPct val="115000"/>
                        </a:lnSpc>
                        <a:spcBef>
                          <a:spcPts val="0"/>
                        </a:spcBef>
                        <a:spcAft>
                          <a:spcPts val="0"/>
                        </a:spcAft>
                      </a:pPr>
                      <a:r>
                        <a:rPr lang="en-IN" sz="1200" dirty="0">
                          <a:latin typeface="Cambria"/>
                          <a:ea typeface="Times New Roman"/>
                          <a:cs typeface="Times New Roman"/>
                        </a:rPr>
                        <a:t>}</a:t>
                      </a:r>
                      <a:endParaRPr lang="en-US" sz="1200" dirty="0">
                        <a:latin typeface="Calibri"/>
                        <a:ea typeface="Times New Roman"/>
                        <a:cs typeface="Times New Roman"/>
                      </a:endParaRPr>
                    </a:p>
                    <a:p>
                      <a:pPr marL="457200" marR="0" algn="just">
                        <a:lnSpc>
                          <a:spcPct val="115000"/>
                        </a:lnSpc>
                        <a:spcBef>
                          <a:spcPts val="0"/>
                        </a:spcBef>
                        <a:spcAft>
                          <a:spcPts val="0"/>
                        </a:spcAft>
                      </a:pPr>
                      <a:r>
                        <a:rPr lang="en-IN" sz="1200" dirty="0">
                          <a:latin typeface="Cambria"/>
                          <a:ea typeface="Times New Roman"/>
                          <a:cs typeface="Times New Roman"/>
                        </a:rPr>
                        <a:t>public void stop() </a:t>
                      </a:r>
                      <a:endParaRPr lang="en-US" sz="1200" dirty="0">
                        <a:latin typeface="Calibri"/>
                        <a:ea typeface="Times New Roman"/>
                        <a:cs typeface="Times New Roman"/>
                      </a:endParaRPr>
                    </a:p>
                    <a:p>
                      <a:pPr marL="457200" marR="0" algn="just">
                        <a:lnSpc>
                          <a:spcPct val="115000"/>
                        </a:lnSpc>
                        <a:spcBef>
                          <a:spcPts val="0"/>
                        </a:spcBef>
                        <a:spcAft>
                          <a:spcPts val="0"/>
                        </a:spcAft>
                      </a:pPr>
                      <a:r>
                        <a:rPr lang="en-IN" sz="1200" dirty="0">
                          <a:latin typeface="Cambria"/>
                          <a:ea typeface="Times New Roman"/>
                          <a:cs typeface="Times New Roman"/>
                        </a:rPr>
                        <a:t>{</a:t>
                      </a:r>
                      <a:endParaRPr lang="en-US" sz="1200" dirty="0">
                        <a:latin typeface="Calibri"/>
                        <a:ea typeface="Times New Roman"/>
                        <a:cs typeface="Times New Roman"/>
                      </a:endParaRPr>
                    </a:p>
                    <a:p>
                      <a:pPr marL="914400" marR="0" algn="just">
                        <a:lnSpc>
                          <a:spcPct val="115000"/>
                        </a:lnSpc>
                        <a:spcBef>
                          <a:spcPts val="0"/>
                        </a:spcBef>
                        <a:spcAft>
                          <a:spcPts val="0"/>
                        </a:spcAft>
                      </a:pPr>
                      <a:r>
                        <a:rPr lang="en-IN" sz="1200" dirty="0" err="1">
                          <a:latin typeface="Cambria"/>
                          <a:ea typeface="Times New Roman"/>
                          <a:cs typeface="Times New Roman"/>
                        </a:rPr>
                        <a:t>stopFlag</a:t>
                      </a:r>
                      <a:r>
                        <a:rPr lang="en-IN" sz="1200" dirty="0">
                          <a:latin typeface="Cambria"/>
                          <a:ea typeface="Times New Roman"/>
                          <a:cs typeface="Times New Roman"/>
                        </a:rPr>
                        <a:t> = true;</a:t>
                      </a:r>
                      <a:endParaRPr lang="en-US" sz="1200" dirty="0">
                        <a:latin typeface="Calibri"/>
                        <a:ea typeface="Times New Roman"/>
                        <a:cs typeface="Times New Roman"/>
                      </a:endParaRPr>
                    </a:p>
                    <a:p>
                      <a:pPr marL="914400" marR="0" algn="just">
                        <a:lnSpc>
                          <a:spcPct val="115000"/>
                        </a:lnSpc>
                        <a:spcBef>
                          <a:spcPts val="0"/>
                        </a:spcBef>
                        <a:spcAft>
                          <a:spcPts val="0"/>
                        </a:spcAft>
                      </a:pPr>
                      <a:r>
                        <a:rPr lang="en-IN" sz="1200" dirty="0">
                          <a:latin typeface="Cambria"/>
                          <a:ea typeface="Times New Roman"/>
                          <a:cs typeface="Times New Roman"/>
                        </a:rPr>
                        <a:t>t = null;</a:t>
                      </a:r>
                      <a:endParaRPr lang="en-US" sz="1200" dirty="0">
                        <a:latin typeface="Calibri"/>
                        <a:ea typeface="Times New Roman"/>
                        <a:cs typeface="Times New Roman"/>
                      </a:endParaRPr>
                    </a:p>
                    <a:p>
                      <a:pPr marL="457200" marR="0" algn="just">
                        <a:lnSpc>
                          <a:spcPct val="115000"/>
                        </a:lnSpc>
                        <a:spcBef>
                          <a:spcPts val="0"/>
                        </a:spcBef>
                        <a:spcAft>
                          <a:spcPts val="0"/>
                        </a:spcAft>
                      </a:pPr>
                      <a:r>
                        <a:rPr lang="en-IN" sz="1200" dirty="0">
                          <a:latin typeface="Cambria"/>
                          <a:ea typeface="Times New Roman"/>
                          <a:cs typeface="Times New Roman"/>
                        </a:rPr>
                        <a:t>}</a:t>
                      </a:r>
                      <a:endParaRPr lang="en-US" sz="1200" dirty="0">
                        <a:latin typeface="Calibri"/>
                        <a:ea typeface="Times New Roman"/>
                        <a:cs typeface="Times New Roman"/>
                      </a:endParaRPr>
                    </a:p>
                    <a:p>
                      <a:pPr marL="457200" marR="0" algn="just">
                        <a:lnSpc>
                          <a:spcPct val="115000"/>
                        </a:lnSpc>
                        <a:spcBef>
                          <a:spcPts val="0"/>
                        </a:spcBef>
                        <a:spcAft>
                          <a:spcPts val="0"/>
                        </a:spcAft>
                      </a:pPr>
                      <a:r>
                        <a:rPr lang="en-IN" sz="1200" dirty="0">
                          <a:latin typeface="Cambria"/>
                          <a:ea typeface="Times New Roman"/>
                          <a:cs typeface="Times New Roman"/>
                        </a:rPr>
                        <a:t>public void paint(Graphics g) </a:t>
                      </a:r>
                      <a:endParaRPr lang="en-US" sz="1200" dirty="0">
                        <a:latin typeface="Calibri"/>
                        <a:ea typeface="Times New Roman"/>
                        <a:cs typeface="Times New Roman"/>
                      </a:endParaRPr>
                    </a:p>
                    <a:p>
                      <a:pPr marL="457200" marR="0" algn="just">
                        <a:lnSpc>
                          <a:spcPct val="115000"/>
                        </a:lnSpc>
                        <a:spcBef>
                          <a:spcPts val="0"/>
                        </a:spcBef>
                        <a:spcAft>
                          <a:spcPts val="0"/>
                        </a:spcAft>
                      </a:pPr>
                      <a:r>
                        <a:rPr lang="en-IN" sz="1200" dirty="0">
                          <a:latin typeface="Cambria"/>
                          <a:ea typeface="Times New Roman"/>
                          <a:cs typeface="Times New Roman"/>
                        </a:rPr>
                        <a:t>{</a:t>
                      </a:r>
                      <a:endParaRPr lang="en-US" sz="1200" dirty="0">
                        <a:latin typeface="Calibri"/>
                        <a:ea typeface="Times New Roman"/>
                        <a:cs typeface="Times New Roman"/>
                      </a:endParaRPr>
                    </a:p>
                    <a:p>
                      <a:pPr marL="457200" marR="0" indent="457200" algn="just">
                        <a:lnSpc>
                          <a:spcPct val="115000"/>
                        </a:lnSpc>
                        <a:spcBef>
                          <a:spcPts val="0"/>
                        </a:spcBef>
                        <a:spcAft>
                          <a:spcPts val="0"/>
                        </a:spcAft>
                      </a:pPr>
                      <a:r>
                        <a:rPr lang="en-IN" sz="1200" dirty="0" err="1">
                          <a:latin typeface="Cambria"/>
                          <a:ea typeface="Times New Roman"/>
                          <a:cs typeface="Times New Roman"/>
                        </a:rPr>
                        <a:t>g.drawString</a:t>
                      </a:r>
                      <a:r>
                        <a:rPr lang="en-IN" sz="1200" dirty="0">
                          <a:latin typeface="Cambria"/>
                          <a:ea typeface="Times New Roman"/>
                          <a:cs typeface="Times New Roman"/>
                        </a:rPr>
                        <a:t>(</a:t>
                      </a:r>
                      <a:r>
                        <a:rPr lang="en-IN" sz="1200" dirty="0" err="1">
                          <a:latin typeface="Cambria"/>
                          <a:ea typeface="Times New Roman"/>
                          <a:cs typeface="Times New Roman"/>
                        </a:rPr>
                        <a:t>msg</a:t>
                      </a:r>
                      <a:r>
                        <a:rPr lang="en-IN" sz="1200" dirty="0">
                          <a:latin typeface="Cambria"/>
                          <a:ea typeface="Times New Roman"/>
                          <a:cs typeface="Times New Roman"/>
                        </a:rPr>
                        <a:t>, 50, 30);</a:t>
                      </a:r>
                      <a:endParaRPr lang="en-US" sz="1200" dirty="0">
                        <a:latin typeface="Calibri"/>
                        <a:ea typeface="Times New Roman"/>
                        <a:cs typeface="Times New Roman"/>
                      </a:endParaRPr>
                    </a:p>
                    <a:p>
                      <a:pPr marL="457200" marR="0" algn="just">
                        <a:lnSpc>
                          <a:spcPct val="115000"/>
                        </a:lnSpc>
                        <a:spcBef>
                          <a:spcPts val="0"/>
                        </a:spcBef>
                        <a:spcAft>
                          <a:spcPts val="0"/>
                        </a:spcAft>
                      </a:pPr>
                      <a:r>
                        <a:rPr lang="en-IN" sz="1200" dirty="0">
                          <a:latin typeface="Cambria"/>
                          <a:ea typeface="Times New Roman"/>
                          <a:cs typeface="Times New Roman"/>
                        </a:rPr>
                        <a:t>}</a:t>
                      </a:r>
                      <a:endParaRPr lang="en-US" sz="1200" dirty="0">
                        <a:latin typeface="Calibri"/>
                        <a:ea typeface="Times New Roman"/>
                        <a:cs typeface="Times New Roman"/>
                      </a:endParaRPr>
                    </a:p>
                    <a:p>
                      <a:pPr marL="0" marR="0" algn="just">
                        <a:lnSpc>
                          <a:spcPct val="115000"/>
                        </a:lnSpc>
                        <a:spcBef>
                          <a:spcPts val="0"/>
                        </a:spcBef>
                        <a:spcAft>
                          <a:spcPts val="0"/>
                        </a:spcAft>
                      </a:pPr>
                      <a:r>
                        <a:rPr lang="en-IN" sz="1200" dirty="0">
                          <a:latin typeface="Cambria"/>
                          <a:ea typeface="Times New Roman"/>
                          <a:cs typeface="Times New Roman"/>
                        </a:rPr>
                        <a:t>}</a:t>
                      </a:r>
                      <a:endParaRPr lang="en-US" sz="1200" dirty="0">
                        <a:latin typeface="Calibri"/>
                        <a:ea typeface="Times New Roman"/>
                        <a:cs typeface="Times New Roman"/>
                      </a:endParaRPr>
                    </a:p>
                  </a:txBody>
                  <a:tcPr marL="24095" marR="240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0" y="228600"/>
          <a:ext cx="5715000" cy="5257800"/>
        </p:xfrm>
        <a:graphic>
          <a:graphicData uri="http://schemas.openxmlformats.org/drawingml/2006/table">
            <a:tbl>
              <a:tblPr/>
              <a:tblGrid>
                <a:gridCol w="5715000"/>
              </a:tblGrid>
              <a:tr h="4064000">
                <a:tc>
                  <a:txBody>
                    <a:bodyPr/>
                    <a:lstStyle/>
                    <a:p>
                      <a:pPr marL="0" marR="0" algn="just">
                        <a:lnSpc>
                          <a:spcPct val="115000"/>
                        </a:lnSpc>
                        <a:spcBef>
                          <a:spcPts val="0"/>
                        </a:spcBef>
                        <a:spcAft>
                          <a:spcPts val="0"/>
                        </a:spcAft>
                      </a:pPr>
                      <a:r>
                        <a:rPr lang="en-IN" sz="1500" dirty="0">
                          <a:latin typeface="Cambria"/>
                          <a:ea typeface="Times New Roman"/>
                          <a:cs typeface="Times New Roman"/>
                        </a:rPr>
                        <a:t>import java.awt.*;</a:t>
                      </a:r>
                      <a:endParaRPr lang="en-US" sz="1500" dirty="0">
                        <a:latin typeface="Calibri"/>
                        <a:ea typeface="Times New Roman"/>
                        <a:cs typeface="Times New Roman"/>
                      </a:endParaRPr>
                    </a:p>
                    <a:p>
                      <a:pPr marL="0" marR="0" algn="just">
                        <a:lnSpc>
                          <a:spcPct val="115000"/>
                        </a:lnSpc>
                        <a:spcBef>
                          <a:spcPts val="0"/>
                        </a:spcBef>
                        <a:spcAft>
                          <a:spcPts val="0"/>
                        </a:spcAft>
                      </a:pPr>
                      <a:r>
                        <a:rPr lang="en-IN" sz="1500" dirty="0">
                          <a:latin typeface="Cambria"/>
                          <a:ea typeface="Times New Roman"/>
                          <a:cs typeface="Times New Roman"/>
                        </a:rPr>
                        <a:t>import </a:t>
                      </a:r>
                      <a:r>
                        <a:rPr lang="en-IN" sz="1500" dirty="0" err="1">
                          <a:latin typeface="Cambria"/>
                          <a:ea typeface="Times New Roman"/>
                          <a:cs typeface="Times New Roman"/>
                        </a:rPr>
                        <a:t>java.applet</a:t>
                      </a:r>
                      <a:r>
                        <a:rPr lang="en-IN" sz="1500" dirty="0">
                          <a:latin typeface="Cambria"/>
                          <a:ea typeface="Times New Roman"/>
                          <a:cs typeface="Times New Roman"/>
                        </a:rPr>
                        <a:t>.*;</a:t>
                      </a:r>
                      <a:endParaRPr lang="en-US" sz="1500" dirty="0">
                        <a:latin typeface="Calibri"/>
                        <a:ea typeface="Times New Roman"/>
                        <a:cs typeface="Times New Roman"/>
                      </a:endParaRPr>
                    </a:p>
                    <a:p>
                      <a:pPr marL="0" marR="0" algn="just">
                        <a:lnSpc>
                          <a:spcPct val="115000"/>
                        </a:lnSpc>
                        <a:spcBef>
                          <a:spcPts val="0"/>
                        </a:spcBef>
                        <a:spcAft>
                          <a:spcPts val="0"/>
                        </a:spcAft>
                      </a:pPr>
                      <a:r>
                        <a:rPr lang="en-IN" sz="1500" dirty="0">
                          <a:latin typeface="Cambria"/>
                          <a:ea typeface="Times New Roman"/>
                          <a:cs typeface="Times New Roman"/>
                        </a:rPr>
                        <a:t>import java.net.*;</a:t>
                      </a:r>
                      <a:endParaRPr lang="en-US" sz="1500" dirty="0">
                        <a:latin typeface="Calibri"/>
                        <a:ea typeface="Times New Roman"/>
                        <a:cs typeface="Times New Roman"/>
                      </a:endParaRPr>
                    </a:p>
                    <a:p>
                      <a:pPr marL="0" marR="0" algn="just">
                        <a:lnSpc>
                          <a:spcPct val="115000"/>
                        </a:lnSpc>
                        <a:spcBef>
                          <a:spcPts val="0"/>
                        </a:spcBef>
                        <a:spcAft>
                          <a:spcPts val="0"/>
                        </a:spcAft>
                      </a:pPr>
                      <a:r>
                        <a:rPr lang="en-IN" sz="1500" dirty="0">
                          <a:latin typeface="Cambria"/>
                          <a:ea typeface="Times New Roman"/>
                          <a:cs typeface="Times New Roman"/>
                        </a:rPr>
                        <a:t>/*</a:t>
                      </a:r>
                      <a:endParaRPr lang="en-US" sz="1500" dirty="0">
                        <a:latin typeface="Calibri"/>
                        <a:ea typeface="Times New Roman"/>
                        <a:cs typeface="Times New Roman"/>
                      </a:endParaRPr>
                    </a:p>
                    <a:p>
                      <a:pPr marL="0" marR="0" algn="just">
                        <a:lnSpc>
                          <a:spcPct val="115000"/>
                        </a:lnSpc>
                        <a:spcBef>
                          <a:spcPts val="0"/>
                        </a:spcBef>
                        <a:spcAft>
                          <a:spcPts val="0"/>
                        </a:spcAft>
                      </a:pPr>
                      <a:r>
                        <a:rPr lang="en-IN" sz="1500" dirty="0">
                          <a:latin typeface="Cambria"/>
                          <a:ea typeface="Times New Roman"/>
                          <a:cs typeface="Times New Roman"/>
                        </a:rPr>
                        <a:t>&lt;applet code="Bases" width=300 height=50&gt;</a:t>
                      </a:r>
                      <a:endParaRPr lang="en-US" sz="1500" dirty="0">
                        <a:latin typeface="Calibri"/>
                        <a:ea typeface="Times New Roman"/>
                        <a:cs typeface="Times New Roman"/>
                      </a:endParaRPr>
                    </a:p>
                    <a:p>
                      <a:pPr marL="0" marR="0" algn="just">
                        <a:lnSpc>
                          <a:spcPct val="115000"/>
                        </a:lnSpc>
                        <a:spcBef>
                          <a:spcPts val="0"/>
                        </a:spcBef>
                        <a:spcAft>
                          <a:spcPts val="0"/>
                        </a:spcAft>
                      </a:pPr>
                      <a:r>
                        <a:rPr lang="en-IN" sz="1500" dirty="0">
                          <a:latin typeface="Cambria"/>
                          <a:ea typeface="Times New Roman"/>
                          <a:cs typeface="Times New Roman"/>
                        </a:rPr>
                        <a:t>&lt;/applet&gt;</a:t>
                      </a:r>
                      <a:endParaRPr lang="en-US" sz="1500" dirty="0">
                        <a:latin typeface="Calibri"/>
                        <a:ea typeface="Times New Roman"/>
                        <a:cs typeface="Times New Roman"/>
                      </a:endParaRPr>
                    </a:p>
                    <a:p>
                      <a:pPr marL="0" marR="0" algn="just">
                        <a:lnSpc>
                          <a:spcPct val="115000"/>
                        </a:lnSpc>
                        <a:spcBef>
                          <a:spcPts val="0"/>
                        </a:spcBef>
                        <a:spcAft>
                          <a:spcPts val="0"/>
                        </a:spcAft>
                      </a:pPr>
                      <a:r>
                        <a:rPr lang="en-IN" sz="1500" dirty="0">
                          <a:latin typeface="Cambria"/>
                          <a:ea typeface="Times New Roman"/>
                          <a:cs typeface="Times New Roman"/>
                        </a:rPr>
                        <a:t>*/</a:t>
                      </a:r>
                      <a:endParaRPr lang="en-US" sz="1500" dirty="0">
                        <a:latin typeface="Calibri"/>
                        <a:ea typeface="Times New Roman"/>
                        <a:cs typeface="Times New Roman"/>
                      </a:endParaRPr>
                    </a:p>
                    <a:p>
                      <a:pPr marL="0" marR="0" algn="just">
                        <a:lnSpc>
                          <a:spcPct val="115000"/>
                        </a:lnSpc>
                        <a:spcBef>
                          <a:spcPts val="0"/>
                        </a:spcBef>
                        <a:spcAft>
                          <a:spcPts val="0"/>
                        </a:spcAft>
                      </a:pPr>
                      <a:r>
                        <a:rPr lang="en-IN" sz="1500" dirty="0">
                          <a:latin typeface="Cambria"/>
                          <a:ea typeface="Times New Roman"/>
                          <a:cs typeface="Times New Roman"/>
                        </a:rPr>
                        <a:t>public class Bases extends Applet</a:t>
                      </a:r>
                      <a:endParaRPr lang="en-US" sz="1500" dirty="0">
                        <a:latin typeface="Calibri"/>
                        <a:ea typeface="Times New Roman"/>
                        <a:cs typeface="Times New Roman"/>
                      </a:endParaRPr>
                    </a:p>
                    <a:p>
                      <a:pPr marL="0" marR="0" algn="just">
                        <a:lnSpc>
                          <a:spcPct val="115000"/>
                        </a:lnSpc>
                        <a:spcBef>
                          <a:spcPts val="0"/>
                        </a:spcBef>
                        <a:spcAft>
                          <a:spcPts val="0"/>
                        </a:spcAft>
                      </a:pPr>
                      <a:r>
                        <a:rPr lang="en-IN" sz="1500" dirty="0">
                          <a:latin typeface="Cambria"/>
                          <a:ea typeface="Times New Roman"/>
                          <a:cs typeface="Times New Roman"/>
                        </a:rPr>
                        <a:t>{</a:t>
                      </a:r>
                      <a:endParaRPr lang="en-US" sz="1500" dirty="0">
                        <a:latin typeface="Calibri"/>
                        <a:ea typeface="Times New Roman"/>
                        <a:cs typeface="Times New Roman"/>
                      </a:endParaRPr>
                    </a:p>
                    <a:p>
                      <a:pPr marL="457200" marR="0" algn="just">
                        <a:lnSpc>
                          <a:spcPct val="115000"/>
                        </a:lnSpc>
                        <a:spcBef>
                          <a:spcPts val="0"/>
                        </a:spcBef>
                        <a:spcAft>
                          <a:spcPts val="0"/>
                        </a:spcAft>
                      </a:pPr>
                      <a:r>
                        <a:rPr lang="en-IN" sz="1500" dirty="0">
                          <a:latin typeface="Cambria"/>
                          <a:ea typeface="Times New Roman"/>
                          <a:cs typeface="Times New Roman"/>
                        </a:rPr>
                        <a:t>public void paint(Graphics g) </a:t>
                      </a:r>
                      <a:endParaRPr lang="en-US" sz="1500" dirty="0">
                        <a:latin typeface="Calibri"/>
                        <a:ea typeface="Times New Roman"/>
                        <a:cs typeface="Times New Roman"/>
                      </a:endParaRPr>
                    </a:p>
                    <a:p>
                      <a:pPr marL="457200" marR="0" algn="just">
                        <a:lnSpc>
                          <a:spcPct val="115000"/>
                        </a:lnSpc>
                        <a:spcBef>
                          <a:spcPts val="0"/>
                        </a:spcBef>
                        <a:spcAft>
                          <a:spcPts val="0"/>
                        </a:spcAft>
                      </a:pPr>
                      <a:r>
                        <a:rPr lang="en-IN" sz="1500" dirty="0">
                          <a:latin typeface="Cambria"/>
                          <a:ea typeface="Times New Roman"/>
                          <a:cs typeface="Times New Roman"/>
                        </a:rPr>
                        <a:t>{</a:t>
                      </a:r>
                      <a:endParaRPr lang="en-US" sz="1500" dirty="0">
                        <a:latin typeface="Calibri"/>
                        <a:ea typeface="Times New Roman"/>
                        <a:cs typeface="Times New Roman"/>
                      </a:endParaRPr>
                    </a:p>
                    <a:p>
                      <a:pPr marL="914400" marR="0" algn="just">
                        <a:lnSpc>
                          <a:spcPct val="115000"/>
                        </a:lnSpc>
                        <a:spcBef>
                          <a:spcPts val="0"/>
                        </a:spcBef>
                        <a:spcAft>
                          <a:spcPts val="0"/>
                        </a:spcAft>
                      </a:pPr>
                      <a:r>
                        <a:rPr lang="en-IN" sz="1500" dirty="0">
                          <a:latin typeface="Cambria"/>
                          <a:ea typeface="Times New Roman"/>
                          <a:cs typeface="Times New Roman"/>
                        </a:rPr>
                        <a:t>String </a:t>
                      </a:r>
                      <a:r>
                        <a:rPr lang="en-IN" sz="1500" dirty="0" err="1">
                          <a:latin typeface="Cambria"/>
                          <a:ea typeface="Times New Roman"/>
                          <a:cs typeface="Times New Roman"/>
                        </a:rPr>
                        <a:t>msg</a:t>
                      </a:r>
                      <a:r>
                        <a:rPr lang="en-IN" sz="1500" dirty="0">
                          <a:latin typeface="Cambria"/>
                          <a:ea typeface="Times New Roman"/>
                          <a:cs typeface="Times New Roman"/>
                        </a:rPr>
                        <a:t>;</a:t>
                      </a:r>
                      <a:endParaRPr lang="en-US" sz="1500" dirty="0">
                        <a:latin typeface="Calibri"/>
                        <a:ea typeface="Times New Roman"/>
                        <a:cs typeface="Times New Roman"/>
                      </a:endParaRPr>
                    </a:p>
                    <a:p>
                      <a:pPr marL="914400" marR="0" algn="just">
                        <a:lnSpc>
                          <a:spcPct val="115000"/>
                        </a:lnSpc>
                        <a:spcBef>
                          <a:spcPts val="0"/>
                        </a:spcBef>
                        <a:spcAft>
                          <a:spcPts val="0"/>
                        </a:spcAft>
                      </a:pPr>
                      <a:r>
                        <a:rPr lang="en-IN" sz="1500" dirty="0">
                          <a:solidFill>
                            <a:srgbClr val="FF0000"/>
                          </a:solidFill>
                          <a:latin typeface="Cambria"/>
                          <a:ea typeface="Times New Roman"/>
                          <a:cs typeface="Times New Roman"/>
                        </a:rPr>
                        <a:t>URL </a:t>
                      </a:r>
                      <a:r>
                        <a:rPr lang="en-IN" sz="1500" dirty="0" err="1">
                          <a:solidFill>
                            <a:srgbClr val="FF0000"/>
                          </a:solidFill>
                          <a:latin typeface="Cambria"/>
                          <a:ea typeface="Times New Roman"/>
                          <a:cs typeface="Times New Roman"/>
                        </a:rPr>
                        <a:t>url</a:t>
                      </a:r>
                      <a:r>
                        <a:rPr lang="en-IN" sz="1500" dirty="0">
                          <a:solidFill>
                            <a:srgbClr val="FF0000"/>
                          </a:solidFill>
                          <a:latin typeface="Cambria"/>
                          <a:ea typeface="Times New Roman"/>
                          <a:cs typeface="Times New Roman"/>
                        </a:rPr>
                        <a:t> = </a:t>
                      </a:r>
                      <a:r>
                        <a:rPr lang="en-IN" sz="1500" dirty="0" err="1">
                          <a:solidFill>
                            <a:srgbClr val="FF0000"/>
                          </a:solidFill>
                          <a:latin typeface="Cambria"/>
                          <a:ea typeface="Times New Roman"/>
                          <a:cs typeface="Times New Roman"/>
                        </a:rPr>
                        <a:t>getCodeBase</a:t>
                      </a:r>
                      <a:r>
                        <a:rPr lang="en-IN" sz="1500" dirty="0">
                          <a:solidFill>
                            <a:srgbClr val="FF0000"/>
                          </a:solidFill>
                          <a:latin typeface="Cambria"/>
                          <a:ea typeface="Times New Roman"/>
                          <a:cs typeface="Times New Roman"/>
                        </a:rPr>
                        <a:t>(); </a:t>
                      </a:r>
                      <a:r>
                        <a:rPr lang="en-IN" sz="1500" dirty="0">
                          <a:latin typeface="Cambria"/>
                          <a:ea typeface="Times New Roman"/>
                          <a:cs typeface="Times New Roman"/>
                        </a:rPr>
                        <a:t>// get code base</a:t>
                      </a:r>
                      <a:endParaRPr lang="en-US" sz="1500" dirty="0">
                        <a:latin typeface="Calibri"/>
                        <a:ea typeface="Times New Roman"/>
                        <a:cs typeface="Times New Roman"/>
                      </a:endParaRPr>
                    </a:p>
                    <a:p>
                      <a:pPr marL="914400" marR="0" algn="just">
                        <a:lnSpc>
                          <a:spcPct val="115000"/>
                        </a:lnSpc>
                        <a:spcBef>
                          <a:spcPts val="0"/>
                        </a:spcBef>
                        <a:spcAft>
                          <a:spcPts val="0"/>
                        </a:spcAft>
                      </a:pPr>
                      <a:r>
                        <a:rPr lang="en-IN" sz="1500" dirty="0" err="1">
                          <a:latin typeface="Cambria"/>
                          <a:ea typeface="Times New Roman"/>
                          <a:cs typeface="Times New Roman"/>
                        </a:rPr>
                        <a:t>msg</a:t>
                      </a:r>
                      <a:r>
                        <a:rPr lang="en-IN" sz="1500" dirty="0">
                          <a:latin typeface="Cambria"/>
                          <a:ea typeface="Times New Roman"/>
                          <a:cs typeface="Times New Roman"/>
                        </a:rPr>
                        <a:t> = "Code base: " + </a:t>
                      </a:r>
                      <a:r>
                        <a:rPr lang="en-IN" sz="1500" dirty="0" err="1">
                          <a:latin typeface="Cambria"/>
                          <a:ea typeface="Times New Roman"/>
                          <a:cs typeface="Times New Roman"/>
                        </a:rPr>
                        <a:t>url.toString</a:t>
                      </a:r>
                      <a:r>
                        <a:rPr lang="en-IN" sz="1500" dirty="0">
                          <a:latin typeface="Cambria"/>
                          <a:ea typeface="Times New Roman"/>
                          <a:cs typeface="Times New Roman"/>
                        </a:rPr>
                        <a:t>();</a:t>
                      </a:r>
                      <a:endParaRPr lang="en-US" sz="1500" dirty="0">
                        <a:latin typeface="Calibri"/>
                        <a:ea typeface="Times New Roman"/>
                        <a:cs typeface="Times New Roman"/>
                      </a:endParaRPr>
                    </a:p>
                    <a:p>
                      <a:pPr marL="914400" marR="0" algn="just">
                        <a:lnSpc>
                          <a:spcPct val="115000"/>
                        </a:lnSpc>
                        <a:spcBef>
                          <a:spcPts val="0"/>
                        </a:spcBef>
                        <a:spcAft>
                          <a:spcPts val="0"/>
                        </a:spcAft>
                      </a:pPr>
                      <a:r>
                        <a:rPr lang="en-IN" sz="1500" dirty="0" err="1">
                          <a:latin typeface="Cambria"/>
                          <a:ea typeface="Times New Roman"/>
                          <a:cs typeface="Times New Roman"/>
                        </a:rPr>
                        <a:t>g.drawString</a:t>
                      </a:r>
                      <a:r>
                        <a:rPr lang="en-IN" sz="1500" dirty="0">
                          <a:latin typeface="Cambria"/>
                          <a:ea typeface="Times New Roman"/>
                          <a:cs typeface="Times New Roman"/>
                        </a:rPr>
                        <a:t>(</a:t>
                      </a:r>
                      <a:r>
                        <a:rPr lang="en-IN" sz="1500" dirty="0" err="1">
                          <a:latin typeface="Cambria"/>
                          <a:ea typeface="Times New Roman"/>
                          <a:cs typeface="Times New Roman"/>
                        </a:rPr>
                        <a:t>msg</a:t>
                      </a:r>
                      <a:r>
                        <a:rPr lang="en-IN" sz="1500" dirty="0">
                          <a:latin typeface="Cambria"/>
                          <a:ea typeface="Times New Roman"/>
                          <a:cs typeface="Times New Roman"/>
                        </a:rPr>
                        <a:t>, 10, 20);</a:t>
                      </a:r>
                      <a:endParaRPr lang="en-US" sz="1500" dirty="0">
                        <a:latin typeface="Calibri"/>
                        <a:ea typeface="Times New Roman"/>
                        <a:cs typeface="Times New Roman"/>
                      </a:endParaRPr>
                    </a:p>
                    <a:p>
                      <a:pPr marL="914400" marR="0" algn="just">
                        <a:lnSpc>
                          <a:spcPct val="115000"/>
                        </a:lnSpc>
                        <a:spcBef>
                          <a:spcPts val="0"/>
                        </a:spcBef>
                        <a:spcAft>
                          <a:spcPts val="0"/>
                        </a:spcAft>
                      </a:pPr>
                      <a:r>
                        <a:rPr lang="en-IN" sz="1500" dirty="0" err="1">
                          <a:solidFill>
                            <a:srgbClr val="FF0000"/>
                          </a:solidFill>
                          <a:latin typeface="Cambria"/>
                          <a:ea typeface="Times New Roman"/>
                          <a:cs typeface="Times New Roman"/>
                        </a:rPr>
                        <a:t>url</a:t>
                      </a:r>
                      <a:r>
                        <a:rPr lang="en-IN" sz="1500" dirty="0">
                          <a:solidFill>
                            <a:srgbClr val="FF0000"/>
                          </a:solidFill>
                          <a:latin typeface="Cambria"/>
                          <a:ea typeface="Times New Roman"/>
                          <a:cs typeface="Times New Roman"/>
                        </a:rPr>
                        <a:t> = </a:t>
                      </a:r>
                      <a:r>
                        <a:rPr lang="en-IN" sz="1500" dirty="0" err="1">
                          <a:solidFill>
                            <a:srgbClr val="FF0000"/>
                          </a:solidFill>
                          <a:latin typeface="Cambria"/>
                          <a:ea typeface="Times New Roman"/>
                          <a:cs typeface="Times New Roman"/>
                        </a:rPr>
                        <a:t>getDocumentBase</a:t>
                      </a:r>
                      <a:r>
                        <a:rPr lang="en-IN" sz="1500" dirty="0">
                          <a:solidFill>
                            <a:srgbClr val="FF0000"/>
                          </a:solidFill>
                          <a:latin typeface="Cambria"/>
                          <a:ea typeface="Times New Roman"/>
                          <a:cs typeface="Times New Roman"/>
                        </a:rPr>
                        <a:t>(); </a:t>
                      </a:r>
                      <a:r>
                        <a:rPr lang="en-IN" sz="1500" dirty="0">
                          <a:latin typeface="Cambria"/>
                          <a:ea typeface="Times New Roman"/>
                          <a:cs typeface="Times New Roman"/>
                        </a:rPr>
                        <a:t>// get document base</a:t>
                      </a:r>
                      <a:endParaRPr lang="en-US" sz="1500" dirty="0">
                        <a:latin typeface="Calibri"/>
                        <a:ea typeface="Times New Roman"/>
                        <a:cs typeface="Times New Roman"/>
                      </a:endParaRPr>
                    </a:p>
                    <a:p>
                      <a:pPr marL="914400" marR="0" algn="just">
                        <a:lnSpc>
                          <a:spcPct val="115000"/>
                        </a:lnSpc>
                        <a:spcBef>
                          <a:spcPts val="0"/>
                        </a:spcBef>
                        <a:spcAft>
                          <a:spcPts val="0"/>
                        </a:spcAft>
                      </a:pPr>
                      <a:r>
                        <a:rPr lang="en-IN" sz="1500" dirty="0" err="1">
                          <a:latin typeface="Cambria"/>
                          <a:ea typeface="Times New Roman"/>
                          <a:cs typeface="Times New Roman"/>
                        </a:rPr>
                        <a:t>msg</a:t>
                      </a:r>
                      <a:r>
                        <a:rPr lang="en-IN" sz="1500" dirty="0">
                          <a:latin typeface="Cambria"/>
                          <a:ea typeface="Times New Roman"/>
                          <a:cs typeface="Times New Roman"/>
                        </a:rPr>
                        <a:t> = "Document base: " + </a:t>
                      </a:r>
                      <a:r>
                        <a:rPr lang="en-IN" sz="1500" dirty="0" err="1">
                          <a:latin typeface="Cambria"/>
                          <a:ea typeface="Times New Roman"/>
                          <a:cs typeface="Times New Roman"/>
                        </a:rPr>
                        <a:t>url.toString</a:t>
                      </a:r>
                      <a:r>
                        <a:rPr lang="en-IN" sz="1500" dirty="0">
                          <a:latin typeface="Cambria"/>
                          <a:ea typeface="Times New Roman"/>
                          <a:cs typeface="Times New Roman"/>
                        </a:rPr>
                        <a:t>();</a:t>
                      </a:r>
                      <a:endParaRPr lang="en-US" sz="1500" dirty="0">
                        <a:latin typeface="Calibri"/>
                        <a:ea typeface="Times New Roman"/>
                        <a:cs typeface="Times New Roman"/>
                      </a:endParaRPr>
                    </a:p>
                    <a:p>
                      <a:pPr marL="914400" marR="0" algn="just">
                        <a:lnSpc>
                          <a:spcPct val="115000"/>
                        </a:lnSpc>
                        <a:spcBef>
                          <a:spcPts val="0"/>
                        </a:spcBef>
                        <a:spcAft>
                          <a:spcPts val="0"/>
                        </a:spcAft>
                      </a:pPr>
                      <a:r>
                        <a:rPr lang="en-IN" sz="1500" dirty="0" err="1">
                          <a:latin typeface="Cambria"/>
                          <a:ea typeface="Times New Roman"/>
                          <a:cs typeface="Times New Roman"/>
                        </a:rPr>
                        <a:t>g.drawString</a:t>
                      </a:r>
                      <a:r>
                        <a:rPr lang="en-IN" sz="1500" dirty="0">
                          <a:latin typeface="Cambria"/>
                          <a:ea typeface="Times New Roman"/>
                          <a:cs typeface="Times New Roman"/>
                        </a:rPr>
                        <a:t>(</a:t>
                      </a:r>
                      <a:r>
                        <a:rPr lang="en-IN" sz="1500" dirty="0" err="1">
                          <a:latin typeface="Cambria"/>
                          <a:ea typeface="Times New Roman"/>
                          <a:cs typeface="Times New Roman"/>
                        </a:rPr>
                        <a:t>msg</a:t>
                      </a:r>
                      <a:r>
                        <a:rPr lang="en-IN" sz="1500" dirty="0">
                          <a:latin typeface="Cambria"/>
                          <a:ea typeface="Times New Roman"/>
                          <a:cs typeface="Times New Roman"/>
                        </a:rPr>
                        <a:t>, 10, 40);</a:t>
                      </a:r>
                      <a:endParaRPr lang="en-US" sz="1500" dirty="0">
                        <a:latin typeface="Calibri"/>
                        <a:ea typeface="Times New Roman"/>
                        <a:cs typeface="Times New Roman"/>
                      </a:endParaRPr>
                    </a:p>
                    <a:p>
                      <a:pPr marL="457200" marR="0" algn="just">
                        <a:lnSpc>
                          <a:spcPct val="115000"/>
                        </a:lnSpc>
                        <a:spcBef>
                          <a:spcPts val="0"/>
                        </a:spcBef>
                        <a:spcAft>
                          <a:spcPts val="0"/>
                        </a:spcAft>
                      </a:pPr>
                      <a:r>
                        <a:rPr lang="en-IN" sz="1500" dirty="0">
                          <a:latin typeface="Cambria"/>
                          <a:ea typeface="Times New Roman"/>
                          <a:cs typeface="Times New Roman"/>
                        </a:rPr>
                        <a:t>}</a:t>
                      </a:r>
                      <a:endParaRPr lang="en-US" sz="1500" dirty="0">
                        <a:latin typeface="Calibri"/>
                        <a:ea typeface="Times New Roman"/>
                        <a:cs typeface="Times New Roman"/>
                      </a:endParaRPr>
                    </a:p>
                    <a:p>
                      <a:pPr marL="0" marR="0" algn="just">
                        <a:lnSpc>
                          <a:spcPct val="115000"/>
                        </a:lnSpc>
                        <a:spcBef>
                          <a:spcPts val="0"/>
                        </a:spcBef>
                        <a:spcAft>
                          <a:spcPts val="0"/>
                        </a:spcAft>
                      </a:pPr>
                      <a:r>
                        <a:rPr lang="en-IN" sz="1500" dirty="0">
                          <a:latin typeface="Cambria"/>
                          <a:ea typeface="Times New Roman"/>
                          <a:cs typeface="Times New Roman"/>
                        </a:rPr>
                        <a:t>}</a:t>
                      </a:r>
                      <a:endParaRPr lang="en-US" sz="1500" dirty="0">
                        <a:latin typeface="Calibri"/>
                        <a:ea typeface="Times New Roman"/>
                        <a:cs typeface="Times New Roman"/>
                      </a:endParaRPr>
                    </a:p>
                  </a:txBody>
                  <a:tcPr marL="66261" marR="6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5" name="Picture 4"/>
          <p:cNvPicPr>
            <a:picLocks noChangeAspect="1" noChangeArrowheads="1"/>
          </p:cNvPicPr>
          <p:nvPr/>
        </p:nvPicPr>
        <p:blipFill>
          <a:blip r:embed="rId3" cstate="print"/>
          <a:srcRect/>
          <a:stretch>
            <a:fillRect/>
          </a:stretch>
        </p:blipFill>
        <p:spPr bwMode="auto">
          <a:xfrm>
            <a:off x="5334000" y="5029200"/>
            <a:ext cx="3500438" cy="16160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a:xfrm>
            <a:off x="381000" y="274638"/>
            <a:ext cx="8458200" cy="792162"/>
          </a:xfrm>
        </p:spPr>
        <p:txBody>
          <a:bodyPr/>
          <a:lstStyle/>
          <a:p>
            <a:pPr algn="just" eaLnBrk="1" hangingPunct="1"/>
            <a:r>
              <a:rPr lang="en-US" smtClean="0">
                <a:solidFill>
                  <a:schemeClr val="tx1"/>
                </a:solidFill>
                <a:latin typeface="Cambria" pitchFamily="18" charset="0"/>
                <a:cs typeface="Calibri" pitchFamily="34" charset="0"/>
              </a:rPr>
              <a:t>Event Handling</a:t>
            </a:r>
          </a:p>
        </p:txBody>
      </p:sp>
      <p:sp>
        <p:nvSpPr>
          <p:cNvPr id="107523" name="Content Placeholder 2"/>
          <p:cNvSpPr>
            <a:spLocks noGrp="1"/>
          </p:cNvSpPr>
          <p:nvPr>
            <p:ph sz="quarter" idx="1"/>
          </p:nvPr>
        </p:nvSpPr>
        <p:spPr>
          <a:xfrm>
            <a:off x="381000" y="1143000"/>
            <a:ext cx="8534400" cy="5486400"/>
          </a:xfrm>
        </p:spPr>
        <p:txBody>
          <a:bodyPr/>
          <a:lstStyle/>
          <a:p>
            <a:pPr algn="just" eaLnBrk="1" hangingPunct="1"/>
            <a:r>
              <a:rPr lang="en-US" sz="2400" dirty="0" smtClean="0">
                <a:solidFill>
                  <a:srgbClr val="1D1D1E"/>
                </a:solidFill>
                <a:latin typeface="Cambria" pitchFamily="18" charset="0"/>
                <a:ea typeface="Times New Roman" pitchFamily="18" charset="0"/>
                <a:cs typeface="FranklinGothic-Demi" charset="0"/>
              </a:rPr>
              <a:t>Applets are event-driven programs. </a:t>
            </a:r>
          </a:p>
          <a:p>
            <a:pPr algn="just" eaLnBrk="1" hangingPunct="1"/>
            <a:r>
              <a:rPr lang="en-US" sz="2400" dirty="0" smtClean="0">
                <a:solidFill>
                  <a:srgbClr val="1D1D1E"/>
                </a:solidFill>
                <a:latin typeface="Cambria" pitchFamily="18" charset="0"/>
                <a:ea typeface="Times New Roman" pitchFamily="18" charset="0"/>
                <a:cs typeface="FranklinGothic-Demi" charset="0"/>
              </a:rPr>
              <a:t>Examples of events : </a:t>
            </a:r>
          </a:p>
          <a:p>
            <a:pPr lvl="1" algn="just" eaLnBrk="1" hangingPunct="1"/>
            <a:r>
              <a:rPr lang="en-US" sz="2000" dirty="0" smtClean="0">
                <a:solidFill>
                  <a:srgbClr val="000000"/>
                </a:solidFill>
                <a:latin typeface="Cambria" pitchFamily="18" charset="0"/>
                <a:ea typeface="Times New Roman" pitchFamily="18" charset="0"/>
                <a:cs typeface="FranklinGothic-Demi" charset="0"/>
              </a:rPr>
              <a:t>Pressing a button</a:t>
            </a:r>
          </a:p>
          <a:p>
            <a:pPr lvl="1" algn="just" eaLnBrk="1" hangingPunct="1"/>
            <a:r>
              <a:rPr lang="en-US" sz="2000" dirty="0" smtClean="0">
                <a:solidFill>
                  <a:schemeClr val="tx1"/>
                </a:solidFill>
                <a:latin typeface="Cambria" pitchFamily="18" charset="0"/>
                <a:ea typeface="Times New Roman" pitchFamily="18" charset="0"/>
                <a:cs typeface="FranklinGothic-Demi" charset="0"/>
              </a:rPr>
              <a:t>Enter a character using keyboard</a:t>
            </a:r>
          </a:p>
          <a:p>
            <a:pPr lvl="1" algn="just" eaLnBrk="1" hangingPunct="1"/>
            <a:r>
              <a:rPr lang="en-US" sz="2000" dirty="0" smtClean="0">
                <a:solidFill>
                  <a:schemeClr val="tx1"/>
                </a:solidFill>
                <a:latin typeface="Cambria" pitchFamily="18" charset="0"/>
                <a:ea typeface="Times New Roman" pitchFamily="18" charset="0"/>
                <a:cs typeface="FranklinGothic-Demi" charset="0"/>
              </a:rPr>
              <a:t>Mouse clicks</a:t>
            </a:r>
          </a:p>
          <a:p>
            <a:pPr lvl="1" algn="just" eaLnBrk="1" hangingPunct="1"/>
            <a:endParaRPr lang="en-US" dirty="0" smtClean="0">
              <a:solidFill>
                <a:srgbClr val="1D1D1E"/>
              </a:solidFill>
              <a:latin typeface="Cambria" pitchFamily="18" charset="0"/>
              <a:ea typeface="Times New Roman" pitchFamily="18" charset="0"/>
              <a:cs typeface="FranklinGothic-Demi" charset="0"/>
            </a:endParaRPr>
          </a:p>
          <a:p>
            <a:pPr algn="just" eaLnBrk="1" hangingPunct="1"/>
            <a:r>
              <a:rPr lang="en-US" sz="2400" dirty="0" smtClean="0">
                <a:solidFill>
                  <a:srgbClr val="1D1D1E"/>
                </a:solidFill>
                <a:latin typeface="Cambria" pitchFamily="18" charset="0"/>
                <a:ea typeface="Times New Roman" pitchFamily="18" charset="0"/>
                <a:cs typeface="FranklinGothic-Demi" charset="0"/>
              </a:rPr>
              <a:t>Events are supported by the </a:t>
            </a:r>
            <a:r>
              <a:rPr lang="en-US" sz="2400" dirty="0" err="1" smtClean="0">
                <a:solidFill>
                  <a:srgbClr val="FF0000"/>
                </a:solidFill>
                <a:latin typeface="Cambria" pitchFamily="18" charset="0"/>
                <a:ea typeface="Times New Roman" pitchFamily="18" charset="0"/>
                <a:cs typeface="FranklinGothic-Demi" charset="0"/>
              </a:rPr>
              <a:t>java.awt.event</a:t>
            </a:r>
            <a:r>
              <a:rPr lang="en-US" sz="2400" dirty="0" smtClean="0">
                <a:solidFill>
                  <a:srgbClr val="1D1D1E"/>
                </a:solidFill>
                <a:latin typeface="Cambria" pitchFamily="18" charset="0"/>
                <a:ea typeface="Times New Roman" pitchFamily="18" charset="0"/>
                <a:cs typeface="FranklinGothic-Demi" charset="0"/>
              </a:rPr>
              <a:t> package</a:t>
            </a:r>
            <a:endParaRPr lang="en-US" sz="2400" dirty="0" smtClean="0">
              <a:latin typeface="Cambria" pitchFamily="18" charset="0"/>
              <a:ea typeface="Times New Roman" pitchFamily="18" charset="0"/>
              <a:cs typeface="FranklinGothic-Demi"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Various Collection Interfaces</a:t>
            </a:r>
            <a:endParaRPr lang="en-US" dirty="0"/>
          </a:p>
        </p:txBody>
      </p:sp>
      <p:sp>
        <p:nvSpPr>
          <p:cNvPr id="3" name="Content Placeholder 2"/>
          <p:cNvSpPr>
            <a:spLocks noGrp="1"/>
          </p:cNvSpPr>
          <p:nvPr>
            <p:ph idx="1"/>
          </p:nvPr>
        </p:nvSpPr>
        <p:spPr/>
        <p:txBody>
          <a:bodyPr/>
          <a:lstStyle/>
          <a:p>
            <a:r>
              <a:rPr lang="en-US" dirty="0" smtClean="0"/>
              <a:t>Collection</a:t>
            </a:r>
          </a:p>
          <a:p>
            <a:r>
              <a:rPr lang="en-US" dirty="0" smtClean="0"/>
              <a:t>List</a:t>
            </a:r>
          </a:p>
          <a:p>
            <a:r>
              <a:rPr lang="en-US" dirty="0" smtClean="0"/>
              <a:t>Set</a:t>
            </a:r>
          </a:p>
          <a:p>
            <a:r>
              <a:rPr lang="en-US" dirty="0" err="1" smtClean="0"/>
              <a:t>SortedSet</a:t>
            </a:r>
            <a:endParaRPr lang="en-US" dirty="0" smtClean="0"/>
          </a:p>
          <a:p>
            <a:r>
              <a:rPr lang="en-US" dirty="0" smtClean="0"/>
              <a:t>Comparator</a:t>
            </a:r>
          </a:p>
          <a:p>
            <a:r>
              <a:rPr lang="en-US" dirty="0" err="1" smtClean="0"/>
              <a:t>ListIterator</a:t>
            </a:r>
            <a:endParaRPr lang="en-US" dirty="0" smtClean="0"/>
          </a:p>
          <a:p>
            <a:r>
              <a:rPr lang="en-US" dirty="0" err="1" smtClean="0"/>
              <a:t>RandomAccess</a:t>
            </a:r>
            <a:endParaRPr lang="en-US" dirty="0" smtClean="0"/>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a:xfrm>
            <a:off x="381000" y="274638"/>
            <a:ext cx="8458200" cy="792162"/>
          </a:xfrm>
        </p:spPr>
        <p:txBody>
          <a:bodyPr>
            <a:normAutofit/>
          </a:bodyPr>
          <a:lstStyle/>
          <a:p>
            <a:pPr algn="just" eaLnBrk="1" hangingPunct="1"/>
            <a:r>
              <a:rPr lang="en-US" sz="3200" dirty="0" smtClean="0">
                <a:solidFill>
                  <a:schemeClr val="tx1"/>
                </a:solidFill>
                <a:latin typeface="Cambria" pitchFamily="18" charset="0"/>
                <a:cs typeface="Calibri" pitchFamily="34" charset="0"/>
              </a:rPr>
              <a:t>Event </a:t>
            </a:r>
            <a:r>
              <a:rPr lang="en-US" sz="3200" dirty="0" err="1" smtClean="0">
                <a:solidFill>
                  <a:schemeClr val="tx1"/>
                </a:solidFill>
                <a:latin typeface="Cambria" pitchFamily="18" charset="0"/>
                <a:cs typeface="Calibri" pitchFamily="34" charset="0"/>
              </a:rPr>
              <a:t>Model:Delegation</a:t>
            </a:r>
            <a:r>
              <a:rPr lang="en-US" sz="3200" dirty="0" smtClean="0">
                <a:solidFill>
                  <a:schemeClr val="tx1"/>
                </a:solidFill>
                <a:latin typeface="Cambria" pitchFamily="18" charset="0"/>
                <a:cs typeface="Calibri" pitchFamily="34" charset="0"/>
              </a:rPr>
              <a:t> Event Model </a:t>
            </a:r>
          </a:p>
        </p:txBody>
      </p:sp>
      <p:sp>
        <p:nvSpPr>
          <p:cNvPr id="10243" name="Content Placeholder 2"/>
          <p:cNvSpPr>
            <a:spLocks noGrp="1"/>
          </p:cNvSpPr>
          <p:nvPr>
            <p:ph sz="quarter" idx="1"/>
          </p:nvPr>
        </p:nvSpPr>
        <p:spPr>
          <a:xfrm>
            <a:off x="381000" y="1143000"/>
            <a:ext cx="8534400" cy="5486400"/>
          </a:xfrm>
        </p:spPr>
        <p:txBody>
          <a:bodyPr>
            <a:normAutofit fontScale="92500"/>
          </a:bodyPr>
          <a:lstStyle/>
          <a:p>
            <a:pPr marL="342900" indent="-342900" algn="just" eaLnBrk="1" fontAlgn="auto" hangingPunct="1">
              <a:lnSpc>
                <a:spcPct val="115000"/>
              </a:lnSpc>
              <a:spcBef>
                <a:spcPts val="0"/>
              </a:spcBef>
              <a:spcAft>
                <a:spcPts val="0"/>
              </a:spcAft>
              <a:buFont typeface="Symbol"/>
              <a:buChar char=""/>
              <a:defRPr/>
            </a:pPr>
            <a:r>
              <a:rPr lang="en-US" sz="2800" dirty="0" smtClean="0">
                <a:solidFill>
                  <a:srgbClr val="1D1D1E"/>
                </a:solidFill>
                <a:latin typeface="Cambria"/>
                <a:ea typeface="Times New Roman"/>
                <a:cs typeface="FranklinGothic-Demi"/>
              </a:rPr>
              <a:t>Its concept is : </a:t>
            </a:r>
            <a:endParaRPr lang="en-US" sz="2800" dirty="0" smtClean="0">
              <a:latin typeface="Calibri"/>
              <a:ea typeface="Times New Roman"/>
              <a:cs typeface="Times New Roman"/>
            </a:endParaRPr>
          </a:p>
          <a:p>
            <a:pPr marL="742950" lvl="1" indent="-285750" algn="just" eaLnBrk="1" fontAlgn="auto" hangingPunct="1">
              <a:lnSpc>
                <a:spcPct val="115000"/>
              </a:lnSpc>
              <a:spcBef>
                <a:spcPts val="0"/>
              </a:spcBef>
              <a:spcAft>
                <a:spcPts val="0"/>
              </a:spcAft>
              <a:buFont typeface="Courier New"/>
              <a:buChar char="o"/>
              <a:defRPr/>
            </a:pPr>
            <a:r>
              <a:rPr lang="en-US" dirty="0" smtClean="0">
                <a:solidFill>
                  <a:srgbClr val="1D1D1E"/>
                </a:solidFill>
                <a:latin typeface="Cambria"/>
                <a:ea typeface="Times New Roman"/>
                <a:cs typeface="FranklinGothic-Demi"/>
              </a:rPr>
              <a:t>A </a:t>
            </a:r>
            <a:r>
              <a:rPr lang="en-US" i="1" dirty="0" smtClean="0">
                <a:solidFill>
                  <a:srgbClr val="1D1D1E"/>
                </a:solidFill>
                <a:latin typeface="Cambria"/>
                <a:ea typeface="Times New Roman"/>
                <a:cs typeface="FranklinGothic-Demi"/>
              </a:rPr>
              <a:t>source </a:t>
            </a:r>
            <a:r>
              <a:rPr lang="en-US" dirty="0" smtClean="0">
                <a:solidFill>
                  <a:srgbClr val="1D1D1E"/>
                </a:solidFill>
                <a:latin typeface="Cambria"/>
                <a:ea typeface="Times New Roman"/>
                <a:cs typeface="FranklinGothic-Demi"/>
              </a:rPr>
              <a:t>generates an event and sends it to one or more </a:t>
            </a:r>
            <a:r>
              <a:rPr lang="en-US" i="1" dirty="0" smtClean="0">
                <a:solidFill>
                  <a:srgbClr val="1D1D1E"/>
                </a:solidFill>
                <a:latin typeface="Cambria"/>
                <a:ea typeface="Times New Roman"/>
                <a:cs typeface="FranklinGothic-Demi"/>
              </a:rPr>
              <a:t>listeners</a:t>
            </a:r>
            <a:r>
              <a:rPr lang="en-US" dirty="0" smtClean="0">
                <a:solidFill>
                  <a:srgbClr val="1D1D1E"/>
                </a:solidFill>
                <a:latin typeface="Cambria"/>
                <a:ea typeface="Times New Roman"/>
                <a:cs typeface="FranklinGothic-Demi"/>
              </a:rPr>
              <a:t>. </a:t>
            </a:r>
            <a:endParaRPr lang="en-US" dirty="0" smtClean="0">
              <a:latin typeface="Calibri"/>
              <a:ea typeface="Times New Roman"/>
              <a:cs typeface="Times New Roman"/>
            </a:endParaRPr>
          </a:p>
          <a:p>
            <a:pPr marL="742950" lvl="1" indent="-285750" algn="just" eaLnBrk="1" fontAlgn="auto" hangingPunct="1">
              <a:lnSpc>
                <a:spcPct val="115000"/>
              </a:lnSpc>
              <a:spcBef>
                <a:spcPts val="0"/>
              </a:spcBef>
              <a:spcAft>
                <a:spcPts val="0"/>
              </a:spcAft>
              <a:buFont typeface="Courier New"/>
              <a:buChar char="o"/>
              <a:defRPr/>
            </a:pPr>
            <a:r>
              <a:rPr lang="en-US" dirty="0" smtClean="0">
                <a:solidFill>
                  <a:srgbClr val="1D1D1E"/>
                </a:solidFill>
                <a:latin typeface="Cambria"/>
                <a:ea typeface="Times New Roman"/>
                <a:cs typeface="FranklinGothic-Demi"/>
              </a:rPr>
              <a:t>The listener simply waits until it receives an event. </a:t>
            </a:r>
            <a:endParaRPr lang="en-US" dirty="0" smtClean="0">
              <a:latin typeface="Calibri"/>
              <a:ea typeface="Times New Roman"/>
              <a:cs typeface="Times New Roman"/>
            </a:endParaRPr>
          </a:p>
          <a:p>
            <a:pPr marL="742950" lvl="1" indent="-285750" algn="just" eaLnBrk="1" fontAlgn="auto" hangingPunct="1">
              <a:lnSpc>
                <a:spcPct val="115000"/>
              </a:lnSpc>
              <a:spcBef>
                <a:spcPts val="0"/>
              </a:spcBef>
              <a:spcAft>
                <a:spcPts val="0"/>
              </a:spcAft>
              <a:buFont typeface="Courier New"/>
              <a:buChar char="o"/>
              <a:defRPr/>
            </a:pPr>
            <a:r>
              <a:rPr lang="en-US" dirty="0" smtClean="0">
                <a:solidFill>
                  <a:srgbClr val="1D1D1E"/>
                </a:solidFill>
                <a:latin typeface="Cambria"/>
                <a:ea typeface="Times New Roman"/>
                <a:cs typeface="FranklinGothic-Demi"/>
              </a:rPr>
              <a:t>Once received, the listener processes the event and then returns. </a:t>
            </a:r>
            <a:endParaRPr lang="en-US" dirty="0" smtClean="0">
              <a:latin typeface="Calibri"/>
              <a:ea typeface="Times New Roman"/>
              <a:cs typeface="Times New Roman"/>
            </a:endParaRPr>
          </a:p>
          <a:p>
            <a:pPr marL="342900" indent="-342900" algn="just" eaLnBrk="1" fontAlgn="auto" hangingPunct="1">
              <a:lnSpc>
                <a:spcPct val="115000"/>
              </a:lnSpc>
              <a:spcBef>
                <a:spcPts val="0"/>
              </a:spcBef>
              <a:spcAft>
                <a:spcPts val="0"/>
              </a:spcAft>
              <a:buFont typeface="Symbol"/>
              <a:buChar char=""/>
              <a:defRPr/>
            </a:pPr>
            <a:r>
              <a:rPr lang="en-US" sz="2800" dirty="0" smtClean="0">
                <a:solidFill>
                  <a:srgbClr val="1D1D1E"/>
                </a:solidFill>
                <a:latin typeface="Cambria"/>
                <a:ea typeface="Times New Roman"/>
                <a:cs typeface="FranklinGothic-Demi"/>
              </a:rPr>
              <a:t>The listeners must register with a source in order to receive an event notification. </a:t>
            </a:r>
            <a:endParaRPr lang="en-US" sz="2800" dirty="0" smtClean="0">
              <a:latin typeface="Calibri"/>
              <a:ea typeface="Times New Roman"/>
              <a:cs typeface="Times New Roman"/>
            </a:endParaRPr>
          </a:p>
          <a:p>
            <a:pPr marL="342900" indent="-342900" algn="just" eaLnBrk="1" fontAlgn="auto" hangingPunct="1">
              <a:lnSpc>
                <a:spcPct val="115000"/>
              </a:lnSpc>
              <a:spcBef>
                <a:spcPts val="0"/>
              </a:spcBef>
              <a:spcAft>
                <a:spcPts val="0"/>
              </a:spcAft>
              <a:buFont typeface="Symbol"/>
              <a:buChar char=""/>
              <a:defRPr/>
            </a:pPr>
            <a:r>
              <a:rPr lang="en-US" sz="2800" dirty="0" smtClean="0">
                <a:solidFill>
                  <a:srgbClr val="1D1D1E"/>
                </a:solidFill>
                <a:latin typeface="Cambria"/>
                <a:ea typeface="Times New Roman"/>
                <a:cs typeface="FranklinGothic-Demi"/>
              </a:rPr>
              <a:t>Advantage : </a:t>
            </a:r>
            <a:endParaRPr lang="en-US" sz="2800" dirty="0" smtClean="0">
              <a:latin typeface="Calibri"/>
              <a:ea typeface="Times New Roman"/>
              <a:cs typeface="Times New Roman"/>
            </a:endParaRPr>
          </a:p>
          <a:p>
            <a:pPr marL="742950" lvl="1" indent="-285750" algn="just" eaLnBrk="1" fontAlgn="auto" hangingPunct="1">
              <a:lnSpc>
                <a:spcPct val="115000"/>
              </a:lnSpc>
              <a:spcBef>
                <a:spcPts val="0"/>
              </a:spcBef>
              <a:spcAft>
                <a:spcPts val="0"/>
              </a:spcAft>
              <a:buFont typeface="Courier New"/>
              <a:buChar char="o"/>
              <a:defRPr/>
            </a:pPr>
            <a:r>
              <a:rPr lang="en-US" dirty="0" smtClean="0">
                <a:solidFill>
                  <a:srgbClr val="1D1D1E"/>
                </a:solidFill>
                <a:latin typeface="Cambria"/>
                <a:ea typeface="Times New Roman"/>
                <a:cs typeface="FranklinGothic-Demi"/>
              </a:rPr>
              <a:t>Notifications are sent only to listeners that want to receive them.</a:t>
            </a:r>
            <a:endParaRPr lang="en-US" dirty="0" smtClean="0">
              <a:latin typeface="Calibri"/>
              <a:ea typeface="Times New Roman"/>
              <a:cs typeface="Times New Roman"/>
            </a:endParaRPr>
          </a:p>
          <a:p>
            <a:pPr marL="742950" lvl="1" indent="-285750" algn="just" eaLnBrk="1" fontAlgn="auto" hangingPunct="1">
              <a:lnSpc>
                <a:spcPct val="115000"/>
              </a:lnSpc>
              <a:spcBef>
                <a:spcPts val="0"/>
              </a:spcBef>
              <a:spcAft>
                <a:spcPts val="0"/>
              </a:spcAft>
              <a:buFont typeface="Courier New"/>
              <a:buChar char="o"/>
              <a:defRPr/>
            </a:pPr>
            <a:r>
              <a:rPr lang="en-US" dirty="0" smtClean="0">
                <a:solidFill>
                  <a:srgbClr val="1D1D1E"/>
                </a:solidFill>
                <a:latin typeface="Cambria"/>
                <a:ea typeface="Times New Roman"/>
                <a:cs typeface="FranklinGothic-Demi"/>
              </a:rPr>
              <a:t>Previously, an event was propagated up the containment hierarchy until it was handled by a component. This required components to receive events that they did not process, and it wasted valuable time. The delegation event model eliminates this overhead</a:t>
            </a:r>
            <a:endParaRPr lang="en-US" dirty="0" smtClean="0">
              <a:latin typeface="Calibri"/>
              <a:ea typeface="Times New Roman"/>
              <a:cs typeface="Times New Roman"/>
            </a:endParaRPr>
          </a:p>
          <a:p>
            <a:pPr marL="274320" indent="-274320" algn="just" eaLnBrk="1" fontAlgn="auto" hangingPunct="1">
              <a:spcBef>
                <a:spcPts val="580"/>
              </a:spcBef>
              <a:spcAft>
                <a:spcPts val="0"/>
              </a:spcAft>
              <a:buFont typeface="Wingdings 2"/>
              <a:buChar char=""/>
              <a:defRPr/>
            </a:pPr>
            <a:endParaRPr lang="en-US" sz="2400" dirty="0" smtClean="0">
              <a:latin typeface="Cambria" pitchFamily="18" charset="0"/>
              <a:cs typeface="Calibri"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a:xfrm>
            <a:off x="381000" y="274638"/>
            <a:ext cx="8458200" cy="792162"/>
          </a:xfrm>
        </p:spPr>
        <p:txBody>
          <a:bodyPr/>
          <a:lstStyle/>
          <a:p>
            <a:pPr algn="just" eaLnBrk="1" hangingPunct="1"/>
            <a:r>
              <a:rPr lang="en-US" smtClean="0">
                <a:solidFill>
                  <a:schemeClr val="tx1"/>
                </a:solidFill>
                <a:latin typeface="Cambria" pitchFamily="18" charset="0"/>
                <a:cs typeface="Calibri" pitchFamily="34" charset="0"/>
              </a:rPr>
              <a:t>Event Model : Event</a:t>
            </a:r>
          </a:p>
        </p:txBody>
      </p:sp>
      <p:sp>
        <p:nvSpPr>
          <p:cNvPr id="10243" name="Content Placeholder 2"/>
          <p:cNvSpPr>
            <a:spLocks noGrp="1"/>
          </p:cNvSpPr>
          <p:nvPr>
            <p:ph sz="quarter" idx="1"/>
          </p:nvPr>
        </p:nvSpPr>
        <p:spPr>
          <a:xfrm>
            <a:off x="381000" y="1143000"/>
            <a:ext cx="8534400" cy="5486400"/>
          </a:xfrm>
        </p:spPr>
        <p:txBody>
          <a:bodyPr>
            <a:normAutofit/>
          </a:bodyPr>
          <a:lstStyle/>
          <a:p>
            <a:pPr marL="457200" indent="-274320" algn="just" eaLnBrk="1" fontAlgn="auto" hangingPunct="1">
              <a:lnSpc>
                <a:spcPct val="115000"/>
              </a:lnSpc>
              <a:spcBef>
                <a:spcPts val="0"/>
              </a:spcBef>
              <a:spcAft>
                <a:spcPts val="0"/>
              </a:spcAft>
              <a:buFont typeface="Wingdings 2"/>
              <a:buChar char=""/>
              <a:defRPr/>
            </a:pPr>
            <a:r>
              <a:rPr lang="en-US" sz="2400" dirty="0" smtClean="0">
                <a:solidFill>
                  <a:srgbClr val="1D1D1E"/>
                </a:solidFill>
                <a:latin typeface="Cambria"/>
                <a:ea typeface="Times New Roman"/>
                <a:cs typeface="FranklinGothic-Demi"/>
              </a:rPr>
              <a:t>An </a:t>
            </a:r>
            <a:r>
              <a:rPr lang="en-US" sz="2400" i="1" dirty="0" smtClean="0">
                <a:solidFill>
                  <a:srgbClr val="1D1D1E"/>
                </a:solidFill>
                <a:latin typeface="Cambria"/>
                <a:ea typeface="Times New Roman"/>
                <a:cs typeface="FranklinGothic-Demi"/>
              </a:rPr>
              <a:t>event </a:t>
            </a:r>
            <a:r>
              <a:rPr lang="en-US" sz="2400" dirty="0" smtClean="0">
                <a:solidFill>
                  <a:srgbClr val="1D1D1E"/>
                </a:solidFill>
                <a:latin typeface="Cambria"/>
                <a:ea typeface="Times New Roman"/>
                <a:cs typeface="FranklinGothic-Demi"/>
              </a:rPr>
              <a:t>is an object that describes a state change in a source. </a:t>
            </a:r>
          </a:p>
          <a:p>
            <a:pPr marL="457200" indent="-274320" algn="just" eaLnBrk="1" fontAlgn="auto" hangingPunct="1">
              <a:lnSpc>
                <a:spcPct val="115000"/>
              </a:lnSpc>
              <a:spcBef>
                <a:spcPts val="0"/>
              </a:spcBef>
              <a:spcAft>
                <a:spcPts val="0"/>
              </a:spcAft>
              <a:buFont typeface="Wingdings 2"/>
              <a:buChar char=""/>
              <a:defRPr/>
            </a:pPr>
            <a:r>
              <a:rPr lang="en-US" sz="2400" dirty="0" smtClean="0">
                <a:solidFill>
                  <a:srgbClr val="1D1D1E"/>
                </a:solidFill>
                <a:latin typeface="Cambria"/>
                <a:ea typeface="Times New Roman"/>
                <a:cs typeface="FranklinGothic-Demi"/>
              </a:rPr>
              <a:t>It can be generated by</a:t>
            </a:r>
          </a:p>
          <a:p>
            <a:pPr marL="731520" lvl="1" algn="just" eaLnBrk="1" fontAlgn="auto" hangingPunct="1">
              <a:lnSpc>
                <a:spcPct val="115000"/>
              </a:lnSpc>
              <a:spcBef>
                <a:spcPts val="0"/>
              </a:spcBef>
              <a:spcAft>
                <a:spcPts val="0"/>
              </a:spcAft>
              <a:buFont typeface="Wingdings 2"/>
              <a:buChar char=""/>
              <a:defRPr/>
            </a:pPr>
            <a:r>
              <a:rPr lang="en-US" sz="2200" dirty="0" smtClean="0">
                <a:solidFill>
                  <a:srgbClr val="1D1D1E"/>
                </a:solidFill>
                <a:latin typeface="Cambria"/>
                <a:ea typeface="Times New Roman"/>
                <a:cs typeface="FranklinGothic-Demi"/>
              </a:rPr>
              <a:t>Personal interacting</a:t>
            </a:r>
            <a:endParaRPr lang="en-US" sz="2200" dirty="0" smtClean="0">
              <a:latin typeface="Calibri"/>
              <a:ea typeface="Times New Roman"/>
              <a:cs typeface="Times New Roman"/>
            </a:endParaRPr>
          </a:p>
          <a:p>
            <a:pPr marL="1005840" lvl="2" algn="just" eaLnBrk="1" fontAlgn="auto" hangingPunct="1">
              <a:lnSpc>
                <a:spcPct val="115000"/>
              </a:lnSpc>
              <a:spcBef>
                <a:spcPts val="0"/>
              </a:spcBef>
              <a:spcAft>
                <a:spcPts val="0"/>
              </a:spcAft>
              <a:buClr>
                <a:schemeClr val="accent1">
                  <a:tint val="60000"/>
                </a:schemeClr>
              </a:buClr>
              <a:buFont typeface="Wingdings 2"/>
              <a:buChar char=""/>
              <a:defRPr/>
            </a:pPr>
            <a:r>
              <a:rPr lang="en-US" dirty="0" smtClean="0">
                <a:solidFill>
                  <a:srgbClr val="1D1D1E"/>
                </a:solidFill>
                <a:latin typeface="Cambria"/>
                <a:ea typeface="Times New Roman"/>
                <a:cs typeface="FranklinGothic-Demi"/>
              </a:rPr>
              <a:t>Example : Pressing a button, entering a character via the keyboard, selecting an item in a list, and clicking the mouse etc.</a:t>
            </a:r>
            <a:endParaRPr lang="en-US" dirty="0" smtClean="0">
              <a:latin typeface="Calibri"/>
              <a:ea typeface="Times New Roman"/>
              <a:cs typeface="Times New Roman"/>
            </a:endParaRPr>
          </a:p>
          <a:p>
            <a:pPr marL="731520" lvl="1" algn="just" eaLnBrk="1" fontAlgn="auto" hangingPunct="1">
              <a:lnSpc>
                <a:spcPct val="115000"/>
              </a:lnSpc>
              <a:spcBef>
                <a:spcPts val="0"/>
              </a:spcBef>
              <a:spcAft>
                <a:spcPts val="0"/>
              </a:spcAft>
              <a:buFont typeface="Wingdings 2"/>
              <a:buChar char=""/>
              <a:defRPr/>
            </a:pPr>
            <a:r>
              <a:rPr lang="en-US" sz="2200" dirty="0" smtClean="0">
                <a:solidFill>
                  <a:srgbClr val="1D1D1E"/>
                </a:solidFill>
                <a:latin typeface="Cambria"/>
                <a:ea typeface="Times New Roman"/>
                <a:cs typeface="FranklinGothic-Demi"/>
              </a:rPr>
              <a:t>Not directly caused by personal interactions</a:t>
            </a:r>
            <a:endParaRPr lang="en-US" sz="2200" dirty="0" smtClean="0">
              <a:latin typeface="Calibri"/>
              <a:ea typeface="Times New Roman"/>
              <a:cs typeface="Times New Roman"/>
            </a:endParaRPr>
          </a:p>
          <a:p>
            <a:pPr marL="1005840" lvl="2" algn="just" eaLnBrk="1" fontAlgn="auto" hangingPunct="1">
              <a:lnSpc>
                <a:spcPct val="115000"/>
              </a:lnSpc>
              <a:spcBef>
                <a:spcPts val="0"/>
              </a:spcBef>
              <a:spcAft>
                <a:spcPts val="0"/>
              </a:spcAft>
              <a:buClr>
                <a:schemeClr val="accent1">
                  <a:tint val="60000"/>
                </a:schemeClr>
              </a:buClr>
              <a:buFont typeface="Wingdings 2"/>
              <a:buChar char=""/>
              <a:defRPr/>
            </a:pPr>
            <a:r>
              <a:rPr lang="en-US" dirty="0" smtClean="0">
                <a:solidFill>
                  <a:srgbClr val="1D1D1E"/>
                </a:solidFill>
                <a:latin typeface="Cambria"/>
                <a:ea typeface="Times New Roman"/>
                <a:cs typeface="FranklinGothic-Demi"/>
              </a:rPr>
              <a:t>Example : An event may be generated when a timer expires, a counter exceeds a value, a software or hardware failure occurs, an operation is completed etc. </a:t>
            </a:r>
            <a:endParaRPr lang="en-US" dirty="0" smtClean="0">
              <a:latin typeface="Calibri"/>
              <a:ea typeface="Times New Roman"/>
              <a:cs typeface="Times New Roman"/>
            </a:endParaRPr>
          </a:p>
          <a:p>
            <a:pPr marL="342900" indent="-342900" algn="just" eaLnBrk="1" fontAlgn="auto" hangingPunct="1">
              <a:lnSpc>
                <a:spcPct val="115000"/>
              </a:lnSpc>
              <a:spcBef>
                <a:spcPts val="0"/>
              </a:spcBef>
              <a:spcAft>
                <a:spcPts val="0"/>
              </a:spcAft>
              <a:buFont typeface="Symbol"/>
              <a:buChar char=""/>
              <a:defRPr/>
            </a:pPr>
            <a:endParaRPr lang="en-US" sz="2400" dirty="0" smtClean="0">
              <a:latin typeface="Cambria" pitchFamily="18" charset="0"/>
              <a:cs typeface="Calibri"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a:xfrm>
            <a:off x="381000" y="274638"/>
            <a:ext cx="8458200" cy="792162"/>
          </a:xfrm>
        </p:spPr>
        <p:txBody>
          <a:bodyPr/>
          <a:lstStyle/>
          <a:p>
            <a:pPr algn="just" eaLnBrk="1" hangingPunct="1"/>
            <a:r>
              <a:rPr lang="en-US" smtClean="0">
                <a:solidFill>
                  <a:schemeClr val="tx1"/>
                </a:solidFill>
                <a:latin typeface="Cambria" pitchFamily="18" charset="0"/>
                <a:cs typeface="Calibri" pitchFamily="34" charset="0"/>
              </a:rPr>
              <a:t>Event Model : Event Sources</a:t>
            </a:r>
          </a:p>
        </p:txBody>
      </p:sp>
      <p:sp>
        <p:nvSpPr>
          <p:cNvPr id="110595" name="Content Placeholder 2"/>
          <p:cNvSpPr>
            <a:spLocks noGrp="1"/>
          </p:cNvSpPr>
          <p:nvPr>
            <p:ph sz="quarter" idx="1"/>
          </p:nvPr>
        </p:nvSpPr>
        <p:spPr>
          <a:xfrm>
            <a:off x="381000" y="1143000"/>
            <a:ext cx="8534400" cy="5486400"/>
          </a:xfrm>
        </p:spPr>
        <p:txBody>
          <a:bodyPr/>
          <a:lstStyle/>
          <a:p>
            <a:pPr algn="just" eaLnBrk="1" hangingPunct="1"/>
            <a:r>
              <a:rPr lang="en-US" sz="2400" dirty="0" smtClean="0">
                <a:latin typeface="Cambria" pitchFamily="18" charset="0"/>
              </a:rPr>
              <a:t>A </a:t>
            </a:r>
            <a:r>
              <a:rPr lang="en-US" sz="2400" i="1" dirty="0" smtClean="0">
                <a:latin typeface="Cambria" pitchFamily="18" charset="0"/>
              </a:rPr>
              <a:t>source </a:t>
            </a:r>
            <a:r>
              <a:rPr lang="en-US" sz="2400" dirty="0" smtClean="0">
                <a:latin typeface="Cambria" pitchFamily="18" charset="0"/>
              </a:rPr>
              <a:t>is an object that generates an event. </a:t>
            </a:r>
          </a:p>
          <a:p>
            <a:pPr algn="just" eaLnBrk="1" hangingPunct="1"/>
            <a:r>
              <a:rPr lang="en-US" sz="2400" dirty="0" smtClean="0">
                <a:latin typeface="Cambria" pitchFamily="18" charset="0"/>
              </a:rPr>
              <a:t>A source must register listeners in order for the listeners to receive notifications about a specific type of event. </a:t>
            </a:r>
          </a:p>
          <a:p>
            <a:pPr algn="just" eaLnBrk="1" hangingPunct="1"/>
            <a:r>
              <a:rPr lang="en-US" sz="2400" dirty="0" smtClean="0">
                <a:latin typeface="Cambria" pitchFamily="18" charset="0"/>
              </a:rPr>
              <a:t>General form:    </a:t>
            </a:r>
            <a:r>
              <a:rPr lang="en-US" sz="2400" dirty="0" smtClean="0">
                <a:solidFill>
                  <a:srgbClr val="FF0000"/>
                </a:solidFill>
                <a:latin typeface="Cambria" pitchFamily="18" charset="0"/>
              </a:rPr>
              <a:t>public void </a:t>
            </a:r>
            <a:r>
              <a:rPr lang="en-US" sz="2400" dirty="0" err="1" smtClean="0">
                <a:solidFill>
                  <a:srgbClr val="FF0000"/>
                </a:solidFill>
                <a:latin typeface="Cambria" pitchFamily="18" charset="0"/>
              </a:rPr>
              <a:t>add</a:t>
            </a:r>
            <a:r>
              <a:rPr lang="en-US" sz="2400" i="1" dirty="0" err="1" smtClean="0">
                <a:solidFill>
                  <a:srgbClr val="FF0000"/>
                </a:solidFill>
                <a:latin typeface="Cambria" pitchFamily="18" charset="0"/>
              </a:rPr>
              <a:t>Type</a:t>
            </a:r>
            <a:r>
              <a:rPr lang="en-US" sz="2400" dirty="0" err="1" smtClean="0">
                <a:solidFill>
                  <a:srgbClr val="FF0000"/>
                </a:solidFill>
                <a:latin typeface="Cambria" pitchFamily="18" charset="0"/>
              </a:rPr>
              <a:t>Listener</a:t>
            </a:r>
            <a:r>
              <a:rPr lang="en-US" sz="2400" dirty="0" smtClean="0">
                <a:solidFill>
                  <a:srgbClr val="FF0000"/>
                </a:solidFill>
                <a:latin typeface="Cambria" pitchFamily="18" charset="0"/>
              </a:rPr>
              <a:t>(</a:t>
            </a:r>
            <a:r>
              <a:rPr lang="en-US" sz="2400" i="1" dirty="0" err="1" smtClean="0">
                <a:solidFill>
                  <a:srgbClr val="FF0000"/>
                </a:solidFill>
                <a:latin typeface="Cambria" pitchFamily="18" charset="0"/>
              </a:rPr>
              <a:t>Type</a:t>
            </a:r>
            <a:r>
              <a:rPr lang="en-US" sz="2400" dirty="0" err="1" smtClean="0">
                <a:solidFill>
                  <a:srgbClr val="FF0000"/>
                </a:solidFill>
                <a:latin typeface="Cambria" pitchFamily="18" charset="0"/>
              </a:rPr>
              <a:t>Listener</a:t>
            </a:r>
            <a:r>
              <a:rPr lang="en-US" sz="2400" dirty="0" smtClean="0">
                <a:solidFill>
                  <a:srgbClr val="FF0000"/>
                </a:solidFill>
                <a:latin typeface="Cambria" pitchFamily="18" charset="0"/>
              </a:rPr>
              <a:t> </a:t>
            </a:r>
            <a:r>
              <a:rPr lang="en-US" sz="2400" i="1" dirty="0" smtClean="0">
                <a:solidFill>
                  <a:srgbClr val="FF0000"/>
                </a:solidFill>
                <a:latin typeface="Cambria" pitchFamily="18" charset="0"/>
              </a:rPr>
              <a:t>el</a:t>
            </a:r>
            <a:r>
              <a:rPr lang="en-US" sz="2400" dirty="0" smtClean="0">
                <a:solidFill>
                  <a:srgbClr val="FF0000"/>
                </a:solidFill>
                <a:latin typeface="Cambria" pitchFamily="18" charset="0"/>
              </a:rPr>
              <a:t>)</a:t>
            </a:r>
          </a:p>
          <a:p>
            <a:pPr lvl="1" algn="just" eaLnBrk="1" hangingPunct="1">
              <a:buFont typeface="Wingdings 2" pitchFamily="18" charset="2"/>
              <a:buNone/>
            </a:pPr>
            <a:r>
              <a:rPr lang="en-US" i="1" dirty="0" smtClean="0">
                <a:latin typeface="Cambria" pitchFamily="18" charset="0"/>
              </a:rPr>
              <a:t>   </a:t>
            </a:r>
            <a:r>
              <a:rPr lang="en-US" sz="2200" i="1" dirty="0" smtClean="0">
                <a:solidFill>
                  <a:schemeClr val="tx1"/>
                </a:solidFill>
                <a:latin typeface="Cambria" pitchFamily="18" charset="0"/>
              </a:rPr>
              <a:t>Type </a:t>
            </a:r>
            <a:r>
              <a:rPr lang="en-US" sz="2200" dirty="0" smtClean="0">
                <a:solidFill>
                  <a:schemeClr val="tx1"/>
                </a:solidFill>
                <a:latin typeface="Cambria" pitchFamily="18" charset="0"/>
              </a:rPr>
              <a:t>- event name </a:t>
            </a:r>
          </a:p>
          <a:p>
            <a:pPr lvl="1" algn="just" eaLnBrk="1" hangingPunct="1">
              <a:buFont typeface="Wingdings 2" pitchFamily="18" charset="2"/>
              <a:buNone/>
            </a:pPr>
            <a:r>
              <a:rPr lang="en-US" sz="2200" i="1" dirty="0" smtClean="0">
                <a:solidFill>
                  <a:schemeClr val="tx1"/>
                </a:solidFill>
                <a:latin typeface="Cambria" pitchFamily="18" charset="0"/>
              </a:rPr>
              <a:t>    el </a:t>
            </a:r>
            <a:r>
              <a:rPr lang="en-US" sz="2200" dirty="0" smtClean="0">
                <a:solidFill>
                  <a:schemeClr val="tx1"/>
                </a:solidFill>
                <a:latin typeface="Cambria" pitchFamily="18" charset="0"/>
              </a:rPr>
              <a:t>- reference to the event listener. </a:t>
            </a:r>
          </a:p>
          <a:p>
            <a:pPr algn="just" eaLnBrk="1" hangingPunct="1"/>
            <a:r>
              <a:rPr lang="en-US" sz="2400" dirty="0" smtClean="0">
                <a:latin typeface="Cambria" pitchFamily="18" charset="0"/>
              </a:rPr>
              <a:t>Example : </a:t>
            </a:r>
          </a:p>
          <a:p>
            <a:pPr algn="just" eaLnBrk="1" hangingPunct="1">
              <a:buFont typeface="Wingdings 2" pitchFamily="18" charset="2"/>
              <a:buNone/>
            </a:pPr>
            <a:r>
              <a:rPr lang="en-US" sz="2400" dirty="0" smtClean="0">
                <a:latin typeface="Cambria" pitchFamily="18" charset="0"/>
              </a:rPr>
              <a:t>    </a:t>
            </a:r>
            <a:r>
              <a:rPr lang="en-US" sz="2400" b="1" dirty="0" err="1" smtClean="0">
                <a:latin typeface="Cambria" pitchFamily="18" charset="0"/>
              </a:rPr>
              <a:t>addKeyListener</a:t>
            </a:r>
            <a:r>
              <a:rPr lang="en-US" sz="2400" b="1" dirty="0" smtClean="0">
                <a:latin typeface="Cambria" pitchFamily="18" charset="0"/>
              </a:rPr>
              <a:t>() :</a:t>
            </a:r>
            <a:r>
              <a:rPr lang="en-US" sz="2400" dirty="0" smtClean="0">
                <a:latin typeface="Cambria" pitchFamily="18" charset="0"/>
              </a:rPr>
              <a:t>The method that registers a keyboard event listener</a:t>
            </a:r>
          </a:p>
          <a:p>
            <a:pPr algn="just" eaLnBrk="1" hangingPunct="1">
              <a:buFont typeface="Wingdings 2" pitchFamily="18" charset="2"/>
              <a:buNone/>
            </a:pPr>
            <a:r>
              <a:rPr lang="en-US" sz="2400" dirty="0" smtClean="0">
                <a:latin typeface="Cambria" pitchFamily="18" charset="0"/>
              </a:rPr>
              <a:t>    </a:t>
            </a:r>
            <a:r>
              <a:rPr lang="en-US" sz="2400" b="1" dirty="0" err="1" smtClean="0">
                <a:latin typeface="Cambria" pitchFamily="18" charset="0"/>
              </a:rPr>
              <a:t>addMouseMotionListener</a:t>
            </a:r>
            <a:r>
              <a:rPr lang="en-US" sz="2400" b="1" dirty="0" smtClean="0">
                <a:latin typeface="Cambria" pitchFamily="18" charset="0"/>
              </a:rPr>
              <a:t>() :</a:t>
            </a:r>
            <a:r>
              <a:rPr lang="en-US" sz="2400" dirty="0" smtClean="0">
                <a:latin typeface="Cambria" pitchFamily="18" charset="0"/>
              </a:rPr>
              <a:t>The method that registers a mouse motion listener</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a:xfrm>
            <a:off x="381000" y="274638"/>
            <a:ext cx="8458200" cy="792162"/>
          </a:xfrm>
        </p:spPr>
        <p:txBody>
          <a:bodyPr/>
          <a:lstStyle/>
          <a:p>
            <a:pPr algn="just" eaLnBrk="1" hangingPunct="1"/>
            <a:r>
              <a:rPr lang="en-US" smtClean="0">
                <a:solidFill>
                  <a:schemeClr val="tx1"/>
                </a:solidFill>
                <a:latin typeface="Cambria" pitchFamily="18" charset="0"/>
                <a:cs typeface="Calibri" pitchFamily="34" charset="0"/>
              </a:rPr>
              <a:t>Event Model : Event Sources</a:t>
            </a:r>
          </a:p>
        </p:txBody>
      </p:sp>
      <p:sp>
        <p:nvSpPr>
          <p:cNvPr id="111619" name="Content Placeholder 2"/>
          <p:cNvSpPr>
            <a:spLocks noGrp="1"/>
          </p:cNvSpPr>
          <p:nvPr>
            <p:ph sz="quarter" idx="1"/>
          </p:nvPr>
        </p:nvSpPr>
        <p:spPr>
          <a:xfrm>
            <a:off x="381000" y="1143000"/>
            <a:ext cx="8534400" cy="5486400"/>
          </a:xfrm>
        </p:spPr>
        <p:txBody>
          <a:bodyPr/>
          <a:lstStyle/>
          <a:p>
            <a:pPr algn="just" eaLnBrk="1" hangingPunct="1"/>
            <a:r>
              <a:rPr lang="en-US" sz="2400" smtClean="0">
                <a:latin typeface="Cambria" pitchFamily="18" charset="0"/>
              </a:rPr>
              <a:t>Sources may generate more than one type of event. </a:t>
            </a:r>
          </a:p>
          <a:p>
            <a:pPr algn="just" eaLnBrk="1" hangingPunct="1"/>
            <a:r>
              <a:rPr lang="en-US" sz="2400" b="1" smtClean="0">
                <a:latin typeface="Cambria" pitchFamily="18" charset="0"/>
              </a:rPr>
              <a:t>Multicasting:</a:t>
            </a:r>
            <a:r>
              <a:rPr lang="en-US" sz="2400" smtClean="0">
                <a:latin typeface="Cambria" pitchFamily="18" charset="0"/>
              </a:rPr>
              <a:t> When an event occurs, all registered listeners are notified and receive a copy of the event object. The notifications are sent only to listeners that register to receive them. </a:t>
            </a:r>
          </a:p>
          <a:p>
            <a:pPr algn="just" eaLnBrk="1" hangingPunct="1"/>
            <a:r>
              <a:rPr lang="en-US" sz="2400" b="1" smtClean="0">
                <a:latin typeface="Cambria" pitchFamily="18" charset="0"/>
              </a:rPr>
              <a:t>Unicasting</a:t>
            </a:r>
            <a:r>
              <a:rPr lang="en-US" sz="2400" smtClean="0">
                <a:latin typeface="Cambria" pitchFamily="18" charset="0"/>
              </a:rPr>
              <a:t>: Some sources may allow only one listener to register. </a:t>
            </a:r>
          </a:p>
          <a:p>
            <a:pPr algn="just" eaLnBrk="1" hangingPunct="1"/>
            <a:r>
              <a:rPr lang="en-US" sz="2400" smtClean="0">
                <a:latin typeface="Cambria" pitchFamily="18" charset="0"/>
              </a:rPr>
              <a:t>General form :</a:t>
            </a:r>
          </a:p>
          <a:p>
            <a:pPr algn="just" eaLnBrk="1" hangingPunct="1">
              <a:buFont typeface="Wingdings 2" pitchFamily="18" charset="2"/>
              <a:buNone/>
            </a:pPr>
            <a:r>
              <a:rPr lang="en-US" sz="2400" smtClean="0">
                <a:latin typeface="Cambria" pitchFamily="18" charset="0"/>
              </a:rPr>
              <a:t>    </a:t>
            </a:r>
            <a:r>
              <a:rPr lang="en-US" sz="2400" smtClean="0">
                <a:solidFill>
                  <a:srgbClr val="FF0000"/>
                </a:solidFill>
                <a:latin typeface="Cambria" pitchFamily="18" charset="0"/>
              </a:rPr>
              <a:t>public void add</a:t>
            </a:r>
            <a:r>
              <a:rPr lang="en-US" sz="2400" i="1" smtClean="0">
                <a:solidFill>
                  <a:srgbClr val="FF0000"/>
                </a:solidFill>
                <a:latin typeface="Cambria" pitchFamily="18" charset="0"/>
              </a:rPr>
              <a:t>Type</a:t>
            </a:r>
            <a:r>
              <a:rPr lang="en-US" sz="2400" smtClean="0">
                <a:solidFill>
                  <a:srgbClr val="FF0000"/>
                </a:solidFill>
                <a:latin typeface="Cambria" pitchFamily="18" charset="0"/>
              </a:rPr>
              <a:t>Listener(</a:t>
            </a:r>
            <a:r>
              <a:rPr lang="en-US" sz="2400" i="1" smtClean="0">
                <a:solidFill>
                  <a:srgbClr val="FF0000"/>
                </a:solidFill>
                <a:latin typeface="Cambria" pitchFamily="18" charset="0"/>
              </a:rPr>
              <a:t>Type</a:t>
            </a:r>
            <a:r>
              <a:rPr lang="en-US" sz="2400" smtClean="0">
                <a:solidFill>
                  <a:srgbClr val="FF0000"/>
                </a:solidFill>
                <a:latin typeface="Cambria" pitchFamily="18" charset="0"/>
              </a:rPr>
              <a:t>Listener </a:t>
            </a:r>
            <a:r>
              <a:rPr lang="en-US" sz="2400" i="1" smtClean="0">
                <a:solidFill>
                  <a:srgbClr val="FF0000"/>
                </a:solidFill>
                <a:latin typeface="Cambria" pitchFamily="18" charset="0"/>
              </a:rPr>
              <a:t>el</a:t>
            </a:r>
            <a:r>
              <a:rPr lang="en-US" sz="2400" smtClean="0">
                <a:solidFill>
                  <a:srgbClr val="FF0000"/>
                </a:solidFill>
                <a:latin typeface="Cambria" pitchFamily="18" charset="0"/>
              </a:rPr>
              <a:t>) </a:t>
            </a:r>
          </a:p>
          <a:p>
            <a:pPr algn="just" eaLnBrk="1" hangingPunct="1">
              <a:buFont typeface="Wingdings 2" pitchFamily="18" charset="2"/>
              <a:buNone/>
            </a:pPr>
            <a:r>
              <a:rPr lang="en-US" sz="2400" smtClean="0">
                <a:solidFill>
                  <a:srgbClr val="FF0000"/>
                </a:solidFill>
                <a:latin typeface="Cambria" pitchFamily="18" charset="0"/>
              </a:rPr>
              <a:t>			       throws java.util.TooManyListenersException</a:t>
            </a:r>
          </a:p>
          <a:p>
            <a:pPr algn="just" eaLnBrk="1" hangingPunct="1">
              <a:buFont typeface="Wingdings 2" pitchFamily="18" charset="2"/>
              <a:buNone/>
            </a:pPr>
            <a:r>
              <a:rPr lang="en-US" sz="2400" i="1" smtClean="0">
                <a:latin typeface="Cambria" pitchFamily="18" charset="0"/>
              </a:rPr>
              <a:t>    </a:t>
            </a:r>
            <a:endParaRPr lang="en-US" sz="2400" smtClean="0">
              <a:latin typeface="Cambria" pitchFamily="18" charset="0"/>
              <a:cs typeface="Calibri"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a:xfrm>
            <a:off x="381000" y="274638"/>
            <a:ext cx="8458200" cy="792162"/>
          </a:xfrm>
        </p:spPr>
        <p:txBody>
          <a:bodyPr/>
          <a:lstStyle/>
          <a:p>
            <a:pPr algn="just" eaLnBrk="1" hangingPunct="1"/>
            <a:r>
              <a:rPr lang="en-US" smtClean="0">
                <a:solidFill>
                  <a:schemeClr val="tx1"/>
                </a:solidFill>
                <a:latin typeface="Cambria" pitchFamily="18" charset="0"/>
                <a:cs typeface="Calibri" pitchFamily="34" charset="0"/>
              </a:rPr>
              <a:t>Event Model : Event Sources</a:t>
            </a:r>
          </a:p>
        </p:txBody>
      </p:sp>
      <p:sp>
        <p:nvSpPr>
          <p:cNvPr id="10243" name="Content Placeholder 2"/>
          <p:cNvSpPr>
            <a:spLocks noGrp="1"/>
          </p:cNvSpPr>
          <p:nvPr>
            <p:ph sz="quarter" idx="1"/>
          </p:nvPr>
        </p:nvSpPr>
        <p:spPr>
          <a:xfrm>
            <a:off x="381000" y="1143000"/>
            <a:ext cx="8534400" cy="5486400"/>
          </a:xfrm>
        </p:spPr>
        <p:txBody>
          <a:bodyPr>
            <a:noAutofit/>
          </a:bodyPr>
          <a:lstStyle/>
          <a:p>
            <a:pPr marL="274320" indent="-274320" algn="just" eaLnBrk="1" fontAlgn="auto" hangingPunct="1">
              <a:spcBef>
                <a:spcPts val="580"/>
              </a:spcBef>
              <a:spcAft>
                <a:spcPts val="0"/>
              </a:spcAft>
              <a:buFont typeface="Wingdings 2"/>
              <a:buChar char=""/>
              <a:defRPr/>
            </a:pPr>
            <a:r>
              <a:rPr lang="en-US" sz="2400" dirty="0" smtClean="0">
                <a:latin typeface="Cambria" pitchFamily="18" charset="0"/>
              </a:rPr>
              <a:t>Unregister a specific type of event  </a:t>
            </a:r>
          </a:p>
          <a:p>
            <a:pPr marL="548640" lvl="1" algn="just" eaLnBrk="1" fontAlgn="auto" hangingPunct="1">
              <a:spcBef>
                <a:spcPts val="370"/>
              </a:spcBef>
              <a:spcAft>
                <a:spcPts val="0"/>
              </a:spcAft>
              <a:buFont typeface="Wingdings 2"/>
              <a:buChar char=""/>
              <a:defRPr/>
            </a:pPr>
            <a:r>
              <a:rPr lang="en-US" sz="2200" dirty="0" smtClean="0">
                <a:solidFill>
                  <a:schemeClr val="tx1"/>
                </a:solidFill>
                <a:latin typeface="Cambria" pitchFamily="18" charset="0"/>
              </a:rPr>
              <a:t>General form :</a:t>
            </a:r>
          </a:p>
          <a:p>
            <a:pPr marL="548640" lvl="1" algn="just" eaLnBrk="1" fontAlgn="auto" hangingPunct="1">
              <a:spcBef>
                <a:spcPts val="370"/>
              </a:spcBef>
              <a:spcAft>
                <a:spcPts val="0"/>
              </a:spcAft>
              <a:buFont typeface="Wingdings 2"/>
              <a:buNone/>
              <a:defRPr/>
            </a:pPr>
            <a:r>
              <a:rPr lang="en-US" sz="2200" dirty="0" smtClean="0">
                <a:latin typeface="Cambria" pitchFamily="18" charset="0"/>
              </a:rPr>
              <a:t>			</a:t>
            </a:r>
            <a:r>
              <a:rPr lang="en-US" sz="2200" dirty="0" smtClean="0">
                <a:solidFill>
                  <a:srgbClr val="FF0000"/>
                </a:solidFill>
                <a:latin typeface="Cambria" pitchFamily="18" charset="0"/>
              </a:rPr>
              <a:t>public void </a:t>
            </a:r>
            <a:r>
              <a:rPr lang="en-US" sz="2200" dirty="0" err="1" smtClean="0">
                <a:solidFill>
                  <a:srgbClr val="FF0000"/>
                </a:solidFill>
                <a:latin typeface="Cambria" pitchFamily="18" charset="0"/>
              </a:rPr>
              <a:t>remove</a:t>
            </a:r>
            <a:r>
              <a:rPr lang="en-US" sz="2200" i="1" dirty="0" err="1" smtClean="0">
                <a:solidFill>
                  <a:srgbClr val="FF0000"/>
                </a:solidFill>
                <a:latin typeface="Cambria" pitchFamily="18" charset="0"/>
              </a:rPr>
              <a:t>Type</a:t>
            </a:r>
            <a:r>
              <a:rPr lang="en-US" sz="2200" dirty="0" err="1" smtClean="0">
                <a:solidFill>
                  <a:srgbClr val="FF0000"/>
                </a:solidFill>
                <a:latin typeface="Cambria" pitchFamily="18" charset="0"/>
              </a:rPr>
              <a:t>Listener</a:t>
            </a:r>
            <a:r>
              <a:rPr lang="en-US" sz="2200" dirty="0" smtClean="0">
                <a:solidFill>
                  <a:srgbClr val="FF0000"/>
                </a:solidFill>
                <a:latin typeface="Cambria" pitchFamily="18" charset="0"/>
              </a:rPr>
              <a:t>(</a:t>
            </a:r>
            <a:r>
              <a:rPr lang="en-US" sz="2200" i="1" dirty="0" err="1" smtClean="0">
                <a:solidFill>
                  <a:srgbClr val="FF0000"/>
                </a:solidFill>
                <a:latin typeface="Cambria" pitchFamily="18" charset="0"/>
              </a:rPr>
              <a:t>Type</a:t>
            </a:r>
            <a:r>
              <a:rPr lang="en-US" sz="2200" dirty="0" err="1" smtClean="0">
                <a:solidFill>
                  <a:srgbClr val="FF0000"/>
                </a:solidFill>
                <a:latin typeface="Cambria" pitchFamily="18" charset="0"/>
              </a:rPr>
              <a:t>Listener</a:t>
            </a:r>
            <a:r>
              <a:rPr lang="en-US" sz="2200" dirty="0" smtClean="0">
                <a:solidFill>
                  <a:srgbClr val="FF0000"/>
                </a:solidFill>
                <a:latin typeface="Cambria" pitchFamily="18" charset="0"/>
              </a:rPr>
              <a:t> </a:t>
            </a:r>
            <a:r>
              <a:rPr lang="en-US" sz="2200" i="1" dirty="0" smtClean="0">
                <a:solidFill>
                  <a:srgbClr val="FF0000"/>
                </a:solidFill>
                <a:latin typeface="Cambria" pitchFamily="18" charset="0"/>
              </a:rPr>
              <a:t>el</a:t>
            </a:r>
            <a:r>
              <a:rPr lang="en-US" sz="2200" dirty="0" smtClean="0">
                <a:solidFill>
                  <a:srgbClr val="FF0000"/>
                </a:solidFill>
                <a:latin typeface="Cambria" pitchFamily="18" charset="0"/>
              </a:rPr>
              <a:t>)</a:t>
            </a:r>
          </a:p>
          <a:p>
            <a:pPr marL="548640" lvl="1" algn="just" eaLnBrk="1" fontAlgn="auto" hangingPunct="1">
              <a:spcBef>
                <a:spcPts val="370"/>
              </a:spcBef>
              <a:spcAft>
                <a:spcPts val="0"/>
              </a:spcAft>
              <a:buFont typeface="Wingdings 2"/>
              <a:buNone/>
              <a:defRPr/>
            </a:pPr>
            <a:r>
              <a:rPr lang="en-US" sz="2200" i="1" dirty="0" smtClean="0">
                <a:latin typeface="Cambria" pitchFamily="18" charset="0"/>
              </a:rPr>
              <a:t>    </a:t>
            </a:r>
            <a:r>
              <a:rPr lang="en-US" sz="2200" i="1" dirty="0" smtClean="0">
                <a:solidFill>
                  <a:schemeClr val="tx1"/>
                </a:solidFill>
                <a:latin typeface="Cambria" pitchFamily="18" charset="0"/>
              </a:rPr>
              <a:t>Type </a:t>
            </a:r>
            <a:r>
              <a:rPr lang="en-US" sz="2200" dirty="0" smtClean="0">
                <a:solidFill>
                  <a:schemeClr val="tx1"/>
                </a:solidFill>
                <a:latin typeface="Cambria" pitchFamily="18" charset="0"/>
              </a:rPr>
              <a:t>- event </a:t>
            </a:r>
            <a:r>
              <a:rPr lang="en-US" sz="2200" dirty="0">
                <a:solidFill>
                  <a:schemeClr val="tx1"/>
                </a:solidFill>
                <a:latin typeface="Cambria" pitchFamily="18" charset="0"/>
              </a:rPr>
              <a:t>name </a:t>
            </a:r>
            <a:endParaRPr lang="en-US" sz="2200" dirty="0" smtClean="0">
              <a:solidFill>
                <a:schemeClr val="tx1"/>
              </a:solidFill>
              <a:latin typeface="Cambria" pitchFamily="18" charset="0"/>
            </a:endParaRPr>
          </a:p>
          <a:p>
            <a:pPr marL="548640" lvl="1" algn="just" eaLnBrk="1" fontAlgn="auto" hangingPunct="1">
              <a:spcBef>
                <a:spcPts val="370"/>
              </a:spcBef>
              <a:spcAft>
                <a:spcPts val="0"/>
              </a:spcAft>
              <a:buFont typeface="Wingdings 2"/>
              <a:buNone/>
              <a:defRPr/>
            </a:pPr>
            <a:r>
              <a:rPr lang="en-US" sz="2200" i="1" dirty="0">
                <a:solidFill>
                  <a:schemeClr val="tx1"/>
                </a:solidFill>
                <a:latin typeface="Cambria" pitchFamily="18" charset="0"/>
              </a:rPr>
              <a:t> </a:t>
            </a:r>
            <a:r>
              <a:rPr lang="en-US" sz="2200" i="1" dirty="0" smtClean="0">
                <a:solidFill>
                  <a:schemeClr val="tx1"/>
                </a:solidFill>
                <a:latin typeface="Cambria" pitchFamily="18" charset="0"/>
              </a:rPr>
              <a:t>   el </a:t>
            </a:r>
            <a:r>
              <a:rPr lang="en-US" sz="2200" dirty="0" smtClean="0">
                <a:solidFill>
                  <a:schemeClr val="tx1"/>
                </a:solidFill>
                <a:latin typeface="Cambria" pitchFamily="18" charset="0"/>
              </a:rPr>
              <a:t>- reference to the event listener. </a:t>
            </a:r>
          </a:p>
          <a:p>
            <a:pPr marL="548640" lvl="1" algn="just" eaLnBrk="1" fontAlgn="auto" hangingPunct="1">
              <a:spcBef>
                <a:spcPts val="370"/>
              </a:spcBef>
              <a:spcAft>
                <a:spcPts val="0"/>
              </a:spcAft>
              <a:buFont typeface="Wingdings 2"/>
              <a:buChar char=""/>
              <a:defRPr/>
            </a:pPr>
            <a:r>
              <a:rPr lang="en-US" sz="2200" dirty="0" smtClean="0">
                <a:solidFill>
                  <a:schemeClr val="tx1"/>
                </a:solidFill>
                <a:latin typeface="Cambria" pitchFamily="18" charset="0"/>
              </a:rPr>
              <a:t>Example : </a:t>
            </a:r>
          </a:p>
          <a:p>
            <a:pPr marL="320040" lvl="1" indent="0" algn="just" eaLnBrk="1" fontAlgn="auto" hangingPunct="1">
              <a:spcBef>
                <a:spcPts val="370"/>
              </a:spcBef>
              <a:spcAft>
                <a:spcPts val="0"/>
              </a:spcAft>
              <a:buFont typeface="Wingdings 2" pitchFamily="18" charset="2"/>
              <a:buNone/>
              <a:defRPr/>
            </a:pPr>
            <a:r>
              <a:rPr lang="en-US" sz="2200" b="1" dirty="0" smtClean="0">
                <a:latin typeface="Cambria" pitchFamily="18" charset="0"/>
              </a:rPr>
              <a:t>	</a:t>
            </a:r>
            <a:r>
              <a:rPr lang="en-US" sz="2200" b="1" dirty="0" err="1" smtClean="0">
                <a:solidFill>
                  <a:schemeClr val="tx1"/>
                </a:solidFill>
                <a:latin typeface="Cambria" pitchFamily="18" charset="0"/>
              </a:rPr>
              <a:t>removeKeyListener</a:t>
            </a:r>
            <a:r>
              <a:rPr lang="en-US" sz="2200" b="1" dirty="0" smtClean="0">
                <a:solidFill>
                  <a:schemeClr val="tx1"/>
                </a:solidFill>
                <a:latin typeface="Cambria" pitchFamily="18" charset="0"/>
              </a:rPr>
              <a:t>( ) :</a:t>
            </a:r>
            <a:r>
              <a:rPr lang="en-US" sz="2200" dirty="0" smtClean="0">
                <a:solidFill>
                  <a:schemeClr val="tx1"/>
                </a:solidFill>
                <a:latin typeface="Cambria" pitchFamily="18" charset="0"/>
              </a:rPr>
              <a:t>To remove a keyboard listener</a:t>
            </a:r>
          </a:p>
          <a:p>
            <a:pPr marL="342900" indent="-342900" algn="just" eaLnBrk="1" fontAlgn="auto" hangingPunct="1">
              <a:lnSpc>
                <a:spcPct val="115000"/>
              </a:lnSpc>
              <a:spcBef>
                <a:spcPts val="0"/>
              </a:spcBef>
              <a:spcAft>
                <a:spcPts val="0"/>
              </a:spcAft>
              <a:buFont typeface="Symbol"/>
              <a:buChar char=""/>
              <a:defRPr/>
            </a:pPr>
            <a:endParaRPr lang="en-US" sz="2400" dirty="0" smtClean="0">
              <a:latin typeface="Cambria" pitchFamily="18" charset="0"/>
              <a:cs typeface="Calibri"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p:nvPr>
        </p:nvSpPr>
        <p:spPr>
          <a:xfrm>
            <a:off x="381000" y="274638"/>
            <a:ext cx="8458200" cy="792162"/>
          </a:xfrm>
        </p:spPr>
        <p:txBody>
          <a:bodyPr/>
          <a:lstStyle/>
          <a:p>
            <a:pPr algn="just" eaLnBrk="1" hangingPunct="1"/>
            <a:r>
              <a:rPr lang="en-US" smtClean="0">
                <a:solidFill>
                  <a:schemeClr val="tx1"/>
                </a:solidFill>
                <a:latin typeface="Cambria" pitchFamily="18" charset="0"/>
                <a:cs typeface="Calibri" pitchFamily="34" charset="0"/>
              </a:rPr>
              <a:t>Event Model : Event Listener</a:t>
            </a:r>
          </a:p>
        </p:txBody>
      </p:sp>
      <p:sp>
        <p:nvSpPr>
          <p:cNvPr id="10243" name="Content Placeholder 2"/>
          <p:cNvSpPr>
            <a:spLocks noGrp="1"/>
          </p:cNvSpPr>
          <p:nvPr>
            <p:ph sz="quarter" idx="1"/>
          </p:nvPr>
        </p:nvSpPr>
        <p:spPr>
          <a:xfrm>
            <a:off x="381000" y="1143000"/>
            <a:ext cx="8534400" cy="5486400"/>
          </a:xfrm>
        </p:spPr>
        <p:txBody>
          <a:bodyPr>
            <a:normAutofit/>
          </a:bodyPr>
          <a:lstStyle/>
          <a:p>
            <a:pPr marL="457200" indent="-274320" algn="just" eaLnBrk="1" fontAlgn="auto" hangingPunct="1">
              <a:lnSpc>
                <a:spcPct val="115000"/>
              </a:lnSpc>
              <a:spcBef>
                <a:spcPts val="0"/>
              </a:spcBef>
              <a:spcAft>
                <a:spcPts val="0"/>
              </a:spcAft>
              <a:buFont typeface="Wingdings 2"/>
              <a:buChar char=""/>
              <a:defRPr/>
            </a:pPr>
            <a:r>
              <a:rPr lang="en-US" sz="2400" dirty="0" smtClean="0">
                <a:solidFill>
                  <a:srgbClr val="1D1D1E"/>
                </a:solidFill>
                <a:latin typeface="Cambria"/>
                <a:ea typeface="Times New Roman"/>
                <a:cs typeface="FranklinGothic-Demi"/>
              </a:rPr>
              <a:t>A </a:t>
            </a:r>
            <a:r>
              <a:rPr lang="en-US" sz="2400" i="1" dirty="0" smtClean="0">
                <a:solidFill>
                  <a:srgbClr val="1D1D1E"/>
                </a:solidFill>
                <a:latin typeface="Cambria"/>
                <a:ea typeface="Times New Roman"/>
                <a:cs typeface="FranklinGothic-Demi"/>
              </a:rPr>
              <a:t>listener </a:t>
            </a:r>
            <a:r>
              <a:rPr lang="en-US" sz="2400" dirty="0" smtClean="0">
                <a:solidFill>
                  <a:srgbClr val="1D1D1E"/>
                </a:solidFill>
                <a:latin typeface="Cambria"/>
                <a:ea typeface="Times New Roman"/>
                <a:cs typeface="FranklinGothic-Demi"/>
              </a:rPr>
              <a:t>is an object that is notified when an event occurs. </a:t>
            </a:r>
          </a:p>
          <a:p>
            <a:pPr marL="457200" indent="-274320" algn="just" eaLnBrk="1" fontAlgn="auto" hangingPunct="1">
              <a:lnSpc>
                <a:spcPct val="115000"/>
              </a:lnSpc>
              <a:spcBef>
                <a:spcPts val="0"/>
              </a:spcBef>
              <a:spcAft>
                <a:spcPts val="0"/>
              </a:spcAft>
              <a:buFont typeface="Wingdings 2"/>
              <a:buChar char=""/>
              <a:defRPr/>
            </a:pPr>
            <a:r>
              <a:rPr lang="en-US" sz="2400" dirty="0" smtClean="0">
                <a:solidFill>
                  <a:srgbClr val="1D1D1E"/>
                </a:solidFill>
                <a:latin typeface="Cambria"/>
                <a:ea typeface="Times New Roman"/>
                <a:cs typeface="FranklinGothic-Demi"/>
              </a:rPr>
              <a:t>It has two major requirements. </a:t>
            </a:r>
            <a:endParaRPr lang="en-US" sz="2400" dirty="0" smtClean="0">
              <a:solidFill>
                <a:srgbClr val="1D1D1E"/>
              </a:solidFill>
              <a:latin typeface="Calibri"/>
              <a:ea typeface="Times New Roman"/>
              <a:cs typeface="Times New Roman"/>
            </a:endParaRPr>
          </a:p>
          <a:p>
            <a:pPr marL="731520" lvl="1" algn="just" eaLnBrk="1" fontAlgn="auto" hangingPunct="1">
              <a:lnSpc>
                <a:spcPct val="115000"/>
              </a:lnSpc>
              <a:spcBef>
                <a:spcPts val="0"/>
              </a:spcBef>
              <a:spcAft>
                <a:spcPts val="0"/>
              </a:spcAft>
              <a:buFont typeface="Wingdings 2"/>
              <a:buChar char=""/>
              <a:defRPr/>
            </a:pPr>
            <a:r>
              <a:rPr lang="en-US" sz="2200" dirty="0" smtClean="0">
                <a:solidFill>
                  <a:srgbClr val="1D1D1E"/>
                </a:solidFill>
                <a:latin typeface="Cambria"/>
                <a:ea typeface="Times New Roman"/>
                <a:cs typeface="FranklinGothic-Demi"/>
              </a:rPr>
              <a:t>It must have been registered with one or more sources to receive notifications about specific types of events. </a:t>
            </a:r>
            <a:endParaRPr lang="en-US" sz="2200" dirty="0" smtClean="0">
              <a:solidFill>
                <a:srgbClr val="1D1D1E"/>
              </a:solidFill>
              <a:latin typeface="Calibri"/>
              <a:ea typeface="Times New Roman"/>
              <a:cs typeface="Times New Roman"/>
            </a:endParaRPr>
          </a:p>
          <a:p>
            <a:pPr marL="731520" lvl="1" algn="just" eaLnBrk="1" fontAlgn="auto" hangingPunct="1">
              <a:lnSpc>
                <a:spcPct val="115000"/>
              </a:lnSpc>
              <a:spcBef>
                <a:spcPts val="0"/>
              </a:spcBef>
              <a:spcAft>
                <a:spcPts val="0"/>
              </a:spcAft>
              <a:buFont typeface="Wingdings 2"/>
              <a:buChar char=""/>
              <a:defRPr/>
            </a:pPr>
            <a:r>
              <a:rPr lang="en-US" sz="2200" dirty="0" smtClean="0">
                <a:solidFill>
                  <a:srgbClr val="1D1D1E"/>
                </a:solidFill>
                <a:latin typeface="Cambria"/>
                <a:ea typeface="Times New Roman"/>
                <a:cs typeface="FranklinGothic-Demi"/>
              </a:rPr>
              <a:t>It must implement methods to receive and process these notifications. These methods are defined in a set of interfaces found in </a:t>
            </a:r>
            <a:r>
              <a:rPr lang="en-US" sz="2200" b="1" dirty="0" err="1" smtClean="0">
                <a:solidFill>
                  <a:srgbClr val="1D1D1E"/>
                </a:solidFill>
                <a:latin typeface="Cambria"/>
                <a:ea typeface="Times New Roman"/>
                <a:cs typeface="FranklinGothic-Demi"/>
              </a:rPr>
              <a:t>java.awt.event</a:t>
            </a:r>
            <a:r>
              <a:rPr lang="en-US" sz="2200" dirty="0" smtClean="0">
                <a:solidFill>
                  <a:srgbClr val="1D1D1E"/>
                </a:solidFill>
                <a:latin typeface="Cambria"/>
                <a:ea typeface="Times New Roman"/>
                <a:cs typeface="FranklinGothic-Demi"/>
              </a:rPr>
              <a:t>. </a:t>
            </a:r>
            <a:endParaRPr lang="en-US" sz="2200" dirty="0" smtClean="0">
              <a:solidFill>
                <a:srgbClr val="1D1D1E"/>
              </a:solidFill>
              <a:latin typeface="Calibri"/>
              <a:ea typeface="Times New Roman"/>
              <a:cs typeface="Times New Roman"/>
            </a:endParaRPr>
          </a:p>
          <a:p>
            <a:pPr marL="1005840" lvl="2" algn="just" eaLnBrk="1" fontAlgn="auto" hangingPunct="1">
              <a:lnSpc>
                <a:spcPct val="115000"/>
              </a:lnSpc>
              <a:spcBef>
                <a:spcPts val="0"/>
              </a:spcBef>
              <a:spcAft>
                <a:spcPts val="0"/>
              </a:spcAft>
              <a:buClr>
                <a:schemeClr val="accent1">
                  <a:tint val="60000"/>
                </a:schemeClr>
              </a:buClr>
              <a:buFont typeface="Wingdings 2"/>
              <a:buChar char=""/>
              <a:defRPr/>
            </a:pPr>
            <a:r>
              <a:rPr lang="en-US" dirty="0" smtClean="0">
                <a:solidFill>
                  <a:srgbClr val="1D1D1E"/>
                </a:solidFill>
                <a:latin typeface="Cambria"/>
                <a:ea typeface="Times New Roman"/>
                <a:cs typeface="FranklinGothic-Demi"/>
              </a:rPr>
              <a:t>Example: </a:t>
            </a:r>
            <a:r>
              <a:rPr lang="en-US" b="1" dirty="0" err="1" smtClean="0">
                <a:solidFill>
                  <a:srgbClr val="1D1D1E"/>
                </a:solidFill>
                <a:latin typeface="Cambria"/>
                <a:ea typeface="Times New Roman"/>
                <a:cs typeface="FranklinGothic-Demi"/>
              </a:rPr>
              <a:t>MouseMotionListener</a:t>
            </a:r>
            <a:r>
              <a:rPr lang="en-US" b="1" dirty="0" smtClean="0">
                <a:solidFill>
                  <a:srgbClr val="1D1D1E"/>
                </a:solidFill>
                <a:latin typeface="Cambria"/>
                <a:ea typeface="Times New Roman"/>
                <a:cs typeface="FranklinGothic-Demi"/>
              </a:rPr>
              <a:t> </a:t>
            </a:r>
            <a:r>
              <a:rPr lang="en-US" dirty="0" smtClean="0">
                <a:solidFill>
                  <a:srgbClr val="1D1D1E"/>
                </a:solidFill>
                <a:latin typeface="Cambria"/>
                <a:ea typeface="Times New Roman"/>
                <a:cs typeface="FranklinGothic-Demi"/>
              </a:rPr>
              <a:t>interface defines two methods to receive notifications when the mouse is dragged or moved. Any object may receive and process one or both of these events if it provides an implementation of this interface. </a:t>
            </a:r>
            <a:endParaRPr lang="en-US" dirty="0" smtClean="0">
              <a:latin typeface="Calibri"/>
              <a:ea typeface="Times New Roman"/>
              <a:cs typeface="Times New Roman"/>
            </a:endParaRPr>
          </a:p>
          <a:p>
            <a:pPr marL="342900" indent="-342900" algn="just" eaLnBrk="1" fontAlgn="auto" hangingPunct="1">
              <a:lnSpc>
                <a:spcPct val="115000"/>
              </a:lnSpc>
              <a:spcBef>
                <a:spcPts val="0"/>
              </a:spcBef>
              <a:spcAft>
                <a:spcPts val="0"/>
              </a:spcAft>
              <a:buFont typeface="Wingdings 2"/>
              <a:buNone/>
              <a:defRPr/>
            </a:pPr>
            <a:endParaRPr lang="en-US" sz="2400" dirty="0" smtClean="0">
              <a:latin typeface="Cambria" pitchFamily="18" charset="0"/>
              <a:cs typeface="Calibri"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p:cNvSpPr>
            <a:spLocks noGrp="1"/>
          </p:cNvSpPr>
          <p:nvPr>
            <p:ph type="title"/>
          </p:nvPr>
        </p:nvSpPr>
        <p:spPr>
          <a:xfrm>
            <a:off x="381000" y="274638"/>
            <a:ext cx="8458200" cy="792162"/>
          </a:xfrm>
        </p:spPr>
        <p:txBody>
          <a:bodyPr/>
          <a:lstStyle/>
          <a:p>
            <a:pPr algn="just" eaLnBrk="1" hangingPunct="1"/>
            <a:r>
              <a:rPr lang="en-US" smtClean="0">
                <a:solidFill>
                  <a:schemeClr val="tx1"/>
                </a:solidFill>
                <a:latin typeface="Cambria" pitchFamily="18" charset="0"/>
                <a:cs typeface="Calibri" pitchFamily="34" charset="0"/>
              </a:rPr>
              <a:t>Event Class</a:t>
            </a:r>
          </a:p>
        </p:txBody>
      </p:sp>
      <p:sp>
        <p:nvSpPr>
          <p:cNvPr id="14339" name="Content Placeholder 2"/>
          <p:cNvSpPr>
            <a:spLocks noGrp="1"/>
          </p:cNvSpPr>
          <p:nvPr>
            <p:ph sz="quarter" idx="1"/>
          </p:nvPr>
        </p:nvSpPr>
        <p:spPr>
          <a:xfrm>
            <a:off x="381000" y="1143000"/>
            <a:ext cx="8534400" cy="5486400"/>
          </a:xfrm>
        </p:spPr>
        <p:txBody>
          <a:bodyPr/>
          <a:lstStyle/>
          <a:p>
            <a:pPr marL="0" algn="just" eaLnBrk="1" hangingPunct="1">
              <a:lnSpc>
                <a:spcPct val="115000"/>
              </a:lnSpc>
              <a:spcBef>
                <a:spcPct val="0"/>
              </a:spcBef>
              <a:defRPr/>
            </a:pPr>
            <a:r>
              <a:rPr lang="en-US" sz="2400" b="1" dirty="0" err="1" smtClean="0">
                <a:solidFill>
                  <a:srgbClr val="1D1D1E"/>
                </a:solidFill>
                <a:latin typeface="Cambria" panose="02040503050406030204" pitchFamily="18" charset="0"/>
                <a:ea typeface="Times New Roman" panose="02020603050405020304" pitchFamily="18" charset="0"/>
                <a:cs typeface="FranklinGothic-Demi"/>
              </a:rPr>
              <a:t>EventObject</a:t>
            </a:r>
            <a:r>
              <a:rPr lang="en-US" sz="2400" dirty="0" smtClean="0">
                <a:solidFill>
                  <a:srgbClr val="1D1D1E"/>
                </a:solidFill>
                <a:latin typeface="Cambria" panose="02040503050406030204" pitchFamily="18" charset="0"/>
                <a:ea typeface="Times New Roman" panose="02020603050405020304" pitchFamily="18" charset="0"/>
                <a:cs typeface="FranklinGothic-Demi"/>
              </a:rPr>
              <a:t> </a:t>
            </a:r>
          </a:p>
          <a:p>
            <a:pPr marL="549275" lvl="2" algn="just" eaLnBrk="1" hangingPunct="1">
              <a:lnSpc>
                <a:spcPct val="115000"/>
              </a:lnSpc>
              <a:spcBef>
                <a:spcPct val="0"/>
              </a:spcBef>
              <a:defRPr/>
            </a:pPr>
            <a:r>
              <a:rPr lang="en-US" sz="2200" dirty="0" smtClean="0">
                <a:solidFill>
                  <a:srgbClr val="1D1D1E"/>
                </a:solidFill>
                <a:latin typeface="Cambria" panose="02040503050406030204" pitchFamily="18" charset="0"/>
                <a:ea typeface="Times New Roman" panose="02020603050405020304" pitchFamily="18" charset="0"/>
                <a:cs typeface="FranklinGothic-Demi"/>
              </a:rPr>
              <a:t>superclass for all events</a:t>
            </a:r>
          </a:p>
          <a:p>
            <a:pPr marL="547687" lvl="2" algn="just" eaLnBrk="1" hangingPunct="1">
              <a:lnSpc>
                <a:spcPct val="115000"/>
              </a:lnSpc>
              <a:spcBef>
                <a:spcPct val="0"/>
              </a:spcBef>
              <a:defRPr/>
            </a:pPr>
            <a:r>
              <a:rPr lang="en-US" sz="2200" dirty="0" smtClean="0">
                <a:solidFill>
                  <a:srgbClr val="1D1D1E"/>
                </a:solidFill>
                <a:latin typeface="Cambria" panose="02040503050406030204" pitchFamily="18" charset="0"/>
                <a:ea typeface="Times New Roman" panose="02020603050405020304" pitchFamily="18" charset="0"/>
                <a:cs typeface="FranklinGothic-Demi"/>
              </a:rPr>
              <a:t>defined inside </a:t>
            </a:r>
            <a:r>
              <a:rPr lang="en-US" sz="2200" b="1" dirty="0" err="1" smtClean="0">
                <a:solidFill>
                  <a:srgbClr val="1D1D1E"/>
                </a:solidFill>
                <a:latin typeface="Cambria" panose="02040503050406030204" pitchFamily="18" charset="0"/>
                <a:ea typeface="Times New Roman" panose="02020603050405020304" pitchFamily="18" charset="0"/>
                <a:cs typeface="FranklinGothic-Demi"/>
              </a:rPr>
              <a:t>java.util</a:t>
            </a:r>
            <a:r>
              <a:rPr lang="en-US" sz="2200" dirty="0" smtClean="0">
                <a:solidFill>
                  <a:srgbClr val="1D1D1E"/>
                </a:solidFill>
                <a:latin typeface="Cambria" panose="02040503050406030204" pitchFamily="18" charset="0"/>
                <a:ea typeface="Times New Roman" panose="02020603050405020304" pitchFamily="18" charset="0"/>
                <a:cs typeface="FranklinGothic-Demi"/>
              </a:rPr>
              <a:t> package</a:t>
            </a:r>
          </a:p>
          <a:p>
            <a:pPr marL="547687" lvl="2" algn="just" eaLnBrk="1" hangingPunct="1">
              <a:lnSpc>
                <a:spcPct val="115000"/>
              </a:lnSpc>
              <a:spcBef>
                <a:spcPct val="0"/>
              </a:spcBef>
              <a:defRPr/>
            </a:pPr>
            <a:r>
              <a:rPr lang="en-US" sz="2200" dirty="0" smtClean="0">
                <a:solidFill>
                  <a:srgbClr val="1D1D1E"/>
                </a:solidFill>
                <a:latin typeface="Cambria" panose="02040503050406030204" pitchFamily="18" charset="0"/>
                <a:ea typeface="Times New Roman" panose="02020603050405020304" pitchFamily="18" charset="0"/>
                <a:cs typeface="FranklinGothic-Demi"/>
              </a:rPr>
              <a:t>constructor :</a:t>
            </a:r>
            <a:r>
              <a:rPr lang="en-US" sz="2200" dirty="0" smtClean="0">
                <a:solidFill>
                  <a:srgbClr val="1D1D1E"/>
                </a:solidFill>
                <a:latin typeface="Cambria" panose="02040503050406030204" pitchFamily="18" charset="0"/>
                <a:cs typeface="Times New Roman" panose="02020603050405020304" pitchFamily="18" charset="0"/>
              </a:rPr>
              <a:t>    </a:t>
            </a:r>
            <a:r>
              <a:rPr lang="en-US" sz="2200" dirty="0" err="1" smtClean="0">
                <a:solidFill>
                  <a:srgbClr val="1D1D1E"/>
                </a:solidFill>
                <a:latin typeface="Cambria" panose="02040503050406030204" pitchFamily="18" charset="0"/>
                <a:cs typeface="Times New Roman" panose="02020603050405020304" pitchFamily="18" charset="0"/>
              </a:rPr>
              <a:t>EventObject</a:t>
            </a:r>
            <a:r>
              <a:rPr lang="en-US" sz="2200" dirty="0" smtClean="0">
                <a:solidFill>
                  <a:srgbClr val="1D1D1E"/>
                </a:solidFill>
                <a:latin typeface="Cambria" panose="02040503050406030204" pitchFamily="18" charset="0"/>
                <a:cs typeface="Times New Roman" panose="02020603050405020304" pitchFamily="18" charset="0"/>
              </a:rPr>
              <a:t>(Object </a:t>
            </a:r>
            <a:r>
              <a:rPr lang="en-US" sz="2200" i="1" dirty="0" err="1" smtClean="0">
                <a:solidFill>
                  <a:srgbClr val="1D1D1E"/>
                </a:solidFill>
                <a:latin typeface="Cambria" panose="02040503050406030204" pitchFamily="18" charset="0"/>
                <a:cs typeface="Times New Roman" panose="02020603050405020304" pitchFamily="18" charset="0"/>
              </a:rPr>
              <a:t>src</a:t>
            </a:r>
            <a:r>
              <a:rPr lang="en-US" sz="2200" dirty="0" smtClean="0">
                <a:solidFill>
                  <a:srgbClr val="1D1D1E"/>
                </a:solidFill>
                <a:latin typeface="Cambria" panose="02040503050406030204" pitchFamily="18" charset="0"/>
                <a:cs typeface="Times New Roman" panose="02020603050405020304" pitchFamily="18" charset="0"/>
              </a:rPr>
              <a:t>) </a:t>
            </a:r>
            <a:endParaRPr lang="en-US" sz="2200" dirty="0" smtClean="0">
              <a:latin typeface="Cambria" panose="02040503050406030204" pitchFamily="18" charset="0"/>
              <a:cs typeface="Times New Roman" panose="02020603050405020304" pitchFamily="18" charset="0"/>
            </a:endParaRPr>
          </a:p>
          <a:p>
            <a:pPr marL="273050" lvl="1" algn="just" eaLnBrk="1" hangingPunct="1">
              <a:lnSpc>
                <a:spcPct val="115000"/>
              </a:lnSpc>
              <a:spcBef>
                <a:spcPct val="0"/>
              </a:spcBef>
              <a:buFont typeface="Wingdings 2" pitchFamily="18" charset="2"/>
              <a:buNone/>
              <a:defRPr/>
            </a:pPr>
            <a:r>
              <a:rPr lang="en-US" sz="2200" i="1" dirty="0" smtClean="0">
                <a:solidFill>
                  <a:srgbClr val="1D1D1E"/>
                </a:solidFill>
                <a:latin typeface="Cambria" panose="02040503050406030204" pitchFamily="18" charset="0"/>
                <a:cs typeface="Times New Roman" panose="02020603050405020304" pitchFamily="18" charset="0"/>
              </a:rPr>
              <a:t>       		</a:t>
            </a:r>
            <a:r>
              <a:rPr lang="en-US" sz="2200" i="1" dirty="0" err="1" smtClean="0">
                <a:solidFill>
                  <a:srgbClr val="1D1D1E"/>
                </a:solidFill>
                <a:latin typeface="Cambria" panose="02040503050406030204" pitchFamily="18" charset="0"/>
                <a:cs typeface="Times New Roman" panose="02020603050405020304" pitchFamily="18" charset="0"/>
              </a:rPr>
              <a:t>src</a:t>
            </a:r>
            <a:r>
              <a:rPr lang="en-US" sz="2200" i="1" dirty="0" smtClean="0">
                <a:solidFill>
                  <a:srgbClr val="1D1D1E"/>
                </a:solidFill>
                <a:latin typeface="Cambria" panose="02040503050406030204" pitchFamily="18" charset="0"/>
                <a:cs typeface="Times New Roman" panose="02020603050405020304" pitchFamily="18" charset="0"/>
              </a:rPr>
              <a:t> </a:t>
            </a:r>
            <a:r>
              <a:rPr lang="en-US" sz="2200" dirty="0" smtClean="0">
                <a:solidFill>
                  <a:srgbClr val="1D1D1E"/>
                </a:solidFill>
                <a:latin typeface="Cambria" panose="02040503050406030204" pitchFamily="18" charset="0"/>
                <a:cs typeface="Times New Roman" panose="02020603050405020304" pitchFamily="18" charset="0"/>
              </a:rPr>
              <a:t>- event object</a:t>
            </a:r>
            <a:endParaRPr lang="en-US" sz="2200" dirty="0" smtClean="0">
              <a:latin typeface="Cambria" panose="02040503050406030204" pitchFamily="18" charset="0"/>
              <a:cs typeface="Times New Roman" panose="02020603050405020304" pitchFamily="18" charset="0"/>
            </a:endParaRPr>
          </a:p>
          <a:p>
            <a:pPr marL="547687" lvl="2" algn="just" eaLnBrk="1" hangingPunct="1">
              <a:lnSpc>
                <a:spcPct val="115000"/>
              </a:lnSpc>
              <a:spcBef>
                <a:spcPct val="0"/>
              </a:spcBef>
              <a:defRPr/>
            </a:pPr>
            <a:r>
              <a:rPr lang="en-US" sz="2200" dirty="0" smtClean="0">
                <a:solidFill>
                  <a:srgbClr val="1D1D1E"/>
                </a:solidFill>
                <a:latin typeface="Cambria" panose="02040503050406030204" pitchFamily="18" charset="0"/>
                <a:cs typeface="Times New Roman" panose="02020603050405020304" pitchFamily="18" charset="0"/>
              </a:rPr>
              <a:t>two methods: </a:t>
            </a:r>
          </a:p>
          <a:p>
            <a:pPr marL="822325" lvl="3" algn="just" eaLnBrk="1" hangingPunct="1">
              <a:lnSpc>
                <a:spcPct val="115000"/>
              </a:lnSpc>
              <a:spcBef>
                <a:spcPct val="0"/>
              </a:spcBef>
              <a:defRPr/>
            </a:pPr>
            <a:r>
              <a:rPr lang="en-US" dirty="0" smtClean="0">
                <a:solidFill>
                  <a:srgbClr val="1D1D1E"/>
                </a:solidFill>
                <a:latin typeface="Cambria" panose="02040503050406030204" pitchFamily="18" charset="0"/>
                <a:cs typeface="Times New Roman" panose="02020603050405020304" pitchFamily="18" charset="0"/>
              </a:rPr>
              <a:t>Object </a:t>
            </a:r>
            <a:r>
              <a:rPr lang="en-US" dirty="0" err="1" smtClean="0">
                <a:solidFill>
                  <a:srgbClr val="1D1D1E"/>
                </a:solidFill>
                <a:latin typeface="Cambria" panose="02040503050406030204" pitchFamily="18" charset="0"/>
                <a:cs typeface="Times New Roman" panose="02020603050405020304" pitchFamily="18" charset="0"/>
              </a:rPr>
              <a:t>getSource</a:t>
            </a:r>
            <a:r>
              <a:rPr lang="en-US" dirty="0" smtClean="0">
                <a:solidFill>
                  <a:srgbClr val="1D1D1E"/>
                </a:solidFill>
                <a:latin typeface="Cambria" panose="02040503050406030204" pitchFamily="18" charset="0"/>
                <a:cs typeface="Times New Roman" panose="02020603050405020304" pitchFamily="18" charset="0"/>
              </a:rPr>
              <a:t>( )</a:t>
            </a:r>
            <a:r>
              <a:rPr lang="en-US" b="1" dirty="0" smtClean="0">
                <a:solidFill>
                  <a:srgbClr val="1D1D1E"/>
                </a:solidFill>
                <a:latin typeface="Cambria" panose="02040503050406030204" pitchFamily="18" charset="0"/>
                <a:cs typeface="Times New Roman" panose="02020603050405020304" pitchFamily="18" charset="0"/>
              </a:rPr>
              <a:t>:</a:t>
            </a:r>
            <a:r>
              <a:rPr lang="en-US" dirty="0" smtClean="0">
                <a:solidFill>
                  <a:srgbClr val="1D1D1E"/>
                </a:solidFill>
                <a:latin typeface="Cambria" panose="02040503050406030204" pitchFamily="18" charset="0"/>
                <a:cs typeface="Times New Roman" panose="02020603050405020304" pitchFamily="18" charset="0"/>
              </a:rPr>
              <a:t> returns the event source</a:t>
            </a:r>
          </a:p>
          <a:p>
            <a:pPr marL="822325" lvl="3" algn="just" eaLnBrk="1" hangingPunct="1">
              <a:lnSpc>
                <a:spcPct val="115000"/>
              </a:lnSpc>
              <a:spcBef>
                <a:spcPct val="0"/>
              </a:spcBef>
              <a:defRPr/>
            </a:pPr>
            <a:r>
              <a:rPr lang="en-US" b="1" dirty="0" err="1" smtClean="0">
                <a:solidFill>
                  <a:srgbClr val="1D1D1E"/>
                </a:solidFill>
                <a:latin typeface="Cambria" panose="02040503050406030204" pitchFamily="18" charset="0"/>
                <a:cs typeface="Times New Roman" panose="02020603050405020304" pitchFamily="18" charset="0"/>
              </a:rPr>
              <a:t>toString</a:t>
            </a:r>
            <a:r>
              <a:rPr lang="en-US" b="1" dirty="0" smtClean="0">
                <a:solidFill>
                  <a:srgbClr val="1D1D1E"/>
                </a:solidFill>
                <a:latin typeface="Cambria" panose="02040503050406030204" pitchFamily="18" charset="0"/>
                <a:cs typeface="Times New Roman" panose="02020603050405020304" pitchFamily="18" charset="0"/>
              </a:rPr>
              <a:t>( ) :</a:t>
            </a:r>
            <a:r>
              <a:rPr lang="en-US" dirty="0" smtClean="0">
                <a:solidFill>
                  <a:srgbClr val="1D1D1E"/>
                </a:solidFill>
                <a:latin typeface="Cambria" panose="02040503050406030204" pitchFamily="18" charset="0"/>
                <a:cs typeface="Times New Roman" panose="02020603050405020304" pitchFamily="18" charset="0"/>
              </a:rPr>
              <a:t> returns the string equivalent of the event</a:t>
            </a:r>
            <a:endParaRPr lang="en-US" dirty="0" smtClean="0">
              <a:latin typeface="Cambria" panose="02040503050406030204" pitchFamily="18" charset="0"/>
              <a:cs typeface="Times New Roman" panose="02020603050405020304" pitchFamily="18" charset="0"/>
            </a:endParaRPr>
          </a:p>
          <a:p>
            <a:pPr marL="0" algn="just" eaLnBrk="1" hangingPunct="1">
              <a:lnSpc>
                <a:spcPct val="115000"/>
              </a:lnSpc>
              <a:spcBef>
                <a:spcPct val="0"/>
              </a:spcBef>
              <a:defRPr/>
            </a:pPr>
            <a:r>
              <a:rPr lang="en-US" sz="2400" b="1" dirty="0" err="1" smtClean="0">
                <a:solidFill>
                  <a:srgbClr val="1D1D1E"/>
                </a:solidFill>
                <a:latin typeface="Cambria" panose="02040503050406030204" pitchFamily="18" charset="0"/>
                <a:cs typeface="Times New Roman" panose="02020603050405020304" pitchFamily="18" charset="0"/>
              </a:rPr>
              <a:t>AWTEvent</a:t>
            </a:r>
            <a:r>
              <a:rPr lang="en-US" sz="2400" dirty="0" smtClean="0">
                <a:solidFill>
                  <a:srgbClr val="1D1D1E"/>
                </a:solidFill>
                <a:latin typeface="Cambria" panose="02040503050406030204" pitchFamily="18" charset="0"/>
                <a:cs typeface="Times New Roman" panose="02020603050405020304" pitchFamily="18" charset="0"/>
              </a:rPr>
              <a:t> </a:t>
            </a:r>
          </a:p>
          <a:p>
            <a:pPr marL="549275" lvl="2" algn="just" eaLnBrk="1" hangingPunct="1">
              <a:lnSpc>
                <a:spcPct val="115000"/>
              </a:lnSpc>
              <a:spcBef>
                <a:spcPct val="0"/>
              </a:spcBef>
              <a:defRPr/>
            </a:pPr>
            <a:r>
              <a:rPr lang="en-US" sz="2200" dirty="0" smtClean="0">
                <a:solidFill>
                  <a:srgbClr val="1D1D1E"/>
                </a:solidFill>
                <a:latin typeface="Cambria" panose="02040503050406030204" pitchFamily="18" charset="0"/>
                <a:cs typeface="Times New Roman" panose="02020603050405020304" pitchFamily="18" charset="0"/>
              </a:rPr>
              <a:t>superclass  of all AWT-based events</a:t>
            </a:r>
          </a:p>
          <a:p>
            <a:pPr marL="547687" lvl="2" algn="just" eaLnBrk="1" hangingPunct="1">
              <a:lnSpc>
                <a:spcPct val="115000"/>
              </a:lnSpc>
              <a:spcBef>
                <a:spcPct val="0"/>
              </a:spcBef>
              <a:defRPr/>
            </a:pPr>
            <a:r>
              <a:rPr lang="en-US" sz="2200" dirty="0" smtClean="0">
                <a:solidFill>
                  <a:srgbClr val="1D1D1E"/>
                </a:solidFill>
                <a:latin typeface="Cambria" panose="02040503050406030204" pitchFamily="18" charset="0"/>
                <a:cs typeface="Times New Roman" panose="02020603050405020304" pitchFamily="18" charset="0"/>
              </a:rPr>
              <a:t>defined within the </a:t>
            </a:r>
            <a:r>
              <a:rPr lang="en-US" sz="2200" b="1" dirty="0" err="1" smtClean="0">
                <a:solidFill>
                  <a:srgbClr val="1D1D1E"/>
                </a:solidFill>
                <a:latin typeface="Cambria" panose="02040503050406030204" pitchFamily="18" charset="0"/>
                <a:cs typeface="Times New Roman" panose="02020603050405020304" pitchFamily="18" charset="0"/>
              </a:rPr>
              <a:t>java.awt</a:t>
            </a:r>
            <a:r>
              <a:rPr lang="en-US" sz="2200" b="1" dirty="0" smtClean="0">
                <a:solidFill>
                  <a:srgbClr val="1D1D1E"/>
                </a:solidFill>
                <a:latin typeface="Cambria" panose="02040503050406030204" pitchFamily="18" charset="0"/>
                <a:cs typeface="Times New Roman" panose="02020603050405020304" pitchFamily="18" charset="0"/>
              </a:rPr>
              <a:t> </a:t>
            </a:r>
            <a:r>
              <a:rPr lang="en-US" sz="2200" dirty="0" smtClean="0">
                <a:solidFill>
                  <a:srgbClr val="1D1D1E"/>
                </a:solidFill>
                <a:latin typeface="Cambria" panose="02040503050406030204" pitchFamily="18" charset="0"/>
                <a:cs typeface="Times New Roman" panose="02020603050405020304" pitchFamily="18" charset="0"/>
              </a:rPr>
              <a:t>package</a:t>
            </a:r>
          </a:p>
          <a:p>
            <a:pPr marL="547687" lvl="2" algn="just" eaLnBrk="1" hangingPunct="1">
              <a:lnSpc>
                <a:spcPct val="115000"/>
              </a:lnSpc>
              <a:spcBef>
                <a:spcPct val="0"/>
              </a:spcBef>
              <a:defRPr/>
            </a:pPr>
            <a:r>
              <a:rPr lang="en-US" sz="2200" dirty="0" smtClean="0">
                <a:solidFill>
                  <a:srgbClr val="1D1D1E"/>
                </a:solidFill>
                <a:latin typeface="Cambria" panose="02040503050406030204" pitchFamily="18" charset="0"/>
                <a:cs typeface="Times New Roman" panose="02020603050405020304" pitchFamily="18" charset="0"/>
              </a:rPr>
              <a:t>subclass of </a:t>
            </a:r>
            <a:r>
              <a:rPr lang="en-US" sz="2200" b="1" dirty="0" err="1" smtClean="0">
                <a:solidFill>
                  <a:srgbClr val="1D1D1E"/>
                </a:solidFill>
                <a:latin typeface="Cambria" panose="02040503050406030204" pitchFamily="18" charset="0"/>
                <a:cs typeface="Times New Roman" panose="02020603050405020304" pitchFamily="18" charset="0"/>
              </a:rPr>
              <a:t>EventObject</a:t>
            </a:r>
            <a:r>
              <a:rPr lang="en-US" sz="2200" dirty="0" smtClean="0">
                <a:solidFill>
                  <a:srgbClr val="1D1D1E"/>
                </a:solidFill>
                <a:latin typeface="Cambria" panose="02040503050406030204" pitchFamily="18" charset="0"/>
                <a:cs typeface="Times New Roman" panose="02020603050405020304" pitchFamily="18" charset="0"/>
              </a:rPr>
              <a:t>. </a:t>
            </a:r>
          </a:p>
          <a:p>
            <a:pPr marL="547687" lvl="2" algn="just" eaLnBrk="1" hangingPunct="1">
              <a:lnSpc>
                <a:spcPct val="115000"/>
              </a:lnSpc>
              <a:spcBef>
                <a:spcPct val="0"/>
              </a:spcBef>
              <a:defRPr/>
            </a:pPr>
            <a:r>
              <a:rPr lang="en-US" sz="2200" b="1" dirty="0" err="1">
                <a:solidFill>
                  <a:srgbClr val="1D1D1E"/>
                </a:solidFill>
                <a:latin typeface="Cambria" panose="02040503050406030204" pitchFamily="18" charset="0"/>
                <a:cs typeface="Times New Roman" panose="02020603050405020304" pitchFamily="18" charset="0"/>
              </a:rPr>
              <a:t>i</a:t>
            </a:r>
            <a:r>
              <a:rPr lang="en-US" sz="2200" b="1" dirty="0" err="1" smtClean="0">
                <a:solidFill>
                  <a:srgbClr val="1D1D1E"/>
                </a:solidFill>
                <a:latin typeface="Cambria" panose="02040503050406030204" pitchFamily="18" charset="0"/>
                <a:cs typeface="Times New Roman" panose="02020603050405020304" pitchFamily="18" charset="0"/>
              </a:rPr>
              <a:t>nt</a:t>
            </a:r>
            <a:r>
              <a:rPr lang="en-US" sz="2200" dirty="0" smtClean="0">
                <a:solidFill>
                  <a:srgbClr val="1D1D1E"/>
                </a:solidFill>
                <a:latin typeface="Cambria" panose="02040503050406030204" pitchFamily="18" charset="0"/>
                <a:cs typeface="Times New Roman" panose="02020603050405020304" pitchFamily="18" charset="0"/>
              </a:rPr>
              <a:t> </a:t>
            </a:r>
            <a:r>
              <a:rPr lang="en-US" sz="2200" b="1" dirty="0" err="1" smtClean="0">
                <a:solidFill>
                  <a:srgbClr val="1D1D1E"/>
                </a:solidFill>
                <a:latin typeface="Cambria" panose="02040503050406030204" pitchFamily="18" charset="0"/>
                <a:cs typeface="Times New Roman" panose="02020603050405020304" pitchFamily="18" charset="0"/>
              </a:rPr>
              <a:t>getID</a:t>
            </a:r>
            <a:r>
              <a:rPr lang="en-US" sz="2200" b="1" dirty="0" smtClean="0">
                <a:solidFill>
                  <a:srgbClr val="1D1D1E"/>
                </a:solidFill>
                <a:latin typeface="Cambria" panose="02040503050406030204" pitchFamily="18" charset="0"/>
                <a:cs typeface="Times New Roman" panose="02020603050405020304" pitchFamily="18" charset="0"/>
              </a:rPr>
              <a:t>( ) </a:t>
            </a:r>
            <a:r>
              <a:rPr lang="en-US" sz="2200" dirty="0" smtClean="0">
                <a:solidFill>
                  <a:srgbClr val="1D1D1E"/>
                </a:solidFill>
                <a:latin typeface="Cambria" panose="02040503050406030204" pitchFamily="18" charset="0"/>
                <a:cs typeface="Times New Roman" panose="02020603050405020304" pitchFamily="18" charset="0"/>
              </a:rPr>
              <a:t>- determine the event type </a:t>
            </a:r>
            <a:endParaRPr lang="en-US" sz="2200" dirty="0" smtClean="0">
              <a:latin typeface="Cambria" panose="020405030504060302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152400" y="152400"/>
          <a:ext cx="8839200" cy="6553200"/>
        </p:xfrm>
        <a:graphic>
          <a:graphicData uri="http://schemas.openxmlformats.org/drawingml/2006/table">
            <a:tbl>
              <a:tblPr/>
              <a:tblGrid>
                <a:gridCol w="1905000"/>
                <a:gridCol w="6934200"/>
              </a:tblGrid>
              <a:tr h="327660">
                <a:tc gridSpan="2">
                  <a:txBody>
                    <a:bodyPr/>
                    <a:lstStyle/>
                    <a:p>
                      <a:pPr marL="0" marR="0" algn="ctr">
                        <a:lnSpc>
                          <a:spcPct val="115000"/>
                        </a:lnSpc>
                        <a:spcBef>
                          <a:spcPts val="0"/>
                        </a:spcBef>
                        <a:spcAft>
                          <a:spcPts val="0"/>
                        </a:spcAft>
                      </a:pPr>
                      <a:r>
                        <a:rPr lang="en-US" sz="1700" b="1" dirty="0">
                          <a:solidFill>
                            <a:srgbClr val="1D1D1E"/>
                          </a:solidFill>
                          <a:latin typeface="Cambria"/>
                          <a:ea typeface="Times New Roman"/>
                          <a:cs typeface="FranklinGothic-Demi"/>
                        </a:rPr>
                        <a:t>Main Event Classes in </a:t>
                      </a:r>
                      <a:r>
                        <a:rPr lang="en-US" sz="1700" b="1" dirty="0" err="1">
                          <a:solidFill>
                            <a:srgbClr val="1D1D1E"/>
                          </a:solidFill>
                          <a:latin typeface="Cambria"/>
                          <a:ea typeface="Times New Roman"/>
                          <a:cs typeface="FranklinGothic-Demi"/>
                        </a:rPr>
                        <a:t>java.awt.event</a:t>
                      </a:r>
                      <a:endParaRPr lang="en-US" sz="17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327660">
                <a:tc>
                  <a:txBody>
                    <a:bodyPr/>
                    <a:lstStyle/>
                    <a:p>
                      <a:pPr marL="0" marR="0" algn="ctr">
                        <a:lnSpc>
                          <a:spcPct val="115000"/>
                        </a:lnSpc>
                        <a:spcBef>
                          <a:spcPts val="0"/>
                        </a:spcBef>
                        <a:spcAft>
                          <a:spcPts val="0"/>
                        </a:spcAft>
                      </a:pPr>
                      <a:r>
                        <a:rPr lang="en-US" sz="1700" b="1" dirty="0">
                          <a:solidFill>
                            <a:srgbClr val="1D1D1E"/>
                          </a:solidFill>
                          <a:latin typeface="Cambria"/>
                          <a:ea typeface="Times New Roman"/>
                          <a:cs typeface="FranklinGothic-Demi"/>
                        </a:rPr>
                        <a:t>Event Class</a:t>
                      </a:r>
                      <a:endParaRPr lang="en-US" sz="17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700" b="1" dirty="0">
                          <a:solidFill>
                            <a:srgbClr val="1D1D1E"/>
                          </a:solidFill>
                          <a:latin typeface="Cambria"/>
                          <a:ea typeface="Times New Roman"/>
                          <a:cs typeface="FranklinGothic-Demi"/>
                        </a:rPr>
                        <a:t>Description</a:t>
                      </a:r>
                      <a:endParaRPr lang="en-US" sz="17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5320">
                <a:tc>
                  <a:txBody>
                    <a:bodyPr/>
                    <a:lstStyle/>
                    <a:p>
                      <a:pPr marL="0" marR="0" algn="just">
                        <a:lnSpc>
                          <a:spcPct val="115000"/>
                        </a:lnSpc>
                        <a:spcBef>
                          <a:spcPts val="0"/>
                        </a:spcBef>
                        <a:spcAft>
                          <a:spcPts val="0"/>
                        </a:spcAft>
                      </a:pPr>
                      <a:r>
                        <a:rPr lang="en-US" sz="1700">
                          <a:solidFill>
                            <a:srgbClr val="1D1D1E"/>
                          </a:solidFill>
                          <a:latin typeface="Cambria"/>
                          <a:ea typeface="Times New Roman"/>
                          <a:cs typeface="FranklinGothic-Demi"/>
                        </a:rPr>
                        <a:t>ActionEvent </a:t>
                      </a:r>
                      <a:endParaRPr lang="en-US" sz="17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1D1D1E"/>
                          </a:solidFill>
                          <a:latin typeface="Cambria"/>
                          <a:ea typeface="Times New Roman"/>
                          <a:cs typeface="FranklinGothic-Demi"/>
                        </a:rPr>
                        <a:t>Generated when a button is pressed, a list item is double-clicked, or a menu item is selected.</a:t>
                      </a:r>
                      <a:endParaRPr lang="en-US" sz="17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660">
                <a:tc>
                  <a:txBody>
                    <a:bodyPr/>
                    <a:lstStyle/>
                    <a:p>
                      <a:pPr marL="0" marR="0" algn="just">
                        <a:lnSpc>
                          <a:spcPct val="115000"/>
                        </a:lnSpc>
                        <a:spcBef>
                          <a:spcPts val="0"/>
                        </a:spcBef>
                        <a:spcAft>
                          <a:spcPts val="0"/>
                        </a:spcAft>
                      </a:pPr>
                      <a:r>
                        <a:rPr lang="en-US" sz="1700">
                          <a:solidFill>
                            <a:srgbClr val="1D1D1E"/>
                          </a:solidFill>
                          <a:latin typeface="Cambria"/>
                          <a:ea typeface="Times New Roman"/>
                          <a:cs typeface="FranklinGothic-Demi"/>
                        </a:rPr>
                        <a:t>AdjustmentEvent </a:t>
                      </a:r>
                      <a:endParaRPr lang="en-US" sz="17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1D1D1E"/>
                          </a:solidFill>
                          <a:latin typeface="Cambria"/>
                          <a:ea typeface="Times New Roman"/>
                          <a:cs typeface="FranklinGothic-Demi"/>
                        </a:rPr>
                        <a:t>Generated when a scroll bar is manipulated.</a:t>
                      </a:r>
                      <a:endParaRPr lang="en-US" sz="17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5320">
                <a:tc>
                  <a:txBody>
                    <a:bodyPr/>
                    <a:lstStyle/>
                    <a:p>
                      <a:pPr marL="0" marR="0" algn="just">
                        <a:lnSpc>
                          <a:spcPct val="115000"/>
                        </a:lnSpc>
                        <a:spcBef>
                          <a:spcPts val="0"/>
                        </a:spcBef>
                        <a:spcAft>
                          <a:spcPts val="0"/>
                        </a:spcAft>
                      </a:pPr>
                      <a:r>
                        <a:rPr lang="en-US" sz="1700">
                          <a:solidFill>
                            <a:srgbClr val="1D1D1E"/>
                          </a:solidFill>
                          <a:latin typeface="Cambria"/>
                          <a:ea typeface="Times New Roman"/>
                          <a:cs typeface="FranklinGothic-Demi"/>
                        </a:rPr>
                        <a:t>ComponentEvent </a:t>
                      </a:r>
                      <a:endParaRPr lang="en-US" sz="17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1D1D1E"/>
                          </a:solidFill>
                          <a:latin typeface="Cambria"/>
                          <a:ea typeface="Times New Roman"/>
                          <a:cs typeface="FranklinGothic-Demi"/>
                        </a:rPr>
                        <a:t>Generated when a component is hidden, moved, resized, or becomes visible.</a:t>
                      </a:r>
                      <a:endParaRPr lang="en-US" sz="17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660">
                <a:tc>
                  <a:txBody>
                    <a:bodyPr/>
                    <a:lstStyle/>
                    <a:p>
                      <a:pPr marL="0" marR="0" algn="just">
                        <a:lnSpc>
                          <a:spcPct val="115000"/>
                        </a:lnSpc>
                        <a:spcBef>
                          <a:spcPts val="0"/>
                        </a:spcBef>
                        <a:spcAft>
                          <a:spcPts val="0"/>
                        </a:spcAft>
                      </a:pPr>
                      <a:r>
                        <a:rPr lang="en-US" sz="1700">
                          <a:solidFill>
                            <a:srgbClr val="1D1D1E"/>
                          </a:solidFill>
                          <a:latin typeface="Cambria"/>
                          <a:ea typeface="Times New Roman"/>
                          <a:cs typeface="FranklinGothic-Demi"/>
                        </a:rPr>
                        <a:t>ContainerEvent </a:t>
                      </a:r>
                      <a:endParaRPr lang="en-US" sz="17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1D1D1E"/>
                          </a:solidFill>
                          <a:latin typeface="Cambria"/>
                          <a:ea typeface="Times New Roman"/>
                          <a:cs typeface="FranklinGothic-Demi"/>
                        </a:rPr>
                        <a:t>Generated when a component is added to or removed from a container.</a:t>
                      </a:r>
                      <a:endParaRPr lang="en-US" sz="17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660">
                <a:tc>
                  <a:txBody>
                    <a:bodyPr/>
                    <a:lstStyle/>
                    <a:p>
                      <a:pPr marL="0" marR="0" algn="just">
                        <a:lnSpc>
                          <a:spcPct val="115000"/>
                        </a:lnSpc>
                        <a:spcBef>
                          <a:spcPts val="0"/>
                        </a:spcBef>
                        <a:spcAft>
                          <a:spcPts val="0"/>
                        </a:spcAft>
                      </a:pPr>
                      <a:r>
                        <a:rPr lang="en-US" sz="1700">
                          <a:solidFill>
                            <a:srgbClr val="1D1D1E"/>
                          </a:solidFill>
                          <a:latin typeface="Cambria"/>
                          <a:ea typeface="Times New Roman"/>
                          <a:cs typeface="FranklinGothic-Demi"/>
                        </a:rPr>
                        <a:t>FocusEvent </a:t>
                      </a:r>
                      <a:endParaRPr lang="en-US" sz="17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1D1D1E"/>
                          </a:solidFill>
                          <a:latin typeface="Cambria"/>
                          <a:ea typeface="Times New Roman"/>
                          <a:cs typeface="FranklinGothic-Demi"/>
                        </a:rPr>
                        <a:t>Generated when a component gains or loses keyboard focus.</a:t>
                      </a:r>
                      <a:endParaRPr lang="en-US" sz="17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660">
                <a:tc>
                  <a:txBody>
                    <a:bodyPr/>
                    <a:lstStyle/>
                    <a:p>
                      <a:pPr marL="0" marR="0" algn="just">
                        <a:lnSpc>
                          <a:spcPct val="115000"/>
                        </a:lnSpc>
                        <a:spcBef>
                          <a:spcPts val="0"/>
                        </a:spcBef>
                        <a:spcAft>
                          <a:spcPts val="0"/>
                        </a:spcAft>
                      </a:pPr>
                      <a:r>
                        <a:rPr lang="en-US" sz="1700">
                          <a:solidFill>
                            <a:srgbClr val="1D1D1E"/>
                          </a:solidFill>
                          <a:latin typeface="Cambria"/>
                          <a:ea typeface="Times New Roman"/>
                          <a:cs typeface="FranklinGothic-Demi"/>
                        </a:rPr>
                        <a:t>InputEvent </a:t>
                      </a:r>
                      <a:endParaRPr lang="en-US" sz="17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a:solidFill>
                            <a:srgbClr val="1D1D1E"/>
                          </a:solidFill>
                          <a:latin typeface="Cambria"/>
                          <a:ea typeface="Times New Roman"/>
                          <a:cs typeface="FranklinGothic-Demi"/>
                        </a:rPr>
                        <a:t>Abstract super class for all component input event classes.</a:t>
                      </a:r>
                      <a:endParaRPr lang="en-US" sz="17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82980">
                <a:tc>
                  <a:txBody>
                    <a:bodyPr/>
                    <a:lstStyle/>
                    <a:p>
                      <a:pPr marL="0" marR="0" algn="just">
                        <a:lnSpc>
                          <a:spcPct val="115000"/>
                        </a:lnSpc>
                        <a:spcBef>
                          <a:spcPts val="0"/>
                        </a:spcBef>
                        <a:spcAft>
                          <a:spcPts val="0"/>
                        </a:spcAft>
                      </a:pPr>
                      <a:r>
                        <a:rPr lang="en-US" sz="1700">
                          <a:solidFill>
                            <a:srgbClr val="1D1D1E"/>
                          </a:solidFill>
                          <a:latin typeface="Cambria"/>
                          <a:ea typeface="Times New Roman"/>
                          <a:cs typeface="FranklinGothic-Demi"/>
                        </a:rPr>
                        <a:t>ItemEvent </a:t>
                      </a:r>
                      <a:endParaRPr lang="en-US" sz="17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1D1D1E"/>
                          </a:solidFill>
                          <a:latin typeface="Cambria"/>
                          <a:ea typeface="Times New Roman"/>
                          <a:cs typeface="FranklinGothic-Demi"/>
                        </a:rPr>
                        <a:t>Generated when a check box or list item is clicked; also occurs when a choice selection is made or a checkable menu item is selected or deselected.</a:t>
                      </a:r>
                      <a:endParaRPr lang="en-US" sz="17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660">
                <a:tc>
                  <a:txBody>
                    <a:bodyPr/>
                    <a:lstStyle/>
                    <a:p>
                      <a:pPr marL="0" marR="0" algn="just">
                        <a:lnSpc>
                          <a:spcPct val="115000"/>
                        </a:lnSpc>
                        <a:spcBef>
                          <a:spcPts val="0"/>
                        </a:spcBef>
                        <a:spcAft>
                          <a:spcPts val="0"/>
                        </a:spcAft>
                      </a:pPr>
                      <a:r>
                        <a:rPr lang="en-US" sz="1700">
                          <a:solidFill>
                            <a:srgbClr val="1D1D1E"/>
                          </a:solidFill>
                          <a:latin typeface="Cambria"/>
                          <a:ea typeface="Times New Roman"/>
                          <a:cs typeface="FranklinGothic-Demi"/>
                        </a:rPr>
                        <a:t>KeyEvent </a:t>
                      </a:r>
                      <a:endParaRPr lang="en-US" sz="17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1D1D1E"/>
                          </a:solidFill>
                          <a:latin typeface="Cambria"/>
                          <a:ea typeface="Times New Roman"/>
                          <a:cs typeface="FranklinGothic-Demi"/>
                        </a:rPr>
                        <a:t>Generated when input is received from the keyboard.</a:t>
                      </a:r>
                      <a:endParaRPr lang="en-US" sz="17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5320">
                <a:tc>
                  <a:txBody>
                    <a:bodyPr/>
                    <a:lstStyle/>
                    <a:p>
                      <a:pPr marL="0" marR="0" algn="just">
                        <a:lnSpc>
                          <a:spcPct val="115000"/>
                        </a:lnSpc>
                        <a:spcBef>
                          <a:spcPts val="0"/>
                        </a:spcBef>
                        <a:spcAft>
                          <a:spcPts val="0"/>
                        </a:spcAft>
                      </a:pPr>
                      <a:r>
                        <a:rPr lang="en-US" sz="1700">
                          <a:solidFill>
                            <a:srgbClr val="1D1D1E"/>
                          </a:solidFill>
                          <a:latin typeface="Cambria"/>
                          <a:ea typeface="Times New Roman"/>
                          <a:cs typeface="FranklinGothic-Demi"/>
                        </a:rPr>
                        <a:t>MouseEvent </a:t>
                      </a:r>
                      <a:endParaRPr lang="en-US" sz="17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1D1D1E"/>
                          </a:solidFill>
                          <a:latin typeface="Cambria"/>
                          <a:ea typeface="Times New Roman"/>
                          <a:cs typeface="FranklinGothic-Demi"/>
                        </a:rPr>
                        <a:t>Generated when the mouse is dragged, moved, clicked, pressed, or released; also generated when the mouse enters or exits a component.</a:t>
                      </a:r>
                      <a:endParaRPr lang="en-US" sz="17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660">
                <a:tc>
                  <a:txBody>
                    <a:bodyPr/>
                    <a:lstStyle/>
                    <a:p>
                      <a:pPr marL="0" marR="0" algn="just">
                        <a:lnSpc>
                          <a:spcPct val="115000"/>
                        </a:lnSpc>
                        <a:spcBef>
                          <a:spcPts val="0"/>
                        </a:spcBef>
                        <a:spcAft>
                          <a:spcPts val="0"/>
                        </a:spcAft>
                      </a:pPr>
                      <a:r>
                        <a:rPr lang="en-US" sz="1700">
                          <a:solidFill>
                            <a:srgbClr val="1D1D1E"/>
                          </a:solidFill>
                          <a:latin typeface="Cambria"/>
                          <a:ea typeface="Times New Roman"/>
                          <a:cs typeface="FranklinGothic-Demi"/>
                        </a:rPr>
                        <a:t>MouseWheelEvent </a:t>
                      </a:r>
                      <a:endParaRPr lang="en-US" sz="17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1D1D1E"/>
                          </a:solidFill>
                          <a:latin typeface="Cambria"/>
                          <a:ea typeface="Times New Roman"/>
                          <a:cs typeface="FranklinGothic-Demi"/>
                        </a:rPr>
                        <a:t>Generated when the mouse wheel is moved.</a:t>
                      </a:r>
                      <a:endParaRPr lang="en-US" sz="17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660">
                <a:tc>
                  <a:txBody>
                    <a:bodyPr/>
                    <a:lstStyle/>
                    <a:p>
                      <a:pPr marL="0" marR="0" algn="just">
                        <a:lnSpc>
                          <a:spcPct val="115000"/>
                        </a:lnSpc>
                        <a:spcBef>
                          <a:spcPts val="0"/>
                        </a:spcBef>
                        <a:spcAft>
                          <a:spcPts val="0"/>
                        </a:spcAft>
                      </a:pPr>
                      <a:r>
                        <a:rPr lang="en-US" sz="1700">
                          <a:solidFill>
                            <a:srgbClr val="1D1D1E"/>
                          </a:solidFill>
                          <a:latin typeface="Cambria"/>
                          <a:ea typeface="Times New Roman"/>
                          <a:cs typeface="FranklinGothic-Demi"/>
                        </a:rPr>
                        <a:t>TextEvent </a:t>
                      </a:r>
                      <a:endParaRPr lang="en-US" sz="17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1D1D1E"/>
                          </a:solidFill>
                          <a:latin typeface="Cambria"/>
                          <a:ea typeface="Times New Roman"/>
                          <a:cs typeface="FranklinGothic-Demi"/>
                        </a:rPr>
                        <a:t>Generated when the value of a text area or text field is changed.</a:t>
                      </a:r>
                      <a:endParaRPr lang="en-US" sz="17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5320">
                <a:tc>
                  <a:txBody>
                    <a:bodyPr/>
                    <a:lstStyle/>
                    <a:p>
                      <a:pPr marL="0" marR="0" algn="just">
                        <a:lnSpc>
                          <a:spcPct val="115000"/>
                        </a:lnSpc>
                        <a:spcBef>
                          <a:spcPts val="0"/>
                        </a:spcBef>
                        <a:spcAft>
                          <a:spcPts val="0"/>
                        </a:spcAft>
                      </a:pPr>
                      <a:r>
                        <a:rPr lang="en-US" sz="1700">
                          <a:solidFill>
                            <a:srgbClr val="1D1D1E"/>
                          </a:solidFill>
                          <a:latin typeface="Cambria"/>
                          <a:ea typeface="Times New Roman"/>
                          <a:cs typeface="FranklinGothic-Demi"/>
                        </a:rPr>
                        <a:t>WindowEvent </a:t>
                      </a:r>
                      <a:endParaRPr lang="en-US" sz="17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1D1D1E"/>
                          </a:solidFill>
                          <a:latin typeface="Cambria"/>
                          <a:ea typeface="Times New Roman"/>
                          <a:cs typeface="FranklinGothic-Demi"/>
                        </a:rPr>
                        <a:t>Generated when a window is activated, closed, deactivated, </a:t>
                      </a:r>
                      <a:r>
                        <a:rPr lang="en-US" sz="1700" dirty="0" err="1">
                          <a:solidFill>
                            <a:srgbClr val="1D1D1E"/>
                          </a:solidFill>
                          <a:latin typeface="Cambria"/>
                          <a:ea typeface="Times New Roman"/>
                          <a:cs typeface="FranklinGothic-Demi"/>
                        </a:rPr>
                        <a:t>deiconified</a:t>
                      </a:r>
                      <a:r>
                        <a:rPr lang="en-US" sz="1700" dirty="0">
                          <a:solidFill>
                            <a:srgbClr val="1D1D1E"/>
                          </a:solidFill>
                          <a:latin typeface="Cambria"/>
                          <a:ea typeface="Times New Roman"/>
                          <a:cs typeface="FranklinGothic-Demi"/>
                        </a:rPr>
                        <a:t>, </a:t>
                      </a:r>
                      <a:r>
                        <a:rPr lang="en-US" sz="1700" dirty="0" err="1">
                          <a:solidFill>
                            <a:srgbClr val="1D1D1E"/>
                          </a:solidFill>
                          <a:latin typeface="Cambria"/>
                          <a:ea typeface="Times New Roman"/>
                          <a:cs typeface="FranklinGothic-Demi"/>
                        </a:rPr>
                        <a:t>iconified</a:t>
                      </a:r>
                      <a:r>
                        <a:rPr lang="en-US" sz="1700" dirty="0">
                          <a:solidFill>
                            <a:srgbClr val="1D1D1E"/>
                          </a:solidFill>
                          <a:latin typeface="Cambria"/>
                          <a:ea typeface="Times New Roman"/>
                          <a:cs typeface="FranklinGothic-Demi"/>
                        </a:rPr>
                        <a:t>, opened, or quit.</a:t>
                      </a:r>
                      <a:endParaRPr lang="en-US" sz="17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itle 1"/>
          <p:cNvSpPr>
            <a:spLocks noGrp="1"/>
          </p:cNvSpPr>
          <p:nvPr>
            <p:ph type="title"/>
          </p:nvPr>
        </p:nvSpPr>
        <p:spPr>
          <a:xfrm>
            <a:off x="381000" y="274638"/>
            <a:ext cx="8458200" cy="792162"/>
          </a:xfrm>
        </p:spPr>
        <p:txBody>
          <a:bodyPr/>
          <a:lstStyle/>
          <a:p>
            <a:pPr algn="just" eaLnBrk="1" hangingPunct="1"/>
            <a:r>
              <a:rPr lang="en-US" smtClean="0">
                <a:solidFill>
                  <a:schemeClr val="tx1"/>
                </a:solidFill>
                <a:latin typeface="Cambria" pitchFamily="18" charset="0"/>
                <a:cs typeface="Calibri" pitchFamily="34" charset="0"/>
              </a:rPr>
              <a:t>Event Listener Interface</a:t>
            </a:r>
          </a:p>
        </p:txBody>
      </p:sp>
      <p:graphicFrame>
        <p:nvGraphicFramePr>
          <p:cNvPr id="2" name="Content Placeholder 1"/>
          <p:cNvGraphicFramePr>
            <a:graphicFrameLocks noGrp="1"/>
          </p:cNvGraphicFramePr>
          <p:nvPr>
            <p:ph sz="quarter" idx="1"/>
          </p:nvPr>
        </p:nvGraphicFramePr>
        <p:xfrm>
          <a:off x="228600" y="914400"/>
          <a:ext cx="8686800" cy="5937250"/>
        </p:xfrm>
        <a:graphic>
          <a:graphicData uri="http://schemas.openxmlformats.org/drawingml/2006/table">
            <a:tbl>
              <a:tblPr firstRow="1" firstCol="1" bandRow="1">
                <a:tableStyleId>{5C22544A-7EE6-4342-B048-85BDC9FD1C3A}</a:tableStyleId>
              </a:tblPr>
              <a:tblGrid>
                <a:gridCol w="2220686"/>
                <a:gridCol w="6466114"/>
              </a:tblGrid>
              <a:tr h="242685">
                <a:tc gridSpan="2">
                  <a:txBody>
                    <a:bodyPr/>
                    <a:lstStyle/>
                    <a:p>
                      <a:pPr marL="0" marR="0" algn="ctr">
                        <a:lnSpc>
                          <a:spcPct val="115000"/>
                        </a:lnSpc>
                        <a:spcBef>
                          <a:spcPts val="0"/>
                        </a:spcBef>
                        <a:spcAft>
                          <a:spcPts val="0"/>
                        </a:spcAft>
                      </a:pPr>
                      <a:r>
                        <a:rPr lang="en-US" sz="1500" dirty="0">
                          <a:effectLst/>
                        </a:rPr>
                        <a:t>Commonly Used Event Listener Interfaces</a:t>
                      </a:r>
                      <a:endParaRPr lang="en-US"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r>
              <a:tr h="242685">
                <a:tc>
                  <a:txBody>
                    <a:bodyPr/>
                    <a:lstStyle/>
                    <a:p>
                      <a:pPr marL="0" marR="0" algn="ctr">
                        <a:lnSpc>
                          <a:spcPct val="115000"/>
                        </a:lnSpc>
                        <a:spcBef>
                          <a:spcPts val="0"/>
                        </a:spcBef>
                        <a:spcAft>
                          <a:spcPts val="0"/>
                        </a:spcAft>
                      </a:pPr>
                      <a:r>
                        <a:rPr lang="en-US" sz="1500" dirty="0">
                          <a:effectLst/>
                        </a:rPr>
                        <a:t>Interface</a:t>
                      </a:r>
                      <a:endParaRPr lang="en-US"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500" b="1" dirty="0">
                          <a:effectLst/>
                        </a:rPr>
                        <a:t>Description</a:t>
                      </a:r>
                      <a:endParaRPr lang="en-US" sz="15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42685">
                <a:tc>
                  <a:txBody>
                    <a:bodyPr/>
                    <a:lstStyle/>
                    <a:p>
                      <a:pPr marL="0" marR="0" algn="just">
                        <a:lnSpc>
                          <a:spcPct val="115000"/>
                        </a:lnSpc>
                        <a:spcBef>
                          <a:spcPts val="0"/>
                        </a:spcBef>
                        <a:spcAft>
                          <a:spcPts val="0"/>
                        </a:spcAft>
                      </a:pPr>
                      <a:r>
                        <a:rPr lang="en-US" sz="1500" b="0" dirty="0" err="1">
                          <a:effectLst/>
                        </a:rPr>
                        <a:t>ActionListener</a:t>
                      </a:r>
                      <a:r>
                        <a:rPr lang="en-US" sz="1500" b="0" dirty="0">
                          <a:effectLst/>
                        </a:rPr>
                        <a:t> </a:t>
                      </a:r>
                      <a:endParaRPr lang="en-US" sz="15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500" dirty="0">
                          <a:effectLst/>
                        </a:rPr>
                        <a:t>Defines one method to receive action events.</a:t>
                      </a:r>
                      <a:endParaRPr lang="en-US"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42685">
                <a:tc>
                  <a:txBody>
                    <a:bodyPr/>
                    <a:lstStyle/>
                    <a:p>
                      <a:pPr marL="0" marR="0" algn="just">
                        <a:lnSpc>
                          <a:spcPct val="115000"/>
                        </a:lnSpc>
                        <a:spcBef>
                          <a:spcPts val="0"/>
                        </a:spcBef>
                        <a:spcAft>
                          <a:spcPts val="0"/>
                        </a:spcAft>
                      </a:pPr>
                      <a:r>
                        <a:rPr lang="en-US" sz="1500" b="0">
                          <a:effectLst/>
                        </a:rPr>
                        <a:t>AdjustmentListener </a:t>
                      </a:r>
                      <a:endParaRPr lang="en-US" sz="1500" b="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500">
                          <a:effectLst/>
                        </a:rPr>
                        <a:t>Defines one method to receive adjustment events.</a:t>
                      </a:r>
                      <a:endParaRPr lang="en-US"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502026">
                <a:tc>
                  <a:txBody>
                    <a:bodyPr/>
                    <a:lstStyle/>
                    <a:p>
                      <a:pPr marL="0" marR="0" algn="just">
                        <a:lnSpc>
                          <a:spcPct val="115000"/>
                        </a:lnSpc>
                        <a:spcBef>
                          <a:spcPts val="0"/>
                        </a:spcBef>
                        <a:spcAft>
                          <a:spcPts val="0"/>
                        </a:spcAft>
                      </a:pPr>
                      <a:r>
                        <a:rPr lang="en-US" sz="1500" b="0" dirty="0" err="1">
                          <a:effectLst/>
                        </a:rPr>
                        <a:t>ComponentListener</a:t>
                      </a:r>
                      <a:r>
                        <a:rPr lang="en-US" sz="1500" b="0" dirty="0">
                          <a:effectLst/>
                        </a:rPr>
                        <a:t> </a:t>
                      </a:r>
                      <a:endParaRPr lang="en-US" sz="15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500">
                          <a:effectLst/>
                        </a:rPr>
                        <a:t>Defines four methods to recognize when a component is hidden, moved, resized, or shown.</a:t>
                      </a:r>
                      <a:endParaRPr lang="en-US"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502026">
                <a:tc>
                  <a:txBody>
                    <a:bodyPr/>
                    <a:lstStyle/>
                    <a:p>
                      <a:pPr marL="0" marR="0" algn="just">
                        <a:lnSpc>
                          <a:spcPct val="115000"/>
                        </a:lnSpc>
                        <a:spcBef>
                          <a:spcPts val="0"/>
                        </a:spcBef>
                        <a:spcAft>
                          <a:spcPts val="0"/>
                        </a:spcAft>
                      </a:pPr>
                      <a:r>
                        <a:rPr lang="en-US" sz="1500" b="0" dirty="0" err="1">
                          <a:effectLst/>
                        </a:rPr>
                        <a:t>ContainerListener</a:t>
                      </a:r>
                      <a:r>
                        <a:rPr lang="en-US" sz="1500" b="0" dirty="0">
                          <a:effectLst/>
                        </a:rPr>
                        <a:t> </a:t>
                      </a:r>
                      <a:endParaRPr lang="en-US" sz="15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500">
                          <a:effectLst/>
                        </a:rPr>
                        <a:t>Defines two methods to recognize when a component is added to or removed from a container.</a:t>
                      </a:r>
                      <a:endParaRPr lang="en-US"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502026">
                <a:tc>
                  <a:txBody>
                    <a:bodyPr/>
                    <a:lstStyle/>
                    <a:p>
                      <a:pPr marL="0" marR="0" algn="just">
                        <a:lnSpc>
                          <a:spcPct val="115000"/>
                        </a:lnSpc>
                        <a:spcBef>
                          <a:spcPts val="0"/>
                        </a:spcBef>
                        <a:spcAft>
                          <a:spcPts val="0"/>
                        </a:spcAft>
                      </a:pPr>
                      <a:r>
                        <a:rPr lang="en-US" sz="1500" b="0" dirty="0" err="1">
                          <a:effectLst/>
                        </a:rPr>
                        <a:t>FocusListener</a:t>
                      </a:r>
                      <a:r>
                        <a:rPr lang="en-US" sz="1500" b="0" dirty="0">
                          <a:effectLst/>
                        </a:rPr>
                        <a:t> </a:t>
                      </a:r>
                      <a:endParaRPr lang="en-US" sz="15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500" dirty="0">
                          <a:effectLst/>
                        </a:rPr>
                        <a:t>Defines two methods to recognize when a component gains or loses keyboard focus.</a:t>
                      </a:r>
                      <a:endParaRPr lang="en-US"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42685">
                <a:tc>
                  <a:txBody>
                    <a:bodyPr/>
                    <a:lstStyle/>
                    <a:p>
                      <a:pPr marL="0" marR="0" algn="just">
                        <a:lnSpc>
                          <a:spcPct val="115000"/>
                        </a:lnSpc>
                        <a:spcBef>
                          <a:spcPts val="0"/>
                        </a:spcBef>
                        <a:spcAft>
                          <a:spcPts val="0"/>
                        </a:spcAft>
                      </a:pPr>
                      <a:r>
                        <a:rPr lang="en-US" sz="1500" b="0" dirty="0" err="1">
                          <a:effectLst/>
                        </a:rPr>
                        <a:t>ItemListener</a:t>
                      </a:r>
                      <a:r>
                        <a:rPr lang="en-US" sz="1500" b="0" dirty="0">
                          <a:effectLst/>
                        </a:rPr>
                        <a:t> </a:t>
                      </a:r>
                      <a:endParaRPr lang="en-US" sz="15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500">
                          <a:effectLst/>
                        </a:rPr>
                        <a:t>Defines one method to recognize when the state of an item changes.</a:t>
                      </a:r>
                      <a:endParaRPr lang="en-US"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502026">
                <a:tc>
                  <a:txBody>
                    <a:bodyPr/>
                    <a:lstStyle/>
                    <a:p>
                      <a:pPr marL="0" marR="0" algn="just">
                        <a:lnSpc>
                          <a:spcPct val="115000"/>
                        </a:lnSpc>
                        <a:spcBef>
                          <a:spcPts val="0"/>
                        </a:spcBef>
                        <a:spcAft>
                          <a:spcPts val="0"/>
                        </a:spcAft>
                      </a:pPr>
                      <a:r>
                        <a:rPr lang="en-US" sz="1500" b="0" dirty="0" err="1">
                          <a:effectLst/>
                        </a:rPr>
                        <a:t>KeyListener</a:t>
                      </a:r>
                      <a:r>
                        <a:rPr lang="en-US" sz="1500" b="0" dirty="0">
                          <a:effectLst/>
                        </a:rPr>
                        <a:t> </a:t>
                      </a:r>
                      <a:endParaRPr lang="en-US" sz="15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500">
                          <a:effectLst/>
                        </a:rPr>
                        <a:t>Defines three methods to recognize when a key is pressed, released, or typed.</a:t>
                      </a:r>
                      <a:endParaRPr lang="en-US"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502026">
                <a:tc>
                  <a:txBody>
                    <a:bodyPr/>
                    <a:lstStyle/>
                    <a:p>
                      <a:pPr marL="0" marR="0" algn="just">
                        <a:lnSpc>
                          <a:spcPct val="115000"/>
                        </a:lnSpc>
                        <a:spcBef>
                          <a:spcPts val="0"/>
                        </a:spcBef>
                        <a:spcAft>
                          <a:spcPts val="0"/>
                        </a:spcAft>
                      </a:pPr>
                      <a:r>
                        <a:rPr lang="en-US" sz="1500" b="0" dirty="0" err="1">
                          <a:effectLst/>
                        </a:rPr>
                        <a:t>MouseListener</a:t>
                      </a:r>
                      <a:r>
                        <a:rPr lang="en-US" sz="1500" b="0" dirty="0">
                          <a:effectLst/>
                        </a:rPr>
                        <a:t> </a:t>
                      </a:r>
                      <a:endParaRPr lang="en-US" sz="15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500">
                          <a:effectLst/>
                        </a:rPr>
                        <a:t>Defines five methods to recognize when the mouse is clicked, enters a component, exits a component, is pressed, or is released.</a:t>
                      </a:r>
                      <a:endParaRPr lang="en-US"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16560">
                <a:tc>
                  <a:txBody>
                    <a:bodyPr/>
                    <a:lstStyle/>
                    <a:p>
                      <a:pPr marL="0" marR="0" algn="just">
                        <a:lnSpc>
                          <a:spcPct val="115000"/>
                        </a:lnSpc>
                        <a:spcBef>
                          <a:spcPts val="0"/>
                        </a:spcBef>
                        <a:spcAft>
                          <a:spcPts val="0"/>
                        </a:spcAft>
                      </a:pPr>
                      <a:r>
                        <a:rPr lang="en-US" sz="1500" b="0" dirty="0" err="1">
                          <a:effectLst/>
                        </a:rPr>
                        <a:t>MouseMotionListener</a:t>
                      </a:r>
                      <a:r>
                        <a:rPr lang="en-US" sz="1500" b="0" dirty="0">
                          <a:effectLst/>
                        </a:rPr>
                        <a:t> </a:t>
                      </a:r>
                      <a:endParaRPr lang="en-US" sz="15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500" dirty="0">
                          <a:effectLst/>
                        </a:rPr>
                        <a:t>Defines two methods to recognize when the mouse is dragged or moved.</a:t>
                      </a:r>
                      <a:endParaRPr lang="en-US"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42685">
                <a:tc>
                  <a:txBody>
                    <a:bodyPr/>
                    <a:lstStyle/>
                    <a:p>
                      <a:pPr marL="0" marR="0" algn="just">
                        <a:lnSpc>
                          <a:spcPct val="115000"/>
                        </a:lnSpc>
                        <a:spcBef>
                          <a:spcPts val="0"/>
                        </a:spcBef>
                        <a:spcAft>
                          <a:spcPts val="0"/>
                        </a:spcAft>
                      </a:pPr>
                      <a:r>
                        <a:rPr lang="en-US" sz="1500" b="0" dirty="0" err="1">
                          <a:effectLst/>
                        </a:rPr>
                        <a:t>MouseWheelListener</a:t>
                      </a:r>
                      <a:r>
                        <a:rPr lang="en-US" sz="1500" b="0" dirty="0">
                          <a:effectLst/>
                        </a:rPr>
                        <a:t> </a:t>
                      </a:r>
                      <a:endParaRPr lang="en-US" sz="15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500">
                          <a:effectLst/>
                        </a:rPr>
                        <a:t>Defines one method to recognize when the mouse wheel is moved.</a:t>
                      </a:r>
                      <a:endParaRPr lang="en-US"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42685">
                <a:tc>
                  <a:txBody>
                    <a:bodyPr/>
                    <a:lstStyle/>
                    <a:p>
                      <a:pPr marL="0" marR="0" algn="just">
                        <a:lnSpc>
                          <a:spcPct val="115000"/>
                        </a:lnSpc>
                        <a:spcBef>
                          <a:spcPts val="0"/>
                        </a:spcBef>
                        <a:spcAft>
                          <a:spcPts val="0"/>
                        </a:spcAft>
                      </a:pPr>
                      <a:r>
                        <a:rPr lang="en-US" sz="1500" b="0" dirty="0" err="1">
                          <a:effectLst/>
                        </a:rPr>
                        <a:t>TextListener</a:t>
                      </a:r>
                      <a:r>
                        <a:rPr lang="en-US" sz="1500" b="0" dirty="0">
                          <a:effectLst/>
                        </a:rPr>
                        <a:t> </a:t>
                      </a:r>
                      <a:endParaRPr lang="en-US" sz="15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500">
                          <a:effectLst/>
                        </a:rPr>
                        <a:t>Defines one method to recognize when a text value changes.</a:t>
                      </a:r>
                      <a:endParaRPr lang="en-US"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502026">
                <a:tc>
                  <a:txBody>
                    <a:bodyPr/>
                    <a:lstStyle/>
                    <a:p>
                      <a:pPr marL="0" marR="0" algn="just">
                        <a:lnSpc>
                          <a:spcPct val="115000"/>
                        </a:lnSpc>
                        <a:spcBef>
                          <a:spcPts val="0"/>
                        </a:spcBef>
                        <a:spcAft>
                          <a:spcPts val="0"/>
                        </a:spcAft>
                      </a:pPr>
                      <a:r>
                        <a:rPr lang="en-US" sz="1500" b="0" dirty="0" err="1">
                          <a:effectLst/>
                        </a:rPr>
                        <a:t>WindowFocusListener</a:t>
                      </a:r>
                      <a:r>
                        <a:rPr lang="en-US" sz="1500" b="0" dirty="0">
                          <a:effectLst/>
                        </a:rPr>
                        <a:t> </a:t>
                      </a:r>
                      <a:endParaRPr lang="en-US" sz="15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500">
                          <a:effectLst/>
                        </a:rPr>
                        <a:t>Defines two methods to recognize when a window gains or loses input focus.</a:t>
                      </a:r>
                      <a:endParaRPr lang="en-US"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502026">
                <a:tc>
                  <a:txBody>
                    <a:bodyPr/>
                    <a:lstStyle/>
                    <a:p>
                      <a:pPr marL="0" marR="0" algn="just">
                        <a:lnSpc>
                          <a:spcPct val="115000"/>
                        </a:lnSpc>
                        <a:spcBef>
                          <a:spcPts val="0"/>
                        </a:spcBef>
                        <a:spcAft>
                          <a:spcPts val="0"/>
                        </a:spcAft>
                      </a:pPr>
                      <a:r>
                        <a:rPr lang="en-US" sz="1500" b="0" dirty="0" err="1">
                          <a:effectLst/>
                        </a:rPr>
                        <a:t>WindowListener</a:t>
                      </a:r>
                      <a:r>
                        <a:rPr lang="en-US" sz="1500" b="0" dirty="0">
                          <a:effectLst/>
                        </a:rPr>
                        <a:t> </a:t>
                      </a:r>
                      <a:endParaRPr lang="en-US" sz="15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500" dirty="0">
                          <a:effectLst/>
                        </a:rPr>
                        <a:t>Defines seven methods to recognize when a window is activated, closed, deactivated, </a:t>
                      </a:r>
                      <a:r>
                        <a:rPr lang="en-US" sz="1500" dirty="0" err="1">
                          <a:effectLst/>
                        </a:rPr>
                        <a:t>deiconified</a:t>
                      </a:r>
                      <a:r>
                        <a:rPr lang="en-US" sz="1500" dirty="0">
                          <a:effectLst/>
                        </a:rPr>
                        <a:t>, </a:t>
                      </a:r>
                      <a:r>
                        <a:rPr lang="en-US" sz="1500" dirty="0" err="1">
                          <a:effectLst/>
                        </a:rPr>
                        <a:t>iconified</a:t>
                      </a:r>
                      <a:r>
                        <a:rPr lang="en-US" sz="1500" dirty="0">
                          <a:effectLst/>
                        </a:rPr>
                        <a:t>, opened, or quit.</a:t>
                      </a:r>
                      <a:endParaRPr lang="en-US"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itle 1"/>
          <p:cNvSpPr>
            <a:spLocks noGrp="1"/>
          </p:cNvSpPr>
          <p:nvPr>
            <p:ph type="title"/>
          </p:nvPr>
        </p:nvSpPr>
        <p:spPr>
          <a:xfrm>
            <a:off x="381000" y="274638"/>
            <a:ext cx="8458200" cy="792162"/>
          </a:xfrm>
        </p:spPr>
        <p:txBody>
          <a:bodyPr/>
          <a:lstStyle/>
          <a:p>
            <a:pPr algn="just" eaLnBrk="1" hangingPunct="1"/>
            <a:r>
              <a:rPr lang="en-US" smtClean="0">
                <a:solidFill>
                  <a:schemeClr val="tx1"/>
                </a:solidFill>
                <a:latin typeface="Cambria" pitchFamily="18" charset="0"/>
                <a:cs typeface="Calibri" pitchFamily="34" charset="0"/>
              </a:rPr>
              <a:t>Abstract Window Toolkit-AWT</a:t>
            </a:r>
          </a:p>
        </p:txBody>
      </p:sp>
      <p:sp>
        <p:nvSpPr>
          <p:cNvPr id="154627" name="Content Placeholder 2"/>
          <p:cNvSpPr>
            <a:spLocks noGrp="1"/>
          </p:cNvSpPr>
          <p:nvPr>
            <p:ph sz="quarter" idx="1"/>
          </p:nvPr>
        </p:nvSpPr>
        <p:spPr>
          <a:xfrm>
            <a:off x="381000" y="1143000"/>
            <a:ext cx="8686800" cy="5486400"/>
          </a:xfrm>
        </p:spPr>
        <p:txBody>
          <a:bodyPr/>
          <a:lstStyle/>
          <a:p>
            <a:r>
              <a:rPr lang="en-US" sz="2400" dirty="0" smtClean="0">
                <a:latin typeface="Cambria" pitchFamily="18" charset="0"/>
              </a:rPr>
              <a:t>The AWT contains numerous classes and methods that allow us to create and manage windows.</a:t>
            </a:r>
          </a:p>
          <a:p>
            <a:r>
              <a:rPr lang="en-US" sz="2400" dirty="0" smtClean="0">
                <a:latin typeface="Cambria" pitchFamily="18" charset="0"/>
              </a:rPr>
              <a:t>AWT Classes :</a:t>
            </a:r>
          </a:p>
          <a:p>
            <a:pPr lvl="1"/>
            <a:r>
              <a:rPr lang="en-US" sz="2000" dirty="0" smtClean="0">
                <a:solidFill>
                  <a:schemeClr val="tx1"/>
                </a:solidFill>
                <a:latin typeface="Cambria" pitchFamily="18" charset="0"/>
                <a:cs typeface="Times New Roman" pitchFamily="18" charset="0"/>
              </a:rPr>
              <a:t>The AWT classes are contained in the </a:t>
            </a:r>
            <a:r>
              <a:rPr lang="en-US" sz="2000" b="1" dirty="0" smtClean="0">
                <a:solidFill>
                  <a:schemeClr val="tx1"/>
                </a:solidFill>
                <a:latin typeface="Cambria" pitchFamily="18" charset="0"/>
                <a:cs typeface="Times New Roman" pitchFamily="18" charset="0"/>
              </a:rPr>
              <a:t>java.awt </a:t>
            </a:r>
            <a:r>
              <a:rPr lang="en-US" sz="2000" dirty="0" smtClean="0">
                <a:solidFill>
                  <a:schemeClr val="tx1"/>
                </a:solidFill>
                <a:latin typeface="Cambria" pitchFamily="18" charset="0"/>
                <a:cs typeface="Times New Roman" pitchFamily="18" charset="0"/>
              </a:rPr>
              <a:t>package.</a:t>
            </a:r>
            <a:endParaRPr lang="en-US" sz="2200" dirty="0" smtClean="0">
              <a:solidFill>
                <a:schemeClr val="tx1"/>
              </a:solidFill>
              <a:latin typeface="Cambria"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smtClean="0">
                <a:solidFill>
                  <a:schemeClr val="tx1"/>
                </a:solidFill>
                <a:latin typeface="Cambria" pitchFamily="18" charset="0"/>
              </a:rPr>
              <a:t>Collection</a:t>
            </a:r>
          </a:p>
        </p:txBody>
      </p:sp>
      <p:sp>
        <p:nvSpPr>
          <p:cNvPr id="33795" name="Content Placeholder 2"/>
          <p:cNvSpPr>
            <a:spLocks noGrp="1"/>
          </p:cNvSpPr>
          <p:nvPr>
            <p:ph idx="1"/>
          </p:nvPr>
        </p:nvSpPr>
        <p:spPr>
          <a:xfrm>
            <a:off x="609600" y="1447800"/>
            <a:ext cx="8229600" cy="5029200"/>
          </a:xfrm>
        </p:spPr>
        <p:txBody>
          <a:bodyPr/>
          <a:lstStyle/>
          <a:p>
            <a:r>
              <a:rPr lang="en-US" smtClean="0">
                <a:latin typeface="Cambria" pitchFamily="18" charset="0"/>
              </a:rPr>
              <a:t>Foundation in which collection framework is built </a:t>
            </a:r>
          </a:p>
          <a:p>
            <a:r>
              <a:rPr lang="en-US" smtClean="0">
                <a:latin typeface="Cambria" pitchFamily="18" charset="0"/>
              </a:rPr>
              <a:t>Several Methods are declared</a:t>
            </a:r>
          </a:p>
        </p:txBody>
      </p:sp>
      <p:sp>
        <p:nvSpPr>
          <p:cNvPr id="33796" name="Rectangle 3"/>
          <p:cNvSpPr>
            <a:spLocks noChangeArrowheads="1"/>
          </p:cNvSpPr>
          <p:nvPr/>
        </p:nvSpPr>
        <p:spPr bwMode="auto">
          <a:xfrm>
            <a:off x="3886200" y="5410200"/>
            <a:ext cx="5068888" cy="1200150"/>
          </a:xfrm>
          <a:prstGeom prst="rect">
            <a:avLst/>
          </a:prstGeom>
          <a:noFill/>
          <a:ln w="9525">
            <a:noFill/>
            <a:miter lim="800000"/>
            <a:headEnd/>
            <a:tailEnd/>
          </a:ln>
        </p:spPr>
        <p:txBody>
          <a:bodyPr>
            <a:spAutoFit/>
          </a:bodyPr>
          <a:lstStyle/>
          <a:p>
            <a:pPr>
              <a:buSzPct val="110000"/>
            </a:pPr>
            <a:r>
              <a:rPr lang="en-US">
                <a:latin typeface="Cambria" pitchFamily="18" charset="0"/>
              </a:rPr>
              <a:t>Several methods throw</a:t>
            </a:r>
          </a:p>
          <a:p>
            <a:pPr>
              <a:buSzPct val="110000"/>
              <a:buFont typeface="Wingdings" pitchFamily="2" charset="2"/>
              <a:buChar char="§"/>
            </a:pPr>
            <a:r>
              <a:rPr lang="en-US">
                <a:latin typeface="Cambria" pitchFamily="18" charset="0"/>
              </a:rPr>
              <a:t>UnsupportedOperationException</a:t>
            </a:r>
          </a:p>
          <a:p>
            <a:pPr>
              <a:buSzPct val="110000"/>
              <a:buFont typeface="Wingdings" pitchFamily="2" charset="2"/>
              <a:buChar char="§"/>
            </a:pPr>
            <a:r>
              <a:rPr lang="en-US">
                <a:latin typeface="Cambria" pitchFamily="18" charset="0"/>
              </a:rPr>
              <a:t>ClassCastException</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 y="152400"/>
          <a:ext cx="8839200" cy="6635750"/>
        </p:xfrm>
        <a:graphic>
          <a:graphicData uri="http://schemas.openxmlformats.org/drawingml/2006/table">
            <a:tbl>
              <a:tblPr/>
              <a:tblGrid>
                <a:gridCol w="2022529"/>
                <a:gridCol w="6816671"/>
              </a:tblGrid>
              <a:tr h="184996">
                <a:tc gridSpan="2">
                  <a:txBody>
                    <a:bodyPr/>
                    <a:lstStyle/>
                    <a:p>
                      <a:pPr algn="ctr">
                        <a:spcAft>
                          <a:spcPts val="0"/>
                        </a:spcAft>
                      </a:pPr>
                      <a:r>
                        <a:rPr lang="en-US" sz="1200" b="1" dirty="0">
                          <a:solidFill>
                            <a:srgbClr val="1D1D1E"/>
                          </a:solidFill>
                          <a:latin typeface="Cambria"/>
                          <a:cs typeface="FranklinGothic-Book"/>
                        </a:rPr>
                        <a:t>Some AWT Classes</a:t>
                      </a:r>
                      <a:endParaRPr lang="en-US" sz="1200" dirty="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184996">
                <a:tc>
                  <a:txBody>
                    <a:bodyPr/>
                    <a:lstStyle/>
                    <a:p>
                      <a:pPr algn="ctr">
                        <a:spcAft>
                          <a:spcPts val="0"/>
                        </a:spcAft>
                      </a:pPr>
                      <a:r>
                        <a:rPr lang="en-US" sz="1200" b="1">
                          <a:latin typeface="Cambria"/>
                          <a:cs typeface="Times New Roman"/>
                        </a:rPr>
                        <a:t>Class</a:t>
                      </a:r>
                      <a:endParaRPr lang="en-US" sz="120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Cambria"/>
                          <a:cs typeface="Times New Roman"/>
                        </a:rPr>
                        <a:t>Description</a:t>
                      </a:r>
                      <a:endParaRPr lang="en-US" sz="120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4996">
                <a:tc>
                  <a:txBody>
                    <a:bodyPr/>
                    <a:lstStyle/>
                    <a:p>
                      <a:pPr algn="just">
                        <a:spcAft>
                          <a:spcPts val="0"/>
                        </a:spcAft>
                      </a:pPr>
                      <a:r>
                        <a:rPr lang="en-US" sz="1200">
                          <a:latin typeface="Cambria"/>
                          <a:cs typeface="Times New Roman"/>
                        </a:rPr>
                        <a:t>AWTEvent </a:t>
                      </a:r>
                      <a:endParaRPr lang="en-US" sz="120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a:latin typeface="Cambria"/>
                          <a:cs typeface="Times New Roman"/>
                        </a:rPr>
                        <a:t>Encapsulates AWT events.</a:t>
                      </a:r>
                      <a:endParaRPr lang="en-US" sz="120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4996">
                <a:tc>
                  <a:txBody>
                    <a:bodyPr/>
                    <a:lstStyle/>
                    <a:p>
                      <a:pPr algn="just">
                        <a:spcAft>
                          <a:spcPts val="0"/>
                        </a:spcAft>
                      </a:pPr>
                      <a:r>
                        <a:rPr lang="en-US" sz="1200">
                          <a:latin typeface="Cambria"/>
                          <a:cs typeface="Times New Roman"/>
                        </a:rPr>
                        <a:t>AWTEventMulticaster </a:t>
                      </a:r>
                      <a:endParaRPr lang="en-US" sz="120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a:latin typeface="Cambria"/>
                          <a:cs typeface="Times New Roman"/>
                        </a:rPr>
                        <a:t>Dispatches events to multiple listeners.</a:t>
                      </a:r>
                      <a:endParaRPr lang="en-US" sz="120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611">
                <a:tc>
                  <a:txBody>
                    <a:bodyPr/>
                    <a:lstStyle/>
                    <a:p>
                      <a:pPr algn="just">
                        <a:spcAft>
                          <a:spcPts val="0"/>
                        </a:spcAft>
                      </a:pPr>
                      <a:r>
                        <a:rPr lang="en-US" sz="1200">
                          <a:latin typeface="Cambria"/>
                          <a:cs typeface="Times New Roman"/>
                        </a:rPr>
                        <a:t>BorderLayout </a:t>
                      </a:r>
                      <a:endParaRPr lang="en-US" sz="120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a:latin typeface="Cambria"/>
                          <a:cs typeface="Times New Roman"/>
                        </a:rPr>
                        <a:t>The border layout manager. Border layouts use five components: North, South, East, West, and Center.</a:t>
                      </a:r>
                      <a:endParaRPr lang="en-US" sz="120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746">
                <a:tc>
                  <a:txBody>
                    <a:bodyPr/>
                    <a:lstStyle/>
                    <a:p>
                      <a:pPr algn="just">
                        <a:spcAft>
                          <a:spcPts val="0"/>
                        </a:spcAft>
                      </a:pPr>
                      <a:r>
                        <a:rPr lang="en-US" sz="1200">
                          <a:latin typeface="Cambria"/>
                          <a:cs typeface="Times New Roman"/>
                        </a:rPr>
                        <a:t>Button </a:t>
                      </a:r>
                      <a:endParaRPr lang="en-US" sz="120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a:latin typeface="Cambria"/>
                          <a:cs typeface="Times New Roman"/>
                        </a:rPr>
                        <a:t>Creates a push button control.</a:t>
                      </a:r>
                      <a:endParaRPr lang="en-US" sz="120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4996">
                <a:tc>
                  <a:txBody>
                    <a:bodyPr/>
                    <a:lstStyle/>
                    <a:p>
                      <a:pPr algn="just">
                        <a:spcAft>
                          <a:spcPts val="0"/>
                        </a:spcAft>
                      </a:pPr>
                      <a:r>
                        <a:rPr lang="en-US" sz="1200">
                          <a:latin typeface="Cambria"/>
                          <a:cs typeface="Times New Roman"/>
                        </a:rPr>
                        <a:t>Canvas </a:t>
                      </a:r>
                      <a:endParaRPr lang="en-US" sz="120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a:latin typeface="Cambria"/>
                          <a:cs typeface="Times New Roman"/>
                        </a:rPr>
                        <a:t>A blank, semantics-free window.</a:t>
                      </a:r>
                      <a:endParaRPr lang="en-US" sz="120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611">
                <a:tc>
                  <a:txBody>
                    <a:bodyPr/>
                    <a:lstStyle/>
                    <a:p>
                      <a:pPr algn="just">
                        <a:spcAft>
                          <a:spcPts val="0"/>
                        </a:spcAft>
                      </a:pPr>
                      <a:r>
                        <a:rPr lang="en-US" sz="1200">
                          <a:latin typeface="Cambria"/>
                          <a:cs typeface="Times New Roman"/>
                        </a:rPr>
                        <a:t>CardLayout </a:t>
                      </a:r>
                      <a:endParaRPr lang="en-US" sz="120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a:latin typeface="Cambria"/>
                          <a:cs typeface="Times New Roman"/>
                        </a:rPr>
                        <a:t>The card layout manager. Card layouts emulate index cards. Only the one on top is showing.</a:t>
                      </a:r>
                      <a:endParaRPr lang="en-US" sz="120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4996">
                <a:tc>
                  <a:txBody>
                    <a:bodyPr/>
                    <a:lstStyle/>
                    <a:p>
                      <a:pPr algn="just">
                        <a:spcAft>
                          <a:spcPts val="0"/>
                        </a:spcAft>
                      </a:pPr>
                      <a:r>
                        <a:rPr lang="en-US" sz="1200">
                          <a:latin typeface="Cambria"/>
                          <a:cs typeface="Times New Roman"/>
                        </a:rPr>
                        <a:t>Checkbox </a:t>
                      </a:r>
                      <a:endParaRPr lang="en-US" sz="120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a:latin typeface="Cambria"/>
                          <a:cs typeface="Times New Roman"/>
                        </a:rPr>
                        <a:t>Creates a check box control.</a:t>
                      </a:r>
                      <a:endParaRPr lang="en-US" sz="120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4996">
                <a:tc>
                  <a:txBody>
                    <a:bodyPr/>
                    <a:lstStyle/>
                    <a:p>
                      <a:pPr algn="just">
                        <a:spcAft>
                          <a:spcPts val="0"/>
                        </a:spcAft>
                      </a:pPr>
                      <a:r>
                        <a:rPr lang="en-US" sz="1200">
                          <a:latin typeface="Cambria"/>
                          <a:cs typeface="Times New Roman"/>
                        </a:rPr>
                        <a:t>CheckboxGroup </a:t>
                      </a:r>
                      <a:endParaRPr lang="en-US" sz="120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a:latin typeface="Cambria"/>
                          <a:cs typeface="Times New Roman"/>
                        </a:rPr>
                        <a:t>Creates a group of check box controls.</a:t>
                      </a:r>
                      <a:endParaRPr lang="en-US" sz="120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4996">
                <a:tc>
                  <a:txBody>
                    <a:bodyPr/>
                    <a:lstStyle/>
                    <a:p>
                      <a:pPr algn="just">
                        <a:spcAft>
                          <a:spcPts val="0"/>
                        </a:spcAft>
                      </a:pPr>
                      <a:r>
                        <a:rPr lang="en-US" sz="1200">
                          <a:latin typeface="Cambria"/>
                          <a:cs typeface="Times New Roman"/>
                        </a:rPr>
                        <a:t>CheckboxMenuItem </a:t>
                      </a:r>
                      <a:endParaRPr lang="en-US" sz="120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a:latin typeface="Cambria"/>
                          <a:cs typeface="Times New Roman"/>
                        </a:rPr>
                        <a:t>Creates an on/off menu item.</a:t>
                      </a:r>
                      <a:endParaRPr lang="en-US" sz="120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4996">
                <a:tc>
                  <a:txBody>
                    <a:bodyPr/>
                    <a:lstStyle/>
                    <a:p>
                      <a:pPr algn="just">
                        <a:spcAft>
                          <a:spcPts val="0"/>
                        </a:spcAft>
                      </a:pPr>
                      <a:r>
                        <a:rPr lang="en-US" sz="1200">
                          <a:latin typeface="Cambria"/>
                          <a:cs typeface="Times New Roman"/>
                        </a:rPr>
                        <a:t>Choice </a:t>
                      </a:r>
                      <a:endParaRPr lang="en-US" sz="120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a:latin typeface="Cambria"/>
                          <a:cs typeface="Times New Roman"/>
                        </a:rPr>
                        <a:t>Creates a pop-up list.</a:t>
                      </a:r>
                      <a:endParaRPr lang="en-US" sz="120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4996">
                <a:tc>
                  <a:txBody>
                    <a:bodyPr/>
                    <a:lstStyle/>
                    <a:p>
                      <a:pPr algn="just">
                        <a:spcAft>
                          <a:spcPts val="0"/>
                        </a:spcAft>
                      </a:pPr>
                      <a:r>
                        <a:rPr lang="en-US" sz="1200">
                          <a:latin typeface="Cambria"/>
                          <a:cs typeface="Times New Roman"/>
                        </a:rPr>
                        <a:t>Color </a:t>
                      </a:r>
                      <a:endParaRPr lang="en-US" sz="120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a:latin typeface="Cambria"/>
                          <a:cs typeface="Times New Roman"/>
                        </a:rPr>
                        <a:t>Manages colors in a portable, platform-independent fashion.</a:t>
                      </a:r>
                      <a:endParaRPr lang="en-US" sz="120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4996">
                <a:tc>
                  <a:txBody>
                    <a:bodyPr/>
                    <a:lstStyle/>
                    <a:p>
                      <a:pPr algn="just">
                        <a:spcAft>
                          <a:spcPts val="0"/>
                        </a:spcAft>
                      </a:pPr>
                      <a:r>
                        <a:rPr lang="en-US" sz="1200">
                          <a:latin typeface="Cambria"/>
                          <a:cs typeface="Times New Roman"/>
                        </a:rPr>
                        <a:t>Component </a:t>
                      </a:r>
                      <a:endParaRPr lang="en-US" sz="120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a:latin typeface="Cambria"/>
                          <a:cs typeface="Times New Roman"/>
                        </a:rPr>
                        <a:t>An abstract superclass for various AWT components.</a:t>
                      </a:r>
                      <a:endParaRPr lang="en-US" sz="120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4996">
                <a:tc>
                  <a:txBody>
                    <a:bodyPr/>
                    <a:lstStyle/>
                    <a:p>
                      <a:pPr algn="just">
                        <a:spcAft>
                          <a:spcPts val="0"/>
                        </a:spcAft>
                      </a:pPr>
                      <a:r>
                        <a:rPr lang="en-US" sz="1200">
                          <a:latin typeface="Cambria"/>
                          <a:cs typeface="Times New Roman"/>
                        </a:rPr>
                        <a:t>Container </a:t>
                      </a:r>
                      <a:endParaRPr lang="en-US" sz="120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a:latin typeface="Cambria"/>
                          <a:cs typeface="Times New Roman"/>
                        </a:rPr>
                        <a:t>A subclass of </a:t>
                      </a:r>
                      <a:r>
                        <a:rPr lang="en-US" sz="1200" b="1">
                          <a:latin typeface="Cambria"/>
                          <a:cs typeface="Times New Roman"/>
                        </a:rPr>
                        <a:t>Component </a:t>
                      </a:r>
                      <a:r>
                        <a:rPr lang="en-US" sz="1200">
                          <a:latin typeface="Cambria"/>
                          <a:cs typeface="Times New Roman"/>
                        </a:rPr>
                        <a:t>that can hold other components.</a:t>
                      </a:r>
                      <a:endParaRPr lang="en-US" sz="120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4996">
                <a:tc>
                  <a:txBody>
                    <a:bodyPr/>
                    <a:lstStyle/>
                    <a:p>
                      <a:pPr algn="just">
                        <a:spcAft>
                          <a:spcPts val="0"/>
                        </a:spcAft>
                      </a:pPr>
                      <a:r>
                        <a:rPr lang="en-US" sz="1200">
                          <a:latin typeface="Cambria"/>
                          <a:cs typeface="Times New Roman"/>
                        </a:rPr>
                        <a:t>Cursor </a:t>
                      </a:r>
                      <a:endParaRPr lang="en-US" sz="120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a:latin typeface="Cambria"/>
                          <a:cs typeface="Times New Roman"/>
                        </a:rPr>
                        <a:t>Encapsulates a bitmapped cursor.</a:t>
                      </a:r>
                      <a:endParaRPr lang="en-US" sz="120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4996">
                <a:tc>
                  <a:txBody>
                    <a:bodyPr/>
                    <a:lstStyle/>
                    <a:p>
                      <a:pPr algn="just">
                        <a:spcAft>
                          <a:spcPts val="0"/>
                        </a:spcAft>
                      </a:pPr>
                      <a:r>
                        <a:rPr lang="en-US" sz="1200">
                          <a:latin typeface="Cambria"/>
                          <a:cs typeface="Times New Roman"/>
                        </a:rPr>
                        <a:t>Dialog </a:t>
                      </a:r>
                      <a:endParaRPr lang="en-US" sz="120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a:latin typeface="Cambria"/>
                          <a:cs typeface="Times New Roman"/>
                        </a:rPr>
                        <a:t>Creates a dialog window.</a:t>
                      </a:r>
                      <a:endParaRPr lang="en-US" sz="120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611">
                <a:tc>
                  <a:txBody>
                    <a:bodyPr/>
                    <a:lstStyle/>
                    <a:p>
                      <a:pPr algn="just">
                        <a:spcAft>
                          <a:spcPts val="0"/>
                        </a:spcAft>
                      </a:pPr>
                      <a:r>
                        <a:rPr lang="en-US" sz="1200">
                          <a:latin typeface="Cambria"/>
                          <a:cs typeface="Times New Roman"/>
                        </a:rPr>
                        <a:t>Dimension </a:t>
                      </a:r>
                      <a:endParaRPr lang="en-US" sz="120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dirty="0">
                          <a:latin typeface="Cambria"/>
                          <a:cs typeface="Times New Roman"/>
                        </a:rPr>
                        <a:t>Specifies the dimensions of an object. The width is stored in </a:t>
                      </a:r>
                      <a:r>
                        <a:rPr lang="en-US" sz="1200" b="1" dirty="0">
                          <a:latin typeface="Cambria"/>
                          <a:cs typeface="Times New Roman"/>
                        </a:rPr>
                        <a:t>width</a:t>
                      </a:r>
                      <a:r>
                        <a:rPr lang="en-US" sz="1200" dirty="0">
                          <a:latin typeface="Cambria"/>
                          <a:cs typeface="Times New Roman"/>
                        </a:rPr>
                        <a:t>, and the height is stored in h</a:t>
                      </a:r>
                      <a:r>
                        <a:rPr lang="en-US" sz="1200" b="1" dirty="0">
                          <a:latin typeface="Cambria"/>
                          <a:cs typeface="Times New Roman"/>
                        </a:rPr>
                        <a:t>eight</a:t>
                      </a:r>
                      <a:r>
                        <a:rPr lang="en-US" sz="1200" dirty="0">
                          <a:latin typeface="Cambria"/>
                          <a:cs typeface="Times New Roman"/>
                        </a:rPr>
                        <a:t>.</a:t>
                      </a:r>
                      <a:endParaRPr lang="en-US" sz="1200" dirty="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4996">
                <a:tc>
                  <a:txBody>
                    <a:bodyPr/>
                    <a:lstStyle/>
                    <a:p>
                      <a:pPr algn="just">
                        <a:spcAft>
                          <a:spcPts val="0"/>
                        </a:spcAft>
                      </a:pPr>
                      <a:r>
                        <a:rPr lang="en-US" sz="1200">
                          <a:latin typeface="Cambria"/>
                          <a:cs typeface="Times New Roman"/>
                        </a:rPr>
                        <a:t>Event </a:t>
                      </a:r>
                      <a:endParaRPr lang="en-US" sz="120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a:latin typeface="Cambria"/>
                          <a:cs typeface="Times New Roman"/>
                        </a:rPr>
                        <a:t>Encapsulates events.</a:t>
                      </a:r>
                      <a:endParaRPr lang="en-US" sz="120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4996">
                <a:tc>
                  <a:txBody>
                    <a:bodyPr/>
                    <a:lstStyle/>
                    <a:p>
                      <a:pPr algn="just">
                        <a:spcAft>
                          <a:spcPts val="0"/>
                        </a:spcAft>
                      </a:pPr>
                      <a:r>
                        <a:rPr lang="en-US" sz="1200">
                          <a:latin typeface="Cambria"/>
                          <a:cs typeface="Times New Roman"/>
                        </a:rPr>
                        <a:t>EventQueue </a:t>
                      </a:r>
                      <a:endParaRPr lang="en-US" sz="120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a:latin typeface="Cambria"/>
                          <a:cs typeface="Times New Roman"/>
                        </a:rPr>
                        <a:t>Queues events.</a:t>
                      </a:r>
                      <a:endParaRPr lang="en-US" sz="120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4996">
                <a:tc>
                  <a:txBody>
                    <a:bodyPr/>
                    <a:lstStyle/>
                    <a:p>
                      <a:pPr algn="just">
                        <a:spcAft>
                          <a:spcPts val="0"/>
                        </a:spcAft>
                      </a:pPr>
                      <a:r>
                        <a:rPr lang="en-US" sz="1200">
                          <a:latin typeface="Cambria"/>
                          <a:cs typeface="Times New Roman"/>
                        </a:rPr>
                        <a:t>FileDialog </a:t>
                      </a:r>
                      <a:endParaRPr lang="en-US" sz="120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a:latin typeface="Cambria"/>
                          <a:cs typeface="Times New Roman"/>
                        </a:rPr>
                        <a:t>Creates a window from which a file can be selected.</a:t>
                      </a:r>
                      <a:endParaRPr lang="en-US" sz="120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611">
                <a:tc>
                  <a:txBody>
                    <a:bodyPr/>
                    <a:lstStyle/>
                    <a:p>
                      <a:pPr algn="just">
                        <a:spcAft>
                          <a:spcPts val="0"/>
                        </a:spcAft>
                      </a:pPr>
                      <a:r>
                        <a:rPr lang="en-US" sz="1200">
                          <a:latin typeface="Cambria"/>
                          <a:cs typeface="Times New Roman"/>
                        </a:rPr>
                        <a:t>FlowLayout </a:t>
                      </a:r>
                      <a:endParaRPr lang="en-US" sz="120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a:latin typeface="Cambria"/>
                          <a:cs typeface="Times New Roman"/>
                        </a:rPr>
                        <a:t>The flow layout manager. Flow layout positions components left to right, top to bottom.</a:t>
                      </a:r>
                      <a:endParaRPr lang="en-US" sz="120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4996">
                <a:tc>
                  <a:txBody>
                    <a:bodyPr/>
                    <a:lstStyle/>
                    <a:p>
                      <a:pPr algn="just">
                        <a:spcAft>
                          <a:spcPts val="0"/>
                        </a:spcAft>
                      </a:pPr>
                      <a:r>
                        <a:rPr lang="en-US" sz="1200">
                          <a:latin typeface="Cambria"/>
                          <a:cs typeface="Times New Roman"/>
                        </a:rPr>
                        <a:t>Font </a:t>
                      </a:r>
                      <a:endParaRPr lang="en-US" sz="120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a:latin typeface="Cambria"/>
                          <a:cs typeface="Times New Roman"/>
                        </a:rPr>
                        <a:t>Encapsulates a type font.</a:t>
                      </a:r>
                      <a:endParaRPr lang="en-US" sz="120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611">
                <a:tc>
                  <a:txBody>
                    <a:bodyPr/>
                    <a:lstStyle/>
                    <a:p>
                      <a:pPr algn="just">
                        <a:spcAft>
                          <a:spcPts val="0"/>
                        </a:spcAft>
                      </a:pPr>
                      <a:r>
                        <a:rPr lang="en-US" sz="1200">
                          <a:latin typeface="Cambria"/>
                          <a:cs typeface="Times New Roman"/>
                        </a:rPr>
                        <a:t>FontMetrics </a:t>
                      </a:r>
                      <a:endParaRPr lang="en-US" sz="120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a:latin typeface="Cambria"/>
                          <a:cs typeface="Times New Roman"/>
                        </a:rPr>
                        <a:t>Encapsulates various information related to a font. This information helps you display text in a window.</a:t>
                      </a:r>
                      <a:endParaRPr lang="en-US" sz="120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611">
                <a:tc>
                  <a:txBody>
                    <a:bodyPr/>
                    <a:lstStyle/>
                    <a:p>
                      <a:pPr algn="just">
                        <a:spcAft>
                          <a:spcPts val="0"/>
                        </a:spcAft>
                      </a:pPr>
                      <a:r>
                        <a:rPr lang="en-US" sz="1200">
                          <a:latin typeface="Cambria"/>
                          <a:cs typeface="Times New Roman"/>
                        </a:rPr>
                        <a:t>Frame </a:t>
                      </a:r>
                      <a:endParaRPr lang="en-US" sz="120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a:latin typeface="Cambria"/>
                          <a:cs typeface="Times New Roman"/>
                        </a:rPr>
                        <a:t>Creates a standard window that has a title bar, resize corners, and a menu bar.</a:t>
                      </a:r>
                      <a:endParaRPr lang="en-US" sz="120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2418">
                <a:tc>
                  <a:txBody>
                    <a:bodyPr/>
                    <a:lstStyle/>
                    <a:p>
                      <a:pPr algn="just">
                        <a:spcAft>
                          <a:spcPts val="0"/>
                        </a:spcAft>
                      </a:pPr>
                      <a:r>
                        <a:rPr lang="en-US" sz="1200">
                          <a:latin typeface="Cambria"/>
                          <a:cs typeface="Times New Roman"/>
                        </a:rPr>
                        <a:t>Graphics </a:t>
                      </a:r>
                      <a:endParaRPr lang="en-US" sz="120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a:latin typeface="Cambria"/>
                          <a:cs typeface="Times New Roman"/>
                        </a:rPr>
                        <a:t>Encapsulates the graphics context. This context is used by the various output methods to display</a:t>
                      </a:r>
                      <a:endParaRPr lang="en-US" sz="1200">
                        <a:latin typeface="Calibri"/>
                        <a:cs typeface="Times New Roman"/>
                      </a:endParaRPr>
                    </a:p>
                    <a:p>
                      <a:pPr algn="just">
                        <a:spcAft>
                          <a:spcPts val="0"/>
                        </a:spcAft>
                      </a:pPr>
                      <a:r>
                        <a:rPr lang="en-US" sz="1200">
                          <a:latin typeface="Cambria"/>
                          <a:cs typeface="Times New Roman"/>
                        </a:rPr>
                        <a:t>output in a window.</a:t>
                      </a:r>
                      <a:endParaRPr lang="en-US" sz="120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4996">
                <a:tc>
                  <a:txBody>
                    <a:bodyPr/>
                    <a:lstStyle/>
                    <a:p>
                      <a:pPr algn="just">
                        <a:spcAft>
                          <a:spcPts val="0"/>
                        </a:spcAft>
                      </a:pPr>
                      <a:r>
                        <a:rPr lang="en-US" sz="1200">
                          <a:latin typeface="Cambria"/>
                          <a:cs typeface="Times New Roman"/>
                        </a:rPr>
                        <a:t>GraphicsDevice </a:t>
                      </a:r>
                      <a:endParaRPr lang="en-US" sz="120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a:latin typeface="Cambria"/>
                          <a:cs typeface="Times New Roman"/>
                        </a:rPr>
                        <a:t>Describes a graphics device such as a screen or printer.</a:t>
                      </a:r>
                      <a:endParaRPr lang="en-US" sz="120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4996">
                <a:tc>
                  <a:txBody>
                    <a:bodyPr/>
                    <a:lstStyle/>
                    <a:p>
                      <a:pPr algn="just">
                        <a:spcAft>
                          <a:spcPts val="0"/>
                        </a:spcAft>
                      </a:pPr>
                      <a:r>
                        <a:rPr lang="en-US" sz="1200">
                          <a:latin typeface="Cambria"/>
                          <a:cs typeface="Times New Roman"/>
                        </a:rPr>
                        <a:t>GraphicsEnvironment </a:t>
                      </a:r>
                      <a:endParaRPr lang="en-US" sz="120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dirty="0">
                          <a:latin typeface="Cambria"/>
                          <a:cs typeface="Times New Roman"/>
                        </a:rPr>
                        <a:t>Describes the collection of available </a:t>
                      </a:r>
                      <a:r>
                        <a:rPr lang="en-US" sz="1200" b="1" dirty="0">
                          <a:latin typeface="Cambria"/>
                          <a:cs typeface="Times New Roman"/>
                        </a:rPr>
                        <a:t>Font </a:t>
                      </a:r>
                      <a:r>
                        <a:rPr lang="en-US" sz="1200" dirty="0">
                          <a:latin typeface="Cambria"/>
                          <a:cs typeface="Times New Roman"/>
                        </a:rPr>
                        <a:t>and </a:t>
                      </a:r>
                      <a:r>
                        <a:rPr lang="en-US" sz="1200" b="1" dirty="0" err="1">
                          <a:latin typeface="Cambria"/>
                          <a:cs typeface="Times New Roman"/>
                        </a:rPr>
                        <a:t>GraphicsDevice</a:t>
                      </a:r>
                      <a:r>
                        <a:rPr lang="en-US" sz="1200" b="1" dirty="0">
                          <a:latin typeface="Cambria"/>
                          <a:cs typeface="Times New Roman"/>
                        </a:rPr>
                        <a:t> </a:t>
                      </a:r>
                      <a:r>
                        <a:rPr lang="en-US" sz="1200" dirty="0">
                          <a:latin typeface="Cambria"/>
                          <a:cs typeface="Times New Roman"/>
                        </a:rPr>
                        <a:t>objects.</a:t>
                      </a:r>
                      <a:endParaRPr lang="en-US" sz="1200" dirty="0">
                        <a:latin typeface="Calibri"/>
                        <a:cs typeface="Times New Roman"/>
                      </a:endParaRPr>
                    </a:p>
                  </a:txBody>
                  <a:tcPr marL="50467" marR="50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228600" y="152400"/>
          <a:ext cx="8686800" cy="6573853"/>
        </p:xfrm>
        <a:graphic>
          <a:graphicData uri="http://schemas.openxmlformats.org/drawingml/2006/table">
            <a:tbl>
              <a:tblPr/>
              <a:tblGrid>
                <a:gridCol w="1559169"/>
                <a:gridCol w="7127631"/>
              </a:tblGrid>
              <a:tr h="182879">
                <a:tc gridSpan="2">
                  <a:txBody>
                    <a:bodyPr/>
                    <a:lstStyle/>
                    <a:p>
                      <a:pPr algn="ctr">
                        <a:spcAft>
                          <a:spcPts val="0"/>
                        </a:spcAft>
                      </a:pPr>
                      <a:r>
                        <a:rPr lang="en-US" sz="1200" b="1" dirty="0">
                          <a:solidFill>
                            <a:srgbClr val="1D1D1E"/>
                          </a:solidFill>
                          <a:latin typeface="Cambria"/>
                          <a:cs typeface="FranklinGothic-Book"/>
                        </a:rPr>
                        <a:t>Some AWT </a:t>
                      </a:r>
                      <a:r>
                        <a:rPr lang="en-US" sz="1200" b="1" dirty="0" smtClean="0">
                          <a:solidFill>
                            <a:srgbClr val="1D1D1E"/>
                          </a:solidFill>
                          <a:latin typeface="Cambria"/>
                          <a:cs typeface="FranklinGothic-Book"/>
                        </a:rPr>
                        <a:t>Classes(Cond..)</a:t>
                      </a:r>
                      <a:endParaRPr lang="en-US" sz="1200" dirty="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182879">
                <a:tc>
                  <a:txBody>
                    <a:bodyPr/>
                    <a:lstStyle/>
                    <a:p>
                      <a:pPr algn="ctr">
                        <a:spcAft>
                          <a:spcPts val="0"/>
                        </a:spcAft>
                      </a:pPr>
                      <a:r>
                        <a:rPr lang="en-US" sz="1200" b="1">
                          <a:latin typeface="Cambria"/>
                          <a:cs typeface="Times New Roman"/>
                        </a:rPr>
                        <a:t>Class</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Cambria"/>
                          <a:cs typeface="Times New Roman"/>
                        </a:rPr>
                        <a:t>Description</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79">
                <a:tc>
                  <a:txBody>
                    <a:bodyPr/>
                    <a:lstStyle/>
                    <a:p>
                      <a:pPr algn="just">
                        <a:spcAft>
                          <a:spcPts val="0"/>
                        </a:spcAft>
                      </a:pPr>
                      <a:r>
                        <a:rPr lang="en-US" sz="1200">
                          <a:latin typeface="Cambria"/>
                          <a:cs typeface="Times New Roman"/>
                        </a:rPr>
                        <a:t>GridBagConstraints </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a:latin typeface="Cambria"/>
                          <a:cs typeface="Times New Roman"/>
                        </a:rPr>
                        <a:t>Defines various constraints relating to the </a:t>
                      </a:r>
                      <a:r>
                        <a:rPr lang="en-US" sz="1200" b="1">
                          <a:latin typeface="Cambria"/>
                          <a:cs typeface="Times New Roman"/>
                        </a:rPr>
                        <a:t>GridBagLayout </a:t>
                      </a:r>
                      <a:r>
                        <a:rPr lang="en-US" sz="1200">
                          <a:latin typeface="Cambria"/>
                          <a:cs typeface="Times New Roman"/>
                        </a:rPr>
                        <a:t>class.</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5957">
                <a:tc>
                  <a:txBody>
                    <a:bodyPr/>
                    <a:lstStyle/>
                    <a:p>
                      <a:pPr algn="just">
                        <a:spcAft>
                          <a:spcPts val="0"/>
                        </a:spcAft>
                      </a:pPr>
                      <a:r>
                        <a:rPr lang="en-US" sz="1200">
                          <a:latin typeface="Cambria"/>
                          <a:cs typeface="Times New Roman"/>
                        </a:rPr>
                        <a:t>GridBagLayout </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a:latin typeface="Cambria"/>
                          <a:cs typeface="Times New Roman"/>
                        </a:rPr>
                        <a:t>The grid bag layout manager. Grid bag layout displays components subject to the constraints</a:t>
                      </a:r>
                      <a:endParaRPr lang="en-US" sz="1200">
                        <a:latin typeface="Calibri"/>
                        <a:cs typeface="Times New Roman"/>
                      </a:endParaRPr>
                    </a:p>
                    <a:p>
                      <a:pPr algn="just">
                        <a:spcAft>
                          <a:spcPts val="0"/>
                        </a:spcAft>
                      </a:pPr>
                      <a:r>
                        <a:rPr lang="en-US" sz="1200">
                          <a:latin typeface="Cambria"/>
                          <a:cs typeface="Times New Roman"/>
                        </a:rPr>
                        <a:t>specified by </a:t>
                      </a:r>
                      <a:r>
                        <a:rPr lang="en-US" sz="1200" b="1">
                          <a:latin typeface="Cambria"/>
                          <a:cs typeface="Times New Roman"/>
                        </a:rPr>
                        <a:t>GridBagConstraints</a:t>
                      </a:r>
                      <a:r>
                        <a:rPr lang="en-US" sz="1200">
                          <a:latin typeface="Cambria"/>
                          <a:cs typeface="Times New Roman"/>
                        </a:rPr>
                        <a:t>.</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3974">
                <a:tc>
                  <a:txBody>
                    <a:bodyPr/>
                    <a:lstStyle/>
                    <a:p>
                      <a:pPr algn="just">
                        <a:spcAft>
                          <a:spcPts val="0"/>
                        </a:spcAft>
                      </a:pPr>
                      <a:r>
                        <a:rPr lang="en-US" sz="1200">
                          <a:latin typeface="Cambria"/>
                          <a:cs typeface="Times New Roman"/>
                        </a:rPr>
                        <a:t>GridLayout </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a:latin typeface="Cambria"/>
                          <a:cs typeface="Times New Roman"/>
                        </a:rPr>
                        <a:t>The grid layout manager. Grid layout displays components in a two-dimensional grid.</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79">
                <a:tc>
                  <a:txBody>
                    <a:bodyPr/>
                    <a:lstStyle/>
                    <a:p>
                      <a:pPr algn="just">
                        <a:spcAft>
                          <a:spcPts val="0"/>
                        </a:spcAft>
                      </a:pPr>
                      <a:r>
                        <a:rPr lang="en-US" sz="1200">
                          <a:latin typeface="Cambria"/>
                          <a:cs typeface="Times New Roman"/>
                        </a:rPr>
                        <a:t>Image </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a:latin typeface="Cambria"/>
                          <a:cs typeface="Times New Roman"/>
                        </a:rPr>
                        <a:t>Encapsulates graphical images.</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79">
                <a:tc>
                  <a:txBody>
                    <a:bodyPr/>
                    <a:lstStyle/>
                    <a:p>
                      <a:pPr algn="just">
                        <a:spcAft>
                          <a:spcPts val="0"/>
                        </a:spcAft>
                      </a:pPr>
                      <a:r>
                        <a:rPr lang="en-US" sz="1200">
                          <a:latin typeface="Cambria"/>
                          <a:cs typeface="Times New Roman"/>
                        </a:rPr>
                        <a:t>Insets </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a:latin typeface="Cambria"/>
                          <a:cs typeface="Times New Roman"/>
                        </a:rPr>
                        <a:t>Encapsulates the borders of a container.</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79">
                <a:tc>
                  <a:txBody>
                    <a:bodyPr/>
                    <a:lstStyle/>
                    <a:p>
                      <a:pPr algn="just">
                        <a:spcAft>
                          <a:spcPts val="0"/>
                        </a:spcAft>
                      </a:pPr>
                      <a:r>
                        <a:rPr lang="en-US" sz="1200">
                          <a:latin typeface="Cambria"/>
                          <a:cs typeface="Times New Roman"/>
                        </a:rPr>
                        <a:t>Label </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a:latin typeface="Cambria"/>
                          <a:cs typeface="Times New Roman"/>
                        </a:rPr>
                        <a:t>Creates a label that displays a string.</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3974">
                <a:tc>
                  <a:txBody>
                    <a:bodyPr/>
                    <a:lstStyle/>
                    <a:p>
                      <a:pPr algn="just">
                        <a:spcAft>
                          <a:spcPts val="0"/>
                        </a:spcAft>
                      </a:pPr>
                      <a:r>
                        <a:rPr lang="en-US" sz="1200">
                          <a:latin typeface="Cambria"/>
                          <a:cs typeface="Times New Roman"/>
                        </a:rPr>
                        <a:t>List </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a:latin typeface="Cambria"/>
                          <a:cs typeface="Times New Roman"/>
                        </a:rPr>
                        <a:t>Creates a list from which the user can choose. Similar to the standard Windows list box.</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79">
                <a:tc>
                  <a:txBody>
                    <a:bodyPr/>
                    <a:lstStyle/>
                    <a:p>
                      <a:pPr algn="just">
                        <a:spcAft>
                          <a:spcPts val="0"/>
                        </a:spcAft>
                      </a:pPr>
                      <a:r>
                        <a:rPr lang="en-US" sz="1200">
                          <a:latin typeface="Cambria"/>
                          <a:cs typeface="Times New Roman"/>
                        </a:rPr>
                        <a:t>MediaTracker </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a:latin typeface="Cambria"/>
                          <a:cs typeface="Times New Roman"/>
                        </a:rPr>
                        <a:t>Manages media objects.</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79">
                <a:tc>
                  <a:txBody>
                    <a:bodyPr/>
                    <a:lstStyle/>
                    <a:p>
                      <a:pPr algn="just">
                        <a:spcAft>
                          <a:spcPts val="0"/>
                        </a:spcAft>
                      </a:pPr>
                      <a:r>
                        <a:rPr lang="en-US" sz="1200">
                          <a:latin typeface="Cambria"/>
                          <a:cs typeface="Times New Roman"/>
                        </a:rPr>
                        <a:t>Menu </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a:latin typeface="Cambria"/>
                          <a:cs typeface="Times New Roman"/>
                        </a:rPr>
                        <a:t>Creates a pull-down menu.</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79">
                <a:tc>
                  <a:txBody>
                    <a:bodyPr/>
                    <a:lstStyle/>
                    <a:p>
                      <a:pPr algn="just">
                        <a:spcAft>
                          <a:spcPts val="0"/>
                        </a:spcAft>
                      </a:pPr>
                      <a:r>
                        <a:rPr lang="en-US" sz="1200">
                          <a:latin typeface="Cambria"/>
                          <a:cs typeface="Times New Roman"/>
                        </a:rPr>
                        <a:t>MenuBar </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a:latin typeface="Cambria"/>
                          <a:cs typeface="Times New Roman"/>
                        </a:rPr>
                        <a:t>Creates a menu bar.</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79">
                <a:tc>
                  <a:txBody>
                    <a:bodyPr/>
                    <a:lstStyle/>
                    <a:p>
                      <a:pPr algn="just">
                        <a:spcAft>
                          <a:spcPts val="0"/>
                        </a:spcAft>
                      </a:pPr>
                      <a:r>
                        <a:rPr lang="en-US" sz="1200">
                          <a:latin typeface="Cambria"/>
                          <a:cs typeface="Times New Roman"/>
                        </a:rPr>
                        <a:t>MenuComponent </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a:latin typeface="Cambria"/>
                          <a:cs typeface="Times New Roman"/>
                        </a:rPr>
                        <a:t>An abstract class implemented by various menu classes.</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79">
                <a:tc>
                  <a:txBody>
                    <a:bodyPr/>
                    <a:lstStyle/>
                    <a:p>
                      <a:pPr algn="just">
                        <a:spcAft>
                          <a:spcPts val="0"/>
                        </a:spcAft>
                      </a:pPr>
                      <a:r>
                        <a:rPr lang="en-US" sz="1200">
                          <a:latin typeface="Cambria"/>
                          <a:cs typeface="Times New Roman"/>
                        </a:rPr>
                        <a:t>MenuItem </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a:latin typeface="Cambria"/>
                          <a:cs typeface="Times New Roman"/>
                        </a:rPr>
                        <a:t>Creates a menu item.</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79">
                <a:tc>
                  <a:txBody>
                    <a:bodyPr/>
                    <a:lstStyle/>
                    <a:p>
                      <a:pPr algn="just">
                        <a:spcAft>
                          <a:spcPts val="0"/>
                        </a:spcAft>
                      </a:pPr>
                      <a:r>
                        <a:rPr lang="en-US" sz="1200">
                          <a:latin typeface="Cambria"/>
                          <a:cs typeface="Times New Roman"/>
                        </a:rPr>
                        <a:t>MenuShortcut </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a:latin typeface="Cambria"/>
                          <a:cs typeface="Times New Roman"/>
                        </a:rPr>
                        <a:t>Encapsulates a keyboard shortcut for a menu item.</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79">
                <a:tc>
                  <a:txBody>
                    <a:bodyPr/>
                    <a:lstStyle/>
                    <a:p>
                      <a:pPr algn="just">
                        <a:spcAft>
                          <a:spcPts val="0"/>
                        </a:spcAft>
                      </a:pPr>
                      <a:r>
                        <a:rPr lang="en-US" sz="1200">
                          <a:latin typeface="Cambria"/>
                          <a:cs typeface="Times New Roman"/>
                        </a:rPr>
                        <a:t>Panel </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a:latin typeface="Cambria"/>
                          <a:cs typeface="Times New Roman"/>
                        </a:rPr>
                        <a:t>The simplest concrete subclass of </a:t>
                      </a:r>
                      <a:r>
                        <a:rPr lang="en-US" sz="1200" b="1">
                          <a:latin typeface="Cambria"/>
                          <a:cs typeface="Times New Roman"/>
                        </a:rPr>
                        <a:t>Container</a:t>
                      </a:r>
                      <a:r>
                        <a:rPr lang="en-US" sz="1200">
                          <a:latin typeface="Cambria"/>
                          <a:cs typeface="Times New Roman"/>
                        </a:rPr>
                        <a:t>.</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79">
                <a:tc>
                  <a:txBody>
                    <a:bodyPr/>
                    <a:lstStyle/>
                    <a:p>
                      <a:pPr algn="just">
                        <a:spcAft>
                          <a:spcPts val="0"/>
                        </a:spcAft>
                      </a:pPr>
                      <a:r>
                        <a:rPr lang="en-US" sz="1200">
                          <a:latin typeface="Cambria"/>
                          <a:cs typeface="Times New Roman"/>
                        </a:rPr>
                        <a:t>Point </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a:latin typeface="Cambria"/>
                          <a:cs typeface="Times New Roman"/>
                        </a:rPr>
                        <a:t>Encapsulates a Cartesian coordinate pair, stored in </a:t>
                      </a:r>
                      <a:r>
                        <a:rPr lang="en-US" sz="1200" b="1">
                          <a:latin typeface="Cambria"/>
                          <a:cs typeface="Times New Roman"/>
                        </a:rPr>
                        <a:t>x </a:t>
                      </a:r>
                      <a:r>
                        <a:rPr lang="en-US" sz="1200">
                          <a:latin typeface="Cambria"/>
                          <a:cs typeface="Times New Roman"/>
                        </a:rPr>
                        <a:t>and </a:t>
                      </a:r>
                      <a:r>
                        <a:rPr lang="en-US" sz="1200" b="1">
                          <a:latin typeface="Cambria"/>
                          <a:cs typeface="Times New Roman"/>
                        </a:rPr>
                        <a:t>y</a:t>
                      </a:r>
                      <a:r>
                        <a:rPr lang="en-US" sz="1200">
                          <a:latin typeface="Cambria"/>
                          <a:cs typeface="Times New Roman"/>
                        </a:rPr>
                        <a:t>.</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79">
                <a:tc>
                  <a:txBody>
                    <a:bodyPr/>
                    <a:lstStyle/>
                    <a:p>
                      <a:pPr algn="just">
                        <a:spcAft>
                          <a:spcPts val="0"/>
                        </a:spcAft>
                      </a:pPr>
                      <a:r>
                        <a:rPr lang="en-US" sz="1200">
                          <a:latin typeface="Cambria"/>
                          <a:cs typeface="Times New Roman"/>
                        </a:rPr>
                        <a:t>Polygon </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a:latin typeface="Cambria"/>
                          <a:cs typeface="Times New Roman"/>
                        </a:rPr>
                        <a:t>Encapsulates a polygon.</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79">
                <a:tc>
                  <a:txBody>
                    <a:bodyPr/>
                    <a:lstStyle/>
                    <a:p>
                      <a:pPr algn="just">
                        <a:spcAft>
                          <a:spcPts val="0"/>
                        </a:spcAft>
                      </a:pPr>
                      <a:r>
                        <a:rPr lang="en-US" sz="1200">
                          <a:latin typeface="Cambria"/>
                          <a:cs typeface="Times New Roman"/>
                        </a:rPr>
                        <a:t>PopupMenu </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a:latin typeface="Cambria"/>
                          <a:cs typeface="Times New Roman"/>
                        </a:rPr>
                        <a:t>Encapsulates a pop-up menu.</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79">
                <a:tc>
                  <a:txBody>
                    <a:bodyPr/>
                    <a:lstStyle/>
                    <a:p>
                      <a:pPr algn="just">
                        <a:spcAft>
                          <a:spcPts val="0"/>
                        </a:spcAft>
                      </a:pPr>
                      <a:r>
                        <a:rPr lang="en-US" sz="1200">
                          <a:latin typeface="Cambria"/>
                          <a:cs typeface="Times New Roman"/>
                        </a:rPr>
                        <a:t>PrintJob </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a:latin typeface="Cambria"/>
                          <a:cs typeface="Times New Roman"/>
                        </a:rPr>
                        <a:t>An abstract class that represents a print job.</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79">
                <a:tc>
                  <a:txBody>
                    <a:bodyPr/>
                    <a:lstStyle/>
                    <a:p>
                      <a:pPr algn="just">
                        <a:spcAft>
                          <a:spcPts val="0"/>
                        </a:spcAft>
                      </a:pPr>
                      <a:r>
                        <a:rPr lang="en-US" sz="1200">
                          <a:latin typeface="Cambria"/>
                          <a:cs typeface="Times New Roman"/>
                        </a:rPr>
                        <a:t>Rectangle </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a:latin typeface="Cambria"/>
                          <a:cs typeface="Times New Roman"/>
                        </a:rPr>
                        <a:t>Encapsulates a rectangle.</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79">
                <a:tc>
                  <a:txBody>
                    <a:bodyPr/>
                    <a:lstStyle/>
                    <a:p>
                      <a:pPr algn="just">
                        <a:spcAft>
                          <a:spcPts val="0"/>
                        </a:spcAft>
                      </a:pPr>
                      <a:r>
                        <a:rPr lang="en-US" sz="1200">
                          <a:latin typeface="Cambria"/>
                          <a:cs typeface="Times New Roman"/>
                        </a:rPr>
                        <a:t>Robot </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a:latin typeface="Cambria"/>
                          <a:cs typeface="Times New Roman"/>
                        </a:rPr>
                        <a:t>Supports automated testing of AWT- based applications.</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79">
                <a:tc>
                  <a:txBody>
                    <a:bodyPr/>
                    <a:lstStyle/>
                    <a:p>
                      <a:pPr algn="just">
                        <a:spcAft>
                          <a:spcPts val="0"/>
                        </a:spcAft>
                      </a:pPr>
                      <a:r>
                        <a:rPr lang="en-US" sz="1200">
                          <a:latin typeface="Cambria"/>
                          <a:cs typeface="Times New Roman"/>
                        </a:rPr>
                        <a:t>Scrollbar </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a:latin typeface="Cambria"/>
                          <a:cs typeface="Times New Roman"/>
                        </a:rPr>
                        <a:t>Creates a scroll bar control.</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3974">
                <a:tc>
                  <a:txBody>
                    <a:bodyPr/>
                    <a:lstStyle/>
                    <a:p>
                      <a:pPr algn="just">
                        <a:spcAft>
                          <a:spcPts val="0"/>
                        </a:spcAft>
                      </a:pPr>
                      <a:r>
                        <a:rPr lang="en-US" sz="1200">
                          <a:latin typeface="Cambria"/>
                          <a:cs typeface="Times New Roman"/>
                        </a:rPr>
                        <a:t>ScrollPane </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a:latin typeface="Cambria"/>
                          <a:cs typeface="Times New Roman"/>
                        </a:rPr>
                        <a:t>A container that provides horizontal and/or vertical scroll bars for another component.</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3974">
                <a:tc>
                  <a:txBody>
                    <a:bodyPr/>
                    <a:lstStyle/>
                    <a:p>
                      <a:pPr algn="just">
                        <a:spcAft>
                          <a:spcPts val="0"/>
                        </a:spcAft>
                      </a:pPr>
                      <a:r>
                        <a:rPr lang="en-US" sz="1200">
                          <a:latin typeface="Cambria"/>
                          <a:cs typeface="Times New Roman"/>
                        </a:rPr>
                        <a:t>SystemColor </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a:latin typeface="Cambria"/>
                          <a:cs typeface="Times New Roman"/>
                        </a:rPr>
                        <a:t>Contains the colors of GUI widgets such as windows, scroll bars, text, and others.</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79">
                <a:tc>
                  <a:txBody>
                    <a:bodyPr/>
                    <a:lstStyle/>
                    <a:p>
                      <a:pPr algn="just">
                        <a:spcAft>
                          <a:spcPts val="0"/>
                        </a:spcAft>
                      </a:pPr>
                      <a:r>
                        <a:rPr lang="en-US" sz="1200">
                          <a:latin typeface="Cambria"/>
                          <a:cs typeface="Times New Roman"/>
                        </a:rPr>
                        <a:t>TextArea </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a:latin typeface="Cambria"/>
                          <a:cs typeface="Times New Roman"/>
                        </a:rPr>
                        <a:t>Creates a multiline edit control.</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79">
                <a:tc>
                  <a:txBody>
                    <a:bodyPr/>
                    <a:lstStyle/>
                    <a:p>
                      <a:pPr algn="just">
                        <a:spcAft>
                          <a:spcPts val="0"/>
                        </a:spcAft>
                      </a:pPr>
                      <a:r>
                        <a:rPr lang="en-US" sz="1200">
                          <a:latin typeface="Cambria"/>
                          <a:cs typeface="Times New Roman"/>
                        </a:rPr>
                        <a:t>TextComponent </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a:latin typeface="Cambria"/>
                          <a:cs typeface="Times New Roman"/>
                        </a:rPr>
                        <a:t>A superclass for </a:t>
                      </a:r>
                      <a:r>
                        <a:rPr lang="en-US" sz="1200" b="1">
                          <a:latin typeface="Cambria"/>
                          <a:cs typeface="Times New Roman"/>
                        </a:rPr>
                        <a:t>TextArea </a:t>
                      </a:r>
                      <a:r>
                        <a:rPr lang="en-US" sz="1200">
                          <a:latin typeface="Cambria"/>
                          <a:cs typeface="Times New Roman"/>
                        </a:rPr>
                        <a:t>and </a:t>
                      </a:r>
                      <a:r>
                        <a:rPr lang="en-US" sz="1200" b="1">
                          <a:latin typeface="Cambria"/>
                          <a:cs typeface="Times New Roman"/>
                        </a:rPr>
                        <a:t>TextField</a:t>
                      </a:r>
                      <a:r>
                        <a:rPr lang="en-US" sz="1200">
                          <a:latin typeface="Cambria"/>
                          <a:cs typeface="Times New Roman"/>
                        </a:rPr>
                        <a:t>.</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79">
                <a:tc>
                  <a:txBody>
                    <a:bodyPr/>
                    <a:lstStyle/>
                    <a:p>
                      <a:pPr algn="just">
                        <a:spcAft>
                          <a:spcPts val="0"/>
                        </a:spcAft>
                      </a:pPr>
                      <a:r>
                        <a:rPr lang="en-US" sz="1200">
                          <a:latin typeface="Cambria"/>
                          <a:cs typeface="Times New Roman"/>
                        </a:rPr>
                        <a:t>TextField </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a:latin typeface="Cambria"/>
                          <a:cs typeface="Times New Roman"/>
                        </a:rPr>
                        <a:t>Creates a single-line edit control.</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79">
                <a:tc>
                  <a:txBody>
                    <a:bodyPr/>
                    <a:lstStyle/>
                    <a:p>
                      <a:pPr algn="just">
                        <a:spcAft>
                          <a:spcPts val="0"/>
                        </a:spcAft>
                      </a:pPr>
                      <a:r>
                        <a:rPr lang="en-US" sz="1200">
                          <a:latin typeface="Cambria"/>
                          <a:cs typeface="Times New Roman"/>
                        </a:rPr>
                        <a:t>Toolkit </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a:latin typeface="Cambria"/>
                          <a:cs typeface="Times New Roman"/>
                        </a:rPr>
                        <a:t>Abstract class implemented by the AWT.</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79">
                <a:tc>
                  <a:txBody>
                    <a:bodyPr/>
                    <a:lstStyle/>
                    <a:p>
                      <a:pPr algn="just">
                        <a:spcAft>
                          <a:spcPts val="0"/>
                        </a:spcAft>
                      </a:pPr>
                      <a:r>
                        <a:rPr lang="en-US" sz="1200">
                          <a:latin typeface="Cambria"/>
                          <a:cs typeface="Times New Roman"/>
                        </a:rPr>
                        <a:t>Window </a:t>
                      </a:r>
                      <a:endParaRPr lang="en-US" sz="120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dirty="0">
                          <a:latin typeface="Cambria"/>
                          <a:cs typeface="Times New Roman"/>
                        </a:rPr>
                        <a:t>Creates a window with no frame, no menu bar, and no title.</a:t>
                      </a:r>
                      <a:endParaRPr lang="en-US" sz="1200" dirty="0">
                        <a:latin typeface="Calibri"/>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itle 1"/>
          <p:cNvSpPr>
            <a:spLocks noGrp="1"/>
          </p:cNvSpPr>
          <p:nvPr>
            <p:ph type="title"/>
          </p:nvPr>
        </p:nvSpPr>
        <p:spPr>
          <a:xfrm>
            <a:off x="381000" y="274638"/>
            <a:ext cx="8458200" cy="792162"/>
          </a:xfrm>
        </p:spPr>
        <p:txBody>
          <a:bodyPr/>
          <a:lstStyle/>
          <a:p>
            <a:pPr algn="just" eaLnBrk="1" hangingPunct="1"/>
            <a:r>
              <a:rPr lang="en-US" smtClean="0">
                <a:solidFill>
                  <a:schemeClr val="tx1"/>
                </a:solidFill>
                <a:latin typeface="Cambria" pitchFamily="18" charset="0"/>
                <a:cs typeface="Calibri" pitchFamily="34" charset="0"/>
              </a:rPr>
              <a:t>Window Fundamentals</a:t>
            </a:r>
          </a:p>
        </p:txBody>
      </p:sp>
      <p:sp>
        <p:nvSpPr>
          <p:cNvPr id="78851" name="Content Placeholder 2"/>
          <p:cNvSpPr>
            <a:spLocks noGrp="1"/>
          </p:cNvSpPr>
          <p:nvPr>
            <p:ph sz="quarter" idx="1"/>
          </p:nvPr>
        </p:nvSpPr>
        <p:spPr>
          <a:xfrm>
            <a:off x="5562600" y="1905000"/>
            <a:ext cx="3505200" cy="3581400"/>
          </a:xfrm>
        </p:spPr>
        <p:txBody>
          <a:bodyPr>
            <a:normAutofit lnSpcReduction="10000"/>
          </a:bodyPr>
          <a:lstStyle/>
          <a:p>
            <a:pPr marL="0" algn="just">
              <a:lnSpc>
                <a:spcPct val="115000"/>
              </a:lnSpc>
              <a:spcBef>
                <a:spcPts val="0"/>
              </a:spcBef>
              <a:spcAft>
                <a:spcPts val="1000"/>
              </a:spcAft>
              <a:buFont typeface="Wingdings 2" pitchFamily="18" charset="2"/>
              <a:buNone/>
              <a:defRPr/>
            </a:pPr>
            <a:r>
              <a:rPr lang="en-US" sz="2400" dirty="0" smtClean="0">
                <a:latin typeface="Cambria"/>
                <a:ea typeface="Times New Roman"/>
                <a:cs typeface="Times New Roman"/>
              </a:rPr>
              <a:t>The two most common windows are: </a:t>
            </a:r>
            <a:endParaRPr lang="en-US" sz="3200" dirty="0" smtClean="0">
              <a:latin typeface="Calibri"/>
              <a:ea typeface="Times New Roman"/>
              <a:cs typeface="Times New Roman"/>
            </a:endParaRPr>
          </a:p>
          <a:p>
            <a:pPr marL="342900" indent="-342900" algn="just">
              <a:lnSpc>
                <a:spcPct val="115000"/>
              </a:lnSpc>
              <a:spcBef>
                <a:spcPts val="0"/>
              </a:spcBef>
              <a:spcAft>
                <a:spcPts val="0"/>
              </a:spcAft>
              <a:buFont typeface="Symbol"/>
              <a:buChar char=""/>
              <a:defRPr/>
            </a:pPr>
            <a:r>
              <a:rPr lang="en-US" sz="2400" dirty="0" smtClean="0">
                <a:latin typeface="Cambria"/>
                <a:ea typeface="Times New Roman"/>
                <a:cs typeface="Times New Roman"/>
              </a:rPr>
              <a:t>Those derived from </a:t>
            </a:r>
            <a:r>
              <a:rPr lang="en-US" sz="2400" b="1" dirty="0" smtClean="0">
                <a:latin typeface="Cambria"/>
                <a:ea typeface="Times New Roman"/>
                <a:cs typeface="Times New Roman"/>
              </a:rPr>
              <a:t>Panel</a:t>
            </a:r>
            <a:r>
              <a:rPr lang="en-US" sz="2400" dirty="0" smtClean="0">
                <a:latin typeface="Cambria"/>
                <a:ea typeface="Times New Roman"/>
                <a:cs typeface="Times New Roman"/>
              </a:rPr>
              <a:t>, which is used by applets</a:t>
            </a:r>
            <a:endParaRPr lang="en-US" sz="3200" dirty="0" smtClean="0">
              <a:latin typeface="Calibri"/>
              <a:ea typeface="Times New Roman"/>
              <a:cs typeface="Times New Roman"/>
            </a:endParaRPr>
          </a:p>
          <a:p>
            <a:pPr marL="342900" indent="-342900" algn="just">
              <a:lnSpc>
                <a:spcPct val="115000"/>
              </a:lnSpc>
              <a:spcBef>
                <a:spcPts val="0"/>
              </a:spcBef>
              <a:spcAft>
                <a:spcPts val="1000"/>
              </a:spcAft>
              <a:buFont typeface="Symbol"/>
              <a:buChar char=""/>
              <a:defRPr/>
            </a:pPr>
            <a:r>
              <a:rPr lang="en-US" sz="2400" dirty="0" smtClean="0">
                <a:latin typeface="Cambria"/>
                <a:ea typeface="Times New Roman"/>
                <a:cs typeface="Times New Roman"/>
              </a:rPr>
              <a:t>Those derived from </a:t>
            </a:r>
            <a:r>
              <a:rPr lang="en-US" sz="2400" b="1" dirty="0" smtClean="0">
                <a:latin typeface="Cambria"/>
                <a:ea typeface="Times New Roman"/>
                <a:cs typeface="Times New Roman"/>
              </a:rPr>
              <a:t>Frame</a:t>
            </a:r>
            <a:r>
              <a:rPr lang="en-US" sz="2400" dirty="0" smtClean="0">
                <a:latin typeface="Cambria"/>
                <a:ea typeface="Times New Roman"/>
                <a:cs typeface="Times New Roman"/>
              </a:rPr>
              <a:t>, which creates a standard window </a:t>
            </a:r>
            <a:endParaRPr lang="en-US" sz="3200" dirty="0" smtClean="0">
              <a:latin typeface="Calibri"/>
              <a:ea typeface="Times New Roman"/>
              <a:cs typeface="Times New Roman"/>
            </a:endParaRPr>
          </a:p>
          <a:p>
            <a:pPr>
              <a:defRPr/>
            </a:pPr>
            <a:endParaRPr lang="en-US" sz="2200" dirty="0" smtClean="0">
              <a:latin typeface="Cambria" pitchFamily="18" charset="0"/>
            </a:endParaRPr>
          </a:p>
        </p:txBody>
      </p:sp>
      <p:pic>
        <p:nvPicPr>
          <p:cNvPr id="157700" name="Picture 2" descr="http://www.cs.unc.edu/~jbs/images/java/comp-hier.GIF"/>
          <p:cNvPicPr>
            <a:picLocks noChangeAspect="1" noChangeArrowheads="1"/>
          </p:cNvPicPr>
          <p:nvPr/>
        </p:nvPicPr>
        <p:blipFill>
          <a:blip r:embed="rId3" cstate="print"/>
          <a:srcRect/>
          <a:stretch>
            <a:fillRect/>
          </a:stretch>
        </p:blipFill>
        <p:spPr bwMode="auto">
          <a:xfrm>
            <a:off x="152400" y="1828800"/>
            <a:ext cx="5334000" cy="388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itle 1"/>
          <p:cNvSpPr>
            <a:spLocks noGrp="1"/>
          </p:cNvSpPr>
          <p:nvPr>
            <p:ph type="title"/>
          </p:nvPr>
        </p:nvSpPr>
        <p:spPr>
          <a:xfrm>
            <a:off x="381000" y="274638"/>
            <a:ext cx="8458200" cy="792162"/>
          </a:xfrm>
        </p:spPr>
        <p:txBody>
          <a:bodyPr/>
          <a:lstStyle/>
          <a:p>
            <a:pPr algn="just" eaLnBrk="1" hangingPunct="1"/>
            <a:r>
              <a:rPr lang="en-US" smtClean="0">
                <a:solidFill>
                  <a:schemeClr val="tx1"/>
                </a:solidFill>
                <a:latin typeface="Cambria" pitchFamily="18" charset="0"/>
                <a:cs typeface="Calibri" pitchFamily="34" charset="0"/>
              </a:rPr>
              <a:t>Window Fundamentals</a:t>
            </a:r>
          </a:p>
        </p:txBody>
      </p:sp>
      <p:sp>
        <p:nvSpPr>
          <p:cNvPr id="158723" name="Content Placeholder 2"/>
          <p:cNvSpPr>
            <a:spLocks noGrp="1"/>
          </p:cNvSpPr>
          <p:nvPr>
            <p:ph sz="quarter" idx="1"/>
          </p:nvPr>
        </p:nvSpPr>
        <p:spPr>
          <a:xfrm>
            <a:off x="381000" y="1143000"/>
            <a:ext cx="8686800" cy="5486400"/>
          </a:xfrm>
        </p:spPr>
        <p:txBody>
          <a:bodyPr/>
          <a:lstStyle/>
          <a:p>
            <a:pPr marL="457200" algn="just"/>
            <a:r>
              <a:rPr lang="en-US" sz="2400" b="1" smtClean="0">
                <a:latin typeface="Cambria" pitchFamily="18" charset="0"/>
              </a:rPr>
              <a:t>Frame( ) </a:t>
            </a:r>
            <a:r>
              <a:rPr lang="en-US" sz="2400" smtClean="0">
                <a:latin typeface="Cambria" pitchFamily="18" charset="0"/>
              </a:rPr>
              <a:t>: Creates a standard window</a:t>
            </a:r>
          </a:p>
          <a:p>
            <a:pPr marL="457200" algn="just"/>
            <a:r>
              <a:rPr lang="en-US" sz="2400" b="1" smtClean="0">
                <a:latin typeface="Cambria" pitchFamily="18" charset="0"/>
              </a:rPr>
              <a:t>windowFrame(String </a:t>
            </a:r>
            <a:r>
              <a:rPr lang="en-US" sz="2400" b="1" i="1" smtClean="0">
                <a:latin typeface="Cambria" pitchFamily="18" charset="0"/>
              </a:rPr>
              <a:t>title</a:t>
            </a:r>
            <a:r>
              <a:rPr lang="en-US" sz="2400" b="1" smtClean="0">
                <a:latin typeface="Cambria" pitchFamily="18" charset="0"/>
              </a:rPr>
              <a:t>) </a:t>
            </a:r>
            <a:r>
              <a:rPr lang="en-US" sz="2400" smtClean="0">
                <a:latin typeface="Cambria" pitchFamily="18" charset="0"/>
              </a:rPr>
              <a:t>: Creates a window with title</a:t>
            </a:r>
          </a:p>
          <a:p>
            <a:pPr marL="457200" algn="just"/>
            <a:r>
              <a:rPr lang="en-US" sz="2400" b="1" smtClean="0">
                <a:latin typeface="Cambria" pitchFamily="18" charset="0"/>
              </a:rPr>
              <a:t>void setSize(int </a:t>
            </a:r>
            <a:r>
              <a:rPr lang="en-US" sz="2400" b="1" i="1" smtClean="0">
                <a:latin typeface="Cambria" pitchFamily="18" charset="0"/>
              </a:rPr>
              <a:t>newWidth</a:t>
            </a:r>
            <a:r>
              <a:rPr lang="en-US" sz="2400" b="1" smtClean="0">
                <a:latin typeface="Cambria" pitchFamily="18" charset="0"/>
              </a:rPr>
              <a:t>, int </a:t>
            </a:r>
            <a:r>
              <a:rPr lang="en-US" sz="2400" b="1" i="1" smtClean="0">
                <a:latin typeface="Cambria" pitchFamily="18" charset="0"/>
              </a:rPr>
              <a:t>newHeight</a:t>
            </a:r>
            <a:r>
              <a:rPr lang="en-US" sz="2400" b="1" smtClean="0">
                <a:latin typeface="Cambria" pitchFamily="18" charset="0"/>
              </a:rPr>
              <a:t>) </a:t>
            </a:r>
            <a:r>
              <a:rPr lang="en-US" sz="2400" smtClean="0">
                <a:latin typeface="Cambria" pitchFamily="18" charset="0"/>
              </a:rPr>
              <a:t>: To set the dimensions of the window. </a:t>
            </a:r>
          </a:p>
          <a:p>
            <a:pPr marL="457200" algn="just"/>
            <a:r>
              <a:rPr lang="en-US" sz="2400" b="1" smtClean="0">
                <a:latin typeface="Cambria" pitchFamily="18" charset="0"/>
              </a:rPr>
              <a:t>void setSize(Dimension </a:t>
            </a:r>
            <a:r>
              <a:rPr lang="en-US" sz="2400" b="1" i="1" smtClean="0">
                <a:latin typeface="Cambria" pitchFamily="18" charset="0"/>
              </a:rPr>
              <a:t>newSize</a:t>
            </a:r>
            <a:r>
              <a:rPr lang="en-US" sz="2400" b="1" smtClean="0">
                <a:latin typeface="Cambria" pitchFamily="18" charset="0"/>
              </a:rPr>
              <a:t>) </a:t>
            </a:r>
            <a:r>
              <a:rPr lang="en-US" sz="2400" smtClean="0">
                <a:latin typeface="Cambria" pitchFamily="18" charset="0"/>
              </a:rPr>
              <a:t>: Dimension object is passed. It contains width and height fields.</a:t>
            </a:r>
          </a:p>
          <a:p>
            <a:pPr marL="457200" algn="just"/>
            <a:r>
              <a:rPr lang="en-US" sz="2400" b="1" smtClean="0">
                <a:latin typeface="Cambria" pitchFamily="18" charset="0"/>
              </a:rPr>
              <a:t>Dimension getSize( ) </a:t>
            </a:r>
            <a:r>
              <a:rPr lang="en-US" sz="2400" smtClean="0">
                <a:latin typeface="Cambria" pitchFamily="18" charset="0"/>
              </a:rPr>
              <a:t>: To obtain the current size of a window</a:t>
            </a:r>
          </a:p>
          <a:p>
            <a:pPr marL="457200" algn="just"/>
            <a:r>
              <a:rPr lang="en-US" sz="2400" b="1" smtClean="0">
                <a:latin typeface="Cambria" pitchFamily="18" charset="0"/>
              </a:rPr>
              <a:t>void setVisible(boolean </a:t>
            </a:r>
            <a:r>
              <a:rPr lang="en-US" sz="2400" b="1" i="1" smtClean="0">
                <a:latin typeface="Cambria" pitchFamily="18" charset="0"/>
              </a:rPr>
              <a:t>visibleFlag</a:t>
            </a:r>
            <a:r>
              <a:rPr lang="en-US" sz="2400" b="1" smtClean="0">
                <a:latin typeface="Cambria" pitchFamily="18" charset="0"/>
              </a:rPr>
              <a:t>) </a:t>
            </a:r>
            <a:r>
              <a:rPr lang="en-US" sz="2400" smtClean="0">
                <a:latin typeface="Cambria" pitchFamily="18" charset="0"/>
              </a:rPr>
              <a:t>: To visible a newly created window. </a:t>
            </a:r>
          </a:p>
          <a:p>
            <a:pPr marL="457200" algn="just"/>
            <a:r>
              <a:rPr lang="en-US" sz="2400" b="1" smtClean="0">
                <a:latin typeface="Cambria" pitchFamily="18" charset="0"/>
              </a:rPr>
              <a:t>void setTitle(String </a:t>
            </a:r>
            <a:r>
              <a:rPr lang="en-US" sz="2400" b="1" i="1" smtClean="0">
                <a:latin typeface="Cambria" pitchFamily="18" charset="0"/>
              </a:rPr>
              <a:t>newTitle</a:t>
            </a:r>
            <a:r>
              <a:rPr lang="en-US" sz="2400" b="1" smtClean="0">
                <a:latin typeface="Cambria" pitchFamily="18" charset="0"/>
              </a:rPr>
              <a:t>) </a:t>
            </a:r>
            <a:r>
              <a:rPr lang="en-US" sz="2400" smtClean="0">
                <a:latin typeface="Cambria" pitchFamily="18" charset="0"/>
              </a:rPr>
              <a:t>: To change window title</a:t>
            </a:r>
          </a:p>
          <a:p>
            <a:pPr marL="457200" algn="just"/>
            <a:r>
              <a:rPr lang="en-US" sz="2400" smtClean="0">
                <a:latin typeface="Cambria" pitchFamily="18" charset="0"/>
              </a:rPr>
              <a:t>Closing a Frame Window : Call setVisible(false) followed by windowClosing( )</a:t>
            </a:r>
            <a:endParaRPr lang="en-US" sz="240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itle 1"/>
          <p:cNvSpPr>
            <a:spLocks noGrp="1"/>
          </p:cNvSpPr>
          <p:nvPr>
            <p:ph type="title"/>
          </p:nvPr>
        </p:nvSpPr>
        <p:spPr>
          <a:xfrm>
            <a:off x="381000" y="274638"/>
            <a:ext cx="8458200" cy="792162"/>
          </a:xfrm>
        </p:spPr>
        <p:txBody>
          <a:bodyPr/>
          <a:lstStyle/>
          <a:p>
            <a:pPr algn="just" eaLnBrk="1" hangingPunct="1"/>
            <a:r>
              <a:rPr lang="en-US" smtClean="0">
                <a:solidFill>
                  <a:schemeClr val="tx1"/>
                </a:solidFill>
                <a:latin typeface="Cambria" pitchFamily="18" charset="0"/>
                <a:cs typeface="Calibri" pitchFamily="34" charset="0"/>
              </a:rPr>
              <a:t>AWT Controls</a:t>
            </a:r>
          </a:p>
        </p:txBody>
      </p:sp>
      <p:sp>
        <p:nvSpPr>
          <p:cNvPr id="159747" name="Content Placeholder 2"/>
          <p:cNvSpPr>
            <a:spLocks noGrp="1"/>
          </p:cNvSpPr>
          <p:nvPr>
            <p:ph sz="quarter" idx="1"/>
          </p:nvPr>
        </p:nvSpPr>
        <p:spPr>
          <a:xfrm>
            <a:off x="381000" y="1143000"/>
            <a:ext cx="8686800" cy="5486400"/>
          </a:xfrm>
        </p:spPr>
        <p:txBody>
          <a:bodyPr/>
          <a:lstStyle/>
          <a:p>
            <a:r>
              <a:rPr lang="en-US" sz="2400" i="1" dirty="0" smtClean="0">
                <a:latin typeface="Cambria" pitchFamily="18" charset="0"/>
              </a:rPr>
              <a:t>Controls </a:t>
            </a:r>
            <a:r>
              <a:rPr lang="en-US" sz="2400" dirty="0" smtClean="0">
                <a:latin typeface="Cambria" pitchFamily="18" charset="0"/>
              </a:rPr>
              <a:t>are components that allow a user to interact with</a:t>
            </a:r>
          </a:p>
          <a:p>
            <a:pPr>
              <a:buNone/>
            </a:pPr>
            <a:r>
              <a:rPr lang="en-US" sz="2400" dirty="0" smtClean="0">
                <a:latin typeface="Cambria" pitchFamily="18" charset="0"/>
              </a:rPr>
              <a:t>     the application in various ways. </a:t>
            </a:r>
          </a:p>
          <a:p>
            <a:r>
              <a:rPr lang="en-US" sz="2400" dirty="0" smtClean="0">
                <a:latin typeface="Cambria" pitchFamily="18" charset="0"/>
              </a:rPr>
              <a:t>The AWT supports the following types of controls:</a:t>
            </a:r>
          </a:p>
          <a:p>
            <a:pPr lvl="1"/>
            <a:r>
              <a:rPr lang="en-US" sz="2200" dirty="0" smtClean="0">
                <a:solidFill>
                  <a:schemeClr val="tx1"/>
                </a:solidFill>
                <a:latin typeface="Cambria" pitchFamily="18" charset="0"/>
              </a:rPr>
              <a:t>Labels</a:t>
            </a:r>
          </a:p>
          <a:p>
            <a:pPr lvl="1"/>
            <a:r>
              <a:rPr lang="en-US" sz="2200" dirty="0" smtClean="0">
                <a:solidFill>
                  <a:schemeClr val="tx1"/>
                </a:solidFill>
                <a:latin typeface="Cambria" pitchFamily="18" charset="0"/>
              </a:rPr>
              <a:t>Push buttons</a:t>
            </a:r>
          </a:p>
          <a:p>
            <a:pPr lvl="1"/>
            <a:r>
              <a:rPr lang="en-US" sz="2200" dirty="0" smtClean="0">
                <a:solidFill>
                  <a:schemeClr val="tx1"/>
                </a:solidFill>
                <a:latin typeface="Cambria" pitchFamily="18" charset="0"/>
              </a:rPr>
              <a:t>Check boxes</a:t>
            </a:r>
          </a:p>
          <a:p>
            <a:pPr lvl="1"/>
            <a:r>
              <a:rPr lang="en-US" sz="2200" dirty="0" smtClean="0">
                <a:solidFill>
                  <a:schemeClr val="tx1"/>
                </a:solidFill>
                <a:latin typeface="Cambria" pitchFamily="18" charset="0"/>
              </a:rPr>
              <a:t>Check box groups(Radio buttons)</a:t>
            </a:r>
          </a:p>
          <a:p>
            <a:pPr lvl="1"/>
            <a:r>
              <a:rPr lang="en-US" sz="2200" dirty="0" smtClean="0">
                <a:solidFill>
                  <a:schemeClr val="tx1"/>
                </a:solidFill>
                <a:latin typeface="Cambria" pitchFamily="18" charset="0"/>
              </a:rPr>
              <a:t>Choice lists</a:t>
            </a:r>
          </a:p>
          <a:p>
            <a:pPr lvl="1"/>
            <a:r>
              <a:rPr lang="en-US" sz="2200" dirty="0" smtClean="0">
                <a:solidFill>
                  <a:schemeClr val="tx1"/>
                </a:solidFill>
                <a:latin typeface="Cambria" pitchFamily="18" charset="0"/>
              </a:rPr>
              <a:t>Lists</a:t>
            </a:r>
          </a:p>
          <a:p>
            <a:pPr lvl="1"/>
            <a:r>
              <a:rPr lang="en-US" sz="2200" dirty="0" smtClean="0">
                <a:solidFill>
                  <a:schemeClr val="tx1"/>
                </a:solidFill>
                <a:latin typeface="Cambria" pitchFamily="18" charset="0"/>
              </a:rPr>
              <a:t>Scroll bars</a:t>
            </a:r>
          </a:p>
          <a:p>
            <a:pPr lvl="1"/>
            <a:r>
              <a:rPr lang="en-US" sz="2200" dirty="0" smtClean="0">
                <a:solidFill>
                  <a:schemeClr val="tx1"/>
                </a:solidFill>
                <a:latin typeface="Cambria" pitchFamily="18" charset="0"/>
              </a:rPr>
              <a:t>Text Field</a:t>
            </a:r>
          </a:p>
          <a:p>
            <a:pPr lvl="1"/>
            <a:r>
              <a:rPr lang="en-US" sz="2200" dirty="0" smtClean="0">
                <a:solidFill>
                  <a:schemeClr val="tx1"/>
                </a:solidFill>
                <a:latin typeface="Cambria" pitchFamily="18" charset="0"/>
              </a:rPr>
              <a:t>Text Area</a:t>
            </a:r>
          </a:p>
          <a:p>
            <a:endParaRPr lang="en-US" sz="2400" dirty="0" smtClean="0">
              <a:latin typeface="Cambria"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itle 1"/>
          <p:cNvSpPr>
            <a:spLocks noGrp="1"/>
          </p:cNvSpPr>
          <p:nvPr>
            <p:ph type="title"/>
          </p:nvPr>
        </p:nvSpPr>
        <p:spPr>
          <a:xfrm>
            <a:off x="381000" y="274638"/>
            <a:ext cx="8458200" cy="792162"/>
          </a:xfrm>
        </p:spPr>
        <p:txBody>
          <a:bodyPr/>
          <a:lstStyle/>
          <a:p>
            <a:pPr algn="just" eaLnBrk="1" hangingPunct="1"/>
            <a:r>
              <a:rPr lang="en-US" smtClean="0">
                <a:solidFill>
                  <a:schemeClr val="tx1"/>
                </a:solidFill>
                <a:latin typeface="Cambria" pitchFamily="18" charset="0"/>
                <a:cs typeface="Calibri" pitchFamily="34" charset="0"/>
              </a:rPr>
              <a:t>AWT Controls</a:t>
            </a:r>
          </a:p>
        </p:txBody>
      </p:sp>
      <p:sp>
        <p:nvSpPr>
          <p:cNvPr id="160771" name="Content Placeholder 2"/>
          <p:cNvSpPr>
            <a:spLocks noGrp="1"/>
          </p:cNvSpPr>
          <p:nvPr>
            <p:ph sz="quarter" idx="1"/>
          </p:nvPr>
        </p:nvSpPr>
        <p:spPr>
          <a:xfrm>
            <a:off x="381000" y="1143000"/>
            <a:ext cx="8686800" cy="5486400"/>
          </a:xfrm>
        </p:spPr>
        <p:txBody>
          <a:bodyPr/>
          <a:lstStyle/>
          <a:p>
            <a:pPr algn="just"/>
            <a:r>
              <a:rPr lang="en-US" sz="2400" b="1" dirty="0" smtClean="0">
                <a:latin typeface="Cambria" pitchFamily="18" charset="0"/>
              </a:rPr>
              <a:t>Adding Controls</a:t>
            </a:r>
            <a:endParaRPr lang="en-US" sz="2400" dirty="0" smtClean="0">
              <a:latin typeface="Cambria" pitchFamily="18" charset="0"/>
            </a:endParaRPr>
          </a:p>
          <a:p>
            <a:pPr lvl="1" algn="just"/>
            <a:r>
              <a:rPr lang="en-US" sz="2200" dirty="0" smtClean="0">
                <a:solidFill>
                  <a:schemeClr val="tx1"/>
                </a:solidFill>
                <a:latin typeface="Cambria" pitchFamily="18" charset="0"/>
              </a:rPr>
              <a:t>Create an instance of the desired control </a:t>
            </a:r>
          </a:p>
          <a:p>
            <a:pPr lvl="1" algn="just"/>
            <a:r>
              <a:rPr lang="en-US" sz="2200" dirty="0" smtClean="0">
                <a:solidFill>
                  <a:schemeClr val="tx1"/>
                </a:solidFill>
                <a:latin typeface="Cambria" pitchFamily="18" charset="0"/>
              </a:rPr>
              <a:t>Add it to a window by calling </a:t>
            </a:r>
            <a:r>
              <a:rPr lang="en-US" sz="2200" b="1" dirty="0" smtClean="0">
                <a:solidFill>
                  <a:schemeClr val="tx1"/>
                </a:solidFill>
                <a:latin typeface="Cambria" pitchFamily="18" charset="0"/>
              </a:rPr>
              <a:t>add( )</a:t>
            </a:r>
            <a:r>
              <a:rPr lang="en-US" sz="2200" dirty="0" smtClean="0">
                <a:solidFill>
                  <a:schemeClr val="tx1"/>
                </a:solidFill>
                <a:latin typeface="Cambria" pitchFamily="18" charset="0"/>
              </a:rPr>
              <a:t> </a:t>
            </a:r>
          </a:p>
          <a:p>
            <a:pPr lvl="1" algn="just">
              <a:buFont typeface="Wingdings 2" pitchFamily="18" charset="2"/>
              <a:buNone/>
            </a:pPr>
            <a:r>
              <a:rPr lang="en-US" sz="2200" dirty="0" smtClean="0">
                <a:solidFill>
                  <a:schemeClr val="tx1"/>
                </a:solidFill>
                <a:latin typeface="Cambria" pitchFamily="18" charset="0"/>
              </a:rPr>
              <a:t>		Component add(Component </a:t>
            </a:r>
            <a:r>
              <a:rPr lang="en-US" sz="2200" i="1" dirty="0" err="1" smtClean="0">
                <a:solidFill>
                  <a:schemeClr val="tx1"/>
                </a:solidFill>
                <a:latin typeface="Cambria" pitchFamily="18" charset="0"/>
              </a:rPr>
              <a:t>compObj</a:t>
            </a:r>
            <a:r>
              <a:rPr lang="en-US" sz="2200" dirty="0" smtClean="0">
                <a:solidFill>
                  <a:schemeClr val="tx1"/>
                </a:solidFill>
                <a:latin typeface="Cambria" pitchFamily="18" charset="0"/>
              </a:rPr>
              <a:t>)</a:t>
            </a:r>
          </a:p>
          <a:p>
            <a:pPr lvl="1" algn="just">
              <a:buFont typeface="Wingdings 2" pitchFamily="18" charset="2"/>
              <a:buNone/>
            </a:pPr>
            <a:r>
              <a:rPr lang="en-US" sz="2200" i="1" dirty="0" smtClean="0">
                <a:solidFill>
                  <a:schemeClr val="tx1"/>
                </a:solidFill>
                <a:latin typeface="Cambria" pitchFamily="18" charset="0"/>
              </a:rPr>
              <a:t>	</a:t>
            </a:r>
            <a:r>
              <a:rPr lang="en-US" sz="2200" i="1" dirty="0" err="1" smtClean="0">
                <a:solidFill>
                  <a:schemeClr val="tx1"/>
                </a:solidFill>
                <a:latin typeface="Cambria" pitchFamily="18" charset="0"/>
              </a:rPr>
              <a:t>compObj</a:t>
            </a:r>
            <a:r>
              <a:rPr lang="en-US" sz="2200" dirty="0" err="1" smtClean="0">
                <a:solidFill>
                  <a:schemeClr val="tx1"/>
                </a:solidFill>
                <a:latin typeface="Cambria" pitchFamily="18" charset="0"/>
              </a:rPr>
              <a:t>is</a:t>
            </a:r>
            <a:r>
              <a:rPr lang="en-US" sz="2200" dirty="0" smtClean="0">
                <a:solidFill>
                  <a:schemeClr val="tx1"/>
                </a:solidFill>
                <a:latin typeface="Cambria" pitchFamily="18" charset="0"/>
              </a:rPr>
              <a:t> an instance of the control that we want to add</a:t>
            </a:r>
          </a:p>
          <a:p>
            <a:pPr algn="just"/>
            <a:endParaRPr lang="en-US" sz="2400" b="1" dirty="0" smtClean="0">
              <a:latin typeface="Cambria" pitchFamily="18" charset="0"/>
            </a:endParaRPr>
          </a:p>
          <a:p>
            <a:pPr algn="just"/>
            <a:r>
              <a:rPr lang="en-US" sz="2400" b="1" dirty="0" smtClean="0">
                <a:latin typeface="Cambria" pitchFamily="18" charset="0"/>
              </a:rPr>
              <a:t>Removing Controls</a:t>
            </a:r>
            <a:endParaRPr lang="en-US" sz="2400" dirty="0" smtClean="0">
              <a:latin typeface="Cambria" pitchFamily="18" charset="0"/>
            </a:endParaRPr>
          </a:p>
          <a:p>
            <a:pPr lvl="1" algn="just"/>
            <a:r>
              <a:rPr lang="en-US" sz="2200" dirty="0" smtClean="0">
                <a:solidFill>
                  <a:schemeClr val="tx1"/>
                </a:solidFill>
                <a:latin typeface="Cambria" pitchFamily="18" charset="0"/>
              </a:rPr>
              <a:t>Call </a:t>
            </a:r>
            <a:r>
              <a:rPr lang="en-US" sz="2200" b="1" dirty="0" smtClean="0">
                <a:solidFill>
                  <a:schemeClr val="tx1"/>
                </a:solidFill>
                <a:latin typeface="Cambria" pitchFamily="18" charset="0"/>
              </a:rPr>
              <a:t>remove( )</a:t>
            </a:r>
            <a:endParaRPr lang="en-US" sz="2200" dirty="0" smtClean="0">
              <a:solidFill>
                <a:schemeClr val="tx1"/>
              </a:solidFill>
              <a:latin typeface="Cambria" pitchFamily="18" charset="0"/>
            </a:endParaRPr>
          </a:p>
          <a:p>
            <a:pPr lvl="1" algn="just">
              <a:buFont typeface="Wingdings 2" pitchFamily="18" charset="2"/>
              <a:buNone/>
            </a:pPr>
            <a:r>
              <a:rPr lang="en-US" sz="2200" dirty="0" smtClean="0">
                <a:solidFill>
                  <a:schemeClr val="tx1"/>
                </a:solidFill>
                <a:latin typeface="Cambria" pitchFamily="18" charset="0"/>
              </a:rPr>
              <a:t>		void remove(Component </a:t>
            </a:r>
            <a:r>
              <a:rPr lang="en-US" sz="2200" i="1" dirty="0" err="1" smtClean="0">
                <a:solidFill>
                  <a:schemeClr val="tx1"/>
                </a:solidFill>
                <a:latin typeface="Cambria" pitchFamily="18" charset="0"/>
              </a:rPr>
              <a:t>obj</a:t>
            </a:r>
            <a:r>
              <a:rPr lang="en-US" sz="2200" dirty="0" smtClean="0">
                <a:solidFill>
                  <a:schemeClr val="tx1"/>
                </a:solidFill>
                <a:latin typeface="Cambria" pitchFamily="18" charset="0"/>
              </a:rPr>
              <a:t>)</a:t>
            </a:r>
          </a:p>
          <a:p>
            <a:pPr lvl="1" algn="just">
              <a:buFont typeface="Wingdings 2" pitchFamily="18" charset="2"/>
              <a:buNone/>
            </a:pPr>
            <a:r>
              <a:rPr lang="en-US" sz="2200" i="1" dirty="0" smtClean="0">
                <a:solidFill>
                  <a:schemeClr val="tx1"/>
                </a:solidFill>
                <a:latin typeface="Cambria" pitchFamily="18" charset="0"/>
              </a:rPr>
              <a:t>	</a:t>
            </a:r>
            <a:r>
              <a:rPr lang="en-US" sz="2200" i="1" dirty="0" err="1" smtClean="0">
                <a:solidFill>
                  <a:schemeClr val="tx1"/>
                </a:solidFill>
                <a:latin typeface="Cambria" pitchFamily="18" charset="0"/>
              </a:rPr>
              <a:t>obj</a:t>
            </a:r>
            <a:r>
              <a:rPr lang="en-US" sz="2200" i="1" dirty="0" smtClean="0">
                <a:solidFill>
                  <a:schemeClr val="tx1"/>
                </a:solidFill>
                <a:latin typeface="Cambria" pitchFamily="18" charset="0"/>
              </a:rPr>
              <a:t> </a:t>
            </a:r>
            <a:r>
              <a:rPr lang="en-US" sz="2200" dirty="0" smtClean="0">
                <a:solidFill>
                  <a:schemeClr val="tx1"/>
                </a:solidFill>
                <a:latin typeface="Cambria" pitchFamily="18" charset="0"/>
              </a:rPr>
              <a:t>is a reference to the control that we want to remove. </a:t>
            </a:r>
          </a:p>
          <a:p>
            <a:pPr lvl="1" algn="just"/>
            <a:r>
              <a:rPr lang="en-US" sz="2200" dirty="0" smtClean="0">
                <a:solidFill>
                  <a:schemeClr val="tx1"/>
                </a:solidFill>
                <a:latin typeface="Cambria" pitchFamily="18" charset="0"/>
              </a:rPr>
              <a:t>Remove all controls by calling </a:t>
            </a:r>
            <a:r>
              <a:rPr lang="en-US" sz="2200" b="1" dirty="0" err="1" smtClean="0">
                <a:solidFill>
                  <a:schemeClr val="tx1"/>
                </a:solidFill>
                <a:latin typeface="Cambria" pitchFamily="18" charset="0"/>
              </a:rPr>
              <a:t>removeAll</a:t>
            </a:r>
            <a:r>
              <a:rPr lang="en-US" sz="2200" b="1" dirty="0" smtClean="0">
                <a:solidFill>
                  <a:schemeClr val="tx1"/>
                </a:solidFill>
                <a:latin typeface="Cambria" pitchFamily="18" charset="0"/>
              </a:rPr>
              <a:t>( )</a:t>
            </a:r>
            <a:r>
              <a:rPr lang="en-US" sz="2200" dirty="0" smtClean="0">
                <a:solidFill>
                  <a:schemeClr val="tx1"/>
                </a:solidFill>
                <a:latin typeface="Cambria" pitchFamily="18" charset="0"/>
              </a:rPr>
              <a: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p:cNvSpPr>
            <a:spLocks noGrp="1"/>
          </p:cNvSpPr>
          <p:nvPr>
            <p:ph type="title"/>
          </p:nvPr>
        </p:nvSpPr>
        <p:spPr>
          <a:xfrm>
            <a:off x="381000" y="274638"/>
            <a:ext cx="8458200" cy="792162"/>
          </a:xfrm>
        </p:spPr>
        <p:txBody>
          <a:bodyPr/>
          <a:lstStyle/>
          <a:p>
            <a:pPr algn="just" eaLnBrk="1" hangingPunct="1"/>
            <a:r>
              <a:rPr lang="en-US" smtClean="0">
                <a:solidFill>
                  <a:schemeClr val="tx1"/>
                </a:solidFill>
                <a:latin typeface="Cambria" pitchFamily="18" charset="0"/>
                <a:cs typeface="Calibri" pitchFamily="34" charset="0"/>
              </a:rPr>
              <a:t>AWT Controls</a:t>
            </a:r>
          </a:p>
        </p:txBody>
      </p:sp>
      <p:sp>
        <p:nvSpPr>
          <p:cNvPr id="78851" name="Content Placeholder 2"/>
          <p:cNvSpPr>
            <a:spLocks noGrp="1"/>
          </p:cNvSpPr>
          <p:nvPr>
            <p:ph sz="quarter" idx="1"/>
          </p:nvPr>
        </p:nvSpPr>
        <p:spPr>
          <a:xfrm>
            <a:off x="381000" y="1143000"/>
            <a:ext cx="8686800" cy="5486400"/>
          </a:xfrm>
        </p:spPr>
        <p:txBody>
          <a:bodyPr/>
          <a:lstStyle/>
          <a:p>
            <a:pPr algn="just">
              <a:defRPr/>
            </a:pPr>
            <a:r>
              <a:rPr lang="en-US" sz="2400" b="1" dirty="0" smtClean="0">
                <a:latin typeface="Cambria" pitchFamily="18" charset="0"/>
              </a:rPr>
              <a:t>Responding to Controls</a:t>
            </a:r>
            <a:endParaRPr lang="en-US" sz="2400" dirty="0" smtClean="0">
              <a:latin typeface="Cambria" pitchFamily="18" charset="0"/>
            </a:endParaRPr>
          </a:p>
          <a:p>
            <a:pPr lvl="1" algn="just">
              <a:defRPr/>
            </a:pPr>
            <a:r>
              <a:rPr lang="en-US" sz="2200" dirty="0" smtClean="0">
                <a:solidFill>
                  <a:schemeClr val="tx1"/>
                </a:solidFill>
                <a:latin typeface="Cambria" pitchFamily="18" charset="0"/>
              </a:rPr>
              <a:t>Labels are passive controls</a:t>
            </a:r>
          </a:p>
          <a:p>
            <a:pPr lvl="1" algn="just">
              <a:defRPr/>
            </a:pPr>
            <a:r>
              <a:rPr lang="en-US" sz="2200" dirty="0" smtClean="0">
                <a:solidFill>
                  <a:schemeClr val="tx1"/>
                </a:solidFill>
                <a:latin typeface="Cambria" pitchFamily="18" charset="0"/>
              </a:rPr>
              <a:t>Except for labels, all controls generate events when </a:t>
            </a:r>
          </a:p>
          <a:p>
            <a:pPr lvl="1" algn="just">
              <a:buNone/>
              <a:defRPr/>
            </a:pPr>
            <a:r>
              <a:rPr lang="en-US" sz="2200" dirty="0" smtClean="0">
                <a:solidFill>
                  <a:schemeClr val="tx1"/>
                </a:solidFill>
                <a:latin typeface="Cambria" pitchFamily="18" charset="0"/>
              </a:rPr>
              <a:t>    they are accessed by the user. </a:t>
            </a:r>
          </a:p>
          <a:p>
            <a:pPr lvl="1" algn="just">
              <a:defRPr/>
            </a:pPr>
            <a:r>
              <a:rPr lang="en-US" sz="2200" dirty="0" smtClean="0">
                <a:solidFill>
                  <a:schemeClr val="tx1"/>
                </a:solidFill>
                <a:latin typeface="Cambria" pitchFamily="18" charset="0"/>
              </a:rPr>
              <a:t>The program simply implements the appropriate </a:t>
            </a:r>
          </a:p>
          <a:p>
            <a:pPr lvl="1" algn="just">
              <a:buNone/>
              <a:defRPr/>
            </a:pPr>
            <a:r>
              <a:rPr lang="en-US" sz="2200" dirty="0" smtClean="0">
                <a:solidFill>
                  <a:schemeClr val="tx1"/>
                </a:solidFill>
                <a:latin typeface="Cambria" pitchFamily="18" charset="0"/>
              </a:rPr>
              <a:t>    interface and then registers an event listener for each </a:t>
            </a:r>
          </a:p>
          <a:p>
            <a:pPr lvl="1" algn="just">
              <a:buNone/>
              <a:defRPr/>
            </a:pPr>
            <a:r>
              <a:rPr lang="en-US" sz="2200" dirty="0" smtClean="0">
                <a:solidFill>
                  <a:schemeClr val="tx1"/>
                </a:solidFill>
                <a:latin typeface="Cambria" pitchFamily="18" charset="0"/>
              </a:rPr>
              <a:t>    control that we need to monitor.</a:t>
            </a:r>
          </a:p>
          <a:p>
            <a:pPr marL="457200" algn="just">
              <a:defRPr/>
            </a:pPr>
            <a:endParaRPr lang="en-US" sz="2400" dirty="0" smtClean="0">
              <a:latin typeface="Cambria"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itle 1"/>
          <p:cNvSpPr>
            <a:spLocks noGrp="1"/>
          </p:cNvSpPr>
          <p:nvPr>
            <p:ph type="title"/>
          </p:nvPr>
        </p:nvSpPr>
        <p:spPr>
          <a:xfrm>
            <a:off x="381000" y="274638"/>
            <a:ext cx="8458200" cy="792162"/>
          </a:xfrm>
        </p:spPr>
        <p:txBody>
          <a:bodyPr/>
          <a:lstStyle/>
          <a:p>
            <a:pPr>
              <a:lnSpc>
                <a:spcPct val="115000"/>
              </a:lnSpc>
            </a:pPr>
            <a:r>
              <a:rPr lang="en-US" smtClean="0">
                <a:solidFill>
                  <a:srgbClr val="1D1D1E"/>
                </a:solidFill>
                <a:latin typeface="Cambria" pitchFamily="18" charset="0"/>
                <a:ea typeface="Times New Roman" pitchFamily="18" charset="0"/>
                <a:cs typeface="FranklinGothic-Demi" charset="0"/>
              </a:rPr>
              <a:t>Layout Managers</a:t>
            </a:r>
            <a:endParaRPr lang="en-US" smtClean="0">
              <a:latin typeface="Calibri" pitchFamily="34" charset="0"/>
              <a:ea typeface="Times New Roman" pitchFamily="18" charset="0"/>
              <a:cs typeface="FranklinGothic-Demi" charset="0"/>
            </a:endParaRPr>
          </a:p>
        </p:txBody>
      </p:sp>
      <p:sp>
        <p:nvSpPr>
          <p:cNvPr id="190467" name="Content Placeholder 2"/>
          <p:cNvSpPr>
            <a:spLocks noGrp="1"/>
          </p:cNvSpPr>
          <p:nvPr>
            <p:ph sz="quarter" idx="1"/>
          </p:nvPr>
        </p:nvSpPr>
        <p:spPr>
          <a:xfrm>
            <a:off x="381000" y="1143000"/>
            <a:ext cx="8686800" cy="5486400"/>
          </a:xfrm>
        </p:spPr>
        <p:txBody>
          <a:bodyPr/>
          <a:lstStyle/>
          <a:p>
            <a:pPr algn="just"/>
            <a:r>
              <a:rPr lang="en-US" sz="2400" dirty="0" smtClean="0">
                <a:latin typeface="Cambria" pitchFamily="18" charset="0"/>
              </a:rPr>
              <a:t>Layout manager automatically arranges controls within a window by using some type of algorithm. </a:t>
            </a:r>
          </a:p>
          <a:p>
            <a:pPr algn="just"/>
            <a:r>
              <a:rPr lang="en-US" sz="2400" dirty="0" smtClean="0">
                <a:latin typeface="Cambria" pitchFamily="18" charset="0"/>
              </a:rPr>
              <a:t>Different Layout Managers are:</a:t>
            </a:r>
          </a:p>
          <a:p>
            <a:pPr lvl="1" algn="just"/>
            <a:r>
              <a:rPr lang="en-US" sz="2200" dirty="0" smtClean="0">
                <a:solidFill>
                  <a:schemeClr val="tx1"/>
                </a:solidFill>
                <a:latin typeface="Cambria" pitchFamily="18" charset="0"/>
              </a:rPr>
              <a:t>Flow Layout</a:t>
            </a:r>
          </a:p>
          <a:p>
            <a:pPr lvl="1" algn="just"/>
            <a:r>
              <a:rPr lang="en-US" sz="2200" dirty="0" smtClean="0">
                <a:solidFill>
                  <a:schemeClr val="tx1"/>
                </a:solidFill>
                <a:latin typeface="Cambria" pitchFamily="18" charset="0"/>
              </a:rPr>
              <a:t>Border Layout</a:t>
            </a:r>
          </a:p>
          <a:p>
            <a:pPr lvl="1" algn="just"/>
            <a:r>
              <a:rPr lang="en-US" sz="2200" dirty="0" smtClean="0">
                <a:solidFill>
                  <a:schemeClr val="tx1"/>
                </a:solidFill>
                <a:latin typeface="Cambria" pitchFamily="18" charset="0"/>
              </a:rPr>
              <a:t>Grid Layout</a:t>
            </a:r>
          </a:p>
          <a:p>
            <a:pPr lvl="1" algn="just"/>
            <a:r>
              <a:rPr lang="en-US" sz="2200" dirty="0" smtClean="0">
                <a:solidFill>
                  <a:schemeClr val="tx1"/>
                </a:solidFill>
                <a:latin typeface="Cambria" pitchFamily="18" charset="0"/>
              </a:rPr>
              <a:t>Card Layout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itle 1"/>
          <p:cNvSpPr>
            <a:spLocks noGrp="1"/>
          </p:cNvSpPr>
          <p:nvPr>
            <p:ph type="title"/>
          </p:nvPr>
        </p:nvSpPr>
        <p:spPr>
          <a:xfrm>
            <a:off x="381000" y="274638"/>
            <a:ext cx="8458200" cy="792162"/>
          </a:xfrm>
        </p:spPr>
        <p:txBody>
          <a:bodyPr/>
          <a:lstStyle/>
          <a:p>
            <a:pPr>
              <a:lnSpc>
                <a:spcPct val="115000"/>
              </a:lnSpc>
            </a:pPr>
            <a:r>
              <a:rPr lang="en-US" smtClean="0">
                <a:solidFill>
                  <a:srgbClr val="1D1D1E"/>
                </a:solidFill>
                <a:latin typeface="Cambria" pitchFamily="18" charset="0"/>
                <a:ea typeface="Times New Roman" pitchFamily="18" charset="0"/>
                <a:cs typeface="FranklinGothic-Demi" charset="0"/>
              </a:rPr>
              <a:t>Layout Managers</a:t>
            </a:r>
            <a:endParaRPr lang="en-US" smtClean="0">
              <a:latin typeface="Calibri" pitchFamily="34" charset="0"/>
              <a:ea typeface="Times New Roman" pitchFamily="18" charset="0"/>
              <a:cs typeface="FranklinGothic-Demi" charset="0"/>
            </a:endParaRPr>
          </a:p>
        </p:txBody>
      </p:sp>
      <p:sp>
        <p:nvSpPr>
          <p:cNvPr id="191491" name="Content Placeholder 2"/>
          <p:cNvSpPr>
            <a:spLocks noGrp="1"/>
          </p:cNvSpPr>
          <p:nvPr>
            <p:ph sz="quarter" idx="1"/>
          </p:nvPr>
        </p:nvSpPr>
        <p:spPr>
          <a:xfrm>
            <a:off x="381000" y="1143000"/>
            <a:ext cx="8686800" cy="5486400"/>
          </a:xfrm>
        </p:spPr>
        <p:txBody>
          <a:bodyPr/>
          <a:lstStyle/>
          <a:p>
            <a:pPr algn="just"/>
            <a:r>
              <a:rPr lang="en-US" sz="2400" smtClean="0">
                <a:latin typeface="Cambria" pitchFamily="18" charset="0"/>
              </a:rPr>
              <a:t>To set layout manager: </a:t>
            </a:r>
          </a:p>
          <a:p>
            <a:pPr algn="just">
              <a:buFont typeface="Wingdings 2" pitchFamily="18" charset="2"/>
              <a:buNone/>
            </a:pPr>
            <a:r>
              <a:rPr lang="en-US" sz="2400" smtClean="0">
                <a:latin typeface="Cambria" pitchFamily="18" charset="0"/>
              </a:rPr>
              <a:t>		void setLayout(LayoutManager </a:t>
            </a:r>
            <a:r>
              <a:rPr lang="en-US" sz="2400" i="1" smtClean="0">
                <a:latin typeface="Cambria" pitchFamily="18" charset="0"/>
              </a:rPr>
              <a:t>layoutObj</a:t>
            </a:r>
            <a:r>
              <a:rPr lang="en-US" sz="2400" smtClean="0">
                <a:latin typeface="Cambria" pitchFamily="18" charset="0"/>
              </a:rPr>
              <a:t>)</a:t>
            </a:r>
          </a:p>
          <a:p>
            <a:pPr algn="just">
              <a:buFont typeface="Wingdings 2" pitchFamily="18" charset="2"/>
              <a:buNone/>
            </a:pPr>
            <a:r>
              <a:rPr lang="en-US" sz="2400" smtClean="0">
                <a:latin typeface="Cambria" pitchFamily="18" charset="0"/>
              </a:rPr>
              <a:t>	Here, </a:t>
            </a:r>
            <a:r>
              <a:rPr lang="en-US" sz="2400" i="1" smtClean="0">
                <a:latin typeface="Cambria" pitchFamily="18" charset="0"/>
              </a:rPr>
              <a:t>layoutObj </a:t>
            </a:r>
            <a:r>
              <a:rPr lang="en-US" sz="2400" smtClean="0">
                <a:latin typeface="Cambria" pitchFamily="18" charset="0"/>
              </a:rPr>
              <a:t>is a reference to the desired layout manager. </a:t>
            </a:r>
          </a:p>
          <a:p>
            <a:pPr algn="just"/>
            <a:endParaRPr lang="en-US" sz="2400" smtClean="0">
              <a:latin typeface="Cambria" pitchFamily="18" charset="0"/>
            </a:endParaRPr>
          </a:p>
          <a:p>
            <a:pPr algn="just"/>
            <a:r>
              <a:rPr lang="en-US" sz="2400" smtClean="0">
                <a:latin typeface="Cambria" pitchFamily="18" charset="0"/>
              </a:rPr>
              <a:t>If no call to </a:t>
            </a:r>
            <a:r>
              <a:rPr lang="en-US" sz="2400" b="1" smtClean="0">
                <a:latin typeface="Cambria" pitchFamily="18" charset="0"/>
              </a:rPr>
              <a:t>setLayout( ) </a:t>
            </a:r>
            <a:r>
              <a:rPr lang="en-US" sz="2400" smtClean="0">
                <a:latin typeface="Cambria" pitchFamily="18" charset="0"/>
              </a:rPr>
              <a:t>is made, then the default layout manager is used. </a:t>
            </a:r>
          </a:p>
          <a:p>
            <a:pPr algn="just"/>
            <a:r>
              <a:rPr lang="en-US" sz="2400" smtClean="0">
                <a:solidFill>
                  <a:srgbClr val="000000"/>
                </a:solidFill>
                <a:latin typeface="Cambria" pitchFamily="18" charset="0"/>
              </a:rPr>
              <a:t>Each container has a layout manager</a:t>
            </a:r>
          </a:p>
          <a:p>
            <a:pPr algn="just"/>
            <a:r>
              <a:rPr lang="en-US" sz="2400" smtClean="0">
                <a:latin typeface="Cambria" pitchFamily="18" charset="0"/>
              </a:rPr>
              <a:t>Whenever a container is resized, the layout manager is used to position each of the components within it. </a:t>
            </a:r>
          </a:p>
          <a:p>
            <a:pPr algn="just"/>
            <a:endParaRPr lang="en-US" sz="2400" smtClean="0">
              <a:latin typeface="Cambria"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itle 1"/>
          <p:cNvSpPr>
            <a:spLocks noGrp="1"/>
          </p:cNvSpPr>
          <p:nvPr>
            <p:ph type="title"/>
          </p:nvPr>
        </p:nvSpPr>
        <p:spPr>
          <a:xfrm>
            <a:off x="381000" y="274638"/>
            <a:ext cx="8458200" cy="792162"/>
          </a:xfrm>
        </p:spPr>
        <p:txBody>
          <a:bodyPr/>
          <a:lstStyle/>
          <a:p>
            <a:pPr>
              <a:lnSpc>
                <a:spcPct val="115000"/>
              </a:lnSpc>
            </a:pPr>
            <a:r>
              <a:rPr lang="en-US" smtClean="0">
                <a:solidFill>
                  <a:srgbClr val="1D1D1E"/>
                </a:solidFill>
                <a:latin typeface="Cambria" pitchFamily="18" charset="0"/>
                <a:ea typeface="Times New Roman" pitchFamily="18" charset="0"/>
                <a:cs typeface="FranklinGothic-Demi" charset="0"/>
              </a:rPr>
              <a:t>Menu</a:t>
            </a:r>
            <a:endParaRPr lang="en-US" smtClean="0">
              <a:latin typeface="Calibri" pitchFamily="34" charset="0"/>
              <a:ea typeface="Times New Roman" pitchFamily="18" charset="0"/>
              <a:cs typeface="FranklinGothic-Demi" charset="0"/>
            </a:endParaRPr>
          </a:p>
        </p:txBody>
      </p:sp>
      <p:sp>
        <p:nvSpPr>
          <p:cNvPr id="201731" name="Content Placeholder 2"/>
          <p:cNvSpPr>
            <a:spLocks noGrp="1"/>
          </p:cNvSpPr>
          <p:nvPr>
            <p:ph sz="quarter" idx="1"/>
          </p:nvPr>
        </p:nvSpPr>
        <p:spPr>
          <a:xfrm>
            <a:off x="381000" y="1143000"/>
            <a:ext cx="8686800" cy="5486400"/>
          </a:xfrm>
        </p:spPr>
        <p:txBody>
          <a:bodyPr/>
          <a:lstStyle/>
          <a:p>
            <a:pPr algn="just"/>
            <a:r>
              <a:rPr lang="en-US" sz="2400" dirty="0" smtClean="0">
                <a:latin typeface="Cambria" pitchFamily="18" charset="0"/>
              </a:rPr>
              <a:t>Menu is implemented by using the following classes: </a:t>
            </a:r>
          </a:p>
          <a:p>
            <a:pPr lvl="1" algn="just"/>
            <a:r>
              <a:rPr lang="en-US" dirty="0" err="1" smtClean="0">
                <a:solidFill>
                  <a:schemeClr val="tx1"/>
                </a:solidFill>
                <a:latin typeface="Cambria" pitchFamily="18" charset="0"/>
              </a:rPr>
              <a:t>MenuBar</a:t>
            </a:r>
            <a:endParaRPr lang="en-US" dirty="0" smtClean="0">
              <a:solidFill>
                <a:schemeClr val="tx1"/>
              </a:solidFill>
              <a:latin typeface="Cambria" pitchFamily="18" charset="0"/>
            </a:endParaRPr>
          </a:p>
          <a:p>
            <a:pPr lvl="1" algn="just"/>
            <a:r>
              <a:rPr lang="en-US" dirty="0" smtClean="0">
                <a:solidFill>
                  <a:schemeClr val="tx1"/>
                </a:solidFill>
                <a:latin typeface="Cambria" pitchFamily="18" charset="0"/>
              </a:rPr>
              <a:t>Menu</a:t>
            </a:r>
          </a:p>
          <a:p>
            <a:pPr lvl="1" algn="just"/>
            <a:r>
              <a:rPr lang="en-US" dirty="0" err="1" smtClean="0">
                <a:solidFill>
                  <a:schemeClr val="tx1"/>
                </a:solidFill>
                <a:latin typeface="Cambria" pitchFamily="18" charset="0"/>
              </a:rPr>
              <a:t>MenuItem</a:t>
            </a:r>
            <a:endParaRPr lang="en-US" dirty="0" smtClean="0">
              <a:solidFill>
                <a:schemeClr val="tx1"/>
              </a:solidFill>
              <a:latin typeface="Cambria" pitchFamily="18" charset="0"/>
            </a:endParaRPr>
          </a:p>
          <a:p>
            <a:pPr algn="just"/>
            <a:r>
              <a:rPr lang="en-US" sz="2400" dirty="0" smtClean="0">
                <a:latin typeface="Cambria" pitchFamily="18" charset="0"/>
              </a:rPr>
              <a:t>A menu bar contains one or more </a:t>
            </a:r>
            <a:r>
              <a:rPr lang="en-US" sz="2400" b="1" dirty="0" smtClean="0">
                <a:latin typeface="Cambria" pitchFamily="18" charset="0"/>
              </a:rPr>
              <a:t>Menu </a:t>
            </a:r>
            <a:r>
              <a:rPr lang="en-US" sz="2400" dirty="0" smtClean="0">
                <a:latin typeface="Cambria" pitchFamily="18" charset="0"/>
              </a:rPr>
              <a:t>objects. </a:t>
            </a:r>
          </a:p>
          <a:p>
            <a:pPr algn="just"/>
            <a:r>
              <a:rPr lang="en-US" sz="2400" dirty="0" smtClean="0">
                <a:latin typeface="Cambria" pitchFamily="18" charset="0"/>
              </a:rPr>
              <a:t>Each </a:t>
            </a:r>
            <a:r>
              <a:rPr lang="en-US" sz="2400" b="1" dirty="0" smtClean="0">
                <a:latin typeface="Cambria" pitchFamily="18" charset="0"/>
              </a:rPr>
              <a:t>Menu </a:t>
            </a:r>
            <a:r>
              <a:rPr lang="en-US" sz="2400" dirty="0" smtClean="0">
                <a:latin typeface="Cambria" pitchFamily="18" charset="0"/>
              </a:rPr>
              <a:t>object contains a list of </a:t>
            </a:r>
            <a:r>
              <a:rPr lang="en-US" sz="2400" b="1" dirty="0" err="1" smtClean="0">
                <a:latin typeface="Cambria" pitchFamily="18" charset="0"/>
              </a:rPr>
              <a:t>MenuItem</a:t>
            </a:r>
            <a:r>
              <a:rPr lang="en-US" sz="2400" b="1" dirty="0" smtClean="0">
                <a:latin typeface="Cambria" pitchFamily="18" charset="0"/>
              </a:rPr>
              <a:t> </a:t>
            </a:r>
            <a:r>
              <a:rPr lang="en-US" sz="2400" dirty="0" smtClean="0">
                <a:latin typeface="Cambria" pitchFamily="18" charset="0"/>
              </a:rPr>
              <a:t>objects. Each </a:t>
            </a:r>
            <a:r>
              <a:rPr lang="en-US" sz="2400" b="1" dirty="0" err="1" smtClean="0">
                <a:latin typeface="Cambria" pitchFamily="18" charset="0"/>
              </a:rPr>
              <a:t>MenuItem</a:t>
            </a:r>
            <a:r>
              <a:rPr lang="en-US" sz="2400" b="1" dirty="0" smtClean="0">
                <a:latin typeface="Cambria" pitchFamily="18" charset="0"/>
              </a:rPr>
              <a:t> </a:t>
            </a:r>
            <a:r>
              <a:rPr lang="en-US" sz="2400" dirty="0" smtClean="0">
                <a:latin typeface="Cambria" pitchFamily="18" charset="0"/>
              </a:rPr>
              <a:t>object represents something that can be selected by the user. </a:t>
            </a:r>
          </a:p>
          <a:p>
            <a:pPr algn="just"/>
            <a:r>
              <a:rPr lang="en-US" sz="2400" dirty="0" smtClean="0">
                <a:latin typeface="Cambria" pitchFamily="18" charset="0"/>
              </a:rPr>
              <a:t>Checkable menu items are also possible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mtClean="0">
                <a:solidFill>
                  <a:schemeClr val="tx1"/>
                </a:solidFill>
                <a:latin typeface="Cambria" pitchFamily="18" charset="0"/>
              </a:rPr>
              <a:t>List</a:t>
            </a:r>
          </a:p>
        </p:txBody>
      </p:sp>
      <p:sp>
        <p:nvSpPr>
          <p:cNvPr id="36867" name="Content Placeholder 2"/>
          <p:cNvSpPr>
            <a:spLocks noGrp="1"/>
          </p:cNvSpPr>
          <p:nvPr>
            <p:ph idx="1"/>
          </p:nvPr>
        </p:nvSpPr>
        <p:spPr/>
        <p:txBody>
          <a:bodyPr/>
          <a:lstStyle/>
          <a:p>
            <a:pPr>
              <a:buSzPct val="110000"/>
              <a:buFont typeface="Wingdings" pitchFamily="2" charset="2"/>
              <a:buChar char="§"/>
            </a:pPr>
            <a:r>
              <a:rPr lang="en-US" smtClean="0">
                <a:latin typeface="Cambria" pitchFamily="18" charset="0"/>
              </a:rPr>
              <a:t>Extends the collection</a:t>
            </a:r>
          </a:p>
          <a:p>
            <a:pPr>
              <a:buSzPct val="110000"/>
              <a:buFont typeface="Wingdings" pitchFamily="2" charset="2"/>
              <a:buChar char="§"/>
            </a:pPr>
            <a:r>
              <a:rPr lang="en-US" smtClean="0">
                <a:latin typeface="Cambria" pitchFamily="18" charset="0"/>
              </a:rPr>
              <a:t>Stores a sequence of elements</a:t>
            </a:r>
          </a:p>
          <a:p>
            <a:pPr>
              <a:buSzPct val="110000"/>
              <a:buFont typeface="Wingdings" pitchFamily="2" charset="2"/>
              <a:buChar char="§"/>
            </a:pPr>
            <a:r>
              <a:rPr lang="en-US" smtClean="0">
                <a:latin typeface="Cambria" pitchFamily="18" charset="0"/>
              </a:rPr>
              <a:t>Elements can be accessed/inserted by position using a zero based index</a:t>
            </a:r>
          </a:p>
        </p:txBody>
      </p:sp>
      <p:sp>
        <p:nvSpPr>
          <p:cNvPr id="36868" name="Rectangle 1"/>
          <p:cNvSpPr>
            <a:spLocks noChangeArrowheads="1"/>
          </p:cNvSpPr>
          <p:nvPr/>
        </p:nvSpPr>
        <p:spPr bwMode="auto">
          <a:xfrm>
            <a:off x="3886200" y="5410200"/>
            <a:ext cx="5068888" cy="1200150"/>
          </a:xfrm>
          <a:prstGeom prst="rect">
            <a:avLst/>
          </a:prstGeom>
          <a:noFill/>
          <a:ln w="9525">
            <a:noFill/>
            <a:miter lim="800000"/>
            <a:headEnd/>
            <a:tailEnd/>
          </a:ln>
        </p:spPr>
        <p:txBody>
          <a:bodyPr>
            <a:spAutoFit/>
          </a:bodyPr>
          <a:lstStyle/>
          <a:p>
            <a:pPr>
              <a:buSzPct val="110000"/>
            </a:pPr>
            <a:r>
              <a:rPr lang="en-US">
                <a:latin typeface="Cambria" pitchFamily="18" charset="0"/>
              </a:rPr>
              <a:t>Several methods throw</a:t>
            </a:r>
          </a:p>
          <a:p>
            <a:pPr>
              <a:buSzPct val="110000"/>
              <a:buFont typeface="Wingdings" pitchFamily="2" charset="2"/>
              <a:buChar char="§"/>
            </a:pPr>
            <a:r>
              <a:rPr lang="en-US">
                <a:latin typeface="Cambria" pitchFamily="18" charset="0"/>
              </a:rPr>
              <a:t>UnsupportedOperationException</a:t>
            </a:r>
          </a:p>
          <a:p>
            <a:pPr>
              <a:buSzPct val="110000"/>
              <a:buFont typeface="Wingdings" pitchFamily="2" charset="2"/>
              <a:buChar char="§"/>
            </a:pPr>
            <a:r>
              <a:rPr lang="en-US">
                <a:latin typeface="Cambria" pitchFamily="18" charset="0"/>
              </a:rPr>
              <a:t>ClassCastException</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itle 1"/>
          <p:cNvSpPr>
            <a:spLocks noGrp="1"/>
          </p:cNvSpPr>
          <p:nvPr>
            <p:ph type="title"/>
          </p:nvPr>
        </p:nvSpPr>
        <p:spPr>
          <a:xfrm>
            <a:off x="381000" y="274638"/>
            <a:ext cx="8458200" cy="792162"/>
          </a:xfrm>
        </p:spPr>
        <p:txBody>
          <a:bodyPr/>
          <a:lstStyle/>
          <a:p>
            <a:pPr>
              <a:lnSpc>
                <a:spcPct val="115000"/>
              </a:lnSpc>
            </a:pPr>
            <a:r>
              <a:rPr lang="en-US" smtClean="0">
                <a:solidFill>
                  <a:srgbClr val="1D1D1E"/>
                </a:solidFill>
                <a:latin typeface="Cambria" pitchFamily="18" charset="0"/>
                <a:ea typeface="Times New Roman" pitchFamily="18" charset="0"/>
                <a:cs typeface="FranklinGothic-Demi" charset="0"/>
              </a:rPr>
              <a:t>Menu</a:t>
            </a:r>
            <a:endParaRPr lang="en-US" smtClean="0">
              <a:latin typeface="Calibri" pitchFamily="34" charset="0"/>
              <a:ea typeface="Times New Roman" pitchFamily="18" charset="0"/>
              <a:cs typeface="FranklinGothic-Demi" charset="0"/>
            </a:endParaRPr>
          </a:p>
        </p:txBody>
      </p:sp>
      <p:sp>
        <p:nvSpPr>
          <p:cNvPr id="202755" name="Content Placeholder 2"/>
          <p:cNvSpPr>
            <a:spLocks noGrp="1"/>
          </p:cNvSpPr>
          <p:nvPr>
            <p:ph sz="quarter" idx="1"/>
          </p:nvPr>
        </p:nvSpPr>
        <p:spPr>
          <a:xfrm>
            <a:off x="381000" y="1143000"/>
            <a:ext cx="8686800" cy="5486400"/>
          </a:xfrm>
        </p:spPr>
        <p:txBody>
          <a:bodyPr/>
          <a:lstStyle/>
          <a:p>
            <a:pPr algn="just"/>
            <a:r>
              <a:rPr lang="en-US" sz="2400" dirty="0" smtClean="0">
                <a:latin typeface="Cambria" pitchFamily="18" charset="0"/>
              </a:rPr>
              <a:t>Constructors for </a:t>
            </a:r>
            <a:r>
              <a:rPr lang="en-US" sz="2400" b="1" dirty="0" smtClean="0">
                <a:latin typeface="Cambria" pitchFamily="18" charset="0"/>
              </a:rPr>
              <a:t>Menu</a:t>
            </a:r>
            <a:r>
              <a:rPr lang="en-US" sz="2400" dirty="0" smtClean="0">
                <a:latin typeface="Cambria" pitchFamily="18" charset="0"/>
              </a:rPr>
              <a:t>:</a:t>
            </a:r>
          </a:p>
          <a:p>
            <a:pPr lvl="1" algn="just"/>
            <a:r>
              <a:rPr lang="en-US" dirty="0" smtClean="0">
                <a:solidFill>
                  <a:schemeClr val="tx1"/>
                </a:solidFill>
                <a:latin typeface="Cambria" pitchFamily="18" charset="0"/>
              </a:rPr>
              <a:t>Menu( )			       : Creates an empty menu</a:t>
            </a:r>
          </a:p>
          <a:p>
            <a:pPr lvl="1" algn="just"/>
            <a:r>
              <a:rPr lang="en-US" dirty="0" smtClean="0">
                <a:solidFill>
                  <a:schemeClr val="tx1"/>
                </a:solidFill>
                <a:latin typeface="Cambria" pitchFamily="18" charset="0"/>
              </a:rPr>
              <a:t>Menu(String </a:t>
            </a:r>
            <a:r>
              <a:rPr lang="en-US" i="1" dirty="0" err="1" smtClean="0">
                <a:solidFill>
                  <a:schemeClr val="tx1"/>
                </a:solidFill>
                <a:latin typeface="Cambria" pitchFamily="18" charset="0"/>
              </a:rPr>
              <a:t>optionName</a:t>
            </a:r>
            <a:r>
              <a:rPr lang="en-US" dirty="0" smtClean="0">
                <a:solidFill>
                  <a:schemeClr val="tx1"/>
                </a:solidFill>
                <a:latin typeface="Cambria" pitchFamily="18" charset="0"/>
              </a:rPr>
              <a:t>)   : </a:t>
            </a:r>
            <a:r>
              <a:rPr lang="en-US" i="1" dirty="0" err="1" smtClean="0">
                <a:solidFill>
                  <a:schemeClr val="tx1"/>
                </a:solidFill>
                <a:latin typeface="Cambria" pitchFamily="18" charset="0"/>
              </a:rPr>
              <a:t>optionName</a:t>
            </a:r>
            <a:r>
              <a:rPr lang="en-US" i="1" dirty="0" smtClean="0">
                <a:solidFill>
                  <a:schemeClr val="tx1"/>
                </a:solidFill>
                <a:latin typeface="Cambria" pitchFamily="18" charset="0"/>
              </a:rPr>
              <a:t> </a:t>
            </a:r>
            <a:r>
              <a:rPr lang="en-US" dirty="0" smtClean="0">
                <a:solidFill>
                  <a:schemeClr val="tx1"/>
                </a:solidFill>
                <a:latin typeface="Cambria" pitchFamily="18" charset="0"/>
              </a:rPr>
              <a:t>-  name of the menu</a:t>
            </a:r>
          </a:p>
          <a:p>
            <a:pPr lvl="1" algn="just"/>
            <a:r>
              <a:rPr lang="en-US" dirty="0" smtClean="0">
                <a:solidFill>
                  <a:schemeClr val="tx1"/>
                </a:solidFill>
                <a:latin typeface="Cambria" pitchFamily="18" charset="0"/>
              </a:rPr>
              <a:t>Menu(String </a:t>
            </a:r>
            <a:r>
              <a:rPr lang="en-US" i="1" dirty="0" err="1" smtClean="0">
                <a:solidFill>
                  <a:schemeClr val="tx1"/>
                </a:solidFill>
                <a:latin typeface="Cambria" pitchFamily="18" charset="0"/>
              </a:rPr>
              <a:t>optionName</a:t>
            </a:r>
            <a:r>
              <a:rPr lang="en-US" dirty="0" smtClean="0">
                <a:solidFill>
                  <a:schemeClr val="tx1"/>
                </a:solidFill>
                <a:latin typeface="Cambria" pitchFamily="18" charset="0"/>
              </a:rPr>
              <a:t>, </a:t>
            </a:r>
            <a:r>
              <a:rPr lang="en-US" dirty="0" err="1" smtClean="0">
                <a:solidFill>
                  <a:schemeClr val="tx1"/>
                </a:solidFill>
                <a:latin typeface="Cambria" pitchFamily="18" charset="0"/>
              </a:rPr>
              <a:t>boolean</a:t>
            </a:r>
            <a:r>
              <a:rPr lang="en-US" dirty="0" smtClean="0">
                <a:solidFill>
                  <a:schemeClr val="tx1"/>
                </a:solidFill>
                <a:latin typeface="Cambria" pitchFamily="18" charset="0"/>
              </a:rPr>
              <a:t> </a:t>
            </a:r>
            <a:r>
              <a:rPr lang="en-US" i="1" dirty="0" smtClean="0">
                <a:solidFill>
                  <a:schemeClr val="tx1"/>
                </a:solidFill>
                <a:latin typeface="Cambria" pitchFamily="18" charset="0"/>
              </a:rPr>
              <a:t>removable</a:t>
            </a:r>
            <a:r>
              <a:rPr lang="en-US" dirty="0" smtClean="0">
                <a:solidFill>
                  <a:schemeClr val="tx1"/>
                </a:solidFill>
                <a:latin typeface="Cambria" pitchFamily="18" charset="0"/>
              </a:rPr>
              <a:t>)</a:t>
            </a:r>
          </a:p>
          <a:p>
            <a:pPr lvl="1" algn="just">
              <a:buFont typeface="Wingdings 2" pitchFamily="18" charset="2"/>
              <a:buNone/>
            </a:pPr>
            <a:endParaRPr lang="en-US" dirty="0" smtClean="0">
              <a:latin typeface="Cambria" pitchFamily="18" charset="0"/>
            </a:endParaRPr>
          </a:p>
          <a:p>
            <a:pPr algn="just"/>
            <a:endParaRPr lang="en-US" sz="2400" dirty="0" smtClean="0">
              <a:latin typeface="Cambria"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itle 1"/>
          <p:cNvSpPr>
            <a:spLocks noGrp="1"/>
          </p:cNvSpPr>
          <p:nvPr>
            <p:ph type="title"/>
          </p:nvPr>
        </p:nvSpPr>
        <p:spPr>
          <a:xfrm>
            <a:off x="381000" y="274638"/>
            <a:ext cx="8458200" cy="792162"/>
          </a:xfrm>
        </p:spPr>
        <p:txBody>
          <a:bodyPr/>
          <a:lstStyle/>
          <a:p>
            <a:pPr>
              <a:lnSpc>
                <a:spcPct val="115000"/>
              </a:lnSpc>
            </a:pPr>
            <a:r>
              <a:rPr lang="en-US" smtClean="0">
                <a:solidFill>
                  <a:srgbClr val="1D1D1E"/>
                </a:solidFill>
                <a:latin typeface="Cambria" pitchFamily="18" charset="0"/>
                <a:ea typeface="Times New Roman" pitchFamily="18" charset="0"/>
                <a:cs typeface="FranklinGothic-Demi" charset="0"/>
              </a:rPr>
              <a:t>Menu</a:t>
            </a:r>
            <a:endParaRPr lang="en-US" smtClean="0">
              <a:latin typeface="Calibri" pitchFamily="34" charset="0"/>
              <a:ea typeface="Times New Roman" pitchFamily="18" charset="0"/>
              <a:cs typeface="FranklinGothic-Demi" charset="0"/>
            </a:endParaRPr>
          </a:p>
        </p:txBody>
      </p:sp>
      <p:sp>
        <p:nvSpPr>
          <p:cNvPr id="203779" name="Content Placeholder 2"/>
          <p:cNvSpPr>
            <a:spLocks noGrp="1"/>
          </p:cNvSpPr>
          <p:nvPr>
            <p:ph sz="quarter" idx="1"/>
          </p:nvPr>
        </p:nvSpPr>
        <p:spPr>
          <a:xfrm>
            <a:off x="381000" y="1143000"/>
            <a:ext cx="8686800" cy="5486400"/>
          </a:xfrm>
        </p:spPr>
        <p:txBody>
          <a:bodyPr/>
          <a:lstStyle/>
          <a:p>
            <a:pPr algn="just"/>
            <a:r>
              <a:rPr lang="en-US" sz="2800" dirty="0" smtClean="0">
                <a:latin typeface="Cambria" pitchFamily="18" charset="0"/>
              </a:rPr>
              <a:t>Constructors of </a:t>
            </a:r>
            <a:r>
              <a:rPr lang="en-US" sz="2800" b="1" dirty="0" err="1" smtClean="0">
                <a:latin typeface="Cambria" pitchFamily="18" charset="0"/>
              </a:rPr>
              <a:t>MenuItem</a:t>
            </a:r>
            <a:r>
              <a:rPr lang="en-US" sz="2800" b="1" dirty="0" smtClean="0">
                <a:latin typeface="Cambria" pitchFamily="18" charset="0"/>
              </a:rPr>
              <a:t> :</a:t>
            </a:r>
            <a:endParaRPr lang="en-US" sz="2800" dirty="0" smtClean="0">
              <a:latin typeface="Cambria" pitchFamily="18" charset="0"/>
            </a:endParaRPr>
          </a:p>
          <a:p>
            <a:pPr lvl="1" algn="just"/>
            <a:r>
              <a:rPr lang="en-US" dirty="0" err="1" smtClean="0">
                <a:solidFill>
                  <a:schemeClr val="tx1"/>
                </a:solidFill>
                <a:latin typeface="Cambria" pitchFamily="18" charset="0"/>
              </a:rPr>
              <a:t>MenuItem</a:t>
            </a:r>
            <a:r>
              <a:rPr lang="en-US" dirty="0" smtClean="0">
                <a:solidFill>
                  <a:schemeClr val="tx1"/>
                </a:solidFill>
                <a:latin typeface="Cambria" pitchFamily="18" charset="0"/>
              </a:rPr>
              <a:t>( )</a:t>
            </a:r>
          </a:p>
          <a:p>
            <a:pPr lvl="1" algn="just"/>
            <a:r>
              <a:rPr lang="en-US" dirty="0" err="1" smtClean="0">
                <a:solidFill>
                  <a:schemeClr val="tx1"/>
                </a:solidFill>
                <a:latin typeface="Cambria" pitchFamily="18" charset="0"/>
              </a:rPr>
              <a:t>MenuItem</a:t>
            </a:r>
            <a:r>
              <a:rPr lang="en-US" dirty="0" smtClean="0">
                <a:solidFill>
                  <a:schemeClr val="tx1"/>
                </a:solidFill>
                <a:latin typeface="Cambria" pitchFamily="18" charset="0"/>
              </a:rPr>
              <a:t>(String </a:t>
            </a:r>
            <a:r>
              <a:rPr lang="en-US" i="1" dirty="0" err="1" smtClean="0">
                <a:solidFill>
                  <a:schemeClr val="tx1"/>
                </a:solidFill>
                <a:latin typeface="Cambria" pitchFamily="18" charset="0"/>
              </a:rPr>
              <a:t>itemName</a:t>
            </a:r>
            <a:r>
              <a:rPr lang="en-US" dirty="0" smtClean="0">
                <a:solidFill>
                  <a:schemeClr val="tx1"/>
                </a:solidFill>
                <a:latin typeface="Cambria" pitchFamily="18" charset="0"/>
              </a:rPr>
              <a:t>)	: </a:t>
            </a:r>
            <a:r>
              <a:rPr lang="en-US" i="1" dirty="0" err="1" smtClean="0">
                <a:solidFill>
                  <a:schemeClr val="tx1"/>
                </a:solidFill>
                <a:latin typeface="Cambria" pitchFamily="18" charset="0"/>
              </a:rPr>
              <a:t>itemName</a:t>
            </a:r>
            <a:r>
              <a:rPr lang="en-US" i="1" dirty="0" smtClean="0">
                <a:solidFill>
                  <a:schemeClr val="tx1"/>
                </a:solidFill>
                <a:latin typeface="Cambria" pitchFamily="18" charset="0"/>
              </a:rPr>
              <a:t> -</a:t>
            </a:r>
            <a:r>
              <a:rPr lang="en-US" dirty="0" smtClean="0">
                <a:solidFill>
                  <a:schemeClr val="tx1"/>
                </a:solidFill>
                <a:latin typeface="Cambria" pitchFamily="18" charset="0"/>
              </a:rPr>
              <a:t> name shown in the menu</a:t>
            </a:r>
          </a:p>
          <a:p>
            <a:pPr lvl="1" algn="just"/>
            <a:r>
              <a:rPr lang="en-US" dirty="0" err="1" smtClean="0">
                <a:solidFill>
                  <a:schemeClr val="tx1"/>
                </a:solidFill>
                <a:latin typeface="Cambria" pitchFamily="18" charset="0"/>
              </a:rPr>
              <a:t>MenuItem</a:t>
            </a:r>
            <a:r>
              <a:rPr lang="en-US" dirty="0" smtClean="0">
                <a:solidFill>
                  <a:schemeClr val="tx1"/>
                </a:solidFill>
                <a:latin typeface="Cambria" pitchFamily="18" charset="0"/>
              </a:rPr>
              <a:t>(String </a:t>
            </a:r>
            <a:r>
              <a:rPr lang="en-US" i="1" dirty="0" err="1" smtClean="0">
                <a:solidFill>
                  <a:schemeClr val="tx1"/>
                </a:solidFill>
                <a:latin typeface="Cambria" pitchFamily="18" charset="0"/>
              </a:rPr>
              <a:t>itemName</a:t>
            </a:r>
            <a:r>
              <a:rPr lang="en-US" dirty="0" smtClean="0">
                <a:solidFill>
                  <a:schemeClr val="tx1"/>
                </a:solidFill>
                <a:latin typeface="Cambria" pitchFamily="18" charset="0"/>
              </a:rPr>
              <a:t>, </a:t>
            </a:r>
            <a:r>
              <a:rPr lang="en-US" dirty="0" err="1" smtClean="0">
                <a:solidFill>
                  <a:schemeClr val="tx1"/>
                </a:solidFill>
                <a:latin typeface="Cambria" pitchFamily="18" charset="0"/>
              </a:rPr>
              <a:t>MenuShortcut</a:t>
            </a:r>
            <a:r>
              <a:rPr lang="en-US" dirty="0" smtClean="0">
                <a:solidFill>
                  <a:schemeClr val="tx1"/>
                </a:solidFill>
                <a:latin typeface="Cambria" pitchFamily="18" charset="0"/>
              </a:rPr>
              <a:t> </a:t>
            </a:r>
            <a:r>
              <a:rPr lang="en-US" i="1" dirty="0" err="1" smtClean="0">
                <a:solidFill>
                  <a:schemeClr val="tx1"/>
                </a:solidFill>
                <a:latin typeface="Cambria" pitchFamily="18" charset="0"/>
              </a:rPr>
              <a:t>keyAccel</a:t>
            </a:r>
            <a:r>
              <a:rPr lang="en-US" dirty="0" smtClean="0">
                <a:solidFill>
                  <a:schemeClr val="tx1"/>
                </a:solidFill>
                <a:latin typeface="Cambria" pitchFamily="18" charset="0"/>
              </a:rPr>
              <a:t>) : </a:t>
            </a:r>
          </a:p>
          <a:p>
            <a:pPr lvl="1" algn="just">
              <a:buFont typeface="Wingdings 2" pitchFamily="18" charset="2"/>
              <a:buNone/>
            </a:pPr>
            <a:r>
              <a:rPr lang="en-US" i="1" dirty="0" smtClean="0">
                <a:solidFill>
                  <a:schemeClr val="tx1"/>
                </a:solidFill>
                <a:latin typeface="Cambria" pitchFamily="18" charset="0"/>
              </a:rPr>
              <a:t>						</a:t>
            </a:r>
            <a:r>
              <a:rPr lang="en-US" i="1" dirty="0" err="1" smtClean="0">
                <a:solidFill>
                  <a:schemeClr val="tx1"/>
                </a:solidFill>
                <a:latin typeface="Cambria" pitchFamily="18" charset="0"/>
              </a:rPr>
              <a:t>keyAccel</a:t>
            </a:r>
            <a:r>
              <a:rPr lang="en-US" i="1" dirty="0" smtClean="0">
                <a:solidFill>
                  <a:schemeClr val="tx1"/>
                </a:solidFill>
                <a:latin typeface="Cambria" pitchFamily="18" charset="0"/>
              </a:rPr>
              <a:t> </a:t>
            </a:r>
            <a:r>
              <a:rPr lang="en-US" dirty="0" smtClean="0">
                <a:solidFill>
                  <a:schemeClr val="tx1"/>
                </a:solidFill>
                <a:latin typeface="Cambria" pitchFamily="18" charset="0"/>
              </a:rPr>
              <a:t> - menu shortcut</a:t>
            </a:r>
          </a:p>
          <a:p>
            <a:pPr algn="just"/>
            <a:endParaRPr lang="en-US" sz="2400" dirty="0" smtClean="0">
              <a:latin typeface="Cambria" pitchFamily="18" charset="0"/>
            </a:endParaRPr>
          </a:p>
          <a:p>
            <a:pPr algn="just"/>
            <a:r>
              <a:rPr lang="en-US" sz="2400" dirty="0" smtClean="0">
                <a:latin typeface="Cambria" pitchFamily="18" charset="0"/>
              </a:rPr>
              <a:t>void </a:t>
            </a:r>
            <a:r>
              <a:rPr lang="en-US" sz="2400" dirty="0" err="1" smtClean="0">
                <a:latin typeface="Cambria" pitchFamily="18" charset="0"/>
              </a:rPr>
              <a:t>setEnabled</a:t>
            </a:r>
            <a:r>
              <a:rPr lang="en-US" sz="2400" dirty="0" smtClean="0">
                <a:latin typeface="Cambria" pitchFamily="18" charset="0"/>
              </a:rPr>
              <a:t>(</a:t>
            </a:r>
            <a:r>
              <a:rPr lang="en-US" sz="2400" dirty="0" err="1" smtClean="0">
                <a:latin typeface="Cambria" pitchFamily="18" charset="0"/>
              </a:rPr>
              <a:t>boolean</a:t>
            </a:r>
            <a:r>
              <a:rPr lang="en-US" sz="2400" dirty="0" smtClean="0">
                <a:latin typeface="Cambria" pitchFamily="18" charset="0"/>
              </a:rPr>
              <a:t> </a:t>
            </a:r>
            <a:r>
              <a:rPr lang="en-US" sz="2400" i="1" dirty="0" err="1" smtClean="0">
                <a:latin typeface="Cambria" pitchFamily="18" charset="0"/>
              </a:rPr>
              <a:t>enabledFlag</a:t>
            </a:r>
            <a:r>
              <a:rPr lang="en-US" sz="2400" dirty="0" smtClean="0">
                <a:latin typeface="Cambria" pitchFamily="18" charset="0"/>
              </a:rPr>
              <a:t>)	: To disable or enable a menu item</a:t>
            </a:r>
          </a:p>
          <a:p>
            <a:pPr algn="just"/>
            <a:r>
              <a:rPr lang="en-US" sz="2400" dirty="0" err="1" smtClean="0">
                <a:latin typeface="Cambria" pitchFamily="18" charset="0"/>
              </a:rPr>
              <a:t>boolean</a:t>
            </a:r>
            <a:r>
              <a:rPr lang="en-US" sz="2400" dirty="0" smtClean="0">
                <a:latin typeface="Cambria" pitchFamily="18" charset="0"/>
              </a:rPr>
              <a:t> </a:t>
            </a:r>
            <a:r>
              <a:rPr lang="en-US" sz="2400" dirty="0" err="1" smtClean="0">
                <a:latin typeface="Cambria" pitchFamily="18" charset="0"/>
              </a:rPr>
              <a:t>isEnabled</a:t>
            </a:r>
            <a:r>
              <a:rPr lang="en-US" sz="2400" dirty="0" smtClean="0">
                <a:latin typeface="Cambria" pitchFamily="18" charset="0"/>
              </a:rPr>
              <a:t>( )	: To determine an item’s status</a:t>
            </a:r>
          </a:p>
          <a:p>
            <a:pPr algn="just"/>
            <a:r>
              <a:rPr lang="en-US" sz="2400" dirty="0" smtClean="0">
                <a:latin typeface="Cambria" pitchFamily="18" charset="0"/>
              </a:rPr>
              <a:t>void </a:t>
            </a:r>
            <a:r>
              <a:rPr lang="en-US" sz="2400" dirty="0" err="1" smtClean="0">
                <a:latin typeface="Cambria" pitchFamily="18" charset="0"/>
              </a:rPr>
              <a:t>setLabel</a:t>
            </a:r>
            <a:r>
              <a:rPr lang="en-US" sz="2400" dirty="0" smtClean="0">
                <a:latin typeface="Cambria" pitchFamily="18" charset="0"/>
              </a:rPr>
              <a:t>(String </a:t>
            </a:r>
            <a:r>
              <a:rPr lang="en-US" sz="2400" i="1" dirty="0" err="1" smtClean="0">
                <a:latin typeface="Cambria" pitchFamily="18" charset="0"/>
              </a:rPr>
              <a:t>newName</a:t>
            </a:r>
            <a:r>
              <a:rPr lang="en-US" sz="2400" dirty="0" smtClean="0">
                <a:latin typeface="Cambria" pitchFamily="18" charset="0"/>
              </a:rPr>
              <a:t>)	: To change the name of a menu item</a:t>
            </a:r>
          </a:p>
          <a:p>
            <a:pPr algn="just"/>
            <a:r>
              <a:rPr lang="en-US" sz="2400" dirty="0" smtClean="0">
                <a:latin typeface="Cambria" pitchFamily="18" charset="0"/>
              </a:rPr>
              <a:t>String </a:t>
            </a:r>
            <a:r>
              <a:rPr lang="en-US" sz="2400" dirty="0" err="1" smtClean="0">
                <a:latin typeface="Cambria" pitchFamily="18" charset="0"/>
              </a:rPr>
              <a:t>getLabel</a:t>
            </a:r>
            <a:r>
              <a:rPr lang="en-US" sz="2400" dirty="0" smtClean="0">
                <a:latin typeface="Cambria" pitchFamily="18" charset="0"/>
              </a:rPr>
              <a:t>( ): To retrieve  the current name of a menu item</a:t>
            </a:r>
          </a:p>
          <a:p>
            <a:pPr algn="just"/>
            <a:endParaRPr lang="en-US" sz="2400" b="1" dirty="0" smtClean="0">
              <a:latin typeface="Cambria" pitchFamily="18" charset="0"/>
            </a:endParaRPr>
          </a:p>
          <a:p>
            <a:pPr algn="just"/>
            <a:endParaRPr lang="en-US" sz="2400" dirty="0" smtClean="0">
              <a:latin typeface="Cambria"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itle 1"/>
          <p:cNvSpPr>
            <a:spLocks noGrp="1"/>
          </p:cNvSpPr>
          <p:nvPr>
            <p:ph type="title"/>
          </p:nvPr>
        </p:nvSpPr>
        <p:spPr>
          <a:xfrm>
            <a:off x="381000" y="274638"/>
            <a:ext cx="8458200" cy="792162"/>
          </a:xfrm>
        </p:spPr>
        <p:txBody>
          <a:bodyPr/>
          <a:lstStyle/>
          <a:p>
            <a:pPr>
              <a:lnSpc>
                <a:spcPct val="115000"/>
              </a:lnSpc>
            </a:pPr>
            <a:r>
              <a:rPr lang="en-US" smtClean="0">
                <a:solidFill>
                  <a:srgbClr val="1D1D1E"/>
                </a:solidFill>
                <a:latin typeface="Cambria" pitchFamily="18" charset="0"/>
                <a:ea typeface="Times New Roman" pitchFamily="18" charset="0"/>
                <a:cs typeface="FranklinGothic-Demi" charset="0"/>
              </a:rPr>
              <a:t>Menu</a:t>
            </a:r>
            <a:endParaRPr lang="en-US" smtClean="0">
              <a:latin typeface="Calibri" pitchFamily="34" charset="0"/>
              <a:ea typeface="Times New Roman" pitchFamily="18" charset="0"/>
              <a:cs typeface="FranklinGothic-Demi" charset="0"/>
            </a:endParaRPr>
          </a:p>
        </p:txBody>
      </p:sp>
      <p:sp>
        <p:nvSpPr>
          <p:cNvPr id="204803" name="Content Placeholder 2"/>
          <p:cNvSpPr>
            <a:spLocks noGrp="1"/>
          </p:cNvSpPr>
          <p:nvPr>
            <p:ph sz="quarter" idx="1"/>
          </p:nvPr>
        </p:nvSpPr>
        <p:spPr>
          <a:xfrm>
            <a:off x="381000" y="1143000"/>
            <a:ext cx="8686800" cy="5486400"/>
          </a:xfrm>
        </p:spPr>
        <p:txBody>
          <a:bodyPr/>
          <a:lstStyle/>
          <a:p>
            <a:pPr algn="just"/>
            <a:r>
              <a:rPr lang="en-US" sz="2400" dirty="0" smtClean="0">
                <a:latin typeface="Cambria" pitchFamily="18" charset="0"/>
              </a:rPr>
              <a:t>Constructors of </a:t>
            </a:r>
            <a:r>
              <a:rPr lang="en-US" sz="2400" b="1" dirty="0" err="1" smtClean="0">
                <a:latin typeface="Cambria" pitchFamily="18" charset="0"/>
              </a:rPr>
              <a:t>CheckboxMenuItem</a:t>
            </a:r>
            <a:r>
              <a:rPr lang="en-US" sz="2400" dirty="0" smtClean="0">
                <a:latin typeface="Cambria" pitchFamily="18" charset="0"/>
              </a:rPr>
              <a:t> are:</a:t>
            </a:r>
          </a:p>
          <a:p>
            <a:pPr lvl="1" algn="just"/>
            <a:r>
              <a:rPr lang="en-US" sz="2200" dirty="0" err="1" smtClean="0">
                <a:solidFill>
                  <a:schemeClr val="tx1"/>
                </a:solidFill>
                <a:latin typeface="Cambria" pitchFamily="18" charset="0"/>
              </a:rPr>
              <a:t>CheckboxMenuItem</a:t>
            </a:r>
            <a:r>
              <a:rPr lang="en-US" sz="2200" dirty="0" smtClean="0">
                <a:solidFill>
                  <a:schemeClr val="tx1"/>
                </a:solidFill>
                <a:latin typeface="Cambria" pitchFamily="18" charset="0"/>
              </a:rPr>
              <a:t>( )</a:t>
            </a:r>
          </a:p>
          <a:p>
            <a:pPr lvl="1" algn="just"/>
            <a:r>
              <a:rPr lang="en-US" sz="2200" dirty="0" err="1" smtClean="0">
                <a:solidFill>
                  <a:schemeClr val="tx1"/>
                </a:solidFill>
                <a:latin typeface="Cambria" pitchFamily="18" charset="0"/>
              </a:rPr>
              <a:t>CheckboxMenuItem</a:t>
            </a:r>
            <a:r>
              <a:rPr lang="en-US" sz="2200" dirty="0" smtClean="0">
                <a:solidFill>
                  <a:schemeClr val="tx1"/>
                </a:solidFill>
                <a:latin typeface="Cambria" pitchFamily="18" charset="0"/>
              </a:rPr>
              <a:t>(String </a:t>
            </a:r>
            <a:r>
              <a:rPr lang="en-US" sz="2200" i="1" dirty="0" err="1" smtClean="0">
                <a:solidFill>
                  <a:schemeClr val="tx1"/>
                </a:solidFill>
                <a:latin typeface="Cambria" pitchFamily="18" charset="0"/>
              </a:rPr>
              <a:t>itemName</a:t>
            </a:r>
            <a:r>
              <a:rPr lang="en-US" sz="2200" dirty="0" smtClean="0">
                <a:solidFill>
                  <a:schemeClr val="tx1"/>
                </a:solidFill>
                <a:latin typeface="Cambria" pitchFamily="18" charset="0"/>
              </a:rPr>
              <a:t>): </a:t>
            </a:r>
            <a:r>
              <a:rPr lang="en-US" sz="2200" i="1" dirty="0" err="1" smtClean="0">
                <a:solidFill>
                  <a:schemeClr val="tx1"/>
                </a:solidFill>
                <a:latin typeface="Cambria" pitchFamily="18" charset="0"/>
              </a:rPr>
              <a:t>itemName</a:t>
            </a:r>
            <a:r>
              <a:rPr lang="en-US" sz="2200" i="1" dirty="0" smtClean="0">
                <a:solidFill>
                  <a:schemeClr val="tx1"/>
                </a:solidFill>
                <a:latin typeface="Cambria" pitchFamily="18" charset="0"/>
              </a:rPr>
              <a:t> </a:t>
            </a:r>
            <a:r>
              <a:rPr lang="en-US" sz="2200" dirty="0" smtClean="0">
                <a:solidFill>
                  <a:schemeClr val="tx1"/>
                </a:solidFill>
                <a:latin typeface="Cambria" pitchFamily="18" charset="0"/>
              </a:rPr>
              <a:t>-  name shown in the menu</a:t>
            </a:r>
          </a:p>
          <a:p>
            <a:pPr lvl="1" algn="just"/>
            <a:r>
              <a:rPr lang="en-US" sz="2200" dirty="0" err="1" smtClean="0">
                <a:solidFill>
                  <a:schemeClr val="tx1"/>
                </a:solidFill>
                <a:latin typeface="Cambria" pitchFamily="18" charset="0"/>
              </a:rPr>
              <a:t>CheckboxMenuItem</a:t>
            </a:r>
            <a:r>
              <a:rPr lang="en-US" sz="2200" dirty="0" smtClean="0">
                <a:solidFill>
                  <a:schemeClr val="tx1"/>
                </a:solidFill>
                <a:latin typeface="Cambria" pitchFamily="18" charset="0"/>
              </a:rPr>
              <a:t>(String </a:t>
            </a:r>
            <a:r>
              <a:rPr lang="en-US" sz="2200" i="1" dirty="0" err="1" smtClean="0">
                <a:solidFill>
                  <a:schemeClr val="tx1"/>
                </a:solidFill>
                <a:latin typeface="Cambria" pitchFamily="18" charset="0"/>
              </a:rPr>
              <a:t>itemName</a:t>
            </a:r>
            <a:r>
              <a:rPr lang="en-US" sz="2200" dirty="0" smtClean="0">
                <a:solidFill>
                  <a:schemeClr val="tx1"/>
                </a:solidFill>
                <a:latin typeface="Cambria" pitchFamily="18" charset="0"/>
              </a:rPr>
              <a:t>, </a:t>
            </a:r>
            <a:r>
              <a:rPr lang="en-US" sz="2200" dirty="0" err="1" smtClean="0">
                <a:solidFill>
                  <a:schemeClr val="tx1"/>
                </a:solidFill>
                <a:latin typeface="Cambria" pitchFamily="18" charset="0"/>
              </a:rPr>
              <a:t>boolean</a:t>
            </a:r>
            <a:r>
              <a:rPr lang="en-US" sz="2200" dirty="0" smtClean="0">
                <a:solidFill>
                  <a:schemeClr val="tx1"/>
                </a:solidFill>
                <a:latin typeface="Cambria" pitchFamily="18" charset="0"/>
              </a:rPr>
              <a:t> </a:t>
            </a:r>
            <a:r>
              <a:rPr lang="en-US" sz="2200" i="1" dirty="0" smtClean="0">
                <a:solidFill>
                  <a:schemeClr val="tx1"/>
                </a:solidFill>
                <a:latin typeface="Cambria" pitchFamily="18" charset="0"/>
              </a:rPr>
              <a:t>on</a:t>
            </a:r>
            <a:r>
              <a:rPr lang="en-US" sz="2200" dirty="0" smtClean="0">
                <a:solidFill>
                  <a:schemeClr val="tx1"/>
                </a:solidFill>
                <a:latin typeface="Cambria" pitchFamily="18" charset="0"/>
              </a:rPr>
              <a:t>)</a:t>
            </a:r>
          </a:p>
          <a:p>
            <a:pPr algn="just"/>
            <a:endParaRPr lang="en-US" sz="2400" dirty="0" smtClean="0">
              <a:latin typeface="Cambria" pitchFamily="18" charset="0"/>
            </a:endParaRPr>
          </a:p>
          <a:p>
            <a:pPr algn="just"/>
            <a:r>
              <a:rPr lang="en-US" sz="2400" dirty="0" err="1" smtClean="0">
                <a:latin typeface="Cambria" pitchFamily="18" charset="0"/>
              </a:rPr>
              <a:t>boolean</a:t>
            </a:r>
            <a:r>
              <a:rPr lang="en-US" sz="2400" dirty="0" smtClean="0">
                <a:latin typeface="Cambria" pitchFamily="18" charset="0"/>
              </a:rPr>
              <a:t> </a:t>
            </a:r>
            <a:r>
              <a:rPr lang="en-US" sz="2400" dirty="0" err="1" smtClean="0">
                <a:latin typeface="Cambria" pitchFamily="18" charset="0"/>
              </a:rPr>
              <a:t>getState</a:t>
            </a:r>
            <a:r>
              <a:rPr lang="en-US" sz="2400" dirty="0" smtClean="0">
                <a:latin typeface="Cambria" pitchFamily="18" charset="0"/>
              </a:rPr>
              <a:t>( )	  : To obtain the status of a checkable item</a:t>
            </a:r>
          </a:p>
          <a:p>
            <a:pPr algn="just"/>
            <a:r>
              <a:rPr lang="en-US" sz="2400" dirty="0" smtClean="0">
                <a:latin typeface="Cambria" pitchFamily="18" charset="0"/>
              </a:rPr>
              <a:t>void </a:t>
            </a:r>
            <a:r>
              <a:rPr lang="en-US" sz="2400" dirty="0" err="1" smtClean="0">
                <a:latin typeface="Cambria" pitchFamily="18" charset="0"/>
              </a:rPr>
              <a:t>setState</a:t>
            </a:r>
            <a:r>
              <a:rPr lang="en-US" sz="2400" dirty="0" smtClean="0">
                <a:latin typeface="Cambria" pitchFamily="18" charset="0"/>
              </a:rPr>
              <a:t>(</a:t>
            </a:r>
            <a:r>
              <a:rPr lang="en-US" sz="2400" dirty="0" err="1" smtClean="0">
                <a:latin typeface="Cambria" pitchFamily="18" charset="0"/>
              </a:rPr>
              <a:t>boolean</a:t>
            </a:r>
            <a:r>
              <a:rPr lang="en-US" sz="2400" dirty="0" smtClean="0">
                <a:latin typeface="Cambria" pitchFamily="18" charset="0"/>
              </a:rPr>
              <a:t> </a:t>
            </a:r>
            <a:r>
              <a:rPr lang="en-US" sz="2400" i="1" dirty="0" smtClean="0">
                <a:latin typeface="Cambria" pitchFamily="18" charset="0"/>
              </a:rPr>
              <a:t>checked</a:t>
            </a:r>
            <a:r>
              <a:rPr lang="en-US" sz="2400" dirty="0" smtClean="0">
                <a:latin typeface="Cambria" pitchFamily="18" charset="0"/>
              </a:rPr>
              <a:t>)	: To set the status of a checkable item</a:t>
            </a:r>
          </a:p>
          <a:p>
            <a:pPr algn="just"/>
            <a:endParaRPr lang="en-US" sz="2400" dirty="0" smtClean="0">
              <a:latin typeface="Cambria"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itle 1"/>
          <p:cNvSpPr>
            <a:spLocks noGrp="1"/>
          </p:cNvSpPr>
          <p:nvPr>
            <p:ph type="title"/>
          </p:nvPr>
        </p:nvSpPr>
        <p:spPr>
          <a:xfrm>
            <a:off x="381000" y="274638"/>
            <a:ext cx="8458200" cy="792162"/>
          </a:xfrm>
        </p:spPr>
        <p:txBody>
          <a:bodyPr/>
          <a:lstStyle/>
          <a:p>
            <a:pPr>
              <a:lnSpc>
                <a:spcPct val="115000"/>
              </a:lnSpc>
            </a:pPr>
            <a:r>
              <a:rPr lang="en-US" smtClean="0">
                <a:solidFill>
                  <a:srgbClr val="1D1D1E"/>
                </a:solidFill>
                <a:latin typeface="Cambria" pitchFamily="18" charset="0"/>
                <a:ea typeface="Times New Roman" pitchFamily="18" charset="0"/>
                <a:cs typeface="FranklinGothic-Demi" charset="0"/>
              </a:rPr>
              <a:t>Menu</a:t>
            </a:r>
            <a:endParaRPr lang="en-US" smtClean="0">
              <a:latin typeface="Calibri" pitchFamily="34" charset="0"/>
              <a:ea typeface="Times New Roman" pitchFamily="18" charset="0"/>
              <a:cs typeface="FranklinGothic-Demi" charset="0"/>
            </a:endParaRPr>
          </a:p>
        </p:txBody>
      </p:sp>
      <p:sp>
        <p:nvSpPr>
          <p:cNvPr id="205827" name="Content Placeholder 2"/>
          <p:cNvSpPr>
            <a:spLocks noGrp="1"/>
          </p:cNvSpPr>
          <p:nvPr>
            <p:ph sz="quarter" idx="1"/>
          </p:nvPr>
        </p:nvSpPr>
        <p:spPr>
          <a:xfrm>
            <a:off x="381000" y="1143000"/>
            <a:ext cx="8686800" cy="5486400"/>
          </a:xfrm>
        </p:spPr>
        <p:txBody>
          <a:bodyPr/>
          <a:lstStyle/>
          <a:p>
            <a:pPr algn="just"/>
            <a:r>
              <a:rPr lang="en-US" sz="2400" smtClean="0">
                <a:latin typeface="Cambria" pitchFamily="18" charset="0"/>
              </a:rPr>
              <a:t>To add the menu item to a </a:t>
            </a:r>
            <a:r>
              <a:rPr lang="en-US" sz="2400" b="1" smtClean="0">
                <a:latin typeface="Cambria" pitchFamily="18" charset="0"/>
              </a:rPr>
              <a:t>Menu </a:t>
            </a:r>
            <a:r>
              <a:rPr lang="en-US" sz="2400" smtClean="0">
                <a:latin typeface="Cambria" pitchFamily="18" charset="0"/>
              </a:rPr>
              <a:t>object:</a:t>
            </a:r>
          </a:p>
          <a:p>
            <a:pPr algn="just">
              <a:buFont typeface="Wingdings 2" pitchFamily="18" charset="2"/>
              <a:buNone/>
            </a:pPr>
            <a:r>
              <a:rPr lang="en-US" sz="2400" smtClean="0">
                <a:latin typeface="Cambria" pitchFamily="18" charset="0"/>
              </a:rPr>
              <a:t>		MenuItem add(MenuItem </a:t>
            </a:r>
            <a:r>
              <a:rPr lang="en-US" sz="2400" i="1" smtClean="0">
                <a:latin typeface="Cambria" pitchFamily="18" charset="0"/>
              </a:rPr>
              <a:t>item</a:t>
            </a:r>
            <a:r>
              <a:rPr lang="en-US" sz="2400" smtClean="0">
                <a:latin typeface="Cambria" pitchFamily="18" charset="0"/>
              </a:rPr>
              <a:t>)</a:t>
            </a:r>
          </a:p>
          <a:p>
            <a:pPr algn="just"/>
            <a:r>
              <a:rPr lang="en-US" sz="2400" smtClean="0">
                <a:latin typeface="Cambria" pitchFamily="18" charset="0"/>
              </a:rPr>
              <a:t>To add menu object to the menu bar :</a:t>
            </a:r>
          </a:p>
          <a:p>
            <a:pPr algn="just">
              <a:buFont typeface="Wingdings 2" pitchFamily="18" charset="2"/>
              <a:buNone/>
            </a:pPr>
            <a:r>
              <a:rPr lang="en-US" sz="2400" smtClean="0">
                <a:latin typeface="Cambria" pitchFamily="18" charset="0"/>
              </a:rPr>
              <a:t>		Menu add(Menu </a:t>
            </a:r>
            <a:r>
              <a:rPr lang="en-US" sz="2400" i="1" smtClean="0">
                <a:latin typeface="Cambria" pitchFamily="18" charset="0"/>
              </a:rPr>
              <a:t>menu</a:t>
            </a:r>
            <a:r>
              <a:rPr lang="en-US" sz="2400" smtClean="0">
                <a:latin typeface="Cambria" pitchFamily="18" charset="0"/>
              </a:rPr>
              <a:t>) </a:t>
            </a:r>
          </a:p>
          <a:p>
            <a:pPr algn="just"/>
            <a:endParaRPr lang="en-US" sz="2400" smtClean="0">
              <a:latin typeface="Cambria" pitchFamily="18" charset="0"/>
            </a:endParaRPr>
          </a:p>
          <a:p>
            <a:pPr algn="just"/>
            <a:r>
              <a:rPr lang="en-US" sz="2400" smtClean="0">
                <a:latin typeface="Cambria" pitchFamily="18" charset="0"/>
              </a:rPr>
              <a:t>Each time a menu item is selected, an </a:t>
            </a:r>
            <a:r>
              <a:rPr lang="en-US" sz="2400" b="1" smtClean="0">
                <a:latin typeface="Cambria" pitchFamily="18" charset="0"/>
              </a:rPr>
              <a:t>ActionEvent </a:t>
            </a:r>
            <a:r>
              <a:rPr lang="en-US" sz="2400" smtClean="0">
                <a:latin typeface="Cambria" pitchFamily="18" charset="0"/>
              </a:rPr>
              <a:t>object is generated. We must implement the </a:t>
            </a:r>
            <a:r>
              <a:rPr lang="en-US" sz="2400" b="1" smtClean="0">
                <a:latin typeface="Cambria" pitchFamily="18" charset="0"/>
              </a:rPr>
              <a:t>ActionListener </a:t>
            </a:r>
            <a:r>
              <a:rPr lang="en-US" sz="2400" smtClean="0">
                <a:latin typeface="Cambria" pitchFamily="18" charset="0"/>
              </a:rPr>
              <a:t>interfaces</a:t>
            </a:r>
          </a:p>
          <a:p>
            <a:pPr algn="just"/>
            <a:r>
              <a:rPr lang="en-US" sz="2400" smtClean="0">
                <a:latin typeface="Cambria" pitchFamily="18" charset="0"/>
              </a:rPr>
              <a:t>Each time a check box menu item is checked or unchecked, an </a:t>
            </a:r>
            <a:r>
              <a:rPr lang="en-US" sz="2400" b="1" smtClean="0">
                <a:latin typeface="Cambria" pitchFamily="18" charset="0"/>
              </a:rPr>
              <a:t>ItemEvent </a:t>
            </a:r>
            <a:r>
              <a:rPr lang="en-US" sz="2400" smtClean="0">
                <a:latin typeface="Cambria" pitchFamily="18" charset="0"/>
              </a:rPr>
              <a:t>object is generated. We must implement the </a:t>
            </a:r>
            <a:r>
              <a:rPr lang="en-US" sz="2400" b="1" smtClean="0">
                <a:latin typeface="Cambria" pitchFamily="18" charset="0"/>
              </a:rPr>
              <a:t>ItemListener </a:t>
            </a:r>
            <a:r>
              <a:rPr lang="en-US" sz="2400" smtClean="0">
                <a:latin typeface="Cambria" pitchFamily="18" charset="0"/>
              </a:rPr>
              <a:t>interfaces.</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76200" y="76200"/>
          <a:ext cx="4724400" cy="6624828"/>
        </p:xfrm>
        <a:graphic>
          <a:graphicData uri="http://schemas.openxmlformats.org/drawingml/2006/table">
            <a:tbl>
              <a:tblPr/>
              <a:tblGrid>
                <a:gridCol w="4724400"/>
              </a:tblGrid>
              <a:tr h="6624638">
                <a:tc>
                  <a:txBody>
                    <a:bodyPr/>
                    <a:lstStyle>
                      <a:lvl1pPr eaLnBrk="0" hangingPunct="0">
                        <a:spcBef>
                          <a:spcPts val="575"/>
                        </a:spcBef>
                        <a:buClr>
                          <a:schemeClr val="accent1"/>
                        </a:buClr>
                        <a:buSzPct val="85000"/>
                        <a:buFont typeface="Wingdings 2" panose="05020102010507070707" pitchFamily="18" charset="2"/>
                        <a:defRPr sz="2200">
                          <a:solidFill>
                            <a:schemeClr val="tx1"/>
                          </a:solidFill>
                          <a:latin typeface="Perpetua" pitchFamily="18" charset="0"/>
                        </a:defRPr>
                      </a:lvl1pPr>
                      <a:lvl2pPr marL="742950" indent="-285750" eaLnBrk="0" hangingPunct="0">
                        <a:spcBef>
                          <a:spcPts val="375"/>
                        </a:spcBef>
                        <a:buClr>
                          <a:schemeClr val="accent2"/>
                        </a:buClr>
                        <a:buSzPct val="85000"/>
                        <a:buFont typeface="Wingdings 2" panose="05020102010507070707" pitchFamily="18" charset="2"/>
                        <a:defRPr sz="2000">
                          <a:solidFill>
                            <a:schemeClr val="tx1"/>
                          </a:solidFill>
                          <a:latin typeface="Perpetua" pitchFamily="18" charset="0"/>
                        </a:defRPr>
                      </a:lvl2pPr>
                      <a:lvl3pPr marL="1143000" indent="-228600" eaLnBrk="0" hangingPunct="0">
                        <a:spcBef>
                          <a:spcPts val="375"/>
                        </a:spcBef>
                        <a:buClr>
                          <a:srgbClr val="E6B1AB"/>
                        </a:buClr>
                        <a:buSzPct val="85000"/>
                        <a:buFont typeface="Wingdings 2" panose="05020102010507070707" pitchFamily="18" charset="2"/>
                        <a:defRPr>
                          <a:solidFill>
                            <a:schemeClr val="tx1"/>
                          </a:solidFill>
                          <a:latin typeface="Perpetua" pitchFamily="18" charset="0"/>
                        </a:defRPr>
                      </a:lvl3pPr>
                      <a:lvl4pPr marL="1600200" indent="-228600" eaLnBrk="0" hangingPunct="0">
                        <a:spcBef>
                          <a:spcPts val="375"/>
                        </a:spcBef>
                        <a:buClr>
                          <a:srgbClr val="A28E6A"/>
                        </a:buClr>
                        <a:buSzPct val="80000"/>
                        <a:buFont typeface="Wingdings 2" panose="05020102010507070707" pitchFamily="18" charset="2"/>
                        <a:defRPr>
                          <a:solidFill>
                            <a:schemeClr val="tx1"/>
                          </a:solidFill>
                          <a:latin typeface="Perpetua" pitchFamily="18" charset="0"/>
                        </a:defRPr>
                      </a:lvl4pPr>
                      <a:lvl5pPr marL="2057400" indent="-228600" eaLnBrk="0" hangingPunct="0">
                        <a:spcBef>
                          <a:spcPts val="375"/>
                        </a:spcBef>
                        <a:buClr>
                          <a:srgbClr val="A28E6A"/>
                        </a:buClr>
                        <a:defRPr>
                          <a:solidFill>
                            <a:schemeClr val="tx1"/>
                          </a:solidFill>
                          <a:latin typeface="Perpetua" pitchFamily="18" charset="0"/>
                        </a:defRPr>
                      </a:lvl5pPr>
                      <a:lvl6pPr marL="2514600" indent="-228600" eaLnBrk="0" fontAlgn="base" hangingPunct="0">
                        <a:spcBef>
                          <a:spcPts val="375"/>
                        </a:spcBef>
                        <a:spcAft>
                          <a:spcPct val="0"/>
                        </a:spcAft>
                        <a:buClr>
                          <a:srgbClr val="A28E6A"/>
                        </a:buClr>
                        <a:defRPr>
                          <a:solidFill>
                            <a:schemeClr val="tx1"/>
                          </a:solidFill>
                          <a:latin typeface="Perpetua" pitchFamily="18" charset="0"/>
                        </a:defRPr>
                      </a:lvl6pPr>
                      <a:lvl7pPr marL="2971800" indent="-228600" eaLnBrk="0" fontAlgn="base" hangingPunct="0">
                        <a:spcBef>
                          <a:spcPts val="375"/>
                        </a:spcBef>
                        <a:spcAft>
                          <a:spcPct val="0"/>
                        </a:spcAft>
                        <a:buClr>
                          <a:srgbClr val="A28E6A"/>
                        </a:buClr>
                        <a:defRPr>
                          <a:solidFill>
                            <a:schemeClr val="tx1"/>
                          </a:solidFill>
                          <a:latin typeface="Perpetua" pitchFamily="18" charset="0"/>
                        </a:defRPr>
                      </a:lvl7pPr>
                      <a:lvl8pPr marL="3429000" indent="-228600" eaLnBrk="0" fontAlgn="base" hangingPunct="0">
                        <a:spcBef>
                          <a:spcPts val="375"/>
                        </a:spcBef>
                        <a:spcAft>
                          <a:spcPct val="0"/>
                        </a:spcAft>
                        <a:buClr>
                          <a:srgbClr val="A28E6A"/>
                        </a:buClr>
                        <a:defRPr>
                          <a:solidFill>
                            <a:schemeClr val="tx1"/>
                          </a:solidFill>
                          <a:latin typeface="Perpetua" pitchFamily="18" charset="0"/>
                        </a:defRPr>
                      </a:lvl8pPr>
                      <a:lvl9pPr marL="3886200" indent="-228600" eaLnBrk="0" fontAlgn="base" hangingPunct="0">
                        <a:spcBef>
                          <a:spcPts val="375"/>
                        </a:spcBef>
                        <a:spcAft>
                          <a:spcPct val="0"/>
                        </a:spcAft>
                        <a:buClr>
                          <a:srgbClr val="A28E6A"/>
                        </a:buClr>
                        <a:defRPr>
                          <a:solidFill>
                            <a:schemeClr val="tx1"/>
                          </a:solidFill>
                          <a:latin typeface="Perpetua" pitchFamily="18" charset="0"/>
                        </a:defRPr>
                      </a:lvl9p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1D1D1E"/>
                          </a:solidFill>
                          <a:effectLst/>
                          <a:latin typeface="Cambria" panose="02040503050406030204" pitchFamily="18" charset="0"/>
                          <a:ea typeface="Times New Roman" panose="02020603050405020304" pitchFamily="18" charset="0"/>
                          <a:cs typeface="Courier"/>
                        </a:rPr>
                        <a:t>import </a:t>
                      </a:r>
                      <a:r>
                        <a:rPr kumimoji="0" lang="en-US" sz="1400" b="0" i="0" u="none" strike="noStrike" cap="none" normalizeH="0" baseline="0" dirty="0" err="1" smtClean="0">
                          <a:ln>
                            <a:noFill/>
                          </a:ln>
                          <a:solidFill>
                            <a:srgbClr val="1D1D1E"/>
                          </a:solidFill>
                          <a:effectLst/>
                          <a:latin typeface="Cambria" panose="02040503050406030204" pitchFamily="18" charset="0"/>
                          <a:ea typeface="Times New Roman" panose="02020603050405020304" pitchFamily="18" charset="0"/>
                          <a:cs typeface="Courier"/>
                        </a:rPr>
                        <a:t>java.awt</a:t>
                      </a:r>
                      <a:r>
                        <a:rPr kumimoji="0" lang="en-US" sz="1400" b="0" i="0" u="none" strike="noStrike" cap="none" normalizeH="0" baseline="0" dirty="0" smtClean="0">
                          <a:ln>
                            <a:noFill/>
                          </a:ln>
                          <a:solidFill>
                            <a:srgbClr val="1D1D1E"/>
                          </a:solidFill>
                          <a:effectLst/>
                          <a:latin typeface="Cambria" panose="02040503050406030204" pitchFamily="18" charset="0"/>
                          <a:ea typeface="Times New Roman" panose="02020603050405020304" pitchFamily="18" charset="0"/>
                          <a:cs typeface="Courier"/>
                        </a:rPr>
                        <a:t>.*;</a:t>
                      </a:r>
                      <a:endParaRPr kumimoji="0" lang="en-US" sz="14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Courier"/>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1D1D1E"/>
                          </a:solidFill>
                          <a:effectLst/>
                          <a:latin typeface="Cambria" panose="02040503050406030204" pitchFamily="18" charset="0"/>
                          <a:ea typeface="Times New Roman" panose="02020603050405020304" pitchFamily="18" charset="0"/>
                          <a:cs typeface="Courier"/>
                        </a:rPr>
                        <a:t>import </a:t>
                      </a:r>
                      <a:r>
                        <a:rPr kumimoji="0" lang="en-US" sz="1400" b="0" i="0" u="none" strike="noStrike" cap="none" normalizeH="0" baseline="0" dirty="0" err="1" smtClean="0">
                          <a:ln>
                            <a:noFill/>
                          </a:ln>
                          <a:solidFill>
                            <a:srgbClr val="1D1D1E"/>
                          </a:solidFill>
                          <a:effectLst/>
                          <a:latin typeface="Cambria" panose="02040503050406030204" pitchFamily="18" charset="0"/>
                          <a:ea typeface="Times New Roman" panose="02020603050405020304" pitchFamily="18" charset="0"/>
                          <a:cs typeface="Courier"/>
                        </a:rPr>
                        <a:t>java.awt.event</a:t>
                      </a:r>
                      <a:r>
                        <a:rPr kumimoji="0" lang="en-US" sz="1400" b="0" i="0" u="none" strike="noStrike" cap="none" normalizeH="0" baseline="0" dirty="0" smtClean="0">
                          <a:ln>
                            <a:noFill/>
                          </a:ln>
                          <a:solidFill>
                            <a:srgbClr val="1D1D1E"/>
                          </a:solidFill>
                          <a:effectLst/>
                          <a:latin typeface="Cambria" panose="02040503050406030204" pitchFamily="18" charset="0"/>
                          <a:ea typeface="Times New Roman" panose="02020603050405020304" pitchFamily="18" charset="0"/>
                          <a:cs typeface="Courier"/>
                        </a:rPr>
                        <a:t>.*;</a:t>
                      </a:r>
                      <a:endParaRPr kumimoji="0" lang="en-US" sz="14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Courier"/>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import </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java.applet</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a:t>
                      </a:r>
                      <a:endParaRPr kumimoji="0" lang="en-US" sz="14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Courier"/>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1D1D1E"/>
                          </a:solidFill>
                          <a:effectLst/>
                          <a:latin typeface="Cambria" panose="02040503050406030204" pitchFamily="18" charset="0"/>
                          <a:ea typeface="Times New Roman" panose="02020603050405020304" pitchFamily="18" charset="0"/>
                          <a:cs typeface="Courier"/>
                        </a:rPr>
                        <a:t>/*      &lt;</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applet code="</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MenuDemo</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width=250 height=250&gt;</a:t>
                      </a:r>
                      <a:endParaRPr kumimoji="0" lang="en-US" sz="14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Courier"/>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&lt;/applet&gt;</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class </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MenuFrame</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extends Frame </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String </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msg</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 "";</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err="1" smtClean="0">
                          <a:ln>
                            <a:noFill/>
                          </a:ln>
                          <a:solidFill>
                            <a:srgbClr val="FF0000"/>
                          </a:solidFill>
                          <a:effectLst/>
                          <a:latin typeface="Cambria" panose="02040503050406030204" pitchFamily="18" charset="0"/>
                          <a:cs typeface="Times New Roman" panose="02020603050405020304" pitchFamily="18" charset="0"/>
                        </a:rPr>
                        <a:t>CheckboxMenuItem</a:t>
                      </a:r>
                      <a:r>
                        <a:rPr kumimoji="0" lang="en-US" sz="1400" b="0" i="0" u="none" strike="noStrike" cap="none" normalizeH="0" baseline="0" dirty="0" smtClean="0">
                          <a:ln>
                            <a:noFill/>
                          </a:ln>
                          <a:solidFill>
                            <a:srgbClr val="FF0000"/>
                          </a:solidFill>
                          <a:effectLst/>
                          <a:latin typeface="Cambria" panose="02040503050406030204" pitchFamily="18" charset="0"/>
                          <a:cs typeface="Times New Roman" panose="02020603050405020304" pitchFamily="18" charset="0"/>
                        </a:rPr>
                        <a:t> debug, test;</a:t>
                      </a:r>
                      <a:endParaRPr kumimoji="0" lang="en-US" sz="1400" b="0" i="0" u="none" strike="noStrike" cap="none" normalizeH="0" baseline="0" dirty="0" smtClean="0">
                        <a:ln>
                          <a:noFill/>
                        </a:ln>
                        <a:solidFill>
                          <a:srgbClr val="FF0000"/>
                        </a:solidFill>
                        <a:effectLst/>
                        <a:latin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MenuFrame</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(String title) </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super(title);</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err="1" smtClean="0">
                          <a:ln>
                            <a:noFill/>
                          </a:ln>
                          <a:solidFill>
                            <a:srgbClr val="FF0000"/>
                          </a:solidFill>
                          <a:effectLst/>
                          <a:latin typeface="Cambria" panose="02040503050406030204" pitchFamily="18" charset="0"/>
                          <a:cs typeface="Times New Roman" panose="02020603050405020304" pitchFamily="18" charset="0"/>
                        </a:rPr>
                        <a:t>MenuBar</a:t>
                      </a:r>
                      <a:r>
                        <a:rPr kumimoji="0" lang="en-US" sz="1400" b="0" i="0" u="none" strike="noStrike" cap="none" normalizeH="0" baseline="0" dirty="0" smtClean="0">
                          <a:ln>
                            <a:noFill/>
                          </a:ln>
                          <a:solidFill>
                            <a:srgbClr val="FF0000"/>
                          </a:solidFill>
                          <a:effectLst/>
                          <a:latin typeface="Cambria" panose="02040503050406030204" pitchFamily="18" charset="0"/>
                          <a:cs typeface="Times New Roman" panose="02020603050405020304" pitchFamily="18" charset="0"/>
                        </a:rPr>
                        <a:t> mbar =</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a:t>
                      </a:r>
                      <a:r>
                        <a:rPr kumimoji="0" lang="en-US" sz="1400" b="0" i="0" u="none" strike="noStrike" cap="none" normalizeH="0" baseline="0" dirty="0" smtClean="0">
                          <a:ln>
                            <a:noFill/>
                          </a:ln>
                          <a:solidFill>
                            <a:srgbClr val="FF0000"/>
                          </a:solidFill>
                          <a:effectLst/>
                          <a:latin typeface="Cambria" panose="02040503050406030204" pitchFamily="18" charset="0"/>
                          <a:cs typeface="Times New Roman" panose="02020603050405020304" pitchFamily="18" charset="0"/>
                        </a:rPr>
                        <a:t>new </a:t>
                      </a:r>
                      <a:r>
                        <a:rPr kumimoji="0" lang="en-US" sz="1400" b="0" i="0" u="none" strike="noStrike" cap="none" normalizeH="0" baseline="0" dirty="0" err="1" smtClean="0">
                          <a:ln>
                            <a:noFill/>
                          </a:ln>
                          <a:solidFill>
                            <a:srgbClr val="FF0000"/>
                          </a:solidFill>
                          <a:effectLst/>
                          <a:latin typeface="Cambria" panose="02040503050406030204" pitchFamily="18" charset="0"/>
                          <a:cs typeface="Times New Roman" panose="02020603050405020304" pitchFamily="18" charset="0"/>
                        </a:rPr>
                        <a:t>MenuBar</a:t>
                      </a:r>
                      <a:r>
                        <a:rPr kumimoji="0" lang="en-US" sz="1400" b="0" i="0" u="none" strike="noStrike" cap="none" normalizeH="0" baseline="0" dirty="0" smtClean="0">
                          <a:ln>
                            <a:noFill/>
                          </a:ln>
                          <a:solidFill>
                            <a:srgbClr val="FF0000"/>
                          </a:solidFill>
                          <a:effectLst/>
                          <a:latin typeface="Cambria" panose="02040503050406030204" pitchFamily="18" charset="0"/>
                          <a:cs typeface="Times New Roman" panose="02020603050405020304" pitchFamily="18" charset="0"/>
                        </a:rPr>
                        <a:t>();</a:t>
                      </a:r>
                      <a:endParaRPr kumimoji="0" lang="en-US" sz="1400" b="0" i="0" u="none" strike="noStrike" cap="none" normalizeH="0" baseline="0" dirty="0" smtClean="0">
                        <a:ln>
                          <a:noFill/>
                        </a:ln>
                        <a:solidFill>
                          <a:srgbClr val="FF0000"/>
                        </a:solidFill>
                        <a:effectLst/>
                        <a:latin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err="1" smtClean="0">
                          <a:ln>
                            <a:noFill/>
                          </a:ln>
                          <a:solidFill>
                            <a:srgbClr val="FF0000"/>
                          </a:solidFill>
                          <a:effectLst/>
                          <a:latin typeface="Cambria" panose="02040503050406030204" pitchFamily="18" charset="0"/>
                          <a:cs typeface="Times New Roman" panose="02020603050405020304" pitchFamily="18" charset="0"/>
                        </a:rPr>
                        <a:t>setMenuBar</a:t>
                      </a:r>
                      <a:r>
                        <a:rPr kumimoji="0" lang="en-US" sz="1400" b="0" i="0" u="none" strike="noStrike" cap="none" normalizeH="0" baseline="0" dirty="0" smtClean="0">
                          <a:ln>
                            <a:noFill/>
                          </a:ln>
                          <a:solidFill>
                            <a:srgbClr val="FF0000"/>
                          </a:solidFill>
                          <a:effectLst/>
                          <a:latin typeface="Cambria" panose="02040503050406030204" pitchFamily="18" charset="0"/>
                          <a:cs typeface="Times New Roman" panose="02020603050405020304" pitchFamily="18" charset="0"/>
                        </a:rPr>
                        <a:t>(mbar);</a:t>
                      </a:r>
                      <a:endParaRPr kumimoji="0" lang="en-US" sz="1400" b="0" i="0" u="none" strike="noStrike" cap="none" normalizeH="0" baseline="0" dirty="0" smtClean="0">
                        <a:ln>
                          <a:noFill/>
                        </a:ln>
                        <a:solidFill>
                          <a:srgbClr val="FF0000"/>
                        </a:solidFill>
                        <a:effectLst/>
                        <a:latin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FF0000"/>
                          </a:solidFill>
                          <a:effectLst/>
                          <a:latin typeface="Cambria" panose="02040503050406030204" pitchFamily="18" charset="0"/>
                          <a:cs typeface="Times New Roman" panose="02020603050405020304" pitchFamily="18" charset="0"/>
                        </a:rPr>
                        <a:t>Menu file = new Menu("File");</a:t>
                      </a:r>
                      <a:endParaRPr kumimoji="0" lang="en-US" sz="1400" b="0" i="0" u="none" strike="noStrike" cap="none" normalizeH="0" baseline="0" dirty="0" smtClean="0">
                        <a:ln>
                          <a:noFill/>
                        </a:ln>
                        <a:solidFill>
                          <a:srgbClr val="FF0000"/>
                        </a:solidFill>
                        <a:effectLst/>
                        <a:latin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err="1" smtClean="0">
                          <a:ln>
                            <a:noFill/>
                          </a:ln>
                          <a:solidFill>
                            <a:srgbClr val="FF0000"/>
                          </a:solidFill>
                          <a:effectLst/>
                          <a:latin typeface="Cambria" panose="02040503050406030204" pitchFamily="18" charset="0"/>
                          <a:cs typeface="Times New Roman" panose="02020603050405020304" pitchFamily="18" charset="0"/>
                        </a:rPr>
                        <a:t>MenuItem</a:t>
                      </a:r>
                      <a:r>
                        <a:rPr kumimoji="0" lang="en-US" sz="1400" b="0" i="0" u="none" strike="noStrike" cap="none" normalizeH="0" baseline="0" dirty="0" smtClean="0">
                          <a:ln>
                            <a:noFill/>
                          </a:ln>
                          <a:solidFill>
                            <a:srgbClr val="FF0000"/>
                          </a:solidFill>
                          <a:effectLst/>
                          <a:latin typeface="Cambria" panose="02040503050406030204" pitchFamily="18" charset="0"/>
                          <a:cs typeface="Times New Roman" panose="02020603050405020304" pitchFamily="18" charset="0"/>
                        </a:rPr>
                        <a:t> item1, item2, item3, item4, item5;</a:t>
                      </a:r>
                      <a:endParaRPr kumimoji="0" lang="en-US" sz="1400" b="0" i="0" u="none" strike="noStrike" cap="none" normalizeH="0" baseline="0" dirty="0" smtClean="0">
                        <a:ln>
                          <a:noFill/>
                        </a:ln>
                        <a:solidFill>
                          <a:srgbClr val="FF0000"/>
                        </a:solidFill>
                        <a:effectLst/>
                        <a:latin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err="1" smtClean="0">
                          <a:ln>
                            <a:noFill/>
                          </a:ln>
                          <a:solidFill>
                            <a:srgbClr val="FF0000"/>
                          </a:solidFill>
                          <a:effectLst/>
                          <a:latin typeface="Cambria" panose="02040503050406030204" pitchFamily="18" charset="0"/>
                          <a:cs typeface="Times New Roman" panose="02020603050405020304" pitchFamily="18" charset="0"/>
                        </a:rPr>
                        <a:t>file.add</a:t>
                      </a:r>
                      <a:r>
                        <a:rPr kumimoji="0" lang="en-US" sz="1400" b="0" i="0" u="none" strike="noStrike" cap="none" normalizeH="0" baseline="0" dirty="0" smtClean="0">
                          <a:ln>
                            <a:noFill/>
                          </a:ln>
                          <a:solidFill>
                            <a:srgbClr val="FF0000"/>
                          </a:solidFill>
                          <a:effectLst/>
                          <a:latin typeface="Cambria" panose="02040503050406030204" pitchFamily="18" charset="0"/>
                          <a:cs typeface="Times New Roman" panose="02020603050405020304" pitchFamily="18" charset="0"/>
                        </a:rPr>
                        <a:t>(item1 = new </a:t>
                      </a:r>
                      <a:r>
                        <a:rPr kumimoji="0" lang="en-US" sz="1400" b="0" i="0" u="none" strike="noStrike" cap="none" normalizeH="0" baseline="0" dirty="0" err="1" smtClean="0">
                          <a:ln>
                            <a:noFill/>
                          </a:ln>
                          <a:solidFill>
                            <a:srgbClr val="FF0000"/>
                          </a:solidFill>
                          <a:effectLst/>
                          <a:latin typeface="Cambria" panose="02040503050406030204" pitchFamily="18" charset="0"/>
                          <a:cs typeface="Times New Roman" panose="02020603050405020304" pitchFamily="18" charset="0"/>
                        </a:rPr>
                        <a:t>MenuItem</a:t>
                      </a:r>
                      <a:r>
                        <a:rPr kumimoji="0" lang="en-US" sz="1400" b="0" i="0" u="none" strike="noStrike" cap="none" normalizeH="0" baseline="0" dirty="0" smtClean="0">
                          <a:ln>
                            <a:noFill/>
                          </a:ln>
                          <a:solidFill>
                            <a:srgbClr val="FF0000"/>
                          </a:solidFill>
                          <a:effectLst/>
                          <a:latin typeface="Cambria" panose="02040503050406030204" pitchFamily="18" charset="0"/>
                          <a:cs typeface="Times New Roman" panose="02020603050405020304" pitchFamily="18" charset="0"/>
                        </a:rPr>
                        <a:t>("New..."));</a:t>
                      </a:r>
                      <a:endParaRPr kumimoji="0" lang="en-US" sz="1400" b="0" i="0" u="none" strike="noStrike" cap="none" normalizeH="0" baseline="0" dirty="0" smtClean="0">
                        <a:ln>
                          <a:noFill/>
                        </a:ln>
                        <a:solidFill>
                          <a:srgbClr val="FF0000"/>
                        </a:solidFill>
                        <a:effectLst/>
                        <a:latin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file.add</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(item2 = new </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MenuItem</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("Open..."));</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file.add</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(item3 = new </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MenuItem</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("Close"));</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file.add</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(item4 = new </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MenuItem</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file.add</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(item5 = new </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MenuItem</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("Quit..."));</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mbar.add</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(file);</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Menu edit = new Menu("Edit");</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MenuItem</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item6, item7, item8, item9;</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edit.add</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(item6 = new </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MenuItem</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("Cut"));</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edit.add</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(item7 = new </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MenuItem</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("Copy"));</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edit.add</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(item8 = new </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MenuItem</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("Paste"));</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edit.add</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(item9 = new </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MenuItem</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txBody>
                  <a:tcPr marL="8979" marR="89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8" name="Table 7"/>
          <p:cNvGraphicFramePr>
            <a:graphicFrameLocks noGrp="1"/>
          </p:cNvGraphicFramePr>
          <p:nvPr/>
        </p:nvGraphicFramePr>
        <p:xfrm>
          <a:off x="4800600" y="76200"/>
          <a:ext cx="4572000" cy="6624828"/>
        </p:xfrm>
        <a:graphic>
          <a:graphicData uri="http://schemas.openxmlformats.org/drawingml/2006/table">
            <a:tbl>
              <a:tblPr/>
              <a:tblGrid>
                <a:gridCol w="4572000"/>
              </a:tblGrid>
              <a:tr h="6624638">
                <a:tc>
                  <a:txBody>
                    <a:bodyPr/>
                    <a:lstStyle/>
                    <a:p>
                      <a:pPr marL="914400" algn="just">
                        <a:lnSpc>
                          <a:spcPct val="115000"/>
                        </a:lnSpc>
                      </a:pPr>
                      <a:r>
                        <a:rPr lang="en-US" sz="1400" dirty="0" smtClean="0">
                          <a:solidFill>
                            <a:srgbClr val="1D1D1E"/>
                          </a:solidFill>
                          <a:latin typeface="Cambria"/>
                          <a:cs typeface="Courier"/>
                        </a:rPr>
                        <a:t>Menu </a:t>
                      </a:r>
                      <a:r>
                        <a:rPr lang="en-US" sz="1400" dirty="0">
                          <a:solidFill>
                            <a:srgbClr val="1D1D1E"/>
                          </a:solidFill>
                          <a:latin typeface="Cambria"/>
                          <a:cs typeface="Courier"/>
                        </a:rPr>
                        <a:t>sub = new Menu("Special");</a:t>
                      </a:r>
                      <a:endParaRPr lang="en-US" sz="1400" dirty="0">
                        <a:latin typeface="Calibri"/>
                        <a:cs typeface="Times New Roman"/>
                      </a:endParaRPr>
                    </a:p>
                    <a:p>
                      <a:pPr marL="914400" marR="0" algn="just">
                        <a:lnSpc>
                          <a:spcPct val="115000"/>
                        </a:lnSpc>
                        <a:spcBef>
                          <a:spcPts val="0"/>
                        </a:spcBef>
                        <a:spcAft>
                          <a:spcPts val="0"/>
                        </a:spcAft>
                      </a:pPr>
                      <a:r>
                        <a:rPr lang="en-US" sz="1400" dirty="0" err="1">
                          <a:solidFill>
                            <a:srgbClr val="1D1D1E"/>
                          </a:solidFill>
                          <a:latin typeface="Cambria"/>
                          <a:ea typeface="Times New Roman"/>
                          <a:cs typeface="Courier"/>
                        </a:rPr>
                        <a:t>MenuItem</a:t>
                      </a:r>
                      <a:r>
                        <a:rPr lang="en-US" sz="1400" dirty="0">
                          <a:solidFill>
                            <a:srgbClr val="1D1D1E"/>
                          </a:solidFill>
                          <a:latin typeface="Cambria"/>
                          <a:ea typeface="Times New Roman"/>
                          <a:cs typeface="Courier"/>
                        </a:rPr>
                        <a:t> item10, item11, item12;</a:t>
                      </a:r>
                      <a:endParaRPr lang="en-US" sz="1400" dirty="0">
                        <a:latin typeface="Calibri"/>
                        <a:ea typeface="Times New Roman"/>
                        <a:cs typeface="Times New Roman"/>
                      </a:endParaRPr>
                    </a:p>
                    <a:p>
                      <a:pPr marL="914400" marR="0" algn="just">
                        <a:lnSpc>
                          <a:spcPct val="115000"/>
                        </a:lnSpc>
                        <a:spcBef>
                          <a:spcPts val="0"/>
                        </a:spcBef>
                        <a:spcAft>
                          <a:spcPts val="0"/>
                        </a:spcAft>
                      </a:pPr>
                      <a:r>
                        <a:rPr lang="en-US" sz="1400" dirty="0" err="1">
                          <a:solidFill>
                            <a:srgbClr val="1D1D1E"/>
                          </a:solidFill>
                          <a:latin typeface="Cambria"/>
                          <a:ea typeface="Times New Roman"/>
                          <a:cs typeface="Courier"/>
                        </a:rPr>
                        <a:t>sub.add</a:t>
                      </a:r>
                      <a:r>
                        <a:rPr lang="en-US" sz="1400" dirty="0">
                          <a:solidFill>
                            <a:srgbClr val="1D1D1E"/>
                          </a:solidFill>
                          <a:latin typeface="Cambria"/>
                          <a:ea typeface="Times New Roman"/>
                          <a:cs typeface="Courier"/>
                        </a:rPr>
                        <a:t>(item10 = new </a:t>
                      </a:r>
                      <a:r>
                        <a:rPr lang="en-US" sz="1400" dirty="0" err="1">
                          <a:solidFill>
                            <a:srgbClr val="1D1D1E"/>
                          </a:solidFill>
                          <a:latin typeface="Cambria"/>
                          <a:ea typeface="Times New Roman"/>
                          <a:cs typeface="Courier"/>
                        </a:rPr>
                        <a:t>MenuItem</a:t>
                      </a:r>
                      <a:r>
                        <a:rPr lang="en-US" sz="1400" dirty="0">
                          <a:solidFill>
                            <a:srgbClr val="1D1D1E"/>
                          </a:solidFill>
                          <a:latin typeface="Cambria"/>
                          <a:ea typeface="Times New Roman"/>
                          <a:cs typeface="Courier"/>
                        </a:rPr>
                        <a:t>("First"));</a:t>
                      </a:r>
                      <a:endParaRPr lang="en-US" sz="1400" dirty="0">
                        <a:latin typeface="Calibri"/>
                        <a:ea typeface="Times New Roman"/>
                        <a:cs typeface="Times New Roman"/>
                      </a:endParaRPr>
                    </a:p>
                    <a:p>
                      <a:pPr marL="914400" marR="0" algn="just">
                        <a:lnSpc>
                          <a:spcPct val="115000"/>
                        </a:lnSpc>
                        <a:spcBef>
                          <a:spcPts val="0"/>
                        </a:spcBef>
                        <a:spcAft>
                          <a:spcPts val="0"/>
                        </a:spcAft>
                      </a:pPr>
                      <a:r>
                        <a:rPr lang="en-US" sz="1400" dirty="0" err="1">
                          <a:solidFill>
                            <a:srgbClr val="1D1D1E"/>
                          </a:solidFill>
                          <a:latin typeface="Cambria"/>
                          <a:ea typeface="Times New Roman"/>
                          <a:cs typeface="Courier"/>
                        </a:rPr>
                        <a:t>sub.add</a:t>
                      </a:r>
                      <a:r>
                        <a:rPr lang="en-US" sz="1400" dirty="0">
                          <a:solidFill>
                            <a:srgbClr val="1D1D1E"/>
                          </a:solidFill>
                          <a:latin typeface="Cambria"/>
                          <a:ea typeface="Times New Roman"/>
                          <a:cs typeface="Courier"/>
                        </a:rPr>
                        <a:t>(item11 = new </a:t>
                      </a:r>
                      <a:r>
                        <a:rPr lang="en-US" sz="1400" dirty="0" err="1">
                          <a:solidFill>
                            <a:srgbClr val="1D1D1E"/>
                          </a:solidFill>
                          <a:latin typeface="Cambria"/>
                          <a:ea typeface="Times New Roman"/>
                          <a:cs typeface="Courier"/>
                        </a:rPr>
                        <a:t>MenuItem</a:t>
                      </a:r>
                      <a:r>
                        <a:rPr lang="en-US" sz="1400" dirty="0">
                          <a:solidFill>
                            <a:srgbClr val="1D1D1E"/>
                          </a:solidFill>
                          <a:latin typeface="Cambria"/>
                          <a:ea typeface="Times New Roman"/>
                          <a:cs typeface="Courier"/>
                        </a:rPr>
                        <a:t>("Second"));</a:t>
                      </a:r>
                      <a:endParaRPr lang="en-US" sz="1400" dirty="0">
                        <a:latin typeface="Calibri"/>
                        <a:ea typeface="Times New Roman"/>
                        <a:cs typeface="Times New Roman"/>
                      </a:endParaRPr>
                    </a:p>
                    <a:p>
                      <a:pPr marL="914400" marR="0" algn="just">
                        <a:lnSpc>
                          <a:spcPct val="115000"/>
                        </a:lnSpc>
                        <a:spcBef>
                          <a:spcPts val="0"/>
                        </a:spcBef>
                        <a:spcAft>
                          <a:spcPts val="0"/>
                        </a:spcAft>
                      </a:pPr>
                      <a:r>
                        <a:rPr lang="en-US" sz="1400" dirty="0" err="1">
                          <a:solidFill>
                            <a:srgbClr val="1D1D1E"/>
                          </a:solidFill>
                          <a:latin typeface="Cambria"/>
                          <a:ea typeface="Times New Roman"/>
                          <a:cs typeface="Courier"/>
                        </a:rPr>
                        <a:t>sub.add</a:t>
                      </a:r>
                      <a:r>
                        <a:rPr lang="en-US" sz="1400" dirty="0">
                          <a:solidFill>
                            <a:srgbClr val="1D1D1E"/>
                          </a:solidFill>
                          <a:latin typeface="Cambria"/>
                          <a:ea typeface="Times New Roman"/>
                          <a:cs typeface="Courier"/>
                        </a:rPr>
                        <a:t>(item12 = new </a:t>
                      </a:r>
                      <a:r>
                        <a:rPr lang="en-US" sz="1400" dirty="0" err="1">
                          <a:solidFill>
                            <a:srgbClr val="1D1D1E"/>
                          </a:solidFill>
                          <a:latin typeface="Cambria"/>
                          <a:ea typeface="Times New Roman"/>
                          <a:cs typeface="Courier"/>
                        </a:rPr>
                        <a:t>MenuItem</a:t>
                      </a:r>
                      <a:r>
                        <a:rPr lang="en-US" sz="1400" dirty="0">
                          <a:solidFill>
                            <a:srgbClr val="1D1D1E"/>
                          </a:solidFill>
                          <a:latin typeface="Cambria"/>
                          <a:ea typeface="Times New Roman"/>
                          <a:cs typeface="Courier"/>
                        </a:rPr>
                        <a:t>("Third"));</a:t>
                      </a:r>
                      <a:endParaRPr lang="en-US" sz="1400" dirty="0">
                        <a:latin typeface="Calibri"/>
                        <a:ea typeface="Times New Roman"/>
                        <a:cs typeface="Times New Roman"/>
                      </a:endParaRPr>
                    </a:p>
                    <a:p>
                      <a:pPr marL="914400" marR="0" algn="just">
                        <a:lnSpc>
                          <a:spcPct val="115000"/>
                        </a:lnSpc>
                        <a:spcBef>
                          <a:spcPts val="0"/>
                        </a:spcBef>
                        <a:spcAft>
                          <a:spcPts val="0"/>
                        </a:spcAft>
                      </a:pPr>
                      <a:r>
                        <a:rPr lang="en-US" sz="1400" dirty="0" err="1">
                          <a:solidFill>
                            <a:srgbClr val="1D1D1E"/>
                          </a:solidFill>
                          <a:latin typeface="Cambria"/>
                          <a:ea typeface="Times New Roman"/>
                          <a:cs typeface="Courier"/>
                        </a:rPr>
                        <a:t>edit.add</a:t>
                      </a:r>
                      <a:r>
                        <a:rPr lang="en-US" sz="1400" dirty="0">
                          <a:solidFill>
                            <a:srgbClr val="1D1D1E"/>
                          </a:solidFill>
                          <a:latin typeface="Cambria"/>
                          <a:ea typeface="Times New Roman"/>
                          <a:cs typeface="Courier"/>
                        </a:rPr>
                        <a:t>(sub);</a:t>
                      </a:r>
                      <a:endParaRPr lang="en-US" sz="1400" dirty="0">
                        <a:latin typeface="Calibri"/>
                        <a:ea typeface="Times New Roman"/>
                        <a:cs typeface="Times New Roman"/>
                      </a:endParaRPr>
                    </a:p>
                    <a:p>
                      <a:pPr marL="914400" marR="0" algn="just">
                        <a:lnSpc>
                          <a:spcPct val="115000"/>
                        </a:lnSpc>
                        <a:spcBef>
                          <a:spcPts val="0"/>
                        </a:spcBef>
                        <a:spcAft>
                          <a:spcPts val="0"/>
                        </a:spcAft>
                      </a:pPr>
                      <a:r>
                        <a:rPr lang="en-US" sz="1400" dirty="0" smtClean="0">
                          <a:solidFill>
                            <a:srgbClr val="FF0000"/>
                          </a:solidFill>
                          <a:latin typeface="Cambria"/>
                          <a:ea typeface="Times New Roman"/>
                          <a:cs typeface="Courier"/>
                        </a:rPr>
                        <a:t>debug </a:t>
                      </a:r>
                      <a:r>
                        <a:rPr lang="en-US" sz="1400" dirty="0">
                          <a:solidFill>
                            <a:srgbClr val="FF0000"/>
                          </a:solidFill>
                          <a:latin typeface="Cambria"/>
                          <a:ea typeface="Times New Roman"/>
                          <a:cs typeface="Courier"/>
                        </a:rPr>
                        <a:t>= new </a:t>
                      </a:r>
                      <a:r>
                        <a:rPr lang="en-US" sz="1400" dirty="0" err="1">
                          <a:solidFill>
                            <a:srgbClr val="FF0000"/>
                          </a:solidFill>
                          <a:latin typeface="Cambria"/>
                          <a:ea typeface="Times New Roman"/>
                          <a:cs typeface="Courier"/>
                        </a:rPr>
                        <a:t>CheckboxMenuItem</a:t>
                      </a:r>
                      <a:r>
                        <a:rPr lang="en-US" sz="1400" dirty="0">
                          <a:solidFill>
                            <a:srgbClr val="FF0000"/>
                          </a:solidFill>
                          <a:latin typeface="Cambria"/>
                          <a:ea typeface="Times New Roman"/>
                          <a:cs typeface="Courier"/>
                        </a:rPr>
                        <a:t>("Debug");</a:t>
                      </a:r>
                      <a:endParaRPr lang="en-US" sz="1400" dirty="0">
                        <a:solidFill>
                          <a:srgbClr val="FF0000"/>
                        </a:solidFill>
                        <a:latin typeface="Calibri"/>
                        <a:ea typeface="Times New Roman"/>
                        <a:cs typeface="Times New Roman"/>
                      </a:endParaRPr>
                    </a:p>
                    <a:p>
                      <a:pPr marL="914400" marR="0" algn="just">
                        <a:lnSpc>
                          <a:spcPct val="115000"/>
                        </a:lnSpc>
                        <a:spcBef>
                          <a:spcPts val="0"/>
                        </a:spcBef>
                        <a:spcAft>
                          <a:spcPts val="0"/>
                        </a:spcAft>
                      </a:pPr>
                      <a:r>
                        <a:rPr lang="en-US" sz="1400" dirty="0" err="1">
                          <a:solidFill>
                            <a:srgbClr val="FF0000"/>
                          </a:solidFill>
                          <a:latin typeface="Cambria"/>
                          <a:ea typeface="Times New Roman"/>
                          <a:cs typeface="Courier"/>
                        </a:rPr>
                        <a:t>edit.add</a:t>
                      </a:r>
                      <a:r>
                        <a:rPr lang="en-US" sz="1400" dirty="0">
                          <a:solidFill>
                            <a:srgbClr val="FF0000"/>
                          </a:solidFill>
                          <a:latin typeface="Cambria"/>
                          <a:ea typeface="Times New Roman"/>
                          <a:cs typeface="Courier"/>
                        </a:rPr>
                        <a:t>(debug);</a:t>
                      </a:r>
                      <a:endParaRPr lang="en-US" sz="1400" dirty="0">
                        <a:solidFill>
                          <a:srgbClr val="FF0000"/>
                        </a:solidFill>
                        <a:latin typeface="Calibri"/>
                        <a:ea typeface="Times New Roman"/>
                        <a:cs typeface="Times New Roman"/>
                      </a:endParaRPr>
                    </a:p>
                    <a:p>
                      <a:pPr marL="914400" marR="0" algn="just">
                        <a:lnSpc>
                          <a:spcPct val="115000"/>
                        </a:lnSpc>
                        <a:spcBef>
                          <a:spcPts val="0"/>
                        </a:spcBef>
                        <a:spcAft>
                          <a:spcPts val="0"/>
                        </a:spcAft>
                      </a:pPr>
                      <a:r>
                        <a:rPr lang="en-US" sz="1400" dirty="0">
                          <a:solidFill>
                            <a:srgbClr val="1D1D1E"/>
                          </a:solidFill>
                          <a:latin typeface="Cambria"/>
                          <a:ea typeface="Times New Roman"/>
                          <a:cs typeface="Courier"/>
                        </a:rPr>
                        <a:t>test = new </a:t>
                      </a:r>
                      <a:r>
                        <a:rPr lang="en-US" sz="1400" dirty="0" err="1">
                          <a:solidFill>
                            <a:srgbClr val="1D1D1E"/>
                          </a:solidFill>
                          <a:latin typeface="Cambria"/>
                          <a:ea typeface="Times New Roman"/>
                          <a:cs typeface="Courier"/>
                        </a:rPr>
                        <a:t>CheckboxMenuItem</a:t>
                      </a:r>
                      <a:r>
                        <a:rPr lang="en-US" sz="1400" dirty="0">
                          <a:solidFill>
                            <a:srgbClr val="1D1D1E"/>
                          </a:solidFill>
                          <a:latin typeface="Cambria"/>
                          <a:ea typeface="Times New Roman"/>
                          <a:cs typeface="Courier"/>
                        </a:rPr>
                        <a:t>("Testing");</a:t>
                      </a:r>
                      <a:endParaRPr lang="en-US" sz="1400" dirty="0">
                        <a:latin typeface="Calibri"/>
                        <a:ea typeface="Times New Roman"/>
                        <a:cs typeface="Times New Roman"/>
                      </a:endParaRPr>
                    </a:p>
                    <a:p>
                      <a:pPr marL="914400" marR="0" algn="just">
                        <a:lnSpc>
                          <a:spcPct val="115000"/>
                        </a:lnSpc>
                        <a:spcBef>
                          <a:spcPts val="0"/>
                        </a:spcBef>
                        <a:spcAft>
                          <a:spcPts val="0"/>
                        </a:spcAft>
                      </a:pPr>
                      <a:r>
                        <a:rPr lang="en-US" sz="1400" dirty="0" err="1">
                          <a:solidFill>
                            <a:srgbClr val="1D1D1E"/>
                          </a:solidFill>
                          <a:latin typeface="Cambria"/>
                          <a:ea typeface="Times New Roman"/>
                          <a:cs typeface="Courier"/>
                        </a:rPr>
                        <a:t>edit.add</a:t>
                      </a:r>
                      <a:r>
                        <a:rPr lang="en-US" sz="1400" dirty="0">
                          <a:solidFill>
                            <a:srgbClr val="1D1D1E"/>
                          </a:solidFill>
                          <a:latin typeface="Cambria"/>
                          <a:ea typeface="Times New Roman"/>
                          <a:cs typeface="Courier"/>
                        </a:rPr>
                        <a:t>(test);</a:t>
                      </a:r>
                      <a:endParaRPr lang="en-US" sz="1400" dirty="0">
                        <a:latin typeface="Calibri"/>
                        <a:ea typeface="Times New Roman"/>
                        <a:cs typeface="Times New Roman"/>
                      </a:endParaRPr>
                    </a:p>
                    <a:p>
                      <a:pPr marL="914400" marR="0" algn="just">
                        <a:lnSpc>
                          <a:spcPct val="115000"/>
                        </a:lnSpc>
                        <a:spcBef>
                          <a:spcPts val="0"/>
                        </a:spcBef>
                        <a:spcAft>
                          <a:spcPts val="0"/>
                        </a:spcAft>
                      </a:pPr>
                      <a:r>
                        <a:rPr lang="en-US" sz="1400" dirty="0" err="1">
                          <a:solidFill>
                            <a:srgbClr val="1D1D1E"/>
                          </a:solidFill>
                          <a:latin typeface="Cambria"/>
                          <a:ea typeface="Times New Roman"/>
                          <a:cs typeface="Courier"/>
                        </a:rPr>
                        <a:t>mbar.add</a:t>
                      </a:r>
                      <a:r>
                        <a:rPr lang="en-US" sz="1400" dirty="0">
                          <a:solidFill>
                            <a:srgbClr val="1D1D1E"/>
                          </a:solidFill>
                          <a:latin typeface="Cambria"/>
                          <a:ea typeface="Times New Roman"/>
                          <a:cs typeface="Courier"/>
                        </a:rPr>
                        <a:t>(edit);</a:t>
                      </a:r>
                      <a:endParaRPr lang="en-US" sz="1400" dirty="0">
                        <a:latin typeface="Calibri"/>
                        <a:ea typeface="Times New Roman"/>
                        <a:cs typeface="Times New Roman"/>
                      </a:endParaRPr>
                    </a:p>
                    <a:p>
                      <a:pPr marL="914400" marR="0" algn="just">
                        <a:lnSpc>
                          <a:spcPct val="115000"/>
                        </a:lnSpc>
                        <a:spcBef>
                          <a:spcPts val="0"/>
                        </a:spcBef>
                        <a:spcAft>
                          <a:spcPts val="0"/>
                        </a:spcAft>
                      </a:pPr>
                      <a:r>
                        <a:rPr lang="en-US" sz="1400" dirty="0" err="1" smtClean="0">
                          <a:solidFill>
                            <a:srgbClr val="1D1D1E"/>
                          </a:solidFill>
                          <a:latin typeface="Cambria"/>
                          <a:ea typeface="Times New Roman"/>
                          <a:cs typeface="Courier"/>
                        </a:rPr>
                        <a:t>MyMenuHandler</a:t>
                      </a:r>
                      <a:r>
                        <a:rPr lang="en-US" sz="1400" dirty="0" smtClean="0">
                          <a:solidFill>
                            <a:srgbClr val="1D1D1E"/>
                          </a:solidFill>
                          <a:latin typeface="Cambria"/>
                          <a:ea typeface="Times New Roman"/>
                          <a:cs typeface="Courier"/>
                        </a:rPr>
                        <a:t> </a:t>
                      </a:r>
                      <a:r>
                        <a:rPr lang="en-US" sz="1400" dirty="0">
                          <a:solidFill>
                            <a:srgbClr val="1D1D1E"/>
                          </a:solidFill>
                          <a:latin typeface="Cambria"/>
                          <a:ea typeface="Times New Roman"/>
                          <a:cs typeface="Courier"/>
                        </a:rPr>
                        <a:t>handler = </a:t>
                      </a:r>
                      <a:endParaRPr lang="en-US" sz="1400" dirty="0" smtClean="0">
                        <a:solidFill>
                          <a:srgbClr val="1D1D1E"/>
                        </a:solidFill>
                        <a:latin typeface="Cambria"/>
                        <a:ea typeface="Times New Roman"/>
                        <a:cs typeface="Courier"/>
                      </a:endParaRPr>
                    </a:p>
                    <a:p>
                      <a:pPr marL="914400" marR="0" algn="just">
                        <a:lnSpc>
                          <a:spcPct val="115000"/>
                        </a:lnSpc>
                        <a:spcBef>
                          <a:spcPts val="0"/>
                        </a:spcBef>
                        <a:spcAft>
                          <a:spcPts val="0"/>
                        </a:spcAft>
                      </a:pPr>
                      <a:r>
                        <a:rPr lang="en-US" sz="1400" dirty="0" smtClean="0">
                          <a:solidFill>
                            <a:srgbClr val="1D1D1E"/>
                          </a:solidFill>
                          <a:latin typeface="Cambria"/>
                          <a:ea typeface="Times New Roman"/>
                          <a:cs typeface="Courier"/>
                        </a:rPr>
                        <a:t>                        new </a:t>
                      </a:r>
                      <a:r>
                        <a:rPr lang="en-US" sz="1400" dirty="0" err="1">
                          <a:solidFill>
                            <a:srgbClr val="1D1D1E"/>
                          </a:solidFill>
                          <a:latin typeface="Cambria"/>
                          <a:ea typeface="Times New Roman"/>
                          <a:cs typeface="Courier"/>
                        </a:rPr>
                        <a:t>MyMenuHandler</a:t>
                      </a:r>
                      <a:r>
                        <a:rPr lang="en-US" sz="1400" dirty="0">
                          <a:solidFill>
                            <a:srgbClr val="1D1D1E"/>
                          </a:solidFill>
                          <a:latin typeface="Cambria"/>
                          <a:ea typeface="Times New Roman"/>
                          <a:cs typeface="Courier"/>
                        </a:rPr>
                        <a:t>(this);</a:t>
                      </a:r>
                      <a:endParaRPr lang="en-US" sz="1400" dirty="0">
                        <a:latin typeface="Calibri"/>
                        <a:ea typeface="Times New Roman"/>
                        <a:cs typeface="Times New Roman"/>
                      </a:endParaRPr>
                    </a:p>
                    <a:p>
                      <a:pPr marL="914400" marR="0" algn="just">
                        <a:lnSpc>
                          <a:spcPct val="115000"/>
                        </a:lnSpc>
                        <a:spcBef>
                          <a:spcPts val="0"/>
                        </a:spcBef>
                        <a:spcAft>
                          <a:spcPts val="0"/>
                        </a:spcAft>
                      </a:pPr>
                      <a:r>
                        <a:rPr lang="en-US" sz="1400" dirty="0" smtClean="0">
                          <a:solidFill>
                            <a:srgbClr val="1D1D1E"/>
                          </a:solidFill>
                          <a:latin typeface="Cambria"/>
                          <a:ea typeface="Times New Roman"/>
                          <a:cs typeface="Courier"/>
                        </a:rPr>
                        <a:t>item1.addActionListener(handler</a:t>
                      </a:r>
                      <a:r>
                        <a:rPr lang="en-US" sz="1400" dirty="0">
                          <a:solidFill>
                            <a:srgbClr val="1D1D1E"/>
                          </a:solidFill>
                          <a:latin typeface="Cambria"/>
                          <a:ea typeface="Times New Roman"/>
                          <a:cs typeface="Courier"/>
                        </a:rPr>
                        <a:t>);</a:t>
                      </a:r>
                      <a:endParaRPr lang="en-US" sz="1400" dirty="0">
                        <a:latin typeface="Calibri"/>
                        <a:ea typeface="Times New Roman"/>
                        <a:cs typeface="Times New Roman"/>
                      </a:endParaRPr>
                    </a:p>
                    <a:p>
                      <a:pPr marL="914400" marR="0" algn="just">
                        <a:lnSpc>
                          <a:spcPct val="115000"/>
                        </a:lnSpc>
                        <a:spcBef>
                          <a:spcPts val="0"/>
                        </a:spcBef>
                        <a:spcAft>
                          <a:spcPts val="0"/>
                        </a:spcAft>
                      </a:pPr>
                      <a:r>
                        <a:rPr lang="en-US" sz="1400" dirty="0">
                          <a:solidFill>
                            <a:srgbClr val="1D1D1E"/>
                          </a:solidFill>
                          <a:latin typeface="Cambria"/>
                          <a:ea typeface="Times New Roman"/>
                          <a:cs typeface="Courier"/>
                        </a:rPr>
                        <a:t>item2.addActionListener(handler);</a:t>
                      </a:r>
                      <a:endParaRPr lang="en-US" sz="1400" dirty="0">
                        <a:latin typeface="Calibri"/>
                        <a:ea typeface="Times New Roman"/>
                        <a:cs typeface="Times New Roman"/>
                      </a:endParaRPr>
                    </a:p>
                    <a:p>
                      <a:pPr marL="914400" marR="0" algn="just">
                        <a:lnSpc>
                          <a:spcPct val="115000"/>
                        </a:lnSpc>
                        <a:spcBef>
                          <a:spcPts val="0"/>
                        </a:spcBef>
                        <a:spcAft>
                          <a:spcPts val="0"/>
                        </a:spcAft>
                      </a:pPr>
                      <a:r>
                        <a:rPr lang="en-US" sz="1400" dirty="0">
                          <a:solidFill>
                            <a:srgbClr val="1D1D1E"/>
                          </a:solidFill>
                          <a:latin typeface="Cambria"/>
                          <a:ea typeface="Times New Roman"/>
                          <a:cs typeface="Courier"/>
                        </a:rPr>
                        <a:t>item3.addActionListener(handler);</a:t>
                      </a:r>
                      <a:endParaRPr lang="en-US" sz="1400" dirty="0">
                        <a:latin typeface="Calibri"/>
                        <a:ea typeface="Times New Roman"/>
                        <a:cs typeface="Times New Roman"/>
                      </a:endParaRPr>
                    </a:p>
                    <a:p>
                      <a:pPr marL="914400" marR="0" algn="just">
                        <a:lnSpc>
                          <a:spcPct val="115000"/>
                        </a:lnSpc>
                        <a:spcBef>
                          <a:spcPts val="0"/>
                        </a:spcBef>
                        <a:spcAft>
                          <a:spcPts val="0"/>
                        </a:spcAft>
                      </a:pPr>
                      <a:r>
                        <a:rPr lang="en-US" sz="1400" dirty="0">
                          <a:solidFill>
                            <a:srgbClr val="1D1D1E"/>
                          </a:solidFill>
                          <a:latin typeface="Cambria"/>
                          <a:ea typeface="Times New Roman"/>
                          <a:cs typeface="Courier"/>
                        </a:rPr>
                        <a:t>item4.addActionListener(handler);</a:t>
                      </a:r>
                      <a:endParaRPr lang="en-US" sz="1400" dirty="0">
                        <a:latin typeface="Calibri"/>
                        <a:ea typeface="Times New Roman"/>
                        <a:cs typeface="Times New Roman"/>
                      </a:endParaRPr>
                    </a:p>
                    <a:p>
                      <a:pPr marL="914400" marR="0" algn="just">
                        <a:lnSpc>
                          <a:spcPct val="115000"/>
                        </a:lnSpc>
                        <a:spcBef>
                          <a:spcPts val="0"/>
                        </a:spcBef>
                        <a:spcAft>
                          <a:spcPts val="0"/>
                        </a:spcAft>
                      </a:pPr>
                      <a:r>
                        <a:rPr lang="en-US" sz="1400" dirty="0">
                          <a:solidFill>
                            <a:srgbClr val="1D1D1E"/>
                          </a:solidFill>
                          <a:latin typeface="Cambria"/>
                          <a:ea typeface="Times New Roman"/>
                          <a:cs typeface="Courier"/>
                        </a:rPr>
                        <a:t>item5.addActionListener(handler);</a:t>
                      </a:r>
                      <a:endParaRPr lang="en-US" sz="1400" dirty="0">
                        <a:latin typeface="Calibri"/>
                        <a:ea typeface="Times New Roman"/>
                        <a:cs typeface="Times New Roman"/>
                      </a:endParaRPr>
                    </a:p>
                    <a:p>
                      <a:pPr marL="914400" marR="0" algn="just">
                        <a:lnSpc>
                          <a:spcPct val="115000"/>
                        </a:lnSpc>
                        <a:spcBef>
                          <a:spcPts val="0"/>
                        </a:spcBef>
                        <a:spcAft>
                          <a:spcPts val="0"/>
                        </a:spcAft>
                      </a:pPr>
                      <a:r>
                        <a:rPr lang="en-US" sz="1400" dirty="0">
                          <a:solidFill>
                            <a:srgbClr val="1D1D1E"/>
                          </a:solidFill>
                          <a:latin typeface="Cambria"/>
                          <a:ea typeface="Times New Roman"/>
                          <a:cs typeface="Courier"/>
                        </a:rPr>
                        <a:t>item6.addActionListener(handler);</a:t>
                      </a:r>
                      <a:endParaRPr lang="en-US" sz="1400" dirty="0">
                        <a:latin typeface="Calibri"/>
                        <a:ea typeface="Times New Roman"/>
                        <a:cs typeface="Times New Roman"/>
                      </a:endParaRPr>
                    </a:p>
                    <a:p>
                      <a:pPr marL="914400" marR="0" algn="just">
                        <a:lnSpc>
                          <a:spcPct val="115000"/>
                        </a:lnSpc>
                        <a:spcBef>
                          <a:spcPts val="0"/>
                        </a:spcBef>
                        <a:spcAft>
                          <a:spcPts val="0"/>
                        </a:spcAft>
                      </a:pPr>
                      <a:r>
                        <a:rPr lang="en-US" sz="1400" dirty="0">
                          <a:solidFill>
                            <a:srgbClr val="1D1D1E"/>
                          </a:solidFill>
                          <a:latin typeface="Cambria"/>
                          <a:ea typeface="Times New Roman"/>
                          <a:cs typeface="Courier"/>
                        </a:rPr>
                        <a:t>item7.addActionListener(handler);</a:t>
                      </a:r>
                      <a:endParaRPr lang="en-US" sz="1400" dirty="0">
                        <a:latin typeface="Calibri"/>
                        <a:ea typeface="Times New Roman"/>
                        <a:cs typeface="Times New Roman"/>
                      </a:endParaRPr>
                    </a:p>
                    <a:p>
                      <a:pPr marL="914400" marR="0" algn="just">
                        <a:lnSpc>
                          <a:spcPct val="115000"/>
                        </a:lnSpc>
                        <a:spcBef>
                          <a:spcPts val="0"/>
                        </a:spcBef>
                        <a:spcAft>
                          <a:spcPts val="0"/>
                        </a:spcAft>
                      </a:pPr>
                      <a:r>
                        <a:rPr lang="en-US" sz="1400" dirty="0">
                          <a:solidFill>
                            <a:srgbClr val="1D1D1E"/>
                          </a:solidFill>
                          <a:latin typeface="Cambria"/>
                          <a:ea typeface="Times New Roman"/>
                          <a:cs typeface="Courier"/>
                        </a:rPr>
                        <a:t>item8.addActionListener(handler);</a:t>
                      </a:r>
                      <a:endParaRPr lang="en-US" sz="1400" dirty="0">
                        <a:latin typeface="Calibri"/>
                        <a:ea typeface="Times New Roman"/>
                        <a:cs typeface="Times New Roman"/>
                      </a:endParaRPr>
                    </a:p>
                    <a:p>
                      <a:pPr marL="914400" marR="0" algn="just">
                        <a:lnSpc>
                          <a:spcPct val="115000"/>
                        </a:lnSpc>
                        <a:spcBef>
                          <a:spcPts val="0"/>
                        </a:spcBef>
                        <a:spcAft>
                          <a:spcPts val="0"/>
                        </a:spcAft>
                      </a:pPr>
                      <a:r>
                        <a:rPr lang="en-US" sz="1400" dirty="0">
                          <a:solidFill>
                            <a:srgbClr val="1D1D1E"/>
                          </a:solidFill>
                          <a:latin typeface="Cambria"/>
                          <a:ea typeface="Times New Roman"/>
                          <a:cs typeface="Courier"/>
                        </a:rPr>
                        <a:t>item9.addActionListener(handler);</a:t>
                      </a:r>
                      <a:endParaRPr lang="en-US" sz="1400" dirty="0">
                        <a:latin typeface="Calibri"/>
                        <a:ea typeface="Times New Roman"/>
                        <a:cs typeface="Times New Roman"/>
                      </a:endParaRPr>
                    </a:p>
                    <a:p>
                      <a:pPr marL="914400" marR="0" algn="just">
                        <a:lnSpc>
                          <a:spcPct val="115000"/>
                        </a:lnSpc>
                        <a:spcBef>
                          <a:spcPts val="0"/>
                        </a:spcBef>
                        <a:spcAft>
                          <a:spcPts val="0"/>
                        </a:spcAft>
                      </a:pPr>
                      <a:r>
                        <a:rPr lang="en-US" sz="1400" dirty="0">
                          <a:solidFill>
                            <a:srgbClr val="1D1D1E"/>
                          </a:solidFill>
                          <a:latin typeface="Cambria"/>
                          <a:ea typeface="Times New Roman"/>
                          <a:cs typeface="Courier"/>
                        </a:rPr>
                        <a:t>item10.addActionListener(handler);</a:t>
                      </a:r>
                      <a:endParaRPr lang="en-US" sz="1400" dirty="0">
                        <a:latin typeface="Calibri"/>
                        <a:ea typeface="Times New Roman"/>
                        <a:cs typeface="Times New Roman"/>
                      </a:endParaRPr>
                    </a:p>
                    <a:p>
                      <a:pPr marL="914400" marR="0" algn="just">
                        <a:lnSpc>
                          <a:spcPct val="115000"/>
                        </a:lnSpc>
                        <a:spcBef>
                          <a:spcPts val="0"/>
                        </a:spcBef>
                        <a:spcAft>
                          <a:spcPts val="0"/>
                        </a:spcAft>
                      </a:pPr>
                      <a:r>
                        <a:rPr lang="en-US" sz="1400" dirty="0">
                          <a:solidFill>
                            <a:srgbClr val="1D1D1E"/>
                          </a:solidFill>
                          <a:latin typeface="Cambria"/>
                          <a:ea typeface="Times New Roman"/>
                          <a:cs typeface="Courier"/>
                        </a:rPr>
                        <a:t>item11.addActionListener(handler);</a:t>
                      </a:r>
                      <a:endParaRPr lang="en-US" sz="1400" dirty="0">
                        <a:latin typeface="Calibri"/>
                        <a:ea typeface="Times New Roman"/>
                        <a:cs typeface="Times New Roman"/>
                      </a:endParaRPr>
                    </a:p>
                    <a:p>
                      <a:pPr marL="914400" marR="0" algn="just">
                        <a:lnSpc>
                          <a:spcPct val="115000"/>
                        </a:lnSpc>
                        <a:spcBef>
                          <a:spcPts val="0"/>
                        </a:spcBef>
                        <a:spcAft>
                          <a:spcPts val="0"/>
                        </a:spcAft>
                      </a:pPr>
                      <a:r>
                        <a:rPr lang="en-US" sz="1400" dirty="0">
                          <a:solidFill>
                            <a:srgbClr val="1D1D1E"/>
                          </a:solidFill>
                          <a:latin typeface="Cambria"/>
                          <a:ea typeface="Times New Roman"/>
                          <a:cs typeface="Courier"/>
                        </a:rPr>
                        <a:t>item12.addActionListener(handler);</a:t>
                      </a:r>
                      <a:endParaRPr lang="en-US" sz="1400" dirty="0">
                        <a:latin typeface="Calibri"/>
                        <a:ea typeface="Times New Roman"/>
                        <a:cs typeface="Times New Roman"/>
                      </a:endParaRPr>
                    </a:p>
                    <a:p>
                      <a:pPr marL="914400" marR="0" algn="just">
                        <a:lnSpc>
                          <a:spcPct val="115000"/>
                        </a:lnSpc>
                        <a:spcBef>
                          <a:spcPts val="0"/>
                        </a:spcBef>
                        <a:spcAft>
                          <a:spcPts val="0"/>
                        </a:spcAft>
                      </a:pPr>
                      <a:r>
                        <a:rPr lang="en-US" sz="1400" dirty="0" err="1">
                          <a:solidFill>
                            <a:srgbClr val="1D1D1E"/>
                          </a:solidFill>
                          <a:latin typeface="Cambria"/>
                          <a:ea typeface="Times New Roman"/>
                          <a:cs typeface="Courier"/>
                        </a:rPr>
                        <a:t>debug.addItemListener</a:t>
                      </a:r>
                      <a:r>
                        <a:rPr lang="en-US" sz="1400" dirty="0">
                          <a:solidFill>
                            <a:srgbClr val="1D1D1E"/>
                          </a:solidFill>
                          <a:latin typeface="Cambria"/>
                          <a:ea typeface="Times New Roman"/>
                          <a:cs typeface="Courier"/>
                        </a:rPr>
                        <a:t>(handler);</a:t>
                      </a:r>
                      <a:endParaRPr lang="en-US" sz="1400" dirty="0">
                        <a:latin typeface="Calibri"/>
                        <a:ea typeface="Times New Roman"/>
                        <a:cs typeface="Times New Roman"/>
                      </a:endParaRPr>
                    </a:p>
                    <a:p>
                      <a:pPr marL="914400" marR="0" algn="just">
                        <a:lnSpc>
                          <a:spcPct val="115000"/>
                        </a:lnSpc>
                        <a:spcBef>
                          <a:spcPts val="0"/>
                        </a:spcBef>
                        <a:spcAft>
                          <a:spcPts val="0"/>
                        </a:spcAft>
                      </a:pPr>
                      <a:r>
                        <a:rPr lang="en-US" sz="1400" dirty="0" err="1">
                          <a:solidFill>
                            <a:srgbClr val="1D1D1E"/>
                          </a:solidFill>
                          <a:latin typeface="Cambria"/>
                          <a:ea typeface="Times New Roman"/>
                          <a:cs typeface="Courier"/>
                        </a:rPr>
                        <a:t>test.addItemListener</a:t>
                      </a:r>
                      <a:r>
                        <a:rPr lang="en-US" sz="1400" dirty="0">
                          <a:solidFill>
                            <a:srgbClr val="1D1D1E"/>
                          </a:solidFill>
                          <a:latin typeface="Cambria"/>
                          <a:ea typeface="Times New Roman"/>
                          <a:cs typeface="Courier"/>
                        </a:rPr>
                        <a:t>(handler</a:t>
                      </a:r>
                      <a:r>
                        <a:rPr lang="en-US" sz="1400" dirty="0" smtClean="0">
                          <a:solidFill>
                            <a:srgbClr val="1D1D1E"/>
                          </a:solidFill>
                          <a:latin typeface="Cambria"/>
                          <a:ea typeface="Times New Roman"/>
                          <a:cs typeface="Courier"/>
                        </a:rPr>
                        <a:t>);</a:t>
                      </a:r>
                      <a:endParaRPr lang="en-US" sz="1400" dirty="0">
                        <a:latin typeface="Calibri"/>
                        <a:ea typeface="Times New Roman"/>
                        <a:cs typeface="Times New Roman"/>
                      </a:endParaRPr>
                    </a:p>
                  </a:txBody>
                  <a:tcPr marL="8979" marR="89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85800" y="152400"/>
          <a:ext cx="6400800" cy="4495800"/>
        </p:xfrm>
        <a:graphic>
          <a:graphicData uri="http://schemas.openxmlformats.org/drawingml/2006/table">
            <a:tbl>
              <a:tblPr/>
              <a:tblGrid>
                <a:gridCol w="6400800"/>
              </a:tblGrid>
              <a:tr h="4495800">
                <a:tc>
                  <a:txBody>
                    <a:bodyPr/>
                    <a:lstStyle>
                      <a:lvl1pPr marL="914400">
                        <a:spcBef>
                          <a:spcPts val="575"/>
                        </a:spcBef>
                        <a:buClr>
                          <a:schemeClr val="accent1"/>
                        </a:buClr>
                        <a:buSzPct val="85000"/>
                        <a:buFont typeface="Wingdings 2" panose="05020102010507070707" pitchFamily="18" charset="2"/>
                        <a:defRPr sz="2200">
                          <a:solidFill>
                            <a:schemeClr val="tx1"/>
                          </a:solidFill>
                          <a:latin typeface="Perpetua" pitchFamily="18" charset="0"/>
                        </a:defRPr>
                      </a:lvl1pPr>
                      <a:lvl2pPr marL="742950" indent="-285750">
                        <a:spcBef>
                          <a:spcPts val="375"/>
                        </a:spcBef>
                        <a:buClr>
                          <a:schemeClr val="accent2"/>
                        </a:buClr>
                        <a:buSzPct val="85000"/>
                        <a:buFont typeface="Wingdings 2" panose="05020102010507070707" pitchFamily="18" charset="2"/>
                        <a:defRPr sz="2000">
                          <a:solidFill>
                            <a:schemeClr val="tx1"/>
                          </a:solidFill>
                          <a:latin typeface="Perpetua" pitchFamily="18" charset="0"/>
                        </a:defRPr>
                      </a:lvl2pPr>
                      <a:lvl3pPr marL="1143000" indent="-228600">
                        <a:spcBef>
                          <a:spcPts val="375"/>
                        </a:spcBef>
                        <a:buClr>
                          <a:srgbClr val="E6B1AB"/>
                        </a:buClr>
                        <a:buSzPct val="85000"/>
                        <a:buFont typeface="Wingdings 2" panose="05020102010507070707" pitchFamily="18" charset="2"/>
                        <a:defRPr>
                          <a:solidFill>
                            <a:schemeClr val="tx1"/>
                          </a:solidFill>
                          <a:latin typeface="Perpetua" pitchFamily="18" charset="0"/>
                        </a:defRPr>
                      </a:lvl3pPr>
                      <a:lvl4pPr marL="1600200" indent="-228600">
                        <a:spcBef>
                          <a:spcPts val="375"/>
                        </a:spcBef>
                        <a:buClr>
                          <a:srgbClr val="A28E6A"/>
                        </a:buClr>
                        <a:buSzPct val="80000"/>
                        <a:buFont typeface="Wingdings 2" panose="05020102010507070707" pitchFamily="18" charset="2"/>
                        <a:defRPr>
                          <a:solidFill>
                            <a:schemeClr val="tx1"/>
                          </a:solidFill>
                          <a:latin typeface="Perpetua" pitchFamily="18" charset="0"/>
                        </a:defRPr>
                      </a:lvl4pPr>
                      <a:lvl5pPr marL="2057400" indent="-228600">
                        <a:spcBef>
                          <a:spcPts val="375"/>
                        </a:spcBef>
                        <a:buClr>
                          <a:srgbClr val="A28E6A"/>
                        </a:buClr>
                        <a:defRPr>
                          <a:solidFill>
                            <a:schemeClr val="tx1"/>
                          </a:solidFill>
                          <a:latin typeface="Perpetua" pitchFamily="18" charset="0"/>
                        </a:defRPr>
                      </a:lvl5pPr>
                      <a:lvl6pPr marL="2514600" indent="-228600" eaLnBrk="0" fontAlgn="base" hangingPunct="0">
                        <a:spcBef>
                          <a:spcPts val="375"/>
                        </a:spcBef>
                        <a:spcAft>
                          <a:spcPct val="0"/>
                        </a:spcAft>
                        <a:buClr>
                          <a:srgbClr val="A28E6A"/>
                        </a:buClr>
                        <a:defRPr>
                          <a:solidFill>
                            <a:schemeClr val="tx1"/>
                          </a:solidFill>
                          <a:latin typeface="Perpetua" pitchFamily="18" charset="0"/>
                        </a:defRPr>
                      </a:lvl6pPr>
                      <a:lvl7pPr marL="2971800" indent="-228600" eaLnBrk="0" fontAlgn="base" hangingPunct="0">
                        <a:spcBef>
                          <a:spcPts val="375"/>
                        </a:spcBef>
                        <a:spcAft>
                          <a:spcPct val="0"/>
                        </a:spcAft>
                        <a:buClr>
                          <a:srgbClr val="A28E6A"/>
                        </a:buClr>
                        <a:defRPr>
                          <a:solidFill>
                            <a:schemeClr val="tx1"/>
                          </a:solidFill>
                          <a:latin typeface="Perpetua" pitchFamily="18" charset="0"/>
                        </a:defRPr>
                      </a:lvl7pPr>
                      <a:lvl8pPr marL="3429000" indent="-228600" eaLnBrk="0" fontAlgn="base" hangingPunct="0">
                        <a:spcBef>
                          <a:spcPts val="375"/>
                        </a:spcBef>
                        <a:spcAft>
                          <a:spcPct val="0"/>
                        </a:spcAft>
                        <a:buClr>
                          <a:srgbClr val="A28E6A"/>
                        </a:buClr>
                        <a:defRPr>
                          <a:solidFill>
                            <a:schemeClr val="tx1"/>
                          </a:solidFill>
                          <a:latin typeface="Perpetua" pitchFamily="18" charset="0"/>
                        </a:defRPr>
                      </a:lvl8pPr>
                      <a:lvl9pPr marL="3886200" indent="-228600" eaLnBrk="0" fontAlgn="base" hangingPunct="0">
                        <a:spcBef>
                          <a:spcPts val="375"/>
                        </a:spcBef>
                        <a:spcAft>
                          <a:spcPct val="0"/>
                        </a:spcAft>
                        <a:buClr>
                          <a:srgbClr val="A28E6A"/>
                        </a:buClr>
                        <a:defRPr>
                          <a:solidFill>
                            <a:schemeClr val="tx1"/>
                          </a:solidFill>
                          <a:latin typeface="Perpetua" pitchFamily="18" charset="0"/>
                        </a:defRPr>
                      </a:lvl9pPr>
                    </a:lstStyle>
                    <a:p>
                      <a:pPr marL="91440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1D1D1E"/>
                          </a:solidFill>
                          <a:effectLst/>
                          <a:latin typeface="Cambria" panose="02040503050406030204" pitchFamily="18" charset="0"/>
                          <a:ea typeface="Times New Roman" panose="02020603050405020304" pitchFamily="18" charset="0"/>
                          <a:cs typeface="Courier"/>
                        </a:rPr>
                        <a:t>    </a:t>
                      </a:r>
                      <a:r>
                        <a:rPr kumimoji="0" lang="en-US" sz="1400" b="0" i="0" u="none" strike="noStrike" cap="none" normalizeH="0" baseline="0" dirty="0" err="1" smtClean="0">
                          <a:ln>
                            <a:noFill/>
                          </a:ln>
                          <a:solidFill>
                            <a:srgbClr val="1D1D1E"/>
                          </a:solidFill>
                          <a:effectLst/>
                          <a:latin typeface="Cambria" panose="02040503050406030204" pitchFamily="18" charset="0"/>
                          <a:ea typeface="Times New Roman" panose="02020603050405020304" pitchFamily="18" charset="0"/>
                          <a:cs typeface="Courier"/>
                        </a:rPr>
                        <a:t>MyWindowAdapter</a:t>
                      </a:r>
                      <a:r>
                        <a:rPr kumimoji="0" lang="en-US" sz="1400" b="0" i="0" u="none" strike="noStrike" cap="none" normalizeH="0" baseline="0" dirty="0" smtClean="0">
                          <a:ln>
                            <a:noFill/>
                          </a:ln>
                          <a:solidFill>
                            <a:srgbClr val="1D1D1E"/>
                          </a:solidFill>
                          <a:effectLst/>
                          <a:latin typeface="Cambria" panose="02040503050406030204" pitchFamily="18" charset="0"/>
                          <a:ea typeface="Times New Roman" panose="02020603050405020304" pitchFamily="18" charset="0"/>
                          <a:cs typeface="Courier"/>
                        </a:rPr>
                        <a:t> adapter = new </a:t>
                      </a:r>
                      <a:r>
                        <a:rPr kumimoji="0" lang="en-US" sz="1400" b="0" i="0" u="none" strike="noStrike" cap="none" normalizeH="0" baseline="0" dirty="0" err="1" smtClean="0">
                          <a:ln>
                            <a:noFill/>
                          </a:ln>
                          <a:solidFill>
                            <a:srgbClr val="1D1D1E"/>
                          </a:solidFill>
                          <a:effectLst/>
                          <a:latin typeface="Cambria" panose="02040503050406030204" pitchFamily="18" charset="0"/>
                          <a:ea typeface="Times New Roman" panose="02020603050405020304" pitchFamily="18" charset="0"/>
                          <a:cs typeface="Courier"/>
                        </a:rPr>
                        <a:t>MyWindowAdapter</a:t>
                      </a:r>
                      <a:r>
                        <a:rPr kumimoji="0" lang="en-US" sz="1400" b="0" i="0" u="none" strike="noStrike" cap="none" normalizeH="0" baseline="0" dirty="0" smtClean="0">
                          <a:ln>
                            <a:noFill/>
                          </a:ln>
                          <a:solidFill>
                            <a:srgbClr val="1D1D1E"/>
                          </a:solidFill>
                          <a:effectLst/>
                          <a:latin typeface="Cambria" panose="02040503050406030204" pitchFamily="18" charset="0"/>
                          <a:ea typeface="Times New Roman" panose="02020603050405020304" pitchFamily="18" charset="0"/>
                          <a:cs typeface="Courier"/>
                        </a:rPr>
                        <a:t>(this);</a:t>
                      </a:r>
                      <a:endParaRPr kumimoji="0" lang="en-US" sz="14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Courier"/>
                      </a:endParaRPr>
                    </a:p>
                    <a:p>
                      <a:pPr marL="91440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1D1D1E"/>
                          </a:solidFill>
                          <a:effectLst/>
                          <a:latin typeface="Cambria" panose="02040503050406030204" pitchFamily="18" charset="0"/>
                          <a:ea typeface="Times New Roman" panose="02020603050405020304" pitchFamily="18" charset="0"/>
                          <a:cs typeface="Courier"/>
                        </a:rPr>
                        <a:t>    </a:t>
                      </a:r>
                      <a:r>
                        <a:rPr kumimoji="0" lang="en-US" sz="1400" b="0" i="0" u="none" strike="noStrike" cap="none" normalizeH="0" baseline="0" dirty="0" err="1" smtClean="0">
                          <a:ln>
                            <a:noFill/>
                          </a:ln>
                          <a:solidFill>
                            <a:srgbClr val="1D1D1E"/>
                          </a:solidFill>
                          <a:effectLst/>
                          <a:latin typeface="Cambria" panose="02040503050406030204" pitchFamily="18" charset="0"/>
                          <a:ea typeface="Times New Roman" panose="02020603050405020304" pitchFamily="18" charset="0"/>
                          <a:cs typeface="Courier"/>
                        </a:rPr>
                        <a:t>addWindowListener</a:t>
                      </a:r>
                      <a:r>
                        <a:rPr kumimoji="0" lang="en-US" sz="1400" b="0" i="0" u="none" strike="noStrike" cap="none" normalizeH="0" baseline="0" dirty="0" smtClean="0">
                          <a:ln>
                            <a:noFill/>
                          </a:ln>
                          <a:solidFill>
                            <a:srgbClr val="1D1D1E"/>
                          </a:solidFill>
                          <a:effectLst/>
                          <a:latin typeface="Cambria" panose="02040503050406030204" pitchFamily="18" charset="0"/>
                          <a:ea typeface="Times New Roman" panose="02020603050405020304" pitchFamily="18" charset="0"/>
                          <a:cs typeface="Courier"/>
                        </a:rPr>
                        <a:t>(adapter);</a:t>
                      </a:r>
                      <a:endParaRPr kumimoji="0" lang="en-US" sz="14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Courier"/>
                      </a:endParaRPr>
                    </a:p>
                    <a:p>
                      <a:pPr marL="91440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91440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public void paint(Graphics g) </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91440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          </a:t>
                      </a:r>
                      <a:r>
                        <a:rPr kumimoji="0" lang="en-US" sz="1400" b="0" i="0" u="none" strike="noStrike" cap="none" normalizeH="0" baseline="0" dirty="0" err="1" smtClean="0">
                          <a:ln>
                            <a:noFill/>
                          </a:ln>
                          <a:solidFill>
                            <a:srgbClr val="1D1D1E"/>
                          </a:solidFill>
                          <a:effectLst/>
                          <a:latin typeface="Cambria" panose="02040503050406030204" pitchFamily="18" charset="0"/>
                          <a:ea typeface="Courier"/>
                          <a:cs typeface="Courier"/>
                        </a:rPr>
                        <a:t>g.drawString</a:t>
                      </a:r>
                      <a:r>
                        <a:rPr kumimoji="0" lang="en-US" sz="1400" b="0" i="0" u="none" strike="noStrike" cap="none" normalizeH="0" baseline="0" dirty="0" smtClean="0">
                          <a:ln>
                            <a:noFill/>
                          </a:ln>
                          <a:solidFill>
                            <a:srgbClr val="1D1D1E"/>
                          </a:solidFill>
                          <a:effectLst/>
                          <a:latin typeface="Cambria" panose="02040503050406030204" pitchFamily="18" charset="0"/>
                          <a:ea typeface="Courier"/>
                          <a:cs typeface="Courier"/>
                        </a:rPr>
                        <a:t>(</a:t>
                      </a:r>
                      <a:r>
                        <a:rPr kumimoji="0" lang="en-US" sz="1400" b="0" i="0" u="none" strike="noStrike" cap="none" normalizeH="0" baseline="0" dirty="0" err="1" smtClean="0">
                          <a:ln>
                            <a:noFill/>
                          </a:ln>
                          <a:solidFill>
                            <a:srgbClr val="1D1D1E"/>
                          </a:solidFill>
                          <a:effectLst/>
                          <a:latin typeface="Cambria" panose="02040503050406030204" pitchFamily="18" charset="0"/>
                          <a:ea typeface="Courier"/>
                          <a:cs typeface="Courier"/>
                        </a:rPr>
                        <a:t>msg</a:t>
                      </a:r>
                      <a:r>
                        <a:rPr kumimoji="0" lang="en-US" sz="1400" b="0" i="0" u="none" strike="noStrike" cap="none" normalizeH="0" baseline="0" dirty="0" smtClean="0">
                          <a:ln>
                            <a:noFill/>
                          </a:ln>
                          <a:solidFill>
                            <a:srgbClr val="1D1D1E"/>
                          </a:solidFill>
                          <a:effectLst/>
                          <a:latin typeface="Cambria" panose="02040503050406030204" pitchFamily="18" charset="0"/>
                          <a:ea typeface="Courier"/>
                          <a:cs typeface="Courier"/>
                        </a:rPr>
                        <a:t>, 10, 200);</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91440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if(</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debug.getState</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g.drawString</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("Debug is on.", 10, 220);</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91440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else            </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g.drawString</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("Debug is off.", 10, 220);</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91440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if(</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test.getState</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g.drawString</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("Testing is on.", 10, 240);</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91440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else             </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g.drawString</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("Testing is off.", 10, 240);</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91440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91440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a:t>
                      </a:r>
                    </a:p>
                    <a:p>
                      <a:pPr marL="91440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class </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MyWindowAdapter</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extends </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WindowAdapter</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91440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MenuFrame</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menuFrame</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91440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public </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MyWindowAdapter</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MenuFrame</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menuFrame</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91440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     </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this.menuFrame</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 </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menuFrame</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91440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public void </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windowClosing</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WindowEvent</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we) </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91440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      </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menuFrame.setVisible</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(false);       }</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91440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txBody>
                  <a:tcPr marL="8979" marR="89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953000" y="76200"/>
          <a:ext cx="4191000" cy="4267200"/>
        </p:xfrm>
        <a:graphic>
          <a:graphicData uri="http://schemas.openxmlformats.org/drawingml/2006/table">
            <a:tbl>
              <a:tblPr/>
              <a:tblGrid>
                <a:gridCol w="4191000"/>
              </a:tblGrid>
              <a:tr h="4267200">
                <a:tc>
                  <a:txBody>
                    <a:bodyPr/>
                    <a:lstStyle/>
                    <a:p>
                      <a:pPr marL="0" marR="0" algn="just">
                        <a:lnSpc>
                          <a:spcPct val="115000"/>
                        </a:lnSpc>
                        <a:spcBef>
                          <a:spcPts val="0"/>
                        </a:spcBef>
                        <a:spcAft>
                          <a:spcPts val="0"/>
                        </a:spcAft>
                      </a:pPr>
                      <a:r>
                        <a:rPr lang="en-US" sz="1400" dirty="0" smtClean="0">
                          <a:solidFill>
                            <a:srgbClr val="1D1D1E"/>
                          </a:solidFill>
                          <a:latin typeface="Cambria"/>
                          <a:ea typeface="Times New Roman"/>
                          <a:cs typeface="Courier"/>
                        </a:rPr>
                        <a:t>public </a:t>
                      </a:r>
                      <a:r>
                        <a:rPr lang="en-US" sz="1400" dirty="0">
                          <a:solidFill>
                            <a:srgbClr val="1D1D1E"/>
                          </a:solidFill>
                          <a:latin typeface="Cambria"/>
                          <a:ea typeface="Times New Roman"/>
                          <a:cs typeface="Courier"/>
                        </a:rPr>
                        <a:t>class </a:t>
                      </a:r>
                      <a:r>
                        <a:rPr lang="en-US" sz="1400" dirty="0" err="1">
                          <a:solidFill>
                            <a:srgbClr val="1D1D1E"/>
                          </a:solidFill>
                          <a:latin typeface="Cambria"/>
                          <a:ea typeface="Times New Roman"/>
                          <a:cs typeface="Courier"/>
                        </a:rPr>
                        <a:t>MenuDemo</a:t>
                      </a:r>
                      <a:r>
                        <a:rPr lang="en-US" sz="1400" dirty="0">
                          <a:solidFill>
                            <a:srgbClr val="1D1D1E"/>
                          </a:solidFill>
                          <a:latin typeface="Cambria"/>
                          <a:ea typeface="Times New Roman"/>
                          <a:cs typeface="Courier"/>
                        </a:rPr>
                        <a:t> extends Applet </a:t>
                      </a:r>
                      <a:endParaRPr lang="en-US" sz="1400" dirty="0">
                        <a:latin typeface="Calibri"/>
                        <a:ea typeface="Times New Roman"/>
                        <a:cs typeface="Times New Roman"/>
                      </a:endParaRPr>
                    </a:p>
                    <a:p>
                      <a:pPr marL="0" marR="0" algn="just">
                        <a:lnSpc>
                          <a:spcPct val="115000"/>
                        </a:lnSpc>
                        <a:spcBef>
                          <a:spcPts val="0"/>
                        </a:spcBef>
                        <a:spcAft>
                          <a:spcPts val="0"/>
                        </a:spcAft>
                      </a:pPr>
                      <a:r>
                        <a:rPr lang="en-US" sz="1400" dirty="0" smtClean="0">
                          <a:solidFill>
                            <a:srgbClr val="1D1D1E"/>
                          </a:solidFill>
                          <a:latin typeface="Cambria"/>
                          <a:ea typeface="Times New Roman"/>
                          <a:cs typeface="Courier"/>
                        </a:rPr>
                        <a:t>{          Frame </a:t>
                      </a:r>
                      <a:r>
                        <a:rPr lang="en-US" sz="1400" dirty="0">
                          <a:solidFill>
                            <a:srgbClr val="1D1D1E"/>
                          </a:solidFill>
                          <a:latin typeface="Cambria"/>
                          <a:ea typeface="Times New Roman"/>
                          <a:cs typeface="Courier"/>
                        </a:rPr>
                        <a:t>f;</a:t>
                      </a:r>
                      <a:endParaRPr lang="en-US" sz="1400" dirty="0">
                        <a:latin typeface="Calibri"/>
                        <a:ea typeface="Times New Roman"/>
                        <a:cs typeface="Times New Roman"/>
                      </a:endParaRPr>
                    </a:p>
                    <a:p>
                      <a:pPr marL="457200" marR="0" algn="just">
                        <a:lnSpc>
                          <a:spcPct val="115000"/>
                        </a:lnSpc>
                        <a:spcBef>
                          <a:spcPts val="0"/>
                        </a:spcBef>
                        <a:spcAft>
                          <a:spcPts val="0"/>
                        </a:spcAft>
                      </a:pPr>
                      <a:r>
                        <a:rPr lang="en-US" sz="1400" dirty="0">
                          <a:solidFill>
                            <a:srgbClr val="1D1D1E"/>
                          </a:solidFill>
                          <a:latin typeface="Cambria"/>
                          <a:ea typeface="Times New Roman"/>
                          <a:cs typeface="Courier"/>
                        </a:rPr>
                        <a:t>public void init() </a:t>
                      </a:r>
                      <a:endParaRPr lang="en-US" sz="1400" dirty="0">
                        <a:latin typeface="Calibri"/>
                        <a:ea typeface="Times New Roman"/>
                        <a:cs typeface="Times New Roman"/>
                      </a:endParaRPr>
                    </a:p>
                    <a:p>
                      <a:pPr marL="457200" marR="0" algn="just">
                        <a:lnSpc>
                          <a:spcPct val="115000"/>
                        </a:lnSpc>
                        <a:spcBef>
                          <a:spcPts val="0"/>
                        </a:spcBef>
                        <a:spcAft>
                          <a:spcPts val="0"/>
                        </a:spcAft>
                      </a:pPr>
                      <a:r>
                        <a:rPr lang="en-US" sz="1400" dirty="0" smtClean="0">
                          <a:solidFill>
                            <a:srgbClr val="1D1D1E"/>
                          </a:solidFill>
                          <a:latin typeface="Cambria"/>
                          <a:ea typeface="Times New Roman"/>
                          <a:cs typeface="Courier"/>
                        </a:rPr>
                        <a:t>{  f </a:t>
                      </a:r>
                      <a:r>
                        <a:rPr lang="en-US" sz="1400" dirty="0">
                          <a:solidFill>
                            <a:srgbClr val="1D1D1E"/>
                          </a:solidFill>
                          <a:latin typeface="Cambria"/>
                          <a:ea typeface="Times New Roman"/>
                          <a:cs typeface="Courier"/>
                        </a:rPr>
                        <a:t>= new </a:t>
                      </a:r>
                      <a:r>
                        <a:rPr lang="en-US" sz="1400" dirty="0" err="1">
                          <a:solidFill>
                            <a:srgbClr val="1D1D1E"/>
                          </a:solidFill>
                          <a:latin typeface="Cambria"/>
                          <a:ea typeface="Times New Roman"/>
                          <a:cs typeface="Courier"/>
                        </a:rPr>
                        <a:t>MenuFrame</a:t>
                      </a:r>
                      <a:r>
                        <a:rPr lang="en-US" sz="1400" dirty="0">
                          <a:solidFill>
                            <a:srgbClr val="1D1D1E"/>
                          </a:solidFill>
                          <a:latin typeface="Cambria"/>
                          <a:ea typeface="Times New Roman"/>
                          <a:cs typeface="Courier"/>
                        </a:rPr>
                        <a:t>("Menu Demo</a:t>
                      </a:r>
                      <a:r>
                        <a:rPr lang="en-US" sz="1400" dirty="0" smtClean="0">
                          <a:solidFill>
                            <a:srgbClr val="1D1D1E"/>
                          </a:solidFill>
                          <a:latin typeface="Cambria"/>
                          <a:ea typeface="Times New Roman"/>
                          <a:cs typeface="Courier"/>
                        </a:rPr>
                        <a:t>");</a:t>
                      </a:r>
                      <a:endParaRPr lang="en-US" sz="1400" dirty="0" smtClean="0">
                        <a:solidFill>
                          <a:srgbClr val="1D1D1E"/>
                        </a:solidFill>
                        <a:latin typeface="Calibri"/>
                        <a:ea typeface="Times New Roman"/>
                        <a:cs typeface="Times New Roman"/>
                      </a:endParaRPr>
                    </a:p>
                    <a:p>
                      <a:pPr marL="457200" marR="0" algn="just">
                        <a:lnSpc>
                          <a:spcPct val="115000"/>
                        </a:lnSpc>
                        <a:spcBef>
                          <a:spcPts val="0"/>
                        </a:spcBef>
                        <a:spcAft>
                          <a:spcPts val="0"/>
                        </a:spcAft>
                      </a:pPr>
                      <a:r>
                        <a:rPr lang="en-US" sz="1400" baseline="0" dirty="0" smtClean="0">
                          <a:solidFill>
                            <a:srgbClr val="1D1D1E"/>
                          </a:solidFill>
                          <a:latin typeface="Calibri"/>
                          <a:ea typeface="Times New Roman"/>
                          <a:cs typeface="Times New Roman"/>
                        </a:rPr>
                        <a:t>    </a:t>
                      </a:r>
                      <a:r>
                        <a:rPr lang="en-US" sz="1400" dirty="0" err="1" smtClean="0">
                          <a:solidFill>
                            <a:srgbClr val="1D1D1E"/>
                          </a:solidFill>
                          <a:latin typeface="Cambria"/>
                          <a:ea typeface="Times New Roman"/>
                          <a:cs typeface="Courier"/>
                        </a:rPr>
                        <a:t>int</a:t>
                      </a:r>
                      <a:r>
                        <a:rPr lang="en-US" sz="1400" dirty="0" smtClean="0">
                          <a:solidFill>
                            <a:srgbClr val="1D1D1E"/>
                          </a:solidFill>
                          <a:latin typeface="Cambria"/>
                          <a:ea typeface="Times New Roman"/>
                          <a:cs typeface="Courier"/>
                        </a:rPr>
                        <a:t> </a:t>
                      </a:r>
                      <a:r>
                        <a:rPr lang="en-US" sz="1400" dirty="0">
                          <a:solidFill>
                            <a:srgbClr val="1D1D1E"/>
                          </a:solidFill>
                          <a:latin typeface="Cambria"/>
                          <a:ea typeface="Times New Roman"/>
                          <a:cs typeface="Courier"/>
                        </a:rPr>
                        <a:t>width = </a:t>
                      </a:r>
                      <a:endParaRPr lang="en-US" sz="1400" dirty="0" smtClean="0">
                        <a:solidFill>
                          <a:srgbClr val="1D1D1E"/>
                        </a:solidFill>
                        <a:latin typeface="Cambria"/>
                        <a:ea typeface="Times New Roman"/>
                        <a:cs typeface="Courier"/>
                      </a:endParaRPr>
                    </a:p>
                    <a:p>
                      <a:pPr marL="457200" marR="0" algn="just">
                        <a:lnSpc>
                          <a:spcPct val="115000"/>
                        </a:lnSpc>
                        <a:spcBef>
                          <a:spcPts val="0"/>
                        </a:spcBef>
                        <a:spcAft>
                          <a:spcPts val="0"/>
                        </a:spcAft>
                      </a:pPr>
                      <a:r>
                        <a:rPr lang="en-US" sz="1400" dirty="0" smtClean="0">
                          <a:solidFill>
                            <a:srgbClr val="1D1D1E"/>
                          </a:solidFill>
                          <a:latin typeface="Cambria"/>
                          <a:ea typeface="Times New Roman"/>
                          <a:cs typeface="Courier"/>
                        </a:rPr>
                        <a:t>           </a:t>
                      </a:r>
                      <a:r>
                        <a:rPr lang="en-US" sz="1400" dirty="0" err="1" smtClean="0">
                          <a:solidFill>
                            <a:srgbClr val="1D1D1E"/>
                          </a:solidFill>
                          <a:latin typeface="Cambria"/>
                          <a:ea typeface="Times New Roman"/>
                          <a:cs typeface="Courier"/>
                        </a:rPr>
                        <a:t>Integer.parseInt</a:t>
                      </a:r>
                      <a:r>
                        <a:rPr lang="en-US" sz="1400" dirty="0" smtClean="0">
                          <a:solidFill>
                            <a:srgbClr val="1D1D1E"/>
                          </a:solidFill>
                          <a:latin typeface="Cambria"/>
                          <a:ea typeface="Times New Roman"/>
                          <a:cs typeface="Courier"/>
                        </a:rPr>
                        <a:t>(</a:t>
                      </a:r>
                      <a:r>
                        <a:rPr lang="en-US" sz="1400" dirty="0" err="1" smtClean="0">
                          <a:solidFill>
                            <a:srgbClr val="1D1D1E"/>
                          </a:solidFill>
                          <a:latin typeface="Cambria"/>
                          <a:ea typeface="Times New Roman"/>
                          <a:cs typeface="Courier"/>
                        </a:rPr>
                        <a:t>getParameter</a:t>
                      </a:r>
                      <a:r>
                        <a:rPr lang="en-US" sz="1400" dirty="0">
                          <a:solidFill>
                            <a:srgbClr val="1D1D1E"/>
                          </a:solidFill>
                          <a:latin typeface="Cambria"/>
                          <a:ea typeface="Times New Roman"/>
                          <a:cs typeface="Courier"/>
                        </a:rPr>
                        <a:t>("width</a:t>
                      </a:r>
                      <a:r>
                        <a:rPr lang="en-US" sz="1400" dirty="0" smtClean="0">
                          <a:solidFill>
                            <a:srgbClr val="1D1D1E"/>
                          </a:solidFill>
                          <a:latin typeface="Cambria"/>
                          <a:ea typeface="Times New Roman"/>
                          <a:cs typeface="Courier"/>
                        </a:rPr>
                        <a:t>"));</a:t>
                      </a:r>
                      <a:endParaRPr lang="en-US" sz="1400" dirty="0" smtClean="0">
                        <a:solidFill>
                          <a:srgbClr val="1D1D1E"/>
                        </a:solidFill>
                        <a:latin typeface="Calibri"/>
                        <a:ea typeface="Times New Roman"/>
                        <a:cs typeface="Times New Roman"/>
                      </a:endParaRPr>
                    </a:p>
                    <a:p>
                      <a:pPr marL="457200" marR="0" algn="just">
                        <a:lnSpc>
                          <a:spcPct val="115000"/>
                        </a:lnSpc>
                        <a:spcBef>
                          <a:spcPts val="0"/>
                        </a:spcBef>
                        <a:spcAft>
                          <a:spcPts val="0"/>
                        </a:spcAft>
                      </a:pPr>
                      <a:r>
                        <a:rPr lang="en-US" sz="1400" baseline="0" dirty="0" smtClean="0">
                          <a:solidFill>
                            <a:srgbClr val="1D1D1E"/>
                          </a:solidFill>
                          <a:latin typeface="Calibri"/>
                          <a:ea typeface="Times New Roman"/>
                          <a:cs typeface="Times New Roman"/>
                        </a:rPr>
                        <a:t>    </a:t>
                      </a:r>
                      <a:r>
                        <a:rPr lang="en-US" sz="1400" dirty="0" err="1" smtClean="0">
                          <a:solidFill>
                            <a:srgbClr val="1D1D1E"/>
                          </a:solidFill>
                          <a:latin typeface="Cambria"/>
                          <a:ea typeface="Times New Roman"/>
                          <a:cs typeface="Courier"/>
                        </a:rPr>
                        <a:t>int</a:t>
                      </a:r>
                      <a:r>
                        <a:rPr lang="en-US" sz="1400" dirty="0" smtClean="0">
                          <a:solidFill>
                            <a:srgbClr val="1D1D1E"/>
                          </a:solidFill>
                          <a:latin typeface="Cambria"/>
                          <a:ea typeface="Times New Roman"/>
                          <a:cs typeface="Courier"/>
                        </a:rPr>
                        <a:t> </a:t>
                      </a:r>
                      <a:r>
                        <a:rPr lang="en-US" sz="1400" dirty="0">
                          <a:solidFill>
                            <a:srgbClr val="1D1D1E"/>
                          </a:solidFill>
                          <a:latin typeface="Cambria"/>
                          <a:ea typeface="Times New Roman"/>
                          <a:cs typeface="Courier"/>
                        </a:rPr>
                        <a:t>height = </a:t>
                      </a:r>
                      <a:endParaRPr lang="en-US" sz="1400" dirty="0" smtClean="0">
                        <a:solidFill>
                          <a:srgbClr val="1D1D1E"/>
                        </a:solidFill>
                        <a:latin typeface="Cambria"/>
                        <a:ea typeface="Times New Roman"/>
                        <a:cs typeface="Courier"/>
                      </a:endParaRPr>
                    </a:p>
                    <a:p>
                      <a:pPr marL="457200" marR="0" algn="just">
                        <a:lnSpc>
                          <a:spcPct val="115000"/>
                        </a:lnSpc>
                        <a:spcBef>
                          <a:spcPts val="0"/>
                        </a:spcBef>
                        <a:spcAft>
                          <a:spcPts val="0"/>
                        </a:spcAft>
                      </a:pPr>
                      <a:r>
                        <a:rPr lang="en-US" sz="1400" dirty="0" smtClean="0">
                          <a:solidFill>
                            <a:srgbClr val="1D1D1E"/>
                          </a:solidFill>
                          <a:latin typeface="Cambria"/>
                          <a:ea typeface="Times New Roman"/>
                          <a:cs typeface="Courier"/>
                        </a:rPr>
                        <a:t>           </a:t>
                      </a:r>
                      <a:r>
                        <a:rPr lang="en-US" sz="1400" dirty="0" err="1" smtClean="0">
                          <a:solidFill>
                            <a:srgbClr val="1D1D1E"/>
                          </a:solidFill>
                          <a:latin typeface="Cambria"/>
                          <a:ea typeface="Times New Roman"/>
                          <a:cs typeface="Courier"/>
                        </a:rPr>
                        <a:t>Integer.parseInt</a:t>
                      </a:r>
                      <a:r>
                        <a:rPr lang="en-US" sz="1400" dirty="0" smtClean="0">
                          <a:solidFill>
                            <a:srgbClr val="1D1D1E"/>
                          </a:solidFill>
                          <a:latin typeface="Cambria"/>
                          <a:ea typeface="Times New Roman"/>
                          <a:cs typeface="Courier"/>
                        </a:rPr>
                        <a:t>(</a:t>
                      </a:r>
                      <a:r>
                        <a:rPr lang="en-US" sz="1400" dirty="0" err="1" smtClean="0">
                          <a:solidFill>
                            <a:srgbClr val="1D1D1E"/>
                          </a:solidFill>
                          <a:latin typeface="Cambria"/>
                          <a:ea typeface="Times New Roman"/>
                          <a:cs typeface="Courier"/>
                        </a:rPr>
                        <a:t>getParameter</a:t>
                      </a:r>
                      <a:r>
                        <a:rPr lang="en-US" sz="1400" dirty="0">
                          <a:solidFill>
                            <a:srgbClr val="1D1D1E"/>
                          </a:solidFill>
                          <a:latin typeface="Cambria"/>
                          <a:ea typeface="Times New Roman"/>
                          <a:cs typeface="Courier"/>
                        </a:rPr>
                        <a:t>("height</a:t>
                      </a:r>
                      <a:r>
                        <a:rPr lang="en-US" sz="1400" dirty="0" smtClean="0">
                          <a:solidFill>
                            <a:srgbClr val="1D1D1E"/>
                          </a:solidFill>
                          <a:latin typeface="Cambria"/>
                          <a:ea typeface="Times New Roman"/>
                          <a:cs typeface="Courier"/>
                        </a:rPr>
                        <a:t>"));</a:t>
                      </a:r>
                      <a:endParaRPr lang="en-US" sz="1400" dirty="0" smtClean="0">
                        <a:solidFill>
                          <a:srgbClr val="1D1D1E"/>
                        </a:solidFill>
                        <a:latin typeface="Calibri"/>
                        <a:ea typeface="Times New Roman"/>
                        <a:cs typeface="Times New Roman"/>
                      </a:endParaRPr>
                    </a:p>
                    <a:p>
                      <a:pPr marL="457200" marR="0" algn="just">
                        <a:lnSpc>
                          <a:spcPct val="115000"/>
                        </a:lnSpc>
                        <a:spcBef>
                          <a:spcPts val="0"/>
                        </a:spcBef>
                        <a:spcAft>
                          <a:spcPts val="0"/>
                        </a:spcAft>
                      </a:pPr>
                      <a:r>
                        <a:rPr lang="en-US" sz="1400" dirty="0" smtClean="0">
                          <a:solidFill>
                            <a:srgbClr val="1D1D1E"/>
                          </a:solidFill>
                          <a:latin typeface="Cambria"/>
                          <a:ea typeface="Times New Roman"/>
                          <a:cs typeface="Courier"/>
                        </a:rPr>
                        <a:t>     </a:t>
                      </a:r>
                      <a:r>
                        <a:rPr lang="en-US" sz="1400" dirty="0" err="1" smtClean="0">
                          <a:solidFill>
                            <a:srgbClr val="1D1D1E"/>
                          </a:solidFill>
                          <a:latin typeface="Cambria"/>
                          <a:ea typeface="Times New Roman"/>
                          <a:cs typeface="Courier"/>
                        </a:rPr>
                        <a:t>setSize</a:t>
                      </a:r>
                      <a:r>
                        <a:rPr lang="en-US" sz="1400" dirty="0" smtClean="0">
                          <a:solidFill>
                            <a:srgbClr val="1D1D1E"/>
                          </a:solidFill>
                          <a:latin typeface="Cambria"/>
                          <a:ea typeface="Times New Roman"/>
                          <a:cs typeface="Courier"/>
                        </a:rPr>
                        <a:t>(new </a:t>
                      </a:r>
                      <a:r>
                        <a:rPr lang="en-US" sz="1400" dirty="0">
                          <a:solidFill>
                            <a:srgbClr val="1D1D1E"/>
                          </a:solidFill>
                          <a:latin typeface="Cambria"/>
                          <a:ea typeface="Times New Roman"/>
                          <a:cs typeface="Courier"/>
                        </a:rPr>
                        <a:t>Dimension(width, height</a:t>
                      </a:r>
                      <a:r>
                        <a:rPr lang="en-US" sz="1400" dirty="0" smtClean="0">
                          <a:solidFill>
                            <a:srgbClr val="1D1D1E"/>
                          </a:solidFill>
                          <a:latin typeface="Cambria"/>
                          <a:ea typeface="Times New Roman"/>
                          <a:cs typeface="Courier"/>
                        </a:rPr>
                        <a:t>));</a:t>
                      </a:r>
                      <a:endParaRPr lang="en-US" sz="1400" dirty="0" smtClean="0">
                        <a:solidFill>
                          <a:srgbClr val="1D1D1E"/>
                        </a:solidFill>
                        <a:latin typeface="Calibri"/>
                        <a:ea typeface="Times New Roman"/>
                        <a:cs typeface="Times New Roman"/>
                      </a:endParaRPr>
                    </a:p>
                    <a:p>
                      <a:pPr marL="457200" marR="0" algn="just">
                        <a:lnSpc>
                          <a:spcPct val="115000"/>
                        </a:lnSpc>
                        <a:spcBef>
                          <a:spcPts val="0"/>
                        </a:spcBef>
                        <a:spcAft>
                          <a:spcPts val="0"/>
                        </a:spcAft>
                      </a:pPr>
                      <a:r>
                        <a:rPr lang="en-US" sz="1400" dirty="0" smtClean="0">
                          <a:solidFill>
                            <a:srgbClr val="1D1D1E"/>
                          </a:solidFill>
                          <a:latin typeface="Cambria"/>
                          <a:ea typeface="Times New Roman"/>
                          <a:cs typeface="Courier"/>
                        </a:rPr>
                        <a:t>     </a:t>
                      </a:r>
                      <a:r>
                        <a:rPr lang="en-US" sz="1400" dirty="0" err="1" smtClean="0">
                          <a:solidFill>
                            <a:srgbClr val="1D1D1E"/>
                          </a:solidFill>
                          <a:latin typeface="Cambria"/>
                          <a:ea typeface="Times New Roman"/>
                          <a:cs typeface="Courier"/>
                        </a:rPr>
                        <a:t>f.setSize</a:t>
                      </a:r>
                      <a:r>
                        <a:rPr lang="en-US" sz="1400" dirty="0" smtClean="0">
                          <a:solidFill>
                            <a:srgbClr val="1D1D1E"/>
                          </a:solidFill>
                          <a:latin typeface="Cambria"/>
                          <a:ea typeface="Times New Roman"/>
                          <a:cs typeface="Courier"/>
                        </a:rPr>
                        <a:t>(width</a:t>
                      </a:r>
                      <a:r>
                        <a:rPr lang="en-US" sz="1400" dirty="0">
                          <a:solidFill>
                            <a:srgbClr val="1D1D1E"/>
                          </a:solidFill>
                          <a:latin typeface="Cambria"/>
                          <a:ea typeface="Times New Roman"/>
                          <a:cs typeface="Courier"/>
                        </a:rPr>
                        <a:t>, height</a:t>
                      </a:r>
                      <a:r>
                        <a:rPr lang="en-US" sz="1400" dirty="0" smtClean="0">
                          <a:solidFill>
                            <a:srgbClr val="1D1D1E"/>
                          </a:solidFill>
                          <a:latin typeface="Cambria"/>
                          <a:ea typeface="Times New Roman"/>
                          <a:cs typeface="Courier"/>
                        </a:rPr>
                        <a:t>);</a:t>
                      </a:r>
                      <a:endParaRPr lang="en-US" sz="1400" dirty="0" smtClean="0">
                        <a:solidFill>
                          <a:srgbClr val="1D1D1E"/>
                        </a:solidFill>
                        <a:latin typeface="Calibri"/>
                        <a:ea typeface="Times New Roman"/>
                        <a:cs typeface="Times New Roman"/>
                      </a:endParaRPr>
                    </a:p>
                    <a:p>
                      <a:pPr marL="457200" marR="0" algn="just">
                        <a:lnSpc>
                          <a:spcPct val="115000"/>
                        </a:lnSpc>
                        <a:spcBef>
                          <a:spcPts val="0"/>
                        </a:spcBef>
                        <a:spcAft>
                          <a:spcPts val="0"/>
                        </a:spcAft>
                      </a:pPr>
                      <a:r>
                        <a:rPr lang="en-US" sz="1400" baseline="0" dirty="0" smtClean="0">
                          <a:solidFill>
                            <a:srgbClr val="1D1D1E"/>
                          </a:solidFill>
                          <a:latin typeface="Calibri"/>
                          <a:ea typeface="Times New Roman"/>
                          <a:cs typeface="Times New Roman"/>
                        </a:rPr>
                        <a:t>      </a:t>
                      </a:r>
                      <a:r>
                        <a:rPr lang="en-US" sz="1400" dirty="0" err="1" smtClean="0">
                          <a:solidFill>
                            <a:srgbClr val="1D1D1E"/>
                          </a:solidFill>
                          <a:latin typeface="Cambria"/>
                          <a:ea typeface="Times New Roman"/>
                          <a:cs typeface="Courier"/>
                        </a:rPr>
                        <a:t>f.setVisible</a:t>
                      </a:r>
                      <a:r>
                        <a:rPr lang="en-US" sz="1400" dirty="0" smtClean="0">
                          <a:solidFill>
                            <a:srgbClr val="1D1D1E"/>
                          </a:solidFill>
                          <a:latin typeface="Cambria"/>
                          <a:ea typeface="Times New Roman"/>
                          <a:cs typeface="Courier"/>
                        </a:rPr>
                        <a:t>(true</a:t>
                      </a:r>
                      <a:r>
                        <a:rPr lang="en-US" sz="1400" dirty="0">
                          <a:solidFill>
                            <a:srgbClr val="1D1D1E"/>
                          </a:solidFill>
                          <a:latin typeface="Cambria"/>
                          <a:ea typeface="Times New Roman"/>
                          <a:cs typeface="Courier"/>
                        </a:rPr>
                        <a:t>);</a:t>
                      </a:r>
                      <a:endParaRPr lang="en-US" sz="1400" dirty="0">
                        <a:latin typeface="Calibri"/>
                        <a:ea typeface="Times New Roman"/>
                        <a:cs typeface="Times New Roman"/>
                      </a:endParaRPr>
                    </a:p>
                    <a:p>
                      <a:pPr marL="457200" marR="0" algn="just">
                        <a:lnSpc>
                          <a:spcPct val="115000"/>
                        </a:lnSpc>
                        <a:spcBef>
                          <a:spcPts val="0"/>
                        </a:spcBef>
                        <a:spcAft>
                          <a:spcPts val="0"/>
                        </a:spcAft>
                      </a:pPr>
                      <a:r>
                        <a:rPr lang="en-US" sz="1400" dirty="0">
                          <a:solidFill>
                            <a:srgbClr val="1D1D1E"/>
                          </a:solidFill>
                          <a:latin typeface="Cambria"/>
                          <a:ea typeface="Times New Roman"/>
                          <a:cs typeface="Courier"/>
                        </a:rPr>
                        <a:t>}</a:t>
                      </a:r>
                      <a:endParaRPr lang="en-US" sz="1400" dirty="0">
                        <a:latin typeface="Calibri"/>
                        <a:ea typeface="Times New Roman"/>
                        <a:cs typeface="Times New Roman"/>
                      </a:endParaRPr>
                    </a:p>
                    <a:p>
                      <a:pPr marL="457200" algn="just">
                        <a:lnSpc>
                          <a:spcPct val="115000"/>
                        </a:lnSpc>
                      </a:pPr>
                      <a:r>
                        <a:rPr lang="en-US" sz="1400" dirty="0">
                          <a:solidFill>
                            <a:srgbClr val="1D1D1E"/>
                          </a:solidFill>
                          <a:latin typeface="Cambria"/>
                          <a:cs typeface="Courier"/>
                        </a:rPr>
                        <a:t>public void start() </a:t>
                      </a:r>
                      <a:endParaRPr lang="en-US" sz="1400" dirty="0">
                        <a:latin typeface="Calibri"/>
                        <a:cs typeface="Times New Roman"/>
                      </a:endParaRPr>
                    </a:p>
                    <a:p>
                      <a:pPr marL="457200" algn="just">
                        <a:lnSpc>
                          <a:spcPct val="115000"/>
                        </a:lnSpc>
                      </a:pPr>
                      <a:r>
                        <a:rPr lang="en-US" sz="1400" dirty="0" smtClean="0">
                          <a:solidFill>
                            <a:srgbClr val="1D1D1E"/>
                          </a:solidFill>
                          <a:latin typeface="Cambria"/>
                          <a:cs typeface="Courier"/>
                        </a:rPr>
                        <a:t>{    </a:t>
                      </a:r>
                      <a:r>
                        <a:rPr lang="en-US" sz="1400" dirty="0" err="1" smtClean="0">
                          <a:solidFill>
                            <a:srgbClr val="1D1D1E"/>
                          </a:solidFill>
                          <a:latin typeface="Cambria"/>
                          <a:ea typeface="Times New Roman"/>
                          <a:cs typeface="Courier"/>
                        </a:rPr>
                        <a:t>f.setVisible</a:t>
                      </a:r>
                      <a:r>
                        <a:rPr lang="en-US" sz="1400" dirty="0" smtClean="0">
                          <a:solidFill>
                            <a:srgbClr val="1D1D1E"/>
                          </a:solidFill>
                          <a:latin typeface="Cambria"/>
                          <a:ea typeface="Times New Roman"/>
                          <a:cs typeface="Courier"/>
                        </a:rPr>
                        <a:t>(true);     }</a:t>
                      </a:r>
                      <a:endParaRPr lang="en-US" sz="1400" dirty="0">
                        <a:latin typeface="Calibri"/>
                        <a:ea typeface="Times New Roman"/>
                        <a:cs typeface="Times New Roman"/>
                      </a:endParaRPr>
                    </a:p>
                    <a:p>
                      <a:pPr marL="457200" marR="0" algn="just">
                        <a:lnSpc>
                          <a:spcPct val="115000"/>
                        </a:lnSpc>
                        <a:spcBef>
                          <a:spcPts val="0"/>
                        </a:spcBef>
                        <a:spcAft>
                          <a:spcPts val="0"/>
                        </a:spcAft>
                      </a:pPr>
                      <a:r>
                        <a:rPr lang="en-US" sz="1400" dirty="0">
                          <a:solidFill>
                            <a:srgbClr val="1D1D1E"/>
                          </a:solidFill>
                          <a:latin typeface="Cambria"/>
                          <a:ea typeface="Times New Roman"/>
                          <a:cs typeface="Courier"/>
                        </a:rPr>
                        <a:t>public void stop() </a:t>
                      </a:r>
                      <a:endParaRPr lang="en-US" sz="1400" dirty="0">
                        <a:latin typeface="Calibri"/>
                        <a:ea typeface="Times New Roman"/>
                        <a:cs typeface="Times New Roman"/>
                      </a:endParaRPr>
                    </a:p>
                    <a:p>
                      <a:pPr marL="457200" marR="0" algn="just">
                        <a:lnSpc>
                          <a:spcPct val="115000"/>
                        </a:lnSpc>
                        <a:spcBef>
                          <a:spcPts val="0"/>
                        </a:spcBef>
                        <a:spcAft>
                          <a:spcPts val="0"/>
                        </a:spcAft>
                      </a:pPr>
                      <a:r>
                        <a:rPr lang="en-US" sz="1400" dirty="0" smtClean="0">
                          <a:solidFill>
                            <a:srgbClr val="1D1D1E"/>
                          </a:solidFill>
                          <a:latin typeface="Cambria"/>
                          <a:ea typeface="Times New Roman"/>
                          <a:cs typeface="Courier"/>
                        </a:rPr>
                        <a:t>{     </a:t>
                      </a:r>
                      <a:r>
                        <a:rPr lang="en-US" sz="1400" dirty="0" err="1" smtClean="0">
                          <a:solidFill>
                            <a:srgbClr val="1D1D1E"/>
                          </a:solidFill>
                          <a:latin typeface="Cambria"/>
                          <a:ea typeface="Times New Roman"/>
                          <a:cs typeface="Courier"/>
                        </a:rPr>
                        <a:t>f.setVisible</a:t>
                      </a:r>
                      <a:r>
                        <a:rPr lang="en-US" sz="1400" dirty="0" smtClean="0">
                          <a:solidFill>
                            <a:srgbClr val="1D1D1E"/>
                          </a:solidFill>
                          <a:latin typeface="Cambria"/>
                          <a:ea typeface="Times New Roman"/>
                          <a:cs typeface="Courier"/>
                        </a:rPr>
                        <a:t>(false);     }</a:t>
                      </a:r>
                      <a:endParaRPr lang="en-US" sz="1400" dirty="0">
                        <a:latin typeface="Calibri"/>
                        <a:ea typeface="Times New Roman"/>
                        <a:cs typeface="Times New Roman"/>
                      </a:endParaRPr>
                    </a:p>
                    <a:p>
                      <a:pPr marL="0" marR="0" algn="just">
                        <a:lnSpc>
                          <a:spcPct val="115000"/>
                        </a:lnSpc>
                        <a:spcBef>
                          <a:spcPts val="0"/>
                        </a:spcBef>
                        <a:spcAft>
                          <a:spcPts val="0"/>
                        </a:spcAft>
                      </a:pPr>
                      <a:r>
                        <a:rPr lang="en-US" sz="1400" dirty="0">
                          <a:solidFill>
                            <a:srgbClr val="1D1D1E"/>
                          </a:solidFill>
                          <a:latin typeface="Cambria"/>
                          <a:ea typeface="Times New Roman"/>
                          <a:cs typeface="Courier"/>
                        </a:rPr>
                        <a:t>}</a:t>
                      </a:r>
                      <a:endParaRPr lang="en-US" sz="1400" dirty="0">
                        <a:latin typeface="Calibri"/>
                        <a:ea typeface="Times New Roman"/>
                        <a:cs typeface="Times New Roman"/>
                      </a:endParaRPr>
                    </a:p>
                  </a:txBody>
                  <a:tcPr marL="8979" marR="89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208904" name="Picture 5"/>
          <p:cNvPicPr>
            <a:picLocks noChangeAspect="1" noChangeArrowheads="1"/>
          </p:cNvPicPr>
          <p:nvPr/>
        </p:nvPicPr>
        <p:blipFill>
          <a:blip r:embed="rId3" cstate="print"/>
          <a:srcRect/>
          <a:stretch>
            <a:fillRect/>
          </a:stretch>
        </p:blipFill>
        <p:spPr bwMode="auto">
          <a:xfrm>
            <a:off x="4953000" y="4343400"/>
            <a:ext cx="4038600" cy="2362200"/>
          </a:xfrm>
          <a:prstGeom prst="rect">
            <a:avLst/>
          </a:prstGeom>
          <a:noFill/>
          <a:ln w="9525">
            <a:noFill/>
            <a:miter lim="800000"/>
            <a:headEnd/>
            <a:tailEnd/>
          </a:ln>
        </p:spPr>
      </p:pic>
      <p:graphicFrame>
        <p:nvGraphicFramePr>
          <p:cNvPr id="6" name="Table 5"/>
          <p:cNvGraphicFramePr>
            <a:graphicFrameLocks noGrp="1"/>
          </p:cNvGraphicFramePr>
          <p:nvPr/>
        </p:nvGraphicFramePr>
        <p:xfrm>
          <a:off x="228600" y="80963"/>
          <a:ext cx="4724400" cy="6624828"/>
        </p:xfrm>
        <a:graphic>
          <a:graphicData uri="http://schemas.openxmlformats.org/drawingml/2006/table">
            <a:tbl>
              <a:tblPr/>
              <a:tblGrid>
                <a:gridCol w="4724400"/>
              </a:tblGrid>
              <a:tr h="6624637">
                <a:tc>
                  <a:txBody>
                    <a:bodyPr/>
                    <a:lstStyle>
                      <a:lvl1pPr>
                        <a:spcBef>
                          <a:spcPts val="575"/>
                        </a:spcBef>
                        <a:buClr>
                          <a:schemeClr val="accent1"/>
                        </a:buClr>
                        <a:buSzPct val="85000"/>
                        <a:buFont typeface="Wingdings 2" panose="05020102010507070707" pitchFamily="18" charset="2"/>
                        <a:defRPr sz="2200">
                          <a:solidFill>
                            <a:schemeClr val="tx1"/>
                          </a:solidFill>
                          <a:latin typeface="Perpetua" pitchFamily="18" charset="0"/>
                        </a:defRPr>
                      </a:lvl1pPr>
                      <a:lvl2pPr marL="742950" indent="-285750">
                        <a:spcBef>
                          <a:spcPts val="375"/>
                        </a:spcBef>
                        <a:buClr>
                          <a:schemeClr val="accent2"/>
                        </a:buClr>
                        <a:buSzPct val="85000"/>
                        <a:buFont typeface="Wingdings 2" panose="05020102010507070707" pitchFamily="18" charset="2"/>
                        <a:defRPr sz="2000">
                          <a:solidFill>
                            <a:schemeClr val="tx1"/>
                          </a:solidFill>
                          <a:latin typeface="Perpetua" pitchFamily="18" charset="0"/>
                        </a:defRPr>
                      </a:lvl2pPr>
                      <a:lvl3pPr marL="1143000" indent="-228600">
                        <a:spcBef>
                          <a:spcPts val="375"/>
                        </a:spcBef>
                        <a:buClr>
                          <a:srgbClr val="E6B1AB"/>
                        </a:buClr>
                        <a:buSzPct val="85000"/>
                        <a:buFont typeface="Wingdings 2" panose="05020102010507070707" pitchFamily="18" charset="2"/>
                        <a:defRPr>
                          <a:solidFill>
                            <a:schemeClr val="tx1"/>
                          </a:solidFill>
                          <a:latin typeface="Perpetua" pitchFamily="18" charset="0"/>
                        </a:defRPr>
                      </a:lvl3pPr>
                      <a:lvl4pPr marL="1600200" indent="-228600">
                        <a:spcBef>
                          <a:spcPts val="375"/>
                        </a:spcBef>
                        <a:buClr>
                          <a:srgbClr val="A28E6A"/>
                        </a:buClr>
                        <a:buSzPct val="80000"/>
                        <a:buFont typeface="Wingdings 2" panose="05020102010507070707" pitchFamily="18" charset="2"/>
                        <a:defRPr>
                          <a:solidFill>
                            <a:schemeClr val="tx1"/>
                          </a:solidFill>
                          <a:latin typeface="Perpetua" pitchFamily="18" charset="0"/>
                        </a:defRPr>
                      </a:lvl4pPr>
                      <a:lvl5pPr marL="2057400" indent="-228600">
                        <a:spcBef>
                          <a:spcPts val="375"/>
                        </a:spcBef>
                        <a:buClr>
                          <a:srgbClr val="A28E6A"/>
                        </a:buClr>
                        <a:defRPr>
                          <a:solidFill>
                            <a:schemeClr val="tx1"/>
                          </a:solidFill>
                          <a:latin typeface="Perpetua" pitchFamily="18" charset="0"/>
                        </a:defRPr>
                      </a:lvl5pPr>
                      <a:lvl6pPr marL="2514600" indent="-228600" eaLnBrk="0" fontAlgn="base" hangingPunct="0">
                        <a:spcBef>
                          <a:spcPts val="375"/>
                        </a:spcBef>
                        <a:spcAft>
                          <a:spcPct val="0"/>
                        </a:spcAft>
                        <a:buClr>
                          <a:srgbClr val="A28E6A"/>
                        </a:buClr>
                        <a:defRPr>
                          <a:solidFill>
                            <a:schemeClr val="tx1"/>
                          </a:solidFill>
                          <a:latin typeface="Perpetua" pitchFamily="18" charset="0"/>
                        </a:defRPr>
                      </a:lvl6pPr>
                      <a:lvl7pPr marL="2971800" indent="-228600" eaLnBrk="0" fontAlgn="base" hangingPunct="0">
                        <a:spcBef>
                          <a:spcPts val="375"/>
                        </a:spcBef>
                        <a:spcAft>
                          <a:spcPct val="0"/>
                        </a:spcAft>
                        <a:buClr>
                          <a:srgbClr val="A28E6A"/>
                        </a:buClr>
                        <a:defRPr>
                          <a:solidFill>
                            <a:schemeClr val="tx1"/>
                          </a:solidFill>
                          <a:latin typeface="Perpetua" pitchFamily="18" charset="0"/>
                        </a:defRPr>
                      </a:lvl7pPr>
                      <a:lvl8pPr marL="3429000" indent="-228600" eaLnBrk="0" fontAlgn="base" hangingPunct="0">
                        <a:spcBef>
                          <a:spcPts val="375"/>
                        </a:spcBef>
                        <a:spcAft>
                          <a:spcPct val="0"/>
                        </a:spcAft>
                        <a:buClr>
                          <a:srgbClr val="A28E6A"/>
                        </a:buClr>
                        <a:defRPr>
                          <a:solidFill>
                            <a:schemeClr val="tx1"/>
                          </a:solidFill>
                          <a:latin typeface="Perpetua" pitchFamily="18" charset="0"/>
                        </a:defRPr>
                      </a:lvl8pPr>
                      <a:lvl9pPr marL="3886200" indent="-228600" eaLnBrk="0" fontAlgn="base" hangingPunct="0">
                        <a:spcBef>
                          <a:spcPts val="375"/>
                        </a:spcBef>
                        <a:spcAft>
                          <a:spcPct val="0"/>
                        </a:spcAft>
                        <a:buClr>
                          <a:srgbClr val="A28E6A"/>
                        </a:buClr>
                        <a:defRPr>
                          <a:solidFill>
                            <a:schemeClr val="tx1"/>
                          </a:solidFill>
                          <a:latin typeface="Perpetua" pitchFamily="18" charset="0"/>
                        </a:defRPr>
                      </a:lvl9p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1D1D1E"/>
                          </a:solidFill>
                          <a:effectLst/>
                          <a:latin typeface="Cambria" panose="02040503050406030204" pitchFamily="18" charset="0"/>
                          <a:ea typeface="Times New Roman" panose="02020603050405020304" pitchFamily="18" charset="0"/>
                          <a:cs typeface="Courier"/>
                        </a:rPr>
                        <a:t>class </a:t>
                      </a:r>
                      <a:r>
                        <a:rPr kumimoji="0" lang="en-US" sz="1400" b="0" i="0" u="none" strike="noStrike" cap="none" normalizeH="0" baseline="0" dirty="0" err="1" smtClean="0">
                          <a:ln>
                            <a:noFill/>
                          </a:ln>
                          <a:solidFill>
                            <a:srgbClr val="1D1D1E"/>
                          </a:solidFill>
                          <a:effectLst/>
                          <a:latin typeface="Cambria" panose="02040503050406030204" pitchFamily="18" charset="0"/>
                          <a:ea typeface="Times New Roman" panose="02020603050405020304" pitchFamily="18" charset="0"/>
                          <a:cs typeface="Courier"/>
                        </a:rPr>
                        <a:t>MyMenuHandler</a:t>
                      </a:r>
                      <a:r>
                        <a:rPr kumimoji="0" lang="en-US" sz="1400" b="0" i="0" u="none" strike="noStrike" cap="none" normalizeH="0" baseline="0" dirty="0" smtClean="0">
                          <a:ln>
                            <a:noFill/>
                          </a:ln>
                          <a:solidFill>
                            <a:srgbClr val="1D1D1E"/>
                          </a:solidFill>
                          <a:effectLst/>
                          <a:latin typeface="Cambria" panose="02040503050406030204" pitchFamily="18" charset="0"/>
                          <a:ea typeface="Times New Roman" panose="02020603050405020304" pitchFamily="18" charset="0"/>
                          <a:cs typeface="Courier"/>
                        </a:rPr>
                        <a:t> implements </a:t>
                      </a:r>
                      <a:r>
                        <a:rPr kumimoji="0" lang="en-US" sz="1400" b="0" i="0" u="none" strike="noStrike" cap="none" normalizeH="0" baseline="0" dirty="0" err="1" smtClean="0">
                          <a:ln>
                            <a:noFill/>
                          </a:ln>
                          <a:solidFill>
                            <a:srgbClr val="1D1D1E"/>
                          </a:solidFill>
                          <a:effectLst/>
                          <a:latin typeface="Cambria" panose="02040503050406030204" pitchFamily="18" charset="0"/>
                          <a:ea typeface="Times New Roman" panose="02020603050405020304" pitchFamily="18" charset="0"/>
                          <a:cs typeface="Courier"/>
                        </a:rPr>
                        <a:t>ActionListener</a:t>
                      </a:r>
                      <a:r>
                        <a:rPr kumimoji="0" lang="en-US" sz="1400" b="0" i="0" u="none" strike="noStrike" cap="none" normalizeH="0" baseline="0" dirty="0" smtClean="0">
                          <a:ln>
                            <a:noFill/>
                          </a:ln>
                          <a:solidFill>
                            <a:srgbClr val="1D1D1E"/>
                          </a:solidFill>
                          <a:effectLst/>
                          <a:latin typeface="Cambria" panose="02040503050406030204" pitchFamily="18" charset="0"/>
                          <a:ea typeface="Times New Roman" panose="02020603050405020304" pitchFamily="18" charset="0"/>
                          <a:cs typeface="Courier"/>
                        </a:rPr>
                        <a:t>, </a:t>
                      </a:r>
                      <a:r>
                        <a:rPr kumimoji="0" lang="en-US" sz="1400" b="0" i="0" u="none" strike="noStrike" cap="none" normalizeH="0" baseline="0" dirty="0" err="1" smtClean="0">
                          <a:ln>
                            <a:noFill/>
                          </a:ln>
                          <a:solidFill>
                            <a:srgbClr val="1D1D1E"/>
                          </a:solidFill>
                          <a:effectLst/>
                          <a:latin typeface="Cambria" panose="02040503050406030204" pitchFamily="18" charset="0"/>
                          <a:ea typeface="Times New Roman" panose="02020603050405020304" pitchFamily="18" charset="0"/>
                          <a:cs typeface="Courier"/>
                        </a:rPr>
                        <a:t>ItemListener</a:t>
                      </a:r>
                      <a:r>
                        <a:rPr kumimoji="0" lang="en-US" sz="1400" b="0" i="0" u="none" strike="noStrike" cap="none" normalizeH="0" baseline="0" dirty="0" smtClean="0">
                          <a:ln>
                            <a:noFill/>
                          </a:ln>
                          <a:solidFill>
                            <a:srgbClr val="1D1D1E"/>
                          </a:solidFill>
                          <a:effectLst/>
                          <a:latin typeface="Cambria" panose="02040503050406030204" pitchFamily="18" charset="0"/>
                          <a:ea typeface="Times New Roman" panose="02020603050405020304" pitchFamily="18" charset="0"/>
                          <a:cs typeface="Courier"/>
                        </a:rPr>
                        <a:t> </a:t>
                      </a:r>
                      <a:endParaRPr kumimoji="0" lang="en-US" sz="14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Courier"/>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1D1D1E"/>
                          </a:solidFill>
                          <a:effectLst/>
                          <a:latin typeface="Cambria" panose="02040503050406030204" pitchFamily="18" charset="0"/>
                          <a:ea typeface="Times New Roman" panose="02020603050405020304" pitchFamily="18" charset="0"/>
                          <a:cs typeface="Courier"/>
                        </a:rPr>
                        <a:t>{          </a:t>
                      </a:r>
                      <a:r>
                        <a:rPr kumimoji="0" lang="en-US" sz="1400" b="0" i="0" u="none" strike="noStrike" cap="none" normalizeH="0" baseline="0" dirty="0" err="1" smtClean="0">
                          <a:ln>
                            <a:noFill/>
                          </a:ln>
                          <a:solidFill>
                            <a:srgbClr val="1D1D1E"/>
                          </a:solidFill>
                          <a:effectLst/>
                          <a:latin typeface="Cambria" panose="02040503050406030204" pitchFamily="18" charset="0"/>
                          <a:ea typeface="Times New Roman" panose="02020603050405020304" pitchFamily="18" charset="0"/>
                          <a:cs typeface="Courier"/>
                        </a:rPr>
                        <a:t>MenuFrame</a:t>
                      </a:r>
                      <a:r>
                        <a:rPr kumimoji="0" lang="en-US" sz="1400" b="0" i="0" u="none" strike="noStrike" cap="none" normalizeH="0" baseline="0" dirty="0" smtClean="0">
                          <a:ln>
                            <a:noFill/>
                          </a:ln>
                          <a:solidFill>
                            <a:srgbClr val="1D1D1E"/>
                          </a:solidFill>
                          <a:effectLst/>
                          <a:latin typeface="Cambria" panose="02040503050406030204" pitchFamily="18" charset="0"/>
                          <a:ea typeface="Times New Roman" panose="02020603050405020304" pitchFamily="18" charset="0"/>
                          <a:cs typeface="Courier"/>
                        </a:rPr>
                        <a:t> </a:t>
                      </a:r>
                      <a:r>
                        <a:rPr kumimoji="0" lang="en-US" sz="1400" b="0" i="0" u="none" strike="noStrike" cap="none" normalizeH="0" baseline="0" dirty="0" err="1" smtClean="0">
                          <a:ln>
                            <a:noFill/>
                          </a:ln>
                          <a:solidFill>
                            <a:srgbClr val="1D1D1E"/>
                          </a:solidFill>
                          <a:effectLst/>
                          <a:latin typeface="Cambria" panose="02040503050406030204" pitchFamily="18" charset="0"/>
                          <a:ea typeface="Times New Roman" panose="02020603050405020304" pitchFamily="18" charset="0"/>
                          <a:cs typeface="Courier"/>
                        </a:rPr>
                        <a:t>menuFrame</a:t>
                      </a:r>
                      <a:r>
                        <a:rPr kumimoji="0" lang="en-US" sz="1400" b="0" i="0" u="none" strike="noStrike" cap="none" normalizeH="0" baseline="0" dirty="0" smtClean="0">
                          <a:ln>
                            <a:noFill/>
                          </a:ln>
                          <a:solidFill>
                            <a:srgbClr val="1D1D1E"/>
                          </a:solidFill>
                          <a:effectLst/>
                          <a:latin typeface="Cambria" panose="02040503050406030204" pitchFamily="18" charset="0"/>
                          <a:ea typeface="Times New Roman" panose="02020603050405020304" pitchFamily="18" charset="0"/>
                          <a:cs typeface="Courier"/>
                        </a:rPr>
                        <a:t>;</a:t>
                      </a:r>
                      <a:endParaRPr kumimoji="0" lang="en-US" sz="14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Courier"/>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public </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MyMenuHandler</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MenuFrame</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menuFrame</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this.menuFrame</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 </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menuFrame</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public void </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actionPerformed</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ActionEvent</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ae</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String </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msg</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 "You selected ";</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String </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arg</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 (String)</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ae.getActionCommand</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if(</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arg.equals</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("New..."))   </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msg</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 "New.";</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else if(</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arg.equals</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("Open..."))   </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msg</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 "Open.";</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else if(</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arg.equals</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("Close"))   </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msg</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 "Close.";</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else if(</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arg.equals</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("Quit..."))   </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msg</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 "Quit.";</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else if(</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arg.equals</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("Edit"))    </a:t>
                      </a:r>
                      <a:r>
                        <a:rPr kumimoji="0" lang="en-US" sz="1400" b="0" i="0" u="none" strike="noStrike" cap="none" normalizeH="0" baseline="0" dirty="0" err="1" smtClean="0">
                          <a:ln>
                            <a:noFill/>
                          </a:ln>
                          <a:solidFill>
                            <a:srgbClr val="1D1D1E"/>
                          </a:solidFill>
                          <a:effectLst/>
                          <a:latin typeface="Cambria" panose="02040503050406030204" pitchFamily="18" charset="0"/>
                          <a:ea typeface="Courier"/>
                          <a:cs typeface="Courier"/>
                        </a:rPr>
                        <a:t>msg</a:t>
                      </a:r>
                      <a:r>
                        <a:rPr kumimoji="0" lang="en-US" sz="1400" b="0" i="0" u="none" strike="noStrike" cap="none" normalizeH="0" baseline="0" dirty="0" smtClean="0">
                          <a:ln>
                            <a:noFill/>
                          </a:ln>
                          <a:solidFill>
                            <a:srgbClr val="1D1D1E"/>
                          </a:solidFill>
                          <a:effectLst/>
                          <a:latin typeface="Cambria" panose="02040503050406030204" pitchFamily="18" charset="0"/>
                          <a:ea typeface="Courier"/>
                          <a:cs typeface="Courier"/>
                        </a:rPr>
                        <a:t> += "Edit.";</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else if(</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arg.equals</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("Cut"))    </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msg</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 "Cut.";</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else if(</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arg.equals</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("Copy"))    </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msg</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 "Copy.";</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else if(</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arg.equals</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("Paste"))    </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msg</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 "Paste.";</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else if(</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arg.equals</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("First"))    </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msg</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 "First.";</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else if(</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arg.equals</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("Second"))   </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msg</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 "Second.";</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else if(</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arg.equals</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("Third"))   </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msg</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 "Third.";</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else if(</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arg.equals</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("Debug"))   </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msg</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 "Debug.";</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else if(</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arg.equals</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("Testing"))   </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msg</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 "Testing.";</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menuFrame.msg = </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msg</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menuFrame.repaint</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public void </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itemStateChanged</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ItemEvent</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ie</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a:t>
                      </a:r>
                      <a:r>
                        <a:rPr kumimoji="0" lang="en-US" sz="1400" b="0" i="0" u="none" strike="noStrike" cap="none" normalizeH="0" baseline="0" dirty="0" err="1" smtClean="0">
                          <a:ln>
                            <a:noFill/>
                          </a:ln>
                          <a:solidFill>
                            <a:srgbClr val="1D1D1E"/>
                          </a:solidFill>
                          <a:effectLst/>
                          <a:latin typeface="Cambria" panose="02040503050406030204" pitchFamily="18" charset="0"/>
                          <a:cs typeface="Times New Roman" panose="02020603050405020304" pitchFamily="18" charset="0"/>
                        </a:rPr>
                        <a:t>menuFrame.repaint</a:t>
                      </a: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     }</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rgbClr val="1D1D1E"/>
                          </a:solidFill>
                          <a:effectLst/>
                          <a:latin typeface="Cambria" panose="02040503050406030204" pitchFamily="18" charset="0"/>
                          <a:cs typeface="Times New Roman" panose="02020603050405020304" pitchFamily="18" charset="0"/>
                        </a:rPr>
                        <a:t>}</a:t>
                      </a:r>
                      <a:endParaRPr kumimoji="0" lang="en-US" sz="14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txBody>
                  <a:tcPr marL="8979" marR="89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Title 1"/>
          <p:cNvSpPr>
            <a:spLocks noGrp="1"/>
          </p:cNvSpPr>
          <p:nvPr>
            <p:ph type="title"/>
          </p:nvPr>
        </p:nvSpPr>
        <p:spPr>
          <a:xfrm>
            <a:off x="381000" y="274638"/>
            <a:ext cx="8458200" cy="792162"/>
          </a:xfrm>
        </p:spPr>
        <p:txBody>
          <a:bodyPr/>
          <a:lstStyle/>
          <a:p>
            <a:pPr>
              <a:lnSpc>
                <a:spcPct val="115000"/>
              </a:lnSpc>
            </a:pPr>
            <a:r>
              <a:rPr lang="en-US" smtClean="0">
                <a:solidFill>
                  <a:srgbClr val="1D1D1E"/>
                </a:solidFill>
                <a:latin typeface="Cambria" pitchFamily="18" charset="0"/>
                <a:ea typeface="Times New Roman" pitchFamily="18" charset="0"/>
                <a:cs typeface="FranklinGothic-Demi" charset="0"/>
              </a:rPr>
              <a:t>Swings</a:t>
            </a:r>
            <a:endParaRPr lang="en-US" smtClean="0">
              <a:latin typeface="Calibri" pitchFamily="34" charset="0"/>
              <a:ea typeface="Times New Roman" pitchFamily="18" charset="0"/>
              <a:cs typeface="FranklinGothic-Demi" charset="0"/>
            </a:endParaRPr>
          </a:p>
        </p:txBody>
      </p:sp>
      <p:sp>
        <p:nvSpPr>
          <p:cNvPr id="210947" name="Content Placeholder 2"/>
          <p:cNvSpPr>
            <a:spLocks noGrp="1"/>
          </p:cNvSpPr>
          <p:nvPr>
            <p:ph sz="quarter" idx="1"/>
          </p:nvPr>
        </p:nvSpPr>
        <p:spPr>
          <a:xfrm>
            <a:off x="381000" y="1143000"/>
            <a:ext cx="8686800" cy="5486400"/>
          </a:xfrm>
        </p:spPr>
        <p:txBody>
          <a:bodyPr/>
          <a:lstStyle/>
          <a:p>
            <a:pPr algn="just"/>
            <a:r>
              <a:rPr lang="en-US" sz="2400" dirty="0" smtClean="0">
                <a:latin typeface="Cambria" pitchFamily="18" charset="0"/>
              </a:rPr>
              <a:t>The Swing-related classes are contained in </a:t>
            </a:r>
            <a:r>
              <a:rPr lang="en-US" sz="2400" b="1" dirty="0" err="1" smtClean="0">
                <a:latin typeface="Cambria" pitchFamily="18" charset="0"/>
              </a:rPr>
              <a:t>javax.swing</a:t>
            </a:r>
            <a:r>
              <a:rPr lang="en-US" sz="2400" dirty="0" smtClean="0">
                <a:latin typeface="Cambria" pitchFamily="18" charset="0"/>
              </a:rPr>
              <a:t>.</a:t>
            </a:r>
          </a:p>
          <a:p>
            <a:pPr algn="just"/>
            <a:r>
              <a:rPr lang="en-US" sz="2400" dirty="0" smtClean="0">
                <a:latin typeface="Cambria" pitchFamily="18" charset="0"/>
              </a:rPr>
              <a:t>Swing is a set of classes that provides more powerful and flexible components than are possible with the AWT. </a:t>
            </a:r>
          </a:p>
          <a:p>
            <a:pPr algn="just"/>
            <a:r>
              <a:rPr lang="en-US" sz="2400" dirty="0" smtClean="0">
                <a:latin typeface="Cambria" pitchFamily="18" charset="0"/>
              </a:rPr>
              <a:t>All components have more capabilities in Swing. </a:t>
            </a:r>
          </a:p>
          <a:p>
            <a:pPr algn="just"/>
            <a:r>
              <a:rPr lang="en-US" sz="2400" dirty="0" smtClean="0">
                <a:latin typeface="Cambria" pitchFamily="18" charset="0"/>
              </a:rPr>
              <a:t>Example: </a:t>
            </a:r>
            <a:r>
              <a:rPr lang="en-US" sz="2200" dirty="0" smtClean="0">
                <a:latin typeface="Cambria" pitchFamily="18" charset="0"/>
              </a:rPr>
              <a:t>A button may have both an image and a text string associated with it. Also, the image can be changed as the state of the button changes. </a:t>
            </a:r>
          </a:p>
          <a:p>
            <a:pPr algn="just"/>
            <a:r>
              <a:rPr lang="en-US" sz="2400" dirty="0" smtClean="0">
                <a:latin typeface="Cambria" pitchFamily="18" charset="0"/>
              </a:rPr>
              <a:t>Swings are </a:t>
            </a:r>
            <a:r>
              <a:rPr lang="en-US" sz="2400" b="1" dirty="0" smtClean="0">
                <a:latin typeface="Cambria" pitchFamily="18" charset="0"/>
              </a:rPr>
              <a:t>platform-independent</a:t>
            </a:r>
            <a:r>
              <a:rPr lang="en-US" sz="2400" dirty="0" smtClean="0">
                <a:latin typeface="Cambria" pitchFamily="18" charset="0"/>
              </a:rPr>
              <a:t> because it is written entirely in Java.  </a:t>
            </a:r>
          </a:p>
          <a:p>
            <a:pPr algn="just"/>
            <a:r>
              <a:rPr lang="en-US" sz="2400" dirty="0" smtClean="0">
                <a:latin typeface="Cambria" pitchFamily="18" charset="0"/>
              </a:rPr>
              <a:t>Some Swing component classes are:</a:t>
            </a:r>
          </a:p>
          <a:p>
            <a:pPr lvl="1" algn="just"/>
            <a:r>
              <a:rPr lang="en-US" sz="2200" dirty="0" err="1" smtClean="0">
                <a:solidFill>
                  <a:schemeClr val="tx1"/>
                </a:solidFill>
                <a:latin typeface="Cambria" pitchFamily="18" charset="0"/>
              </a:rPr>
              <a:t>JApplet</a:t>
            </a:r>
            <a:endParaRPr lang="en-US" sz="2200" dirty="0" smtClean="0">
              <a:solidFill>
                <a:schemeClr val="tx1"/>
              </a:solidFill>
              <a:latin typeface="Cambria" pitchFamily="18" charset="0"/>
            </a:endParaRPr>
          </a:p>
          <a:p>
            <a:pPr lvl="1" algn="just"/>
            <a:r>
              <a:rPr lang="en-US" sz="2200" dirty="0" err="1" smtClean="0">
                <a:solidFill>
                  <a:schemeClr val="tx1"/>
                </a:solidFill>
                <a:latin typeface="Cambria" pitchFamily="18" charset="0"/>
              </a:rPr>
              <a:t>JButton</a:t>
            </a:r>
            <a:endParaRPr lang="en-US" sz="2200" dirty="0" smtClean="0">
              <a:solidFill>
                <a:schemeClr val="tx1"/>
              </a:solidFill>
              <a:latin typeface="Cambria" pitchFamily="18" charset="0"/>
            </a:endParaRPr>
          </a:p>
          <a:p>
            <a:pPr lvl="1" algn="just"/>
            <a:r>
              <a:rPr lang="en-US" sz="2200" dirty="0" err="1" smtClean="0">
                <a:solidFill>
                  <a:schemeClr val="tx1"/>
                </a:solidFill>
                <a:latin typeface="Cambria" pitchFamily="18" charset="0"/>
              </a:rPr>
              <a:t>JTable</a:t>
            </a:r>
            <a:endParaRPr lang="en-US" sz="2200" dirty="0" smtClean="0">
              <a:solidFill>
                <a:schemeClr val="tx1"/>
              </a:solidFill>
              <a:latin typeface="Cambria" pitchFamily="18"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Title 1"/>
          <p:cNvSpPr>
            <a:spLocks noGrp="1"/>
          </p:cNvSpPr>
          <p:nvPr>
            <p:ph type="title"/>
          </p:nvPr>
        </p:nvSpPr>
        <p:spPr>
          <a:xfrm>
            <a:off x="381000" y="274638"/>
            <a:ext cx="8458200" cy="792162"/>
          </a:xfrm>
        </p:spPr>
        <p:txBody>
          <a:bodyPr/>
          <a:lstStyle/>
          <a:p>
            <a:pPr>
              <a:lnSpc>
                <a:spcPct val="115000"/>
              </a:lnSpc>
            </a:pPr>
            <a:r>
              <a:rPr lang="en-US" smtClean="0">
                <a:solidFill>
                  <a:srgbClr val="1D1D1E"/>
                </a:solidFill>
                <a:latin typeface="Cambria" pitchFamily="18" charset="0"/>
                <a:ea typeface="Times New Roman" pitchFamily="18" charset="0"/>
                <a:cs typeface="FranklinGothic-Demi" charset="0"/>
              </a:rPr>
              <a:t>JApplet</a:t>
            </a:r>
            <a:endParaRPr lang="en-US" smtClean="0">
              <a:latin typeface="Calibri" pitchFamily="34" charset="0"/>
              <a:ea typeface="Times New Roman" pitchFamily="18" charset="0"/>
              <a:cs typeface="FranklinGothic-Demi" charset="0"/>
            </a:endParaRPr>
          </a:p>
        </p:txBody>
      </p:sp>
      <p:sp>
        <p:nvSpPr>
          <p:cNvPr id="113667" name="Content Placeholder 2"/>
          <p:cNvSpPr>
            <a:spLocks noGrp="1"/>
          </p:cNvSpPr>
          <p:nvPr>
            <p:ph sz="quarter" idx="1"/>
          </p:nvPr>
        </p:nvSpPr>
        <p:spPr>
          <a:xfrm>
            <a:off x="381000" y="1143000"/>
            <a:ext cx="8686800" cy="5486400"/>
          </a:xfrm>
        </p:spPr>
        <p:txBody>
          <a:bodyPr/>
          <a:lstStyle/>
          <a:p>
            <a:pPr algn="just">
              <a:defRPr/>
            </a:pPr>
            <a:r>
              <a:rPr lang="en-US" sz="2400" dirty="0">
                <a:latin typeface="Cambria" panose="02040503050406030204" pitchFamily="18" charset="0"/>
              </a:rPr>
              <a:t>Applets that use Swings must be subclasses of </a:t>
            </a:r>
            <a:r>
              <a:rPr lang="en-US" sz="2400" b="1" dirty="0" err="1">
                <a:latin typeface="Cambria" panose="02040503050406030204" pitchFamily="18" charset="0"/>
              </a:rPr>
              <a:t>JApplet</a:t>
            </a:r>
            <a:r>
              <a:rPr lang="en-US" sz="2400" dirty="0">
                <a:latin typeface="Cambria" panose="02040503050406030204" pitchFamily="18" charset="0"/>
              </a:rPr>
              <a:t>.</a:t>
            </a:r>
          </a:p>
          <a:p>
            <a:pPr algn="just">
              <a:defRPr/>
            </a:pPr>
            <a:r>
              <a:rPr lang="en-US" sz="2400" dirty="0">
                <a:latin typeface="Cambria" panose="02040503050406030204" pitchFamily="18" charset="0"/>
              </a:rPr>
              <a:t>Difference between </a:t>
            </a:r>
            <a:r>
              <a:rPr lang="en-US" sz="2400" b="1" dirty="0">
                <a:latin typeface="Cambria" panose="02040503050406030204" pitchFamily="18" charset="0"/>
              </a:rPr>
              <a:t>Applet </a:t>
            </a:r>
            <a:r>
              <a:rPr lang="en-US" sz="2400" dirty="0">
                <a:latin typeface="Cambria" panose="02040503050406030204" pitchFamily="18" charset="0"/>
              </a:rPr>
              <a:t>and </a:t>
            </a:r>
            <a:r>
              <a:rPr lang="en-US" sz="2400" b="1" dirty="0" err="1">
                <a:latin typeface="Cambria" panose="02040503050406030204" pitchFamily="18" charset="0"/>
              </a:rPr>
              <a:t>JApplet</a:t>
            </a:r>
            <a:r>
              <a:rPr lang="en-US" sz="2400" b="1" dirty="0">
                <a:latin typeface="Cambria" panose="02040503050406030204" pitchFamily="18" charset="0"/>
              </a:rPr>
              <a:t> :</a:t>
            </a:r>
            <a:endParaRPr lang="en-US" sz="2400" dirty="0">
              <a:latin typeface="Cambria" panose="02040503050406030204" pitchFamily="18" charset="0"/>
            </a:endParaRPr>
          </a:p>
          <a:p>
            <a:pPr lvl="1" algn="just">
              <a:defRPr/>
            </a:pPr>
            <a:r>
              <a:rPr lang="en-US" sz="2200" dirty="0">
                <a:solidFill>
                  <a:schemeClr val="tx1"/>
                </a:solidFill>
                <a:latin typeface="Cambria" panose="02040503050406030204" pitchFamily="18" charset="0"/>
              </a:rPr>
              <a:t>When adding a component to an instance of </a:t>
            </a:r>
            <a:r>
              <a:rPr lang="en-US" sz="2200" b="1" dirty="0" err="1">
                <a:solidFill>
                  <a:schemeClr val="tx1"/>
                </a:solidFill>
                <a:latin typeface="Cambria" panose="02040503050406030204" pitchFamily="18" charset="0"/>
              </a:rPr>
              <a:t>JApplet</a:t>
            </a:r>
            <a:r>
              <a:rPr lang="en-US" sz="2200" dirty="0" smtClean="0">
                <a:solidFill>
                  <a:schemeClr val="tx1"/>
                </a:solidFill>
                <a:latin typeface="Cambria" panose="02040503050406030204" pitchFamily="18" charset="0"/>
              </a:rPr>
              <a:t>, </a:t>
            </a:r>
            <a:r>
              <a:rPr lang="en-US" sz="2200" dirty="0">
                <a:solidFill>
                  <a:schemeClr val="tx1"/>
                </a:solidFill>
                <a:latin typeface="Cambria" panose="02040503050406030204" pitchFamily="18" charset="0"/>
              </a:rPr>
              <a:t>call </a:t>
            </a:r>
            <a:endParaRPr lang="en-US" sz="2200" dirty="0" smtClean="0">
              <a:solidFill>
                <a:schemeClr val="tx1"/>
              </a:solidFill>
              <a:latin typeface="Cambria" panose="02040503050406030204" pitchFamily="18" charset="0"/>
            </a:endParaRPr>
          </a:p>
          <a:p>
            <a:pPr lvl="1" algn="just">
              <a:buNone/>
              <a:defRPr/>
            </a:pPr>
            <a:r>
              <a:rPr lang="en-US" sz="2200" b="1" dirty="0" smtClean="0">
                <a:solidFill>
                  <a:schemeClr val="tx1"/>
                </a:solidFill>
                <a:latin typeface="Cambria" panose="02040503050406030204" pitchFamily="18" charset="0"/>
              </a:rPr>
              <a:t>    add</a:t>
            </a:r>
            <a:r>
              <a:rPr lang="en-US" sz="2200" b="1" dirty="0">
                <a:solidFill>
                  <a:schemeClr val="tx1"/>
                </a:solidFill>
                <a:latin typeface="Cambria" panose="02040503050406030204" pitchFamily="18" charset="0"/>
              </a:rPr>
              <a:t>( ) </a:t>
            </a:r>
            <a:r>
              <a:rPr lang="en-US" sz="2200" dirty="0">
                <a:solidFill>
                  <a:schemeClr val="tx1"/>
                </a:solidFill>
                <a:latin typeface="Cambria" panose="02040503050406030204" pitchFamily="18" charset="0"/>
              </a:rPr>
              <a:t>for the </a:t>
            </a:r>
            <a:r>
              <a:rPr lang="en-US" sz="2200" i="1" dirty="0">
                <a:solidFill>
                  <a:schemeClr val="tx1"/>
                </a:solidFill>
                <a:latin typeface="Cambria" panose="02040503050406030204" pitchFamily="18" charset="0"/>
              </a:rPr>
              <a:t>content pane </a:t>
            </a:r>
            <a:r>
              <a:rPr lang="en-US" sz="2200" dirty="0">
                <a:solidFill>
                  <a:schemeClr val="tx1"/>
                </a:solidFill>
                <a:latin typeface="Cambria" panose="02040503050406030204" pitchFamily="18" charset="0"/>
              </a:rPr>
              <a:t>of the </a:t>
            </a:r>
            <a:r>
              <a:rPr lang="en-US" sz="2200" b="1" dirty="0" err="1">
                <a:solidFill>
                  <a:schemeClr val="tx1"/>
                </a:solidFill>
                <a:latin typeface="Cambria" panose="02040503050406030204" pitchFamily="18" charset="0"/>
              </a:rPr>
              <a:t>JApplet</a:t>
            </a:r>
            <a:r>
              <a:rPr lang="en-US" sz="2200" b="1" dirty="0">
                <a:solidFill>
                  <a:schemeClr val="tx1"/>
                </a:solidFill>
                <a:latin typeface="Cambria" panose="02040503050406030204" pitchFamily="18" charset="0"/>
              </a:rPr>
              <a:t> </a:t>
            </a:r>
            <a:r>
              <a:rPr lang="en-US" sz="2200" dirty="0">
                <a:solidFill>
                  <a:schemeClr val="tx1"/>
                </a:solidFill>
                <a:latin typeface="Cambria" panose="02040503050406030204" pitchFamily="18" charset="0"/>
              </a:rPr>
              <a:t>object. </a:t>
            </a:r>
          </a:p>
          <a:p>
            <a:pPr algn="just">
              <a:defRPr/>
            </a:pPr>
            <a:r>
              <a:rPr lang="en-US" sz="2400" dirty="0" smtClean="0">
                <a:latin typeface="Cambria" panose="02040503050406030204" pitchFamily="18" charset="0"/>
              </a:rPr>
              <a:t>The </a:t>
            </a:r>
            <a:r>
              <a:rPr lang="en-US" sz="2400" dirty="0">
                <a:latin typeface="Cambria" panose="02040503050406030204" pitchFamily="18" charset="0"/>
              </a:rPr>
              <a:t>content pane can be obtained by:</a:t>
            </a:r>
          </a:p>
          <a:p>
            <a:pPr marL="0" indent="0" algn="just">
              <a:buFont typeface="Wingdings 2" pitchFamily="18" charset="2"/>
              <a:buNone/>
              <a:defRPr/>
            </a:pPr>
            <a:r>
              <a:rPr lang="en-US" sz="2400" dirty="0" smtClean="0">
                <a:latin typeface="Cambria" panose="02040503050406030204" pitchFamily="18" charset="0"/>
              </a:rPr>
              <a:t>	Container </a:t>
            </a:r>
            <a:r>
              <a:rPr lang="en-US" sz="2400" dirty="0" err="1">
                <a:latin typeface="Cambria" panose="02040503050406030204" pitchFamily="18" charset="0"/>
              </a:rPr>
              <a:t>getContentPane</a:t>
            </a:r>
            <a:r>
              <a:rPr lang="en-US" sz="2400" dirty="0">
                <a:latin typeface="Cambria" panose="02040503050406030204" pitchFamily="18" charset="0"/>
              </a:rPr>
              <a:t>( ) </a:t>
            </a:r>
          </a:p>
          <a:p>
            <a:pPr algn="just">
              <a:defRPr/>
            </a:pPr>
            <a:r>
              <a:rPr lang="en-US" sz="2400" dirty="0">
                <a:latin typeface="Cambria" panose="02040503050406030204" pitchFamily="18" charset="0"/>
              </a:rPr>
              <a:t>To add a component to a content pane: </a:t>
            </a:r>
          </a:p>
          <a:p>
            <a:pPr marL="0" indent="0" algn="just">
              <a:buFont typeface="Wingdings 2" pitchFamily="18" charset="2"/>
              <a:buNone/>
              <a:defRPr/>
            </a:pPr>
            <a:r>
              <a:rPr lang="en-US" sz="2400" dirty="0" smtClean="0">
                <a:latin typeface="Cambria" panose="02040503050406030204" pitchFamily="18" charset="0"/>
              </a:rPr>
              <a:t>	void add(</a:t>
            </a:r>
            <a:r>
              <a:rPr lang="en-US" sz="2400" i="1" dirty="0" smtClean="0">
                <a:latin typeface="Cambria" panose="02040503050406030204" pitchFamily="18" charset="0"/>
              </a:rPr>
              <a:t>comp</a:t>
            </a:r>
            <a:r>
              <a:rPr lang="en-US" sz="2400" dirty="0" smtClean="0">
                <a:latin typeface="Cambria" panose="02040503050406030204" pitchFamily="18" charset="0"/>
              </a:rPr>
              <a:t>)</a:t>
            </a:r>
          </a:p>
          <a:p>
            <a:pPr marL="0" indent="0" algn="just">
              <a:buFont typeface="Wingdings 2" pitchFamily="18" charset="2"/>
              <a:buNone/>
              <a:defRPr/>
            </a:pPr>
            <a:r>
              <a:rPr lang="en-US" sz="2400" i="1" dirty="0">
                <a:latin typeface="Cambria" panose="02040503050406030204" pitchFamily="18" charset="0"/>
              </a:rPr>
              <a:t>	</a:t>
            </a:r>
            <a:r>
              <a:rPr lang="en-US" sz="2400" i="1" dirty="0" smtClean="0">
                <a:latin typeface="Cambria" panose="02040503050406030204" pitchFamily="18" charset="0"/>
              </a:rPr>
              <a:t>	comp </a:t>
            </a:r>
            <a:r>
              <a:rPr lang="en-US" sz="2400" dirty="0">
                <a:latin typeface="Cambria" panose="02040503050406030204" pitchFamily="18" charset="0"/>
              </a:rPr>
              <a:t>- component to be added to the content pane</a:t>
            </a:r>
            <a:endParaRPr lang="en-US" sz="2400" dirty="0" smtClean="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Title 1"/>
          <p:cNvSpPr>
            <a:spLocks noGrp="1"/>
          </p:cNvSpPr>
          <p:nvPr>
            <p:ph type="title"/>
          </p:nvPr>
        </p:nvSpPr>
        <p:spPr>
          <a:xfrm>
            <a:off x="381000" y="274638"/>
            <a:ext cx="8458200" cy="792162"/>
          </a:xfrm>
        </p:spPr>
        <p:txBody>
          <a:bodyPr/>
          <a:lstStyle/>
          <a:p>
            <a:pPr>
              <a:lnSpc>
                <a:spcPct val="115000"/>
              </a:lnSpc>
            </a:pPr>
            <a:r>
              <a:rPr lang="en-US" smtClean="0">
                <a:solidFill>
                  <a:srgbClr val="1D1D1E"/>
                </a:solidFill>
                <a:latin typeface="Cambria" pitchFamily="18" charset="0"/>
                <a:ea typeface="Times New Roman" pitchFamily="18" charset="0"/>
                <a:cs typeface="FranklinGothic-Demi" charset="0"/>
              </a:rPr>
              <a:t>JButton</a:t>
            </a:r>
            <a:endParaRPr lang="en-US" smtClean="0">
              <a:latin typeface="Calibri" pitchFamily="34" charset="0"/>
              <a:ea typeface="Times New Roman" pitchFamily="18" charset="0"/>
              <a:cs typeface="FranklinGothic-Demi" charset="0"/>
            </a:endParaRPr>
          </a:p>
        </p:txBody>
      </p:sp>
      <p:sp>
        <p:nvSpPr>
          <p:cNvPr id="113667" name="Content Placeholder 2"/>
          <p:cNvSpPr>
            <a:spLocks noGrp="1"/>
          </p:cNvSpPr>
          <p:nvPr>
            <p:ph sz="quarter" idx="1"/>
          </p:nvPr>
        </p:nvSpPr>
        <p:spPr>
          <a:xfrm>
            <a:off x="381000" y="1143000"/>
            <a:ext cx="8686800" cy="5486400"/>
          </a:xfrm>
        </p:spPr>
        <p:txBody>
          <a:bodyPr/>
          <a:lstStyle/>
          <a:p>
            <a:pPr>
              <a:defRPr/>
            </a:pPr>
            <a:r>
              <a:rPr lang="en-US" sz="2400" dirty="0">
                <a:latin typeface="Cambria" panose="02040503050406030204" pitchFamily="18" charset="0"/>
              </a:rPr>
              <a:t>The </a:t>
            </a:r>
            <a:r>
              <a:rPr lang="en-US" sz="2400" b="1" dirty="0" err="1">
                <a:latin typeface="Cambria" panose="02040503050406030204" pitchFamily="18" charset="0"/>
              </a:rPr>
              <a:t>JButton</a:t>
            </a:r>
            <a:r>
              <a:rPr lang="en-US" sz="2400" b="1" dirty="0">
                <a:latin typeface="Cambria" panose="02040503050406030204" pitchFamily="18" charset="0"/>
              </a:rPr>
              <a:t> </a:t>
            </a:r>
            <a:r>
              <a:rPr lang="en-US" sz="2400" dirty="0">
                <a:latin typeface="Cambria" panose="02040503050406030204" pitchFamily="18" charset="0"/>
              </a:rPr>
              <a:t>class provides the functionality of a push button. </a:t>
            </a:r>
            <a:endParaRPr lang="en-US" sz="2400" dirty="0" smtClean="0">
              <a:latin typeface="Cambria" panose="02040503050406030204" pitchFamily="18" charset="0"/>
            </a:endParaRPr>
          </a:p>
          <a:p>
            <a:pPr>
              <a:defRPr/>
            </a:pPr>
            <a:r>
              <a:rPr lang="en-US" sz="2400" b="1" dirty="0" err="1" smtClean="0">
                <a:latin typeface="Cambria" panose="02040503050406030204" pitchFamily="18" charset="0"/>
              </a:rPr>
              <a:t>JButton</a:t>
            </a:r>
            <a:r>
              <a:rPr lang="en-US" sz="2400" b="1" dirty="0" smtClean="0">
                <a:latin typeface="Cambria" panose="02040503050406030204" pitchFamily="18" charset="0"/>
              </a:rPr>
              <a:t> </a:t>
            </a:r>
            <a:r>
              <a:rPr lang="en-US" sz="2400" dirty="0">
                <a:latin typeface="Cambria" panose="02040503050406030204" pitchFamily="18" charset="0"/>
              </a:rPr>
              <a:t>allows an icon, a string, or both to be associated with the push button. </a:t>
            </a:r>
          </a:p>
          <a:p>
            <a:pPr>
              <a:defRPr/>
            </a:pPr>
            <a:r>
              <a:rPr lang="en-US" sz="2400" dirty="0">
                <a:latin typeface="Cambria" panose="02040503050406030204" pitchFamily="18" charset="0"/>
              </a:rPr>
              <a:t>Some of its constructors are shown here:</a:t>
            </a:r>
          </a:p>
          <a:p>
            <a:pPr lvl="1">
              <a:defRPr/>
            </a:pPr>
            <a:r>
              <a:rPr lang="en-US" sz="2200" dirty="0" err="1">
                <a:solidFill>
                  <a:schemeClr val="tx1"/>
                </a:solidFill>
                <a:latin typeface="Cambria" panose="02040503050406030204" pitchFamily="18" charset="0"/>
              </a:rPr>
              <a:t>JButton</a:t>
            </a:r>
            <a:r>
              <a:rPr lang="en-US" sz="2200" dirty="0">
                <a:solidFill>
                  <a:schemeClr val="tx1"/>
                </a:solidFill>
                <a:latin typeface="Cambria" panose="02040503050406030204" pitchFamily="18" charset="0"/>
              </a:rPr>
              <a:t>(Icon </a:t>
            </a:r>
            <a:r>
              <a:rPr lang="en-US" sz="2200" i="1" dirty="0" err="1">
                <a:solidFill>
                  <a:schemeClr val="tx1"/>
                </a:solidFill>
                <a:latin typeface="Cambria" panose="02040503050406030204" pitchFamily="18" charset="0"/>
              </a:rPr>
              <a:t>i</a:t>
            </a:r>
            <a:r>
              <a:rPr lang="en-US" sz="2200" dirty="0">
                <a:solidFill>
                  <a:schemeClr val="tx1"/>
                </a:solidFill>
                <a:latin typeface="Cambria" panose="02040503050406030204" pitchFamily="18" charset="0"/>
              </a:rPr>
              <a:t>)</a:t>
            </a:r>
          </a:p>
          <a:p>
            <a:pPr lvl="1">
              <a:defRPr/>
            </a:pPr>
            <a:r>
              <a:rPr lang="en-US" sz="2200" dirty="0" err="1">
                <a:solidFill>
                  <a:schemeClr val="tx1"/>
                </a:solidFill>
                <a:latin typeface="Cambria" panose="02040503050406030204" pitchFamily="18" charset="0"/>
              </a:rPr>
              <a:t>JButton</a:t>
            </a:r>
            <a:r>
              <a:rPr lang="en-US" sz="2200" dirty="0">
                <a:solidFill>
                  <a:schemeClr val="tx1"/>
                </a:solidFill>
                <a:latin typeface="Cambria" panose="02040503050406030204" pitchFamily="18" charset="0"/>
              </a:rPr>
              <a:t>(String </a:t>
            </a:r>
            <a:r>
              <a:rPr lang="en-US" sz="2200" i="1" dirty="0">
                <a:solidFill>
                  <a:schemeClr val="tx1"/>
                </a:solidFill>
                <a:latin typeface="Cambria" panose="02040503050406030204" pitchFamily="18" charset="0"/>
              </a:rPr>
              <a:t>s</a:t>
            </a:r>
            <a:r>
              <a:rPr lang="en-US" sz="2200" dirty="0">
                <a:solidFill>
                  <a:schemeClr val="tx1"/>
                </a:solidFill>
                <a:latin typeface="Cambria" panose="02040503050406030204" pitchFamily="18" charset="0"/>
              </a:rPr>
              <a:t>)</a:t>
            </a:r>
          </a:p>
          <a:p>
            <a:pPr lvl="1">
              <a:defRPr/>
            </a:pPr>
            <a:r>
              <a:rPr lang="en-US" sz="2200" dirty="0" err="1">
                <a:solidFill>
                  <a:schemeClr val="tx1"/>
                </a:solidFill>
                <a:latin typeface="Cambria" panose="02040503050406030204" pitchFamily="18" charset="0"/>
              </a:rPr>
              <a:t>JButton</a:t>
            </a:r>
            <a:r>
              <a:rPr lang="en-US" sz="2200" dirty="0">
                <a:solidFill>
                  <a:schemeClr val="tx1"/>
                </a:solidFill>
                <a:latin typeface="Cambria" panose="02040503050406030204" pitchFamily="18" charset="0"/>
              </a:rPr>
              <a:t>(String </a:t>
            </a:r>
            <a:r>
              <a:rPr lang="en-US" sz="2200" i="1" dirty="0">
                <a:solidFill>
                  <a:schemeClr val="tx1"/>
                </a:solidFill>
                <a:latin typeface="Cambria" panose="02040503050406030204" pitchFamily="18" charset="0"/>
              </a:rPr>
              <a:t>s</a:t>
            </a:r>
            <a:r>
              <a:rPr lang="en-US" sz="2200" dirty="0">
                <a:solidFill>
                  <a:schemeClr val="tx1"/>
                </a:solidFill>
                <a:latin typeface="Cambria" panose="02040503050406030204" pitchFamily="18" charset="0"/>
              </a:rPr>
              <a:t>, Icon </a:t>
            </a:r>
            <a:r>
              <a:rPr lang="en-US" sz="2200" i="1" dirty="0" err="1">
                <a:solidFill>
                  <a:schemeClr val="tx1"/>
                </a:solidFill>
                <a:latin typeface="Cambria" panose="02040503050406030204" pitchFamily="18" charset="0"/>
              </a:rPr>
              <a:t>i</a:t>
            </a:r>
            <a:r>
              <a:rPr lang="en-US" sz="2200" dirty="0">
                <a:solidFill>
                  <a:schemeClr val="tx1"/>
                </a:solidFill>
                <a:latin typeface="Cambria" panose="02040503050406030204" pitchFamily="18" charset="0"/>
              </a:rPr>
              <a:t>)</a:t>
            </a:r>
          </a:p>
          <a:p>
            <a:pPr marL="319088" lvl="1" indent="0">
              <a:buFont typeface="Wingdings 2" pitchFamily="18" charset="2"/>
              <a:buNone/>
              <a:defRPr/>
            </a:pPr>
            <a:r>
              <a:rPr lang="en-US" sz="2200" dirty="0" smtClean="0">
                <a:solidFill>
                  <a:schemeClr val="tx1"/>
                </a:solidFill>
                <a:latin typeface="Cambria" panose="02040503050406030204" pitchFamily="18" charset="0"/>
              </a:rPr>
              <a:t>	Here</a:t>
            </a:r>
            <a:r>
              <a:rPr lang="en-US" sz="2200" dirty="0">
                <a:solidFill>
                  <a:schemeClr val="tx1"/>
                </a:solidFill>
                <a:latin typeface="Cambria" panose="02040503050406030204" pitchFamily="18" charset="0"/>
              </a:rPr>
              <a:t>, </a:t>
            </a:r>
            <a:r>
              <a:rPr lang="en-US" sz="2200" i="1" dirty="0">
                <a:solidFill>
                  <a:schemeClr val="tx1"/>
                </a:solidFill>
                <a:latin typeface="Cambria" panose="02040503050406030204" pitchFamily="18" charset="0"/>
              </a:rPr>
              <a:t>s </a:t>
            </a:r>
            <a:r>
              <a:rPr lang="en-US" sz="2200" dirty="0">
                <a:solidFill>
                  <a:schemeClr val="tx1"/>
                </a:solidFill>
                <a:latin typeface="Cambria" panose="02040503050406030204" pitchFamily="18" charset="0"/>
              </a:rPr>
              <a:t>and </a:t>
            </a:r>
            <a:r>
              <a:rPr lang="en-US" sz="2200" i="1" dirty="0" err="1">
                <a:solidFill>
                  <a:schemeClr val="tx1"/>
                </a:solidFill>
                <a:latin typeface="Cambria" panose="02040503050406030204" pitchFamily="18" charset="0"/>
              </a:rPr>
              <a:t>i</a:t>
            </a:r>
            <a:r>
              <a:rPr lang="en-US" sz="2200" i="1" dirty="0">
                <a:solidFill>
                  <a:schemeClr val="tx1"/>
                </a:solidFill>
                <a:latin typeface="Cambria" panose="02040503050406030204" pitchFamily="18" charset="0"/>
              </a:rPr>
              <a:t> </a:t>
            </a:r>
            <a:r>
              <a:rPr lang="en-US" sz="2200" dirty="0">
                <a:solidFill>
                  <a:schemeClr val="tx1"/>
                </a:solidFill>
                <a:latin typeface="Cambria" panose="02040503050406030204" pitchFamily="18" charset="0"/>
              </a:rPr>
              <a:t>are the string and icon used for the button.</a:t>
            </a:r>
          </a:p>
          <a:p>
            <a:pPr algn="just">
              <a:defRPr/>
            </a:pPr>
            <a:endParaRPr lang="en-US" sz="2400" dirty="0" smtClean="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smtClean="0">
                <a:solidFill>
                  <a:schemeClr val="tx1"/>
                </a:solidFill>
                <a:latin typeface="Cambria" pitchFamily="18" charset="0"/>
              </a:rPr>
              <a:t>Set </a:t>
            </a:r>
          </a:p>
        </p:txBody>
      </p:sp>
      <p:sp>
        <p:nvSpPr>
          <p:cNvPr id="38915" name="Content Placeholder 2"/>
          <p:cNvSpPr>
            <a:spLocks noGrp="1"/>
          </p:cNvSpPr>
          <p:nvPr>
            <p:ph idx="1"/>
          </p:nvPr>
        </p:nvSpPr>
        <p:spPr/>
        <p:txBody>
          <a:bodyPr/>
          <a:lstStyle/>
          <a:p>
            <a:r>
              <a:rPr lang="en-US" smtClean="0">
                <a:latin typeface="Cambria" pitchFamily="18" charset="0"/>
              </a:rPr>
              <a:t>Extends Collection</a:t>
            </a:r>
          </a:p>
          <a:p>
            <a:r>
              <a:rPr lang="en-US" smtClean="0">
                <a:latin typeface="Cambria" pitchFamily="18" charset="0"/>
              </a:rPr>
              <a:t>No additional methods</a:t>
            </a:r>
          </a:p>
          <a:p>
            <a:endParaRPr lang="en-US" smtClean="0">
              <a:latin typeface="Cambria" pitchFamily="18" charset="0"/>
            </a:endParaRPr>
          </a:p>
          <a:p>
            <a:r>
              <a:rPr lang="en-US" smtClean="0">
                <a:latin typeface="Cambria" pitchFamily="18" charset="0"/>
              </a:rPr>
              <a:t>Set of elements without duplicate elements</a:t>
            </a:r>
          </a:p>
          <a:p>
            <a:endParaRPr lang="en-US" smtClean="0">
              <a:latin typeface="Cambria" pitchFamily="18" charset="0"/>
            </a:endParaRPr>
          </a:p>
          <a:p>
            <a:endParaRPr lang="en-US" smtClean="0">
              <a:latin typeface="Cambria"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152400" y="104775"/>
          <a:ext cx="4419600" cy="6324600"/>
        </p:xfrm>
        <a:graphic>
          <a:graphicData uri="http://schemas.openxmlformats.org/drawingml/2006/table">
            <a:tbl>
              <a:tblPr/>
              <a:tblGrid>
                <a:gridCol w="4419600"/>
              </a:tblGrid>
              <a:tr h="6324600">
                <a:tc>
                  <a:txBody>
                    <a:bodyPr/>
                    <a:lstStyle>
                      <a:lvl1pPr>
                        <a:spcBef>
                          <a:spcPts val="575"/>
                        </a:spcBef>
                        <a:buClr>
                          <a:schemeClr val="accent1"/>
                        </a:buClr>
                        <a:buSzPct val="85000"/>
                        <a:buFont typeface="Wingdings 2" panose="05020102010507070707" pitchFamily="18" charset="2"/>
                        <a:defRPr sz="2200">
                          <a:solidFill>
                            <a:schemeClr val="tx1"/>
                          </a:solidFill>
                          <a:latin typeface="Perpetua" pitchFamily="18" charset="0"/>
                        </a:defRPr>
                      </a:lvl1pPr>
                      <a:lvl2pPr marL="742950" indent="-285750">
                        <a:spcBef>
                          <a:spcPts val="375"/>
                        </a:spcBef>
                        <a:buClr>
                          <a:schemeClr val="accent2"/>
                        </a:buClr>
                        <a:buSzPct val="85000"/>
                        <a:buFont typeface="Wingdings 2" panose="05020102010507070707" pitchFamily="18" charset="2"/>
                        <a:defRPr sz="2000">
                          <a:solidFill>
                            <a:schemeClr val="tx1"/>
                          </a:solidFill>
                          <a:latin typeface="Perpetua" pitchFamily="18" charset="0"/>
                        </a:defRPr>
                      </a:lvl2pPr>
                      <a:lvl3pPr marL="1143000" indent="-228600">
                        <a:spcBef>
                          <a:spcPts val="375"/>
                        </a:spcBef>
                        <a:buClr>
                          <a:srgbClr val="E6B1AB"/>
                        </a:buClr>
                        <a:buSzPct val="85000"/>
                        <a:buFont typeface="Wingdings 2" panose="05020102010507070707" pitchFamily="18" charset="2"/>
                        <a:defRPr>
                          <a:solidFill>
                            <a:schemeClr val="tx1"/>
                          </a:solidFill>
                          <a:latin typeface="Perpetua" pitchFamily="18" charset="0"/>
                        </a:defRPr>
                      </a:lvl3pPr>
                      <a:lvl4pPr marL="1600200" indent="-228600">
                        <a:spcBef>
                          <a:spcPts val="375"/>
                        </a:spcBef>
                        <a:buClr>
                          <a:srgbClr val="A28E6A"/>
                        </a:buClr>
                        <a:buSzPct val="80000"/>
                        <a:buFont typeface="Wingdings 2" panose="05020102010507070707" pitchFamily="18" charset="2"/>
                        <a:defRPr>
                          <a:solidFill>
                            <a:schemeClr val="tx1"/>
                          </a:solidFill>
                          <a:latin typeface="Perpetua" pitchFamily="18" charset="0"/>
                        </a:defRPr>
                      </a:lvl4pPr>
                      <a:lvl5pPr marL="2057400" indent="-228600">
                        <a:spcBef>
                          <a:spcPts val="375"/>
                        </a:spcBef>
                        <a:buClr>
                          <a:srgbClr val="A28E6A"/>
                        </a:buClr>
                        <a:defRPr>
                          <a:solidFill>
                            <a:schemeClr val="tx1"/>
                          </a:solidFill>
                          <a:latin typeface="Perpetua" pitchFamily="18" charset="0"/>
                        </a:defRPr>
                      </a:lvl5pPr>
                      <a:lvl6pPr marL="2514600" indent="-228600" eaLnBrk="0" fontAlgn="base" hangingPunct="0">
                        <a:spcBef>
                          <a:spcPts val="375"/>
                        </a:spcBef>
                        <a:spcAft>
                          <a:spcPct val="0"/>
                        </a:spcAft>
                        <a:buClr>
                          <a:srgbClr val="A28E6A"/>
                        </a:buClr>
                        <a:defRPr>
                          <a:solidFill>
                            <a:schemeClr val="tx1"/>
                          </a:solidFill>
                          <a:latin typeface="Perpetua" pitchFamily="18" charset="0"/>
                        </a:defRPr>
                      </a:lvl6pPr>
                      <a:lvl7pPr marL="2971800" indent="-228600" eaLnBrk="0" fontAlgn="base" hangingPunct="0">
                        <a:spcBef>
                          <a:spcPts val="375"/>
                        </a:spcBef>
                        <a:spcAft>
                          <a:spcPct val="0"/>
                        </a:spcAft>
                        <a:buClr>
                          <a:srgbClr val="A28E6A"/>
                        </a:buClr>
                        <a:defRPr>
                          <a:solidFill>
                            <a:schemeClr val="tx1"/>
                          </a:solidFill>
                          <a:latin typeface="Perpetua" pitchFamily="18" charset="0"/>
                        </a:defRPr>
                      </a:lvl7pPr>
                      <a:lvl8pPr marL="3429000" indent="-228600" eaLnBrk="0" fontAlgn="base" hangingPunct="0">
                        <a:spcBef>
                          <a:spcPts val="375"/>
                        </a:spcBef>
                        <a:spcAft>
                          <a:spcPct val="0"/>
                        </a:spcAft>
                        <a:buClr>
                          <a:srgbClr val="A28E6A"/>
                        </a:buClr>
                        <a:defRPr>
                          <a:solidFill>
                            <a:schemeClr val="tx1"/>
                          </a:solidFill>
                          <a:latin typeface="Perpetua" pitchFamily="18" charset="0"/>
                        </a:defRPr>
                      </a:lvl8pPr>
                      <a:lvl9pPr marL="3886200" indent="-228600" eaLnBrk="0" fontAlgn="base" hangingPunct="0">
                        <a:spcBef>
                          <a:spcPts val="375"/>
                        </a:spcBef>
                        <a:spcAft>
                          <a:spcPct val="0"/>
                        </a:spcAft>
                        <a:buClr>
                          <a:srgbClr val="A28E6A"/>
                        </a:buClr>
                        <a:defRPr>
                          <a:solidFill>
                            <a:schemeClr val="tx1"/>
                          </a:solidFill>
                          <a:latin typeface="Perpetua" pitchFamily="18" charset="0"/>
                        </a:defRPr>
                      </a:lvl9pPr>
                    </a:lstStyle>
                    <a:p>
                      <a:pPr marL="0" marR="0" algn="just">
                        <a:lnSpc>
                          <a:spcPct val="115000"/>
                        </a:lnSpc>
                        <a:spcBef>
                          <a:spcPts val="0"/>
                        </a:spcBef>
                        <a:spcAft>
                          <a:spcPts val="0"/>
                        </a:spcAft>
                      </a:pPr>
                      <a:r>
                        <a:rPr lang="en-US" sz="1500" dirty="0" smtClean="0">
                          <a:effectLst/>
                        </a:rPr>
                        <a:t>import </a:t>
                      </a:r>
                      <a:r>
                        <a:rPr lang="en-US" sz="1500" dirty="0" err="1" smtClean="0">
                          <a:effectLst/>
                        </a:rPr>
                        <a:t>java.awt</a:t>
                      </a:r>
                      <a:r>
                        <a:rPr lang="en-US" sz="1500" dirty="0" smtClean="0">
                          <a:effectLst/>
                        </a:rPr>
                        <a:t>.*;</a:t>
                      </a:r>
                    </a:p>
                    <a:p>
                      <a:pPr marL="0" marR="0" algn="just">
                        <a:lnSpc>
                          <a:spcPct val="115000"/>
                        </a:lnSpc>
                        <a:spcBef>
                          <a:spcPts val="0"/>
                        </a:spcBef>
                        <a:spcAft>
                          <a:spcPts val="0"/>
                        </a:spcAft>
                      </a:pPr>
                      <a:r>
                        <a:rPr lang="en-US" sz="1500" dirty="0" smtClean="0">
                          <a:effectLst/>
                        </a:rPr>
                        <a:t>import </a:t>
                      </a:r>
                      <a:r>
                        <a:rPr lang="en-US" sz="1500" dirty="0" err="1" smtClean="0">
                          <a:effectLst/>
                        </a:rPr>
                        <a:t>java.awt.event</a:t>
                      </a:r>
                      <a:r>
                        <a:rPr lang="en-US" sz="1500" dirty="0" smtClean="0">
                          <a:effectLst/>
                        </a:rPr>
                        <a:t>.*;</a:t>
                      </a:r>
                    </a:p>
                    <a:p>
                      <a:pPr marL="0" marR="0" algn="just">
                        <a:lnSpc>
                          <a:spcPct val="115000"/>
                        </a:lnSpc>
                        <a:spcBef>
                          <a:spcPts val="0"/>
                        </a:spcBef>
                        <a:spcAft>
                          <a:spcPts val="0"/>
                        </a:spcAft>
                      </a:pPr>
                      <a:r>
                        <a:rPr lang="en-US" sz="1500" dirty="0" smtClean="0">
                          <a:effectLst/>
                        </a:rPr>
                        <a:t>import </a:t>
                      </a:r>
                      <a:r>
                        <a:rPr lang="en-US" sz="1500" dirty="0" err="1" smtClean="0">
                          <a:effectLst/>
                        </a:rPr>
                        <a:t>javax.swing</a:t>
                      </a:r>
                      <a:r>
                        <a:rPr lang="en-US" sz="1500" dirty="0" smtClean="0">
                          <a:effectLst/>
                        </a:rPr>
                        <a:t>.*;</a:t>
                      </a:r>
                    </a:p>
                    <a:p>
                      <a:pPr marL="0" marR="0" algn="just">
                        <a:lnSpc>
                          <a:spcPct val="115000"/>
                        </a:lnSpc>
                        <a:spcBef>
                          <a:spcPts val="0"/>
                        </a:spcBef>
                        <a:spcAft>
                          <a:spcPts val="0"/>
                        </a:spcAft>
                      </a:pPr>
                      <a:r>
                        <a:rPr lang="en-US" sz="1500" dirty="0" smtClean="0">
                          <a:effectLst/>
                        </a:rPr>
                        <a:t>/*&lt;applet code="</a:t>
                      </a:r>
                      <a:r>
                        <a:rPr lang="en-US" sz="1500" dirty="0" err="1" smtClean="0">
                          <a:effectLst/>
                        </a:rPr>
                        <a:t>JButtonDemo</a:t>
                      </a:r>
                      <a:r>
                        <a:rPr lang="en-US" sz="1500" dirty="0" smtClean="0">
                          <a:effectLst/>
                        </a:rPr>
                        <a:t>" width=250 height=300&gt;</a:t>
                      </a:r>
                    </a:p>
                    <a:p>
                      <a:pPr marL="0" marR="0" algn="just">
                        <a:lnSpc>
                          <a:spcPct val="115000"/>
                        </a:lnSpc>
                        <a:spcBef>
                          <a:spcPts val="0"/>
                        </a:spcBef>
                        <a:spcAft>
                          <a:spcPts val="0"/>
                        </a:spcAft>
                      </a:pPr>
                      <a:r>
                        <a:rPr lang="en-US" sz="1500" baseline="0" dirty="0" smtClean="0">
                          <a:effectLst/>
                        </a:rPr>
                        <a:t>   </a:t>
                      </a:r>
                      <a:r>
                        <a:rPr lang="en-US" sz="1500" dirty="0" smtClean="0">
                          <a:effectLst/>
                        </a:rPr>
                        <a:t>&lt;/applet&gt;</a:t>
                      </a:r>
                    </a:p>
                    <a:p>
                      <a:pPr marL="0" marR="0" algn="just">
                        <a:lnSpc>
                          <a:spcPct val="115000"/>
                        </a:lnSpc>
                        <a:spcBef>
                          <a:spcPts val="0"/>
                        </a:spcBef>
                        <a:spcAft>
                          <a:spcPts val="0"/>
                        </a:spcAft>
                      </a:pPr>
                      <a:r>
                        <a:rPr lang="en-US" sz="1500" dirty="0" smtClean="0">
                          <a:effectLst/>
                        </a:rPr>
                        <a:t>*/</a:t>
                      </a:r>
                    </a:p>
                    <a:p>
                      <a:pPr marL="0" marR="0" algn="just">
                        <a:lnSpc>
                          <a:spcPct val="115000"/>
                        </a:lnSpc>
                        <a:spcBef>
                          <a:spcPts val="0"/>
                        </a:spcBef>
                        <a:spcAft>
                          <a:spcPts val="0"/>
                        </a:spcAft>
                      </a:pPr>
                      <a:r>
                        <a:rPr lang="en-US" sz="1500" dirty="0" smtClean="0">
                          <a:effectLst/>
                        </a:rPr>
                        <a:t>public class </a:t>
                      </a:r>
                      <a:r>
                        <a:rPr lang="en-US" sz="1500" dirty="0" err="1" smtClean="0">
                          <a:effectLst/>
                        </a:rPr>
                        <a:t>JButtonDemo</a:t>
                      </a:r>
                      <a:r>
                        <a:rPr lang="en-US" sz="1500" dirty="0" smtClean="0">
                          <a:effectLst/>
                        </a:rPr>
                        <a:t> extends </a:t>
                      </a:r>
                      <a:r>
                        <a:rPr lang="en-US" sz="1500" dirty="0" err="1" smtClean="0">
                          <a:effectLst/>
                        </a:rPr>
                        <a:t>JApplet</a:t>
                      </a:r>
                      <a:r>
                        <a:rPr lang="en-US" sz="1500" dirty="0" smtClean="0">
                          <a:effectLst/>
                        </a:rPr>
                        <a:t> implements </a:t>
                      </a:r>
                      <a:r>
                        <a:rPr lang="en-US" sz="1500" dirty="0" err="1" smtClean="0">
                          <a:effectLst/>
                        </a:rPr>
                        <a:t>ActionListener</a:t>
                      </a:r>
                      <a:r>
                        <a:rPr lang="en-US" sz="1500" dirty="0" smtClean="0">
                          <a:effectLst/>
                        </a:rPr>
                        <a:t> </a:t>
                      </a:r>
                    </a:p>
                    <a:p>
                      <a:pPr marL="0" marR="0" algn="just">
                        <a:lnSpc>
                          <a:spcPct val="115000"/>
                        </a:lnSpc>
                        <a:spcBef>
                          <a:spcPts val="0"/>
                        </a:spcBef>
                        <a:spcAft>
                          <a:spcPts val="0"/>
                        </a:spcAft>
                      </a:pPr>
                      <a:r>
                        <a:rPr lang="en-US" sz="1500" dirty="0" smtClean="0">
                          <a:effectLst/>
                        </a:rPr>
                        <a:t>{       </a:t>
                      </a:r>
                      <a:r>
                        <a:rPr lang="en-US" sz="1500" dirty="0" err="1" smtClean="0">
                          <a:solidFill>
                            <a:srgbClr val="FF0000"/>
                          </a:solidFill>
                          <a:effectLst/>
                        </a:rPr>
                        <a:t>JTextField</a:t>
                      </a:r>
                      <a:r>
                        <a:rPr lang="en-US" sz="1500" dirty="0" smtClean="0">
                          <a:solidFill>
                            <a:srgbClr val="FF0000"/>
                          </a:solidFill>
                          <a:effectLst/>
                        </a:rPr>
                        <a:t> </a:t>
                      </a:r>
                      <a:r>
                        <a:rPr lang="en-US" sz="1500" dirty="0" err="1" smtClean="0">
                          <a:solidFill>
                            <a:srgbClr val="FF0000"/>
                          </a:solidFill>
                          <a:effectLst/>
                        </a:rPr>
                        <a:t>jtf</a:t>
                      </a:r>
                      <a:r>
                        <a:rPr lang="en-US" sz="1500" dirty="0" smtClean="0">
                          <a:solidFill>
                            <a:srgbClr val="FF0000"/>
                          </a:solidFill>
                          <a:effectLst/>
                        </a:rPr>
                        <a:t>;</a:t>
                      </a:r>
                    </a:p>
                    <a:p>
                      <a:pPr marL="457200" marR="0" algn="just">
                        <a:lnSpc>
                          <a:spcPct val="115000"/>
                        </a:lnSpc>
                        <a:spcBef>
                          <a:spcPts val="0"/>
                        </a:spcBef>
                        <a:spcAft>
                          <a:spcPts val="0"/>
                        </a:spcAft>
                      </a:pPr>
                      <a:r>
                        <a:rPr lang="en-US" sz="1500" dirty="0" smtClean="0">
                          <a:effectLst/>
                        </a:rPr>
                        <a:t>public void </a:t>
                      </a:r>
                      <a:r>
                        <a:rPr lang="en-US" sz="1500" dirty="0" err="1" smtClean="0">
                          <a:effectLst/>
                        </a:rPr>
                        <a:t>init</a:t>
                      </a:r>
                      <a:r>
                        <a:rPr lang="en-US" sz="1500" dirty="0" smtClean="0">
                          <a:effectLst/>
                        </a:rPr>
                        <a:t>() </a:t>
                      </a:r>
                    </a:p>
                    <a:p>
                      <a:pPr marL="457200" marR="0" algn="just">
                        <a:lnSpc>
                          <a:spcPct val="115000"/>
                        </a:lnSpc>
                        <a:spcBef>
                          <a:spcPts val="0"/>
                        </a:spcBef>
                        <a:spcAft>
                          <a:spcPts val="0"/>
                        </a:spcAft>
                      </a:pPr>
                      <a:r>
                        <a:rPr lang="en-US" sz="1500" dirty="0" smtClean="0">
                          <a:effectLst/>
                        </a:rPr>
                        <a:t>{        </a:t>
                      </a:r>
                    </a:p>
                    <a:p>
                      <a:pPr marL="457200" marR="0" algn="just">
                        <a:lnSpc>
                          <a:spcPct val="115000"/>
                        </a:lnSpc>
                        <a:spcBef>
                          <a:spcPts val="0"/>
                        </a:spcBef>
                        <a:spcAft>
                          <a:spcPts val="0"/>
                        </a:spcAft>
                      </a:pPr>
                      <a:r>
                        <a:rPr lang="en-US" sz="1500" dirty="0" smtClean="0">
                          <a:solidFill>
                            <a:srgbClr val="FF0000"/>
                          </a:solidFill>
                          <a:effectLst/>
                        </a:rPr>
                        <a:t>Container </a:t>
                      </a:r>
                      <a:r>
                        <a:rPr lang="en-US" sz="1500" dirty="0" err="1" smtClean="0">
                          <a:solidFill>
                            <a:srgbClr val="FF0000"/>
                          </a:solidFill>
                          <a:effectLst/>
                        </a:rPr>
                        <a:t>contentPane</a:t>
                      </a:r>
                      <a:r>
                        <a:rPr lang="en-US" sz="1500" dirty="0" smtClean="0">
                          <a:solidFill>
                            <a:srgbClr val="FF0000"/>
                          </a:solidFill>
                          <a:effectLst/>
                        </a:rPr>
                        <a:t> = </a:t>
                      </a:r>
                      <a:r>
                        <a:rPr lang="en-US" sz="1500" dirty="0" err="1" smtClean="0">
                          <a:solidFill>
                            <a:srgbClr val="FF0000"/>
                          </a:solidFill>
                          <a:effectLst/>
                        </a:rPr>
                        <a:t>getContentPane</a:t>
                      </a:r>
                      <a:r>
                        <a:rPr lang="en-US" sz="1500" dirty="0" smtClean="0">
                          <a:solidFill>
                            <a:srgbClr val="FF0000"/>
                          </a:solidFill>
                          <a:effectLst/>
                        </a:rPr>
                        <a:t>();</a:t>
                      </a:r>
                    </a:p>
                    <a:p>
                      <a:pPr marL="457200" marR="0" algn="just">
                        <a:lnSpc>
                          <a:spcPct val="115000"/>
                        </a:lnSpc>
                        <a:spcBef>
                          <a:spcPts val="0"/>
                        </a:spcBef>
                        <a:spcAft>
                          <a:spcPts val="0"/>
                        </a:spcAft>
                      </a:pPr>
                      <a:r>
                        <a:rPr lang="en-US" sz="1500" dirty="0" err="1" smtClean="0">
                          <a:effectLst/>
                        </a:rPr>
                        <a:t>contentPane.setLayout</a:t>
                      </a:r>
                      <a:r>
                        <a:rPr lang="en-US" sz="1500" dirty="0" smtClean="0">
                          <a:effectLst/>
                        </a:rPr>
                        <a:t>(new </a:t>
                      </a:r>
                      <a:r>
                        <a:rPr lang="en-US" sz="1500" dirty="0" err="1" smtClean="0">
                          <a:effectLst/>
                        </a:rPr>
                        <a:t>FlowLayout</a:t>
                      </a:r>
                      <a:r>
                        <a:rPr lang="en-US" sz="1500" dirty="0" smtClean="0">
                          <a:effectLst/>
                        </a:rPr>
                        <a:t>());</a:t>
                      </a:r>
                    </a:p>
                    <a:p>
                      <a:pPr marL="457200" marR="0" algn="just">
                        <a:lnSpc>
                          <a:spcPct val="115000"/>
                        </a:lnSpc>
                        <a:spcBef>
                          <a:spcPts val="0"/>
                        </a:spcBef>
                        <a:spcAft>
                          <a:spcPts val="0"/>
                        </a:spcAft>
                      </a:pPr>
                      <a:r>
                        <a:rPr lang="en-US" sz="1500" dirty="0" err="1" smtClean="0">
                          <a:solidFill>
                            <a:srgbClr val="FF0000"/>
                          </a:solidFill>
                          <a:effectLst/>
                        </a:rPr>
                        <a:t>ImageIcon</a:t>
                      </a:r>
                      <a:r>
                        <a:rPr lang="en-US" sz="1500" dirty="0" smtClean="0">
                          <a:solidFill>
                            <a:srgbClr val="FF0000"/>
                          </a:solidFill>
                          <a:effectLst/>
                        </a:rPr>
                        <a:t> ic1 = new </a:t>
                      </a:r>
                      <a:r>
                        <a:rPr lang="en-US" sz="1500" dirty="0" err="1" smtClean="0">
                          <a:solidFill>
                            <a:srgbClr val="FF0000"/>
                          </a:solidFill>
                          <a:effectLst/>
                        </a:rPr>
                        <a:t>ImageIcon</a:t>
                      </a:r>
                      <a:r>
                        <a:rPr lang="en-US" sz="1500" dirty="0" smtClean="0">
                          <a:solidFill>
                            <a:srgbClr val="FF0000"/>
                          </a:solidFill>
                          <a:effectLst/>
                        </a:rPr>
                        <a:t>("france.gif");</a:t>
                      </a:r>
                    </a:p>
                    <a:p>
                      <a:pPr marL="457200" marR="0" algn="just">
                        <a:lnSpc>
                          <a:spcPct val="115000"/>
                        </a:lnSpc>
                        <a:spcBef>
                          <a:spcPts val="0"/>
                        </a:spcBef>
                        <a:spcAft>
                          <a:spcPts val="0"/>
                        </a:spcAft>
                      </a:pPr>
                      <a:r>
                        <a:rPr lang="en-US" sz="1500" dirty="0" err="1" smtClean="0">
                          <a:solidFill>
                            <a:srgbClr val="00B0F0"/>
                          </a:solidFill>
                          <a:effectLst/>
                        </a:rPr>
                        <a:t>JButton</a:t>
                      </a:r>
                      <a:r>
                        <a:rPr lang="en-US" sz="1500" dirty="0" smtClean="0">
                          <a:solidFill>
                            <a:srgbClr val="00B0F0"/>
                          </a:solidFill>
                          <a:effectLst/>
                        </a:rPr>
                        <a:t> </a:t>
                      </a:r>
                      <a:r>
                        <a:rPr lang="en-US" sz="1500" dirty="0" err="1" smtClean="0">
                          <a:solidFill>
                            <a:srgbClr val="00B0F0"/>
                          </a:solidFill>
                          <a:effectLst/>
                        </a:rPr>
                        <a:t>jb</a:t>
                      </a:r>
                      <a:r>
                        <a:rPr lang="en-US" sz="1500" dirty="0" smtClean="0">
                          <a:solidFill>
                            <a:srgbClr val="00B0F0"/>
                          </a:solidFill>
                          <a:effectLst/>
                        </a:rPr>
                        <a:t> = new </a:t>
                      </a:r>
                      <a:r>
                        <a:rPr lang="en-US" sz="1500" dirty="0" err="1" smtClean="0">
                          <a:solidFill>
                            <a:srgbClr val="00B0F0"/>
                          </a:solidFill>
                          <a:effectLst/>
                        </a:rPr>
                        <a:t>JButton</a:t>
                      </a:r>
                      <a:r>
                        <a:rPr lang="en-US" sz="1500" dirty="0" smtClean="0">
                          <a:solidFill>
                            <a:srgbClr val="00B0F0"/>
                          </a:solidFill>
                          <a:effectLst/>
                        </a:rPr>
                        <a:t>(ic1);</a:t>
                      </a:r>
                    </a:p>
                    <a:p>
                      <a:pPr marL="457200" marR="0" algn="just">
                        <a:lnSpc>
                          <a:spcPct val="115000"/>
                        </a:lnSpc>
                        <a:spcBef>
                          <a:spcPts val="0"/>
                        </a:spcBef>
                        <a:spcAft>
                          <a:spcPts val="0"/>
                        </a:spcAft>
                      </a:pPr>
                      <a:r>
                        <a:rPr lang="en-US" sz="1500" dirty="0" err="1" smtClean="0">
                          <a:solidFill>
                            <a:srgbClr val="00B0F0"/>
                          </a:solidFill>
                          <a:effectLst/>
                        </a:rPr>
                        <a:t>jb.setActionCommand</a:t>
                      </a:r>
                      <a:r>
                        <a:rPr lang="en-US" sz="1500" dirty="0" smtClean="0">
                          <a:solidFill>
                            <a:srgbClr val="00B0F0"/>
                          </a:solidFill>
                          <a:effectLst/>
                        </a:rPr>
                        <a:t>(“Germany");</a:t>
                      </a:r>
                    </a:p>
                    <a:p>
                      <a:pPr marL="457200" marR="0" algn="just">
                        <a:lnSpc>
                          <a:spcPct val="115000"/>
                        </a:lnSpc>
                        <a:spcBef>
                          <a:spcPts val="0"/>
                        </a:spcBef>
                        <a:spcAft>
                          <a:spcPts val="0"/>
                        </a:spcAft>
                      </a:pPr>
                      <a:r>
                        <a:rPr lang="en-US" sz="1500" dirty="0" err="1" smtClean="0">
                          <a:solidFill>
                            <a:srgbClr val="00B0F0"/>
                          </a:solidFill>
                          <a:effectLst/>
                        </a:rPr>
                        <a:t>jb.addActionListener</a:t>
                      </a:r>
                      <a:r>
                        <a:rPr lang="en-US" sz="1500" dirty="0" smtClean="0">
                          <a:solidFill>
                            <a:srgbClr val="00B0F0"/>
                          </a:solidFill>
                          <a:effectLst/>
                        </a:rPr>
                        <a:t>(this);</a:t>
                      </a:r>
                    </a:p>
                    <a:p>
                      <a:pPr marL="457200" marR="0" algn="just">
                        <a:lnSpc>
                          <a:spcPct val="115000"/>
                        </a:lnSpc>
                        <a:spcBef>
                          <a:spcPts val="0"/>
                        </a:spcBef>
                        <a:spcAft>
                          <a:spcPts val="0"/>
                        </a:spcAft>
                      </a:pPr>
                      <a:r>
                        <a:rPr lang="en-US" sz="1500" dirty="0" err="1" smtClean="0">
                          <a:solidFill>
                            <a:srgbClr val="00B0F0"/>
                          </a:solidFill>
                          <a:effectLst/>
                        </a:rPr>
                        <a:t>contentPane.add</a:t>
                      </a:r>
                      <a:r>
                        <a:rPr lang="en-US" sz="1500" dirty="0" smtClean="0">
                          <a:solidFill>
                            <a:srgbClr val="00B0F0"/>
                          </a:solidFill>
                          <a:effectLst/>
                        </a:rPr>
                        <a:t>(</a:t>
                      </a:r>
                      <a:r>
                        <a:rPr lang="en-US" sz="1500" dirty="0" err="1" smtClean="0">
                          <a:solidFill>
                            <a:srgbClr val="00B0F0"/>
                          </a:solidFill>
                          <a:effectLst/>
                        </a:rPr>
                        <a:t>jb</a:t>
                      </a:r>
                      <a:r>
                        <a:rPr lang="en-US" sz="1500" dirty="0" smtClean="0">
                          <a:solidFill>
                            <a:srgbClr val="00B0F0"/>
                          </a:solidFill>
                          <a:effectLst/>
                        </a:rPr>
                        <a:t>);</a:t>
                      </a:r>
                    </a:p>
                    <a:p>
                      <a:pPr marL="457200" marR="0" algn="just">
                        <a:lnSpc>
                          <a:spcPct val="115000"/>
                        </a:lnSpc>
                        <a:spcBef>
                          <a:spcPts val="0"/>
                        </a:spcBef>
                        <a:spcAft>
                          <a:spcPts val="0"/>
                        </a:spcAft>
                      </a:pPr>
                      <a:endParaRPr lang="en-US" sz="1500" dirty="0" smtClean="0">
                        <a:solidFill>
                          <a:srgbClr val="00B0F0"/>
                        </a:solidFill>
                        <a:effectLst/>
                      </a:endParaRPr>
                    </a:p>
                    <a:p>
                      <a:pPr marL="457200" marR="0" algn="just">
                        <a:lnSpc>
                          <a:spcPct val="115000"/>
                        </a:lnSpc>
                        <a:spcBef>
                          <a:spcPts val="0"/>
                        </a:spcBef>
                        <a:spcAft>
                          <a:spcPts val="0"/>
                        </a:spcAft>
                      </a:pPr>
                      <a:r>
                        <a:rPr lang="en-US" sz="1500" dirty="0" err="1" smtClean="0">
                          <a:effectLst/>
                        </a:rPr>
                        <a:t>ImageIcon</a:t>
                      </a:r>
                      <a:r>
                        <a:rPr lang="en-US" sz="1500" dirty="0" smtClean="0">
                          <a:effectLst/>
                        </a:rPr>
                        <a:t> ic2 = new </a:t>
                      </a:r>
                      <a:r>
                        <a:rPr lang="en-US" sz="1500" dirty="0" err="1" smtClean="0">
                          <a:effectLst/>
                        </a:rPr>
                        <a:t>ImageIcon</a:t>
                      </a:r>
                      <a:r>
                        <a:rPr lang="en-US" sz="1500" dirty="0" smtClean="0">
                          <a:effectLst/>
                        </a:rPr>
                        <a:t>("germany.gif");</a:t>
                      </a:r>
                    </a:p>
                    <a:p>
                      <a:pPr marL="457200" marR="0" algn="just">
                        <a:lnSpc>
                          <a:spcPct val="115000"/>
                        </a:lnSpc>
                        <a:spcBef>
                          <a:spcPts val="0"/>
                        </a:spcBef>
                        <a:spcAft>
                          <a:spcPts val="0"/>
                        </a:spcAft>
                      </a:pPr>
                      <a:r>
                        <a:rPr lang="en-US" sz="1500" dirty="0" err="1" smtClean="0">
                          <a:effectLst/>
                        </a:rPr>
                        <a:t>jb</a:t>
                      </a:r>
                      <a:r>
                        <a:rPr lang="en-US" sz="1500" dirty="0" smtClean="0">
                          <a:effectLst/>
                        </a:rPr>
                        <a:t> = new </a:t>
                      </a:r>
                      <a:r>
                        <a:rPr lang="en-US" sz="1500" dirty="0" err="1" smtClean="0">
                          <a:effectLst/>
                        </a:rPr>
                        <a:t>JButton</a:t>
                      </a:r>
                      <a:r>
                        <a:rPr lang="en-US" sz="1500" dirty="0" smtClean="0">
                          <a:effectLst/>
                        </a:rPr>
                        <a:t>(ic2);</a:t>
                      </a:r>
                    </a:p>
                    <a:p>
                      <a:pPr marL="457200" marR="0" algn="just">
                        <a:lnSpc>
                          <a:spcPct val="115000"/>
                        </a:lnSpc>
                        <a:spcBef>
                          <a:spcPts val="0"/>
                        </a:spcBef>
                        <a:spcAft>
                          <a:spcPts val="0"/>
                        </a:spcAft>
                      </a:pPr>
                      <a:r>
                        <a:rPr lang="en-US" sz="1500" dirty="0" err="1" smtClean="0">
                          <a:effectLst/>
                        </a:rPr>
                        <a:t>jb.setActionCommand</a:t>
                      </a:r>
                      <a:r>
                        <a:rPr lang="en-US" sz="1500" dirty="0" smtClean="0">
                          <a:effectLst/>
                        </a:rPr>
                        <a:t>(“Image-2");</a:t>
                      </a:r>
                    </a:p>
                    <a:p>
                      <a:pPr marL="457200" marR="0" algn="just">
                        <a:lnSpc>
                          <a:spcPct val="115000"/>
                        </a:lnSpc>
                        <a:spcBef>
                          <a:spcPts val="0"/>
                        </a:spcBef>
                        <a:spcAft>
                          <a:spcPts val="0"/>
                        </a:spcAft>
                      </a:pPr>
                      <a:r>
                        <a:rPr lang="en-US" sz="1500" dirty="0" err="1" smtClean="0">
                          <a:effectLst/>
                        </a:rPr>
                        <a:t>jb.addActionListener</a:t>
                      </a:r>
                      <a:r>
                        <a:rPr lang="en-US" sz="1500" dirty="0" smtClean="0">
                          <a:effectLst/>
                        </a:rPr>
                        <a:t>(this);</a:t>
                      </a:r>
                    </a:p>
                    <a:p>
                      <a:pPr marL="457200" marR="0" algn="just">
                        <a:lnSpc>
                          <a:spcPct val="115000"/>
                        </a:lnSpc>
                        <a:spcBef>
                          <a:spcPts val="0"/>
                        </a:spcBef>
                        <a:spcAft>
                          <a:spcPts val="0"/>
                        </a:spcAft>
                      </a:pPr>
                      <a:r>
                        <a:rPr lang="en-US" sz="1500" dirty="0" err="1" smtClean="0">
                          <a:effectLst/>
                        </a:rPr>
                        <a:t>contentPane.add</a:t>
                      </a:r>
                      <a:r>
                        <a:rPr lang="en-US" sz="1500" dirty="0" smtClean="0">
                          <a:effectLst/>
                        </a:rPr>
                        <a:t>(</a:t>
                      </a:r>
                      <a:r>
                        <a:rPr lang="en-US" sz="1500" dirty="0" err="1" smtClean="0">
                          <a:effectLst/>
                        </a:rPr>
                        <a:t>jb</a:t>
                      </a:r>
                      <a:r>
                        <a:rPr lang="en-US" sz="1500" dirty="0" smtClean="0">
                          <a:effectLst/>
                        </a:rPr>
                        <a:t>);</a:t>
                      </a:r>
                    </a:p>
                  </a:txBody>
                  <a:tcPr marL="8979" marR="89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 name="Table 3"/>
          <p:cNvGraphicFramePr>
            <a:graphicFrameLocks noGrp="1"/>
          </p:cNvGraphicFramePr>
          <p:nvPr/>
        </p:nvGraphicFramePr>
        <p:xfrm>
          <a:off x="4572000" y="76200"/>
          <a:ext cx="4495800" cy="4800600"/>
        </p:xfrm>
        <a:graphic>
          <a:graphicData uri="http://schemas.openxmlformats.org/drawingml/2006/table">
            <a:tbl>
              <a:tblPr/>
              <a:tblGrid>
                <a:gridCol w="4495800"/>
              </a:tblGrid>
              <a:tr h="4800600">
                <a:tc>
                  <a:txBody>
                    <a:bodyPr/>
                    <a:lstStyle>
                      <a:lvl1pPr>
                        <a:spcBef>
                          <a:spcPts val="575"/>
                        </a:spcBef>
                        <a:buClr>
                          <a:schemeClr val="accent1"/>
                        </a:buClr>
                        <a:buSzPct val="85000"/>
                        <a:buFont typeface="Wingdings 2" panose="05020102010507070707" pitchFamily="18" charset="2"/>
                        <a:defRPr sz="2200">
                          <a:solidFill>
                            <a:schemeClr val="tx1"/>
                          </a:solidFill>
                          <a:latin typeface="Perpetua" pitchFamily="18" charset="0"/>
                        </a:defRPr>
                      </a:lvl1pPr>
                      <a:lvl2pPr marL="742950" indent="-285750">
                        <a:spcBef>
                          <a:spcPts val="375"/>
                        </a:spcBef>
                        <a:buClr>
                          <a:schemeClr val="accent2"/>
                        </a:buClr>
                        <a:buSzPct val="85000"/>
                        <a:buFont typeface="Wingdings 2" panose="05020102010507070707" pitchFamily="18" charset="2"/>
                        <a:defRPr sz="2000">
                          <a:solidFill>
                            <a:schemeClr val="tx1"/>
                          </a:solidFill>
                          <a:latin typeface="Perpetua" pitchFamily="18" charset="0"/>
                        </a:defRPr>
                      </a:lvl2pPr>
                      <a:lvl3pPr marL="1143000" indent="-228600">
                        <a:spcBef>
                          <a:spcPts val="375"/>
                        </a:spcBef>
                        <a:buClr>
                          <a:srgbClr val="E6B1AB"/>
                        </a:buClr>
                        <a:buSzPct val="85000"/>
                        <a:buFont typeface="Wingdings 2" panose="05020102010507070707" pitchFamily="18" charset="2"/>
                        <a:defRPr>
                          <a:solidFill>
                            <a:schemeClr val="tx1"/>
                          </a:solidFill>
                          <a:latin typeface="Perpetua" pitchFamily="18" charset="0"/>
                        </a:defRPr>
                      </a:lvl3pPr>
                      <a:lvl4pPr marL="1600200" indent="-228600">
                        <a:spcBef>
                          <a:spcPts val="375"/>
                        </a:spcBef>
                        <a:buClr>
                          <a:srgbClr val="A28E6A"/>
                        </a:buClr>
                        <a:buSzPct val="80000"/>
                        <a:buFont typeface="Wingdings 2" panose="05020102010507070707" pitchFamily="18" charset="2"/>
                        <a:defRPr>
                          <a:solidFill>
                            <a:schemeClr val="tx1"/>
                          </a:solidFill>
                          <a:latin typeface="Perpetua" pitchFamily="18" charset="0"/>
                        </a:defRPr>
                      </a:lvl4pPr>
                      <a:lvl5pPr marL="2057400" indent="-228600">
                        <a:spcBef>
                          <a:spcPts val="375"/>
                        </a:spcBef>
                        <a:buClr>
                          <a:srgbClr val="A28E6A"/>
                        </a:buClr>
                        <a:defRPr>
                          <a:solidFill>
                            <a:schemeClr val="tx1"/>
                          </a:solidFill>
                          <a:latin typeface="Perpetua" pitchFamily="18" charset="0"/>
                        </a:defRPr>
                      </a:lvl5pPr>
                      <a:lvl6pPr marL="2514600" indent="-228600" eaLnBrk="0" fontAlgn="base" hangingPunct="0">
                        <a:spcBef>
                          <a:spcPts val="375"/>
                        </a:spcBef>
                        <a:spcAft>
                          <a:spcPct val="0"/>
                        </a:spcAft>
                        <a:buClr>
                          <a:srgbClr val="A28E6A"/>
                        </a:buClr>
                        <a:defRPr>
                          <a:solidFill>
                            <a:schemeClr val="tx1"/>
                          </a:solidFill>
                          <a:latin typeface="Perpetua" pitchFamily="18" charset="0"/>
                        </a:defRPr>
                      </a:lvl6pPr>
                      <a:lvl7pPr marL="2971800" indent="-228600" eaLnBrk="0" fontAlgn="base" hangingPunct="0">
                        <a:spcBef>
                          <a:spcPts val="375"/>
                        </a:spcBef>
                        <a:spcAft>
                          <a:spcPct val="0"/>
                        </a:spcAft>
                        <a:buClr>
                          <a:srgbClr val="A28E6A"/>
                        </a:buClr>
                        <a:defRPr>
                          <a:solidFill>
                            <a:schemeClr val="tx1"/>
                          </a:solidFill>
                          <a:latin typeface="Perpetua" pitchFamily="18" charset="0"/>
                        </a:defRPr>
                      </a:lvl7pPr>
                      <a:lvl8pPr marL="3429000" indent="-228600" eaLnBrk="0" fontAlgn="base" hangingPunct="0">
                        <a:spcBef>
                          <a:spcPts val="375"/>
                        </a:spcBef>
                        <a:spcAft>
                          <a:spcPct val="0"/>
                        </a:spcAft>
                        <a:buClr>
                          <a:srgbClr val="A28E6A"/>
                        </a:buClr>
                        <a:defRPr>
                          <a:solidFill>
                            <a:schemeClr val="tx1"/>
                          </a:solidFill>
                          <a:latin typeface="Perpetua" pitchFamily="18" charset="0"/>
                        </a:defRPr>
                      </a:lvl8pPr>
                      <a:lvl9pPr marL="3886200" indent="-228600" eaLnBrk="0" fontAlgn="base" hangingPunct="0">
                        <a:spcBef>
                          <a:spcPts val="375"/>
                        </a:spcBef>
                        <a:spcAft>
                          <a:spcPct val="0"/>
                        </a:spcAft>
                        <a:buClr>
                          <a:srgbClr val="A28E6A"/>
                        </a:buClr>
                        <a:defRPr>
                          <a:solidFill>
                            <a:schemeClr val="tx1"/>
                          </a:solidFill>
                          <a:latin typeface="Perpetua" pitchFamily="18" charset="0"/>
                        </a:defRPr>
                      </a:lvl9pPr>
                    </a:lstStyle>
                    <a:p>
                      <a:pPr marL="914400" marR="0" algn="just">
                        <a:lnSpc>
                          <a:spcPct val="115000"/>
                        </a:lnSpc>
                        <a:spcBef>
                          <a:spcPts val="0"/>
                        </a:spcBef>
                        <a:spcAft>
                          <a:spcPts val="0"/>
                        </a:spcAft>
                      </a:pPr>
                      <a:r>
                        <a:rPr lang="en-US" sz="1500" dirty="0" smtClean="0">
                          <a:effectLst/>
                        </a:rPr>
                        <a:t> </a:t>
                      </a:r>
                    </a:p>
                    <a:p>
                      <a:pPr marL="914400" marR="0" algn="just">
                        <a:lnSpc>
                          <a:spcPct val="115000"/>
                        </a:lnSpc>
                        <a:spcBef>
                          <a:spcPts val="0"/>
                        </a:spcBef>
                        <a:spcAft>
                          <a:spcPts val="0"/>
                        </a:spcAft>
                      </a:pPr>
                      <a:r>
                        <a:rPr lang="en-US" sz="1500" dirty="0" err="1" smtClean="0">
                          <a:effectLst/>
                        </a:rPr>
                        <a:t>ImageIcon</a:t>
                      </a:r>
                      <a:r>
                        <a:rPr lang="en-US" sz="1500" dirty="0" smtClean="0">
                          <a:effectLst/>
                        </a:rPr>
                        <a:t> ic3 = new </a:t>
                      </a:r>
                      <a:r>
                        <a:rPr lang="en-US" sz="1500" dirty="0" err="1" smtClean="0">
                          <a:effectLst/>
                        </a:rPr>
                        <a:t>ImageIcon</a:t>
                      </a:r>
                      <a:r>
                        <a:rPr lang="en-US" sz="1500" dirty="0" smtClean="0">
                          <a:effectLst/>
                        </a:rPr>
                        <a:t>("italy.gif");</a:t>
                      </a:r>
                    </a:p>
                    <a:p>
                      <a:pPr marL="914400" marR="0" algn="just">
                        <a:lnSpc>
                          <a:spcPct val="115000"/>
                        </a:lnSpc>
                        <a:spcBef>
                          <a:spcPts val="0"/>
                        </a:spcBef>
                        <a:spcAft>
                          <a:spcPts val="0"/>
                        </a:spcAft>
                      </a:pPr>
                      <a:r>
                        <a:rPr lang="en-US" sz="1500" dirty="0" err="1" smtClean="0">
                          <a:effectLst/>
                        </a:rPr>
                        <a:t>jb</a:t>
                      </a:r>
                      <a:r>
                        <a:rPr lang="en-US" sz="1500" dirty="0" smtClean="0">
                          <a:effectLst/>
                        </a:rPr>
                        <a:t> = new </a:t>
                      </a:r>
                      <a:r>
                        <a:rPr lang="en-US" sz="1500" dirty="0" err="1" smtClean="0">
                          <a:effectLst/>
                        </a:rPr>
                        <a:t>JButton</a:t>
                      </a:r>
                      <a:r>
                        <a:rPr lang="en-US" sz="1500" dirty="0" smtClean="0">
                          <a:effectLst/>
                        </a:rPr>
                        <a:t>(ic3);</a:t>
                      </a:r>
                    </a:p>
                    <a:p>
                      <a:pPr marL="914400" marR="0" algn="just">
                        <a:lnSpc>
                          <a:spcPct val="115000"/>
                        </a:lnSpc>
                        <a:spcBef>
                          <a:spcPts val="0"/>
                        </a:spcBef>
                        <a:spcAft>
                          <a:spcPts val="0"/>
                        </a:spcAft>
                      </a:pPr>
                      <a:r>
                        <a:rPr lang="en-US" sz="1500" dirty="0" err="1" smtClean="0">
                          <a:effectLst/>
                        </a:rPr>
                        <a:t>jb.setActionCommand</a:t>
                      </a:r>
                      <a:r>
                        <a:rPr lang="en-US" sz="1500" dirty="0" smtClean="0">
                          <a:effectLst/>
                        </a:rPr>
                        <a:t>("Image-3");</a:t>
                      </a:r>
                    </a:p>
                    <a:p>
                      <a:pPr marL="914400" marR="0" algn="just">
                        <a:lnSpc>
                          <a:spcPct val="115000"/>
                        </a:lnSpc>
                        <a:spcBef>
                          <a:spcPts val="0"/>
                        </a:spcBef>
                        <a:spcAft>
                          <a:spcPts val="0"/>
                        </a:spcAft>
                      </a:pPr>
                      <a:r>
                        <a:rPr lang="en-US" sz="1500" dirty="0" err="1" smtClean="0">
                          <a:effectLst/>
                        </a:rPr>
                        <a:t>jb.addActionListener</a:t>
                      </a:r>
                      <a:r>
                        <a:rPr lang="en-US" sz="1500" dirty="0" smtClean="0">
                          <a:effectLst/>
                        </a:rPr>
                        <a:t>(this);</a:t>
                      </a:r>
                    </a:p>
                    <a:p>
                      <a:pPr marL="914400" marR="0" algn="just">
                        <a:lnSpc>
                          <a:spcPct val="115000"/>
                        </a:lnSpc>
                        <a:spcBef>
                          <a:spcPts val="0"/>
                        </a:spcBef>
                        <a:spcAft>
                          <a:spcPts val="0"/>
                        </a:spcAft>
                      </a:pPr>
                      <a:r>
                        <a:rPr lang="en-US" sz="1500" dirty="0" err="1" smtClean="0">
                          <a:effectLst/>
                        </a:rPr>
                        <a:t>contentPane.add</a:t>
                      </a:r>
                      <a:r>
                        <a:rPr lang="en-US" sz="1500" dirty="0" smtClean="0">
                          <a:effectLst/>
                        </a:rPr>
                        <a:t>(</a:t>
                      </a:r>
                      <a:r>
                        <a:rPr lang="en-US" sz="1500" dirty="0" err="1" smtClean="0">
                          <a:effectLst/>
                        </a:rPr>
                        <a:t>jb</a:t>
                      </a:r>
                      <a:r>
                        <a:rPr lang="en-US" sz="1500" dirty="0" smtClean="0">
                          <a:effectLst/>
                        </a:rPr>
                        <a:t>);</a:t>
                      </a:r>
                    </a:p>
                    <a:p>
                      <a:pPr marL="914400" marR="0" algn="just">
                        <a:lnSpc>
                          <a:spcPct val="115000"/>
                        </a:lnSpc>
                        <a:spcBef>
                          <a:spcPts val="0"/>
                        </a:spcBef>
                        <a:spcAft>
                          <a:spcPts val="0"/>
                        </a:spcAft>
                      </a:pPr>
                      <a:r>
                        <a:rPr lang="en-US" sz="1500" dirty="0" smtClean="0">
                          <a:effectLst/>
                        </a:rPr>
                        <a:t> </a:t>
                      </a:r>
                    </a:p>
                    <a:p>
                      <a:pPr marL="914400" marR="0" algn="just">
                        <a:lnSpc>
                          <a:spcPct val="115000"/>
                        </a:lnSpc>
                        <a:spcBef>
                          <a:spcPts val="0"/>
                        </a:spcBef>
                        <a:spcAft>
                          <a:spcPts val="0"/>
                        </a:spcAft>
                      </a:pPr>
                      <a:r>
                        <a:rPr lang="en-US" sz="1500" dirty="0" err="1" smtClean="0">
                          <a:effectLst/>
                        </a:rPr>
                        <a:t>ImageIcon</a:t>
                      </a:r>
                      <a:r>
                        <a:rPr lang="en-US" sz="1500" dirty="0" smtClean="0">
                          <a:effectLst/>
                        </a:rPr>
                        <a:t> ic4 = new </a:t>
                      </a:r>
                      <a:r>
                        <a:rPr lang="en-US" sz="1500" dirty="0" err="1" smtClean="0">
                          <a:effectLst/>
                        </a:rPr>
                        <a:t>ImageIcon</a:t>
                      </a:r>
                      <a:r>
                        <a:rPr lang="en-US" sz="1500" dirty="0" smtClean="0">
                          <a:effectLst/>
                        </a:rPr>
                        <a:t>("japan.gif");</a:t>
                      </a:r>
                    </a:p>
                    <a:p>
                      <a:pPr marL="914400" marR="0" algn="just">
                        <a:lnSpc>
                          <a:spcPct val="115000"/>
                        </a:lnSpc>
                        <a:spcBef>
                          <a:spcPts val="0"/>
                        </a:spcBef>
                        <a:spcAft>
                          <a:spcPts val="0"/>
                        </a:spcAft>
                      </a:pPr>
                      <a:r>
                        <a:rPr lang="en-US" sz="1500" dirty="0" err="1" smtClean="0">
                          <a:effectLst/>
                        </a:rPr>
                        <a:t>jb</a:t>
                      </a:r>
                      <a:r>
                        <a:rPr lang="en-US" sz="1500" dirty="0" smtClean="0">
                          <a:effectLst/>
                        </a:rPr>
                        <a:t> = new </a:t>
                      </a:r>
                      <a:r>
                        <a:rPr lang="en-US" sz="1500" dirty="0" err="1" smtClean="0">
                          <a:effectLst/>
                        </a:rPr>
                        <a:t>JButton</a:t>
                      </a:r>
                      <a:r>
                        <a:rPr lang="en-US" sz="1500" dirty="0" smtClean="0">
                          <a:effectLst/>
                        </a:rPr>
                        <a:t>(ic4);</a:t>
                      </a:r>
                    </a:p>
                    <a:p>
                      <a:pPr marL="914400" marR="0" algn="just">
                        <a:lnSpc>
                          <a:spcPct val="115000"/>
                        </a:lnSpc>
                        <a:spcBef>
                          <a:spcPts val="0"/>
                        </a:spcBef>
                        <a:spcAft>
                          <a:spcPts val="0"/>
                        </a:spcAft>
                      </a:pPr>
                      <a:r>
                        <a:rPr lang="en-US" sz="1500" dirty="0" err="1" smtClean="0">
                          <a:effectLst/>
                        </a:rPr>
                        <a:t>jb.setActionCommand</a:t>
                      </a:r>
                      <a:r>
                        <a:rPr lang="en-US" sz="1500" dirty="0" smtClean="0">
                          <a:effectLst/>
                        </a:rPr>
                        <a:t>("Image-4");</a:t>
                      </a:r>
                    </a:p>
                    <a:p>
                      <a:pPr marL="914400" marR="0" algn="just">
                        <a:lnSpc>
                          <a:spcPct val="115000"/>
                        </a:lnSpc>
                        <a:spcBef>
                          <a:spcPts val="0"/>
                        </a:spcBef>
                        <a:spcAft>
                          <a:spcPts val="0"/>
                        </a:spcAft>
                      </a:pPr>
                      <a:r>
                        <a:rPr lang="en-US" sz="1500" dirty="0" err="1" smtClean="0">
                          <a:effectLst/>
                        </a:rPr>
                        <a:t>jb.addActionListener</a:t>
                      </a:r>
                      <a:r>
                        <a:rPr lang="en-US" sz="1500" dirty="0" smtClean="0">
                          <a:effectLst/>
                        </a:rPr>
                        <a:t>(this);</a:t>
                      </a:r>
                    </a:p>
                    <a:p>
                      <a:pPr marL="914400" marR="0" algn="just">
                        <a:lnSpc>
                          <a:spcPct val="115000"/>
                        </a:lnSpc>
                        <a:spcBef>
                          <a:spcPts val="0"/>
                        </a:spcBef>
                        <a:spcAft>
                          <a:spcPts val="0"/>
                        </a:spcAft>
                      </a:pPr>
                      <a:r>
                        <a:rPr lang="en-US" sz="1500" dirty="0" err="1" smtClean="0">
                          <a:effectLst/>
                        </a:rPr>
                        <a:t>contentPane.add</a:t>
                      </a:r>
                      <a:r>
                        <a:rPr lang="en-US" sz="1500" dirty="0" smtClean="0">
                          <a:effectLst/>
                        </a:rPr>
                        <a:t>(</a:t>
                      </a:r>
                      <a:r>
                        <a:rPr lang="en-US" sz="1500" dirty="0" err="1" smtClean="0">
                          <a:effectLst/>
                        </a:rPr>
                        <a:t>jb</a:t>
                      </a:r>
                      <a:r>
                        <a:rPr lang="en-US" sz="1500" dirty="0" smtClean="0">
                          <a:effectLst/>
                        </a:rPr>
                        <a:t>);</a:t>
                      </a:r>
                    </a:p>
                    <a:p>
                      <a:pPr marL="914400" marR="0" algn="just">
                        <a:lnSpc>
                          <a:spcPct val="115000"/>
                        </a:lnSpc>
                        <a:spcBef>
                          <a:spcPts val="0"/>
                        </a:spcBef>
                        <a:spcAft>
                          <a:spcPts val="0"/>
                        </a:spcAft>
                      </a:pPr>
                      <a:r>
                        <a:rPr lang="en-US" sz="1500" dirty="0" err="1" smtClean="0">
                          <a:effectLst/>
                        </a:rPr>
                        <a:t>jtf</a:t>
                      </a:r>
                      <a:r>
                        <a:rPr lang="en-US" sz="1500" dirty="0" smtClean="0">
                          <a:effectLst/>
                        </a:rPr>
                        <a:t> = new </a:t>
                      </a:r>
                      <a:r>
                        <a:rPr lang="en-US" sz="1500" dirty="0" err="1" smtClean="0">
                          <a:effectLst/>
                        </a:rPr>
                        <a:t>JTextField</a:t>
                      </a:r>
                      <a:r>
                        <a:rPr lang="en-US" sz="1500" dirty="0" smtClean="0">
                          <a:effectLst/>
                        </a:rPr>
                        <a:t>(15);</a:t>
                      </a:r>
                    </a:p>
                    <a:p>
                      <a:pPr marL="914400" marR="0" algn="just">
                        <a:lnSpc>
                          <a:spcPct val="115000"/>
                        </a:lnSpc>
                        <a:spcBef>
                          <a:spcPts val="0"/>
                        </a:spcBef>
                        <a:spcAft>
                          <a:spcPts val="0"/>
                        </a:spcAft>
                      </a:pPr>
                      <a:r>
                        <a:rPr lang="en-US" sz="1500" dirty="0" err="1" smtClean="0">
                          <a:effectLst/>
                        </a:rPr>
                        <a:t>contentPane.add</a:t>
                      </a:r>
                      <a:r>
                        <a:rPr lang="en-US" sz="1500" dirty="0" smtClean="0">
                          <a:effectLst/>
                        </a:rPr>
                        <a:t>(</a:t>
                      </a:r>
                      <a:r>
                        <a:rPr lang="en-US" sz="1500" dirty="0" err="1" smtClean="0">
                          <a:effectLst/>
                        </a:rPr>
                        <a:t>jtf</a:t>
                      </a:r>
                      <a:r>
                        <a:rPr lang="en-US" sz="1500" dirty="0" smtClean="0">
                          <a:effectLst/>
                        </a:rPr>
                        <a:t>);</a:t>
                      </a:r>
                    </a:p>
                    <a:p>
                      <a:pPr marL="457200" marR="0" algn="just">
                        <a:lnSpc>
                          <a:spcPct val="115000"/>
                        </a:lnSpc>
                        <a:spcBef>
                          <a:spcPts val="0"/>
                        </a:spcBef>
                        <a:spcAft>
                          <a:spcPts val="0"/>
                        </a:spcAft>
                      </a:pPr>
                      <a:r>
                        <a:rPr lang="en-US" sz="1500" dirty="0" smtClean="0">
                          <a:effectLst/>
                        </a:rPr>
                        <a:t>}</a:t>
                      </a:r>
                    </a:p>
                    <a:p>
                      <a:pPr marL="457200" marR="0" algn="just">
                        <a:lnSpc>
                          <a:spcPct val="115000"/>
                        </a:lnSpc>
                        <a:spcBef>
                          <a:spcPts val="0"/>
                        </a:spcBef>
                        <a:spcAft>
                          <a:spcPts val="0"/>
                        </a:spcAft>
                      </a:pPr>
                      <a:r>
                        <a:rPr lang="en-US" sz="1500" dirty="0" smtClean="0">
                          <a:effectLst/>
                        </a:rPr>
                        <a:t>public void </a:t>
                      </a:r>
                      <a:r>
                        <a:rPr lang="en-US" sz="1500" dirty="0" err="1" smtClean="0">
                          <a:effectLst/>
                        </a:rPr>
                        <a:t>actionPerformed</a:t>
                      </a:r>
                      <a:r>
                        <a:rPr lang="en-US" sz="1500" dirty="0" smtClean="0">
                          <a:effectLst/>
                        </a:rPr>
                        <a:t>(</a:t>
                      </a:r>
                      <a:r>
                        <a:rPr lang="en-US" sz="1500" dirty="0" err="1" smtClean="0">
                          <a:effectLst/>
                        </a:rPr>
                        <a:t>ActionEvent</a:t>
                      </a:r>
                      <a:r>
                        <a:rPr lang="en-US" sz="1500" dirty="0" smtClean="0">
                          <a:effectLst/>
                        </a:rPr>
                        <a:t> </a:t>
                      </a:r>
                      <a:r>
                        <a:rPr lang="en-US" sz="1500" dirty="0" err="1" smtClean="0">
                          <a:effectLst/>
                        </a:rPr>
                        <a:t>ae</a:t>
                      </a:r>
                      <a:r>
                        <a:rPr lang="en-US" sz="1500" dirty="0" smtClean="0">
                          <a:effectLst/>
                        </a:rPr>
                        <a:t>) </a:t>
                      </a:r>
                    </a:p>
                    <a:p>
                      <a:pPr marL="457200" marR="0" algn="just">
                        <a:lnSpc>
                          <a:spcPct val="115000"/>
                        </a:lnSpc>
                        <a:spcBef>
                          <a:spcPts val="0"/>
                        </a:spcBef>
                        <a:spcAft>
                          <a:spcPts val="0"/>
                        </a:spcAft>
                      </a:pPr>
                      <a:r>
                        <a:rPr lang="en-US" sz="1500" dirty="0" smtClean="0">
                          <a:effectLst/>
                        </a:rPr>
                        <a:t>{       </a:t>
                      </a:r>
                      <a:r>
                        <a:rPr lang="en-US" sz="1500" dirty="0" err="1" smtClean="0">
                          <a:effectLst/>
                        </a:rPr>
                        <a:t>jtf.setText</a:t>
                      </a:r>
                      <a:r>
                        <a:rPr lang="en-US" sz="1500" dirty="0" smtClean="0">
                          <a:effectLst/>
                        </a:rPr>
                        <a:t>(</a:t>
                      </a:r>
                      <a:r>
                        <a:rPr lang="en-US" sz="1500" dirty="0" err="1" smtClean="0">
                          <a:effectLst/>
                        </a:rPr>
                        <a:t>ae.getActionCommand</a:t>
                      </a:r>
                      <a:r>
                        <a:rPr lang="en-US" sz="1500" dirty="0" smtClean="0">
                          <a:effectLst/>
                        </a:rPr>
                        <a:t>());     }</a:t>
                      </a:r>
                    </a:p>
                    <a:p>
                      <a:pPr marL="0" marR="0" algn="just">
                        <a:lnSpc>
                          <a:spcPct val="115000"/>
                        </a:lnSpc>
                        <a:spcBef>
                          <a:spcPts val="0"/>
                        </a:spcBef>
                        <a:spcAft>
                          <a:spcPts val="0"/>
                        </a:spcAft>
                      </a:pPr>
                      <a:r>
                        <a:rPr lang="en-US" sz="1500" dirty="0" smtClean="0">
                          <a:effectLst/>
                        </a:rPr>
                        <a:t>}</a:t>
                      </a:r>
                      <a:endParaRPr lang="en-US" sz="1500" dirty="0" smtClean="0">
                        <a:effectLst/>
                        <a:latin typeface="Calibri" panose="020F0502020204030204" pitchFamily="34" charset="0"/>
                        <a:ea typeface="Times New Roman" panose="02020603050405020304" pitchFamily="18" charset="0"/>
                        <a:cs typeface="Times New Roman" panose="02020603050405020304" pitchFamily="18" charset="0"/>
                      </a:endParaRPr>
                    </a:p>
                  </a:txBody>
                  <a:tcPr marL="8979" marR="89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214030" name="Picture 4"/>
          <p:cNvPicPr>
            <a:picLocks noChangeAspect="1" noChangeArrowheads="1"/>
          </p:cNvPicPr>
          <p:nvPr/>
        </p:nvPicPr>
        <p:blipFill>
          <a:blip r:embed="rId3" cstate="print"/>
          <a:srcRect/>
          <a:stretch>
            <a:fillRect/>
          </a:stretch>
        </p:blipFill>
        <p:spPr bwMode="auto">
          <a:xfrm>
            <a:off x="4876800" y="4953000"/>
            <a:ext cx="3352800" cy="182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Title 1"/>
          <p:cNvSpPr>
            <a:spLocks noGrp="1"/>
          </p:cNvSpPr>
          <p:nvPr>
            <p:ph type="title"/>
          </p:nvPr>
        </p:nvSpPr>
        <p:spPr>
          <a:xfrm>
            <a:off x="381000" y="274638"/>
            <a:ext cx="8458200" cy="792162"/>
          </a:xfrm>
        </p:spPr>
        <p:txBody>
          <a:bodyPr/>
          <a:lstStyle/>
          <a:p>
            <a:pPr>
              <a:lnSpc>
                <a:spcPct val="115000"/>
              </a:lnSpc>
            </a:pPr>
            <a:r>
              <a:rPr lang="en-US" smtClean="0">
                <a:solidFill>
                  <a:srgbClr val="1D1D1E"/>
                </a:solidFill>
                <a:latin typeface="Cambria" pitchFamily="18" charset="0"/>
                <a:ea typeface="Times New Roman" pitchFamily="18" charset="0"/>
                <a:cs typeface="FranklinGothic-Demi" charset="0"/>
              </a:rPr>
              <a:t>JTable</a:t>
            </a:r>
            <a:endParaRPr lang="en-US" smtClean="0">
              <a:latin typeface="Calibri" pitchFamily="34" charset="0"/>
              <a:ea typeface="Times New Roman" pitchFamily="18" charset="0"/>
              <a:cs typeface="FranklinGothic-Demi" charset="0"/>
            </a:endParaRPr>
          </a:p>
        </p:txBody>
      </p:sp>
      <p:sp>
        <p:nvSpPr>
          <p:cNvPr id="130051" name="Content Placeholder 2"/>
          <p:cNvSpPr>
            <a:spLocks noGrp="1"/>
          </p:cNvSpPr>
          <p:nvPr>
            <p:ph sz="quarter" idx="1"/>
          </p:nvPr>
        </p:nvSpPr>
        <p:spPr>
          <a:xfrm>
            <a:off x="381000" y="1143000"/>
            <a:ext cx="8686800" cy="5486400"/>
          </a:xfrm>
        </p:spPr>
        <p:txBody>
          <a:bodyPr/>
          <a:lstStyle/>
          <a:p>
            <a:pPr algn="just">
              <a:defRPr/>
            </a:pPr>
            <a:r>
              <a:rPr lang="en-US" sz="2400" dirty="0" smtClean="0">
                <a:latin typeface="Cambria" panose="02040503050406030204" pitchFamily="18" charset="0"/>
              </a:rPr>
              <a:t>A </a:t>
            </a:r>
            <a:r>
              <a:rPr lang="en-US" sz="2400" i="1" dirty="0" smtClean="0">
                <a:latin typeface="Cambria" panose="02040503050406030204" pitchFamily="18" charset="0"/>
              </a:rPr>
              <a:t>table </a:t>
            </a:r>
            <a:r>
              <a:rPr lang="en-US" sz="2400" dirty="0" smtClean="0">
                <a:latin typeface="Cambria" panose="02040503050406030204" pitchFamily="18" charset="0"/>
              </a:rPr>
              <a:t>is a component that displays rows and columns of data. </a:t>
            </a:r>
          </a:p>
          <a:p>
            <a:pPr algn="just">
              <a:defRPr/>
            </a:pPr>
            <a:r>
              <a:rPr lang="en-US" sz="2400" dirty="0" smtClean="0">
                <a:latin typeface="Cambria" panose="02040503050406030204" pitchFamily="18" charset="0"/>
              </a:rPr>
              <a:t>Resizing and repositioning of columns are possible. </a:t>
            </a:r>
          </a:p>
          <a:p>
            <a:pPr algn="just">
              <a:defRPr/>
            </a:pPr>
            <a:r>
              <a:rPr lang="en-US" sz="2400" dirty="0" smtClean="0">
                <a:latin typeface="Cambria" panose="02040503050406030204" pitchFamily="18" charset="0"/>
              </a:rPr>
              <a:t>Tables are implemented by the </a:t>
            </a:r>
            <a:r>
              <a:rPr lang="en-US" sz="2400" b="1" dirty="0" err="1" smtClean="0">
                <a:latin typeface="Cambria" panose="02040503050406030204" pitchFamily="18" charset="0"/>
              </a:rPr>
              <a:t>JTable</a:t>
            </a:r>
            <a:r>
              <a:rPr lang="en-US" sz="2400" b="1" dirty="0" smtClean="0">
                <a:latin typeface="Cambria" panose="02040503050406030204" pitchFamily="18" charset="0"/>
              </a:rPr>
              <a:t> </a:t>
            </a:r>
            <a:r>
              <a:rPr lang="en-US" sz="2400" dirty="0" smtClean="0">
                <a:latin typeface="Cambria" panose="02040503050406030204" pitchFamily="18" charset="0"/>
              </a:rPr>
              <a:t>class, which extends </a:t>
            </a:r>
            <a:r>
              <a:rPr lang="en-US" sz="2400" b="1" dirty="0" err="1" smtClean="0">
                <a:latin typeface="Cambria" panose="02040503050406030204" pitchFamily="18" charset="0"/>
              </a:rPr>
              <a:t>JComponent</a:t>
            </a:r>
            <a:r>
              <a:rPr lang="en-US" sz="2400" dirty="0" smtClean="0">
                <a:latin typeface="Cambria" panose="02040503050406030204" pitchFamily="18" charset="0"/>
              </a:rPr>
              <a:t>. </a:t>
            </a:r>
          </a:p>
          <a:p>
            <a:pPr algn="just">
              <a:defRPr/>
            </a:pPr>
            <a:r>
              <a:rPr lang="en-US" sz="2400" b="1" dirty="0" err="1" smtClean="0">
                <a:latin typeface="Cambria" panose="02040503050406030204" pitchFamily="18" charset="0"/>
              </a:rPr>
              <a:t>JTable</a:t>
            </a:r>
            <a:r>
              <a:rPr lang="en-US" sz="2400" dirty="0" smtClean="0">
                <a:latin typeface="Cambria" panose="02040503050406030204" pitchFamily="18" charset="0"/>
              </a:rPr>
              <a:t> constructor :</a:t>
            </a:r>
          </a:p>
          <a:p>
            <a:pPr marL="319088" lvl="1" indent="0" algn="just">
              <a:buFont typeface="Wingdings 2" pitchFamily="18" charset="2"/>
              <a:buNone/>
              <a:defRPr/>
            </a:pPr>
            <a:r>
              <a:rPr lang="en-US" sz="2200" dirty="0" err="1" smtClean="0">
                <a:latin typeface="Cambria" panose="02040503050406030204" pitchFamily="18" charset="0"/>
              </a:rPr>
              <a:t>JTable</a:t>
            </a:r>
            <a:r>
              <a:rPr lang="en-US" sz="2200" dirty="0" smtClean="0">
                <a:latin typeface="Cambria" panose="02040503050406030204" pitchFamily="18" charset="0"/>
              </a:rPr>
              <a:t>(Object </a:t>
            </a:r>
            <a:r>
              <a:rPr lang="en-US" sz="2200" i="1" dirty="0" smtClean="0">
                <a:latin typeface="Cambria" panose="02040503050406030204" pitchFamily="18" charset="0"/>
              </a:rPr>
              <a:t>data</a:t>
            </a:r>
            <a:r>
              <a:rPr lang="en-US" sz="2200" dirty="0" smtClean="0">
                <a:latin typeface="Cambria" panose="02040503050406030204" pitchFamily="18" charset="0"/>
              </a:rPr>
              <a:t>[ ][ ], Object </a:t>
            </a:r>
            <a:r>
              <a:rPr lang="en-US" sz="2200" i="1" dirty="0" err="1" smtClean="0">
                <a:latin typeface="Cambria" panose="02040503050406030204" pitchFamily="18" charset="0"/>
              </a:rPr>
              <a:t>colHeads</a:t>
            </a:r>
            <a:r>
              <a:rPr lang="en-US" sz="2200" dirty="0" smtClean="0">
                <a:latin typeface="Cambria" panose="02040503050406030204" pitchFamily="18" charset="0"/>
              </a:rPr>
              <a:t>[ ])</a:t>
            </a:r>
          </a:p>
          <a:p>
            <a:pPr marL="319088" lvl="1" indent="0" algn="just">
              <a:buFont typeface="Wingdings 2" pitchFamily="18" charset="2"/>
              <a:buNone/>
              <a:defRPr/>
            </a:pPr>
            <a:r>
              <a:rPr lang="en-US" sz="2200" i="1" dirty="0" smtClean="0">
                <a:latin typeface="Cambria" panose="02040503050406030204" pitchFamily="18" charset="0"/>
              </a:rPr>
              <a:t>data </a:t>
            </a:r>
            <a:r>
              <a:rPr lang="en-US" sz="2200" dirty="0" smtClean="0">
                <a:latin typeface="Cambria" panose="02040503050406030204" pitchFamily="18" charset="0"/>
              </a:rPr>
              <a:t>- two-dimensional array of the information to be presented</a:t>
            </a:r>
          </a:p>
          <a:p>
            <a:pPr marL="319088" lvl="1" indent="0" algn="just">
              <a:buFont typeface="Wingdings 2" pitchFamily="18" charset="2"/>
              <a:buNone/>
              <a:defRPr/>
            </a:pPr>
            <a:r>
              <a:rPr lang="en-US" sz="2200" i="1" dirty="0" err="1" smtClean="0">
                <a:latin typeface="Cambria" panose="02040503050406030204" pitchFamily="18" charset="0"/>
              </a:rPr>
              <a:t>colHeads</a:t>
            </a:r>
            <a:r>
              <a:rPr lang="en-US" sz="2200" i="1" dirty="0" smtClean="0">
                <a:latin typeface="Cambria" panose="02040503050406030204" pitchFamily="18" charset="0"/>
              </a:rPr>
              <a:t> </a:t>
            </a:r>
            <a:r>
              <a:rPr lang="en-US" sz="2200" dirty="0" smtClean="0">
                <a:latin typeface="Cambria" panose="02040503050406030204" pitchFamily="18" charset="0"/>
              </a:rPr>
              <a:t>- one-dimensional array with the column headings.</a:t>
            </a:r>
          </a:p>
          <a:p>
            <a:pPr algn="just">
              <a:defRPr/>
            </a:pPr>
            <a:r>
              <a:rPr lang="en-US" sz="2400" dirty="0" smtClean="0">
                <a:latin typeface="Cambria" panose="02040503050406030204" pitchFamily="18" charset="0"/>
              </a:rPr>
              <a:t>Steps for using a table in an applet:</a:t>
            </a:r>
          </a:p>
          <a:p>
            <a:pPr marL="776288" lvl="1" indent="-457200" algn="just">
              <a:buFont typeface="+mj-lt"/>
              <a:buAutoNum type="arabicPeriod"/>
              <a:defRPr/>
            </a:pPr>
            <a:r>
              <a:rPr lang="en-US" sz="2200" dirty="0" smtClean="0">
                <a:latin typeface="Cambria" panose="02040503050406030204" pitchFamily="18" charset="0"/>
              </a:rPr>
              <a:t>Create a </a:t>
            </a:r>
            <a:r>
              <a:rPr lang="en-US" sz="2200" b="1" dirty="0" err="1" smtClean="0">
                <a:latin typeface="Cambria" panose="02040503050406030204" pitchFamily="18" charset="0"/>
              </a:rPr>
              <a:t>JTable</a:t>
            </a:r>
            <a:r>
              <a:rPr lang="en-US" sz="2200" b="1" dirty="0" smtClean="0">
                <a:latin typeface="Cambria" panose="02040503050406030204" pitchFamily="18" charset="0"/>
              </a:rPr>
              <a:t> </a:t>
            </a:r>
            <a:r>
              <a:rPr lang="en-US" sz="2200" dirty="0" smtClean="0">
                <a:latin typeface="Cambria" panose="02040503050406030204" pitchFamily="18" charset="0"/>
              </a:rPr>
              <a:t>object.</a:t>
            </a:r>
          </a:p>
          <a:p>
            <a:pPr marL="776288" lvl="1" indent="-457200" algn="just">
              <a:buFont typeface="+mj-lt"/>
              <a:buAutoNum type="arabicPeriod"/>
              <a:defRPr/>
            </a:pPr>
            <a:r>
              <a:rPr lang="en-US" sz="2200" dirty="0" smtClean="0">
                <a:latin typeface="Cambria" panose="02040503050406030204" pitchFamily="18" charset="0"/>
              </a:rPr>
              <a:t>Create a </a:t>
            </a:r>
            <a:r>
              <a:rPr lang="en-US" sz="2200" b="1" dirty="0" err="1" smtClean="0">
                <a:latin typeface="Cambria" panose="02040503050406030204" pitchFamily="18" charset="0"/>
              </a:rPr>
              <a:t>JScrollPane</a:t>
            </a:r>
            <a:r>
              <a:rPr lang="en-US" sz="2200" b="1" dirty="0" smtClean="0">
                <a:latin typeface="Cambria" panose="02040503050406030204" pitchFamily="18" charset="0"/>
              </a:rPr>
              <a:t> </a:t>
            </a:r>
            <a:r>
              <a:rPr lang="en-US" sz="2200" dirty="0" smtClean="0">
                <a:latin typeface="Cambria" panose="02040503050406030204" pitchFamily="18" charset="0"/>
              </a:rPr>
              <a:t>object. </a:t>
            </a:r>
          </a:p>
          <a:p>
            <a:pPr marL="776288" lvl="1" indent="-457200" algn="just">
              <a:buFont typeface="+mj-lt"/>
              <a:buAutoNum type="arabicPeriod"/>
              <a:defRPr/>
            </a:pPr>
            <a:r>
              <a:rPr lang="en-US" sz="2200" dirty="0" smtClean="0">
                <a:latin typeface="Cambria" panose="02040503050406030204" pitchFamily="18" charset="0"/>
              </a:rPr>
              <a:t>Add the table to the scroll pane.</a:t>
            </a:r>
          </a:p>
          <a:p>
            <a:pPr marL="776288" lvl="1" indent="-457200" algn="just">
              <a:buFont typeface="+mj-lt"/>
              <a:buAutoNum type="arabicPeriod"/>
              <a:defRPr/>
            </a:pPr>
            <a:r>
              <a:rPr lang="en-US" sz="2200" dirty="0" smtClean="0">
                <a:latin typeface="Cambria" panose="02040503050406030204" pitchFamily="18" charset="0"/>
              </a:rPr>
              <a:t>Add the scroll pane to the content pane of the applet.</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2400" y="104775"/>
          <a:ext cx="8839200" cy="7010400"/>
        </p:xfrm>
        <a:graphic>
          <a:graphicData uri="http://schemas.openxmlformats.org/drawingml/2006/table">
            <a:tbl>
              <a:tblPr/>
              <a:tblGrid>
                <a:gridCol w="8839200"/>
              </a:tblGrid>
              <a:tr h="6624638">
                <a:tc>
                  <a:txBody>
                    <a:bodyPr/>
                    <a:lstStyle>
                      <a:lvl1pPr>
                        <a:spcBef>
                          <a:spcPts val="575"/>
                        </a:spcBef>
                        <a:buClr>
                          <a:schemeClr val="accent1"/>
                        </a:buClr>
                        <a:buSzPct val="85000"/>
                        <a:buFont typeface="Wingdings 2" panose="05020102010507070707" pitchFamily="18" charset="2"/>
                        <a:defRPr sz="2200">
                          <a:solidFill>
                            <a:schemeClr val="tx1"/>
                          </a:solidFill>
                          <a:latin typeface="Perpetua" pitchFamily="18" charset="0"/>
                        </a:defRPr>
                      </a:lvl1pPr>
                      <a:lvl2pPr marL="742950" indent="-285750">
                        <a:spcBef>
                          <a:spcPts val="375"/>
                        </a:spcBef>
                        <a:buClr>
                          <a:schemeClr val="accent2"/>
                        </a:buClr>
                        <a:buSzPct val="85000"/>
                        <a:buFont typeface="Wingdings 2" panose="05020102010507070707" pitchFamily="18" charset="2"/>
                        <a:defRPr sz="2000">
                          <a:solidFill>
                            <a:schemeClr val="tx1"/>
                          </a:solidFill>
                          <a:latin typeface="Perpetua" pitchFamily="18" charset="0"/>
                        </a:defRPr>
                      </a:lvl2pPr>
                      <a:lvl3pPr marL="1143000" indent="-228600">
                        <a:spcBef>
                          <a:spcPts val="375"/>
                        </a:spcBef>
                        <a:buClr>
                          <a:srgbClr val="E6B1AB"/>
                        </a:buClr>
                        <a:buSzPct val="85000"/>
                        <a:buFont typeface="Wingdings 2" panose="05020102010507070707" pitchFamily="18" charset="2"/>
                        <a:defRPr>
                          <a:solidFill>
                            <a:schemeClr val="tx1"/>
                          </a:solidFill>
                          <a:latin typeface="Perpetua" pitchFamily="18" charset="0"/>
                        </a:defRPr>
                      </a:lvl3pPr>
                      <a:lvl4pPr marL="1600200" indent="-228600">
                        <a:spcBef>
                          <a:spcPts val="375"/>
                        </a:spcBef>
                        <a:buClr>
                          <a:srgbClr val="A28E6A"/>
                        </a:buClr>
                        <a:buSzPct val="80000"/>
                        <a:buFont typeface="Wingdings 2" panose="05020102010507070707" pitchFamily="18" charset="2"/>
                        <a:defRPr>
                          <a:solidFill>
                            <a:schemeClr val="tx1"/>
                          </a:solidFill>
                          <a:latin typeface="Perpetua" pitchFamily="18" charset="0"/>
                        </a:defRPr>
                      </a:lvl4pPr>
                      <a:lvl5pPr marL="2057400" indent="-228600">
                        <a:spcBef>
                          <a:spcPts val="375"/>
                        </a:spcBef>
                        <a:buClr>
                          <a:srgbClr val="A28E6A"/>
                        </a:buClr>
                        <a:defRPr>
                          <a:solidFill>
                            <a:schemeClr val="tx1"/>
                          </a:solidFill>
                          <a:latin typeface="Perpetua" pitchFamily="18" charset="0"/>
                        </a:defRPr>
                      </a:lvl5pPr>
                      <a:lvl6pPr marL="2514600" indent="-228600" eaLnBrk="0" fontAlgn="base" hangingPunct="0">
                        <a:spcBef>
                          <a:spcPts val="375"/>
                        </a:spcBef>
                        <a:spcAft>
                          <a:spcPct val="0"/>
                        </a:spcAft>
                        <a:buClr>
                          <a:srgbClr val="A28E6A"/>
                        </a:buClr>
                        <a:defRPr>
                          <a:solidFill>
                            <a:schemeClr val="tx1"/>
                          </a:solidFill>
                          <a:latin typeface="Perpetua" pitchFamily="18" charset="0"/>
                        </a:defRPr>
                      </a:lvl6pPr>
                      <a:lvl7pPr marL="2971800" indent="-228600" eaLnBrk="0" fontAlgn="base" hangingPunct="0">
                        <a:spcBef>
                          <a:spcPts val="375"/>
                        </a:spcBef>
                        <a:spcAft>
                          <a:spcPct val="0"/>
                        </a:spcAft>
                        <a:buClr>
                          <a:srgbClr val="A28E6A"/>
                        </a:buClr>
                        <a:defRPr>
                          <a:solidFill>
                            <a:schemeClr val="tx1"/>
                          </a:solidFill>
                          <a:latin typeface="Perpetua" pitchFamily="18" charset="0"/>
                        </a:defRPr>
                      </a:lvl7pPr>
                      <a:lvl8pPr marL="3429000" indent="-228600" eaLnBrk="0" fontAlgn="base" hangingPunct="0">
                        <a:spcBef>
                          <a:spcPts val="375"/>
                        </a:spcBef>
                        <a:spcAft>
                          <a:spcPct val="0"/>
                        </a:spcAft>
                        <a:buClr>
                          <a:srgbClr val="A28E6A"/>
                        </a:buClr>
                        <a:defRPr>
                          <a:solidFill>
                            <a:schemeClr val="tx1"/>
                          </a:solidFill>
                          <a:latin typeface="Perpetua" pitchFamily="18" charset="0"/>
                        </a:defRPr>
                      </a:lvl8pPr>
                      <a:lvl9pPr marL="3886200" indent="-228600" eaLnBrk="0" fontAlgn="base" hangingPunct="0">
                        <a:spcBef>
                          <a:spcPts val="375"/>
                        </a:spcBef>
                        <a:spcAft>
                          <a:spcPct val="0"/>
                        </a:spcAft>
                        <a:buClr>
                          <a:srgbClr val="A28E6A"/>
                        </a:buClr>
                        <a:defRPr>
                          <a:solidFill>
                            <a:schemeClr val="tx1"/>
                          </a:solidFill>
                          <a:latin typeface="Perpetua" pitchFamily="18" charset="0"/>
                        </a:defRPr>
                      </a:lvl9pPr>
                    </a:lstStyle>
                    <a:p>
                      <a:pPr marL="0" marR="0" algn="just">
                        <a:lnSpc>
                          <a:spcPct val="115000"/>
                        </a:lnSpc>
                        <a:spcBef>
                          <a:spcPts val="0"/>
                        </a:spcBef>
                        <a:spcAft>
                          <a:spcPts val="0"/>
                        </a:spcAft>
                      </a:pPr>
                      <a:r>
                        <a:rPr lang="en-US" sz="1600" dirty="0" smtClean="0">
                          <a:effectLst/>
                        </a:rPr>
                        <a:t>import </a:t>
                      </a:r>
                      <a:r>
                        <a:rPr lang="en-US" sz="1600" dirty="0" err="1" smtClean="0">
                          <a:effectLst/>
                        </a:rPr>
                        <a:t>java.awt</a:t>
                      </a:r>
                      <a:r>
                        <a:rPr lang="en-US" sz="1600" dirty="0" smtClean="0">
                          <a:effectLst/>
                        </a:rPr>
                        <a:t>.*;</a:t>
                      </a:r>
                    </a:p>
                    <a:p>
                      <a:pPr marL="0" marR="0" algn="just">
                        <a:lnSpc>
                          <a:spcPct val="115000"/>
                        </a:lnSpc>
                        <a:spcBef>
                          <a:spcPts val="0"/>
                        </a:spcBef>
                        <a:spcAft>
                          <a:spcPts val="0"/>
                        </a:spcAft>
                      </a:pPr>
                      <a:r>
                        <a:rPr lang="en-US" sz="1600" dirty="0" smtClean="0">
                          <a:effectLst/>
                        </a:rPr>
                        <a:t>import </a:t>
                      </a:r>
                      <a:r>
                        <a:rPr lang="en-US" sz="1600" dirty="0" err="1" smtClean="0">
                          <a:effectLst/>
                        </a:rPr>
                        <a:t>javax.swing</a:t>
                      </a:r>
                      <a:r>
                        <a:rPr lang="en-US" sz="1600" dirty="0" smtClean="0">
                          <a:effectLst/>
                        </a:rPr>
                        <a:t>.*;</a:t>
                      </a:r>
                    </a:p>
                    <a:p>
                      <a:pPr marL="0" marR="0" algn="just">
                        <a:lnSpc>
                          <a:spcPct val="115000"/>
                        </a:lnSpc>
                        <a:spcBef>
                          <a:spcPts val="0"/>
                        </a:spcBef>
                        <a:spcAft>
                          <a:spcPts val="0"/>
                        </a:spcAft>
                      </a:pPr>
                      <a:r>
                        <a:rPr lang="en-US" sz="1600" dirty="0" smtClean="0">
                          <a:effectLst/>
                        </a:rPr>
                        <a:t>/*   &lt;applet code="</a:t>
                      </a:r>
                      <a:r>
                        <a:rPr lang="en-US" sz="1600" dirty="0" err="1" smtClean="0">
                          <a:effectLst/>
                        </a:rPr>
                        <a:t>JTableDemo</a:t>
                      </a:r>
                      <a:r>
                        <a:rPr lang="en-US" sz="1600" dirty="0" smtClean="0">
                          <a:effectLst/>
                        </a:rPr>
                        <a:t>" width=400 height=200&gt;</a:t>
                      </a:r>
                    </a:p>
                    <a:p>
                      <a:pPr marL="457200" marR="0" algn="just">
                        <a:lnSpc>
                          <a:spcPct val="115000"/>
                        </a:lnSpc>
                        <a:spcBef>
                          <a:spcPts val="0"/>
                        </a:spcBef>
                        <a:spcAft>
                          <a:spcPts val="0"/>
                        </a:spcAft>
                      </a:pPr>
                      <a:r>
                        <a:rPr lang="en-US" sz="1600" dirty="0" smtClean="0">
                          <a:effectLst/>
                        </a:rPr>
                        <a:t>&lt;/applet&gt;</a:t>
                      </a:r>
                    </a:p>
                    <a:p>
                      <a:pPr marL="0" marR="0" algn="just">
                        <a:lnSpc>
                          <a:spcPct val="115000"/>
                        </a:lnSpc>
                        <a:spcBef>
                          <a:spcPts val="0"/>
                        </a:spcBef>
                        <a:spcAft>
                          <a:spcPts val="0"/>
                        </a:spcAft>
                      </a:pPr>
                      <a:r>
                        <a:rPr lang="en-US" sz="1600" dirty="0" smtClean="0">
                          <a:effectLst/>
                        </a:rPr>
                        <a:t>*/</a:t>
                      </a:r>
                    </a:p>
                    <a:p>
                      <a:pPr marL="0" marR="0" algn="just">
                        <a:lnSpc>
                          <a:spcPct val="115000"/>
                        </a:lnSpc>
                        <a:spcBef>
                          <a:spcPts val="0"/>
                        </a:spcBef>
                        <a:spcAft>
                          <a:spcPts val="0"/>
                        </a:spcAft>
                      </a:pPr>
                      <a:r>
                        <a:rPr lang="en-US" sz="1600" dirty="0" smtClean="0">
                          <a:effectLst/>
                        </a:rPr>
                        <a:t>public class </a:t>
                      </a:r>
                      <a:r>
                        <a:rPr lang="en-US" sz="1600" dirty="0" err="1" smtClean="0">
                          <a:effectLst/>
                        </a:rPr>
                        <a:t>JTableDemo</a:t>
                      </a:r>
                      <a:r>
                        <a:rPr lang="en-US" sz="1600" dirty="0" smtClean="0">
                          <a:effectLst/>
                        </a:rPr>
                        <a:t> extends </a:t>
                      </a:r>
                      <a:r>
                        <a:rPr lang="en-US" sz="1600" dirty="0" err="1" smtClean="0">
                          <a:effectLst/>
                        </a:rPr>
                        <a:t>JApplet</a:t>
                      </a:r>
                      <a:r>
                        <a:rPr lang="en-US" sz="1600" dirty="0" smtClean="0">
                          <a:effectLst/>
                        </a:rPr>
                        <a:t> </a:t>
                      </a:r>
                    </a:p>
                    <a:p>
                      <a:pPr marL="0" marR="0" algn="just">
                        <a:lnSpc>
                          <a:spcPct val="115000"/>
                        </a:lnSpc>
                        <a:spcBef>
                          <a:spcPts val="0"/>
                        </a:spcBef>
                        <a:spcAft>
                          <a:spcPts val="0"/>
                        </a:spcAft>
                      </a:pPr>
                      <a:r>
                        <a:rPr lang="en-US" sz="1600" dirty="0" smtClean="0">
                          <a:effectLst/>
                        </a:rPr>
                        <a:t>{        public void </a:t>
                      </a:r>
                      <a:r>
                        <a:rPr lang="en-US" sz="1600" dirty="0" err="1" smtClean="0">
                          <a:effectLst/>
                        </a:rPr>
                        <a:t>init</a:t>
                      </a:r>
                      <a:r>
                        <a:rPr lang="en-US" sz="1600" dirty="0" smtClean="0">
                          <a:effectLst/>
                        </a:rPr>
                        <a:t>() </a:t>
                      </a:r>
                    </a:p>
                    <a:p>
                      <a:pPr marL="457200" marR="0" algn="just">
                        <a:lnSpc>
                          <a:spcPct val="115000"/>
                        </a:lnSpc>
                        <a:spcBef>
                          <a:spcPts val="0"/>
                        </a:spcBef>
                        <a:spcAft>
                          <a:spcPts val="0"/>
                        </a:spcAft>
                      </a:pPr>
                      <a:r>
                        <a:rPr lang="en-US" sz="1600" dirty="0" smtClean="0">
                          <a:effectLst/>
                        </a:rPr>
                        <a:t>{        Container </a:t>
                      </a:r>
                      <a:r>
                        <a:rPr lang="en-US" sz="1600" dirty="0" err="1" smtClean="0">
                          <a:effectLst/>
                        </a:rPr>
                        <a:t>contentPane</a:t>
                      </a:r>
                      <a:r>
                        <a:rPr lang="en-US" sz="1600" dirty="0" smtClean="0">
                          <a:effectLst/>
                        </a:rPr>
                        <a:t> = </a:t>
                      </a:r>
                      <a:r>
                        <a:rPr lang="en-US" sz="1600" dirty="0" err="1" smtClean="0">
                          <a:effectLst/>
                        </a:rPr>
                        <a:t>getContentPane</a:t>
                      </a:r>
                      <a:r>
                        <a:rPr lang="en-US" sz="1600" dirty="0" smtClean="0">
                          <a:effectLst/>
                        </a:rPr>
                        <a:t>();</a:t>
                      </a:r>
                    </a:p>
                    <a:p>
                      <a:pPr marL="914400" marR="0" algn="just">
                        <a:lnSpc>
                          <a:spcPct val="115000"/>
                        </a:lnSpc>
                        <a:spcBef>
                          <a:spcPts val="0"/>
                        </a:spcBef>
                        <a:spcAft>
                          <a:spcPts val="0"/>
                        </a:spcAft>
                      </a:pPr>
                      <a:r>
                        <a:rPr lang="en-US" sz="1600" dirty="0" err="1" smtClean="0">
                          <a:effectLst/>
                        </a:rPr>
                        <a:t>contentPane.setLayout</a:t>
                      </a:r>
                      <a:r>
                        <a:rPr lang="en-US" sz="1600" dirty="0" smtClean="0">
                          <a:effectLst/>
                        </a:rPr>
                        <a:t>(new </a:t>
                      </a:r>
                      <a:r>
                        <a:rPr lang="en-US" sz="1600" dirty="0" err="1" smtClean="0">
                          <a:effectLst/>
                        </a:rPr>
                        <a:t>BorderLayout</a:t>
                      </a:r>
                      <a:r>
                        <a:rPr lang="en-US" sz="1600" dirty="0" smtClean="0">
                          <a:effectLst/>
                        </a:rPr>
                        <a:t>());</a:t>
                      </a:r>
                    </a:p>
                    <a:p>
                      <a:pPr marL="914400" marR="0" algn="just">
                        <a:lnSpc>
                          <a:spcPct val="115000"/>
                        </a:lnSpc>
                        <a:spcBef>
                          <a:spcPts val="0"/>
                        </a:spcBef>
                        <a:spcAft>
                          <a:spcPts val="0"/>
                        </a:spcAft>
                      </a:pPr>
                      <a:r>
                        <a:rPr lang="en-US" sz="1600" dirty="0" smtClean="0">
                          <a:effectLst/>
                        </a:rPr>
                        <a:t>final String[] </a:t>
                      </a:r>
                      <a:r>
                        <a:rPr lang="en-US" sz="1600" dirty="0" err="1" smtClean="0">
                          <a:effectLst/>
                        </a:rPr>
                        <a:t>colHeads</a:t>
                      </a:r>
                      <a:r>
                        <a:rPr lang="en-US" sz="1600" dirty="0" smtClean="0">
                          <a:effectLst/>
                        </a:rPr>
                        <a:t> = { "Name", "Phone", "Fax" };</a:t>
                      </a:r>
                    </a:p>
                    <a:p>
                      <a:pPr marL="914400" marR="0" algn="just">
                        <a:lnSpc>
                          <a:spcPct val="115000"/>
                        </a:lnSpc>
                        <a:spcBef>
                          <a:spcPts val="0"/>
                        </a:spcBef>
                        <a:spcAft>
                          <a:spcPts val="0"/>
                        </a:spcAft>
                      </a:pPr>
                      <a:endParaRPr lang="en-US" sz="1600" dirty="0" smtClean="0">
                        <a:effectLst/>
                      </a:endParaRPr>
                    </a:p>
                    <a:p>
                      <a:pPr marL="914400" marR="0" algn="just">
                        <a:lnSpc>
                          <a:spcPct val="115000"/>
                        </a:lnSpc>
                        <a:spcBef>
                          <a:spcPts val="0"/>
                        </a:spcBef>
                        <a:spcAft>
                          <a:spcPts val="0"/>
                        </a:spcAft>
                      </a:pPr>
                      <a:r>
                        <a:rPr lang="en-US" sz="1600" dirty="0" smtClean="0">
                          <a:effectLst/>
                        </a:rPr>
                        <a:t>final Object[][] data = 	{  { "Gail", "4567", "8675" }, { "Ken", "7566", "5555" }, { "Viviane", "5634", "5887" }, { "Melanie", "7345", "9222" }, { "Anne", "1237", "3333" }, { "John", "5656", "3144" }, { "Matt", "5672", "2176" }, { "Claire", "6741", "4244" }, { "Erwin", "9023", "5159" }, { "Ellen", "1134", "5332" }, { "Jennifer", "5689", "1212" }, { "Ed", "9030", "1313" }, { "Helen", "6751", "1415" } };</a:t>
                      </a:r>
                    </a:p>
                    <a:p>
                      <a:pPr marL="914400" marR="0" algn="just">
                        <a:lnSpc>
                          <a:spcPct val="115000"/>
                        </a:lnSpc>
                        <a:spcBef>
                          <a:spcPts val="0"/>
                        </a:spcBef>
                        <a:spcAft>
                          <a:spcPts val="0"/>
                        </a:spcAft>
                      </a:pPr>
                      <a:endParaRPr lang="en-US" sz="1600" dirty="0" smtClean="0">
                        <a:effectLst/>
                      </a:endParaRPr>
                    </a:p>
                    <a:p>
                      <a:pPr marL="914400" marR="0" algn="just">
                        <a:lnSpc>
                          <a:spcPct val="115000"/>
                        </a:lnSpc>
                        <a:spcBef>
                          <a:spcPts val="0"/>
                        </a:spcBef>
                        <a:spcAft>
                          <a:spcPts val="0"/>
                        </a:spcAft>
                      </a:pPr>
                      <a:r>
                        <a:rPr lang="en-US" sz="1600" dirty="0" err="1" smtClean="0">
                          <a:effectLst/>
                        </a:rPr>
                        <a:t>JTable</a:t>
                      </a:r>
                      <a:r>
                        <a:rPr lang="en-US" sz="1600" dirty="0" smtClean="0">
                          <a:effectLst/>
                        </a:rPr>
                        <a:t> table = new </a:t>
                      </a:r>
                      <a:r>
                        <a:rPr lang="en-US" sz="1600" dirty="0" err="1" smtClean="0">
                          <a:effectLst/>
                        </a:rPr>
                        <a:t>JTable</a:t>
                      </a:r>
                      <a:r>
                        <a:rPr lang="en-US" sz="1600" dirty="0" smtClean="0">
                          <a:effectLst/>
                        </a:rPr>
                        <a:t>(data, </a:t>
                      </a:r>
                      <a:r>
                        <a:rPr lang="en-US" sz="1600" dirty="0" err="1" smtClean="0">
                          <a:effectLst/>
                        </a:rPr>
                        <a:t>colHeads</a:t>
                      </a:r>
                      <a:r>
                        <a:rPr lang="en-US" sz="1600" dirty="0" smtClean="0">
                          <a:effectLst/>
                        </a:rPr>
                        <a:t>);</a:t>
                      </a:r>
                    </a:p>
                    <a:p>
                      <a:pPr marL="914400" marR="0" algn="just">
                        <a:lnSpc>
                          <a:spcPct val="115000"/>
                        </a:lnSpc>
                        <a:spcBef>
                          <a:spcPts val="0"/>
                        </a:spcBef>
                        <a:spcAft>
                          <a:spcPts val="0"/>
                        </a:spcAft>
                      </a:pPr>
                      <a:r>
                        <a:rPr lang="en-US" sz="1600" dirty="0" err="1" smtClean="0">
                          <a:effectLst/>
                        </a:rPr>
                        <a:t>int</a:t>
                      </a:r>
                      <a:r>
                        <a:rPr lang="en-US" sz="1600" dirty="0" smtClean="0">
                          <a:effectLst/>
                        </a:rPr>
                        <a:t> v = </a:t>
                      </a:r>
                      <a:r>
                        <a:rPr lang="en-US" sz="1600" dirty="0" err="1" smtClean="0">
                          <a:effectLst/>
                        </a:rPr>
                        <a:t>ScrollPaneConstants.VERTICAL_SCROLLBAR_AS_NEEDED</a:t>
                      </a:r>
                      <a:r>
                        <a:rPr lang="en-US" sz="1600" dirty="0" smtClean="0">
                          <a:effectLst/>
                        </a:rPr>
                        <a:t>;</a:t>
                      </a:r>
                    </a:p>
                    <a:p>
                      <a:pPr marL="914400" marR="0" algn="just">
                        <a:lnSpc>
                          <a:spcPct val="115000"/>
                        </a:lnSpc>
                        <a:spcBef>
                          <a:spcPts val="0"/>
                        </a:spcBef>
                        <a:spcAft>
                          <a:spcPts val="0"/>
                        </a:spcAft>
                      </a:pPr>
                      <a:r>
                        <a:rPr lang="en-US" sz="1600" dirty="0" err="1" smtClean="0">
                          <a:effectLst/>
                        </a:rPr>
                        <a:t>int</a:t>
                      </a:r>
                      <a:r>
                        <a:rPr lang="en-US" sz="1600" dirty="0" smtClean="0">
                          <a:effectLst/>
                        </a:rPr>
                        <a:t> h = </a:t>
                      </a:r>
                      <a:r>
                        <a:rPr lang="en-US" sz="1600" dirty="0" err="1" smtClean="0">
                          <a:effectLst/>
                        </a:rPr>
                        <a:t>ScrollPaneConstants.HORIZONTAL_SCROLLBAR_AS_NEEDED</a:t>
                      </a:r>
                      <a:r>
                        <a:rPr lang="en-US" sz="1600" dirty="0" smtClean="0">
                          <a:effectLst/>
                        </a:rPr>
                        <a:t>;</a:t>
                      </a:r>
                    </a:p>
                    <a:p>
                      <a:pPr marL="914400" marR="0" algn="just">
                        <a:lnSpc>
                          <a:spcPct val="115000"/>
                        </a:lnSpc>
                        <a:spcBef>
                          <a:spcPts val="0"/>
                        </a:spcBef>
                        <a:spcAft>
                          <a:spcPts val="0"/>
                        </a:spcAft>
                      </a:pPr>
                      <a:r>
                        <a:rPr lang="en-US" sz="1600" dirty="0" err="1" smtClean="0">
                          <a:effectLst/>
                        </a:rPr>
                        <a:t>JScrollPane</a:t>
                      </a:r>
                      <a:r>
                        <a:rPr lang="en-US" sz="1600" dirty="0" smtClean="0">
                          <a:effectLst/>
                        </a:rPr>
                        <a:t> </a:t>
                      </a:r>
                      <a:r>
                        <a:rPr lang="en-US" sz="1600" dirty="0" err="1" smtClean="0">
                          <a:effectLst/>
                        </a:rPr>
                        <a:t>jsp</a:t>
                      </a:r>
                      <a:r>
                        <a:rPr lang="en-US" sz="1600" dirty="0" smtClean="0">
                          <a:effectLst/>
                        </a:rPr>
                        <a:t> = new </a:t>
                      </a:r>
                      <a:r>
                        <a:rPr lang="en-US" sz="1600" dirty="0" err="1" smtClean="0">
                          <a:effectLst/>
                        </a:rPr>
                        <a:t>JScrollPane</a:t>
                      </a:r>
                      <a:r>
                        <a:rPr lang="en-US" sz="1600" dirty="0" smtClean="0">
                          <a:effectLst/>
                        </a:rPr>
                        <a:t>(table, v, h);</a:t>
                      </a:r>
                    </a:p>
                    <a:p>
                      <a:pPr marL="914400" marR="0" algn="just">
                        <a:lnSpc>
                          <a:spcPct val="115000"/>
                        </a:lnSpc>
                        <a:spcBef>
                          <a:spcPts val="0"/>
                        </a:spcBef>
                        <a:spcAft>
                          <a:spcPts val="0"/>
                        </a:spcAft>
                      </a:pPr>
                      <a:r>
                        <a:rPr lang="en-US" sz="1600" dirty="0" err="1" smtClean="0">
                          <a:effectLst/>
                        </a:rPr>
                        <a:t>contentPane.add</a:t>
                      </a:r>
                      <a:r>
                        <a:rPr lang="en-US" sz="1600" dirty="0" smtClean="0">
                          <a:effectLst/>
                        </a:rPr>
                        <a:t>(</a:t>
                      </a:r>
                      <a:r>
                        <a:rPr lang="en-US" sz="1600" dirty="0" err="1" smtClean="0">
                          <a:effectLst/>
                        </a:rPr>
                        <a:t>jsp</a:t>
                      </a:r>
                      <a:r>
                        <a:rPr lang="en-US" sz="1600" dirty="0" smtClean="0">
                          <a:effectLst/>
                        </a:rPr>
                        <a:t>, </a:t>
                      </a:r>
                      <a:r>
                        <a:rPr lang="en-US" sz="1600" dirty="0" err="1" smtClean="0">
                          <a:effectLst/>
                        </a:rPr>
                        <a:t>BorderLayout.CENTER</a:t>
                      </a:r>
                      <a:r>
                        <a:rPr lang="en-US" sz="1600" dirty="0" smtClean="0">
                          <a:effectLst/>
                        </a:rPr>
                        <a:t>);</a:t>
                      </a:r>
                    </a:p>
                    <a:p>
                      <a:pPr marL="457200" marR="0" algn="just">
                        <a:lnSpc>
                          <a:spcPct val="115000"/>
                        </a:lnSpc>
                        <a:spcBef>
                          <a:spcPts val="0"/>
                        </a:spcBef>
                        <a:spcAft>
                          <a:spcPts val="0"/>
                        </a:spcAft>
                      </a:pPr>
                      <a:r>
                        <a:rPr lang="en-US" sz="1600" dirty="0" smtClean="0">
                          <a:effectLst/>
                        </a:rPr>
                        <a:t>}</a:t>
                      </a:r>
                    </a:p>
                    <a:p>
                      <a:pPr marL="0" marR="0" algn="just">
                        <a:lnSpc>
                          <a:spcPct val="115000"/>
                        </a:lnSpc>
                        <a:spcBef>
                          <a:spcPts val="0"/>
                        </a:spcBef>
                        <a:spcAft>
                          <a:spcPts val="0"/>
                        </a:spcAft>
                      </a:pPr>
                      <a:r>
                        <a:rPr lang="en-US" sz="1600" dirty="0" smtClean="0">
                          <a:effectLst/>
                        </a:rPr>
                        <a:t>}</a:t>
                      </a:r>
                      <a:endParaRPr lang="en-US" sz="16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15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txBody>
                  <a:tcPr marL="8979" marR="89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216072" name="Picture 4"/>
          <p:cNvPicPr>
            <a:picLocks noChangeAspect="1" noChangeArrowheads="1"/>
          </p:cNvPicPr>
          <p:nvPr/>
        </p:nvPicPr>
        <p:blipFill>
          <a:blip r:embed="rId3" cstate="print"/>
          <a:srcRect/>
          <a:stretch>
            <a:fillRect/>
          </a:stretch>
        </p:blipFill>
        <p:spPr bwMode="auto">
          <a:xfrm>
            <a:off x="5105400" y="152400"/>
            <a:ext cx="3810000"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solidFill>
                  <a:schemeClr val="tx1"/>
                </a:solidFill>
                <a:latin typeface="Cambria" pitchFamily="18" charset="0"/>
              </a:rPr>
              <a:t>SortedSet</a:t>
            </a:r>
          </a:p>
        </p:txBody>
      </p:sp>
      <p:sp>
        <p:nvSpPr>
          <p:cNvPr id="39939" name="Content Placeholder 2"/>
          <p:cNvSpPr>
            <a:spLocks noGrp="1"/>
          </p:cNvSpPr>
          <p:nvPr>
            <p:ph idx="1"/>
          </p:nvPr>
        </p:nvSpPr>
        <p:spPr>
          <a:xfrm>
            <a:off x="457200" y="1600200"/>
            <a:ext cx="8229600" cy="3276600"/>
          </a:xfrm>
        </p:spPr>
        <p:txBody>
          <a:bodyPr/>
          <a:lstStyle/>
          <a:p>
            <a:r>
              <a:rPr lang="en-US" smtClean="0">
                <a:latin typeface="Cambria" pitchFamily="18" charset="0"/>
              </a:rPr>
              <a:t>Extends Set</a:t>
            </a:r>
          </a:p>
          <a:p>
            <a:r>
              <a:rPr lang="en-US" smtClean="0">
                <a:latin typeface="Cambria" pitchFamily="18" charset="0"/>
              </a:rPr>
              <a:t>Set in sorted way ie Ascending order</a:t>
            </a:r>
          </a:p>
        </p:txBody>
      </p:sp>
      <p:sp>
        <p:nvSpPr>
          <p:cNvPr id="4" name="Rectangle 3"/>
          <p:cNvSpPr/>
          <p:nvPr/>
        </p:nvSpPr>
        <p:spPr>
          <a:xfrm>
            <a:off x="4114800" y="5067300"/>
            <a:ext cx="5029200" cy="1790700"/>
          </a:xfrm>
          <a:prstGeom prst="rect">
            <a:avLst/>
          </a:prstGeom>
        </p:spPr>
        <p:txBody>
          <a:bodyPr>
            <a:spAutoFit/>
          </a:bodyPr>
          <a:lstStyle/>
          <a:p>
            <a:pPr>
              <a:spcBef>
                <a:spcPct val="20000"/>
              </a:spcBef>
              <a:buClr>
                <a:srgbClr val="3333CC"/>
              </a:buClr>
              <a:buSzPct val="60000"/>
              <a:defRPr/>
            </a:pPr>
            <a:r>
              <a:rPr lang="en-US" dirty="0">
                <a:latin typeface="Cambria" pitchFamily="18" charset="0"/>
              </a:rPr>
              <a:t>Several methods throw</a:t>
            </a:r>
          </a:p>
          <a:p>
            <a:pPr marL="342900" indent="-342900">
              <a:spcBef>
                <a:spcPct val="20000"/>
              </a:spcBef>
              <a:buSzPct val="60000"/>
              <a:buFont typeface="Wingdings" panose="05000000000000000000" pitchFamily="2" charset="2"/>
              <a:buChar char="n"/>
              <a:defRPr/>
            </a:pPr>
            <a:r>
              <a:rPr lang="en-US" kern="0" dirty="0">
                <a:latin typeface="Cambria" pitchFamily="18" charset="0"/>
              </a:rPr>
              <a:t>NoSuchElementException</a:t>
            </a:r>
          </a:p>
          <a:p>
            <a:pPr marL="342900" indent="-342900">
              <a:spcBef>
                <a:spcPct val="20000"/>
              </a:spcBef>
              <a:buSzPct val="60000"/>
              <a:buFont typeface="Wingdings" panose="05000000000000000000" pitchFamily="2" charset="2"/>
              <a:buChar char="n"/>
              <a:defRPr/>
            </a:pPr>
            <a:r>
              <a:rPr lang="en-US" kern="0" dirty="0" err="1">
                <a:latin typeface="Cambria" pitchFamily="18" charset="0"/>
              </a:rPr>
              <a:t>ClassCastException</a:t>
            </a:r>
            <a:endParaRPr lang="en-US" kern="0" dirty="0">
              <a:latin typeface="Cambria" pitchFamily="18" charset="0"/>
            </a:endParaRPr>
          </a:p>
          <a:p>
            <a:pPr marL="342900" indent="-342900">
              <a:spcBef>
                <a:spcPct val="20000"/>
              </a:spcBef>
              <a:buSzPct val="60000"/>
              <a:buFont typeface="Wingdings" panose="05000000000000000000" pitchFamily="2" charset="2"/>
              <a:buChar char="n"/>
              <a:defRPr/>
            </a:pPr>
            <a:r>
              <a:rPr lang="en-US" kern="0" dirty="0" err="1">
                <a:latin typeface="Cambria" pitchFamily="18" charset="0"/>
              </a:rPr>
              <a:t>NullPointerException</a:t>
            </a:r>
            <a:endParaRPr lang="en-US" kern="0" dirty="0">
              <a:latin typeface="Cambria"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smtClean="0">
                <a:solidFill>
                  <a:schemeClr val="tx1"/>
                </a:solidFill>
                <a:latin typeface="Cambria" pitchFamily="18" charset="0"/>
              </a:rPr>
              <a:t>Maps</a:t>
            </a:r>
          </a:p>
        </p:txBody>
      </p:sp>
      <p:sp>
        <p:nvSpPr>
          <p:cNvPr id="60419" name="Content Placeholder 2"/>
          <p:cNvSpPr>
            <a:spLocks noGrp="1"/>
          </p:cNvSpPr>
          <p:nvPr>
            <p:ph idx="1"/>
          </p:nvPr>
        </p:nvSpPr>
        <p:spPr>
          <a:xfrm>
            <a:off x="762000" y="1524000"/>
            <a:ext cx="8839200" cy="4953000"/>
          </a:xfrm>
        </p:spPr>
        <p:txBody>
          <a:bodyPr/>
          <a:lstStyle/>
          <a:p>
            <a:r>
              <a:rPr lang="en-US" dirty="0" smtClean="0">
                <a:latin typeface="Cambria" pitchFamily="18" charset="0"/>
              </a:rPr>
              <a:t>An object which stores association with </a:t>
            </a:r>
            <a:r>
              <a:rPr lang="en-US" b="1" i="1" dirty="0" smtClean="0">
                <a:latin typeface="Cambria" pitchFamily="18" charset="0"/>
              </a:rPr>
              <a:t>keys and </a:t>
            </a:r>
          </a:p>
          <a:p>
            <a:pPr>
              <a:buNone/>
            </a:pPr>
            <a:r>
              <a:rPr lang="en-US" b="1" i="1" dirty="0" smtClean="0">
                <a:latin typeface="Cambria" pitchFamily="18" charset="0"/>
              </a:rPr>
              <a:t>   values.</a:t>
            </a:r>
          </a:p>
          <a:p>
            <a:r>
              <a:rPr lang="en-US" dirty="0" smtClean="0">
                <a:latin typeface="Cambria" pitchFamily="18" charset="0"/>
              </a:rPr>
              <a:t>Keys and values are objects </a:t>
            </a:r>
          </a:p>
          <a:p>
            <a:r>
              <a:rPr lang="en-US" dirty="0" smtClean="0">
                <a:latin typeface="Cambria" pitchFamily="18" charset="0"/>
              </a:rPr>
              <a:t>Keys must be unique, values can be duplicated</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318</TotalTime>
  <Words>5711</Words>
  <Application>Microsoft Office PowerPoint</Application>
  <PresentationFormat>On-screen Show (4:3)</PresentationFormat>
  <Paragraphs>1086</Paragraphs>
  <Slides>72</Slides>
  <Notes>52</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Opulent</vt:lpstr>
      <vt:lpstr>MODULE-III</vt:lpstr>
      <vt:lpstr>Collections Framework</vt:lpstr>
      <vt:lpstr>Goals</vt:lpstr>
      <vt:lpstr>Various Collection Interfaces</vt:lpstr>
      <vt:lpstr>Collection</vt:lpstr>
      <vt:lpstr>List</vt:lpstr>
      <vt:lpstr>Set </vt:lpstr>
      <vt:lpstr>SortedSet</vt:lpstr>
      <vt:lpstr>Maps</vt:lpstr>
      <vt:lpstr>Comparator</vt:lpstr>
      <vt:lpstr>Applet</vt:lpstr>
      <vt:lpstr>Application Program  Vs  Applet Program</vt:lpstr>
      <vt:lpstr>Applets : Example </vt:lpstr>
      <vt:lpstr>Applets</vt:lpstr>
      <vt:lpstr>Applets</vt:lpstr>
      <vt:lpstr>Applets</vt:lpstr>
      <vt:lpstr>Applet Class</vt:lpstr>
      <vt:lpstr>Applet Architecture</vt:lpstr>
      <vt:lpstr>Applet Life Cycle</vt:lpstr>
      <vt:lpstr>Slide 20</vt:lpstr>
      <vt:lpstr>Slide 21</vt:lpstr>
      <vt:lpstr>Slide 22</vt:lpstr>
      <vt:lpstr>Slide 23</vt:lpstr>
      <vt:lpstr>Applet Skeleton</vt:lpstr>
      <vt:lpstr>Slide 25</vt:lpstr>
      <vt:lpstr>Applet Skeleton</vt:lpstr>
      <vt:lpstr>Applet Display Methods</vt:lpstr>
      <vt:lpstr>Slide 28</vt:lpstr>
      <vt:lpstr>Slide 29</vt:lpstr>
      <vt:lpstr>Status Window</vt:lpstr>
      <vt:lpstr>HTML APPLET TAG</vt:lpstr>
      <vt:lpstr>HTML APPLET TAG</vt:lpstr>
      <vt:lpstr>Passing Parameters to Applet</vt:lpstr>
      <vt:lpstr>Slide 34</vt:lpstr>
      <vt:lpstr>Passing Parameters to Applet</vt:lpstr>
      <vt:lpstr>Slide 36</vt:lpstr>
      <vt:lpstr>Slide 37</vt:lpstr>
      <vt:lpstr>Slide 38</vt:lpstr>
      <vt:lpstr>Event Handling</vt:lpstr>
      <vt:lpstr>Event Model:Delegation Event Model </vt:lpstr>
      <vt:lpstr>Event Model : Event</vt:lpstr>
      <vt:lpstr>Event Model : Event Sources</vt:lpstr>
      <vt:lpstr>Event Model : Event Sources</vt:lpstr>
      <vt:lpstr>Event Model : Event Sources</vt:lpstr>
      <vt:lpstr>Event Model : Event Listener</vt:lpstr>
      <vt:lpstr>Event Class</vt:lpstr>
      <vt:lpstr>Slide 47</vt:lpstr>
      <vt:lpstr>Event Listener Interface</vt:lpstr>
      <vt:lpstr>Abstract Window Toolkit-AWT</vt:lpstr>
      <vt:lpstr>Slide 50</vt:lpstr>
      <vt:lpstr>Slide 51</vt:lpstr>
      <vt:lpstr>Window Fundamentals</vt:lpstr>
      <vt:lpstr>Window Fundamentals</vt:lpstr>
      <vt:lpstr>AWT Controls</vt:lpstr>
      <vt:lpstr>AWT Controls</vt:lpstr>
      <vt:lpstr>AWT Controls</vt:lpstr>
      <vt:lpstr>Layout Managers</vt:lpstr>
      <vt:lpstr>Layout Managers</vt:lpstr>
      <vt:lpstr>Menu</vt:lpstr>
      <vt:lpstr>Menu</vt:lpstr>
      <vt:lpstr>Menu</vt:lpstr>
      <vt:lpstr>Menu</vt:lpstr>
      <vt:lpstr>Menu</vt:lpstr>
      <vt:lpstr>Slide 64</vt:lpstr>
      <vt:lpstr>Slide 65</vt:lpstr>
      <vt:lpstr>Slide 66</vt:lpstr>
      <vt:lpstr>Swings</vt:lpstr>
      <vt:lpstr>JApplet</vt:lpstr>
      <vt:lpstr>JButton</vt:lpstr>
      <vt:lpstr>Slide 70</vt:lpstr>
      <vt:lpstr>JTable</vt:lpstr>
      <vt:lpstr>Slide 72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Ms. Ritty Jacob</dc:creator>
  <cp:lastModifiedBy>SOGI  GEORGE</cp:lastModifiedBy>
  <cp:revision>94</cp:revision>
  <dcterms:created xsi:type="dcterms:W3CDTF">2006-08-16T00:00:00Z</dcterms:created>
  <dcterms:modified xsi:type="dcterms:W3CDTF">2017-03-27T07:12:49Z</dcterms:modified>
</cp:coreProperties>
</file>