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0"/>
  </p:notes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3" r:id="rId9"/>
    <p:sldId id="264" r:id="rId10"/>
    <p:sldId id="337" r:id="rId11"/>
    <p:sldId id="266" r:id="rId12"/>
    <p:sldId id="331" r:id="rId13"/>
    <p:sldId id="267" r:id="rId14"/>
    <p:sldId id="268" r:id="rId15"/>
    <p:sldId id="269" r:id="rId16"/>
    <p:sldId id="270" r:id="rId17"/>
    <p:sldId id="336" r:id="rId18"/>
    <p:sldId id="335" r:id="rId19"/>
    <p:sldId id="334" r:id="rId20"/>
    <p:sldId id="275" r:id="rId21"/>
    <p:sldId id="276" r:id="rId22"/>
    <p:sldId id="277" r:id="rId23"/>
    <p:sldId id="280" r:id="rId24"/>
    <p:sldId id="278" r:id="rId25"/>
    <p:sldId id="283" r:id="rId26"/>
    <p:sldId id="284" r:id="rId27"/>
    <p:sldId id="273" r:id="rId28"/>
    <p:sldId id="333" r:id="rId29"/>
    <p:sldId id="338" r:id="rId30"/>
    <p:sldId id="339" r:id="rId31"/>
    <p:sldId id="272" r:id="rId32"/>
    <p:sldId id="291" r:id="rId33"/>
    <p:sldId id="292" r:id="rId34"/>
    <p:sldId id="293" r:id="rId35"/>
    <p:sldId id="294" r:id="rId36"/>
    <p:sldId id="295" r:id="rId37"/>
    <p:sldId id="296" r:id="rId38"/>
    <p:sldId id="340" r:id="rId39"/>
    <p:sldId id="341" r:id="rId40"/>
    <p:sldId id="297" r:id="rId41"/>
    <p:sldId id="342" r:id="rId42"/>
    <p:sldId id="343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2" r:id="rId56"/>
    <p:sldId id="310" r:id="rId57"/>
    <p:sldId id="311" r:id="rId58"/>
    <p:sldId id="313" r:id="rId59"/>
    <p:sldId id="314" r:id="rId60"/>
    <p:sldId id="318" r:id="rId61"/>
    <p:sldId id="316" r:id="rId62"/>
    <p:sldId id="317" r:id="rId63"/>
    <p:sldId id="319" r:id="rId64"/>
    <p:sldId id="320" r:id="rId65"/>
    <p:sldId id="315" r:id="rId66"/>
    <p:sldId id="321" r:id="rId67"/>
    <p:sldId id="353" r:id="rId68"/>
    <p:sldId id="322" r:id="rId69"/>
    <p:sldId id="323" r:id="rId70"/>
    <p:sldId id="325" r:id="rId71"/>
    <p:sldId id="324" r:id="rId72"/>
    <p:sldId id="326" r:id="rId73"/>
    <p:sldId id="327" r:id="rId74"/>
    <p:sldId id="328" r:id="rId75"/>
    <p:sldId id="329" r:id="rId76"/>
    <p:sldId id="354" r:id="rId77"/>
    <p:sldId id="330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70" d="100"/>
          <a:sy n="70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60DB-0A94-4DC7-92BA-04AA0AA310EF}" type="datetimeFigureOut">
              <a:rPr lang="en-IN" smtClean="0"/>
              <a:t>01-02-2017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72-AB16-4133-93A2-605112C6E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SPI-Software Process Improvement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72-AB16-4133-93A2-605112C6ED24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5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6A9078-5E8D-460E-9B4E-2BFFC9C2F68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019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 engineering</a:t>
            </a:r>
            <a:br>
              <a:rPr lang="en-US" dirty="0" smtClean="0"/>
            </a:br>
            <a:r>
              <a:rPr lang="en-US" dirty="0" smtClean="0"/>
              <a:t>module -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Semester VI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. CSE</a:t>
            </a:r>
            <a:br>
              <a:rPr lang="en-US" dirty="0" smtClean="0"/>
            </a:br>
            <a:r>
              <a:rPr lang="en-US" dirty="0" err="1" smtClean="0"/>
              <a:t>Viswajyothi</a:t>
            </a:r>
            <a:r>
              <a:rPr lang="en-US" dirty="0" smtClean="0"/>
              <a:t> College of Engineering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Open-World Computing</a:t>
            </a:r>
          </a:p>
          <a:p>
            <a:pPr lvl="1"/>
            <a:r>
              <a:rPr lang="en-US" dirty="0" smtClean="0"/>
              <a:t>Growth of wireless networking</a:t>
            </a:r>
          </a:p>
          <a:p>
            <a:r>
              <a:rPr lang="en-US" dirty="0" err="1" smtClean="0"/>
              <a:t>Netsourcing</a:t>
            </a:r>
            <a:endParaRPr lang="en-US" dirty="0" smtClean="0"/>
          </a:p>
          <a:p>
            <a:pPr lvl="1"/>
            <a:r>
              <a:rPr lang="en-US" dirty="0" smtClean="0"/>
              <a:t>WWW- Computing Engine and content provider.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Distribution of source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9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Legacy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decades ago and have been continually modified.</a:t>
            </a:r>
          </a:p>
          <a:p>
            <a:r>
              <a:rPr lang="en-US" dirty="0" smtClean="0"/>
              <a:t>Support </a:t>
            </a:r>
            <a:r>
              <a:rPr lang="en-US" dirty="0"/>
              <a:t>core business </a:t>
            </a:r>
            <a:r>
              <a:rPr lang="en-US" dirty="0" smtClean="0"/>
              <a:t>functions.</a:t>
            </a:r>
            <a:endParaRPr lang="en-US" dirty="0"/>
          </a:p>
          <a:p>
            <a:r>
              <a:rPr lang="en-US" dirty="0"/>
              <a:t>Have </a:t>
            </a:r>
            <a:r>
              <a:rPr lang="en-US" dirty="0" smtClean="0"/>
              <a:t>long life </a:t>
            </a:r>
            <a:r>
              <a:rPr lang="en-US" dirty="0"/>
              <a:t>and business </a:t>
            </a:r>
            <a:r>
              <a:rPr lang="en-US" dirty="0" smtClean="0"/>
              <a:t>criticality.</a:t>
            </a:r>
          </a:p>
          <a:p>
            <a:r>
              <a:rPr lang="en-US" dirty="0" smtClean="0"/>
              <a:t>Costly to maintain and risky to evolve.</a:t>
            </a:r>
            <a:endParaRPr lang="en-US" dirty="0"/>
          </a:p>
          <a:p>
            <a:r>
              <a:rPr lang="en-US" dirty="0"/>
              <a:t>Exhibit poor quality</a:t>
            </a:r>
          </a:p>
          <a:p>
            <a:pPr lvl="1" algn="just"/>
            <a:r>
              <a:rPr lang="en-US" sz="2000" dirty="0" smtClean="0"/>
              <a:t>Complex </a:t>
            </a:r>
            <a:r>
              <a:rPr lang="en-US" sz="2000" dirty="0"/>
              <a:t>code, poor documentation, poor testing, poor change </a:t>
            </a:r>
            <a:r>
              <a:rPr lang="en-US" sz="2000" dirty="0" smtClean="0"/>
              <a:t>management.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05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800" dirty="0"/>
              <a:t>Reasons for Evolving </a:t>
            </a:r>
            <a:r>
              <a:rPr lang="en-US" sz="2800" dirty="0" smtClean="0"/>
              <a:t>of Legacy </a:t>
            </a:r>
            <a:r>
              <a:rPr lang="en-US" sz="2800" dirty="0"/>
              <a:t>Software</a:t>
            </a:r>
          </a:p>
          <a:p>
            <a:pPr lvl="1" algn="just"/>
            <a:r>
              <a:rPr lang="en-US" sz="1800" dirty="0" smtClean="0"/>
              <a:t>Must </a:t>
            </a:r>
            <a:r>
              <a:rPr lang="en-US" sz="1800" dirty="0"/>
              <a:t>be adapted to meet the needs of new computing </a:t>
            </a:r>
            <a:r>
              <a:rPr lang="en-US" sz="1800" dirty="0" smtClean="0"/>
              <a:t>environments or technology.</a:t>
            </a:r>
            <a:endParaRPr lang="en-US" sz="1800" dirty="0"/>
          </a:p>
          <a:p>
            <a:pPr lvl="1" algn="just"/>
            <a:r>
              <a:rPr lang="en-US" sz="1800" dirty="0" smtClean="0"/>
              <a:t>Must </a:t>
            </a:r>
            <a:r>
              <a:rPr lang="en-US" sz="1800" dirty="0"/>
              <a:t>be enhanced to implement new business requirements</a:t>
            </a:r>
          </a:p>
          <a:p>
            <a:pPr lvl="1" algn="just"/>
            <a:r>
              <a:rPr lang="en-US" sz="1800" dirty="0" smtClean="0"/>
              <a:t>Must </a:t>
            </a:r>
            <a:r>
              <a:rPr lang="en-US" sz="1800" dirty="0"/>
              <a:t>be changed because of errors found in the specification, design, or </a:t>
            </a:r>
            <a:r>
              <a:rPr lang="en-US" sz="1800" dirty="0" smtClean="0"/>
              <a:t>implementation.</a:t>
            </a:r>
          </a:p>
          <a:p>
            <a:pPr lvl="1" algn="just"/>
            <a:r>
              <a:rPr lang="en-US" sz="1800" dirty="0" smtClean="0"/>
              <a:t>Must be extended to make it interoperable with other more modern systems, databases or networks.</a:t>
            </a:r>
          </a:p>
          <a:p>
            <a:pPr lvl="1" algn="just"/>
            <a:r>
              <a:rPr lang="en-US" sz="1800" dirty="0" smtClean="0"/>
              <a:t>Must be re-architected to make it viable within a network environment.</a:t>
            </a:r>
            <a:endParaRPr lang="en-US" sz="1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74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Legacy System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2.11 LegacySysComponent.eps                                    000FCC30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010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Hardware - may be obsolete mainframe hardware.</a:t>
            </a:r>
          </a:p>
          <a:p>
            <a:pPr algn="just"/>
            <a:r>
              <a:rPr lang="en-US" dirty="0"/>
              <a:t>Support software - may rely on support software from suppliers who are no longer in business.</a:t>
            </a:r>
          </a:p>
          <a:p>
            <a:pPr algn="just"/>
            <a:r>
              <a:rPr lang="en-US" dirty="0"/>
              <a:t>Application software - may be written in obsolete programming languages.</a:t>
            </a:r>
          </a:p>
          <a:p>
            <a:pPr algn="just"/>
            <a:r>
              <a:rPr lang="en-US" dirty="0"/>
              <a:t>Application data - often incomplete and inconsistent.</a:t>
            </a:r>
          </a:p>
          <a:p>
            <a:pPr algn="just"/>
            <a:r>
              <a:rPr lang="en-US" dirty="0"/>
              <a:t>Business processes - may be constrained by software structure and functionality.</a:t>
            </a:r>
          </a:p>
          <a:p>
            <a:pPr algn="just"/>
            <a:r>
              <a:rPr lang="en-US" dirty="0"/>
              <a:t>Business policies and rules - may be implicit and embedded in the system software.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Layered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2.12 LayeredLegacySys.eps                                      000FCC30Macintosh HD                   B8AA5F2E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5"/>
          <a:stretch/>
        </p:blipFill>
        <p:spPr bwMode="auto">
          <a:xfrm>
            <a:off x="1676400" y="2250830"/>
            <a:ext cx="5867400" cy="370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6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Changes to one layer may require consequent changes to layers that are both above and below.</a:t>
            </a:r>
          </a:p>
          <a:p>
            <a:pPr algn="just"/>
            <a:r>
              <a:rPr lang="en-US" dirty="0" smtClean="0"/>
              <a:t>Reasons;</a:t>
            </a:r>
          </a:p>
          <a:p>
            <a:pPr lvl="1" algn="just"/>
            <a:r>
              <a:rPr lang="en-US" dirty="0" smtClean="0"/>
              <a:t>Introduction of new facilities, higher layers need to take advantage of these facilities.</a:t>
            </a:r>
          </a:p>
          <a:p>
            <a:pPr lvl="1" algn="just"/>
            <a:r>
              <a:rPr lang="en-US" dirty="0" smtClean="0"/>
              <a:t>Changes may slow down the system; new h/w needed to improve the system performance.</a:t>
            </a:r>
          </a:p>
          <a:p>
            <a:pPr lvl="1" algn="just"/>
            <a:r>
              <a:rPr lang="en-US" dirty="0" smtClean="0"/>
              <a:t>Changes in h/w makes it impossible to manage the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A concerted </a:t>
            </a:r>
            <a:r>
              <a:rPr lang="en-IN" sz="2800" dirty="0"/>
              <a:t>effort should be made to understand </a:t>
            </a:r>
            <a:r>
              <a:rPr lang="en-IN" sz="2800" dirty="0" smtClean="0"/>
              <a:t>the problem </a:t>
            </a:r>
            <a:r>
              <a:rPr lang="en-IN" sz="2800" dirty="0"/>
              <a:t>before a software solution is developed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Design becomes </a:t>
            </a:r>
            <a:r>
              <a:rPr lang="en-IN" sz="2800" dirty="0"/>
              <a:t>a pivotal </a:t>
            </a:r>
            <a:r>
              <a:rPr lang="en-IN" sz="2800" dirty="0" smtClean="0"/>
              <a:t>activity.</a:t>
            </a:r>
          </a:p>
          <a:p>
            <a:pPr algn="just"/>
            <a:r>
              <a:rPr lang="en-IN" sz="2800" dirty="0" smtClean="0"/>
              <a:t>Software should </a:t>
            </a:r>
            <a:r>
              <a:rPr lang="en-IN" sz="2800" dirty="0"/>
              <a:t>exhibit high quality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Software should </a:t>
            </a:r>
            <a:r>
              <a:rPr lang="en-IN" sz="2800" dirty="0"/>
              <a:t>be maintainable.</a:t>
            </a:r>
          </a:p>
        </p:txBody>
      </p:sp>
    </p:spTree>
    <p:extLst>
      <p:ext uri="{BB962C8B-B14F-4D97-AF65-F5344CB8AC3E}">
        <p14:creationId xmlns:p14="http://schemas.microsoft.com/office/powerpoint/2010/main" val="17606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 algn="just"/>
            <a:r>
              <a:rPr lang="en-IN" dirty="0" smtClean="0"/>
              <a:t>The establishment </a:t>
            </a:r>
            <a:r>
              <a:rPr lang="en-IN" dirty="0"/>
              <a:t>and use of sound engineering principles in </a:t>
            </a:r>
            <a:r>
              <a:rPr lang="en-IN" dirty="0" smtClean="0"/>
              <a:t>order to </a:t>
            </a:r>
            <a:r>
              <a:rPr lang="en-IN" dirty="0"/>
              <a:t>obtain economically software that is reliable and works efficiently on real machines.</a:t>
            </a:r>
            <a:endParaRPr lang="en-US" dirty="0" smtClean="0"/>
          </a:p>
          <a:p>
            <a:pPr algn="just"/>
            <a:r>
              <a:rPr lang="en-US" sz="2400" dirty="0" smtClean="0"/>
              <a:t>The application </a:t>
            </a:r>
            <a:r>
              <a:rPr lang="en-US" sz="2400" dirty="0"/>
              <a:t>of systematic, disciplined, quantifiable approach to the development, operation, and maintenance of software.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algn="just"/>
            <a:r>
              <a:rPr lang="en-GB" dirty="0" smtClean="0"/>
              <a:t>Software </a:t>
            </a:r>
            <a:r>
              <a:rPr lang="en-GB" dirty="0"/>
              <a:t>engineering is an engineering discipline that is concerned with all aspects of software production.</a:t>
            </a:r>
            <a:endParaRPr lang="en-US" sz="1800" dirty="0"/>
          </a:p>
          <a:p>
            <a:pPr algn="just"/>
            <a:endParaRPr lang="en-GB" sz="14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Software engineers should adopt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Systematic and organized approach to their </a:t>
            </a:r>
            <a:r>
              <a:rPr lang="en-US" sz="2400" dirty="0" smtClean="0"/>
              <a:t>work.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appropriate tools and techniques depending on the problem </a:t>
            </a:r>
            <a:r>
              <a:rPr lang="en-US" sz="2400" dirty="0" smtClean="0"/>
              <a:t>  to </a:t>
            </a:r>
            <a:r>
              <a:rPr lang="en-US" sz="2400" dirty="0"/>
              <a:t>be </a:t>
            </a:r>
            <a:r>
              <a:rPr lang="en-US" sz="2400" dirty="0" smtClean="0"/>
              <a:t>solved.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The development constraints and the resources </a:t>
            </a:r>
            <a:r>
              <a:rPr lang="en-US" sz="2400" dirty="0" smtClean="0"/>
              <a:t>available.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Challenge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for Software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Engineers</a:t>
            </a:r>
          </a:p>
          <a:p>
            <a:pPr lvl="1" algn="just">
              <a:lnSpc>
                <a:spcPct val="80000"/>
              </a:lnSpc>
            </a:pPr>
            <a:r>
              <a:rPr lang="en-US" sz="2500" dirty="0" smtClean="0">
                <a:solidFill>
                  <a:srgbClr val="000000"/>
                </a:solidFill>
                <a:cs typeface="Times New Roman" pitchFamily="18" charset="0"/>
              </a:rPr>
              <a:t>Produce high </a:t>
            </a:r>
            <a:r>
              <a:rPr lang="en-US" sz="2500" dirty="0">
                <a:solidFill>
                  <a:srgbClr val="000000"/>
                </a:solidFill>
                <a:cs typeface="Times New Roman" pitchFamily="18" charset="0"/>
              </a:rPr>
              <a:t>quality software </a:t>
            </a:r>
            <a:endParaRPr lang="en-US" sz="25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500" dirty="0" smtClean="0">
                <a:solidFill>
                  <a:srgbClr val="000000"/>
                </a:solidFill>
                <a:cs typeface="Times New Roman" pitchFamily="18" charset="0"/>
              </a:rPr>
              <a:t>With </a:t>
            </a:r>
            <a:r>
              <a:rPr lang="en-US" sz="2500" dirty="0">
                <a:solidFill>
                  <a:srgbClr val="000000"/>
                </a:solidFill>
                <a:cs typeface="Times New Roman" pitchFamily="18" charset="0"/>
              </a:rPr>
              <a:t>finite amount of resources &amp; </a:t>
            </a:r>
            <a:endParaRPr lang="en-US" sz="25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500" dirty="0" smtClean="0">
                <a:solidFill>
                  <a:srgbClr val="000000"/>
                </a:solidFill>
                <a:cs typeface="Times New Roman" pitchFamily="18" charset="0"/>
              </a:rPr>
              <a:t>Within </a:t>
            </a:r>
            <a:r>
              <a:rPr lang="en-US" sz="2500" dirty="0">
                <a:solidFill>
                  <a:srgbClr val="000000"/>
                </a:solidFill>
                <a:cs typeface="Times New Roman" pitchFamily="18" charset="0"/>
              </a:rPr>
              <a:t>a predicted schedule</a:t>
            </a:r>
            <a:endParaRPr lang="en-US" sz="25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51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algn="just"/>
            <a:r>
              <a:rPr lang="en-US" dirty="0" smtClean="0"/>
              <a:t>Computer software is the product that software engineers design and build.</a:t>
            </a:r>
          </a:p>
          <a:p>
            <a:pPr algn="just"/>
            <a:r>
              <a:rPr lang="en-US" dirty="0" smtClean="0"/>
              <a:t>It encompasses </a:t>
            </a:r>
          </a:p>
          <a:p>
            <a:pPr lvl="1" algn="just"/>
            <a:r>
              <a:rPr lang="en-IN" dirty="0" smtClean="0"/>
              <a:t>Instructions (</a:t>
            </a:r>
            <a:r>
              <a:rPr lang="en-IN" dirty="0"/>
              <a:t>computer programs) that when executed provide desired function and performance,</a:t>
            </a:r>
            <a:endParaRPr lang="en-US" dirty="0" smtClean="0"/>
          </a:p>
          <a:p>
            <a:pPr lvl="1" algn="just"/>
            <a:r>
              <a:rPr lang="en-IN" dirty="0" smtClean="0"/>
              <a:t>Data structures </a:t>
            </a:r>
            <a:r>
              <a:rPr lang="en-IN" dirty="0"/>
              <a:t>that enable the programs to adequately manipulate information</a:t>
            </a:r>
            <a:endParaRPr lang="en-US" dirty="0"/>
          </a:p>
          <a:p>
            <a:pPr lvl="1" algn="just"/>
            <a:r>
              <a:rPr lang="en-IN" dirty="0" smtClean="0"/>
              <a:t>Descriptive information </a:t>
            </a:r>
            <a:r>
              <a:rPr lang="en-IN" dirty="0"/>
              <a:t>in both hard copy </a:t>
            </a:r>
            <a:r>
              <a:rPr lang="en-IN" dirty="0" smtClean="0"/>
              <a:t>and virtual </a:t>
            </a:r>
            <a:r>
              <a:rPr lang="en-IN" dirty="0"/>
              <a:t>forms that describes the operation and use of the programs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Software is a logical rather than a physical system element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Software Engineering – Layered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609600" y="4495800"/>
            <a:ext cx="7620000" cy="114300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8913" y="2743200"/>
            <a:ext cx="3171825" cy="4460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latin typeface="Palatino" charset="0"/>
              </a:rPr>
              <a:t>Layered Technology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46163" y="3960813"/>
            <a:ext cx="6629400" cy="1066800"/>
          </a:xfrm>
          <a:prstGeom prst="ellipse">
            <a:avLst/>
          </a:prstGeom>
          <a:solidFill>
            <a:srgbClr val="BC3700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79563" y="3579813"/>
            <a:ext cx="5486400" cy="914400"/>
          </a:xfrm>
          <a:prstGeom prst="ellipse">
            <a:avLst/>
          </a:prstGeom>
          <a:solidFill>
            <a:srgbClr val="333333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60563" y="3351213"/>
            <a:ext cx="4724400" cy="609600"/>
          </a:xfrm>
          <a:prstGeom prst="ellipse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2863" y="5089525"/>
            <a:ext cx="3848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 quality focus: the “bedrock”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22525" y="4556125"/>
            <a:ext cx="41290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Process model: the “framework”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08263" y="4022725"/>
            <a:ext cx="39020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Methods: technical “how  to’s”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5950" y="3489325"/>
            <a:ext cx="290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Tools: CASE preferred</a:t>
            </a:r>
          </a:p>
        </p:txBody>
      </p:sp>
    </p:spTree>
    <p:extLst>
      <p:ext uri="{BB962C8B-B14F-4D97-AF65-F5344CB8AC3E}">
        <p14:creationId xmlns:p14="http://schemas.microsoft.com/office/powerpoint/2010/main" val="14700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772400" cy="510235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 b="1" dirty="0"/>
              <a:t>A quality Focus</a:t>
            </a:r>
          </a:p>
          <a:p>
            <a:pPr algn="just"/>
            <a:r>
              <a:rPr lang="en-US" dirty="0"/>
              <a:t>Every organization is rest on its commitment to quality.</a:t>
            </a:r>
          </a:p>
          <a:p>
            <a:pPr algn="just"/>
            <a:r>
              <a:rPr lang="en-US" dirty="0"/>
              <a:t>Total quality management, </a:t>
            </a:r>
            <a:endParaRPr lang="en-US" dirty="0" smtClean="0"/>
          </a:p>
          <a:p>
            <a:pPr lvl="1" algn="just"/>
            <a:r>
              <a:rPr lang="en-US" dirty="0" smtClean="0"/>
              <a:t>Six </a:t>
            </a:r>
            <a:r>
              <a:rPr lang="en-US" dirty="0"/>
              <a:t>Sigma, or similar  continuous improvement </a:t>
            </a:r>
            <a:r>
              <a:rPr lang="en-US" dirty="0" smtClean="0"/>
              <a:t>culture</a:t>
            </a:r>
            <a:endParaRPr lang="en-US" dirty="0"/>
          </a:p>
          <a:p>
            <a:pPr algn="just">
              <a:buFont typeface="Wingdings" pitchFamily="2" charset="2"/>
              <a:buNone/>
            </a:pPr>
            <a:r>
              <a:rPr lang="en-US" sz="2800" b="1" dirty="0" smtClean="0"/>
              <a:t>Process</a:t>
            </a:r>
            <a:r>
              <a:rPr lang="en-US" b="1" dirty="0"/>
              <a:t>:</a:t>
            </a:r>
          </a:p>
          <a:p>
            <a:pPr algn="just"/>
            <a:r>
              <a:rPr lang="en-US" dirty="0"/>
              <a:t>It’s a foundation layer for software engineering.</a:t>
            </a:r>
          </a:p>
          <a:p>
            <a:pPr algn="just"/>
            <a:r>
              <a:rPr lang="en-US" dirty="0"/>
              <a:t>It’s define </a:t>
            </a:r>
            <a:r>
              <a:rPr lang="en-US" b="1" dirty="0"/>
              <a:t>framework</a:t>
            </a:r>
            <a:r>
              <a:rPr lang="en-US" dirty="0"/>
              <a:t> for a set of </a:t>
            </a:r>
            <a:r>
              <a:rPr lang="en-US" i="1" dirty="0"/>
              <a:t>key process areas</a:t>
            </a:r>
            <a:r>
              <a:rPr lang="en-US" dirty="0"/>
              <a:t> (KRA) </a:t>
            </a:r>
            <a:r>
              <a:rPr lang="en-GB" dirty="0">
                <a:solidFill>
                  <a:srgbClr val="000000"/>
                </a:solidFill>
                <a:cs typeface="Times New Roman" pitchFamily="18" charset="0"/>
              </a:rPr>
              <a:t>for effectively manage and deliver quality software in a cost effective manner</a:t>
            </a:r>
            <a:r>
              <a:rPr lang="en-US" i="1" dirty="0"/>
              <a:t> </a:t>
            </a:r>
          </a:p>
          <a:p>
            <a:pPr algn="just"/>
            <a:r>
              <a:rPr lang="en-IN" dirty="0" smtClean="0"/>
              <a:t>The basis </a:t>
            </a:r>
            <a:r>
              <a:rPr lang="en-IN" dirty="0"/>
              <a:t>for management control of software </a:t>
            </a:r>
            <a:r>
              <a:rPr lang="en-IN" dirty="0" smtClean="0"/>
              <a:t>projects.</a:t>
            </a:r>
          </a:p>
          <a:p>
            <a:pPr lvl="1"/>
            <a:r>
              <a:rPr lang="en-IN" dirty="0" smtClean="0"/>
              <a:t>Establishes the </a:t>
            </a:r>
            <a:r>
              <a:rPr lang="en-IN" dirty="0"/>
              <a:t>context in which technical methods are applied, </a:t>
            </a:r>
            <a:endParaRPr lang="en-IN" dirty="0" smtClean="0"/>
          </a:p>
          <a:p>
            <a:pPr lvl="1"/>
            <a:r>
              <a:rPr lang="en-IN" dirty="0" smtClean="0"/>
              <a:t>Work products </a:t>
            </a:r>
            <a:r>
              <a:rPr lang="en-IN" dirty="0"/>
              <a:t>are produced, </a:t>
            </a:r>
            <a:endParaRPr lang="en-IN" dirty="0" smtClean="0"/>
          </a:p>
          <a:p>
            <a:pPr lvl="1"/>
            <a:r>
              <a:rPr lang="en-IN" dirty="0" smtClean="0"/>
              <a:t>Milestones </a:t>
            </a:r>
            <a:r>
              <a:rPr lang="en-IN" dirty="0"/>
              <a:t>are established,</a:t>
            </a:r>
          </a:p>
          <a:p>
            <a:pPr lvl="1"/>
            <a:r>
              <a:rPr lang="en-IN" dirty="0" smtClean="0"/>
              <a:t>Quality </a:t>
            </a:r>
            <a:r>
              <a:rPr lang="en-IN" dirty="0"/>
              <a:t>is ensured, and </a:t>
            </a:r>
            <a:endParaRPr lang="en-IN" dirty="0" smtClean="0"/>
          </a:p>
          <a:p>
            <a:pPr lvl="1"/>
            <a:r>
              <a:rPr lang="en-IN" dirty="0" smtClean="0"/>
              <a:t>Change </a:t>
            </a:r>
            <a:r>
              <a:rPr lang="en-IN" dirty="0"/>
              <a:t>is properly managed.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en-US" sz="3200" b="1" dirty="0"/>
              <a:t>Methods:</a:t>
            </a:r>
          </a:p>
          <a:p>
            <a:pPr algn="just"/>
            <a:r>
              <a:rPr lang="en-US" dirty="0"/>
              <a:t>It provide the technical </a:t>
            </a:r>
            <a:r>
              <a:rPr lang="en-US" b="1" dirty="0"/>
              <a:t>how-</a:t>
            </a:r>
            <a:r>
              <a:rPr lang="en-US" b="1" dirty="0" err="1"/>
              <a:t>to's</a:t>
            </a:r>
            <a:r>
              <a:rPr lang="en-US" b="1" dirty="0"/>
              <a:t> </a:t>
            </a:r>
            <a:r>
              <a:rPr lang="en-US" dirty="0"/>
              <a:t>for building software.</a:t>
            </a:r>
          </a:p>
          <a:p>
            <a:pPr algn="just"/>
            <a:r>
              <a:rPr lang="en-US" dirty="0"/>
              <a:t>Methods encompass a broad array of tasks that include requirements analysis, design, program construction, testing, and support.</a:t>
            </a:r>
          </a:p>
          <a:p>
            <a:pPr algn="just"/>
            <a:r>
              <a:rPr lang="en-GB" dirty="0">
                <a:solidFill>
                  <a:srgbClr val="000000"/>
                </a:solidFill>
                <a:cs typeface="Times New Roman" pitchFamily="18" charset="0"/>
              </a:rPr>
              <a:t>There could be more than one technique to perform a task and different techniques could be used in different situations.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sz="3200" b="1" dirty="0"/>
              <a:t>Tools</a:t>
            </a:r>
            <a:r>
              <a:rPr lang="en-US" sz="3200" dirty="0"/>
              <a:t>:</a:t>
            </a:r>
          </a:p>
          <a:p>
            <a:pPr algn="just"/>
            <a:r>
              <a:rPr lang="en-US" dirty="0"/>
              <a:t>Provide automated or semi-automated support for the process, methods and quality control. </a:t>
            </a:r>
          </a:p>
          <a:p>
            <a:pPr algn="just"/>
            <a:r>
              <a:rPr lang="en-US" dirty="0"/>
              <a:t>When tools are integrated so that information created by one tool can be used by another, a system for the support of software development, called </a:t>
            </a:r>
            <a:r>
              <a:rPr lang="en-US" b="1" i="1" dirty="0"/>
              <a:t>computer-aided software engineering (CASE)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133600"/>
            <a:ext cx="3033713" cy="4219575"/>
          </a:xfrm>
          <a:prstGeom prst="rect">
            <a:avLst/>
          </a:prstGeom>
          <a:solidFill>
            <a:srgbClr val="CCFFFF"/>
          </a:solidFill>
          <a:ln w="12700">
            <a:solidFill>
              <a:srgbClr val="70A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1">
              <a:lnSpc>
                <a:spcPct val="115000"/>
              </a:lnSpc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5925" y="2616200"/>
            <a:ext cx="2789238" cy="3584575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>
              <a:lnSpc>
                <a:spcPct val="115000"/>
              </a:lnSpc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6588" y="3133725"/>
            <a:ext cx="2233612" cy="11938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1">
              <a:latin typeface="Helvetica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3563" y="2276475"/>
            <a:ext cx="2425700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Process framework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4724400"/>
            <a:ext cx="2235200" cy="1192213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1">
              <a:latin typeface="Helvetica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27432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Umbrella Activities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6750" y="3275013"/>
            <a:ext cx="2425700" cy="65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Framework activity 1</a:t>
            </a:r>
          </a:p>
          <a:p>
            <a:pPr>
              <a:lnSpc>
                <a:spcPct val="115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	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49530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Framework activity  n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4800" y="17526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Software Process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81400" y="1720850"/>
            <a:ext cx="5257800" cy="2774950"/>
          </a:xfrm>
          <a:prstGeom prst="rect">
            <a:avLst/>
          </a:prstGeom>
          <a:solidFill>
            <a:srgbClr val="99CC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773488" y="2133600"/>
            <a:ext cx="4913312" cy="204311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lvl="1" indent="-285750"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Framework activities </a:t>
            </a:r>
          </a:p>
          <a:p>
            <a:pPr marL="742950" lvl="1" indent="-285750"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	    work tasks</a:t>
            </a:r>
          </a:p>
          <a:p>
            <a:pPr marL="1143000" lvl="2" indent="-228600"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work products</a:t>
            </a:r>
          </a:p>
          <a:p>
            <a:pPr marL="1143000" lvl="2" indent="-228600"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milestones &amp; deliverables</a:t>
            </a:r>
          </a:p>
          <a:p>
            <a:pPr marL="1143000" lvl="2" indent="-228600"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QA checkpoints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429000" y="1295400"/>
            <a:ext cx="54102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Process Framework</a:t>
            </a:r>
          </a:p>
          <a:p>
            <a:pPr>
              <a:lnSpc>
                <a:spcPct val="115000"/>
              </a:lnSpc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Umbrella Activities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657600" y="4680972"/>
            <a:ext cx="46482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2000" dirty="0"/>
              <a:t>Each framework activities is populated by a set for </a:t>
            </a:r>
            <a:r>
              <a:rPr lang="en-US" sz="2000" i="1" dirty="0"/>
              <a:t>software engineering actions</a:t>
            </a:r>
            <a:r>
              <a:rPr lang="en-US" sz="2000" dirty="0"/>
              <a:t> – a collection of related tasks.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2000" dirty="0"/>
              <a:t> Each action has individual </a:t>
            </a:r>
            <a:r>
              <a:rPr lang="en-US" sz="2000" i="1" dirty="0"/>
              <a:t>work task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5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b="1" dirty="0"/>
              <a:t>Why process :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process defines who is doing what, when and how to reach a certain goal.</a:t>
            </a:r>
          </a:p>
          <a:p>
            <a:pPr algn="just"/>
            <a:r>
              <a:rPr lang="en-US" dirty="0"/>
              <a:t>To build complete software process.</a:t>
            </a:r>
          </a:p>
          <a:p>
            <a:pPr algn="just"/>
            <a:r>
              <a:rPr lang="en-US" dirty="0"/>
              <a:t>Identified a small number of framework activities that are applicable to all software projects, regardless of their size or complexity.</a:t>
            </a:r>
          </a:p>
          <a:p>
            <a:pPr algn="just"/>
            <a:r>
              <a:rPr lang="en-US" dirty="0"/>
              <a:t>It encompasses a set of umbrella activities that are applicable across the entire software process.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Umbrella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Software project tracking and control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Assessing progress against the project plan.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Take adequate action to maintain schedule.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Formal technical reviews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Assessing software work products in an effort to uncover and remove errors before goes into next action or activity.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Software quality assurance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Define and conducts the activities required to ensure software quality.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Software configuration management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Manages the effects of change. </a:t>
            </a:r>
          </a:p>
          <a:p>
            <a:pPr lvl="1" algn="just">
              <a:lnSpc>
                <a:spcPct val="90000"/>
              </a:lnSpc>
            </a:pPr>
            <a:endParaRPr lang="en-US" altLang="zh-TW" sz="2000" dirty="0">
              <a:ea typeface="PMingLiU" pitchFamily="18" charset="-120"/>
            </a:endParaRP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Document preparation and production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Help to create work products such as models, documents, logs, form and list.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Reusability management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Define criteria  for work product reuse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Mechanisms to achieve reusable components.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Measurement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Define and collects process, project, and product measures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Assist the team in delivering software that meets customer’s needs.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Risk management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Assesses risks that may effect that outcome of project or quality of product (i.e. software)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9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generic view of </a:t>
            </a:r>
            <a:r>
              <a:rPr lang="en-US" b="1" dirty="0" smtClean="0"/>
              <a:t>process (Activities)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8001000" cy="487375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IN" sz="2800" dirty="0" smtClean="0"/>
              <a:t>Five </a:t>
            </a:r>
            <a:r>
              <a:rPr lang="en-IN" sz="2800" dirty="0"/>
              <a:t>framework activities</a:t>
            </a: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Communication</a:t>
            </a:r>
            <a:r>
              <a:rPr lang="en-US" sz="2800" dirty="0"/>
              <a:t>: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Heavy communication with customers, stakeholders, </a:t>
            </a:r>
            <a:r>
              <a:rPr lang="en-US" sz="2400" dirty="0" smtClean="0"/>
              <a:t>team</a:t>
            </a:r>
          </a:p>
          <a:p>
            <a:pPr lvl="2" algn="just">
              <a:lnSpc>
                <a:spcPct val="80000"/>
              </a:lnSpc>
            </a:pPr>
            <a:r>
              <a:rPr lang="en-IN" dirty="0"/>
              <a:t>Understand the problem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Encompasses requirements gathering and related </a:t>
            </a:r>
            <a:r>
              <a:rPr lang="en-US" sz="2400" dirty="0" smtClean="0"/>
              <a:t>activities.</a:t>
            </a:r>
          </a:p>
          <a:p>
            <a:pPr lvl="2"/>
            <a:r>
              <a:rPr lang="en-IN" dirty="0"/>
              <a:t>inception, elicitation, elaboration</a:t>
            </a:r>
            <a:r>
              <a:rPr lang="en-IN" dirty="0" smtClean="0"/>
              <a:t>, negotiation</a:t>
            </a:r>
            <a:r>
              <a:rPr lang="en-IN" dirty="0"/>
              <a:t>, specification, and </a:t>
            </a:r>
            <a:r>
              <a:rPr lang="en-IN" dirty="0" smtClean="0"/>
              <a:t>validation.</a:t>
            </a: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Planning: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Workflow that is to follow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Describe technical task, likely risk, resources will require, work products to be produced and a work schedule.</a:t>
            </a:r>
          </a:p>
          <a:p>
            <a:pPr algn="just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/>
              <a:t>Modeling: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Help developer and customer to understand requirements (Analysis of requirements) &amp; Design of software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Construction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Code generation: either manual or automated or both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– to uncover error in the code.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Deployment: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Delivery to the customer.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Customer provide feedback after evaluation.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0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Describes </a:t>
            </a:r>
            <a:r>
              <a:rPr lang="en-IN" dirty="0"/>
              <a:t>how the </a:t>
            </a:r>
            <a:r>
              <a:rPr lang="en-IN" dirty="0" smtClean="0"/>
              <a:t>framework activities </a:t>
            </a:r>
            <a:r>
              <a:rPr lang="en-IN" dirty="0"/>
              <a:t>and the actions and tasks that occur within each </a:t>
            </a:r>
            <a:r>
              <a:rPr lang="en-IN" dirty="0" smtClean="0"/>
              <a:t>framework activity </a:t>
            </a:r>
            <a:r>
              <a:rPr lang="en-IN" dirty="0"/>
              <a:t>are organized with respect to sequence and </a:t>
            </a:r>
            <a:r>
              <a:rPr lang="en-IN" dirty="0" smtClean="0"/>
              <a:t>time.</a:t>
            </a:r>
          </a:p>
          <a:p>
            <a:pPr algn="just"/>
            <a:r>
              <a:rPr lang="en-IN" dirty="0" smtClean="0"/>
              <a:t>Linear </a:t>
            </a:r>
            <a:r>
              <a:rPr lang="en-IN" dirty="0"/>
              <a:t>process </a:t>
            </a:r>
            <a:r>
              <a:rPr lang="en-IN" dirty="0" smtClean="0"/>
              <a:t>flow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IN" dirty="0" smtClean="0"/>
              <a:t>Iterative </a:t>
            </a:r>
            <a:r>
              <a:rPr lang="en-IN" dirty="0"/>
              <a:t>process </a:t>
            </a:r>
            <a:r>
              <a:rPr lang="en-IN" dirty="0" smtClean="0"/>
              <a:t>flow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81400"/>
            <a:ext cx="78962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1" y="4876800"/>
            <a:ext cx="7762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evolving role of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Software takes on a dual role;</a:t>
            </a:r>
          </a:p>
          <a:p>
            <a:pPr lvl="1" algn="just"/>
            <a:r>
              <a:rPr lang="en-US" dirty="0" smtClean="0"/>
              <a:t>Product:- it delivers the computing potential embodied by computer hardware or, more broadly, a network of computers that are accessible by local hardware. </a:t>
            </a:r>
          </a:p>
          <a:p>
            <a:pPr lvl="1" algn="just"/>
            <a:r>
              <a:rPr lang="en-US" dirty="0" smtClean="0"/>
              <a:t>Vehicle for delivering a product:- </a:t>
            </a:r>
          </a:p>
          <a:p>
            <a:pPr lvl="2" algn="just"/>
            <a:r>
              <a:rPr lang="en-US" dirty="0" smtClean="0"/>
              <a:t>the basis for the control of the computer (operating systems)</a:t>
            </a:r>
          </a:p>
          <a:p>
            <a:pPr lvl="2" algn="just"/>
            <a:r>
              <a:rPr lang="en-US" dirty="0" smtClean="0"/>
              <a:t>the communication of information (networks)</a:t>
            </a:r>
          </a:p>
          <a:p>
            <a:pPr lvl="2" algn="just"/>
            <a:r>
              <a:rPr lang="en-US" dirty="0" smtClean="0"/>
              <a:t>the creation and control of other programs (software tools and environments).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/>
          <a:p>
            <a:pPr algn="just"/>
            <a:r>
              <a:rPr lang="en-IN" dirty="0"/>
              <a:t>Evolutionary process </a:t>
            </a:r>
            <a:r>
              <a:rPr lang="en-IN" dirty="0" smtClean="0"/>
              <a:t>flow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Parallel </a:t>
            </a:r>
            <a:r>
              <a:rPr lang="en-IN" dirty="0"/>
              <a:t>process flow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7435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38600"/>
            <a:ext cx="52006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8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b="1" dirty="0"/>
              <a:t>CASE (Computer-Aided Software Engineering)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800" dirty="0"/>
              <a:t>Software systems that are intended to provide automated support for software process activities. </a:t>
            </a:r>
          </a:p>
          <a:p>
            <a:pPr algn="just"/>
            <a:r>
              <a:rPr lang="en-GB" sz="2800" dirty="0"/>
              <a:t>CASE systems are often used for method support.</a:t>
            </a:r>
          </a:p>
          <a:p>
            <a:pPr algn="just"/>
            <a:r>
              <a:rPr lang="en-GB" sz="2800" dirty="0" err="1"/>
              <a:t>Upper-CASE</a:t>
            </a:r>
            <a:endParaRPr lang="en-GB" sz="2800" dirty="0"/>
          </a:p>
          <a:p>
            <a:pPr lvl="1" algn="just"/>
            <a:r>
              <a:rPr lang="en-GB" sz="2400" dirty="0"/>
              <a:t>Tools to support the early process activities of requirements and design;</a:t>
            </a:r>
          </a:p>
          <a:p>
            <a:pPr algn="just"/>
            <a:r>
              <a:rPr lang="en-GB" sz="2800" dirty="0" err="1"/>
              <a:t>Lower-CASE</a:t>
            </a:r>
            <a:endParaRPr lang="en-GB" sz="2800" dirty="0"/>
          </a:p>
          <a:p>
            <a:pPr lvl="1" algn="just"/>
            <a:r>
              <a:rPr lang="en-GB" sz="2400" dirty="0"/>
              <a:t>Tools to support later activities such as programming, debugging and testing.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30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Software </a:t>
            </a:r>
            <a:r>
              <a:rPr lang="en-US" altLang="zh-CN" b="1" dirty="0" smtClean="0">
                <a:ea typeface="宋体" pitchFamily="2" charset="-122"/>
              </a:rPr>
              <a:t>Process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Process </a:t>
            </a:r>
            <a:r>
              <a:rPr lang="en-US" dirty="0"/>
              <a:t>models prescribe a distinct set of activities, actions, tasks, milestones, and work products required to engineer high quality software.</a:t>
            </a:r>
          </a:p>
          <a:p>
            <a:pPr algn="just"/>
            <a:r>
              <a:rPr lang="en-US" dirty="0"/>
              <a:t>Process models are not perfect, but provide roadmap for software engineering work.</a:t>
            </a:r>
          </a:p>
          <a:p>
            <a:pPr algn="just"/>
            <a:r>
              <a:rPr lang="en-US" dirty="0"/>
              <a:t>Software models provide stability, control, and organization to a process that if not managed can easily get out of control</a:t>
            </a:r>
          </a:p>
          <a:p>
            <a:pPr algn="just"/>
            <a:r>
              <a:rPr lang="en-US" dirty="0"/>
              <a:t>Software process models are adapted to meet the needs of software engineers and managers for a specific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Fix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72139"/>
              </p:ext>
            </p:extLst>
          </p:nvPr>
        </p:nvGraphicFramePr>
        <p:xfrm>
          <a:off x="609600" y="1828800"/>
          <a:ext cx="7467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3" imgW="4114286" imgH="3200000" progId="">
                  <p:embed/>
                </p:oleObj>
              </mc:Choice>
              <mc:Fallback>
                <p:oleObj r:id="rId3" imgW="4114286" imgH="3200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67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earlier approach </a:t>
            </a:r>
          </a:p>
          <a:p>
            <a:pPr lvl="1" algn="just"/>
            <a:r>
              <a:rPr lang="en-US" sz="2400" dirty="0"/>
              <a:t>Product is constructed without specification or any attempt at design.</a:t>
            </a:r>
          </a:p>
          <a:p>
            <a:pPr lvl="1" algn="just"/>
            <a:r>
              <a:rPr lang="en-US" sz="2400" dirty="0" smtClean="0"/>
              <a:t>Developers </a:t>
            </a:r>
            <a:r>
              <a:rPr lang="en-US" sz="2400" dirty="0"/>
              <a:t>simply build a product that is reworked as many times as necessary to satisfy the client.</a:t>
            </a:r>
          </a:p>
          <a:p>
            <a:pPr lvl="1" algn="just"/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/>
              <a:t>may work for small projects but is totally unsatisfactory for products of any reasonable size. </a:t>
            </a:r>
          </a:p>
          <a:p>
            <a:pPr lvl="1" algn="just"/>
            <a:r>
              <a:rPr lang="en-US" sz="2400" dirty="0"/>
              <a:t>Maintenance is high. </a:t>
            </a:r>
            <a:endParaRPr lang="en-US" sz="3200" dirty="0"/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Source of difficulties and </a:t>
            </a:r>
            <a:r>
              <a:rPr lang="en-US" altLang="zh-CN" sz="2400" dirty="0" smtClean="0">
                <a:ea typeface="宋体" pitchFamily="2" charset="-122"/>
              </a:rPr>
              <a:t>deficiencies</a:t>
            </a:r>
          </a:p>
          <a:p>
            <a:pPr lvl="2" algn="just"/>
            <a:r>
              <a:rPr lang="en-US" altLang="zh-CN" dirty="0" smtClean="0">
                <a:ea typeface="宋体" pitchFamily="2" charset="-122"/>
              </a:rPr>
              <a:t>impossible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dirty="0" smtClean="0">
                <a:ea typeface="宋体" pitchFamily="2" charset="-122"/>
              </a:rPr>
              <a:t>predict</a:t>
            </a:r>
          </a:p>
          <a:p>
            <a:pPr lvl="2" algn="just"/>
            <a:r>
              <a:rPr lang="en-US" altLang="zh-CN" dirty="0" smtClean="0">
                <a:ea typeface="宋体" pitchFamily="2" charset="-122"/>
              </a:rPr>
              <a:t>impossible </a:t>
            </a:r>
            <a:r>
              <a:rPr lang="en-US" altLang="zh-CN" dirty="0">
                <a:ea typeface="宋体" pitchFamily="2" charset="-122"/>
              </a:rPr>
              <a:t>to manage</a:t>
            </a:r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Why Models are </a:t>
            </a:r>
            <a:r>
              <a:rPr lang="en-US" altLang="zh-CN" dirty="0" smtClean="0">
                <a:ea typeface="宋体" pitchFamily="2" charset="-122"/>
              </a:rPr>
              <a:t>Needed</a:t>
            </a:r>
            <a:r>
              <a:rPr lang="en-US" altLang="zh-CN" dirty="0">
                <a:ea typeface="宋体" pitchFamily="2" charset="-122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Symptoms </a:t>
            </a:r>
            <a:r>
              <a:rPr lang="en-US" altLang="zh-CN" sz="2800" dirty="0">
                <a:ea typeface="宋体" pitchFamily="2" charset="-122"/>
              </a:rPr>
              <a:t>of inadequacy: the software crisis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Scheduled time </a:t>
            </a:r>
            <a:r>
              <a:rPr lang="en-US" altLang="zh-CN" sz="2800" dirty="0">
                <a:ea typeface="宋体" pitchFamily="2" charset="-122"/>
              </a:rPr>
              <a:t>and cost exceeded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User expectations </a:t>
            </a:r>
            <a:r>
              <a:rPr lang="en-US" altLang="zh-CN" sz="2800" dirty="0">
                <a:ea typeface="宋体" pitchFamily="2" charset="-122"/>
              </a:rPr>
              <a:t>not met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Poor quality</a:t>
            </a:r>
            <a:endParaRPr lang="en-US" altLang="zh-CN" sz="2400" dirty="0">
              <a:ea typeface="宋体" pitchFamily="2" charset="-122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49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&amp; </a:t>
            </a:r>
            <a:r>
              <a:rPr lang="en-US" dirty="0" smtClean="0"/>
              <a:t>Team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Personal Software Process (PSP) </a:t>
            </a:r>
            <a:r>
              <a:rPr lang="en-US" dirty="0" smtClean="0"/>
              <a:t>emphasizes;</a:t>
            </a:r>
          </a:p>
          <a:p>
            <a:pPr lvl="1"/>
            <a:r>
              <a:rPr lang="en-IN" dirty="0" smtClean="0"/>
              <a:t>Personal </a:t>
            </a:r>
            <a:r>
              <a:rPr lang="en-IN" dirty="0"/>
              <a:t>measurement of both the work product </a:t>
            </a:r>
            <a:r>
              <a:rPr lang="en-IN" dirty="0" smtClean="0"/>
              <a:t>that is </a:t>
            </a:r>
            <a:r>
              <a:rPr lang="en-IN" dirty="0"/>
              <a:t>produced and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resultant quality of the work product. </a:t>
            </a:r>
            <a:endParaRPr lang="en-IN" dirty="0" smtClean="0"/>
          </a:p>
          <a:p>
            <a:r>
              <a:rPr lang="en-IN" dirty="0" smtClean="0"/>
              <a:t>PSP </a:t>
            </a:r>
            <a:r>
              <a:rPr lang="en-IN" dirty="0"/>
              <a:t>makes </a:t>
            </a:r>
            <a:r>
              <a:rPr lang="en-IN" dirty="0" smtClean="0"/>
              <a:t>the practitioner </a:t>
            </a:r>
            <a:r>
              <a:rPr lang="en-IN" dirty="0"/>
              <a:t>responsible for </a:t>
            </a:r>
            <a:endParaRPr lang="en-IN" dirty="0" smtClean="0"/>
          </a:p>
          <a:p>
            <a:pPr lvl="1"/>
            <a:r>
              <a:rPr lang="en-IN" dirty="0" smtClean="0"/>
              <a:t>Project </a:t>
            </a:r>
            <a:r>
              <a:rPr lang="en-IN" dirty="0"/>
              <a:t>planning (e.g., estimating and scheduling) </a:t>
            </a:r>
            <a:r>
              <a:rPr lang="en-IN" dirty="0" smtClean="0"/>
              <a:t>and </a:t>
            </a:r>
          </a:p>
          <a:p>
            <a:pPr lvl="1"/>
            <a:r>
              <a:rPr lang="en-IN" dirty="0" smtClean="0"/>
              <a:t>empowers </a:t>
            </a:r>
            <a:r>
              <a:rPr lang="en-IN" dirty="0"/>
              <a:t>the practitioner to control the quality of all software work products </a:t>
            </a:r>
            <a:r>
              <a:rPr lang="en-IN" dirty="0" smtClean="0"/>
              <a:t>that are </a:t>
            </a:r>
            <a:r>
              <a:rPr lang="en-IN" dirty="0"/>
              <a:t>developed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PSP </a:t>
            </a:r>
            <a:r>
              <a:rPr lang="en-US" dirty="0"/>
              <a:t>emphasizes the need to record and analyze the types of errors you make, so you can develop strategies eliminate them.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56260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PSP model Framework Activities</a:t>
            </a:r>
            <a:endParaRPr lang="en-US" sz="3200" dirty="0" smtClean="0"/>
          </a:p>
          <a:p>
            <a:pPr lvl="1" algn="just"/>
            <a:r>
              <a:rPr lang="en-US" sz="2800" dirty="0" smtClean="0"/>
              <a:t>Planning</a:t>
            </a:r>
          </a:p>
          <a:p>
            <a:pPr lvl="2" algn="just"/>
            <a:r>
              <a:rPr lang="en-US" sz="2000" dirty="0" smtClean="0"/>
              <a:t>Isolates </a:t>
            </a:r>
            <a:r>
              <a:rPr lang="en-US" sz="2000" dirty="0"/>
              <a:t>requirements and based on these develops both size &amp; resource estimates. </a:t>
            </a:r>
            <a:endParaRPr lang="en-US" sz="2000" dirty="0" smtClean="0"/>
          </a:p>
          <a:p>
            <a:pPr lvl="2" algn="just"/>
            <a:r>
              <a:rPr lang="en-US" sz="2000" dirty="0" smtClean="0"/>
              <a:t>A </a:t>
            </a:r>
            <a:r>
              <a:rPr lang="en-US" sz="2000" dirty="0"/>
              <a:t>defect estimate is made</a:t>
            </a:r>
            <a:r>
              <a:rPr lang="en-US" sz="2000" dirty="0" smtClean="0"/>
              <a:t>.</a:t>
            </a:r>
          </a:p>
          <a:p>
            <a:pPr lvl="2" algn="just"/>
            <a:r>
              <a:rPr lang="en-US" sz="2000" dirty="0" smtClean="0"/>
              <a:t>Metrics are recorded</a:t>
            </a:r>
          </a:p>
          <a:p>
            <a:pPr lvl="2" algn="just"/>
            <a:r>
              <a:rPr lang="en-US" sz="2000" dirty="0" smtClean="0"/>
              <a:t>Development task  identified and </a:t>
            </a:r>
          </a:p>
          <a:p>
            <a:pPr lvl="2" algn="just"/>
            <a:r>
              <a:rPr lang="en-US" sz="2000" dirty="0" smtClean="0"/>
              <a:t>Schedule is created. </a:t>
            </a:r>
            <a:endParaRPr lang="en-US" sz="2000" dirty="0"/>
          </a:p>
          <a:p>
            <a:pPr lvl="1" algn="just"/>
            <a:r>
              <a:rPr lang="en-US" sz="2800" dirty="0"/>
              <a:t>High level Design </a:t>
            </a:r>
            <a:endParaRPr lang="en-US" sz="2800" dirty="0" smtClean="0"/>
          </a:p>
          <a:p>
            <a:pPr lvl="2" algn="just"/>
            <a:r>
              <a:rPr lang="en-US" sz="2000" dirty="0" smtClean="0"/>
              <a:t>External </a:t>
            </a:r>
            <a:r>
              <a:rPr lang="en-US" sz="2000" dirty="0"/>
              <a:t>specification of all components. </a:t>
            </a:r>
            <a:endParaRPr lang="en-US" sz="2000" dirty="0" smtClean="0"/>
          </a:p>
          <a:p>
            <a:pPr lvl="2" algn="just"/>
            <a:r>
              <a:rPr lang="en-US" sz="2000" dirty="0" smtClean="0"/>
              <a:t>Prototypes are built.</a:t>
            </a:r>
          </a:p>
          <a:p>
            <a:pPr lvl="2" algn="just"/>
            <a:r>
              <a:rPr lang="en-US" sz="2000" dirty="0" smtClean="0"/>
              <a:t>All </a:t>
            </a:r>
            <a:r>
              <a:rPr lang="en-US" sz="2000" dirty="0"/>
              <a:t>issues are recorded and tracked</a:t>
            </a:r>
            <a:r>
              <a:rPr lang="en-US" sz="2000" dirty="0" smtClean="0"/>
              <a:t>.</a:t>
            </a: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400" dirty="0"/>
              <a:t>High level Design </a:t>
            </a:r>
            <a:r>
              <a:rPr lang="en-US" sz="2400" dirty="0" smtClean="0"/>
              <a:t>Review</a:t>
            </a:r>
          </a:p>
          <a:p>
            <a:pPr lvl="2" algn="just"/>
            <a:r>
              <a:rPr lang="en-US" dirty="0" smtClean="0"/>
              <a:t>Formal </a:t>
            </a:r>
            <a:r>
              <a:rPr lang="en-US" dirty="0"/>
              <a:t>verification to uncover </a:t>
            </a:r>
            <a:r>
              <a:rPr lang="en-US" dirty="0" smtClean="0"/>
              <a:t>errors.</a:t>
            </a:r>
          </a:p>
          <a:p>
            <a:pPr lvl="2" algn="just"/>
            <a:r>
              <a:rPr lang="en-US" dirty="0" smtClean="0"/>
              <a:t>Metrics </a:t>
            </a:r>
            <a:r>
              <a:rPr lang="en-US" dirty="0"/>
              <a:t>are maintained for all important tasks &amp; work results.</a:t>
            </a:r>
            <a:endParaRPr lang="en-US" dirty="0" smtClean="0"/>
          </a:p>
          <a:p>
            <a:pPr lvl="1" algn="just"/>
            <a:r>
              <a:rPr lang="en-US" sz="2400" dirty="0" smtClean="0"/>
              <a:t>Development</a:t>
            </a:r>
          </a:p>
          <a:p>
            <a:pPr lvl="2"/>
            <a:r>
              <a:rPr lang="en-IN" dirty="0"/>
              <a:t>The component-level design is refined and reviewed. </a:t>
            </a:r>
            <a:endParaRPr lang="en-IN" dirty="0" smtClean="0"/>
          </a:p>
          <a:p>
            <a:pPr lvl="2"/>
            <a:r>
              <a:rPr lang="en-IN" dirty="0" smtClean="0"/>
              <a:t>Code is </a:t>
            </a:r>
            <a:r>
              <a:rPr lang="en-IN" dirty="0"/>
              <a:t>generated, reviewed, compiled, and tested. </a:t>
            </a:r>
            <a:endParaRPr lang="en-IN" dirty="0" smtClean="0"/>
          </a:p>
          <a:p>
            <a:pPr lvl="2"/>
            <a:r>
              <a:rPr lang="en-IN" dirty="0" smtClean="0"/>
              <a:t>Metrics </a:t>
            </a:r>
            <a:r>
              <a:rPr lang="en-IN" dirty="0"/>
              <a:t>are maintained for </a:t>
            </a:r>
            <a:r>
              <a:rPr lang="en-IN" dirty="0" smtClean="0"/>
              <a:t>all important </a:t>
            </a:r>
            <a:r>
              <a:rPr lang="en-IN" dirty="0"/>
              <a:t>tasks and work results.</a:t>
            </a:r>
            <a:endParaRPr lang="en-US" sz="6600" dirty="0"/>
          </a:p>
          <a:p>
            <a:pPr lvl="1" algn="just"/>
            <a:r>
              <a:rPr lang="en-US" sz="2400" dirty="0" smtClean="0"/>
              <a:t>Postmortem</a:t>
            </a:r>
          </a:p>
          <a:p>
            <a:pPr lvl="2" algn="just"/>
            <a:r>
              <a:rPr lang="en-US" dirty="0" smtClean="0"/>
              <a:t>Effectiveness </a:t>
            </a:r>
            <a:r>
              <a:rPr lang="en-US" dirty="0"/>
              <a:t>of process is determined an improved.</a:t>
            </a:r>
          </a:p>
          <a:p>
            <a:pPr lvl="3" algn="just"/>
            <a:r>
              <a:rPr lang="en-US" dirty="0" smtClean="0"/>
              <a:t>Using </a:t>
            </a:r>
            <a:r>
              <a:rPr lang="en-US" dirty="0"/>
              <a:t>measures &amp; metrics </a:t>
            </a:r>
            <a:r>
              <a:rPr lang="en-US" dirty="0" smtClean="0"/>
              <a:t>collected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0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Need to </a:t>
            </a:r>
            <a:r>
              <a:rPr lang="en-IN" dirty="0"/>
              <a:t>identify errors </a:t>
            </a:r>
            <a:r>
              <a:rPr lang="en-IN" dirty="0" smtClean="0"/>
              <a:t>early, understand the </a:t>
            </a:r>
            <a:r>
              <a:rPr lang="en-IN" dirty="0"/>
              <a:t>types of errors that you are likely to make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 disciplined</a:t>
            </a:r>
            <a:r>
              <a:rPr lang="en-IN" dirty="0"/>
              <a:t>, metrics-based approach to software </a:t>
            </a:r>
            <a:r>
              <a:rPr lang="en-IN" dirty="0" smtClean="0"/>
              <a:t>engineering.</a:t>
            </a:r>
          </a:p>
          <a:p>
            <a:pPr algn="just"/>
            <a:r>
              <a:rPr lang="en-IN" dirty="0" smtClean="0"/>
              <a:t>Significant improvement </a:t>
            </a:r>
            <a:r>
              <a:rPr lang="en-IN" dirty="0"/>
              <a:t>in </a:t>
            </a:r>
            <a:r>
              <a:rPr lang="en-IN" dirty="0" smtClean="0"/>
              <a:t>software engineering </a:t>
            </a:r>
            <a:r>
              <a:rPr lang="en-IN" dirty="0"/>
              <a:t>productivity and software quality </a:t>
            </a:r>
            <a:r>
              <a:rPr lang="en-IN" dirty="0" smtClean="0"/>
              <a:t>if applied properly.</a:t>
            </a:r>
          </a:p>
          <a:p>
            <a:pPr algn="just"/>
            <a:r>
              <a:rPr lang="en-IN" dirty="0" smtClean="0"/>
              <a:t>Not been </a:t>
            </a:r>
            <a:r>
              <a:rPr lang="en-IN" dirty="0"/>
              <a:t>widely adopted throughout the industry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Have more </a:t>
            </a:r>
            <a:r>
              <a:rPr lang="en-IN" dirty="0"/>
              <a:t>to do with human nature and organizational inertia than they do with </a:t>
            </a:r>
            <a:r>
              <a:rPr lang="en-IN" dirty="0" smtClean="0"/>
              <a:t>the strengths </a:t>
            </a:r>
            <a:r>
              <a:rPr lang="en-IN" dirty="0"/>
              <a:t>and weaknesses of the PSP approach. </a:t>
            </a:r>
            <a:endParaRPr lang="en-IN" dirty="0" smtClean="0"/>
          </a:p>
          <a:p>
            <a:pPr lvl="1" algn="just"/>
            <a:r>
              <a:rPr lang="en-IN" dirty="0" smtClean="0"/>
              <a:t>PSP </a:t>
            </a:r>
            <a:r>
              <a:rPr lang="en-IN" dirty="0"/>
              <a:t>is intellectually challenging </a:t>
            </a:r>
            <a:r>
              <a:rPr lang="en-IN" dirty="0" smtClean="0"/>
              <a:t>and demands </a:t>
            </a:r>
            <a:r>
              <a:rPr lang="en-IN" dirty="0"/>
              <a:t>a level of commitment (by practitioners and their managers) that is not </a:t>
            </a:r>
            <a:r>
              <a:rPr lang="en-IN" dirty="0" smtClean="0"/>
              <a:t>always possible </a:t>
            </a:r>
            <a:r>
              <a:rPr lang="en-IN" dirty="0"/>
              <a:t>to obtain. </a:t>
            </a:r>
            <a:endParaRPr lang="en-IN" dirty="0" smtClean="0"/>
          </a:p>
          <a:p>
            <a:pPr lvl="1" algn="just"/>
            <a:r>
              <a:rPr lang="en-IN" dirty="0" smtClean="0"/>
              <a:t>Training </a:t>
            </a:r>
            <a:r>
              <a:rPr lang="en-IN" dirty="0"/>
              <a:t>is relatively lengthy, and training costs are high.</a:t>
            </a:r>
          </a:p>
          <a:p>
            <a:pPr lvl="1" algn="just"/>
            <a:r>
              <a:rPr lang="en-IN" dirty="0"/>
              <a:t>The required level of measurement is culturally difficult for many software people.</a:t>
            </a:r>
          </a:p>
        </p:txBody>
      </p:sp>
    </p:spTree>
    <p:extLst>
      <p:ext uri="{BB962C8B-B14F-4D97-AF65-F5344CB8AC3E}">
        <p14:creationId xmlns:p14="http://schemas.microsoft.com/office/powerpoint/2010/main" val="16105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role has significant changes over a time span of little more than 50 years</a:t>
            </a:r>
          </a:p>
          <a:p>
            <a:pPr algn="just"/>
            <a:r>
              <a:rPr lang="en-US" dirty="0" smtClean="0"/>
              <a:t>Improvements-</a:t>
            </a:r>
          </a:p>
          <a:p>
            <a:pPr lvl="1" algn="just"/>
            <a:r>
              <a:rPr lang="en-US" dirty="0" smtClean="0"/>
              <a:t>in hardware performance</a:t>
            </a:r>
          </a:p>
          <a:p>
            <a:pPr lvl="1" algn="just"/>
            <a:r>
              <a:rPr lang="en-US" dirty="0" smtClean="0"/>
              <a:t>pro-found changes in computing architectures</a:t>
            </a:r>
          </a:p>
          <a:p>
            <a:pPr lvl="1" algn="just"/>
            <a:r>
              <a:rPr lang="en-US" dirty="0" smtClean="0"/>
              <a:t>vast increases in memory and storage capacity</a:t>
            </a:r>
          </a:p>
          <a:p>
            <a:pPr lvl="1" algn="just"/>
            <a:r>
              <a:rPr lang="en-US" dirty="0" smtClean="0"/>
              <a:t>a wide variety of exotic input and output options</a:t>
            </a:r>
          </a:p>
          <a:p>
            <a:pPr algn="just"/>
            <a:r>
              <a:rPr lang="en-US" dirty="0"/>
              <a:t>The lone programmer of an earlier era has been replaced by a team of </a:t>
            </a:r>
            <a:r>
              <a:rPr lang="en-US" dirty="0" smtClean="0"/>
              <a:t>software specialists</a:t>
            </a:r>
            <a:r>
              <a:rPr lang="en-US" dirty="0"/>
              <a:t>, </a:t>
            </a:r>
            <a:endParaRPr lang="en-US" dirty="0" smtClean="0"/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focusing on one part of the technology required to deliver a </a:t>
            </a:r>
            <a:r>
              <a:rPr lang="en-US" dirty="0" smtClean="0"/>
              <a:t>complex application.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Team Software Process (TSP</a:t>
            </a:r>
            <a:r>
              <a:rPr lang="en-US" dirty="0" smtClean="0"/>
              <a:t>)</a:t>
            </a:r>
          </a:p>
          <a:p>
            <a:pPr lvl="1" algn="just"/>
            <a:r>
              <a:rPr lang="en-IN" dirty="0"/>
              <a:t>build a “</a:t>
            </a:r>
            <a:r>
              <a:rPr lang="en-IN" dirty="0" err="1"/>
              <a:t>selfdirected</a:t>
            </a:r>
            <a:r>
              <a:rPr lang="en-IN" dirty="0" smtClean="0"/>
              <a:t>” project </a:t>
            </a:r>
            <a:r>
              <a:rPr lang="en-IN" dirty="0"/>
              <a:t>team that organizes itself to produce high-quality </a:t>
            </a:r>
            <a:r>
              <a:rPr lang="en-IN" dirty="0" smtClean="0"/>
              <a:t>software.</a:t>
            </a:r>
            <a:endParaRPr lang="en-US" dirty="0"/>
          </a:p>
          <a:p>
            <a:pPr algn="just"/>
            <a:r>
              <a:rPr lang="en-IN" dirty="0" smtClean="0"/>
              <a:t>Objectives</a:t>
            </a:r>
          </a:p>
          <a:p>
            <a:pPr lvl="1" algn="just"/>
            <a:r>
              <a:rPr lang="en-IN" dirty="0"/>
              <a:t>Build self-directed teams that plan and track their work, establish goals, </a:t>
            </a:r>
            <a:r>
              <a:rPr lang="en-IN" dirty="0" smtClean="0"/>
              <a:t>and own </a:t>
            </a:r>
            <a:r>
              <a:rPr lang="en-IN" dirty="0"/>
              <a:t>their processes and plans. These can be pure software teams or </a:t>
            </a:r>
            <a:r>
              <a:rPr lang="en-IN" dirty="0" smtClean="0"/>
              <a:t>integrated product </a:t>
            </a:r>
            <a:r>
              <a:rPr lang="en-IN" dirty="0"/>
              <a:t>teams (IPTs) of 3 to about 20 engineers.</a:t>
            </a:r>
          </a:p>
          <a:p>
            <a:pPr lvl="1" algn="just"/>
            <a:r>
              <a:rPr lang="en-IN" dirty="0" smtClean="0"/>
              <a:t>Show </a:t>
            </a:r>
            <a:r>
              <a:rPr lang="en-IN" dirty="0"/>
              <a:t>managers how to coach and motivate their teams and how to </a:t>
            </a:r>
            <a:r>
              <a:rPr lang="en-IN" dirty="0" smtClean="0"/>
              <a:t>help them </a:t>
            </a:r>
            <a:r>
              <a:rPr lang="en-IN" dirty="0"/>
              <a:t>sustain peak performance.</a:t>
            </a:r>
          </a:p>
          <a:p>
            <a:pPr lvl="1" algn="just"/>
            <a:r>
              <a:rPr lang="en-IN" dirty="0" smtClean="0"/>
              <a:t>Accelerate </a:t>
            </a:r>
            <a:r>
              <a:rPr lang="en-IN" dirty="0"/>
              <a:t>software process improvement by making </a:t>
            </a:r>
            <a:r>
              <a:rPr lang="en-IN" dirty="0" smtClean="0"/>
              <a:t>CMM </a:t>
            </a:r>
            <a:r>
              <a:rPr lang="en-IN" dirty="0"/>
              <a:t>Level </a:t>
            </a:r>
            <a:r>
              <a:rPr lang="en-IN" dirty="0" smtClean="0"/>
              <a:t>5 </a:t>
            </a:r>
            <a:r>
              <a:rPr lang="en-IN" dirty="0" err="1" smtClean="0"/>
              <a:t>behavior</a:t>
            </a:r>
            <a:r>
              <a:rPr lang="en-IN" dirty="0" smtClean="0"/>
              <a:t> </a:t>
            </a:r>
            <a:r>
              <a:rPr lang="en-IN" dirty="0"/>
              <a:t>normal and expected.</a:t>
            </a:r>
          </a:p>
          <a:p>
            <a:pPr lvl="1" algn="just"/>
            <a:r>
              <a:rPr lang="en-IN" dirty="0" smtClean="0"/>
              <a:t>Provide </a:t>
            </a:r>
            <a:r>
              <a:rPr lang="en-IN" dirty="0"/>
              <a:t>improvement guidance to high-maturity organizations.</a:t>
            </a:r>
          </a:p>
          <a:p>
            <a:pPr lvl="1" algn="just"/>
            <a:r>
              <a:rPr lang="en-IN" dirty="0" smtClean="0"/>
              <a:t>Facilitate </a:t>
            </a:r>
            <a:r>
              <a:rPr lang="en-IN" dirty="0"/>
              <a:t>university teaching of industrial-grade team skills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TSP </a:t>
            </a:r>
            <a:r>
              <a:rPr lang="en-US" dirty="0"/>
              <a:t>Framework Activities</a:t>
            </a:r>
          </a:p>
          <a:p>
            <a:pPr lvl="1"/>
            <a:r>
              <a:rPr lang="en-US" dirty="0"/>
              <a:t>Launch high level 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Test </a:t>
            </a:r>
          </a:p>
          <a:p>
            <a:pPr lvl="1"/>
            <a:r>
              <a:rPr lang="en-US" dirty="0" smtClean="0"/>
              <a:t>Postmortem</a:t>
            </a:r>
          </a:p>
          <a:p>
            <a:pPr algn="just"/>
            <a:r>
              <a:rPr lang="en-IN" dirty="0" smtClean="0"/>
              <a:t>These activities enable </a:t>
            </a:r>
            <a:r>
              <a:rPr lang="en-IN" dirty="0"/>
              <a:t>the team to plan, design, and construct software in a disciplined </a:t>
            </a:r>
            <a:r>
              <a:rPr lang="en-IN" dirty="0" smtClean="0"/>
              <a:t>manner while </a:t>
            </a:r>
            <a:r>
              <a:rPr lang="en-IN" dirty="0"/>
              <a:t>at the same time quantitatively measuring the process and the product.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guide </a:t>
            </a:r>
            <a:r>
              <a:rPr lang="en-IN" dirty="0"/>
              <a:t>team members in their </a:t>
            </a:r>
            <a:r>
              <a:rPr lang="en-IN" dirty="0" smtClean="0"/>
              <a:t>work TSP Uses a </a:t>
            </a:r>
            <a:r>
              <a:rPr lang="en-IN" dirty="0"/>
              <a:t>wide variety </a:t>
            </a:r>
            <a:r>
              <a:rPr lang="en-IN" dirty="0" smtClean="0"/>
              <a:t>of;</a:t>
            </a:r>
          </a:p>
          <a:p>
            <a:pPr lvl="1"/>
            <a:r>
              <a:rPr lang="en-IN" dirty="0" smtClean="0"/>
              <a:t>Scripts- Specific </a:t>
            </a:r>
            <a:r>
              <a:rPr lang="en-IN" dirty="0"/>
              <a:t>process </a:t>
            </a:r>
            <a:r>
              <a:rPr lang="en-IN" dirty="0" smtClean="0"/>
              <a:t>activities </a:t>
            </a:r>
            <a:r>
              <a:rPr lang="en-IN" dirty="0"/>
              <a:t>and </a:t>
            </a:r>
            <a:r>
              <a:rPr lang="en-IN" dirty="0" smtClean="0"/>
              <a:t>other more </a:t>
            </a:r>
            <a:r>
              <a:rPr lang="en-IN" dirty="0"/>
              <a:t>detailed work functions</a:t>
            </a:r>
            <a:endParaRPr lang="en-IN" dirty="0" smtClean="0"/>
          </a:p>
          <a:p>
            <a:pPr lvl="1"/>
            <a:r>
              <a:rPr lang="en-IN" dirty="0" smtClean="0"/>
              <a:t>Forms</a:t>
            </a:r>
            <a:r>
              <a:rPr lang="en-IN" dirty="0"/>
              <a:t>, and </a:t>
            </a:r>
            <a:r>
              <a:rPr lang="en-IN" dirty="0" smtClean="0"/>
              <a:t>Standards </a:t>
            </a:r>
          </a:p>
          <a:p>
            <a:r>
              <a:rPr lang="en-IN" dirty="0"/>
              <a:t>The team </a:t>
            </a:r>
            <a:r>
              <a:rPr lang="en-IN" dirty="0" smtClean="0"/>
              <a:t>must;</a:t>
            </a:r>
          </a:p>
          <a:p>
            <a:pPr lvl="1"/>
            <a:r>
              <a:rPr lang="en-IN" dirty="0" smtClean="0"/>
              <a:t>Make </a:t>
            </a:r>
            <a:r>
              <a:rPr lang="en-IN" dirty="0"/>
              <a:t>a </a:t>
            </a:r>
            <a:r>
              <a:rPr lang="en-IN" dirty="0" smtClean="0"/>
              <a:t>full commitment </a:t>
            </a:r>
            <a:r>
              <a:rPr lang="en-IN" dirty="0"/>
              <a:t>to the process </a:t>
            </a:r>
            <a:endParaRPr lang="en-IN" dirty="0" smtClean="0"/>
          </a:p>
          <a:p>
            <a:pPr lvl="1"/>
            <a:r>
              <a:rPr lang="en-IN" dirty="0" smtClean="0"/>
              <a:t>Must </a:t>
            </a:r>
            <a:r>
              <a:rPr lang="en-IN" dirty="0"/>
              <a:t>undergo thorough </a:t>
            </a:r>
            <a:r>
              <a:rPr lang="en-IN" dirty="0" smtClean="0"/>
              <a:t>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6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8229600" cy="6556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Process Models- </a:t>
            </a:r>
            <a:r>
              <a:rPr lang="en-US" sz="3200" b="1" dirty="0" smtClean="0"/>
              <a:t>Prescriptive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924800" cy="5407152"/>
          </a:xfrm>
        </p:spPr>
        <p:txBody>
          <a:bodyPr>
            <a:normAutofit/>
          </a:bodyPr>
          <a:lstStyle/>
          <a:p>
            <a:r>
              <a:rPr lang="en-US" sz="2000" b="1" dirty="0"/>
              <a:t>W</a:t>
            </a:r>
            <a:r>
              <a:rPr lang="en-US" sz="2000" b="1" dirty="0" smtClean="0"/>
              <a:t>aterfall Model </a:t>
            </a:r>
            <a:r>
              <a:rPr lang="en-US" sz="1800" b="1" dirty="0" smtClean="0"/>
              <a:t>(</a:t>
            </a:r>
            <a:r>
              <a:rPr lang="en-US" sz="1800" b="1" i="1" dirty="0"/>
              <a:t>classic life </a:t>
            </a:r>
            <a:r>
              <a:rPr lang="en-US" sz="1800" b="1" i="1" dirty="0" smtClean="0"/>
              <a:t>cycle, linear </a:t>
            </a:r>
            <a:r>
              <a:rPr lang="en-US" sz="1800" b="1" i="1" dirty="0"/>
              <a:t>sequential </a:t>
            </a:r>
            <a:r>
              <a:rPr lang="en-US" sz="1800" b="1" i="1" dirty="0" smtClean="0"/>
              <a:t>model)</a:t>
            </a:r>
          </a:p>
          <a:p>
            <a:pPr algn="just"/>
            <a:r>
              <a:rPr lang="en-US" sz="1800" dirty="0"/>
              <a:t>S</a:t>
            </a:r>
            <a:r>
              <a:rPr lang="en-US" sz="1800" dirty="0" smtClean="0"/>
              <a:t>uggests </a:t>
            </a:r>
            <a:r>
              <a:rPr lang="en-US" sz="1800" dirty="0"/>
              <a:t>a systematic, sequential </a:t>
            </a:r>
            <a:r>
              <a:rPr lang="en-US" sz="1800" dirty="0" smtClean="0"/>
              <a:t>approach </a:t>
            </a:r>
            <a:r>
              <a:rPr lang="en-US" sz="1800" dirty="0"/>
              <a:t>to software </a:t>
            </a:r>
            <a:r>
              <a:rPr lang="en-US" sz="1800" dirty="0" smtClean="0"/>
              <a:t>development.</a:t>
            </a:r>
          </a:p>
          <a:p>
            <a:pPr algn="just"/>
            <a:r>
              <a:rPr lang="en-US" sz="1800" dirty="0" smtClean="0"/>
              <a:t>Concrete requirements.</a:t>
            </a:r>
          </a:p>
          <a:p>
            <a:pPr algn="just"/>
            <a:r>
              <a:rPr lang="en-GB" sz="1800" dirty="0" smtClean="0"/>
              <a:t>Appropriate when </a:t>
            </a:r>
            <a:r>
              <a:rPr lang="en-GB" sz="1800" dirty="0"/>
              <a:t>the requirements are well-understood and changes will be fairly limited during the design process.</a:t>
            </a:r>
            <a:endParaRPr lang="en-US" sz="1800" dirty="0"/>
          </a:p>
        </p:txBody>
      </p:sp>
      <p:pic>
        <p:nvPicPr>
          <p:cNvPr id="4" name="Picture 4" descr="Waterf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934200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V-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Limitations of the waterfall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dirty="0" smtClean="0"/>
              <a:t>Real </a:t>
            </a:r>
            <a:r>
              <a:rPr lang="en-GB" dirty="0"/>
              <a:t>projects are rarely follow the sequential model.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dirty="0" smtClean="0"/>
              <a:t>Difficult </a:t>
            </a:r>
            <a:r>
              <a:rPr lang="en-GB" dirty="0"/>
              <a:t>for the customer to state all the requirement explicitly.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Assumes </a:t>
            </a:r>
            <a:r>
              <a:rPr lang="en-US" dirty="0"/>
              <a:t>patience from customer  - working version of </a:t>
            </a:r>
            <a:r>
              <a:rPr lang="en-US" dirty="0" smtClean="0"/>
              <a:t>program </a:t>
            </a:r>
            <a:r>
              <a:rPr lang="en-US" dirty="0"/>
              <a:t>will not available until </a:t>
            </a:r>
            <a:r>
              <a:rPr lang="en-US" dirty="0" smtClean="0"/>
              <a:t>late in the project life span.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Some teams sit ideal for other teams to finish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The model implies that you should attempt to complete a given stage before moving on to the next </a:t>
            </a:r>
            <a:r>
              <a:rPr lang="en-GB" dirty="0" smtClean="0"/>
              <a:t>stage.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dirty="0"/>
              <a:t>The model implies that once the product is finished, everything else is maintenance</a:t>
            </a:r>
            <a:r>
              <a:rPr lang="en-GB" dirty="0" smtClean="0"/>
              <a:t>.</a:t>
            </a:r>
            <a:endParaRPr lang="en-US" dirty="0" smtClean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Delivers a large amount of work products.</a:t>
            </a:r>
            <a:endParaRPr lang="en-GB" dirty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endParaRPr lang="en-GB" dirty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endParaRPr lang="en-GB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Rather than deliver the system as a single delivery, the development and delivery is broken down into increments with each increment delivering part of the required functionality.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4" descr="Increm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67062"/>
            <a:ext cx="6096000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00800" y="4084637"/>
            <a:ext cx="2438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C</a:t>
            </a:r>
            <a:r>
              <a:rPr lang="en-US" dirty="0"/>
              <a:t>- Communication</a:t>
            </a:r>
          </a:p>
          <a:p>
            <a:r>
              <a:rPr lang="en-US" b="1" dirty="0"/>
              <a:t>P </a:t>
            </a:r>
            <a:r>
              <a:rPr lang="en-US" dirty="0"/>
              <a:t>- Planning</a:t>
            </a:r>
          </a:p>
          <a:p>
            <a:r>
              <a:rPr lang="en-US" b="1" dirty="0"/>
              <a:t>M</a:t>
            </a:r>
            <a:r>
              <a:rPr lang="en-US" dirty="0"/>
              <a:t> – Modeling</a:t>
            </a:r>
          </a:p>
          <a:p>
            <a:r>
              <a:rPr lang="en-US" b="1" dirty="0"/>
              <a:t>C </a:t>
            </a:r>
            <a:r>
              <a:rPr lang="en-US" dirty="0"/>
              <a:t>- Construction</a:t>
            </a:r>
          </a:p>
          <a:p>
            <a:r>
              <a:rPr lang="en-US" b="1" dirty="0"/>
              <a:t>D</a:t>
            </a:r>
            <a:r>
              <a:rPr lang="en-US" dirty="0"/>
              <a:t> - Deployment</a:t>
            </a:r>
          </a:p>
        </p:txBody>
      </p:sp>
    </p:spTree>
    <p:extLst>
      <p:ext uri="{BB962C8B-B14F-4D97-AF65-F5344CB8AC3E}">
        <p14:creationId xmlns:p14="http://schemas.microsoft.com/office/powerpoint/2010/main" val="2683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algn="just"/>
            <a:r>
              <a:rPr lang="en-US" dirty="0"/>
              <a:t>First Increment is often core product</a:t>
            </a:r>
          </a:p>
          <a:p>
            <a:pPr lvl="1" algn="just"/>
            <a:r>
              <a:rPr lang="en-US" sz="2400" dirty="0"/>
              <a:t>Includes basic requirement</a:t>
            </a:r>
          </a:p>
          <a:p>
            <a:pPr lvl="1" algn="just"/>
            <a:r>
              <a:rPr lang="en-US" sz="2400" dirty="0"/>
              <a:t>Many supplementary features (known &amp; unknown) remain undelivered</a:t>
            </a:r>
          </a:p>
          <a:p>
            <a:pPr algn="just"/>
            <a:r>
              <a:rPr lang="en-US" dirty="0"/>
              <a:t>A plan of next increment is prepared</a:t>
            </a:r>
          </a:p>
          <a:p>
            <a:pPr lvl="1" algn="just"/>
            <a:r>
              <a:rPr lang="en-US" sz="2400" dirty="0"/>
              <a:t>Modifications of the first increment</a:t>
            </a:r>
          </a:p>
          <a:p>
            <a:pPr lvl="1" algn="just"/>
            <a:r>
              <a:rPr lang="en-US" sz="2400" dirty="0"/>
              <a:t>Additional features of the first increment</a:t>
            </a:r>
          </a:p>
          <a:p>
            <a:pPr algn="just"/>
            <a:r>
              <a:rPr lang="en-US" dirty="0"/>
              <a:t>Incremental model focus more on delivery of operation product with each increment</a:t>
            </a:r>
          </a:p>
        </p:txBody>
      </p:sp>
    </p:spTree>
    <p:extLst>
      <p:ext uri="{BB962C8B-B14F-4D97-AF65-F5344CB8AC3E}">
        <p14:creationId xmlns:p14="http://schemas.microsoft.com/office/powerpoint/2010/main" val="31643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696200" cy="5635752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User requirements are prioritised and the highest priority requirements are included in early increments.</a:t>
            </a:r>
          </a:p>
          <a:p>
            <a:pPr algn="just"/>
            <a:r>
              <a:rPr lang="en-GB" sz="2800" dirty="0"/>
              <a:t>Once the development of an increment is started, the requirements are frozen though requirements for later increments can continue to evolve.</a:t>
            </a:r>
          </a:p>
          <a:p>
            <a:pPr algn="just"/>
            <a:r>
              <a:rPr lang="en-GB" sz="2800" dirty="0"/>
              <a:t>Customer value can be delivered with each increment so system functionality is available earlier.</a:t>
            </a:r>
          </a:p>
          <a:p>
            <a:pPr algn="just"/>
            <a:r>
              <a:rPr lang="en-GB" sz="2800" dirty="0"/>
              <a:t>Early increments act as a prototype to help elicit requirements for later increments</a:t>
            </a:r>
            <a:r>
              <a:rPr lang="en-GB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6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Increment can be planned to manage technical risks.</a:t>
            </a:r>
            <a:endParaRPr lang="en-GB" sz="2800" dirty="0"/>
          </a:p>
          <a:p>
            <a:pPr algn="just"/>
            <a:r>
              <a:rPr lang="en-GB" sz="2800" dirty="0"/>
              <a:t>Lower risk of overall project failure.</a:t>
            </a:r>
          </a:p>
          <a:p>
            <a:pPr algn="just"/>
            <a:r>
              <a:rPr lang="en-GB" sz="2800" dirty="0"/>
              <a:t>The highest priority system services tend to receive the most testing</a:t>
            </a:r>
            <a:r>
              <a:rPr lang="en-GB" sz="2800" dirty="0" smtClean="0"/>
              <a:t>.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particularly useful when enough staffing is not available for the whole project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8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Software is developed or engineered, it is not manufactured in the classical sense like hardware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Software doesn't "wear out</a:t>
            </a:r>
            <a:r>
              <a:rPr lang="en-US" sz="2000" dirty="0" smtClean="0"/>
              <a:t>.“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                    </a:t>
            </a:r>
            <a:r>
              <a:rPr lang="en-US" sz="1600" dirty="0" smtClean="0"/>
              <a:t>Hardware                                                       Software</a:t>
            </a:r>
          </a:p>
          <a:p>
            <a:pPr lvl="1" algn="just"/>
            <a:r>
              <a:rPr lang="en-US" sz="1700" dirty="0" smtClean="0"/>
              <a:t>software </a:t>
            </a:r>
            <a:r>
              <a:rPr lang="en-US" sz="1700" dirty="0"/>
              <a:t>maintenance involves considerably more complexity than </a:t>
            </a:r>
            <a:r>
              <a:rPr lang="en-US" sz="1700" dirty="0" smtClean="0"/>
              <a:t>hardware maintenance</a:t>
            </a:r>
            <a:r>
              <a:rPr lang="en-US" sz="1700" dirty="0"/>
              <a:t>.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886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3810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79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Rapid Application Development (RAD)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4873752"/>
          </a:xfrm>
        </p:spPr>
        <p:txBody>
          <a:bodyPr/>
          <a:lstStyle/>
          <a:p>
            <a:pPr algn="just"/>
            <a:r>
              <a:rPr lang="en-US" i="1" dirty="0"/>
              <a:t>Rapid application development </a:t>
            </a:r>
            <a:r>
              <a:rPr lang="en-US" dirty="0"/>
              <a:t>(RAD) is an incremental software development </a:t>
            </a:r>
            <a:r>
              <a:rPr lang="en-US" dirty="0" smtClean="0"/>
              <a:t>process model </a:t>
            </a:r>
            <a:r>
              <a:rPr lang="en-US" dirty="0"/>
              <a:t>that emphasizes an extremely short development cycle.</a:t>
            </a:r>
          </a:p>
        </p:txBody>
      </p:sp>
      <p:pic>
        <p:nvPicPr>
          <p:cNvPr id="4" name="Picture 4" descr="RAD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14600"/>
            <a:ext cx="80772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77200" cy="53309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/>
              <a:t>Communication</a:t>
            </a:r>
            <a:r>
              <a:rPr lang="en-US" dirty="0"/>
              <a:t> – to understand business problem.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Planning</a:t>
            </a:r>
            <a:r>
              <a:rPr lang="en-US" dirty="0"/>
              <a:t> – multiple s/w teams works in parallel on diff. system.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Modeling</a:t>
            </a:r>
            <a:r>
              <a:rPr lang="en-US" dirty="0"/>
              <a:t> –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/>
              <a:t>Business</a:t>
            </a:r>
            <a:r>
              <a:rPr lang="en-US" sz="2400" dirty="0"/>
              <a:t> </a:t>
            </a:r>
            <a:r>
              <a:rPr lang="en-US" sz="2400" b="1" dirty="0"/>
              <a:t>modeling</a:t>
            </a:r>
            <a:r>
              <a:rPr lang="en-US" sz="2400" dirty="0"/>
              <a:t> – Information flow among business is working.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Ex. What kind of information drives?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Who is going to generate information?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From where information comes and goes? 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/>
              <a:t>Data modeling</a:t>
            </a:r>
            <a:r>
              <a:rPr lang="en-US" sz="2400" dirty="0"/>
              <a:t> – Information refine into set of data objects that are needed to support business.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/>
              <a:t>Process modeling</a:t>
            </a:r>
            <a:r>
              <a:rPr lang="en-US" sz="2400" dirty="0"/>
              <a:t> – Data object transforms to information flow necessary to implement business.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3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Construction </a:t>
            </a:r>
            <a:r>
              <a:rPr lang="en-US" dirty="0" smtClean="0"/>
              <a:t>– Highlighting </a:t>
            </a:r>
            <a:r>
              <a:rPr lang="en-US" dirty="0"/>
              <a:t>the use of pre-existing software component.</a:t>
            </a:r>
          </a:p>
          <a:p>
            <a:pPr algn="just"/>
            <a:r>
              <a:rPr lang="en-US" b="1" dirty="0"/>
              <a:t>Deployment</a:t>
            </a:r>
            <a:r>
              <a:rPr lang="en-US" dirty="0"/>
              <a:t> – Deliver to customer basis for subsequent iteration.</a:t>
            </a:r>
          </a:p>
          <a:p>
            <a:pPr algn="just"/>
            <a:r>
              <a:rPr lang="en-US" dirty="0"/>
              <a:t>RAD model emphasize a short development cycle.</a:t>
            </a:r>
          </a:p>
          <a:p>
            <a:pPr algn="just"/>
            <a:r>
              <a:rPr lang="en-US" dirty="0"/>
              <a:t>“High speed” edition of linear sequential model.</a:t>
            </a:r>
          </a:p>
          <a:p>
            <a:pPr algn="just"/>
            <a:r>
              <a:rPr lang="en-US" dirty="0"/>
              <a:t>If requirement are well understood and project scope is constrained then it enable development team to create “ fully functional system” within a very short time period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Makes heavy use of reusable software components with an extremely short development cycle </a:t>
            </a:r>
            <a:endParaRPr lang="en-US" dirty="0" smtClean="0"/>
          </a:p>
          <a:p>
            <a:pPr algn="just"/>
            <a:r>
              <a:rPr lang="en-US" dirty="0"/>
              <a:t>Each major function can be addressed by a separate team and then integrated to form a whole.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/>
              <a:t>Drawback</a:t>
            </a:r>
            <a:r>
              <a:rPr lang="en-US" sz="32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For large but scalable projects</a:t>
            </a:r>
          </a:p>
          <a:p>
            <a:pPr lvl="2" algn="just">
              <a:lnSpc>
                <a:spcPct val="90000"/>
              </a:lnSpc>
            </a:pPr>
            <a:r>
              <a:rPr lang="en-US" sz="2400" dirty="0"/>
              <a:t>RAD requires sufficient human resources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Projects fail if developers and customers are not committed in a much shortened time-frame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Problematic if system can not be modularized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Not appropriate when technical risks are high </a:t>
            </a:r>
            <a:r>
              <a:rPr lang="en-US" sz="2400" dirty="0" smtClean="0"/>
              <a:t>(heavy </a:t>
            </a:r>
            <a:r>
              <a:rPr lang="en-US" sz="2400" dirty="0"/>
              <a:t>use of new technology)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97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Evolutionary Process </a:t>
            </a:r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Prototyping Model</a:t>
            </a:r>
          </a:p>
          <a:p>
            <a:endParaRPr lang="en-US" dirty="0"/>
          </a:p>
        </p:txBody>
      </p:sp>
      <p:pic>
        <p:nvPicPr>
          <p:cNvPr id="4" name="Picture 4" descr="Prototy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en-US" sz="2800" dirty="0"/>
              <a:t>Prototype can be serve as “the first system”.</a:t>
            </a:r>
          </a:p>
          <a:p>
            <a:pPr algn="just">
              <a:spcBef>
                <a:spcPct val="20000"/>
              </a:spcBef>
            </a:pPr>
            <a:r>
              <a:rPr lang="en-US" sz="2800" dirty="0"/>
              <a:t>Both customers and developers like the prototyping paradigm.</a:t>
            </a:r>
          </a:p>
          <a:p>
            <a:pPr marL="908050" lvl="1" indent="-436563" algn="just">
              <a:buFont typeface="Wingdings" pitchFamily="2" charset="2"/>
              <a:buChar char="n"/>
            </a:pPr>
            <a:r>
              <a:rPr lang="en-US" sz="2400" dirty="0"/>
              <a:t>Customer/End user gets a feel for the actual </a:t>
            </a:r>
            <a:r>
              <a:rPr lang="en-US" sz="2400" dirty="0" smtClean="0"/>
              <a:t>system</a:t>
            </a:r>
          </a:p>
          <a:p>
            <a:pPr marL="908050" lvl="1" indent="-436563" algn="just">
              <a:buFont typeface="Wingdings" pitchFamily="2" charset="2"/>
              <a:buChar char="n"/>
            </a:pPr>
            <a:r>
              <a:rPr lang="en-US" sz="2400" dirty="0" smtClean="0"/>
              <a:t>Developer </a:t>
            </a:r>
            <a:r>
              <a:rPr lang="en-US" sz="2400" dirty="0"/>
              <a:t>get to build something immediately.</a:t>
            </a:r>
          </a:p>
          <a:p>
            <a:pPr algn="just"/>
            <a:r>
              <a:rPr lang="en-US" sz="2800" b="1" dirty="0" smtClean="0"/>
              <a:t>Prototype</a:t>
            </a:r>
          </a:p>
          <a:p>
            <a:pPr lvl="1" algn="just"/>
            <a:r>
              <a:rPr lang="en-US" sz="2400" dirty="0" smtClean="0"/>
              <a:t>Throwaways</a:t>
            </a:r>
          </a:p>
          <a:p>
            <a:pPr lvl="1" algn="just"/>
            <a:r>
              <a:rPr lang="en-US" sz="2400" dirty="0" smtClean="0"/>
              <a:t>Evolutionary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8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Best approach when</a:t>
            </a:r>
            <a:r>
              <a:rPr lang="en-US" dirty="0"/>
              <a:t>: </a:t>
            </a:r>
          </a:p>
          <a:p>
            <a:pPr lvl="1" algn="just"/>
            <a:r>
              <a:rPr lang="en-US" sz="2400" dirty="0"/>
              <a:t>Objectives defines by customer are general but does not have details like input, processing, or output requirement.</a:t>
            </a:r>
          </a:p>
          <a:p>
            <a:pPr lvl="1" algn="just"/>
            <a:r>
              <a:rPr lang="en-US" sz="2400" dirty="0"/>
              <a:t>Developer may be unsure of the efficiency of an algorithm, O.S., or the form that human machine interaction should take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/>
              <a:t>It can be used as standalone process </a:t>
            </a:r>
            <a:r>
              <a:rPr lang="en-US" sz="2400" dirty="0" smtClean="0"/>
              <a:t>model, but commonly used as a technique within the context of any other process model.</a:t>
            </a:r>
          </a:p>
          <a:p>
            <a:pPr lvl="1" algn="just"/>
            <a:r>
              <a:rPr lang="en-US" sz="2400" dirty="0"/>
              <a:t>Model assist software engineer and customer to better understand what is to be built when requirement are fuzzy.</a:t>
            </a:r>
          </a:p>
          <a:p>
            <a:pPr lvl="1" algn="just"/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Prototyping start with communication, between a customer and software engineer to define overall objective, identify requirements and make a boundary.</a:t>
            </a:r>
          </a:p>
          <a:p>
            <a:pPr algn="just"/>
            <a:r>
              <a:rPr lang="en-US" dirty="0"/>
              <a:t>Going ahead, planned quickly and modeling (software layout visible to the customers/end-user) occurs.</a:t>
            </a:r>
          </a:p>
          <a:p>
            <a:pPr algn="just"/>
            <a:r>
              <a:rPr lang="en-US" dirty="0"/>
              <a:t>Quick design leads to prototype construction.</a:t>
            </a:r>
          </a:p>
          <a:p>
            <a:pPr algn="just"/>
            <a:r>
              <a:rPr lang="en-US" dirty="0"/>
              <a:t>Prototype is deployed and evaluated by the customer/user.</a:t>
            </a:r>
          </a:p>
          <a:p>
            <a:pPr algn="just"/>
            <a:r>
              <a:rPr lang="en-US" dirty="0"/>
              <a:t>Feedback from customer/end user will refine requirement and that is how iteration occurs during prototype to satisfy the needs of the customer.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en-US" sz="2800" dirty="0" smtClean="0"/>
              <a:t>Customer </a:t>
            </a:r>
            <a:r>
              <a:rPr lang="en-US" sz="2800" dirty="0"/>
              <a:t>cries foul and demand that “a few fixes” be applied to make the prototype a working product, due to that software quality suffers as a result.</a:t>
            </a:r>
          </a:p>
          <a:p>
            <a:pPr algn="just">
              <a:spcBef>
                <a:spcPct val="20000"/>
              </a:spcBef>
            </a:pPr>
            <a:r>
              <a:rPr lang="en-US" sz="2800" dirty="0"/>
              <a:t>Developer often makes implementation in order to get a prototype working quickly without considering other factors in mind like OS, Programming language, etc. 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b="1" dirty="0"/>
              <a:t>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330952"/>
          </a:xfrm>
        </p:spPr>
        <p:txBody>
          <a:bodyPr/>
          <a:lstStyle/>
          <a:p>
            <a:pPr algn="just"/>
            <a:r>
              <a:rPr lang="en-US" dirty="0"/>
              <a:t>Couples iterative nature of prototyping with the controlled and systematic aspects of the linear sequential </a:t>
            </a:r>
            <a:r>
              <a:rPr lang="en-US" dirty="0" smtClean="0"/>
              <a:t>model</a:t>
            </a:r>
            <a:r>
              <a:rPr lang="en-US" b="1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3074" name="Picture 2" descr="http://3.bp.blogspot.com/-4H263KIaul8/UPR2v8NhyeI/AAAAAAAABDc/xKJzCIk4Ea0/s1600/software_engineering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153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Although the industry is moving toward component-based assembly, </a:t>
            </a:r>
            <a:r>
              <a:rPr lang="en-US" dirty="0" smtClean="0"/>
              <a:t>most software </a:t>
            </a:r>
            <a:r>
              <a:rPr lang="en-US" dirty="0"/>
              <a:t>continues to be custom built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In the hardware world, </a:t>
            </a:r>
            <a:r>
              <a:rPr lang="en-US" dirty="0" smtClean="0"/>
              <a:t>component reuse </a:t>
            </a:r>
            <a:r>
              <a:rPr lang="en-US" dirty="0"/>
              <a:t>is a natural part of the engineering process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Software components </a:t>
            </a:r>
            <a:r>
              <a:rPr lang="en-US" dirty="0"/>
              <a:t>had </a:t>
            </a:r>
            <a:r>
              <a:rPr lang="en-US" dirty="0" smtClean="0"/>
              <a:t>a limited </a:t>
            </a:r>
            <a:r>
              <a:rPr lang="en-US" dirty="0"/>
              <a:t>domain of </a:t>
            </a:r>
            <a:r>
              <a:rPr lang="en-US" dirty="0" smtClean="0"/>
              <a:t>application.</a:t>
            </a:r>
          </a:p>
          <a:p>
            <a:pPr lvl="1" algn="just"/>
            <a:r>
              <a:rPr lang="en-US" dirty="0"/>
              <a:t>Modern reusable components </a:t>
            </a:r>
            <a:r>
              <a:rPr lang="en-US" dirty="0" smtClean="0"/>
              <a:t>encapsulate</a:t>
            </a:r>
          </a:p>
          <a:p>
            <a:pPr lvl="2" algn="just"/>
            <a:r>
              <a:rPr lang="en-US" dirty="0" smtClean="0"/>
              <a:t>Data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processing applied to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e.g.,</a:t>
            </a:r>
            <a:r>
              <a:rPr lang="en-US" dirty="0"/>
              <a:t> graphical </a:t>
            </a:r>
            <a:r>
              <a:rPr lang="en-US" dirty="0" smtClean="0"/>
              <a:t>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8774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provide potential for rapid development of increasingly more complete version of the software.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Using spiral, software developed in as series of evolutionary release.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Early iteration, release might be on paper or prototype.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Later iteration, more complete version of software.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Divided into framework activities (C,P,M,C,D). Each activity represent one segment. 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Evolutionary process begins in a clockwise direction, beginning at the </a:t>
            </a:r>
            <a:r>
              <a:rPr lang="en-US" dirty="0" smtClean="0"/>
              <a:t>center.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Risk is considered as each revolution is made.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7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First circuit around the spiral might result in development of a product specification. Subsequently, develop a prototype and then progressively more sophisticated version of software.</a:t>
            </a:r>
          </a:p>
          <a:p>
            <a:pPr lvl="1" algn="just"/>
            <a:r>
              <a:rPr lang="en-US" dirty="0" smtClean="0"/>
              <a:t>Each pass through the planning region results in adjustments to the project plan.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Unlike other process models that end when software is delivered.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It can be adapted to apply throughout the life of software.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0010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en-US" b="1" dirty="0"/>
              <a:t>Concept Development Project:</a:t>
            </a:r>
          </a:p>
          <a:p>
            <a:pPr algn="just"/>
            <a:r>
              <a:rPr lang="en-US" dirty="0"/>
              <a:t>Start at the core and continues for multiple iterations until it is complete.</a:t>
            </a:r>
          </a:p>
          <a:p>
            <a:pPr algn="just"/>
            <a:r>
              <a:rPr lang="en-US" dirty="0"/>
              <a:t>If concept is developed into an actual product, the process proceeds outward on the spiral.</a:t>
            </a:r>
          </a:p>
          <a:p>
            <a:pPr algn="just">
              <a:buFont typeface="Wingdings" pitchFamily="2" charset="2"/>
              <a:buNone/>
            </a:pPr>
            <a:r>
              <a:rPr lang="en-US" b="1" dirty="0"/>
              <a:t>New Product Development Project:</a:t>
            </a:r>
          </a:p>
          <a:p>
            <a:pPr algn="just"/>
            <a:r>
              <a:rPr lang="en-US" dirty="0"/>
              <a:t>New product will evolve through a number of iterations around the spiral.</a:t>
            </a:r>
          </a:p>
          <a:p>
            <a:pPr algn="just"/>
            <a:r>
              <a:rPr lang="en-US" dirty="0"/>
              <a:t>Later, a circuit around spiral might  be used to represent a “Product Enhancement Project”</a:t>
            </a:r>
          </a:p>
          <a:p>
            <a:pPr algn="just">
              <a:buFont typeface="Wingdings" pitchFamily="2" charset="2"/>
              <a:buNone/>
            </a:pPr>
            <a:r>
              <a:rPr lang="en-US" b="1" dirty="0"/>
              <a:t>Product Enhancement Project:</a:t>
            </a:r>
          </a:p>
          <a:p>
            <a:pPr algn="just"/>
            <a:r>
              <a:rPr lang="en-US" dirty="0"/>
              <a:t>There are times when process is dormant or software team not developing new things but change is initiated, process start at appropriate entry point.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/>
              <a:t>Product </a:t>
            </a:r>
            <a:r>
              <a:rPr lang="en-US" b="1" dirty="0" smtClean="0"/>
              <a:t>Maintenance Project:</a:t>
            </a:r>
          </a:p>
          <a:p>
            <a:pPr algn="just"/>
            <a:r>
              <a:rPr lang="en-US" dirty="0" smtClean="0"/>
              <a:t>Once the product is deployed maintenance phase is represented as a circuit around the spiral.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Spiral </a:t>
            </a:r>
            <a:r>
              <a:rPr lang="en-US" dirty="0"/>
              <a:t>models uses prototyping as a risk reduction mechanism but, more important, enables the developer to apply the prototyping approach at each stage in the evolution of the product. 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It </a:t>
            </a:r>
            <a:r>
              <a:rPr lang="en-US" dirty="0"/>
              <a:t>maintains the systematic stepwise approach suggested by the classic life cycle but also incorporates it into an iterative framework  activity.  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If risks cannot be resolved, project is immediately terminated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Problem Area: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It may be </a:t>
            </a:r>
            <a:r>
              <a:rPr lang="en-US" u="sng" dirty="0"/>
              <a:t>difficult to convince customers</a:t>
            </a:r>
            <a:r>
              <a:rPr lang="en-US" dirty="0"/>
              <a:t> (particularly in contract situations) that the evolutionary approach is controllable.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If a major risk is </a:t>
            </a:r>
            <a:r>
              <a:rPr lang="en-US" u="sng" dirty="0"/>
              <a:t>not uncovered and managed</a:t>
            </a:r>
            <a:r>
              <a:rPr lang="en-US" dirty="0"/>
              <a:t>, problems will undoubtedly occur.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Concurrent Development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algn="just"/>
            <a:r>
              <a:rPr lang="en-US" dirty="0" smtClean="0"/>
              <a:t>Represents iterative and concurrent elements of any of the process models.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6934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5438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Defines a series of events that will trigger transitions from state to state for each of the software engineering activities, actions, or tasks.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It is often more appropriate  for system engineering projects where different engineering teams are involved.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The activity-modeling may be in any one of the states for a given time.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/>
              <a:t>All activities exist concurrently but reside in different states.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E.g. The </a:t>
            </a:r>
            <a:r>
              <a:rPr lang="en-US" i="1" dirty="0"/>
              <a:t>analysis </a:t>
            </a:r>
            <a:r>
              <a:rPr lang="en-US" dirty="0"/>
              <a:t>activity (existed in the </a:t>
            </a:r>
            <a:r>
              <a:rPr lang="en-US" b="1" dirty="0"/>
              <a:t>none </a:t>
            </a:r>
            <a:r>
              <a:rPr lang="en-US" dirty="0"/>
              <a:t>state while initial customer communication was completed) now makes a transition into the </a:t>
            </a:r>
            <a:r>
              <a:rPr lang="en-US" b="1" dirty="0"/>
              <a:t>under development </a:t>
            </a:r>
            <a:r>
              <a:rPr lang="en-US" dirty="0"/>
              <a:t>state.</a:t>
            </a:r>
          </a:p>
          <a:p>
            <a:pPr lvl="1" algn="just">
              <a:lnSpc>
                <a:spcPct val="80000"/>
              </a:lnSpc>
            </a:pPr>
            <a:r>
              <a:rPr lang="en-US" i="1" dirty="0"/>
              <a:t>Analysis </a:t>
            </a:r>
            <a:r>
              <a:rPr lang="en-US" dirty="0"/>
              <a:t>activity moves from the </a:t>
            </a:r>
            <a:r>
              <a:rPr lang="en-US" b="1" dirty="0"/>
              <a:t>under development </a:t>
            </a:r>
            <a:r>
              <a:rPr lang="en-US" dirty="0"/>
              <a:t>state into the </a:t>
            </a:r>
            <a:r>
              <a:rPr lang="en-US" b="1" dirty="0"/>
              <a:t>awaiting changes </a:t>
            </a:r>
            <a:r>
              <a:rPr lang="en-US" dirty="0"/>
              <a:t>state only if customer indicates  changes in requirements.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Series of event will trigger transition from state to state.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E.g. During initial stage there was inconsistency in design which was uncovered.  This will triggers the analysis action from the </a:t>
            </a:r>
            <a:r>
              <a:rPr lang="en-US" b="1" dirty="0"/>
              <a:t>Done</a:t>
            </a:r>
            <a:r>
              <a:rPr lang="en-US" dirty="0"/>
              <a:t> state into </a:t>
            </a:r>
            <a:r>
              <a:rPr lang="en-US" b="1" dirty="0"/>
              <a:t>Awaiting Changes</a:t>
            </a:r>
            <a:r>
              <a:rPr lang="en-US" dirty="0"/>
              <a:t>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3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Visibility of current state of project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It define network of activities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Each activities, actions and tasks on the network exists simultaneously with other </a:t>
            </a:r>
            <a:r>
              <a:rPr lang="en-US" dirty="0" smtClean="0"/>
              <a:t>activities, actions </a:t>
            </a:r>
            <a:r>
              <a:rPr lang="en-US" dirty="0"/>
              <a:t>and tasks.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Events generated at one point in the process network trigger transitions among the states.   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Specialized Process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Component Based </a:t>
            </a:r>
            <a:r>
              <a:rPr lang="en-US" sz="3200" dirty="0" smtClean="0"/>
              <a:t>Development</a:t>
            </a:r>
          </a:p>
          <a:p>
            <a:pPr lvl="1" algn="just"/>
            <a:r>
              <a:rPr lang="en-US" sz="2800" dirty="0"/>
              <a:t>C</a:t>
            </a:r>
            <a:r>
              <a:rPr lang="en-US" sz="2800" dirty="0" smtClean="0"/>
              <a:t>omponent-based </a:t>
            </a:r>
            <a:r>
              <a:rPr lang="en-US" sz="2800" dirty="0"/>
              <a:t>development (CBD) model incorporates many of the characteristics of the spiral model.</a:t>
            </a:r>
          </a:p>
          <a:p>
            <a:pPr lvl="1" algn="just"/>
            <a:r>
              <a:rPr lang="en-US" sz="2800" dirty="0"/>
              <a:t>It is evolutionary by nature and iterative approach to create software.</a:t>
            </a:r>
          </a:p>
          <a:p>
            <a:pPr lvl="1" algn="just"/>
            <a:r>
              <a:rPr lang="en-US" sz="2800" dirty="0"/>
              <a:t>CBD model creates applications from prepackaged software components (called </a:t>
            </a:r>
            <a:r>
              <a:rPr lang="en-US" sz="2800" i="1" dirty="0"/>
              <a:t>classes).</a:t>
            </a:r>
          </a:p>
          <a:p>
            <a:pPr algn="just"/>
            <a:endParaRPr lang="en-US" sz="3200" dirty="0"/>
          </a:p>
          <a:p>
            <a:pPr lvl="1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95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</a:t>
            </a:r>
            <a:r>
              <a:rPr lang="en-US" b="1" dirty="0"/>
              <a:t>changing Nature of Software </a:t>
            </a:r>
            <a:r>
              <a:rPr lang="en-US" b="1" dirty="0" smtClean="0"/>
              <a:t>&amp; Software </a:t>
            </a:r>
            <a:r>
              <a:rPr lang="en-US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Key </a:t>
            </a:r>
            <a:r>
              <a:rPr lang="en-US" sz="2800" dirty="0"/>
              <a:t>element in the evolution of computer-based </a:t>
            </a:r>
            <a:r>
              <a:rPr lang="en-US" sz="2800" dirty="0" smtClean="0"/>
              <a:t>systems and products.</a:t>
            </a:r>
          </a:p>
          <a:p>
            <a:pPr algn="just"/>
            <a:r>
              <a:rPr lang="en-US" sz="2800" dirty="0" smtClean="0"/>
              <a:t>Evolved </a:t>
            </a:r>
            <a:r>
              <a:rPr lang="en-US" sz="2800" dirty="0"/>
              <a:t>from a specialized </a:t>
            </a:r>
            <a:r>
              <a:rPr lang="en-US" sz="2800" dirty="0" smtClean="0"/>
              <a:t>problem solving </a:t>
            </a:r>
            <a:r>
              <a:rPr lang="en-US" sz="2800" dirty="0"/>
              <a:t>and information analysis tool to an industry in </a:t>
            </a:r>
            <a:r>
              <a:rPr lang="en-US" sz="2800" dirty="0" smtClean="0"/>
              <a:t>itself.</a:t>
            </a:r>
          </a:p>
          <a:p>
            <a:pPr algn="just"/>
            <a:r>
              <a:rPr lang="en-US" sz="2800" dirty="0" smtClean="0"/>
              <a:t>Limiting </a:t>
            </a:r>
            <a:r>
              <a:rPr lang="en-US" sz="2800" dirty="0"/>
              <a:t>factor in the continuing evolution of </a:t>
            </a:r>
            <a:r>
              <a:rPr lang="en-US" sz="2800" dirty="0" smtClean="0"/>
              <a:t>computer-based systems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CBD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Available Component Based products are researched and evaluated for the application domain in question</a:t>
            </a:r>
          </a:p>
          <a:p>
            <a:pPr algn="just"/>
            <a:r>
              <a:rPr lang="en-US" dirty="0" smtClean="0"/>
              <a:t>Component integration issues are considered.</a:t>
            </a:r>
          </a:p>
          <a:p>
            <a:pPr algn="just"/>
            <a:r>
              <a:rPr lang="en-US" dirty="0" smtClean="0"/>
              <a:t>A s/w architecture is designed to accommodate the components</a:t>
            </a:r>
          </a:p>
          <a:p>
            <a:pPr algn="just"/>
            <a:r>
              <a:rPr lang="en-US" dirty="0" smtClean="0"/>
              <a:t>Components are integrated into the architecture</a:t>
            </a:r>
          </a:p>
          <a:p>
            <a:pPr algn="just"/>
            <a:r>
              <a:rPr lang="en-US" dirty="0" smtClean="0"/>
              <a:t>Comprehensive testing is conducted to ensure proper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2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841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CBD model leads to software </a:t>
            </a:r>
            <a:r>
              <a:rPr lang="en-US" sz="3200" dirty="0" smtClean="0"/>
              <a:t>reusability</a:t>
            </a:r>
          </a:p>
          <a:p>
            <a:pPr algn="just"/>
            <a:r>
              <a:rPr lang="en-US" sz="3200" dirty="0"/>
              <a:t>Based on studies, CBD model leads to 70 % reduction in development cycle time.</a:t>
            </a:r>
          </a:p>
          <a:p>
            <a:pPr algn="just"/>
            <a:r>
              <a:rPr lang="en-US" sz="3200" dirty="0"/>
              <a:t>84% reduction in project cost.</a:t>
            </a:r>
          </a:p>
          <a:p>
            <a:pPr algn="just"/>
            <a:r>
              <a:rPr lang="en-US" sz="3200" dirty="0"/>
              <a:t>Productivity is very high.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41821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FORMAL METHODS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ncompasses </a:t>
            </a:r>
            <a:r>
              <a:rPr lang="en-US" dirty="0"/>
              <a:t>a set of activities that leads to formal </a:t>
            </a:r>
            <a:r>
              <a:rPr lang="en-US" dirty="0" smtClean="0"/>
              <a:t>mathematical specification </a:t>
            </a:r>
            <a:r>
              <a:rPr lang="en-US" dirty="0"/>
              <a:t>of computer </a:t>
            </a:r>
            <a:r>
              <a:rPr lang="en-US" dirty="0" smtClean="0"/>
              <a:t>software.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nable </a:t>
            </a:r>
            <a:r>
              <a:rPr lang="en-US" dirty="0"/>
              <a:t>a software </a:t>
            </a:r>
            <a:r>
              <a:rPr lang="en-US" dirty="0" smtClean="0"/>
              <a:t>engineer to </a:t>
            </a:r>
            <a:r>
              <a:rPr lang="en-US" dirty="0"/>
              <a:t>specify, develop, and verify a computer-based system by applying a rigorous</a:t>
            </a:r>
            <a:r>
              <a:rPr lang="en-US" dirty="0" smtClean="0"/>
              <a:t>, mathematical notation.</a:t>
            </a:r>
          </a:p>
          <a:p>
            <a:pPr algn="just"/>
            <a:r>
              <a:rPr lang="en-US" dirty="0"/>
              <a:t>A variation on this approach, called </a:t>
            </a:r>
            <a:r>
              <a:rPr lang="en-US" i="1" dirty="0"/>
              <a:t>cleanroom software </a:t>
            </a:r>
            <a:r>
              <a:rPr lang="en-US" i="1" dirty="0" smtClean="0"/>
              <a:t>engineering.</a:t>
            </a:r>
          </a:p>
          <a:p>
            <a:pPr algn="just"/>
            <a:r>
              <a:rPr lang="en-US" dirty="0"/>
              <a:t>Ambiguity, incompleteness</a:t>
            </a:r>
            <a:r>
              <a:rPr lang="en-US" dirty="0" smtClean="0"/>
              <a:t>, and </a:t>
            </a:r>
            <a:r>
              <a:rPr lang="en-US" dirty="0"/>
              <a:t>inconsistency can be discovered and corrected more easily, not </a:t>
            </a:r>
            <a:r>
              <a:rPr lang="en-US" dirty="0" smtClean="0"/>
              <a:t>through ad </a:t>
            </a:r>
            <a:r>
              <a:rPr lang="en-US" dirty="0"/>
              <a:t>hoc review but through the application of mathematical </a:t>
            </a:r>
            <a:r>
              <a:rPr lang="en-US" dirty="0" smtClean="0"/>
              <a:t>analysis.</a:t>
            </a:r>
          </a:p>
          <a:p>
            <a:pPr algn="just"/>
            <a:r>
              <a:rPr lang="en-US" dirty="0" smtClean="0"/>
              <a:t>Offers </a:t>
            </a:r>
            <a:r>
              <a:rPr lang="en-US" dirty="0"/>
              <a:t>the promise of defect-free software.</a:t>
            </a:r>
          </a:p>
        </p:txBody>
      </p:sp>
    </p:spTree>
    <p:extLst>
      <p:ext uri="{BB962C8B-B14F-4D97-AF65-F5344CB8AC3E}">
        <p14:creationId xmlns:p14="http://schemas.microsoft.com/office/powerpoint/2010/main" val="3095963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Problems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development of formal models is currently quite time consuming </a:t>
            </a:r>
            <a:r>
              <a:rPr lang="en-US" dirty="0" smtClean="0"/>
              <a:t>and expensive</a:t>
            </a:r>
            <a:r>
              <a:rPr lang="en-US" dirty="0"/>
              <a:t>.</a:t>
            </a:r>
          </a:p>
          <a:p>
            <a:pPr lvl="1" algn="just"/>
            <a:r>
              <a:rPr lang="en-US" dirty="0" smtClean="0"/>
              <a:t>Because </a:t>
            </a:r>
            <a:r>
              <a:rPr lang="en-US" dirty="0"/>
              <a:t>few software developers have the necessary background to </a:t>
            </a:r>
            <a:r>
              <a:rPr lang="en-US" dirty="0" smtClean="0"/>
              <a:t>apply formal </a:t>
            </a:r>
            <a:r>
              <a:rPr lang="en-US" dirty="0"/>
              <a:t>methods, extensive training is required.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difficult to use the models as a communication mechanism for </a:t>
            </a:r>
            <a:r>
              <a:rPr lang="en-US" dirty="0" smtClean="0"/>
              <a:t>technically unsophisticated </a:t>
            </a:r>
            <a:r>
              <a:rPr lang="en-US" dirty="0"/>
              <a:t>customers</a:t>
            </a:r>
            <a:r>
              <a:rPr lang="en-US" dirty="0" smtClean="0"/>
              <a:t>.</a:t>
            </a:r>
          </a:p>
          <a:p>
            <a:r>
              <a:rPr lang="en-US" b="1" dirty="0"/>
              <a:t>Best Suited for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safety-critical software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0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Unified Process is an iterative and incremental development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 descr="http://upload.wikimedia.org/wikipedia/commons/d/d9/UnifiedProcessProjectProfile200607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315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360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4597"/>
            <a:ext cx="589164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148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UP organizes work and iterations across </a:t>
            </a:r>
            <a:r>
              <a:rPr lang="en-US" dirty="0" smtClean="0"/>
              <a:t>five </a:t>
            </a:r>
            <a:r>
              <a:rPr lang="en-US" dirty="0"/>
              <a:t>major </a:t>
            </a:r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Inception – approximate vision, business case, scope, vague estimates.</a:t>
            </a:r>
          </a:p>
          <a:p>
            <a:pPr lvl="1" algn="just"/>
            <a:r>
              <a:rPr lang="en-US" sz="2400" dirty="0"/>
              <a:t>NOT a requirements phase, but a feasibility </a:t>
            </a:r>
            <a:r>
              <a:rPr lang="en-US" sz="2400" dirty="0" smtClean="0"/>
              <a:t>phase.</a:t>
            </a:r>
          </a:p>
          <a:p>
            <a:pPr lvl="1" algn="just"/>
            <a:r>
              <a:rPr lang="en-IN" sz="2600" dirty="0" smtClean="0"/>
              <a:t>Encompasses </a:t>
            </a:r>
            <a:r>
              <a:rPr lang="en-IN" sz="2600" dirty="0"/>
              <a:t>both customer communication </a:t>
            </a:r>
            <a:r>
              <a:rPr lang="en-IN" sz="2600" dirty="0" smtClean="0"/>
              <a:t>and planning activities</a:t>
            </a:r>
          </a:p>
          <a:p>
            <a:pPr lvl="1" algn="just"/>
            <a:r>
              <a:rPr lang="en-IN" sz="2600" dirty="0" smtClean="0"/>
              <a:t>A </a:t>
            </a:r>
            <a:r>
              <a:rPr lang="en-IN" sz="2600" dirty="0"/>
              <a:t>rough architecture for the </a:t>
            </a:r>
            <a:r>
              <a:rPr lang="en-IN" sz="2600" dirty="0" smtClean="0"/>
              <a:t>system</a:t>
            </a:r>
          </a:p>
          <a:p>
            <a:pPr lvl="2" algn="just"/>
            <a:r>
              <a:rPr lang="en-IN" sz="2200" dirty="0"/>
              <a:t>A</a:t>
            </a:r>
            <a:r>
              <a:rPr lang="en-IN" sz="2200" dirty="0" smtClean="0"/>
              <a:t> </a:t>
            </a:r>
            <a:r>
              <a:rPr lang="en-IN" sz="2200" dirty="0"/>
              <a:t>tentative outline </a:t>
            </a:r>
            <a:r>
              <a:rPr lang="en-IN" sz="2200" dirty="0" smtClean="0"/>
              <a:t>of major </a:t>
            </a:r>
            <a:r>
              <a:rPr lang="en-IN" sz="2200" dirty="0"/>
              <a:t>subsystems and the function and features that populate </a:t>
            </a:r>
            <a:r>
              <a:rPr lang="en-IN" sz="2200" dirty="0" smtClean="0"/>
              <a:t>them</a:t>
            </a:r>
          </a:p>
          <a:p>
            <a:pPr lvl="1" algn="just"/>
            <a:r>
              <a:rPr lang="en-IN" sz="2600" dirty="0" smtClean="0"/>
              <a:t>A plan for the iterative, incremental nature.</a:t>
            </a:r>
          </a:p>
          <a:p>
            <a:pPr lvl="2" algn="just"/>
            <a:r>
              <a:rPr lang="en-IN" sz="2200" dirty="0" smtClean="0"/>
              <a:t>Identifies </a:t>
            </a:r>
            <a:r>
              <a:rPr lang="en-IN" sz="2200" dirty="0"/>
              <a:t>resources, assesses major risks</a:t>
            </a:r>
            <a:r>
              <a:rPr lang="en-IN" sz="2200" dirty="0" smtClean="0"/>
              <a:t>, defines </a:t>
            </a:r>
            <a:r>
              <a:rPr lang="en-IN" sz="2200" dirty="0"/>
              <a:t>a schedule, and establishes a basis for the phases that are to be applied </a:t>
            </a:r>
            <a:r>
              <a:rPr lang="en-IN" sz="2200" dirty="0" smtClean="0"/>
              <a:t>as the </a:t>
            </a:r>
            <a:r>
              <a:rPr lang="en-IN" sz="2200" dirty="0"/>
              <a:t>software increment is developed.</a:t>
            </a:r>
            <a:endParaRPr lang="en-IN" sz="2200" dirty="0" smtClean="0"/>
          </a:p>
          <a:p>
            <a:pPr lvl="1" algn="just"/>
            <a:r>
              <a:rPr lang="en-IN" sz="2600" dirty="0"/>
              <a:t>Fundamental business requirements </a:t>
            </a:r>
            <a:r>
              <a:rPr lang="en-IN" sz="2600" dirty="0" smtClean="0"/>
              <a:t>-&gt;a </a:t>
            </a:r>
            <a:r>
              <a:rPr lang="en-IN" sz="2600" dirty="0"/>
              <a:t>set of preliminary </a:t>
            </a:r>
            <a:r>
              <a:rPr lang="en-IN" sz="2600" dirty="0" smtClean="0"/>
              <a:t>use cases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6391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Elaboration – refined vision, iterative implementation of the core architecture, resolution of high risks, identification of most requirements and scope, more realistic estimates</a:t>
            </a:r>
            <a:r>
              <a:rPr lang="en-US" sz="2600" dirty="0" smtClean="0"/>
              <a:t>.</a:t>
            </a:r>
          </a:p>
          <a:p>
            <a:pPr lvl="1" algn="just"/>
            <a:r>
              <a:rPr lang="en-IN" sz="2600" dirty="0" smtClean="0"/>
              <a:t>Encompasses </a:t>
            </a:r>
            <a:r>
              <a:rPr lang="en-IN" sz="2600" dirty="0"/>
              <a:t>the communication and </a:t>
            </a:r>
            <a:r>
              <a:rPr lang="en-IN" sz="2600" dirty="0" err="1"/>
              <a:t>modeling</a:t>
            </a:r>
            <a:r>
              <a:rPr lang="en-IN" sz="2600" dirty="0"/>
              <a:t> activities </a:t>
            </a:r>
            <a:r>
              <a:rPr lang="en-IN" sz="2600" dirty="0" smtClean="0"/>
              <a:t>of the </a:t>
            </a:r>
            <a:r>
              <a:rPr lang="en-IN" sz="2600" dirty="0"/>
              <a:t>generic process </a:t>
            </a:r>
            <a:r>
              <a:rPr lang="en-IN" sz="2600" dirty="0" smtClean="0"/>
              <a:t>model.</a:t>
            </a:r>
          </a:p>
          <a:p>
            <a:pPr lvl="1" algn="just"/>
            <a:r>
              <a:rPr lang="en-IN" sz="2600" dirty="0" smtClean="0"/>
              <a:t>Refines </a:t>
            </a:r>
            <a:r>
              <a:rPr lang="en-IN" sz="2600" dirty="0"/>
              <a:t>and expands the </a:t>
            </a:r>
            <a:r>
              <a:rPr lang="en-IN" sz="2600" dirty="0" smtClean="0"/>
              <a:t>preliminary use </a:t>
            </a:r>
            <a:r>
              <a:rPr lang="en-IN" sz="2600" dirty="0"/>
              <a:t>cases</a:t>
            </a:r>
            <a:endParaRPr lang="en-US" sz="2600" dirty="0"/>
          </a:p>
          <a:p>
            <a:pPr lvl="1" algn="just"/>
            <a:r>
              <a:rPr lang="en-US" sz="2600" dirty="0"/>
              <a:t>A phase where the core architecture is iteratively designed and </a:t>
            </a:r>
            <a:r>
              <a:rPr lang="en-US" sz="2600" dirty="0" smtClean="0"/>
              <a:t>implemented.</a:t>
            </a:r>
          </a:p>
          <a:p>
            <a:pPr lvl="1" algn="just"/>
            <a:r>
              <a:rPr lang="en-IN" sz="2600" dirty="0" smtClean="0"/>
              <a:t>Five different </a:t>
            </a:r>
            <a:r>
              <a:rPr lang="en-IN" sz="2600" dirty="0"/>
              <a:t>views of the software</a:t>
            </a:r>
            <a:r>
              <a:rPr lang="en-IN" sz="2600" dirty="0" smtClean="0"/>
              <a:t>—</a:t>
            </a:r>
          </a:p>
          <a:p>
            <a:pPr lvl="2" algn="just"/>
            <a:r>
              <a:rPr lang="en-IN" sz="2200" dirty="0" smtClean="0"/>
              <a:t>The use case </a:t>
            </a:r>
            <a:r>
              <a:rPr lang="en-IN" sz="2200" dirty="0"/>
              <a:t>model, the requirements model, the design model, the implementation model</a:t>
            </a:r>
            <a:r>
              <a:rPr lang="en-IN" sz="2200" dirty="0" smtClean="0"/>
              <a:t>, and </a:t>
            </a:r>
            <a:r>
              <a:rPr lang="en-IN" sz="2200" dirty="0"/>
              <a:t>the deployment model</a:t>
            </a:r>
            <a:r>
              <a:rPr lang="en-IN" sz="2200" dirty="0" smtClean="0"/>
              <a:t>.</a:t>
            </a:r>
          </a:p>
          <a:p>
            <a:pPr lvl="1" algn="just"/>
            <a:r>
              <a:rPr lang="en-IN" sz="2600" dirty="0" smtClean="0"/>
              <a:t>Some </a:t>
            </a:r>
            <a:r>
              <a:rPr lang="en-IN" sz="2600" dirty="0"/>
              <a:t>cases, elaboration creates an “</a:t>
            </a:r>
            <a:r>
              <a:rPr lang="en-IN" sz="2600" dirty="0" smtClean="0"/>
              <a:t>executable architectural </a:t>
            </a:r>
            <a:r>
              <a:rPr lang="en-IN" sz="2600" dirty="0"/>
              <a:t>baseline”</a:t>
            </a:r>
            <a:endParaRPr lang="en-US" sz="124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2371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Construction – iterative implementation of the remaining lower risk and easier elements, preparation for deployment</a:t>
            </a:r>
            <a:r>
              <a:rPr lang="en-US" dirty="0" smtClean="0"/>
              <a:t>.</a:t>
            </a:r>
          </a:p>
          <a:p>
            <a:pPr lvl="1" algn="just"/>
            <a:r>
              <a:rPr lang="en-IN" dirty="0" smtClean="0"/>
              <a:t>Requirements </a:t>
            </a:r>
            <a:r>
              <a:rPr lang="en-IN" dirty="0"/>
              <a:t>and </a:t>
            </a:r>
            <a:r>
              <a:rPr lang="en-IN" dirty="0" smtClean="0"/>
              <a:t>design models </a:t>
            </a:r>
            <a:r>
              <a:rPr lang="en-IN" dirty="0"/>
              <a:t>that were started during the elaboration phase are </a:t>
            </a:r>
            <a:r>
              <a:rPr lang="en-IN" dirty="0" smtClean="0"/>
              <a:t>completed.</a:t>
            </a:r>
          </a:p>
          <a:p>
            <a:pPr lvl="1" algn="just"/>
            <a:r>
              <a:rPr lang="en-IN" dirty="0"/>
              <a:t>All necessary and required features </a:t>
            </a:r>
            <a:r>
              <a:rPr lang="en-IN" dirty="0" smtClean="0"/>
              <a:t>and functions </a:t>
            </a:r>
            <a:r>
              <a:rPr lang="en-IN" dirty="0"/>
              <a:t>for the software </a:t>
            </a:r>
            <a:r>
              <a:rPr lang="en-IN" dirty="0" smtClean="0"/>
              <a:t>increment </a:t>
            </a:r>
            <a:r>
              <a:rPr lang="en-IN" dirty="0"/>
              <a:t>are then implemented </a:t>
            </a:r>
            <a:r>
              <a:rPr lang="en-IN" dirty="0" smtClean="0"/>
              <a:t>in source </a:t>
            </a:r>
            <a:r>
              <a:rPr lang="en-IN" dirty="0"/>
              <a:t>code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Unit tests </a:t>
            </a:r>
            <a:r>
              <a:rPr lang="en-IN" sz="500" dirty="0" smtClean="0"/>
              <a:t> </a:t>
            </a:r>
            <a:r>
              <a:rPr lang="en-IN" dirty="0"/>
              <a:t>are designed </a:t>
            </a:r>
            <a:r>
              <a:rPr lang="en-IN" dirty="0" smtClean="0"/>
              <a:t>and executed </a:t>
            </a:r>
            <a:r>
              <a:rPr lang="en-IN" dirty="0"/>
              <a:t>for each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Integration </a:t>
            </a:r>
            <a:r>
              <a:rPr lang="en-IN" dirty="0"/>
              <a:t>activities </a:t>
            </a:r>
            <a:r>
              <a:rPr lang="en-IN" dirty="0" smtClean="0"/>
              <a:t>are </a:t>
            </a:r>
            <a:r>
              <a:rPr lang="en-IN" dirty="0"/>
              <a:t>conducted. </a:t>
            </a:r>
            <a:endParaRPr lang="en-IN" dirty="0" smtClean="0"/>
          </a:p>
          <a:p>
            <a:pPr lvl="1" algn="just"/>
            <a:r>
              <a:rPr lang="en-IN" dirty="0" smtClean="0"/>
              <a:t>Use </a:t>
            </a:r>
            <a:r>
              <a:rPr lang="en-IN" dirty="0"/>
              <a:t>cases are used to derive a suite of </a:t>
            </a:r>
            <a:r>
              <a:rPr lang="en-IN" dirty="0" smtClean="0"/>
              <a:t>acceptance tests </a:t>
            </a:r>
            <a:r>
              <a:rPr lang="en-IN" dirty="0"/>
              <a:t>that are </a:t>
            </a:r>
            <a:r>
              <a:rPr lang="en-IN" dirty="0" smtClean="0"/>
              <a:t>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err="1" smtClean="0"/>
              <a:t>Contnd</a:t>
            </a:r>
            <a:r>
              <a:rPr lang="en-US" b="1" dirty="0" smtClean="0"/>
              <a:t>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/>
          <a:lstStyle/>
          <a:p>
            <a:pPr algn="just"/>
            <a:r>
              <a:rPr lang="en-US" b="1" dirty="0"/>
              <a:t>System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dirty="0"/>
              <a:t>System software is a collection of programs written to </a:t>
            </a:r>
            <a:r>
              <a:rPr lang="en-US" dirty="0" smtClean="0"/>
              <a:t>service other programs.</a:t>
            </a:r>
          </a:p>
          <a:p>
            <a:pPr lvl="1" algn="just"/>
            <a:r>
              <a:rPr lang="en-US" dirty="0"/>
              <a:t>e.g., </a:t>
            </a:r>
            <a:r>
              <a:rPr lang="en-US" dirty="0" smtClean="0"/>
              <a:t>compilers</a:t>
            </a:r>
            <a:r>
              <a:rPr lang="en-US" dirty="0"/>
              <a:t>, editors</a:t>
            </a:r>
            <a:r>
              <a:rPr lang="en-US" dirty="0" smtClean="0"/>
              <a:t>,</a:t>
            </a:r>
            <a:r>
              <a:rPr lang="en-US" dirty="0"/>
              <a:t> operating system components, </a:t>
            </a:r>
            <a:r>
              <a:rPr lang="en-US" dirty="0" smtClean="0"/>
              <a:t>drivers etc.</a:t>
            </a:r>
          </a:p>
          <a:p>
            <a:pPr algn="just"/>
            <a:r>
              <a:rPr lang="en-US" b="1" dirty="0"/>
              <a:t>Real-time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dirty="0"/>
              <a:t>Software that monitors/analyzes/controls real-world </a:t>
            </a:r>
            <a:r>
              <a:rPr lang="en-US" dirty="0" smtClean="0"/>
              <a:t>events as </a:t>
            </a:r>
            <a:r>
              <a:rPr lang="en-US" dirty="0"/>
              <a:t>they occur is called </a:t>
            </a:r>
            <a:r>
              <a:rPr lang="en-US" i="1" dirty="0"/>
              <a:t>real time</a:t>
            </a:r>
            <a:r>
              <a:rPr lang="en-US" i="1" dirty="0" smtClean="0"/>
              <a:t>.</a:t>
            </a:r>
          </a:p>
          <a:p>
            <a:pPr algn="just"/>
            <a:r>
              <a:rPr lang="en-US" b="1" dirty="0"/>
              <a:t>Business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dirty="0"/>
              <a:t>Business information </a:t>
            </a:r>
            <a:r>
              <a:rPr lang="en-US" dirty="0" smtClean="0"/>
              <a:t>processing </a:t>
            </a:r>
          </a:p>
          <a:p>
            <a:pPr lvl="1" algn="just"/>
            <a:r>
              <a:rPr lang="en-US" dirty="0"/>
              <a:t>e.g., payroll, accounts receivable/payable, </a:t>
            </a:r>
            <a:r>
              <a:rPr lang="en-US" dirty="0" smtClean="0"/>
              <a:t>inventory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– beta tests and deployment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software team creates the </a:t>
            </a:r>
            <a:r>
              <a:rPr lang="en-IN" dirty="0" smtClean="0"/>
              <a:t>necessary support information.</a:t>
            </a:r>
          </a:p>
          <a:p>
            <a:pPr lvl="1"/>
            <a:r>
              <a:rPr lang="en-IN" dirty="0" smtClean="0"/>
              <a:t>The software </a:t>
            </a:r>
            <a:r>
              <a:rPr lang="en-IN" dirty="0"/>
              <a:t>increment becomes a usable software </a:t>
            </a:r>
            <a:r>
              <a:rPr lang="en-IN" dirty="0" smtClean="0"/>
              <a:t>release.</a:t>
            </a:r>
          </a:p>
          <a:p>
            <a:r>
              <a:rPr lang="en-IN" dirty="0" smtClean="0"/>
              <a:t>Production - Coincides </a:t>
            </a:r>
            <a:r>
              <a:rPr lang="en-IN" dirty="0"/>
              <a:t>with the deployment activity of </a:t>
            </a:r>
            <a:r>
              <a:rPr lang="en-IN" dirty="0" smtClean="0"/>
              <a:t>the generic </a:t>
            </a:r>
            <a:r>
              <a:rPr lang="en-IN" dirty="0"/>
              <a:t>process.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err="1"/>
              <a:t>ongoing</a:t>
            </a:r>
            <a:r>
              <a:rPr lang="en-IN" dirty="0"/>
              <a:t> use of the software is </a:t>
            </a:r>
            <a:r>
              <a:rPr lang="en-IN" dirty="0" smtClean="0"/>
              <a:t>monitored,</a:t>
            </a:r>
          </a:p>
          <a:p>
            <a:pPr lvl="1"/>
            <a:r>
              <a:rPr lang="en-IN" dirty="0" smtClean="0"/>
              <a:t>Support </a:t>
            </a:r>
            <a:r>
              <a:rPr lang="en-IN" dirty="0"/>
              <a:t>for the operating environment (infrastructure) is provided, </a:t>
            </a:r>
            <a:endParaRPr lang="en-IN" dirty="0" smtClean="0"/>
          </a:p>
          <a:p>
            <a:pPr lvl="1"/>
            <a:r>
              <a:rPr lang="en-IN" dirty="0" smtClean="0"/>
              <a:t>Defect reports and </a:t>
            </a:r>
            <a:r>
              <a:rPr lang="en-IN" dirty="0"/>
              <a:t>requests for changes are submitted and evaluated.</a:t>
            </a:r>
          </a:p>
        </p:txBody>
      </p:sp>
    </p:spTree>
    <p:extLst>
      <p:ext uri="{BB962C8B-B14F-4D97-AF65-F5344CB8AC3E}">
        <p14:creationId xmlns:p14="http://schemas.microsoft.com/office/powerpoint/2010/main" val="23767026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>
                <a:ea typeface="PMingLiU" pitchFamily="18" charset="-120"/>
              </a:rPr>
              <a:t>Capability Maturity Model Integration (CMMI)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u="sng" dirty="0"/>
              <a:t>Software Engineering Institute (SEI)</a:t>
            </a:r>
            <a:r>
              <a:rPr lang="en-US" dirty="0"/>
              <a:t> has developed process meta-model to measure organization different level of process capability and </a:t>
            </a:r>
            <a:r>
              <a:rPr lang="en-US" dirty="0" smtClean="0"/>
              <a:t>maturity</a:t>
            </a:r>
            <a:r>
              <a:rPr lang="en-US" dirty="0"/>
              <a:t> </a:t>
            </a:r>
            <a:r>
              <a:rPr lang="en-US" dirty="0" smtClean="0"/>
              <a:t>as a complete SPI framework. </a:t>
            </a:r>
            <a:endParaRPr lang="en-US" dirty="0"/>
          </a:p>
          <a:p>
            <a:pPr algn="just"/>
            <a:r>
              <a:rPr lang="en-IN" dirty="0" smtClean="0"/>
              <a:t>A comprehensive process meta-model </a:t>
            </a:r>
            <a:r>
              <a:rPr lang="en-IN" dirty="0"/>
              <a:t>that is predicated on a set of system and software engineering </a:t>
            </a:r>
            <a:r>
              <a:rPr lang="en-IN" dirty="0" smtClean="0"/>
              <a:t>capabilities that </a:t>
            </a:r>
            <a:r>
              <a:rPr lang="en-IN" dirty="0"/>
              <a:t>should be present as organizations reach different levels of process </a:t>
            </a:r>
            <a:r>
              <a:rPr lang="en-IN" dirty="0" smtClean="0"/>
              <a:t>capability and maturity.</a:t>
            </a:r>
          </a:p>
          <a:p>
            <a:pPr algn="just"/>
            <a:r>
              <a:rPr lang="en-IN" dirty="0" smtClean="0"/>
              <a:t>CMMI represents </a:t>
            </a:r>
            <a:r>
              <a:rPr lang="en-IN" dirty="0"/>
              <a:t>a process meta-model in two different ways: </a:t>
            </a:r>
            <a:endParaRPr lang="en-IN" dirty="0" smtClean="0"/>
          </a:p>
          <a:p>
            <a:pPr lvl="1" algn="just"/>
            <a:r>
              <a:rPr lang="en-US" dirty="0" smtClean="0"/>
              <a:t>A </a:t>
            </a:r>
            <a:r>
              <a:rPr lang="en-IN" dirty="0" smtClean="0"/>
              <a:t>“</a:t>
            </a:r>
            <a:r>
              <a:rPr lang="en-IN" dirty="0"/>
              <a:t>continuous” model </a:t>
            </a:r>
            <a:endParaRPr lang="en-IN" dirty="0" smtClean="0"/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“staged” model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7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848600" cy="5788152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IN" sz="2800" b="1" dirty="0" smtClean="0"/>
              <a:t>“Continuous</a:t>
            </a:r>
            <a:r>
              <a:rPr lang="en-IN" sz="2800" b="1" dirty="0"/>
              <a:t>” M</a:t>
            </a:r>
            <a:r>
              <a:rPr lang="en-IN" sz="2800" b="1" dirty="0" smtClean="0"/>
              <a:t>odel</a:t>
            </a:r>
          </a:p>
          <a:p>
            <a:pPr lvl="1" algn="just"/>
            <a:r>
              <a:rPr lang="en-IN" dirty="0" smtClean="0"/>
              <a:t>Each process </a:t>
            </a:r>
            <a:r>
              <a:rPr lang="en-IN" dirty="0"/>
              <a:t>area (e.g., project planning or requirements management) is </a:t>
            </a:r>
            <a:r>
              <a:rPr lang="en-IN" dirty="0" smtClean="0"/>
              <a:t>formally assessed </a:t>
            </a:r>
            <a:r>
              <a:rPr lang="en-IN" dirty="0"/>
              <a:t>against specific goals and practices and is </a:t>
            </a:r>
            <a:r>
              <a:rPr lang="en-IN" dirty="0" smtClean="0"/>
              <a:t>rated.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84" y="2438400"/>
            <a:ext cx="53530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8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029200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/>
              <a:t>Level 0: </a:t>
            </a:r>
            <a:r>
              <a:rPr lang="en-IN" sz="1800" i="1" dirty="0" smtClean="0"/>
              <a:t>Incomplete</a:t>
            </a:r>
            <a:endParaRPr lang="en-IN" sz="1800" dirty="0"/>
          </a:p>
          <a:p>
            <a:pPr lvl="1" algn="just"/>
            <a:r>
              <a:rPr lang="en-IN" sz="1600" dirty="0" smtClean="0"/>
              <a:t>The </a:t>
            </a:r>
            <a:r>
              <a:rPr lang="en-IN" sz="1600" dirty="0"/>
              <a:t>process area (e.g., requirements management) </a:t>
            </a:r>
            <a:r>
              <a:rPr lang="en-IN" sz="1600" dirty="0" smtClean="0"/>
              <a:t>is either </a:t>
            </a:r>
            <a:r>
              <a:rPr lang="en-IN" sz="1600" dirty="0"/>
              <a:t>not performed or does not achieve all goals and objectives defined </a:t>
            </a:r>
            <a:r>
              <a:rPr lang="en-IN" sz="1600" dirty="0" smtClean="0"/>
              <a:t>by the </a:t>
            </a:r>
            <a:r>
              <a:rPr lang="en-IN" sz="1600" dirty="0"/>
              <a:t>CMMI for level 1 capability for the process area.</a:t>
            </a:r>
          </a:p>
          <a:p>
            <a:pPr algn="just"/>
            <a:r>
              <a:rPr lang="en-IN" sz="1800" b="1" dirty="0"/>
              <a:t>Level 1: </a:t>
            </a:r>
            <a:r>
              <a:rPr lang="en-IN" sz="1800" i="1" dirty="0" smtClean="0"/>
              <a:t>Performed</a:t>
            </a:r>
          </a:p>
          <a:p>
            <a:pPr lvl="1" algn="just"/>
            <a:r>
              <a:rPr lang="en-IN" sz="1600" dirty="0" smtClean="0"/>
              <a:t>All </a:t>
            </a:r>
            <a:r>
              <a:rPr lang="en-IN" sz="1600" dirty="0"/>
              <a:t>of the specific goals of the process area (as </a:t>
            </a:r>
            <a:r>
              <a:rPr lang="en-IN" sz="1600" dirty="0" smtClean="0"/>
              <a:t>defined by </a:t>
            </a:r>
            <a:r>
              <a:rPr lang="en-IN" sz="1600" dirty="0"/>
              <a:t>the CMMI) have been satisfied. 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Work </a:t>
            </a:r>
            <a:r>
              <a:rPr lang="en-IN" sz="1600" dirty="0"/>
              <a:t>tasks required to produce </a:t>
            </a:r>
            <a:r>
              <a:rPr lang="en-IN" sz="1600" dirty="0" smtClean="0"/>
              <a:t>defined work </a:t>
            </a:r>
            <a:r>
              <a:rPr lang="en-IN" sz="1600" dirty="0"/>
              <a:t>products are being conducted</a:t>
            </a:r>
            <a:r>
              <a:rPr lang="en-IN" sz="1600" dirty="0" smtClean="0"/>
              <a:t>.</a:t>
            </a:r>
          </a:p>
          <a:p>
            <a:pPr algn="just"/>
            <a:r>
              <a:rPr lang="en-IN" sz="1800" b="1" dirty="0"/>
              <a:t>Level 2: </a:t>
            </a:r>
            <a:r>
              <a:rPr lang="en-IN" sz="1800" i="1" dirty="0" smtClean="0"/>
              <a:t>Managed</a:t>
            </a:r>
          </a:p>
          <a:p>
            <a:pPr lvl="1" algn="just"/>
            <a:r>
              <a:rPr lang="en-IN" sz="1600" dirty="0" smtClean="0"/>
              <a:t>All </a:t>
            </a:r>
            <a:r>
              <a:rPr lang="en-IN" sz="1600" dirty="0"/>
              <a:t>capability level 1 criteria have been satisfied. 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In </a:t>
            </a:r>
            <a:r>
              <a:rPr lang="en-IN" sz="1600" dirty="0"/>
              <a:t>addition</a:t>
            </a:r>
            <a:r>
              <a:rPr lang="en-IN" sz="1600" dirty="0" smtClean="0"/>
              <a:t>, all </a:t>
            </a:r>
            <a:r>
              <a:rPr lang="en-IN" sz="1600" dirty="0"/>
              <a:t>work associated with the process area conforms to an </a:t>
            </a:r>
            <a:r>
              <a:rPr lang="en-IN" sz="1600" dirty="0" smtClean="0"/>
              <a:t>organizationally defined </a:t>
            </a:r>
            <a:r>
              <a:rPr lang="en-IN" sz="1600" dirty="0"/>
              <a:t>policy</a:t>
            </a:r>
            <a:r>
              <a:rPr lang="en-IN" sz="1600" dirty="0" smtClean="0"/>
              <a:t>;</a:t>
            </a:r>
          </a:p>
          <a:p>
            <a:pPr lvl="1" algn="just"/>
            <a:r>
              <a:rPr lang="en-IN" sz="1600" dirty="0" smtClean="0"/>
              <a:t>All </a:t>
            </a:r>
            <a:r>
              <a:rPr lang="en-IN" sz="1600" dirty="0"/>
              <a:t>people doing the work have access to adequate </a:t>
            </a:r>
            <a:r>
              <a:rPr lang="en-IN" sz="1600" dirty="0" smtClean="0"/>
              <a:t>resources to </a:t>
            </a:r>
            <a:r>
              <a:rPr lang="en-IN" sz="1600" dirty="0"/>
              <a:t>get the job done; 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Stakeholders </a:t>
            </a:r>
            <a:r>
              <a:rPr lang="en-IN" sz="1600" dirty="0"/>
              <a:t>are actively involved in the process area </a:t>
            </a:r>
            <a:r>
              <a:rPr lang="en-IN" sz="1600" dirty="0" smtClean="0"/>
              <a:t>as required</a:t>
            </a:r>
            <a:r>
              <a:rPr lang="en-IN" sz="1600" dirty="0"/>
              <a:t>; 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All </a:t>
            </a:r>
            <a:r>
              <a:rPr lang="en-IN" sz="1600" dirty="0"/>
              <a:t>work tasks and work products are “monitored, controlled, </a:t>
            </a:r>
            <a:r>
              <a:rPr lang="en-IN" sz="1600" dirty="0" smtClean="0"/>
              <a:t>and reviewed</a:t>
            </a:r>
            <a:r>
              <a:rPr lang="en-IN" sz="1600" dirty="0"/>
              <a:t>; and are evaluated for adherence to the process description” 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43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/>
              <a:t>Level 3: </a:t>
            </a:r>
            <a:r>
              <a:rPr lang="en-IN" sz="1800" i="1" dirty="0"/>
              <a:t>Defined</a:t>
            </a:r>
          </a:p>
          <a:p>
            <a:pPr lvl="1" algn="just"/>
            <a:r>
              <a:rPr lang="en-IN" sz="1600" dirty="0"/>
              <a:t>All capability level 2 criteria have been achieved. </a:t>
            </a:r>
          </a:p>
          <a:p>
            <a:pPr lvl="1" algn="just"/>
            <a:r>
              <a:rPr lang="en-IN" sz="1600" dirty="0"/>
              <a:t>In addition, the process is “tailored from the organization’s set of standard processes according to the organization’s tailoring guidelines, and contributes work products, measures, and other process-improvement information to the organizational process assets”.</a:t>
            </a:r>
          </a:p>
          <a:p>
            <a:pPr algn="just"/>
            <a:r>
              <a:rPr lang="en-IN" sz="1800" b="1" dirty="0"/>
              <a:t>Level 4: </a:t>
            </a:r>
            <a:r>
              <a:rPr lang="en-IN" sz="1800" i="1" dirty="0"/>
              <a:t>Quantitatively managed</a:t>
            </a:r>
            <a:endParaRPr lang="en-IN" sz="1800" dirty="0"/>
          </a:p>
          <a:p>
            <a:pPr lvl="1" algn="just"/>
            <a:r>
              <a:rPr lang="en-IN" sz="1600" dirty="0"/>
              <a:t>All capability level 3 criteria have been achieved. </a:t>
            </a:r>
          </a:p>
          <a:p>
            <a:pPr lvl="1" algn="just"/>
            <a:r>
              <a:rPr lang="en-IN" sz="1600" dirty="0"/>
              <a:t>In addition, the process area is controlled and improved using measurement and quantitative assessment. </a:t>
            </a:r>
          </a:p>
          <a:p>
            <a:pPr lvl="1" algn="just"/>
            <a:r>
              <a:rPr lang="en-IN" sz="1600" dirty="0"/>
              <a:t>“Quantitative objectives for quality and process performance are established and used as criteria in managing the process”.</a:t>
            </a:r>
          </a:p>
          <a:p>
            <a:pPr algn="just"/>
            <a:r>
              <a:rPr lang="en-IN" sz="1800" b="1" dirty="0"/>
              <a:t>Level 5: </a:t>
            </a:r>
            <a:r>
              <a:rPr lang="en-IN" sz="1800" i="1" dirty="0"/>
              <a:t>Optimized</a:t>
            </a:r>
          </a:p>
          <a:p>
            <a:pPr lvl="1" algn="just"/>
            <a:r>
              <a:rPr lang="en-IN" sz="1600" dirty="0"/>
              <a:t>All capability level 4 criteria have been achieved. </a:t>
            </a:r>
          </a:p>
          <a:p>
            <a:pPr lvl="1" algn="just"/>
            <a:r>
              <a:rPr lang="en-IN" sz="1600" dirty="0"/>
              <a:t>In addition, the process area is adapted and optimized using quantitative (statistical) means to meet changing customer needs and to continually improve the efficacy of the process area under consideration.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654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CMMI defines each process area in terms of “specific goals” and the “specific practices” required to achieve these goals.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/>
              <a:t>Specific goals</a:t>
            </a:r>
            <a:r>
              <a:rPr lang="en-US" dirty="0"/>
              <a:t> establish the characteristics that must exist if the activities implied by a process area are to be effective. 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/>
              <a:t>Specific practices</a:t>
            </a:r>
            <a:r>
              <a:rPr lang="en-US" i="1" dirty="0"/>
              <a:t> </a:t>
            </a:r>
            <a:r>
              <a:rPr lang="en-US" dirty="0"/>
              <a:t>refine a goal into a set of process-related activities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397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620000" cy="5029200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sz="2800" b="1" dirty="0"/>
              <a:t>staged CMMI </a:t>
            </a:r>
            <a:r>
              <a:rPr lang="en-IN" dirty="0" smtClean="0"/>
              <a:t>model </a:t>
            </a:r>
            <a:r>
              <a:rPr lang="en-IN" dirty="0"/>
              <a:t>defines </a:t>
            </a:r>
            <a:r>
              <a:rPr lang="en-IN" dirty="0" smtClean="0"/>
              <a:t>five maturity </a:t>
            </a:r>
            <a:r>
              <a:rPr lang="en-IN" dirty="0"/>
              <a:t>levels, rather than five capability levels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To achieve a maturity level, the </a:t>
            </a:r>
            <a:r>
              <a:rPr lang="en-IN" dirty="0" smtClean="0"/>
              <a:t>specific goals </a:t>
            </a:r>
            <a:r>
              <a:rPr lang="en-IN" dirty="0"/>
              <a:t>and practices associated with a set of process areas must be achieved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relationship </a:t>
            </a:r>
            <a:r>
              <a:rPr lang="en-IN" dirty="0"/>
              <a:t>between maturity levels and process </a:t>
            </a:r>
            <a:r>
              <a:rPr lang="en-IN" dirty="0" smtClean="0"/>
              <a:t>areas are;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9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5093"/>
            <a:ext cx="7086600" cy="677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8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Each of the KPAs is defined by a set of </a:t>
            </a:r>
            <a:r>
              <a:rPr lang="en-US" i="1" dirty="0"/>
              <a:t>key practices </a:t>
            </a:r>
            <a:r>
              <a:rPr lang="en-US" dirty="0"/>
              <a:t>that contribute to satisfying </a:t>
            </a:r>
            <a:r>
              <a:rPr lang="en-US" dirty="0" smtClean="0"/>
              <a:t>its goals.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key practices are policies, procedures, and activities that must occur </a:t>
            </a:r>
            <a:r>
              <a:rPr lang="en-US" dirty="0" smtClean="0"/>
              <a:t>before a </a:t>
            </a:r>
            <a:r>
              <a:rPr lang="en-US" dirty="0"/>
              <a:t>key process area has been fully instituted.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SEI defines </a:t>
            </a:r>
            <a:r>
              <a:rPr lang="en-US" i="1" dirty="0"/>
              <a:t>key indicators </a:t>
            </a:r>
            <a:r>
              <a:rPr lang="en-US" dirty="0"/>
              <a:t>as "</a:t>
            </a:r>
            <a:r>
              <a:rPr lang="en-US" dirty="0" smtClean="0"/>
              <a:t>those key </a:t>
            </a:r>
            <a:r>
              <a:rPr lang="en-US" dirty="0"/>
              <a:t>practices or components of key practices that offer the greatest insight into </a:t>
            </a:r>
            <a:r>
              <a:rPr lang="en-US" dirty="0" smtClean="0"/>
              <a:t>whether the </a:t>
            </a:r>
            <a:r>
              <a:rPr lang="en-US" dirty="0"/>
              <a:t>goals of a key process area have been achieved." </a:t>
            </a:r>
            <a:endParaRPr lang="en-US" dirty="0" smtClean="0"/>
          </a:p>
          <a:p>
            <a:pPr algn="just"/>
            <a:r>
              <a:rPr lang="en-US" dirty="0" smtClean="0"/>
              <a:t>Assessment </a:t>
            </a:r>
            <a:r>
              <a:rPr lang="en-US" dirty="0"/>
              <a:t>questions </a:t>
            </a:r>
            <a:r>
              <a:rPr lang="en-US" dirty="0" smtClean="0"/>
              <a:t>are designed </a:t>
            </a:r>
            <a:r>
              <a:rPr lang="en-US" dirty="0"/>
              <a:t>to probe for the </a:t>
            </a:r>
            <a:r>
              <a:rPr lang="en-US" dirty="0" smtClean="0"/>
              <a:t>existence </a:t>
            </a:r>
            <a:r>
              <a:rPr lang="en-US" dirty="0"/>
              <a:t>of a key indicator.</a:t>
            </a:r>
          </a:p>
        </p:txBody>
      </p:sp>
    </p:spTree>
    <p:extLst>
      <p:ext uri="{BB962C8B-B14F-4D97-AF65-F5344CB8AC3E}">
        <p14:creationId xmlns:p14="http://schemas.microsoft.com/office/powerpoint/2010/main" val="25789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Engineering and scientific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dirty="0"/>
              <a:t>Applications range from </a:t>
            </a:r>
            <a:r>
              <a:rPr lang="en-US" dirty="0" smtClean="0"/>
              <a:t>astronomy to </a:t>
            </a:r>
            <a:r>
              <a:rPr lang="en-US" dirty="0"/>
              <a:t>volcanology, from automotive stress analysis to space shuttle orbital </a:t>
            </a:r>
            <a:r>
              <a:rPr lang="en-US" dirty="0" smtClean="0"/>
              <a:t>dynamics, and </a:t>
            </a:r>
            <a:r>
              <a:rPr lang="en-US" dirty="0"/>
              <a:t>from molecular biology to automated </a:t>
            </a:r>
            <a:r>
              <a:rPr lang="en-US" dirty="0" smtClean="0"/>
              <a:t>manufacturing</a:t>
            </a:r>
          </a:p>
          <a:p>
            <a:pPr algn="just"/>
            <a:r>
              <a:rPr lang="en-US" b="1" dirty="0"/>
              <a:t>Embedded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dirty="0"/>
              <a:t>Embedded software resides in read-only </a:t>
            </a:r>
            <a:r>
              <a:rPr lang="en-US" dirty="0" smtClean="0"/>
              <a:t>memory and </a:t>
            </a:r>
            <a:r>
              <a:rPr lang="en-US" dirty="0"/>
              <a:t>is used to control products and systems for the consumer and industrial markets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e.g., digital functions in an automobile such as fuel control, dashboard displays, </a:t>
            </a:r>
            <a:r>
              <a:rPr lang="en-US" dirty="0" smtClean="0"/>
              <a:t>and braking systems</a:t>
            </a:r>
          </a:p>
          <a:p>
            <a:r>
              <a:rPr lang="en-US" b="1" dirty="0"/>
              <a:t>Personal computer </a:t>
            </a:r>
            <a:r>
              <a:rPr lang="en-US" b="1" dirty="0" smtClean="0"/>
              <a:t>software</a:t>
            </a:r>
          </a:p>
          <a:p>
            <a:r>
              <a:rPr lang="en-US" b="1" dirty="0"/>
              <a:t>Web-based </a:t>
            </a:r>
            <a:r>
              <a:rPr lang="en-US" b="1" dirty="0" smtClean="0"/>
              <a:t>software</a:t>
            </a:r>
          </a:p>
          <a:p>
            <a:r>
              <a:rPr lang="en-US" b="1" dirty="0"/>
              <a:t>Artificial intelligence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AI </a:t>
            </a:r>
            <a:r>
              <a:rPr lang="en-US" dirty="0"/>
              <a:t>software makes </a:t>
            </a:r>
            <a:r>
              <a:rPr lang="en-US" dirty="0" smtClean="0"/>
              <a:t>use of </a:t>
            </a:r>
            <a:r>
              <a:rPr lang="en-US" dirty="0" err="1"/>
              <a:t>nonnumerical</a:t>
            </a:r>
            <a:r>
              <a:rPr lang="en-US" dirty="0"/>
              <a:t> algorithms to solve complex </a:t>
            </a:r>
            <a:r>
              <a:rPr lang="en-US" dirty="0" smtClean="0"/>
              <a:t>problems</a:t>
            </a:r>
          </a:p>
          <a:p>
            <a:pPr lvl="1" algn="just"/>
            <a:r>
              <a:rPr lang="en-US" dirty="0" smtClean="0"/>
              <a:t>e.g., Expert systems, pattern </a:t>
            </a:r>
            <a:r>
              <a:rPr lang="en-US" dirty="0"/>
              <a:t>recognition (image and voice), </a:t>
            </a:r>
            <a:r>
              <a:rPr lang="en-US" dirty="0" smtClean="0"/>
              <a:t>artificial </a:t>
            </a:r>
            <a:r>
              <a:rPr lang="en-US" dirty="0"/>
              <a:t>neural networks</a:t>
            </a:r>
            <a:r>
              <a:rPr lang="en-US" dirty="0" smtClean="0"/>
              <a:t>, theorem </a:t>
            </a:r>
            <a:r>
              <a:rPr lang="en-US" dirty="0"/>
              <a:t>proving, and game playing</a:t>
            </a:r>
          </a:p>
        </p:txBody>
      </p:sp>
    </p:spTree>
    <p:extLst>
      <p:ext uri="{BB962C8B-B14F-4D97-AF65-F5344CB8AC3E}">
        <p14:creationId xmlns:p14="http://schemas.microsoft.com/office/powerpoint/2010/main" val="18182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4225</TotalTime>
  <Words>5195</Words>
  <Application>Microsoft Office PowerPoint</Application>
  <PresentationFormat>On-screen Show (4:3)</PresentationFormat>
  <Paragraphs>586</Paragraphs>
  <Slides>88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Oriel</vt:lpstr>
      <vt:lpstr>Software  engineering module - i</vt:lpstr>
      <vt:lpstr>Software</vt:lpstr>
      <vt:lpstr>The evolving role of Software</vt:lpstr>
      <vt:lpstr>Contnd..</vt:lpstr>
      <vt:lpstr>Software Characteristics</vt:lpstr>
      <vt:lpstr>Contnd..</vt:lpstr>
      <vt:lpstr>The changing Nature of Software &amp; Software Applications</vt:lpstr>
      <vt:lpstr>Contnd..</vt:lpstr>
      <vt:lpstr> </vt:lpstr>
      <vt:lpstr>Contnd..</vt:lpstr>
      <vt:lpstr>Legacy Software </vt:lpstr>
      <vt:lpstr>Contnd..</vt:lpstr>
      <vt:lpstr>Legacy System Components</vt:lpstr>
      <vt:lpstr>Contnd..</vt:lpstr>
      <vt:lpstr>Layered Model</vt:lpstr>
      <vt:lpstr>Contnd..</vt:lpstr>
      <vt:lpstr>Software Engineering</vt:lpstr>
      <vt:lpstr>Definition</vt:lpstr>
      <vt:lpstr>Contnd..</vt:lpstr>
      <vt:lpstr>Software Engineering – Layered Technology</vt:lpstr>
      <vt:lpstr>Contnd..</vt:lpstr>
      <vt:lpstr>Contnd..</vt:lpstr>
      <vt:lpstr>Process framework</vt:lpstr>
      <vt:lpstr>Process framework</vt:lpstr>
      <vt:lpstr>Umbrella Activities</vt:lpstr>
      <vt:lpstr>Contnd..</vt:lpstr>
      <vt:lpstr>A generic view of process (Activities)</vt:lpstr>
      <vt:lpstr>Contnd..</vt:lpstr>
      <vt:lpstr>Process Flow</vt:lpstr>
      <vt:lpstr>Contnd..</vt:lpstr>
      <vt:lpstr>CASE (Computer-Aided Software Engineering)</vt:lpstr>
      <vt:lpstr>Software Process Model</vt:lpstr>
      <vt:lpstr>Build and Fix Model</vt:lpstr>
      <vt:lpstr>Contnd..</vt:lpstr>
      <vt:lpstr>Why Models are Needed?</vt:lpstr>
      <vt:lpstr>Personal &amp; Team Process Models</vt:lpstr>
      <vt:lpstr>Contnd..</vt:lpstr>
      <vt:lpstr>Contnd..</vt:lpstr>
      <vt:lpstr>Contnd..</vt:lpstr>
      <vt:lpstr>Contnd..</vt:lpstr>
      <vt:lpstr>Contnd..</vt:lpstr>
      <vt:lpstr>Contnd..</vt:lpstr>
      <vt:lpstr>Process Models- Prescriptive Models</vt:lpstr>
      <vt:lpstr>The V- Model</vt:lpstr>
      <vt:lpstr>Limitations of the waterfall model</vt:lpstr>
      <vt:lpstr>Incremental Process Model</vt:lpstr>
      <vt:lpstr>Contnd..</vt:lpstr>
      <vt:lpstr> Contnd..</vt:lpstr>
      <vt:lpstr>Contnd..</vt:lpstr>
      <vt:lpstr>Rapid Application Development (RAD) Model</vt:lpstr>
      <vt:lpstr>Contnd..</vt:lpstr>
      <vt:lpstr>PowerPoint Presentation</vt:lpstr>
      <vt:lpstr>Contnd..</vt:lpstr>
      <vt:lpstr>Evolutionary Process Models</vt:lpstr>
      <vt:lpstr>Contnd..</vt:lpstr>
      <vt:lpstr>Contnd..</vt:lpstr>
      <vt:lpstr>Contnd..</vt:lpstr>
      <vt:lpstr>Problem Areas</vt:lpstr>
      <vt:lpstr>Spiral Model</vt:lpstr>
      <vt:lpstr>Contnd..</vt:lpstr>
      <vt:lpstr>Contnd..</vt:lpstr>
      <vt:lpstr>Contnd..</vt:lpstr>
      <vt:lpstr>PowerPoint Presentation</vt:lpstr>
      <vt:lpstr>Contnd..</vt:lpstr>
      <vt:lpstr>The Concurrent Development Model </vt:lpstr>
      <vt:lpstr>Contnd..</vt:lpstr>
      <vt:lpstr>Contnd..</vt:lpstr>
      <vt:lpstr>Contnd..</vt:lpstr>
      <vt:lpstr>Specialized Process Models</vt:lpstr>
      <vt:lpstr>Steps of CBD</vt:lpstr>
      <vt:lpstr>PowerPoint Presentation</vt:lpstr>
      <vt:lpstr>Contnd..</vt:lpstr>
      <vt:lpstr>THE FORMAL METHODS MODEL</vt:lpstr>
      <vt:lpstr>Contnd..</vt:lpstr>
      <vt:lpstr>The Unified Process</vt:lpstr>
      <vt:lpstr>Contnd..</vt:lpstr>
      <vt:lpstr>The UP organizes work and iterations across five major phases</vt:lpstr>
      <vt:lpstr>Contnd..</vt:lpstr>
      <vt:lpstr>Contnd..</vt:lpstr>
      <vt:lpstr>Contnd..</vt:lpstr>
      <vt:lpstr>Capability Maturity Model Integration (CMMI)</vt:lpstr>
      <vt:lpstr>PowerPoint Presentation</vt:lpstr>
      <vt:lpstr>Contnd..</vt:lpstr>
      <vt:lpstr>Contnd..</vt:lpstr>
      <vt:lpstr>Contnd..</vt:lpstr>
      <vt:lpstr>Contnd..</vt:lpstr>
      <vt:lpstr>PowerPoint Presentation</vt:lpstr>
      <vt:lpstr>Contnd..</vt:lpstr>
    </vt:vector>
  </TitlesOfParts>
  <Company>VJCET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module - i</dc:title>
  <dc:creator>Principal</dc:creator>
  <cp:lastModifiedBy>Amel</cp:lastModifiedBy>
  <cp:revision>166</cp:revision>
  <dcterms:created xsi:type="dcterms:W3CDTF">2012-12-11T08:01:38Z</dcterms:created>
  <dcterms:modified xsi:type="dcterms:W3CDTF">2017-02-01T01:24:06Z</dcterms:modified>
</cp:coreProperties>
</file>