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258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8" r:id="rId19"/>
    <p:sldId id="399" r:id="rId20"/>
    <p:sldId id="400" r:id="rId21"/>
    <p:sldId id="401" r:id="rId22"/>
    <p:sldId id="402" r:id="rId23"/>
    <p:sldId id="403" r:id="rId24"/>
    <p:sldId id="408" r:id="rId25"/>
    <p:sldId id="409" r:id="rId26"/>
    <p:sldId id="404" r:id="rId27"/>
    <p:sldId id="405" r:id="rId28"/>
    <p:sldId id="406" r:id="rId29"/>
    <p:sldId id="4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4660"/>
  </p:normalViewPr>
  <p:slideViewPr>
    <p:cSldViewPr>
      <p:cViewPr>
        <p:scale>
          <a:sx n="70" d="100"/>
          <a:sy n="70" d="100"/>
        </p:scale>
        <p:origin x="-154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1AB62-FD50-4210-9CF1-E6FD6685F253}" type="datetimeFigureOut">
              <a:rPr lang="en-IN" smtClean="0"/>
              <a:t>08-04-2017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49D70-540C-4239-9D2D-D04956821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3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FC9F6F3-891A-4EB2-B4CE-2BE234B5FF27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5EB4-B29B-4031-8F13-6FD5121ED4A3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C2AF-2719-4204-8286-552C0CC1F34F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C70C9C6-07A9-4166-B104-29C4EE5806FC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7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0DB03B-706F-4A8F-8D73-6CD99B33922E}" type="datetime1">
              <a:rPr lang="en-US" smtClean="0">
                <a:solidFill>
                  <a:srgbClr val="FFF39D"/>
                </a:solidFill>
              </a:rPr>
              <a:t>4/8/2017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>
                <a:solidFill>
                  <a:srgbClr val="FFF39D"/>
                </a:solidFill>
              </a:rPr>
              <a:t>Ch. 8</a:t>
            </a:r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DAA6-AE6E-4F48-BEC0-5A83172C600B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900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1B9D-9DB1-4E05-AAA1-920FBA08E5CD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2C50AB-B675-4C7C-BCBD-CDAAB2063526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4AB3-5E11-4E1B-9A29-434F421E9D35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D92D4D-F7FE-4449-BF01-A9F50FC317D3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0D1651-876E-446E-9AEC-6E0255B6DA16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E0D41F-1E00-4D25-B3FD-EEDFDD7A3400}" type="datetime1">
              <a:rPr lang="en-US" smtClean="0">
                <a:solidFill>
                  <a:srgbClr val="575F6D"/>
                </a:solidFill>
              </a:rPr>
              <a:t>4/8/2017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575F6D"/>
                </a:solidFill>
              </a:rPr>
              <a:t>Ch. 8</a:t>
            </a:r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019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 engineering</a:t>
            </a:r>
            <a:br>
              <a:rPr lang="en-US" dirty="0" smtClean="0"/>
            </a:br>
            <a:r>
              <a:rPr lang="en-US" dirty="0" smtClean="0"/>
              <a:t>module – II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Semester VI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. CSE</a:t>
            </a:r>
            <a:br>
              <a:rPr lang="en-US" dirty="0" smtClean="0"/>
            </a:br>
            <a:r>
              <a:rPr lang="en-US" dirty="0" err="1" smtClean="0"/>
              <a:t>Viswajyothi</a:t>
            </a:r>
            <a:r>
              <a:rPr lang="en-US" dirty="0" smtClean="0"/>
              <a:t>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 procedure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algn="just"/>
            <a:r>
              <a:rPr lang="en-US" sz="2800" dirty="0">
                <a:cs typeface="Times New Roman" pitchFamily="18" charset="0"/>
              </a:rPr>
              <a:t>Estimate software size, and use it in the model’s formula to get initial effort estimate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Revise estimate by using the cost driver or other scaling factors given by the model 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Apply the model’s tools to the estimate derived in step 2 to determine the total effort, activity distribution, etc.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75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/>
          <a:lstStyle/>
          <a:p>
            <a:r>
              <a:rPr lang="en-US" dirty="0"/>
              <a:t>Constructive Cost </a:t>
            </a:r>
            <a:r>
              <a:rPr lang="en-US" dirty="0" smtClean="0"/>
              <a:t>Model (COCOMO)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4873752"/>
          </a:xfrm>
        </p:spPr>
        <p:txBody>
          <a:bodyPr/>
          <a:lstStyle/>
          <a:p>
            <a:pPr algn="just"/>
            <a:r>
              <a:rPr lang="en-US" dirty="0" smtClean="0"/>
              <a:t>A set of three different models of increasing complexity and level of detail.</a:t>
            </a:r>
          </a:p>
          <a:p>
            <a:pPr algn="just"/>
            <a:r>
              <a:rPr lang="en-US" dirty="0">
                <a:cs typeface="Times New Roman" pitchFamily="18" charset="0"/>
              </a:rPr>
              <a:t>Size estimate based on delivered source instructions, KDSI</a:t>
            </a:r>
          </a:p>
          <a:p>
            <a:pPr algn="just"/>
            <a:r>
              <a:rPr lang="en-US" dirty="0">
                <a:cs typeface="Times New Roman" pitchFamily="18" charset="0"/>
              </a:rPr>
              <a:t>Categorizes the software as: </a:t>
            </a:r>
          </a:p>
          <a:p>
            <a:pPr lvl="1" algn="just"/>
            <a:r>
              <a:rPr lang="en-US" i="1" dirty="0" smtClean="0">
                <a:cs typeface="Times New Roman" pitchFamily="18" charset="0"/>
              </a:rPr>
              <a:t>Organic</a:t>
            </a:r>
            <a:endParaRPr lang="en-US" dirty="0">
              <a:cs typeface="Times New Roman" pitchFamily="18" charset="0"/>
            </a:endParaRPr>
          </a:p>
          <a:p>
            <a:pPr lvl="1" algn="just"/>
            <a:r>
              <a:rPr lang="en-US" i="1" dirty="0" smtClean="0">
                <a:cs typeface="Times New Roman" pitchFamily="18" charset="0"/>
              </a:rPr>
              <a:t>Semidetached</a:t>
            </a:r>
            <a:endParaRPr lang="en-US" dirty="0">
              <a:cs typeface="Times New Roman" pitchFamily="18" charset="0"/>
            </a:endParaRPr>
          </a:p>
          <a:p>
            <a:pPr lvl="1" algn="just"/>
            <a:r>
              <a:rPr lang="en-US" i="1" dirty="0" smtClean="0">
                <a:cs typeface="Times New Roman" pitchFamily="18" charset="0"/>
              </a:rPr>
              <a:t>Embedded</a:t>
            </a:r>
            <a:endParaRPr lang="en-US" dirty="0">
              <a:cs typeface="Times New Roman" pitchFamily="18" charset="0"/>
            </a:endParaRPr>
          </a:p>
          <a:p>
            <a:pPr lvl="2" algn="just"/>
            <a:r>
              <a:rPr lang="en-US" dirty="0" smtClean="0">
                <a:cs typeface="Times New Roman" pitchFamily="18" charset="0"/>
              </a:rPr>
              <a:t>Each has </a:t>
            </a:r>
            <a:r>
              <a:rPr lang="en-US" dirty="0">
                <a:cs typeface="Times New Roman" pitchFamily="18" charset="0"/>
              </a:rPr>
              <a:t>an associated formula for nominal development effort based on estimated code </a:t>
            </a:r>
            <a:r>
              <a:rPr lang="en-US" dirty="0" smtClean="0">
                <a:cs typeface="Times New Roman" pitchFamily="18" charset="0"/>
              </a:rPr>
              <a:t>size.</a:t>
            </a:r>
          </a:p>
          <a:p>
            <a:pPr algn="just"/>
            <a:endParaRPr lang="en-US" dirty="0"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7" y="4941168"/>
            <a:ext cx="8189913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grpSp>
        <p:nvGrpSpPr>
          <p:cNvPr id="4" name="Group 415"/>
          <p:cNvGrpSpPr>
            <a:grpSpLocks/>
          </p:cNvGrpSpPr>
          <p:nvPr/>
        </p:nvGrpSpPr>
        <p:grpSpPr bwMode="auto">
          <a:xfrm>
            <a:off x="611560" y="1471315"/>
            <a:ext cx="7924800" cy="5126037"/>
            <a:chOff x="768" y="144"/>
            <a:chExt cx="4010" cy="2344"/>
          </a:xfrm>
        </p:grpSpPr>
        <p:grpSp>
          <p:nvGrpSpPr>
            <p:cNvPr id="5" name="Group 204"/>
            <p:cNvGrpSpPr>
              <a:grpSpLocks/>
            </p:cNvGrpSpPr>
            <p:nvPr/>
          </p:nvGrpSpPr>
          <p:grpSpPr bwMode="auto">
            <a:xfrm>
              <a:off x="768" y="144"/>
              <a:ext cx="4010" cy="2132"/>
              <a:chOff x="768" y="144"/>
              <a:chExt cx="4010" cy="2132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808" y="166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2563" y="157"/>
                <a:ext cx="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4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17" y="156"/>
                <a:ext cx="22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400">
                    <a:solidFill>
                      <a:srgbClr val="000000"/>
                    </a:solidFill>
                    <a:latin typeface="Times" charset="0"/>
                  </a:rPr>
                  <a:t>Mode</a:t>
                </a:r>
                <a:endParaRPr lang="it-IT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3785" y="158"/>
                <a:ext cx="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4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099" y="157"/>
                <a:ext cx="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4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768" y="14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768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68" y="14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768" y="14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768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775" y="144"/>
                <a:ext cx="174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775" y="144"/>
                <a:ext cx="174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523" y="14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523" y="14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523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530" y="144"/>
                <a:ext cx="70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530" y="144"/>
                <a:ext cx="7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3236" y="14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236" y="14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3236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243" y="144"/>
                <a:ext cx="8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243" y="144"/>
                <a:ext cx="8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059" y="14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4059" y="14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4059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065" y="144"/>
                <a:ext cx="70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065" y="144"/>
                <a:ext cx="70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772" y="14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4772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4772" y="14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4772" y="14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4772" y="14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768" y="151"/>
                <a:ext cx="7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768" y="151"/>
                <a:ext cx="1" cy="1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772" y="151"/>
                <a:ext cx="6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4772" y="151"/>
                <a:ext cx="1" cy="1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808" y="299"/>
                <a:ext cx="279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Feature</a:t>
                </a:r>
                <a:endParaRPr lang="it-IT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43" y="29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2563" y="299"/>
                <a:ext cx="293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Organic</a:t>
                </a:r>
                <a:endParaRPr lang="it-IT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2915" y="29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276" y="299"/>
                <a:ext cx="49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Semidetached</a:t>
                </a:r>
                <a:endParaRPr lang="it-IT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874" y="29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99" y="299"/>
                <a:ext cx="386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Embedded</a:t>
                </a:r>
                <a:endParaRPr lang="it-IT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562" y="29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768" y="27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768" y="279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2523" y="27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/>
            </p:nvSpPr>
            <p:spPr bwMode="auto">
              <a:xfrm>
                <a:off x="2523" y="279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2523" y="27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>
                <a:off x="2523" y="27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>
                <a:off x="2523" y="27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2530" y="279"/>
                <a:ext cx="70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>
                <a:off x="2530" y="279"/>
                <a:ext cx="7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3236" y="27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3236" y="27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3236" y="27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3243" y="279"/>
                <a:ext cx="81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3243" y="279"/>
                <a:ext cx="8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4059" y="27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Line 63"/>
              <p:cNvSpPr>
                <a:spLocks noChangeShapeType="1"/>
              </p:cNvSpPr>
              <p:nvPr/>
            </p:nvSpPr>
            <p:spPr bwMode="auto">
              <a:xfrm>
                <a:off x="4059" y="27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Line 64"/>
              <p:cNvSpPr>
                <a:spLocks noChangeShapeType="1"/>
              </p:cNvSpPr>
              <p:nvPr/>
            </p:nvSpPr>
            <p:spPr bwMode="auto">
              <a:xfrm>
                <a:off x="4059" y="27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4065" y="279"/>
                <a:ext cx="70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Line 66"/>
              <p:cNvSpPr>
                <a:spLocks noChangeShapeType="1"/>
              </p:cNvSpPr>
              <p:nvPr/>
            </p:nvSpPr>
            <p:spPr bwMode="auto">
              <a:xfrm>
                <a:off x="4065" y="279"/>
                <a:ext cx="70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772" y="27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>
                <a:off x="4772" y="279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768" y="286"/>
                <a:ext cx="7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>
                <a:off x="768" y="286"/>
                <a:ext cx="1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2523" y="286"/>
                <a:ext cx="7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2523" y="286"/>
                <a:ext cx="1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4772" y="286"/>
                <a:ext cx="6" cy="1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" name="Line 74"/>
              <p:cNvSpPr>
                <a:spLocks noChangeShapeType="1"/>
              </p:cNvSpPr>
              <p:nvPr/>
            </p:nvSpPr>
            <p:spPr bwMode="auto">
              <a:xfrm>
                <a:off x="4772" y="286"/>
                <a:ext cx="1" cy="1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808" y="435"/>
                <a:ext cx="1102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Organizational understanding of </a:t>
                </a:r>
                <a:endParaRPr lang="it-IT"/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890" y="563"/>
                <a:ext cx="61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product objectives</a:t>
                </a:r>
                <a:endParaRPr lang="it-IT"/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1630" y="563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2563" y="435"/>
                <a:ext cx="33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Thorough</a:t>
                </a:r>
                <a:endParaRPr lang="it-IT"/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2960" y="435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276" y="435"/>
                <a:ext cx="44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Considerable</a:t>
                </a:r>
                <a:endParaRPr lang="it-IT"/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806" y="435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4099" y="435"/>
                <a:ext cx="26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General</a:t>
                </a:r>
                <a:endParaRPr lang="it-IT"/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4416" y="435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768" y="4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Line 85"/>
              <p:cNvSpPr>
                <a:spLocks noChangeShapeType="1"/>
              </p:cNvSpPr>
              <p:nvPr/>
            </p:nvSpPr>
            <p:spPr bwMode="auto">
              <a:xfrm>
                <a:off x="768" y="413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Rectangle 86"/>
              <p:cNvSpPr>
                <a:spLocks noChangeArrowheads="1"/>
              </p:cNvSpPr>
              <p:nvPr/>
            </p:nvSpPr>
            <p:spPr bwMode="auto">
              <a:xfrm>
                <a:off x="775" y="413"/>
                <a:ext cx="174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Line 87"/>
              <p:cNvSpPr>
                <a:spLocks noChangeShapeType="1"/>
              </p:cNvSpPr>
              <p:nvPr/>
            </p:nvSpPr>
            <p:spPr bwMode="auto">
              <a:xfrm>
                <a:off x="775" y="413"/>
                <a:ext cx="174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>
                <a:off x="2523" y="4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Line 89"/>
              <p:cNvSpPr>
                <a:spLocks noChangeShapeType="1"/>
              </p:cNvSpPr>
              <p:nvPr/>
            </p:nvSpPr>
            <p:spPr bwMode="auto">
              <a:xfrm>
                <a:off x="2523" y="413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Rectangle 90"/>
              <p:cNvSpPr>
                <a:spLocks noChangeArrowheads="1"/>
              </p:cNvSpPr>
              <p:nvPr/>
            </p:nvSpPr>
            <p:spPr bwMode="auto">
              <a:xfrm>
                <a:off x="2530" y="413"/>
                <a:ext cx="70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>
                <a:off x="2530" y="413"/>
                <a:ext cx="7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Rectangle 92"/>
              <p:cNvSpPr>
                <a:spLocks noChangeArrowheads="1"/>
              </p:cNvSpPr>
              <p:nvPr/>
            </p:nvSpPr>
            <p:spPr bwMode="auto">
              <a:xfrm>
                <a:off x="3236" y="4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Line 93"/>
              <p:cNvSpPr>
                <a:spLocks noChangeShapeType="1"/>
              </p:cNvSpPr>
              <p:nvPr/>
            </p:nvSpPr>
            <p:spPr bwMode="auto">
              <a:xfrm>
                <a:off x="3236" y="4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Line 94"/>
              <p:cNvSpPr>
                <a:spLocks noChangeShapeType="1"/>
              </p:cNvSpPr>
              <p:nvPr/>
            </p:nvSpPr>
            <p:spPr bwMode="auto">
              <a:xfrm>
                <a:off x="3236" y="413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" name="Rectangle 95"/>
              <p:cNvSpPr>
                <a:spLocks noChangeArrowheads="1"/>
              </p:cNvSpPr>
              <p:nvPr/>
            </p:nvSpPr>
            <p:spPr bwMode="auto">
              <a:xfrm>
                <a:off x="3243" y="413"/>
                <a:ext cx="8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" name="Line 96"/>
              <p:cNvSpPr>
                <a:spLocks noChangeShapeType="1"/>
              </p:cNvSpPr>
              <p:nvPr/>
            </p:nvSpPr>
            <p:spPr bwMode="auto">
              <a:xfrm>
                <a:off x="3243" y="413"/>
                <a:ext cx="8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4059" y="4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" name="Line 98"/>
              <p:cNvSpPr>
                <a:spLocks noChangeShapeType="1"/>
              </p:cNvSpPr>
              <p:nvPr/>
            </p:nvSpPr>
            <p:spPr bwMode="auto">
              <a:xfrm>
                <a:off x="4059" y="41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Line 99"/>
              <p:cNvSpPr>
                <a:spLocks noChangeShapeType="1"/>
              </p:cNvSpPr>
              <p:nvPr/>
            </p:nvSpPr>
            <p:spPr bwMode="auto">
              <a:xfrm>
                <a:off x="4059" y="413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Rectangle 100"/>
              <p:cNvSpPr>
                <a:spLocks noChangeArrowheads="1"/>
              </p:cNvSpPr>
              <p:nvPr/>
            </p:nvSpPr>
            <p:spPr bwMode="auto">
              <a:xfrm>
                <a:off x="4065" y="413"/>
                <a:ext cx="70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Line 101"/>
              <p:cNvSpPr>
                <a:spLocks noChangeShapeType="1"/>
              </p:cNvSpPr>
              <p:nvPr/>
            </p:nvSpPr>
            <p:spPr bwMode="auto">
              <a:xfrm>
                <a:off x="4065" y="413"/>
                <a:ext cx="70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Rectangle 102"/>
              <p:cNvSpPr>
                <a:spLocks noChangeArrowheads="1"/>
              </p:cNvSpPr>
              <p:nvPr/>
            </p:nvSpPr>
            <p:spPr bwMode="auto">
              <a:xfrm>
                <a:off x="4772" y="4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Line 103"/>
              <p:cNvSpPr>
                <a:spLocks noChangeShapeType="1"/>
              </p:cNvSpPr>
              <p:nvPr/>
            </p:nvSpPr>
            <p:spPr bwMode="auto">
              <a:xfrm>
                <a:off x="4772" y="413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Rectangle 104"/>
              <p:cNvSpPr>
                <a:spLocks noChangeArrowheads="1"/>
              </p:cNvSpPr>
              <p:nvPr/>
            </p:nvSpPr>
            <p:spPr bwMode="auto">
              <a:xfrm>
                <a:off x="768" y="420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Line 105"/>
              <p:cNvSpPr>
                <a:spLocks noChangeShapeType="1"/>
              </p:cNvSpPr>
              <p:nvPr/>
            </p:nvSpPr>
            <p:spPr bwMode="auto">
              <a:xfrm>
                <a:off x="768" y="420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Rectangle 106"/>
              <p:cNvSpPr>
                <a:spLocks noChangeArrowheads="1"/>
              </p:cNvSpPr>
              <p:nvPr/>
            </p:nvSpPr>
            <p:spPr bwMode="auto">
              <a:xfrm>
                <a:off x="2523" y="420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Line 107"/>
              <p:cNvSpPr>
                <a:spLocks noChangeShapeType="1"/>
              </p:cNvSpPr>
              <p:nvPr/>
            </p:nvSpPr>
            <p:spPr bwMode="auto">
              <a:xfrm>
                <a:off x="2523" y="420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Rectangle 108"/>
              <p:cNvSpPr>
                <a:spLocks noChangeArrowheads="1"/>
              </p:cNvSpPr>
              <p:nvPr/>
            </p:nvSpPr>
            <p:spPr bwMode="auto">
              <a:xfrm>
                <a:off x="4772" y="420"/>
                <a:ext cx="6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" name="Line 109"/>
              <p:cNvSpPr>
                <a:spLocks noChangeShapeType="1"/>
              </p:cNvSpPr>
              <p:nvPr/>
            </p:nvSpPr>
            <p:spPr bwMode="auto">
              <a:xfrm>
                <a:off x="4772" y="420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" name="Rectangle 110"/>
              <p:cNvSpPr>
                <a:spLocks noChangeArrowheads="1"/>
              </p:cNvSpPr>
              <p:nvPr/>
            </p:nvSpPr>
            <p:spPr bwMode="auto">
              <a:xfrm>
                <a:off x="808" y="690"/>
                <a:ext cx="120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Experience in working with related </a:t>
                </a:r>
                <a:endParaRPr lang="it-IT"/>
              </a:p>
            </p:txBody>
          </p:sp>
          <p:sp>
            <p:nvSpPr>
              <p:cNvPr id="115" name="Rectangle 111"/>
              <p:cNvSpPr>
                <a:spLocks noChangeArrowheads="1"/>
              </p:cNvSpPr>
              <p:nvPr/>
            </p:nvSpPr>
            <p:spPr bwMode="auto">
              <a:xfrm>
                <a:off x="890" y="818"/>
                <a:ext cx="5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software systems</a:t>
                </a:r>
                <a:endParaRPr lang="it-IT"/>
              </a:p>
            </p:txBody>
          </p:sp>
          <p:sp>
            <p:nvSpPr>
              <p:cNvPr id="116" name="Rectangle 112"/>
              <p:cNvSpPr>
                <a:spLocks noChangeArrowheads="1"/>
              </p:cNvSpPr>
              <p:nvPr/>
            </p:nvSpPr>
            <p:spPr bwMode="auto">
              <a:xfrm>
                <a:off x="1579" y="818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/>
            </p:nvSpPr>
            <p:spPr bwMode="auto">
              <a:xfrm>
                <a:off x="2563" y="690"/>
                <a:ext cx="33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Extensive</a:t>
                </a:r>
                <a:endParaRPr lang="it-IT"/>
              </a:p>
            </p:txBody>
          </p:sp>
          <p:sp>
            <p:nvSpPr>
              <p:cNvPr id="118" name="Rectangle 114"/>
              <p:cNvSpPr>
                <a:spLocks noChangeArrowheads="1"/>
              </p:cNvSpPr>
              <p:nvPr/>
            </p:nvSpPr>
            <p:spPr bwMode="auto">
              <a:xfrm>
                <a:off x="2960" y="690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19" name="Rectangle 115"/>
              <p:cNvSpPr>
                <a:spLocks noChangeArrowheads="1"/>
              </p:cNvSpPr>
              <p:nvPr/>
            </p:nvSpPr>
            <p:spPr bwMode="auto">
              <a:xfrm>
                <a:off x="3276" y="690"/>
                <a:ext cx="44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Considerable</a:t>
                </a:r>
                <a:endParaRPr lang="it-IT"/>
              </a:p>
            </p:txBody>
          </p:sp>
          <p:sp>
            <p:nvSpPr>
              <p:cNvPr id="120" name="Rectangle 116"/>
              <p:cNvSpPr>
                <a:spLocks noChangeArrowheads="1"/>
              </p:cNvSpPr>
              <p:nvPr/>
            </p:nvSpPr>
            <p:spPr bwMode="auto">
              <a:xfrm>
                <a:off x="3806" y="690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21" name="Rectangle 117"/>
              <p:cNvSpPr>
                <a:spLocks noChangeArrowheads="1"/>
              </p:cNvSpPr>
              <p:nvPr/>
            </p:nvSpPr>
            <p:spPr bwMode="auto">
              <a:xfrm>
                <a:off x="4099" y="690"/>
                <a:ext cx="32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Moderate</a:t>
                </a:r>
                <a:endParaRPr lang="it-IT"/>
              </a:p>
            </p:txBody>
          </p:sp>
          <p:sp>
            <p:nvSpPr>
              <p:cNvPr id="122" name="Rectangle 118"/>
              <p:cNvSpPr>
                <a:spLocks noChangeArrowheads="1"/>
              </p:cNvSpPr>
              <p:nvPr/>
            </p:nvSpPr>
            <p:spPr bwMode="auto">
              <a:xfrm>
                <a:off x="4484" y="690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23" name="Rectangle 119"/>
              <p:cNvSpPr>
                <a:spLocks noChangeArrowheads="1"/>
              </p:cNvSpPr>
              <p:nvPr/>
            </p:nvSpPr>
            <p:spPr bwMode="auto">
              <a:xfrm>
                <a:off x="768" y="675"/>
                <a:ext cx="7" cy="2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Line 120"/>
              <p:cNvSpPr>
                <a:spLocks noChangeShapeType="1"/>
              </p:cNvSpPr>
              <p:nvPr/>
            </p:nvSpPr>
            <p:spPr bwMode="auto">
              <a:xfrm>
                <a:off x="768" y="675"/>
                <a:ext cx="1" cy="2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5" name="Rectangle 121"/>
              <p:cNvSpPr>
                <a:spLocks noChangeArrowheads="1"/>
              </p:cNvSpPr>
              <p:nvPr/>
            </p:nvSpPr>
            <p:spPr bwMode="auto">
              <a:xfrm>
                <a:off x="2523" y="675"/>
                <a:ext cx="7" cy="2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" name="Line 122"/>
              <p:cNvSpPr>
                <a:spLocks noChangeShapeType="1"/>
              </p:cNvSpPr>
              <p:nvPr/>
            </p:nvSpPr>
            <p:spPr bwMode="auto">
              <a:xfrm>
                <a:off x="2523" y="675"/>
                <a:ext cx="1" cy="2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Rectangle 123"/>
              <p:cNvSpPr>
                <a:spLocks noChangeArrowheads="1"/>
              </p:cNvSpPr>
              <p:nvPr/>
            </p:nvSpPr>
            <p:spPr bwMode="auto">
              <a:xfrm>
                <a:off x="4772" y="675"/>
                <a:ext cx="6" cy="2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" name="Line 124"/>
              <p:cNvSpPr>
                <a:spLocks noChangeShapeType="1"/>
              </p:cNvSpPr>
              <p:nvPr/>
            </p:nvSpPr>
            <p:spPr bwMode="auto">
              <a:xfrm>
                <a:off x="4772" y="675"/>
                <a:ext cx="1" cy="2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" name="Rectangle 125"/>
              <p:cNvSpPr>
                <a:spLocks noChangeArrowheads="1"/>
              </p:cNvSpPr>
              <p:nvPr/>
            </p:nvSpPr>
            <p:spPr bwMode="auto">
              <a:xfrm>
                <a:off x="808" y="946"/>
                <a:ext cx="125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Need for software conformance with </a:t>
                </a:r>
                <a:endParaRPr lang="it-IT"/>
              </a:p>
            </p:txBody>
          </p:sp>
          <p:sp>
            <p:nvSpPr>
              <p:cNvPr id="130" name="Rectangle 126"/>
              <p:cNvSpPr>
                <a:spLocks noChangeArrowheads="1"/>
              </p:cNvSpPr>
              <p:nvPr/>
            </p:nvSpPr>
            <p:spPr bwMode="auto">
              <a:xfrm>
                <a:off x="890" y="1073"/>
                <a:ext cx="107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pre</a:t>
                </a:r>
                <a:endParaRPr lang="it-IT"/>
              </a:p>
            </p:txBody>
          </p:sp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>
                <a:off x="1019" y="1073"/>
                <a:ext cx="28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-</a:t>
                </a:r>
                <a:endParaRPr lang="it-IT"/>
              </a:p>
            </p:txBody>
          </p:sp>
          <p:sp>
            <p:nvSpPr>
              <p:cNvPr id="132" name="Rectangle 128"/>
              <p:cNvSpPr>
                <a:spLocks noChangeArrowheads="1"/>
              </p:cNvSpPr>
              <p:nvPr/>
            </p:nvSpPr>
            <p:spPr bwMode="auto">
              <a:xfrm>
                <a:off x="1052" y="1073"/>
                <a:ext cx="69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es</a:t>
                </a:r>
                <a:endParaRPr lang="it-IT"/>
              </a:p>
            </p:txBody>
          </p:sp>
          <p:sp>
            <p:nvSpPr>
              <p:cNvPr id="133" name="Rectangle 129"/>
              <p:cNvSpPr>
                <a:spLocks noChangeArrowheads="1"/>
              </p:cNvSpPr>
              <p:nvPr/>
            </p:nvSpPr>
            <p:spPr bwMode="auto">
              <a:xfrm>
                <a:off x="1135" y="1073"/>
                <a:ext cx="758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tablished requirements</a:t>
                </a:r>
                <a:endParaRPr lang="it-IT"/>
              </a:p>
            </p:txBody>
          </p:sp>
          <p:sp>
            <p:nvSpPr>
              <p:cNvPr id="134" name="Rectangle 130"/>
              <p:cNvSpPr>
                <a:spLocks noChangeArrowheads="1"/>
              </p:cNvSpPr>
              <p:nvPr/>
            </p:nvSpPr>
            <p:spPr bwMode="auto">
              <a:xfrm>
                <a:off x="2049" y="1073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35" name="Rectangle 131"/>
              <p:cNvSpPr>
                <a:spLocks noChangeArrowheads="1"/>
              </p:cNvSpPr>
              <p:nvPr/>
            </p:nvSpPr>
            <p:spPr bwMode="auto">
              <a:xfrm>
                <a:off x="2563" y="946"/>
                <a:ext cx="18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Basic</a:t>
                </a:r>
                <a:endParaRPr lang="it-IT"/>
              </a:p>
            </p:txBody>
          </p:sp>
          <p:sp>
            <p:nvSpPr>
              <p:cNvPr id="136" name="Rectangle 132"/>
              <p:cNvSpPr>
                <a:spLocks noChangeArrowheads="1"/>
              </p:cNvSpPr>
              <p:nvPr/>
            </p:nvSpPr>
            <p:spPr bwMode="auto">
              <a:xfrm>
                <a:off x="2786" y="946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37" name="Rectangle 133"/>
              <p:cNvSpPr>
                <a:spLocks noChangeArrowheads="1"/>
              </p:cNvSpPr>
              <p:nvPr/>
            </p:nvSpPr>
            <p:spPr bwMode="auto">
              <a:xfrm>
                <a:off x="3276" y="946"/>
                <a:ext cx="44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Considerable</a:t>
                </a:r>
                <a:endParaRPr lang="it-IT"/>
              </a:p>
            </p:txBody>
          </p:sp>
          <p:sp>
            <p:nvSpPr>
              <p:cNvPr id="138" name="Rectangle 134"/>
              <p:cNvSpPr>
                <a:spLocks noChangeArrowheads="1"/>
              </p:cNvSpPr>
              <p:nvPr/>
            </p:nvSpPr>
            <p:spPr bwMode="auto">
              <a:xfrm>
                <a:off x="3806" y="946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39" name="Rectangle 135"/>
              <p:cNvSpPr>
                <a:spLocks noChangeArrowheads="1"/>
              </p:cNvSpPr>
              <p:nvPr/>
            </p:nvSpPr>
            <p:spPr bwMode="auto">
              <a:xfrm>
                <a:off x="4099" y="946"/>
                <a:ext cx="13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Full</a:t>
                </a:r>
                <a:endParaRPr lang="it-IT"/>
              </a:p>
            </p:txBody>
          </p:sp>
          <p:sp>
            <p:nvSpPr>
              <p:cNvPr id="140" name="Rectangle 136"/>
              <p:cNvSpPr>
                <a:spLocks noChangeArrowheads="1"/>
              </p:cNvSpPr>
              <p:nvPr/>
            </p:nvSpPr>
            <p:spPr bwMode="auto">
              <a:xfrm>
                <a:off x="4261" y="946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41" name="Rectangle 137"/>
              <p:cNvSpPr>
                <a:spLocks noChangeArrowheads="1"/>
              </p:cNvSpPr>
              <p:nvPr/>
            </p:nvSpPr>
            <p:spPr bwMode="auto">
              <a:xfrm>
                <a:off x="768" y="931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Line 138"/>
              <p:cNvSpPr>
                <a:spLocks noChangeShapeType="1"/>
              </p:cNvSpPr>
              <p:nvPr/>
            </p:nvSpPr>
            <p:spPr bwMode="auto">
              <a:xfrm>
                <a:off x="768" y="931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" name="Rectangle 139"/>
              <p:cNvSpPr>
                <a:spLocks noChangeArrowheads="1"/>
              </p:cNvSpPr>
              <p:nvPr/>
            </p:nvSpPr>
            <p:spPr bwMode="auto">
              <a:xfrm>
                <a:off x="2523" y="931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" name="Line 140"/>
              <p:cNvSpPr>
                <a:spLocks noChangeShapeType="1"/>
              </p:cNvSpPr>
              <p:nvPr/>
            </p:nvSpPr>
            <p:spPr bwMode="auto">
              <a:xfrm>
                <a:off x="2523" y="931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5" name="Rectangle 141"/>
              <p:cNvSpPr>
                <a:spLocks noChangeArrowheads="1"/>
              </p:cNvSpPr>
              <p:nvPr/>
            </p:nvSpPr>
            <p:spPr bwMode="auto">
              <a:xfrm>
                <a:off x="4772" y="931"/>
                <a:ext cx="6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6" name="Line 142"/>
              <p:cNvSpPr>
                <a:spLocks noChangeShapeType="1"/>
              </p:cNvSpPr>
              <p:nvPr/>
            </p:nvSpPr>
            <p:spPr bwMode="auto">
              <a:xfrm>
                <a:off x="4772" y="931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7" name="Rectangle 143"/>
              <p:cNvSpPr>
                <a:spLocks noChangeArrowheads="1"/>
              </p:cNvSpPr>
              <p:nvPr/>
            </p:nvSpPr>
            <p:spPr bwMode="auto">
              <a:xfrm>
                <a:off x="808" y="1201"/>
                <a:ext cx="125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Need for software conformance with </a:t>
                </a:r>
                <a:endParaRPr lang="it-IT"/>
              </a:p>
            </p:txBody>
          </p:sp>
          <p:sp>
            <p:nvSpPr>
              <p:cNvPr id="148" name="Rectangle 144"/>
              <p:cNvSpPr>
                <a:spLocks noChangeArrowheads="1"/>
              </p:cNvSpPr>
              <p:nvPr/>
            </p:nvSpPr>
            <p:spPr bwMode="auto">
              <a:xfrm>
                <a:off x="890" y="1329"/>
                <a:ext cx="106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external interface specifications</a:t>
                </a:r>
                <a:endParaRPr lang="it-IT"/>
              </a:p>
            </p:txBody>
          </p:sp>
          <p:sp>
            <p:nvSpPr>
              <p:cNvPr id="149" name="Rectangle 145"/>
              <p:cNvSpPr>
                <a:spLocks noChangeArrowheads="1"/>
              </p:cNvSpPr>
              <p:nvPr/>
            </p:nvSpPr>
            <p:spPr bwMode="auto">
              <a:xfrm>
                <a:off x="2169" y="1329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50" name="Rectangle 146"/>
              <p:cNvSpPr>
                <a:spLocks noChangeArrowheads="1"/>
              </p:cNvSpPr>
              <p:nvPr/>
            </p:nvSpPr>
            <p:spPr bwMode="auto">
              <a:xfrm>
                <a:off x="2563" y="1201"/>
                <a:ext cx="18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Basic</a:t>
                </a:r>
                <a:endParaRPr lang="it-IT"/>
              </a:p>
            </p:txBody>
          </p:sp>
          <p:sp>
            <p:nvSpPr>
              <p:cNvPr id="151" name="Rectangle 147"/>
              <p:cNvSpPr>
                <a:spLocks noChangeArrowheads="1"/>
              </p:cNvSpPr>
              <p:nvPr/>
            </p:nvSpPr>
            <p:spPr bwMode="auto">
              <a:xfrm>
                <a:off x="2786" y="1201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52" name="Rectangle 148"/>
              <p:cNvSpPr>
                <a:spLocks noChangeArrowheads="1"/>
              </p:cNvSpPr>
              <p:nvPr/>
            </p:nvSpPr>
            <p:spPr bwMode="auto">
              <a:xfrm>
                <a:off x="3276" y="1201"/>
                <a:ext cx="44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Considerable</a:t>
                </a:r>
                <a:endParaRPr lang="it-IT"/>
              </a:p>
            </p:txBody>
          </p:sp>
          <p:sp>
            <p:nvSpPr>
              <p:cNvPr id="153" name="Rectangle 149"/>
              <p:cNvSpPr>
                <a:spLocks noChangeArrowheads="1"/>
              </p:cNvSpPr>
              <p:nvPr/>
            </p:nvSpPr>
            <p:spPr bwMode="auto">
              <a:xfrm>
                <a:off x="3806" y="1201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54" name="Rectangle 150"/>
              <p:cNvSpPr>
                <a:spLocks noChangeArrowheads="1"/>
              </p:cNvSpPr>
              <p:nvPr/>
            </p:nvSpPr>
            <p:spPr bwMode="auto">
              <a:xfrm>
                <a:off x="4099" y="1201"/>
                <a:ext cx="13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Full</a:t>
                </a:r>
                <a:endParaRPr lang="it-IT"/>
              </a:p>
            </p:txBody>
          </p:sp>
          <p:sp>
            <p:nvSpPr>
              <p:cNvPr id="155" name="Rectangle 151"/>
              <p:cNvSpPr>
                <a:spLocks noChangeArrowheads="1"/>
              </p:cNvSpPr>
              <p:nvPr/>
            </p:nvSpPr>
            <p:spPr bwMode="auto">
              <a:xfrm>
                <a:off x="4261" y="1201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56" name="Rectangle 152"/>
              <p:cNvSpPr>
                <a:spLocks noChangeArrowheads="1"/>
              </p:cNvSpPr>
              <p:nvPr/>
            </p:nvSpPr>
            <p:spPr bwMode="auto">
              <a:xfrm>
                <a:off x="768" y="1186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Line 153"/>
              <p:cNvSpPr>
                <a:spLocks noChangeShapeType="1"/>
              </p:cNvSpPr>
              <p:nvPr/>
            </p:nvSpPr>
            <p:spPr bwMode="auto">
              <a:xfrm>
                <a:off x="768" y="1186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" name="Rectangle 154"/>
              <p:cNvSpPr>
                <a:spLocks noChangeArrowheads="1"/>
              </p:cNvSpPr>
              <p:nvPr/>
            </p:nvSpPr>
            <p:spPr bwMode="auto">
              <a:xfrm>
                <a:off x="2523" y="1186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" name="Line 155"/>
              <p:cNvSpPr>
                <a:spLocks noChangeShapeType="1"/>
              </p:cNvSpPr>
              <p:nvPr/>
            </p:nvSpPr>
            <p:spPr bwMode="auto">
              <a:xfrm>
                <a:off x="2523" y="1186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0" name="Rectangle 156"/>
              <p:cNvSpPr>
                <a:spLocks noChangeArrowheads="1"/>
              </p:cNvSpPr>
              <p:nvPr/>
            </p:nvSpPr>
            <p:spPr bwMode="auto">
              <a:xfrm>
                <a:off x="4772" y="1186"/>
                <a:ext cx="6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1" name="Line 157"/>
              <p:cNvSpPr>
                <a:spLocks noChangeShapeType="1"/>
              </p:cNvSpPr>
              <p:nvPr/>
            </p:nvSpPr>
            <p:spPr bwMode="auto">
              <a:xfrm>
                <a:off x="4772" y="1186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>
                <a:off x="808" y="1456"/>
                <a:ext cx="940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Concurrent development of </a:t>
                </a:r>
                <a:endParaRPr lang="it-IT"/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>
                <a:off x="890" y="1583"/>
                <a:ext cx="996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associated new hardware and </a:t>
                </a:r>
                <a:endParaRPr lang="it-IT"/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>
                <a:off x="890" y="1711"/>
                <a:ext cx="763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operational procedures</a:t>
                </a:r>
                <a:endParaRPr lang="it-IT"/>
              </a:p>
            </p:txBody>
          </p:sp>
          <p:sp>
            <p:nvSpPr>
              <p:cNvPr id="165" name="Rectangle 161"/>
              <p:cNvSpPr>
                <a:spLocks noChangeArrowheads="1"/>
              </p:cNvSpPr>
              <p:nvPr/>
            </p:nvSpPr>
            <p:spPr bwMode="auto">
              <a:xfrm>
                <a:off x="1808" y="1711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66" name="Rectangle 162"/>
              <p:cNvSpPr>
                <a:spLocks noChangeArrowheads="1"/>
              </p:cNvSpPr>
              <p:nvPr/>
            </p:nvSpPr>
            <p:spPr bwMode="auto">
              <a:xfrm>
                <a:off x="2563" y="1456"/>
                <a:ext cx="19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Some</a:t>
                </a:r>
                <a:endParaRPr lang="it-IT"/>
              </a:p>
            </p:txBody>
          </p:sp>
          <p:sp>
            <p:nvSpPr>
              <p:cNvPr id="167" name="Rectangle 163"/>
              <p:cNvSpPr>
                <a:spLocks noChangeArrowheads="1"/>
              </p:cNvSpPr>
              <p:nvPr/>
            </p:nvSpPr>
            <p:spPr bwMode="auto">
              <a:xfrm>
                <a:off x="2792" y="1456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68" name="Rectangle 164"/>
              <p:cNvSpPr>
                <a:spLocks noChangeArrowheads="1"/>
              </p:cNvSpPr>
              <p:nvPr/>
            </p:nvSpPr>
            <p:spPr bwMode="auto">
              <a:xfrm>
                <a:off x="3276" y="1456"/>
                <a:ext cx="320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Moderate</a:t>
                </a:r>
                <a:endParaRPr lang="it-IT"/>
              </a:p>
            </p:txBody>
          </p:sp>
          <p:sp>
            <p:nvSpPr>
              <p:cNvPr id="169" name="Rectangle 165"/>
              <p:cNvSpPr>
                <a:spLocks noChangeArrowheads="1"/>
              </p:cNvSpPr>
              <p:nvPr/>
            </p:nvSpPr>
            <p:spPr bwMode="auto">
              <a:xfrm>
                <a:off x="3661" y="1456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70" name="Rectangle 166"/>
              <p:cNvSpPr>
                <a:spLocks noChangeArrowheads="1"/>
              </p:cNvSpPr>
              <p:nvPr/>
            </p:nvSpPr>
            <p:spPr bwMode="auto">
              <a:xfrm>
                <a:off x="4099" y="1456"/>
                <a:ext cx="330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Extensive</a:t>
                </a:r>
                <a:endParaRPr lang="it-IT"/>
              </a:p>
            </p:txBody>
          </p:sp>
          <p:sp>
            <p:nvSpPr>
              <p:cNvPr id="171" name="Rectangle 167"/>
              <p:cNvSpPr>
                <a:spLocks noChangeArrowheads="1"/>
              </p:cNvSpPr>
              <p:nvPr/>
            </p:nvSpPr>
            <p:spPr bwMode="auto">
              <a:xfrm>
                <a:off x="4495" y="1456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72" name="Rectangle 168"/>
              <p:cNvSpPr>
                <a:spLocks noChangeArrowheads="1"/>
              </p:cNvSpPr>
              <p:nvPr/>
            </p:nvSpPr>
            <p:spPr bwMode="auto">
              <a:xfrm>
                <a:off x="768" y="1441"/>
                <a:ext cx="7" cy="3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3" name="Line 169"/>
              <p:cNvSpPr>
                <a:spLocks noChangeShapeType="1"/>
              </p:cNvSpPr>
              <p:nvPr/>
            </p:nvSpPr>
            <p:spPr bwMode="auto">
              <a:xfrm>
                <a:off x="768" y="1441"/>
                <a:ext cx="1" cy="3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" name="Rectangle 170"/>
              <p:cNvSpPr>
                <a:spLocks noChangeArrowheads="1"/>
              </p:cNvSpPr>
              <p:nvPr/>
            </p:nvSpPr>
            <p:spPr bwMode="auto">
              <a:xfrm>
                <a:off x="2523" y="1441"/>
                <a:ext cx="7" cy="3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Line 171"/>
              <p:cNvSpPr>
                <a:spLocks noChangeShapeType="1"/>
              </p:cNvSpPr>
              <p:nvPr/>
            </p:nvSpPr>
            <p:spPr bwMode="auto">
              <a:xfrm>
                <a:off x="2523" y="1441"/>
                <a:ext cx="1" cy="3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6" name="Rectangle 172"/>
              <p:cNvSpPr>
                <a:spLocks noChangeArrowheads="1"/>
              </p:cNvSpPr>
              <p:nvPr/>
            </p:nvSpPr>
            <p:spPr bwMode="auto">
              <a:xfrm>
                <a:off x="4772" y="1441"/>
                <a:ext cx="6" cy="3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7" name="Line 173"/>
              <p:cNvSpPr>
                <a:spLocks noChangeShapeType="1"/>
              </p:cNvSpPr>
              <p:nvPr/>
            </p:nvSpPr>
            <p:spPr bwMode="auto">
              <a:xfrm>
                <a:off x="4772" y="1441"/>
                <a:ext cx="1" cy="3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8" name="Rectangle 174"/>
              <p:cNvSpPr>
                <a:spLocks noChangeArrowheads="1"/>
              </p:cNvSpPr>
              <p:nvPr/>
            </p:nvSpPr>
            <p:spPr bwMode="auto">
              <a:xfrm>
                <a:off x="808" y="1839"/>
                <a:ext cx="423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Need for inn</a:t>
                </a:r>
                <a:endParaRPr lang="it-IT"/>
              </a:p>
            </p:txBody>
          </p:sp>
          <p:sp>
            <p:nvSpPr>
              <p:cNvPr id="179" name="Rectangle 175"/>
              <p:cNvSpPr>
                <a:spLocks noChangeArrowheads="1"/>
              </p:cNvSpPr>
              <p:nvPr/>
            </p:nvSpPr>
            <p:spPr bwMode="auto">
              <a:xfrm>
                <a:off x="1316" y="1839"/>
                <a:ext cx="804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ovative data processing </a:t>
                </a:r>
                <a:endParaRPr lang="it-IT"/>
              </a:p>
            </p:txBody>
          </p:sp>
          <p:sp>
            <p:nvSpPr>
              <p:cNvPr id="180" name="Rectangle 176"/>
              <p:cNvSpPr>
                <a:spLocks noChangeArrowheads="1"/>
              </p:cNvSpPr>
              <p:nvPr/>
            </p:nvSpPr>
            <p:spPr bwMode="auto">
              <a:xfrm>
                <a:off x="890" y="1966"/>
                <a:ext cx="826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architectures, algorithms</a:t>
                </a:r>
                <a:endParaRPr lang="it-IT"/>
              </a:p>
            </p:txBody>
          </p:sp>
          <p:sp>
            <p:nvSpPr>
              <p:cNvPr id="181" name="Rectangle 177"/>
              <p:cNvSpPr>
                <a:spLocks noChangeArrowheads="1"/>
              </p:cNvSpPr>
              <p:nvPr/>
            </p:nvSpPr>
            <p:spPr bwMode="auto">
              <a:xfrm>
                <a:off x="1884" y="1966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82" name="Rectangle 178"/>
              <p:cNvSpPr>
                <a:spLocks noChangeArrowheads="1"/>
              </p:cNvSpPr>
              <p:nvPr/>
            </p:nvSpPr>
            <p:spPr bwMode="auto">
              <a:xfrm>
                <a:off x="2563" y="1839"/>
                <a:ext cx="288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Minimal</a:t>
                </a:r>
                <a:endParaRPr lang="it-IT"/>
              </a:p>
            </p:txBody>
          </p:sp>
          <p:sp>
            <p:nvSpPr>
              <p:cNvPr id="183" name="Rectangle 179"/>
              <p:cNvSpPr>
                <a:spLocks noChangeArrowheads="1"/>
              </p:cNvSpPr>
              <p:nvPr/>
            </p:nvSpPr>
            <p:spPr bwMode="auto">
              <a:xfrm>
                <a:off x="2909" y="183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84" name="Rectangle 180"/>
              <p:cNvSpPr>
                <a:spLocks noChangeArrowheads="1"/>
              </p:cNvSpPr>
              <p:nvPr/>
            </p:nvSpPr>
            <p:spPr bwMode="auto">
              <a:xfrm>
                <a:off x="3276" y="1839"/>
                <a:ext cx="19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Some</a:t>
                </a:r>
                <a:endParaRPr lang="it-IT"/>
              </a:p>
            </p:txBody>
          </p:sp>
          <p:sp>
            <p:nvSpPr>
              <p:cNvPr id="185" name="Rectangle 181"/>
              <p:cNvSpPr>
                <a:spLocks noChangeArrowheads="1"/>
              </p:cNvSpPr>
              <p:nvPr/>
            </p:nvSpPr>
            <p:spPr bwMode="auto">
              <a:xfrm>
                <a:off x="3505" y="183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86" name="Rectangle 182"/>
              <p:cNvSpPr>
                <a:spLocks noChangeArrowheads="1"/>
              </p:cNvSpPr>
              <p:nvPr/>
            </p:nvSpPr>
            <p:spPr bwMode="auto">
              <a:xfrm>
                <a:off x="4099" y="1839"/>
                <a:ext cx="440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Considerable</a:t>
                </a:r>
                <a:endParaRPr lang="it-IT"/>
              </a:p>
            </p:txBody>
          </p:sp>
          <p:sp>
            <p:nvSpPr>
              <p:cNvPr id="187" name="Rectangle 183"/>
              <p:cNvSpPr>
                <a:spLocks noChangeArrowheads="1"/>
              </p:cNvSpPr>
              <p:nvPr/>
            </p:nvSpPr>
            <p:spPr bwMode="auto">
              <a:xfrm>
                <a:off x="4629" y="1839"/>
                <a:ext cx="21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88" name="Rectangle 184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9" name="Line 185"/>
              <p:cNvSpPr>
                <a:spLocks noChangeShapeType="1"/>
              </p:cNvSpPr>
              <p:nvPr/>
            </p:nvSpPr>
            <p:spPr bwMode="auto">
              <a:xfrm>
                <a:off x="768" y="1824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0" name="Rectangle 186"/>
              <p:cNvSpPr>
                <a:spLocks noChangeArrowheads="1"/>
              </p:cNvSpPr>
              <p:nvPr/>
            </p:nvSpPr>
            <p:spPr bwMode="auto">
              <a:xfrm>
                <a:off x="2523" y="1824"/>
                <a:ext cx="7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1" name="Line 187"/>
              <p:cNvSpPr>
                <a:spLocks noChangeShapeType="1"/>
              </p:cNvSpPr>
              <p:nvPr/>
            </p:nvSpPr>
            <p:spPr bwMode="auto">
              <a:xfrm>
                <a:off x="2523" y="1824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2" name="Rectangle 188"/>
              <p:cNvSpPr>
                <a:spLocks noChangeArrowheads="1"/>
              </p:cNvSpPr>
              <p:nvPr/>
            </p:nvSpPr>
            <p:spPr bwMode="auto">
              <a:xfrm>
                <a:off x="4772" y="1824"/>
                <a:ext cx="6" cy="2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3" name="Line 189"/>
              <p:cNvSpPr>
                <a:spLocks noChangeShapeType="1"/>
              </p:cNvSpPr>
              <p:nvPr/>
            </p:nvSpPr>
            <p:spPr bwMode="auto">
              <a:xfrm>
                <a:off x="4772" y="1824"/>
                <a:ext cx="1" cy="2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" name="Rectangle 190"/>
              <p:cNvSpPr>
                <a:spLocks noChangeArrowheads="1"/>
              </p:cNvSpPr>
              <p:nvPr/>
            </p:nvSpPr>
            <p:spPr bwMode="auto">
              <a:xfrm>
                <a:off x="808" y="2095"/>
                <a:ext cx="99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Premium on early completion</a:t>
                </a:r>
                <a:endParaRPr lang="en-US" sz="1300" b="0">
                  <a:solidFill>
                    <a:srgbClr val="000000"/>
                  </a:solidFill>
                  <a:latin typeface="Times" charset="0"/>
                </a:endParaRPr>
              </a:p>
              <a:p>
                <a:r>
                  <a:rPr lang="en-US" sz="1300" b="0">
                    <a:solidFill>
                      <a:srgbClr val="000000"/>
                    </a:solidFill>
                    <a:latin typeface="Times" charset="0"/>
                  </a:rPr>
                  <a:t>Product size range</a:t>
                </a:r>
                <a:endParaRPr lang="it-IT"/>
              </a:p>
            </p:txBody>
          </p:sp>
          <p:sp>
            <p:nvSpPr>
              <p:cNvPr id="195" name="Rectangle 191"/>
              <p:cNvSpPr>
                <a:spLocks noChangeArrowheads="1"/>
              </p:cNvSpPr>
              <p:nvPr/>
            </p:nvSpPr>
            <p:spPr bwMode="auto">
              <a:xfrm>
                <a:off x="2006" y="2095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96" name="Rectangle 192"/>
              <p:cNvSpPr>
                <a:spLocks noChangeArrowheads="1"/>
              </p:cNvSpPr>
              <p:nvPr/>
            </p:nvSpPr>
            <p:spPr bwMode="auto">
              <a:xfrm>
                <a:off x="2563" y="2095"/>
                <a:ext cx="3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Low</a:t>
                </a:r>
                <a:endParaRPr lang="en-US" sz="1300" b="0">
                  <a:solidFill>
                    <a:srgbClr val="000000"/>
                  </a:solidFill>
                  <a:latin typeface="Times" charset="0"/>
                </a:endParaRPr>
              </a:p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&lt;50 KDSI</a:t>
                </a:r>
              </a:p>
            </p:txBody>
          </p:sp>
          <p:sp>
            <p:nvSpPr>
              <p:cNvPr id="197" name="Rectangle 193"/>
              <p:cNvSpPr>
                <a:spLocks noChangeArrowheads="1"/>
              </p:cNvSpPr>
              <p:nvPr/>
            </p:nvSpPr>
            <p:spPr bwMode="auto">
              <a:xfrm>
                <a:off x="2747" y="2095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198" name="Rectangle 194"/>
              <p:cNvSpPr>
                <a:spLocks noChangeArrowheads="1"/>
              </p:cNvSpPr>
              <p:nvPr/>
            </p:nvSpPr>
            <p:spPr bwMode="auto">
              <a:xfrm>
                <a:off x="3276" y="2095"/>
                <a:ext cx="38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Medium</a:t>
                </a:r>
                <a:endParaRPr lang="en-US" sz="1300" b="0">
                  <a:solidFill>
                    <a:srgbClr val="000000"/>
                  </a:solidFill>
                  <a:latin typeface="Times" charset="0"/>
                </a:endParaRPr>
              </a:p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&lt;300 KDSI</a:t>
                </a:r>
              </a:p>
            </p:txBody>
          </p:sp>
          <p:sp>
            <p:nvSpPr>
              <p:cNvPr id="199" name="Rectangle 195"/>
              <p:cNvSpPr>
                <a:spLocks noChangeArrowheads="1"/>
              </p:cNvSpPr>
              <p:nvPr/>
            </p:nvSpPr>
            <p:spPr bwMode="auto">
              <a:xfrm>
                <a:off x="3616" y="2095"/>
                <a:ext cx="2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00" name="Rectangle 196"/>
              <p:cNvSpPr>
                <a:spLocks noChangeArrowheads="1"/>
              </p:cNvSpPr>
              <p:nvPr/>
            </p:nvSpPr>
            <p:spPr bwMode="auto">
              <a:xfrm>
                <a:off x="4099" y="2095"/>
                <a:ext cx="167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High</a:t>
                </a:r>
                <a:endParaRPr lang="it-IT"/>
              </a:p>
            </p:txBody>
          </p:sp>
          <p:sp>
            <p:nvSpPr>
              <p:cNvPr id="201" name="Rectangle 197"/>
              <p:cNvSpPr>
                <a:spLocks noChangeArrowheads="1"/>
              </p:cNvSpPr>
              <p:nvPr/>
            </p:nvSpPr>
            <p:spPr bwMode="auto">
              <a:xfrm>
                <a:off x="4300" y="2095"/>
                <a:ext cx="310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sz="1300" b="0">
                  <a:solidFill>
                    <a:srgbClr val="000000"/>
                  </a:solidFill>
                  <a:latin typeface="Times" charset="0"/>
                </a:endParaRPr>
              </a:p>
              <a:p>
                <a:r>
                  <a:rPr lang="en-US" sz="1300" b="0">
                    <a:solidFill>
                      <a:srgbClr val="000000"/>
                    </a:solidFill>
                    <a:latin typeface="Times" charset="0"/>
                  </a:rPr>
                  <a:t>All sizes</a:t>
                </a:r>
                <a:r>
                  <a:rPr lang="it-IT" sz="13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02" name="Rectangle 198"/>
              <p:cNvSpPr>
                <a:spLocks noChangeArrowheads="1"/>
              </p:cNvSpPr>
              <p:nvPr/>
            </p:nvSpPr>
            <p:spPr bwMode="auto">
              <a:xfrm>
                <a:off x="768" y="2079"/>
                <a:ext cx="7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3" name="Line 199"/>
              <p:cNvSpPr>
                <a:spLocks noChangeShapeType="1"/>
              </p:cNvSpPr>
              <p:nvPr/>
            </p:nvSpPr>
            <p:spPr bwMode="auto">
              <a:xfrm>
                <a:off x="768" y="2079"/>
                <a:ext cx="1" cy="1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" name="Rectangle 200"/>
              <p:cNvSpPr>
                <a:spLocks noChangeArrowheads="1"/>
              </p:cNvSpPr>
              <p:nvPr/>
            </p:nvSpPr>
            <p:spPr bwMode="auto">
              <a:xfrm>
                <a:off x="2523" y="2079"/>
                <a:ext cx="7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" name="Line 201"/>
              <p:cNvSpPr>
                <a:spLocks noChangeShapeType="1"/>
              </p:cNvSpPr>
              <p:nvPr/>
            </p:nvSpPr>
            <p:spPr bwMode="auto">
              <a:xfrm>
                <a:off x="2523" y="2079"/>
                <a:ext cx="1" cy="1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" name="Rectangle 202"/>
              <p:cNvSpPr>
                <a:spLocks noChangeArrowheads="1"/>
              </p:cNvSpPr>
              <p:nvPr/>
            </p:nvSpPr>
            <p:spPr bwMode="auto">
              <a:xfrm>
                <a:off x="4772" y="2079"/>
                <a:ext cx="6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" name="Line 203"/>
              <p:cNvSpPr>
                <a:spLocks noChangeShapeType="1"/>
              </p:cNvSpPr>
              <p:nvPr/>
            </p:nvSpPr>
            <p:spPr bwMode="auto">
              <a:xfrm>
                <a:off x="4772" y="2079"/>
                <a:ext cx="1" cy="1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" name="Freeform 413"/>
            <p:cNvSpPr>
              <a:spLocks/>
            </p:cNvSpPr>
            <p:nvPr/>
          </p:nvSpPr>
          <p:spPr bwMode="auto">
            <a:xfrm>
              <a:off x="768" y="2160"/>
              <a:ext cx="4000" cy="328"/>
            </a:xfrm>
            <a:custGeom>
              <a:avLst/>
              <a:gdLst>
                <a:gd name="T0" fmla="*/ 0 w 4032"/>
                <a:gd name="T1" fmla="*/ 0 h 288"/>
                <a:gd name="T2" fmla="*/ 0 w 4032"/>
                <a:gd name="T3" fmla="*/ 288 h 288"/>
                <a:gd name="T4" fmla="*/ 4032 w 4032"/>
                <a:gd name="T5" fmla="*/ 288 h 288"/>
                <a:gd name="T6" fmla="*/ 4032 w 4032"/>
                <a:gd name="T7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2" h="288">
                  <a:moveTo>
                    <a:pt x="0" y="0"/>
                  </a:moveTo>
                  <a:lnTo>
                    <a:pt x="0" y="288"/>
                  </a:lnTo>
                  <a:lnTo>
                    <a:pt x="4032" y="288"/>
                  </a:lnTo>
                  <a:lnTo>
                    <a:pt x="4032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414"/>
            <p:cNvSpPr>
              <a:spLocks noChangeShapeType="1"/>
            </p:cNvSpPr>
            <p:nvPr/>
          </p:nvSpPr>
          <p:spPr bwMode="auto">
            <a:xfrm>
              <a:off x="2523" y="2150"/>
              <a:ext cx="0" cy="3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534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003232" cy="462912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Determine the effort multiplier based on the cost-driver attributes (15 </a:t>
            </a:r>
            <a:r>
              <a:rPr lang="en-US" sz="2800" dirty="0" err="1" smtClean="0"/>
              <a:t>Nos</a:t>
            </a:r>
            <a:r>
              <a:rPr lang="en-US" sz="2800" dirty="0" smtClean="0"/>
              <a:t>).</a:t>
            </a:r>
          </a:p>
          <a:p>
            <a:pPr lvl="1" algn="just"/>
            <a:r>
              <a:rPr lang="en-US" sz="2400" dirty="0" smtClean="0"/>
              <a:t>Multipliers are multiplied together.</a:t>
            </a:r>
          </a:p>
          <a:p>
            <a:pPr lvl="1" algn="just"/>
            <a:r>
              <a:rPr lang="en-US" sz="2400" dirty="0" smtClean="0"/>
              <a:t>Product is again multiplied by the nominal effort.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6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733550" y="14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011" name="Rectangle 411"/>
          <p:cNvSpPr>
            <a:spLocks noChangeArrowheads="1"/>
          </p:cNvSpPr>
          <p:nvPr/>
        </p:nvSpPr>
        <p:spPr bwMode="auto">
          <a:xfrm>
            <a:off x="1733550" y="39036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13" name="Rectangle 413"/>
          <p:cNvSpPr>
            <a:spLocks noChangeArrowheads="1"/>
          </p:cNvSpPr>
          <p:nvPr/>
        </p:nvSpPr>
        <p:spPr bwMode="auto">
          <a:xfrm>
            <a:off x="7413625" y="39036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22" name="Rectangle 422"/>
          <p:cNvSpPr>
            <a:spLocks noChangeArrowheads="1"/>
          </p:cNvSpPr>
          <p:nvPr/>
        </p:nvSpPr>
        <p:spPr bwMode="auto">
          <a:xfrm>
            <a:off x="1733550" y="42592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24" name="Rectangle 424"/>
          <p:cNvSpPr>
            <a:spLocks noChangeArrowheads="1"/>
          </p:cNvSpPr>
          <p:nvPr/>
        </p:nvSpPr>
        <p:spPr bwMode="auto">
          <a:xfrm>
            <a:off x="7413625" y="42592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35" name="Rectangle 435"/>
          <p:cNvSpPr>
            <a:spLocks noChangeArrowheads="1"/>
          </p:cNvSpPr>
          <p:nvPr/>
        </p:nvSpPr>
        <p:spPr bwMode="auto">
          <a:xfrm>
            <a:off x="1733550" y="44370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37" name="Rectangle 437"/>
          <p:cNvSpPr>
            <a:spLocks noChangeArrowheads="1"/>
          </p:cNvSpPr>
          <p:nvPr/>
        </p:nvSpPr>
        <p:spPr bwMode="auto">
          <a:xfrm>
            <a:off x="7413625" y="44370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53" name="Rectangle 453"/>
          <p:cNvSpPr>
            <a:spLocks noChangeArrowheads="1"/>
          </p:cNvSpPr>
          <p:nvPr/>
        </p:nvSpPr>
        <p:spPr bwMode="auto">
          <a:xfrm>
            <a:off x="1733550" y="46148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55" name="Rectangle 455"/>
          <p:cNvSpPr>
            <a:spLocks noChangeArrowheads="1"/>
          </p:cNvSpPr>
          <p:nvPr/>
        </p:nvSpPr>
        <p:spPr bwMode="auto">
          <a:xfrm>
            <a:off x="7413625" y="46148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70" name="Rectangle 470"/>
          <p:cNvSpPr>
            <a:spLocks noChangeArrowheads="1"/>
          </p:cNvSpPr>
          <p:nvPr/>
        </p:nvSpPr>
        <p:spPr bwMode="auto">
          <a:xfrm>
            <a:off x="1733550" y="49704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72" name="Rectangle 472"/>
          <p:cNvSpPr>
            <a:spLocks noChangeArrowheads="1"/>
          </p:cNvSpPr>
          <p:nvPr/>
        </p:nvSpPr>
        <p:spPr bwMode="auto">
          <a:xfrm>
            <a:off x="7413625" y="4970463"/>
            <a:ext cx="9525" cy="177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88" name="Rectangle 488"/>
          <p:cNvSpPr>
            <a:spLocks noChangeArrowheads="1"/>
          </p:cNvSpPr>
          <p:nvPr/>
        </p:nvSpPr>
        <p:spPr bwMode="auto">
          <a:xfrm>
            <a:off x="1733550" y="51482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90" name="Rectangle 490"/>
          <p:cNvSpPr>
            <a:spLocks noChangeArrowheads="1"/>
          </p:cNvSpPr>
          <p:nvPr/>
        </p:nvSpPr>
        <p:spPr bwMode="auto">
          <a:xfrm>
            <a:off x="1733550" y="55038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093" name="Rectangle 493"/>
          <p:cNvSpPr>
            <a:spLocks noChangeArrowheads="1"/>
          </p:cNvSpPr>
          <p:nvPr/>
        </p:nvSpPr>
        <p:spPr bwMode="auto">
          <a:xfrm>
            <a:off x="1733550" y="55038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128" name="Rectangle 528"/>
          <p:cNvSpPr>
            <a:spLocks noChangeArrowheads="1"/>
          </p:cNvSpPr>
          <p:nvPr/>
        </p:nvSpPr>
        <p:spPr bwMode="auto">
          <a:xfrm>
            <a:off x="7413625" y="5148263"/>
            <a:ext cx="9525" cy="355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130" name="Rectangle 530"/>
          <p:cNvSpPr>
            <a:spLocks noChangeArrowheads="1"/>
          </p:cNvSpPr>
          <p:nvPr/>
        </p:nvSpPr>
        <p:spPr bwMode="auto">
          <a:xfrm>
            <a:off x="7413625" y="55038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133" name="Rectangle 533"/>
          <p:cNvSpPr>
            <a:spLocks noChangeArrowheads="1"/>
          </p:cNvSpPr>
          <p:nvPr/>
        </p:nvSpPr>
        <p:spPr bwMode="auto">
          <a:xfrm>
            <a:off x="7413625" y="55038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155" name="Group 555"/>
          <p:cNvGrpSpPr>
            <a:grpSpLocks/>
          </p:cNvGrpSpPr>
          <p:nvPr/>
        </p:nvGrpSpPr>
        <p:grpSpPr bwMode="auto">
          <a:xfrm>
            <a:off x="315491" y="419943"/>
            <a:ext cx="7208837" cy="6321425"/>
            <a:chOff x="1092" y="89"/>
            <a:chExt cx="3584" cy="3489"/>
          </a:xfrm>
        </p:grpSpPr>
        <p:grpSp>
          <p:nvGrpSpPr>
            <p:cNvPr id="25806" name="Group 206"/>
            <p:cNvGrpSpPr>
              <a:grpSpLocks/>
            </p:cNvGrpSpPr>
            <p:nvPr/>
          </p:nvGrpSpPr>
          <p:grpSpPr bwMode="auto">
            <a:xfrm>
              <a:off x="1092" y="89"/>
              <a:ext cx="3584" cy="908"/>
              <a:chOff x="1092" y="89"/>
              <a:chExt cx="3584" cy="908"/>
            </a:xfrm>
          </p:grpSpPr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1223" y="108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2496" y="100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2944" y="100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3177" y="98"/>
                <a:ext cx="248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>
                    <a:solidFill>
                      <a:srgbClr val="000000"/>
                    </a:solidFill>
                    <a:latin typeface="Times" charset="0"/>
                  </a:rPr>
                  <a:t>Ratings</a:t>
                </a:r>
                <a:endParaRPr lang="it-IT"/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3492" y="9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3815" y="9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4156" y="100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4500" y="100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1092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1092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6" name="Rectangle 16"/>
              <p:cNvSpPr>
                <a:spLocks noChangeArrowheads="1"/>
              </p:cNvSpPr>
              <p:nvPr/>
            </p:nvSpPr>
            <p:spPr bwMode="auto">
              <a:xfrm>
                <a:off x="1092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092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>
                <a:off x="1092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9" name="Rectangle 19"/>
              <p:cNvSpPr>
                <a:spLocks noChangeArrowheads="1"/>
              </p:cNvSpPr>
              <p:nvPr/>
            </p:nvSpPr>
            <p:spPr bwMode="auto">
              <a:xfrm>
                <a:off x="1098" y="89"/>
                <a:ext cx="114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1098" y="89"/>
                <a:ext cx="114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1" name="Rectangle 21"/>
              <p:cNvSpPr>
                <a:spLocks noChangeArrowheads="1"/>
              </p:cNvSpPr>
              <p:nvPr/>
            </p:nvSpPr>
            <p:spPr bwMode="auto">
              <a:xfrm>
                <a:off x="2246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2246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>
                <a:off x="2246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2252" y="89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2252" y="89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6" name="Rectangle 26"/>
              <p:cNvSpPr>
                <a:spLocks noChangeArrowheads="1"/>
              </p:cNvSpPr>
              <p:nvPr/>
            </p:nvSpPr>
            <p:spPr bwMode="auto">
              <a:xfrm>
                <a:off x="2741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7" name="Line 27"/>
              <p:cNvSpPr>
                <a:spLocks noChangeShapeType="1"/>
              </p:cNvSpPr>
              <p:nvPr/>
            </p:nvSpPr>
            <p:spPr bwMode="auto">
              <a:xfrm>
                <a:off x="2741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8" name="Line 28"/>
              <p:cNvSpPr>
                <a:spLocks noChangeShapeType="1"/>
              </p:cNvSpPr>
              <p:nvPr/>
            </p:nvSpPr>
            <p:spPr bwMode="auto">
              <a:xfrm>
                <a:off x="2741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29" name="Rectangle 29"/>
              <p:cNvSpPr>
                <a:spLocks noChangeArrowheads="1"/>
              </p:cNvSpPr>
              <p:nvPr/>
            </p:nvSpPr>
            <p:spPr bwMode="auto">
              <a:xfrm>
                <a:off x="2747" y="89"/>
                <a:ext cx="39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0" name="Line 30"/>
              <p:cNvSpPr>
                <a:spLocks noChangeShapeType="1"/>
              </p:cNvSpPr>
              <p:nvPr/>
            </p:nvSpPr>
            <p:spPr bwMode="auto">
              <a:xfrm>
                <a:off x="2747" y="89"/>
                <a:ext cx="3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1" name="Rectangle 31"/>
              <p:cNvSpPr>
                <a:spLocks noChangeArrowheads="1"/>
              </p:cNvSpPr>
              <p:nvPr/>
            </p:nvSpPr>
            <p:spPr bwMode="auto">
              <a:xfrm>
                <a:off x="3142" y="89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>
                <a:off x="3142" y="89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3142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4" name="Rectangle 34"/>
              <p:cNvSpPr>
                <a:spLocks noChangeArrowheads="1"/>
              </p:cNvSpPr>
              <p:nvPr/>
            </p:nvSpPr>
            <p:spPr bwMode="auto">
              <a:xfrm>
                <a:off x="3147" y="89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3147" y="89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6" name="Rectangle 36"/>
              <p:cNvSpPr>
                <a:spLocks noChangeArrowheads="1"/>
              </p:cNvSpPr>
              <p:nvPr/>
            </p:nvSpPr>
            <p:spPr bwMode="auto">
              <a:xfrm>
                <a:off x="3636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3636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>
                <a:off x="3636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3642" y="89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0" name="Line 40"/>
              <p:cNvSpPr>
                <a:spLocks noChangeShapeType="1"/>
              </p:cNvSpPr>
              <p:nvPr/>
            </p:nvSpPr>
            <p:spPr bwMode="auto">
              <a:xfrm>
                <a:off x="3642" y="89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1" name="Rectangle 41"/>
              <p:cNvSpPr>
                <a:spLocks noChangeArrowheads="1"/>
              </p:cNvSpPr>
              <p:nvPr/>
            </p:nvSpPr>
            <p:spPr bwMode="auto">
              <a:xfrm>
                <a:off x="3981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2" name="Line 42"/>
              <p:cNvSpPr>
                <a:spLocks noChangeShapeType="1"/>
              </p:cNvSpPr>
              <p:nvPr/>
            </p:nvSpPr>
            <p:spPr bwMode="auto">
              <a:xfrm>
                <a:off x="3981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3" name="Line 43"/>
              <p:cNvSpPr>
                <a:spLocks noChangeShapeType="1"/>
              </p:cNvSpPr>
              <p:nvPr/>
            </p:nvSpPr>
            <p:spPr bwMode="auto">
              <a:xfrm>
                <a:off x="3981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4" name="Rectangle 44"/>
              <p:cNvSpPr>
                <a:spLocks noChangeArrowheads="1"/>
              </p:cNvSpPr>
              <p:nvPr/>
            </p:nvSpPr>
            <p:spPr bwMode="auto">
              <a:xfrm>
                <a:off x="3987" y="89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3987" y="89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6" name="Rectangle 46"/>
              <p:cNvSpPr>
                <a:spLocks noChangeArrowheads="1"/>
              </p:cNvSpPr>
              <p:nvPr/>
            </p:nvSpPr>
            <p:spPr bwMode="auto">
              <a:xfrm>
                <a:off x="4326" y="89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7" name="Line 47"/>
              <p:cNvSpPr>
                <a:spLocks noChangeShapeType="1"/>
              </p:cNvSpPr>
              <p:nvPr/>
            </p:nvSpPr>
            <p:spPr bwMode="auto">
              <a:xfrm>
                <a:off x="4326" y="89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4326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49" name="Rectangle 49"/>
              <p:cNvSpPr>
                <a:spLocks noChangeArrowheads="1"/>
              </p:cNvSpPr>
              <p:nvPr/>
            </p:nvSpPr>
            <p:spPr bwMode="auto">
              <a:xfrm>
                <a:off x="4331" y="89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4331" y="89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1" name="Rectangle 51"/>
              <p:cNvSpPr>
                <a:spLocks noChangeArrowheads="1"/>
              </p:cNvSpPr>
              <p:nvPr/>
            </p:nvSpPr>
            <p:spPr bwMode="auto">
              <a:xfrm>
                <a:off x="4670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>
                <a:off x="4670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3" name="Rectangle 53"/>
              <p:cNvSpPr>
                <a:spLocks noChangeArrowheads="1"/>
              </p:cNvSpPr>
              <p:nvPr/>
            </p:nvSpPr>
            <p:spPr bwMode="auto">
              <a:xfrm>
                <a:off x="4670" y="8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4" name="Line 54"/>
              <p:cNvSpPr>
                <a:spLocks noChangeShapeType="1"/>
              </p:cNvSpPr>
              <p:nvPr/>
            </p:nvSpPr>
            <p:spPr bwMode="auto">
              <a:xfrm>
                <a:off x="4670" y="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5" name="Line 55"/>
              <p:cNvSpPr>
                <a:spLocks noChangeShapeType="1"/>
              </p:cNvSpPr>
              <p:nvPr/>
            </p:nvSpPr>
            <p:spPr bwMode="auto">
              <a:xfrm>
                <a:off x="4670" y="8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6" name="Rectangle 56"/>
              <p:cNvSpPr>
                <a:spLocks noChangeArrowheads="1"/>
              </p:cNvSpPr>
              <p:nvPr/>
            </p:nvSpPr>
            <p:spPr bwMode="auto">
              <a:xfrm>
                <a:off x="1092" y="9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7" name="Line 57"/>
              <p:cNvSpPr>
                <a:spLocks noChangeShapeType="1"/>
              </p:cNvSpPr>
              <p:nvPr/>
            </p:nvSpPr>
            <p:spPr bwMode="auto">
              <a:xfrm>
                <a:off x="1092" y="9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8" name="Rectangle 58"/>
              <p:cNvSpPr>
                <a:spLocks noChangeArrowheads="1"/>
              </p:cNvSpPr>
              <p:nvPr/>
            </p:nvSpPr>
            <p:spPr bwMode="auto">
              <a:xfrm>
                <a:off x="4670" y="9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59" name="Line 59"/>
              <p:cNvSpPr>
                <a:spLocks noChangeShapeType="1"/>
              </p:cNvSpPr>
              <p:nvPr/>
            </p:nvSpPr>
            <p:spPr bwMode="auto">
              <a:xfrm>
                <a:off x="4670" y="9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60" name="Rectangle 60"/>
              <p:cNvSpPr>
                <a:spLocks noChangeArrowheads="1"/>
              </p:cNvSpPr>
              <p:nvPr/>
            </p:nvSpPr>
            <p:spPr bwMode="auto">
              <a:xfrm>
                <a:off x="1223" y="226"/>
                <a:ext cx="352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Cost Drivers</a:t>
                </a:r>
                <a:endParaRPr lang="it-IT"/>
              </a:p>
            </p:txBody>
          </p:sp>
          <p:sp>
            <p:nvSpPr>
              <p:cNvPr id="25661" name="Rectangle 61"/>
              <p:cNvSpPr>
                <a:spLocks noChangeArrowheads="1"/>
              </p:cNvSpPr>
              <p:nvPr/>
            </p:nvSpPr>
            <p:spPr bwMode="auto">
              <a:xfrm>
                <a:off x="1672" y="226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62" name="Rectangle 62"/>
              <p:cNvSpPr>
                <a:spLocks noChangeArrowheads="1"/>
              </p:cNvSpPr>
              <p:nvPr/>
            </p:nvSpPr>
            <p:spPr bwMode="auto">
              <a:xfrm>
                <a:off x="2316" y="218"/>
                <a:ext cx="284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Very low</a:t>
                </a:r>
                <a:endParaRPr lang="it-IT"/>
              </a:p>
            </p:txBody>
          </p:sp>
          <p:sp>
            <p:nvSpPr>
              <p:cNvPr id="25663" name="Rectangle 63"/>
              <p:cNvSpPr>
                <a:spLocks noChangeArrowheads="1"/>
              </p:cNvSpPr>
              <p:nvPr/>
            </p:nvSpPr>
            <p:spPr bwMode="auto">
              <a:xfrm>
                <a:off x="2677" y="21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64" name="Rectangle 64"/>
              <p:cNvSpPr>
                <a:spLocks noChangeArrowheads="1"/>
              </p:cNvSpPr>
              <p:nvPr/>
            </p:nvSpPr>
            <p:spPr bwMode="auto">
              <a:xfrm>
                <a:off x="2856" y="218"/>
                <a:ext cx="13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Low</a:t>
                </a:r>
                <a:endParaRPr lang="it-IT"/>
              </a:p>
            </p:txBody>
          </p:sp>
          <p:sp>
            <p:nvSpPr>
              <p:cNvPr id="25665" name="Rectangle 65"/>
              <p:cNvSpPr>
                <a:spLocks noChangeArrowheads="1"/>
              </p:cNvSpPr>
              <p:nvPr/>
            </p:nvSpPr>
            <p:spPr bwMode="auto">
              <a:xfrm>
                <a:off x="3032" y="21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66" name="Rectangle 66"/>
              <p:cNvSpPr>
                <a:spLocks noChangeArrowheads="1"/>
              </p:cNvSpPr>
              <p:nvPr/>
            </p:nvSpPr>
            <p:spPr bwMode="auto">
              <a:xfrm>
                <a:off x="3223" y="218"/>
                <a:ext cx="266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Nominal</a:t>
                </a:r>
                <a:endParaRPr lang="it-IT"/>
              </a:p>
            </p:txBody>
          </p:sp>
          <p:sp>
            <p:nvSpPr>
              <p:cNvPr id="25667" name="Rectangle 67"/>
              <p:cNvSpPr>
                <a:spLocks noChangeArrowheads="1"/>
              </p:cNvSpPr>
              <p:nvPr/>
            </p:nvSpPr>
            <p:spPr bwMode="auto">
              <a:xfrm>
                <a:off x="3560" y="21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68" name="Rectangle 68"/>
              <p:cNvSpPr>
                <a:spLocks noChangeArrowheads="1"/>
              </p:cNvSpPr>
              <p:nvPr/>
            </p:nvSpPr>
            <p:spPr bwMode="auto">
              <a:xfrm>
                <a:off x="3719" y="218"/>
                <a:ext cx="151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High</a:t>
                </a:r>
                <a:endParaRPr lang="it-IT"/>
              </a:p>
            </p:txBody>
          </p:sp>
          <p:sp>
            <p:nvSpPr>
              <p:cNvPr id="25669" name="Rectangle 69"/>
              <p:cNvSpPr>
                <a:spLocks noChangeArrowheads="1"/>
              </p:cNvSpPr>
              <p:nvPr/>
            </p:nvSpPr>
            <p:spPr bwMode="auto">
              <a:xfrm>
                <a:off x="3912" y="218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70" name="Rectangle 70"/>
              <p:cNvSpPr>
                <a:spLocks noChangeArrowheads="1"/>
              </p:cNvSpPr>
              <p:nvPr/>
            </p:nvSpPr>
            <p:spPr bwMode="auto">
              <a:xfrm>
                <a:off x="4060" y="218"/>
                <a:ext cx="171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Very </a:t>
                </a:r>
                <a:endParaRPr lang="it-IT"/>
              </a:p>
            </p:txBody>
          </p:sp>
          <p:sp>
            <p:nvSpPr>
              <p:cNvPr id="25671" name="Rectangle 71"/>
              <p:cNvSpPr>
                <a:spLocks noChangeArrowheads="1"/>
              </p:cNvSpPr>
              <p:nvPr/>
            </p:nvSpPr>
            <p:spPr bwMode="auto">
              <a:xfrm>
                <a:off x="4060" y="329"/>
                <a:ext cx="15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High</a:t>
                </a:r>
                <a:endParaRPr lang="it-IT"/>
              </a:p>
            </p:txBody>
          </p:sp>
          <p:sp>
            <p:nvSpPr>
              <p:cNvPr id="25672" name="Rectangle 72"/>
              <p:cNvSpPr>
                <a:spLocks noChangeArrowheads="1"/>
              </p:cNvSpPr>
              <p:nvPr/>
            </p:nvSpPr>
            <p:spPr bwMode="auto">
              <a:xfrm>
                <a:off x="4252" y="32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73" name="Rectangle 73"/>
              <p:cNvSpPr>
                <a:spLocks noChangeArrowheads="1"/>
              </p:cNvSpPr>
              <p:nvPr/>
            </p:nvSpPr>
            <p:spPr bwMode="auto">
              <a:xfrm>
                <a:off x="4396" y="218"/>
                <a:ext cx="184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Extra </a:t>
                </a:r>
                <a:endParaRPr lang="it-IT"/>
              </a:p>
            </p:txBody>
          </p:sp>
          <p:sp>
            <p:nvSpPr>
              <p:cNvPr id="25674" name="Rectangle 74"/>
              <p:cNvSpPr>
                <a:spLocks noChangeArrowheads="1"/>
              </p:cNvSpPr>
              <p:nvPr/>
            </p:nvSpPr>
            <p:spPr bwMode="auto">
              <a:xfrm>
                <a:off x="4404" y="329"/>
                <a:ext cx="151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High</a:t>
                </a:r>
                <a:endParaRPr lang="it-IT"/>
              </a:p>
            </p:txBody>
          </p:sp>
          <p:sp>
            <p:nvSpPr>
              <p:cNvPr id="25675" name="Rectangle 75"/>
              <p:cNvSpPr>
                <a:spLocks noChangeArrowheads="1"/>
              </p:cNvSpPr>
              <p:nvPr/>
            </p:nvSpPr>
            <p:spPr bwMode="auto">
              <a:xfrm>
                <a:off x="4596" y="32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676" name="Rectangle 76"/>
              <p:cNvSpPr>
                <a:spLocks noChangeArrowheads="1"/>
              </p:cNvSpPr>
              <p:nvPr/>
            </p:nvSpPr>
            <p:spPr bwMode="auto">
              <a:xfrm>
                <a:off x="1092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77" name="Line 77"/>
              <p:cNvSpPr>
                <a:spLocks noChangeShapeType="1"/>
              </p:cNvSpPr>
              <p:nvPr/>
            </p:nvSpPr>
            <p:spPr bwMode="auto">
              <a:xfrm>
                <a:off x="1092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78" name="Rectangle 78"/>
              <p:cNvSpPr>
                <a:spLocks noChangeArrowheads="1"/>
              </p:cNvSpPr>
              <p:nvPr/>
            </p:nvSpPr>
            <p:spPr bwMode="auto">
              <a:xfrm>
                <a:off x="1098" y="207"/>
                <a:ext cx="114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79" name="Line 79"/>
              <p:cNvSpPr>
                <a:spLocks noChangeShapeType="1"/>
              </p:cNvSpPr>
              <p:nvPr/>
            </p:nvSpPr>
            <p:spPr bwMode="auto">
              <a:xfrm>
                <a:off x="1098" y="207"/>
                <a:ext cx="114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0" name="Rectangle 80"/>
              <p:cNvSpPr>
                <a:spLocks noChangeArrowheads="1"/>
              </p:cNvSpPr>
              <p:nvPr/>
            </p:nvSpPr>
            <p:spPr bwMode="auto">
              <a:xfrm>
                <a:off x="2246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1" name="Line 81"/>
              <p:cNvSpPr>
                <a:spLocks noChangeShapeType="1"/>
              </p:cNvSpPr>
              <p:nvPr/>
            </p:nvSpPr>
            <p:spPr bwMode="auto">
              <a:xfrm>
                <a:off x="2246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2" name="Line 82"/>
              <p:cNvSpPr>
                <a:spLocks noChangeShapeType="1"/>
              </p:cNvSpPr>
              <p:nvPr/>
            </p:nvSpPr>
            <p:spPr bwMode="auto">
              <a:xfrm>
                <a:off x="2246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3" name="Rectangle 83"/>
              <p:cNvSpPr>
                <a:spLocks noChangeArrowheads="1"/>
              </p:cNvSpPr>
              <p:nvPr/>
            </p:nvSpPr>
            <p:spPr bwMode="auto">
              <a:xfrm>
                <a:off x="2252" y="207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4" name="Line 84"/>
              <p:cNvSpPr>
                <a:spLocks noChangeShapeType="1"/>
              </p:cNvSpPr>
              <p:nvPr/>
            </p:nvSpPr>
            <p:spPr bwMode="auto">
              <a:xfrm>
                <a:off x="2252" y="207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5" name="Rectangle 85"/>
              <p:cNvSpPr>
                <a:spLocks noChangeArrowheads="1"/>
              </p:cNvSpPr>
              <p:nvPr/>
            </p:nvSpPr>
            <p:spPr bwMode="auto">
              <a:xfrm>
                <a:off x="2741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6" name="Line 86"/>
              <p:cNvSpPr>
                <a:spLocks noChangeShapeType="1"/>
              </p:cNvSpPr>
              <p:nvPr/>
            </p:nvSpPr>
            <p:spPr bwMode="auto">
              <a:xfrm>
                <a:off x="2741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7" name="Line 87"/>
              <p:cNvSpPr>
                <a:spLocks noChangeShapeType="1"/>
              </p:cNvSpPr>
              <p:nvPr/>
            </p:nvSpPr>
            <p:spPr bwMode="auto">
              <a:xfrm>
                <a:off x="2741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8" name="Rectangle 88"/>
              <p:cNvSpPr>
                <a:spLocks noChangeArrowheads="1"/>
              </p:cNvSpPr>
              <p:nvPr/>
            </p:nvSpPr>
            <p:spPr bwMode="auto">
              <a:xfrm>
                <a:off x="2747" y="207"/>
                <a:ext cx="39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89" name="Line 89"/>
              <p:cNvSpPr>
                <a:spLocks noChangeShapeType="1"/>
              </p:cNvSpPr>
              <p:nvPr/>
            </p:nvSpPr>
            <p:spPr bwMode="auto">
              <a:xfrm>
                <a:off x="2747" y="207"/>
                <a:ext cx="3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0" name="Rectangle 90"/>
              <p:cNvSpPr>
                <a:spLocks noChangeArrowheads="1"/>
              </p:cNvSpPr>
              <p:nvPr/>
            </p:nvSpPr>
            <p:spPr bwMode="auto">
              <a:xfrm>
                <a:off x="3142" y="20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>
                <a:off x="3142" y="20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2" name="Line 92"/>
              <p:cNvSpPr>
                <a:spLocks noChangeShapeType="1"/>
              </p:cNvSpPr>
              <p:nvPr/>
            </p:nvSpPr>
            <p:spPr bwMode="auto">
              <a:xfrm>
                <a:off x="3142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3" name="Rectangle 93"/>
              <p:cNvSpPr>
                <a:spLocks noChangeArrowheads="1"/>
              </p:cNvSpPr>
              <p:nvPr/>
            </p:nvSpPr>
            <p:spPr bwMode="auto">
              <a:xfrm>
                <a:off x="3147" y="207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4" name="Line 94"/>
              <p:cNvSpPr>
                <a:spLocks noChangeShapeType="1"/>
              </p:cNvSpPr>
              <p:nvPr/>
            </p:nvSpPr>
            <p:spPr bwMode="auto">
              <a:xfrm>
                <a:off x="3147" y="207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5" name="Rectangle 95"/>
              <p:cNvSpPr>
                <a:spLocks noChangeArrowheads="1"/>
              </p:cNvSpPr>
              <p:nvPr/>
            </p:nvSpPr>
            <p:spPr bwMode="auto">
              <a:xfrm>
                <a:off x="3636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6" name="Line 96"/>
              <p:cNvSpPr>
                <a:spLocks noChangeShapeType="1"/>
              </p:cNvSpPr>
              <p:nvPr/>
            </p:nvSpPr>
            <p:spPr bwMode="auto">
              <a:xfrm>
                <a:off x="3636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7" name="Line 97"/>
              <p:cNvSpPr>
                <a:spLocks noChangeShapeType="1"/>
              </p:cNvSpPr>
              <p:nvPr/>
            </p:nvSpPr>
            <p:spPr bwMode="auto">
              <a:xfrm>
                <a:off x="3636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8" name="Rectangle 98"/>
              <p:cNvSpPr>
                <a:spLocks noChangeArrowheads="1"/>
              </p:cNvSpPr>
              <p:nvPr/>
            </p:nvSpPr>
            <p:spPr bwMode="auto">
              <a:xfrm>
                <a:off x="3642" y="20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99" name="Line 99"/>
              <p:cNvSpPr>
                <a:spLocks noChangeShapeType="1"/>
              </p:cNvSpPr>
              <p:nvPr/>
            </p:nvSpPr>
            <p:spPr bwMode="auto">
              <a:xfrm>
                <a:off x="3642" y="20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0" name="Rectangle 100"/>
              <p:cNvSpPr>
                <a:spLocks noChangeArrowheads="1"/>
              </p:cNvSpPr>
              <p:nvPr/>
            </p:nvSpPr>
            <p:spPr bwMode="auto">
              <a:xfrm>
                <a:off x="3981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1" name="Line 101"/>
              <p:cNvSpPr>
                <a:spLocks noChangeShapeType="1"/>
              </p:cNvSpPr>
              <p:nvPr/>
            </p:nvSpPr>
            <p:spPr bwMode="auto">
              <a:xfrm>
                <a:off x="3981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2" name="Line 102"/>
              <p:cNvSpPr>
                <a:spLocks noChangeShapeType="1"/>
              </p:cNvSpPr>
              <p:nvPr/>
            </p:nvSpPr>
            <p:spPr bwMode="auto">
              <a:xfrm>
                <a:off x="3981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3" name="Rectangle 103"/>
              <p:cNvSpPr>
                <a:spLocks noChangeArrowheads="1"/>
              </p:cNvSpPr>
              <p:nvPr/>
            </p:nvSpPr>
            <p:spPr bwMode="auto">
              <a:xfrm>
                <a:off x="3987" y="20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4" name="Line 104"/>
              <p:cNvSpPr>
                <a:spLocks noChangeShapeType="1"/>
              </p:cNvSpPr>
              <p:nvPr/>
            </p:nvSpPr>
            <p:spPr bwMode="auto">
              <a:xfrm>
                <a:off x="3987" y="20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5" name="Rectangle 105"/>
              <p:cNvSpPr>
                <a:spLocks noChangeArrowheads="1"/>
              </p:cNvSpPr>
              <p:nvPr/>
            </p:nvSpPr>
            <p:spPr bwMode="auto">
              <a:xfrm>
                <a:off x="4326" y="20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6" name="Line 106"/>
              <p:cNvSpPr>
                <a:spLocks noChangeShapeType="1"/>
              </p:cNvSpPr>
              <p:nvPr/>
            </p:nvSpPr>
            <p:spPr bwMode="auto">
              <a:xfrm>
                <a:off x="4326" y="20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7" name="Line 107"/>
              <p:cNvSpPr>
                <a:spLocks noChangeShapeType="1"/>
              </p:cNvSpPr>
              <p:nvPr/>
            </p:nvSpPr>
            <p:spPr bwMode="auto">
              <a:xfrm>
                <a:off x="4326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8" name="Rectangle 108"/>
              <p:cNvSpPr>
                <a:spLocks noChangeArrowheads="1"/>
              </p:cNvSpPr>
              <p:nvPr/>
            </p:nvSpPr>
            <p:spPr bwMode="auto">
              <a:xfrm>
                <a:off x="4331" y="20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09" name="Line 109"/>
              <p:cNvSpPr>
                <a:spLocks noChangeShapeType="1"/>
              </p:cNvSpPr>
              <p:nvPr/>
            </p:nvSpPr>
            <p:spPr bwMode="auto">
              <a:xfrm>
                <a:off x="4331" y="20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0" name="Rectangle 110"/>
              <p:cNvSpPr>
                <a:spLocks noChangeArrowheads="1"/>
              </p:cNvSpPr>
              <p:nvPr/>
            </p:nvSpPr>
            <p:spPr bwMode="auto">
              <a:xfrm>
                <a:off x="4670" y="2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1" name="Line 111"/>
              <p:cNvSpPr>
                <a:spLocks noChangeShapeType="1"/>
              </p:cNvSpPr>
              <p:nvPr/>
            </p:nvSpPr>
            <p:spPr bwMode="auto">
              <a:xfrm>
                <a:off x="4670" y="20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2" name="Rectangle 112"/>
              <p:cNvSpPr>
                <a:spLocks noChangeArrowheads="1"/>
              </p:cNvSpPr>
              <p:nvPr/>
            </p:nvSpPr>
            <p:spPr bwMode="auto">
              <a:xfrm>
                <a:off x="1092" y="213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3" name="Line 113"/>
              <p:cNvSpPr>
                <a:spLocks noChangeShapeType="1"/>
              </p:cNvSpPr>
              <p:nvPr/>
            </p:nvSpPr>
            <p:spPr bwMode="auto">
              <a:xfrm>
                <a:off x="1092" y="213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4" name="Rectangle 114"/>
              <p:cNvSpPr>
                <a:spLocks noChangeArrowheads="1"/>
              </p:cNvSpPr>
              <p:nvPr/>
            </p:nvSpPr>
            <p:spPr bwMode="auto">
              <a:xfrm>
                <a:off x="4670" y="213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5" name="Line 115"/>
              <p:cNvSpPr>
                <a:spLocks noChangeShapeType="1"/>
              </p:cNvSpPr>
              <p:nvPr/>
            </p:nvSpPr>
            <p:spPr bwMode="auto">
              <a:xfrm>
                <a:off x="4670" y="213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16" name="Rectangle 116"/>
              <p:cNvSpPr>
                <a:spLocks noChangeArrowheads="1"/>
              </p:cNvSpPr>
              <p:nvPr/>
            </p:nvSpPr>
            <p:spPr bwMode="auto">
              <a:xfrm>
                <a:off x="1223" y="456"/>
                <a:ext cx="54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>
                    <a:solidFill>
                      <a:srgbClr val="000000"/>
                    </a:solidFill>
                    <a:latin typeface="Times" charset="0"/>
                  </a:rPr>
                  <a:t>Product attributes</a:t>
                </a:r>
                <a:endParaRPr lang="it-IT"/>
              </a:p>
            </p:txBody>
          </p:sp>
          <p:sp>
            <p:nvSpPr>
              <p:cNvPr id="25717" name="Rectangle 117"/>
              <p:cNvSpPr>
                <a:spLocks noChangeArrowheads="1"/>
              </p:cNvSpPr>
              <p:nvPr/>
            </p:nvSpPr>
            <p:spPr bwMode="auto">
              <a:xfrm>
                <a:off x="1916" y="457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18" name="Rectangle 118"/>
              <p:cNvSpPr>
                <a:spLocks noChangeArrowheads="1"/>
              </p:cNvSpPr>
              <p:nvPr/>
            </p:nvSpPr>
            <p:spPr bwMode="auto">
              <a:xfrm>
                <a:off x="2496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19" name="Rectangle 119"/>
              <p:cNvSpPr>
                <a:spLocks noChangeArrowheads="1"/>
              </p:cNvSpPr>
              <p:nvPr/>
            </p:nvSpPr>
            <p:spPr bwMode="auto">
              <a:xfrm>
                <a:off x="2944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20" name="Rectangle 120"/>
              <p:cNvSpPr>
                <a:spLocks noChangeArrowheads="1"/>
              </p:cNvSpPr>
              <p:nvPr/>
            </p:nvSpPr>
            <p:spPr bwMode="auto">
              <a:xfrm>
                <a:off x="3392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21" name="Rectangle 121"/>
              <p:cNvSpPr>
                <a:spLocks noChangeArrowheads="1"/>
              </p:cNvSpPr>
              <p:nvPr/>
            </p:nvSpPr>
            <p:spPr bwMode="auto">
              <a:xfrm>
                <a:off x="3815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22" name="Rectangle 122"/>
              <p:cNvSpPr>
                <a:spLocks noChangeArrowheads="1"/>
              </p:cNvSpPr>
              <p:nvPr/>
            </p:nvSpPr>
            <p:spPr bwMode="auto">
              <a:xfrm>
                <a:off x="4156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23" name="Rectangle 123"/>
              <p:cNvSpPr>
                <a:spLocks noChangeArrowheads="1"/>
              </p:cNvSpPr>
              <p:nvPr/>
            </p:nvSpPr>
            <p:spPr bwMode="auto">
              <a:xfrm>
                <a:off x="4500" y="44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24" name="Rectangle 124"/>
              <p:cNvSpPr>
                <a:spLocks noChangeArrowheads="1"/>
              </p:cNvSpPr>
              <p:nvPr/>
            </p:nvSpPr>
            <p:spPr bwMode="auto">
              <a:xfrm>
                <a:off x="1092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5" name="Line 125"/>
              <p:cNvSpPr>
                <a:spLocks noChangeShapeType="1"/>
              </p:cNvSpPr>
              <p:nvPr/>
            </p:nvSpPr>
            <p:spPr bwMode="auto">
              <a:xfrm>
                <a:off x="1092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6" name="Rectangle 126"/>
              <p:cNvSpPr>
                <a:spLocks noChangeArrowheads="1"/>
              </p:cNvSpPr>
              <p:nvPr/>
            </p:nvSpPr>
            <p:spPr bwMode="auto">
              <a:xfrm>
                <a:off x="1098" y="437"/>
                <a:ext cx="114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7" name="Line 127"/>
              <p:cNvSpPr>
                <a:spLocks noChangeShapeType="1"/>
              </p:cNvSpPr>
              <p:nvPr/>
            </p:nvSpPr>
            <p:spPr bwMode="auto">
              <a:xfrm>
                <a:off x="1098" y="437"/>
                <a:ext cx="114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8" name="Rectangle 128"/>
              <p:cNvSpPr>
                <a:spLocks noChangeArrowheads="1"/>
              </p:cNvSpPr>
              <p:nvPr/>
            </p:nvSpPr>
            <p:spPr bwMode="auto">
              <a:xfrm>
                <a:off x="2246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29" name="Line 129"/>
              <p:cNvSpPr>
                <a:spLocks noChangeShapeType="1"/>
              </p:cNvSpPr>
              <p:nvPr/>
            </p:nvSpPr>
            <p:spPr bwMode="auto">
              <a:xfrm>
                <a:off x="2246" y="43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0" name="Line 130"/>
              <p:cNvSpPr>
                <a:spLocks noChangeShapeType="1"/>
              </p:cNvSpPr>
              <p:nvPr/>
            </p:nvSpPr>
            <p:spPr bwMode="auto">
              <a:xfrm>
                <a:off x="2246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1" name="Rectangle 131"/>
              <p:cNvSpPr>
                <a:spLocks noChangeArrowheads="1"/>
              </p:cNvSpPr>
              <p:nvPr/>
            </p:nvSpPr>
            <p:spPr bwMode="auto">
              <a:xfrm>
                <a:off x="2252" y="437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2" name="Line 132"/>
              <p:cNvSpPr>
                <a:spLocks noChangeShapeType="1"/>
              </p:cNvSpPr>
              <p:nvPr/>
            </p:nvSpPr>
            <p:spPr bwMode="auto">
              <a:xfrm>
                <a:off x="2252" y="437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3" name="Rectangle 133"/>
              <p:cNvSpPr>
                <a:spLocks noChangeArrowheads="1"/>
              </p:cNvSpPr>
              <p:nvPr/>
            </p:nvSpPr>
            <p:spPr bwMode="auto">
              <a:xfrm>
                <a:off x="2741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4" name="Line 134"/>
              <p:cNvSpPr>
                <a:spLocks noChangeShapeType="1"/>
              </p:cNvSpPr>
              <p:nvPr/>
            </p:nvSpPr>
            <p:spPr bwMode="auto">
              <a:xfrm>
                <a:off x="2741" y="43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5" name="Line 135"/>
              <p:cNvSpPr>
                <a:spLocks noChangeShapeType="1"/>
              </p:cNvSpPr>
              <p:nvPr/>
            </p:nvSpPr>
            <p:spPr bwMode="auto">
              <a:xfrm>
                <a:off x="2741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6" name="Rectangle 136"/>
              <p:cNvSpPr>
                <a:spLocks noChangeArrowheads="1"/>
              </p:cNvSpPr>
              <p:nvPr/>
            </p:nvSpPr>
            <p:spPr bwMode="auto">
              <a:xfrm>
                <a:off x="2747" y="437"/>
                <a:ext cx="39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7" name="Line 137"/>
              <p:cNvSpPr>
                <a:spLocks noChangeShapeType="1"/>
              </p:cNvSpPr>
              <p:nvPr/>
            </p:nvSpPr>
            <p:spPr bwMode="auto">
              <a:xfrm>
                <a:off x="2747" y="437"/>
                <a:ext cx="3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8" name="Rectangle 138"/>
              <p:cNvSpPr>
                <a:spLocks noChangeArrowheads="1"/>
              </p:cNvSpPr>
              <p:nvPr/>
            </p:nvSpPr>
            <p:spPr bwMode="auto">
              <a:xfrm>
                <a:off x="3142" y="43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39" name="Line 139"/>
              <p:cNvSpPr>
                <a:spLocks noChangeShapeType="1"/>
              </p:cNvSpPr>
              <p:nvPr/>
            </p:nvSpPr>
            <p:spPr bwMode="auto">
              <a:xfrm>
                <a:off x="3142" y="43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0" name="Line 140"/>
              <p:cNvSpPr>
                <a:spLocks noChangeShapeType="1"/>
              </p:cNvSpPr>
              <p:nvPr/>
            </p:nvSpPr>
            <p:spPr bwMode="auto">
              <a:xfrm>
                <a:off x="3142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1" name="Rectangle 141"/>
              <p:cNvSpPr>
                <a:spLocks noChangeArrowheads="1"/>
              </p:cNvSpPr>
              <p:nvPr/>
            </p:nvSpPr>
            <p:spPr bwMode="auto">
              <a:xfrm>
                <a:off x="3147" y="437"/>
                <a:ext cx="4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2" name="Line 142"/>
              <p:cNvSpPr>
                <a:spLocks noChangeShapeType="1"/>
              </p:cNvSpPr>
              <p:nvPr/>
            </p:nvSpPr>
            <p:spPr bwMode="auto">
              <a:xfrm>
                <a:off x="3147" y="437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3" name="Rectangle 143"/>
              <p:cNvSpPr>
                <a:spLocks noChangeArrowheads="1"/>
              </p:cNvSpPr>
              <p:nvPr/>
            </p:nvSpPr>
            <p:spPr bwMode="auto">
              <a:xfrm>
                <a:off x="3636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4" name="Line 144"/>
              <p:cNvSpPr>
                <a:spLocks noChangeShapeType="1"/>
              </p:cNvSpPr>
              <p:nvPr/>
            </p:nvSpPr>
            <p:spPr bwMode="auto">
              <a:xfrm>
                <a:off x="3636" y="43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5" name="Line 145"/>
              <p:cNvSpPr>
                <a:spLocks noChangeShapeType="1"/>
              </p:cNvSpPr>
              <p:nvPr/>
            </p:nvSpPr>
            <p:spPr bwMode="auto">
              <a:xfrm>
                <a:off x="3636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6" name="Rectangle 146"/>
              <p:cNvSpPr>
                <a:spLocks noChangeArrowheads="1"/>
              </p:cNvSpPr>
              <p:nvPr/>
            </p:nvSpPr>
            <p:spPr bwMode="auto">
              <a:xfrm>
                <a:off x="3642" y="43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7" name="Line 147"/>
              <p:cNvSpPr>
                <a:spLocks noChangeShapeType="1"/>
              </p:cNvSpPr>
              <p:nvPr/>
            </p:nvSpPr>
            <p:spPr bwMode="auto">
              <a:xfrm>
                <a:off x="3642" y="43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8" name="Rectangle 148"/>
              <p:cNvSpPr>
                <a:spLocks noChangeArrowheads="1"/>
              </p:cNvSpPr>
              <p:nvPr/>
            </p:nvSpPr>
            <p:spPr bwMode="auto">
              <a:xfrm>
                <a:off x="3981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49" name="Line 149"/>
              <p:cNvSpPr>
                <a:spLocks noChangeShapeType="1"/>
              </p:cNvSpPr>
              <p:nvPr/>
            </p:nvSpPr>
            <p:spPr bwMode="auto">
              <a:xfrm>
                <a:off x="3981" y="43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0" name="Line 150"/>
              <p:cNvSpPr>
                <a:spLocks noChangeShapeType="1"/>
              </p:cNvSpPr>
              <p:nvPr/>
            </p:nvSpPr>
            <p:spPr bwMode="auto">
              <a:xfrm>
                <a:off x="3981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1" name="Rectangle 151"/>
              <p:cNvSpPr>
                <a:spLocks noChangeArrowheads="1"/>
              </p:cNvSpPr>
              <p:nvPr/>
            </p:nvSpPr>
            <p:spPr bwMode="auto">
              <a:xfrm>
                <a:off x="3987" y="43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2" name="Line 152"/>
              <p:cNvSpPr>
                <a:spLocks noChangeShapeType="1"/>
              </p:cNvSpPr>
              <p:nvPr/>
            </p:nvSpPr>
            <p:spPr bwMode="auto">
              <a:xfrm>
                <a:off x="3987" y="43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3" name="Rectangle 153"/>
              <p:cNvSpPr>
                <a:spLocks noChangeArrowheads="1"/>
              </p:cNvSpPr>
              <p:nvPr/>
            </p:nvSpPr>
            <p:spPr bwMode="auto">
              <a:xfrm>
                <a:off x="4326" y="43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4" name="Line 154"/>
              <p:cNvSpPr>
                <a:spLocks noChangeShapeType="1"/>
              </p:cNvSpPr>
              <p:nvPr/>
            </p:nvSpPr>
            <p:spPr bwMode="auto">
              <a:xfrm>
                <a:off x="4326" y="43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5" name="Line 155"/>
              <p:cNvSpPr>
                <a:spLocks noChangeShapeType="1"/>
              </p:cNvSpPr>
              <p:nvPr/>
            </p:nvSpPr>
            <p:spPr bwMode="auto">
              <a:xfrm>
                <a:off x="4326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6" name="Rectangle 156"/>
              <p:cNvSpPr>
                <a:spLocks noChangeArrowheads="1"/>
              </p:cNvSpPr>
              <p:nvPr/>
            </p:nvSpPr>
            <p:spPr bwMode="auto">
              <a:xfrm>
                <a:off x="4331" y="437"/>
                <a:ext cx="3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7" name="Line 157"/>
              <p:cNvSpPr>
                <a:spLocks noChangeShapeType="1"/>
              </p:cNvSpPr>
              <p:nvPr/>
            </p:nvSpPr>
            <p:spPr bwMode="auto">
              <a:xfrm>
                <a:off x="4331" y="437"/>
                <a:ext cx="3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8" name="Rectangle 158"/>
              <p:cNvSpPr>
                <a:spLocks noChangeArrowheads="1"/>
              </p:cNvSpPr>
              <p:nvPr/>
            </p:nvSpPr>
            <p:spPr bwMode="auto">
              <a:xfrm>
                <a:off x="4670" y="43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59" name="Line 159"/>
              <p:cNvSpPr>
                <a:spLocks noChangeShapeType="1"/>
              </p:cNvSpPr>
              <p:nvPr/>
            </p:nvSpPr>
            <p:spPr bwMode="auto">
              <a:xfrm>
                <a:off x="4670" y="43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60" name="Rectangle 160"/>
              <p:cNvSpPr>
                <a:spLocks noChangeArrowheads="1"/>
              </p:cNvSpPr>
              <p:nvPr/>
            </p:nvSpPr>
            <p:spPr bwMode="auto">
              <a:xfrm>
                <a:off x="1092" y="44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61" name="Line 161"/>
              <p:cNvSpPr>
                <a:spLocks noChangeShapeType="1"/>
              </p:cNvSpPr>
              <p:nvPr/>
            </p:nvSpPr>
            <p:spPr bwMode="auto">
              <a:xfrm>
                <a:off x="1092" y="44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62" name="Rectangle 162"/>
              <p:cNvSpPr>
                <a:spLocks noChangeArrowheads="1"/>
              </p:cNvSpPr>
              <p:nvPr/>
            </p:nvSpPr>
            <p:spPr bwMode="auto">
              <a:xfrm>
                <a:off x="4670" y="44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63" name="Line 163"/>
              <p:cNvSpPr>
                <a:spLocks noChangeShapeType="1"/>
              </p:cNvSpPr>
              <p:nvPr/>
            </p:nvSpPr>
            <p:spPr bwMode="auto">
              <a:xfrm>
                <a:off x="4670" y="44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64" name="Rectangle 164"/>
              <p:cNvSpPr>
                <a:spLocks noChangeArrowheads="1"/>
              </p:cNvSpPr>
              <p:nvPr/>
            </p:nvSpPr>
            <p:spPr bwMode="auto">
              <a:xfrm>
                <a:off x="1223" y="568"/>
                <a:ext cx="52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Required software </a:t>
                </a:r>
                <a:endParaRPr lang="it-IT"/>
              </a:p>
            </p:txBody>
          </p:sp>
          <p:sp>
            <p:nvSpPr>
              <p:cNvPr id="25765" name="Rectangle 165"/>
              <p:cNvSpPr>
                <a:spLocks noChangeArrowheads="1"/>
              </p:cNvSpPr>
              <p:nvPr/>
            </p:nvSpPr>
            <p:spPr bwMode="auto">
              <a:xfrm>
                <a:off x="1223" y="680"/>
                <a:ext cx="268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reliability</a:t>
                </a:r>
                <a:endParaRPr lang="it-IT"/>
              </a:p>
            </p:txBody>
          </p:sp>
          <p:sp>
            <p:nvSpPr>
              <p:cNvPr id="25766" name="Rectangle 166"/>
              <p:cNvSpPr>
                <a:spLocks noChangeArrowheads="1"/>
              </p:cNvSpPr>
              <p:nvPr/>
            </p:nvSpPr>
            <p:spPr bwMode="auto">
              <a:xfrm>
                <a:off x="1567" y="680"/>
                <a:ext cx="17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67" name="Rectangle 167"/>
              <p:cNvSpPr>
                <a:spLocks noChangeArrowheads="1"/>
              </p:cNvSpPr>
              <p:nvPr/>
            </p:nvSpPr>
            <p:spPr bwMode="auto">
              <a:xfrm>
                <a:off x="2436" y="559"/>
                <a:ext cx="9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.75</a:t>
                </a:r>
                <a:endParaRPr lang="it-IT"/>
              </a:p>
            </p:txBody>
          </p:sp>
          <p:sp>
            <p:nvSpPr>
              <p:cNvPr id="25768" name="Rectangle 168"/>
              <p:cNvSpPr>
                <a:spLocks noChangeArrowheads="1"/>
              </p:cNvSpPr>
              <p:nvPr/>
            </p:nvSpPr>
            <p:spPr bwMode="auto">
              <a:xfrm>
                <a:off x="2556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69" name="Rectangle 169"/>
              <p:cNvSpPr>
                <a:spLocks noChangeArrowheads="1"/>
              </p:cNvSpPr>
              <p:nvPr/>
            </p:nvSpPr>
            <p:spPr bwMode="auto">
              <a:xfrm>
                <a:off x="2883" y="559"/>
                <a:ext cx="9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.88</a:t>
                </a:r>
                <a:endParaRPr lang="it-IT"/>
              </a:p>
            </p:txBody>
          </p:sp>
          <p:sp>
            <p:nvSpPr>
              <p:cNvPr id="25770" name="Rectangle 170"/>
              <p:cNvSpPr>
                <a:spLocks noChangeArrowheads="1"/>
              </p:cNvSpPr>
              <p:nvPr/>
            </p:nvSpPr>
            <p:spPr bwMode="auto">
              <a:xfrm>
                <a:off x="3004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71" name="Rectangle 171"/>
              <p:cNvSpPr>
                <a:spLocks noChangeArrowheads="1"/>
              </p:cNvSpPr>
              <p:nvPr/>
            </p:nvSpPr>
            <p:spPr bwMode="auto">
              <a:xfrm>
                <a:off x="3308" y="559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772" name="Rectangle 172"/>
              <p:cNvSpPr>
                <a:spLocks noChangeArrowheads="1"/>
              </p:cNvSpPr>
              <p:nvPr/>
            </p:nvSpPr>
            <p:spPr bwMode="auto">
              <a:xfrm>
                <a:off x="3476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73" name="Rectangle 173"/>
              <p:cNvSpPr>
                <a:spLocks noChangeArrowheads="1"/>
              </p:cNvSpPr>
              <p:nvPr/>
            </p:nvSpPr>
            <p:spPr bwMode="auto">
              <a:xfrm>
                <a:off x="3731" y="559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1.15</a:t>
                </a:r>
                <a:endParaRPr lang="it-IT"/>
              </a:p>
            </p:txBody>
          </p:sp>
          <p:sp>
            <p:nvSpPr>
              <p:cNvPr id="25774" name="Rectangle 174"/>
              <p:cNvSpPr>
                <a:spLocks noChangeArrowheads="1"/>
              </p:cNvSpPr>
              <p:nvPr/>
            </p:nvSpPr>
            <p:spPr bwMode="auto">
              <a:xfrm>
                <a:off x="3900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75" name="Rectangle 175"/>
              <p:cNvSpPr>
                <a:spLocks noChangeArrowheads="1"/>
              </p:cNvSpPr>
              <p:nvPr/>
            </p:nvSpPr>
            <p:spPr bwMode="auto">
              <a:xfrm>
                <a:off x="4072" y="559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1.40</a:t>
                </a:r>
                <a:endParaRPr lang="it-IT"/>
              </a:p>
            </p:txBody>
          </p:sp>
          <p:sp>
            <p:nvSpPr>
              <p:cNvPr id="25776" name="Rectangle 176"/>
              <p:cNvSpPr>
                <a:spLocks noChangeArrowheads="1"/>
              </p:cNvSpPr>
              <p:nvPr/>
            </p:nvSpPr>
            <p:spPr bwMode="auto">
              <a:xfrm>
                <a:off x="4240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77" name="Rectangle 177"/>
              <p:cNvSpPr>
                <a:spLocks noChangeArrowheads="1"/>
              </p:cNvSpPr>
              <p:nvPr/>
            </p:nvSpPr>
            <p:spPr bwMode="auto">
              <a:xfrm>
                <a:off x="4500" y="55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78" name="Rectangle 178"/>
              <p:cNvSpPr>
                <a:spLocks noChangeArrowheads="1"/>
              </p:cNvSpPr>
              <p:nvPr/>
            </p:nvSpPr>
            <p:spPr bwMode="auto">
              <a:xfrm>
                <a:off x="1092" y="555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79" name="Line 179"/>
              <p:cNvSpPr>
                <a:spLocks noChangeShapeType="1"/>
              </p:cNvSpPr>
              <p:nvPr/>
            </p:nvSpPr>
            <p:spPr bwMode="auto">
              <a:xfrm>
                <a:off x="1092" y="555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80" name="Rectangle 180"/>
              <p:cNvSpPr>
                <a:spLocks noChangeArrowheads="1"/>
              </p:cNvSpPr>
              <p:nvPr/>
            </p:nvSpPr>
            <p:spPr bwMode="auto">
              <a:xfrm>
                <a:off x="4670" y="555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81" name="Line 181"/>
              <p:cNvSpPr>
                <a:spLocks noChangeShapeType="1"/>
              </p:cNvSpPr>
              <p:nvPr/>
            </p:nvSpPr>
            <p:spPr bwMode="auto">
              <a:xfrm>
                <a:off x="4670" y="555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82" name="Rectangle 182"/>
              <p:cNvSpPr>
                <a:spLocks noChangeArrowheads="1"/>
              </p:cNvSpPr>
              <p:nvPr/>
            </p:nvSpPr>
            <p:spPr bwMode="auto">
              <a:xfrm>
                <a:off x="1223" y="792"/>
                <a:ext cx="396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Data base size</a:t>
                </a:r>
                <a:endParaRPr lang="it-IT"/>
              </a:p>
            </p:txBody>
          </p:sp>
          <p:sp>
            <p:nvSpPr>
              <p:cNvPr id="25783" name="Rectangle 183"/>
              <p:cNvSpPr>
                <a:spLocks noChangeArrowheads="1"/>
              </p:cNvSpPr>
              <p:nvPr/>
            </p:nvSpPr>
            <p:spPr bwMode="auto">
              <a:xfrm>
                <a:off x="1727" y="792"/>
                <a:ext cx="1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84" name="Rectangle 184"/>
              <p:cNvSpPr>
                <a:spLocks noChangeArrowheads="1"/>
              </p:cNvSpPr>
              <p:nvPr/>
            </p:nvSpPr>
            <p:spPr bwMode="auto">
              <a:xfrm>
                <a:off x="2496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85" name="Rectangle 185"/>
              <p:cNvSpPr>
                <a:spLocks noChangeArrowheads="1"/>
              </p:cNvSpPr>
              <p:nvPr/>
            </p:nvSpPr>
            <p:spPr bwMode="auto">
              <a:xfrm>
                <a:off x="2883" y="783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.94</a:t>
                </a:r>
                <a:endParaRPr lang="it-IT"/>
              </a:p>
            </p:txBody>
          </p:sp>
          <p:sp>
            <p:nvSpPr>
              <p:cNvPr id="25786" name="Rectangle 186"/>
              <p:cNvSpPr>
                <a:spLocks noChangeArrowheads="1"/>
              </p:cNvSpPr>
              <p:nvPr/>
            </p:nvSpPr>
            <p:spPr bwMode="auto">
              <a:xfrm>
                <a:off x="3004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87" name="Rectangle 187"/>
              <p:cNvSpPr>
                <a:spLocks noChangeArrowheads="1"/>
              </p:cNvSpPr>
              <p:nvPr/>
            </p:nvSpPr>
            <p:spPr bwMode="auto">
              <a:xfrm>
                <a:off x="3308" y="78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788" name="Rectangle 188"/>
              <p:cNvSpPr>
                <a:spLocks noChangeArrowheads="1"/>
              </p:cNvSpPr>
              <p:nvPr/>
            </p:nvSpPr>
            <p:spPr bwMode="auto">
              <a:xfrm>
                <a:off x="3476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89" name="Rectangle 189"/>
              <p:cNvSpPr>
                <a:spLocks noChangeArrowheads="1"/>
              </p:cNvSpPr>
              <p:nvPr/>
            </p:nvSpPr>
            <p:spPr bwMode="auto">
              <a:xfrm>
                <a:off x="3731" y="78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1.08</a:t>
                </a:r>
                <a:endParaRPr lang="it-IT"/>
              </a:p>
            </p:txBody>
          </p:sp>
          <p:sp>
            <p:nvSpPr>
              <p:cNvPr id="25790" name="Rectangle 190"/>
              <p:cNvSpPr>
                <a:spLocks noChangeArrowheads="1"/>
              </p:cNvSpPr>
              <p:nvPr/>
            </p:nvSpPr>
            <p:spPr bwMode="auto">
              <a:xfrm>
                <a:off x="3900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91" name="Rectangle 191"/>
              <p:cNvSpPr>
                <a:spLocks noChangeArrowheads="1"/>
              </p:cNvSpPr>
              <p:nvPr/>
            </p:nvSpPr>
            <p:spPr bwMode="auto">
              <a:xfrm>
                <a:off x="4072" y="78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1.16</a:t>
                </a:r>
                <a:endParaRPr lang="it-IT"/>
              </a:p>
            </p:txBody>
          </p:sp>
          <p:sp>
            <p:nvSpPr>
              <p:cNvPr id="25792" name="Rectangle 192"/>
              <p:cNvSpPr>
                <a:spLocks noChangeArrowheads="1"/>
              </p:cNvSpPr>
              <p:nvPr/>
            </p:nvSpPr>
            <p:spPr bwMode="auto">
              <a:xfrm>
                <a:off x="4240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93" name="Rectangle 193"/>
              <p:cNvSpPr>
                <a:spLocks noChangeArrowheads="1"/>
              </p:cNvSpPr>
              <p:nvPr/>
            </p:nvSpPr>
            <p:spPr bwMode="auto">
              <a:xfrm>
                <a:off x="4500" y="78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794" name="Rectangle 194"/>
              <p:cNvSpPr>
                <a:spLocks noChangeArrowheads="1"/>
              </p:cNvSpPr>
              <p:nvPr/>
            </p:nvSpPr>
            <p:spPr bwMode="auto">
              <a:xfrm>
                <a:off x="1092" y="77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95" name="Line 195"/>
              <p:cNvSpPr>
                <a:spLocks noChangeShapeType="1"/>
              </p:cNvSpPr>
              <p:nvPr/>
            </p:nvSpPr>
            <p:spPr bwMode="auto">
              <a:xfrm>
                <a:off x="1092" y="77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96" name="Rectangle 196"/>
              <p:cNvSpPr>
                <a:spLocks noChangeArrowheads="1"/>
              </p:cNvSpPr>
              <p:nvPr/>
            </p:nvSpPr>
            <p:spPr bwMode="auto">
              <a:xfrm>
                <a:off x="4670" y="77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97" name="Line 197"/>
              <p:cNvSpPr>
                <a:spLocks noChangeShapeType="1"/>
              </p:cNvSpPr>
              <p:nvPr/>
            </p:nvSpPr>
            <p:spPr bwMode="auto">
              <a:xfrm>
                <a:off x="4670" y="77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798" name="Rectangle 198"/>
              <p:cNvSpPr>
                <a:spLocks noChangeArrowheads="1"/>
              </p:cNvSpPr>
              <p:nvPr/>
            </p:nvSpPr>
            <p:spPr bwMode="auto">
              <a:xfrm>
                <a:off x="1223" y="904"/>
                <a:ext cx="544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Product complexity</a:t>
                </a:r>
                <a:endParaRPr lang="it-IT"/>
              </a:p>
            </p:txBody>
          </p:sp>
          <p:sp>
            <p:nvSpPr>
              <p:cNvPr id="25799" name="Rectangle 199"/>
              <p:cNvSpPr>
                <a:spLocks noChangeArrowheads="1"/>
              </p:cNvSpPr>
              <p:nvPr/>
            </p:nvSpPr>
            <p:spPr bwMode="auto">
              <a:xfrm>
                <a:off x="1917" y="904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00" name="Rectangle 200"/>
              <p:cNvSpPr>
                <a:spLocks noChangeArrowheads="1"/>
              </p:cNvSpPr>
              <p:nvPr/>
            </p:nvSpPr>
            <p:spPr bwMode="auto">
              <a:xfrm>
                <a:off x="2436" y="895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.70</a:t>
                </a:r>
                <a:endParaRPr lang="it-IT"/>
              </a:p>
            </p:txBody>
          </p:sp>
          <p:sp>
            <p:nvSpPr>
              <p:cNvPr id="25801" name="Rectangle 201"/>
              <p:cNvSpPr>
                <a:spLocks noChangeArrowheads="1"/>
              </p:cNvSpPr>
              <p:nvPr/>
            </p:nvSpPr>
            <p:spPr bwMode="auto">
              <a:xfrm>
                <a:off x="2556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02" name="Rectangle 202"/>
              <p:cNvSpPr>
                <a:spLocks noChangeArrowheads="1"/>
              </p:cNvSpPr>
              <p:nvPr/>
            </p:nvSpPr>
            <p:spPr bwMode="auto">
              <a:xfrm>
                <a:off x="2883" y="895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.85</a:t>
                </a:r>
                <a:endParaRPr lang="it-IT"/>
              </a:p>
            </p:txBody>
          </p:sp>
          <p:sp>
            <p:nvSpPr>
              <p:cNvPr id="25803" name="Rectangle 203"/>
              <p:cNvSpPr>
                <a:spLocks noChangeArrowheads="1"/>
              </p:cNvSpPr>
              <p:nvPr/>
            </p:nvSpPr>
            <p:spPr bwMode="auto">
              <a:xfrm>
                <a:off x="3004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04" name="Rectangle 204"/>
              <p:cNvSpPr>
                <a:spLocks noChangeArrowheads="1"/>
              </p:cNvSpPr>
              <p:nvPr/>
            </p:nvSpPr>
            <p:spPr bwMode="auto">
              <a:xfrm>
                <a:off x="3308" y="89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805" name="Rectangle 205"/>
              <p:cNvSpPr>
                <a:spLocks noChangeArrowheads="1"/>
              </p:cNvSpPr>
              <p:nvPr/>
            </p:nvSpPr>
            <p:spPr bwMode="auto">
              <a:xfrm>
                <a:off x="3476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</p:grpSp>
        <p:grpSp>
          <p:nvGrpSpPr>
            <p:cNvPr id="26007" name="Group 407"/>
            <p:cNvGrpSpPr>
              <a:grpSpLocks/>
            </p:cNvGrpSpPr>
            <p:nvPr/>
          </p:nvGrpSpPr>
          <p:grpSpPr bwMode="auto">
            <a:xfrm>
              <a:off x="1092" y="891"/>
              <a:ext cx="3584" cy="1786"/>
              <a:chOff x="1092" y="891"/>
              <a:chExt cx="3584" cy="1786"/>
            </a:xfrm>
          </p:grpSpPr>
          <p:sp>
            <p:nvSpPr>
              <p:cNvPr id="25807" name="Rectangle 207"/>
              <p:cNvSpPr>
                <a:spLocks noChangeArrowheads="1"/>
              </p:cNvSpPr>
              <p:nvPr/>
            </p:nvSpPr>
            <p:spPr bwMode="auto">
              <a:xfrm>
                <a:off x="3731" y="89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1.15</a:t>
                </a:r>
                <a:endParaRPr lang="it-IT"/>
              </a:p>
            </p:txBody>
          </p:sp>
          <p:sp>
            <p:nvSpPr>
              <p:cNvPr id="25808" name="Rectangle 208"/>
              <p:cNvSpPr>
                <a:spLocks noChangeArrowheads="1"/>
              </p:cNvSpPr>
              <p:nvPr/>
            </p:nvSpPr>
            <p:spPr bwMode="auto">
              <a:xfrm>
                <a:off x="3900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09" name="Rectangle 209"/>
              <p:cNvSpPr>
                <a:spLocks noChangeArrowheads="1"/>
              </p:cNvSpPr>
              <p:nvPr/>
            </p:nvSpPr>
            <p:spPr bwMode="auto">
              <a:xfrm>
                <a:off x="4072" y="89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1.30</a:t>
                </a:r>
                <a:endParaRPr lang="it-IT"/>
              </a:p>
            </p:txBody>
          </p:sp>
          <p:sp>
            <p:nvSpPr>
              <p:cNvPr id="25810" name="Rectangle 210"/>
              <p:cNvSpPr>
                <a:spLocks noChangeArrowheads="1"/>
              </p:cNvSpPr>
              <p:nvPr/>
            </p:nvSpPr>
            <p:spPr bwMode="auto">
              <a:xfrm>
                <a:off x="4240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11" name="Rectangle 211"/>
              <p:cNvSpPr>
                <a:spLocks noChangeArrowheads="1"/>
              </p:cNvSpPr>
              <p:nvPr/>
            </p:nvSpPr>
            <p:spPr bwMode="auto">
              <a:xfrm>
                <a:off x="4416" y="89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1.65</a:t>
                </a:r>
                <a:endParaRPr lang="it-IT"/>
              </a:p>
            </p:txBody>
          </p:sp>
          <p:sp>
            <p:nvSpPr>
              <p:cNvPr id="25812" name="Rectangle 212"/>
              <p:cNvSpPr>
                <a:spLocks noChangeArrowheads="1"/>
              </p:cNvSpPr>
              <p:nvPr/>
            </p:nvSpPr>
            <p:spPr bwMode="auto">
              <a:xfrm>
                <a:off x="4584" y="89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13" name="Rectangle 213"/>
              <p:cNvSpPr>
                <a:spLocks noChangeArrowheads="1"/>
              </p:cNvSpPr>
              <p:nvPr/>
            </p:nvSpPr>
            <p:spPr bwMode="auto">
              <a:xfrm>
                <a:off x="1092" y="89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14" name="Line 214"/>
              <p:cNvSpPr>
                <a:spLocks noChangeShapeType="1"/>
              </p:cNvSpPr>
              <p:nvPr/>
            </p:nvSpPr>
            <p:spPr bwMode="auto">
              <a:xfrm>
                <a:off x="1092" y="89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15" name="Rectangle 215"/>
              <p:cNvSpPr>
                <a:spLocks noChangeArrowheads="1"/>
              </p:cNvSpPr>
              <p:nvPr/>
            </p:nvSpPr>
            <p:spPr bwMode="auto">
              <a:xfrm>
                <a:off x="4670" y="89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16" name="Line 216"/>
              <p:cNvSpPr>
                <a:spLocks noChangeShapeType="1"/>
              </p:cNvSpPr>
              <p:nvPr/>
            </p:nvSpPr>
            <p:spPr bwMode="auto">
              <a:xfrm>
                <a:off x="4670" y="89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17" name="Rectangle 217"/>
              <p:cNvSpPr>
                <a:spLocks noChangeArrowheads="1"/>
              </p:cNvSpPr>
              <p:nvPr/>
            </p:nvSpPr>
            <p:spPr bwMode="auto">
              <a:xfrm>
                <a:off x="1223" y="1016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18" name="Rectangle 218"/>
              <p:cNvSpPr>
                <a:spLocks noChangeArrowheads="1"/>
              </p:cNvSpPr>
              <p:nvPr/>
            </p:nvSpPr>
            <p:spPr bwMode="auto">
              <a:xfrm>
                <a:off x="2496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19" name="Rectangle 219"/>
              <p:cNvSpPr>
                <a:spLocks noChangeArrowheads="1"/>
              </p:cNvSpPr>
              <p:nvPr/>
            </p:nvSpPr>
            <p:spPr bwMode="auto">
              <a:xfrm>
                <a:off x="2944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20" name="Rectangle 220"/>
              <p:cNvSpPr>
                <a:spLocks noChangeArrowheads="1"/>
              </p:cNvSpPr>
              <p:nvPr/>
            </p:nvSpPr>
            <p:spPr bwMode="auto">
              <a:xfrm>
                <a:off x="3392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21" name="Rectangle 221"/>
              <p:cNvSpPr>
                <a:spLocks noChangeArrowheads="1"/>
              </p:cNvSpPr>
              <p:nvPr/>
            </p:nvSpPr>
            <p:spPr bwMode="auto">
              <a:xfrm>
                <a:off x="3815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22" name="Rectangle 222"/>
              <p:cNvSpPr>
                <a:spLocks noChangeArrowheads="1"/>
              </p:cNvSpPr>
              <p:nvPr/>
            </p:nvSpPr>
            <p:spPr bwMode="auto">
              <a:xfrm>
                <a:off x="4156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23" name="Rectangle 223"/>
              <p:cNvSpPr>
                <a:spLocks noChangeArrowheads="1"/>
              </p:cNvSpPr>
              <p:nvPr/>
            </p:nvSpPr>
            <p:spPr bwMode="auto">
              <a:xfrm>
                <a:off x="4500" y="1006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24" name="Rectangle 224"/>
              <p:cNvSpPr>
                <a:spLocks noChangeArrowheads="1"/>
              </p:cNvSpPr>
              <p:nvPr/>
            </p:nvSpPr>
            <p:spPr bwMode="auto">
              <a:xfrm>
                <a:off x="1092" y="100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25" name="Line 225"/>
              <p:cNvSpPr>
                <a:spLocks noChangeShapeType="1"/>
              </p:cNvSpPr>
              <p:nvPr/>
            </p:nvSpPr>
            <p:spPr bwMode="auto">
              <a:xfrm>
                <a:off x="1092" y="100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26" name="Rectangle 226"/>
              <p:cNvSpPr>
                <a:spLocks noChangeArrowheads="1"/>
              </p:cNvSpPr>
              <p:nvPr/>
            </p:nvSpPr>
            <p:spPr bwMode="auto">
              <a:xfrm>
                <a:off x="4670" y="100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27" name="Line 227"/>
              <p:cNvSpPr>
                <a:spLocks noChangeShapeType="1"/>
              </p:cNvSpPr>
              <p:nvPr/>
            </p:nvSpPr>
            <p:spPr bwMode="auto">
              <a:xfrm>
                <a:off x="4670" y="100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28" name="Rectangle 228"/>
              <p:cNvSpPr>
                <a:spLocks noChangeArrowheads="1"/>
              </p:cNvSpPr>
              <p:nvPr/>
            </p:nvSpPr>
            <p:spPr bwMode="auto">
              <a:xfrm>
                <a:off x="1223" y="1128"/>
                <a:ext cx="24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>
                    <a:solidFill>
                      <a:srgbClr val="000000"/>
                    </a:solidFill>
                    <a:latin typeface="Times" charset="0"/>
                  </a:rPr>
                  <a:t>Comput</a:t>
                </a:r>
                <a:endParaRPr lang="it-IT"/>
              </a:p>
            </p:txBody>
          </p:sp>
          <p:sp>
            <p:nvSpPr>
              <p:cNvPr id="25829" name="Rectangle 229"/>
              <p:cNvSpPr>
                <a:spLocks noChangeArrowheads="1"/>
              </p:cNvSpPr>
              <p:nvPr/>
            </p:nvSpPr>
            <p:spPr bwMode="auto">
              <a:xfrm>
                <a:off x="1532" y="1128"/>
                <a:ext cx="36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>
                    <a:solidFill>
                      <a:srgbClr val="000000"/>
                    </a:solidFill>
                    <a:latin typeface="Times" charset="0"/>
                  </a:rPr>
                  <a:t>er attributes</a:t>
                </a:r>
                <a:endParaRPr lang="it-IT"/>
              </a:p>
            </p:txBody>
          </p:sp>
          <p:sp>
            <p:nvSpPr>
              <p:cNvPr id="25830" name="Rectangle 230"/>
              <p:cNvSpPr>
                <a:spLocks noChangeArrowheads="1"/>
              </p:cNvSpPr>
              <p:nvPr/>
            </p:nvSpPr>
            <p:spPr bwMode="auto">
              <a:xfrm>
                <a:off x="1999" y="1129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1" name="Rectangle 231"/>
              <p:cNvSpPr>
                <a:spLocks noChangeArrowheads="1"/>
              </p:cNvSpPr>
              <p:nvPr/>
            </p:nvSpPr>
            <p:spPr bwMode="auto">
              <a:xfrm>
                <a:off x="2496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2" name="Rectangle 232"/>
              <p:cNvSpPr>
                <a:spLocks noChangeArrowheads="1"/>
              </p:cNvSpPr>
              <p:nvPr/>
            </p:nvSpPr>
            <p:spPr bwMode="auto">
              <a:xfrm>
                <a:off x="2944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3" name="Rectangle 233"/>
              <p:cNvSpPr>
                <a:spLocks noChangeArrowheads="1"/>
              </p:cNvSpPr>
              <p:nvPr/>
            </p:nvSpPr>
            <p:spPr bwMode="auto">
              <a:xfrm>
                <a:off x="3392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4" name="Rectangle 234"/>
              <p:cNvSpPr>
                <a:spLocks noChangeArrowheads="1"/>
              </p:cNvSpPr>
              <p:nvPr/>
            </p:nvSpPr>
            <p:spPr bwMode="auto">
              <a:xfrm>
                <a:off x="3815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5" name="Rectangle 235"/>
              <p:cNvSpPr>
                <a:spLocks noChangeArrowheads="1"/>
              </p:cNvSpPr>
              <p:nvPr/>
            </p:nvSpPr>
            <p:spPr bwMode="auto">
              <a:xfrm>
                <a:off x="4156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6" name="Rectangle 236"/>
              <p:cNvSpPr>
                <a:spLocks noChangeArrowheads="1"/>
              </p:cNvSpPr>
              <p:nvPr/>
            </p:nvSpPr>
            <p:spPr bwMode="auto">
              <a:xfrm>
                <a:off x="4500" y="1119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37" name="Rectangle 237"/>
              <p:cNvSpPr>
                <a:spLocks noChangeArrowheads="1"/>
              </p:cNvSpPr>
              <p:nvPr/>
            </p:nvSpPr>
            <p:spPr bwMode="auto">
              <a:xfrm>
                <a:off x="1092" y="111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38" name="Line 238"/>
              <p:cNvSpPr>
                <a:spLocks noChangeShapeType="1"/>
              </p:cNvSpPr>
              <p:nvPr/>
            </p:nvSpPr>
            <p:spPr bwMode="auto">
              <a:xfrm>
                <a:off x="1092" y="111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39" name="Rectangle 239"/>
              <p:cNvSpPr>
                <a:spLocks noChangeArrowheads="1"/>
              </p:cNvSpPr>
              <p:nvPr/>
            </p:nvSpPr>
            <p:spPr bwMode="auto">
              <a:xfrm>
                <a:off x="4670" y="111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40" name="Line 240"/>
              <p:cNvSpPr>
                <a:spLocks noChangeShapeType="1"/>
              </p:cNvSpPr>
              <p:nvPr/>
            </p:nvSpPr>
            <p:spPr bwMode="auto">
              <a:xfrm>
                <a:off x="4670" y="111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41" name="Rectangle 241"/>
              <p:cNvSpPr>
                <a:spLocks noChangeArrowheads="1"/>
              </p:cNvSpPr>
              <p:nvPr/>
            </p:nvSpPr>
            <p:spPr bwMode="auto">
              <a:xfrm>
                <a:off x="1223" y="1239"/>
                <a:ext cx="73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Execution time constraints</a:t>
                </a:r>
                <a:endParaRPr lang="it-IT"/>
              </a:p>
            </p:txBody>
          </p:sp>
          <p:sp>
            <p:nvSpPr>
              <p:cNvPr id="25842" name="Rectangle 242"/>
              <p:cNvSpPr>
                <a:spLocks noChangeArrowheads="1"/>
              </p:cNvSpPr>
              <p:nvPr/>
            </p:nvSpPr>
            <p:spPr bwMode="auto">
              <a:xfrm>
                <a:off x="2163" y="1239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43" name="Rectangle 243"/>
              <p:cNvSpPr>
                <a:spLocks noChangeArrowheads="1"/>
              </p:cNvSpPr>
              <p:nvPr/>
            </p:nvSpPr>
            <p:spPr bwMode="auto">
              <a:xfrm>
                <a:off x="2496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44" name="Rectangle 244"/>
              <p:cNvSpPr>
                <a:spLocks noChangeArrowheads="1"/>
              </p:cNvSpPr>
              <p:nvPr/>
            </p:nvSpPr>
            <p:spPr bwMode="auto">
              <a:xfrm>
                <a:off x="2944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45" name="Rectangle 245"/>
              <p:cNvSpPr>
                <a:spLocks noChangeArrowheads="1"/>
              </p:cNvSpPr>
              <p:nvPr/>
            </p:nvSpPr>
            <p:spPr bwMode="auto">
              <a:xfrm>
                <a:off x="3308" y="1231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846" name="Rectangle 246"/>
              <p:cNvSpPr>
                <a:spLocks noChangeArrowheads="1"/>
              </p:cNvSpPr>
              <p:nvPr/>
            </p:nvSpPr>
            <p:spPr bwMode="auto">
              <a:xfrm>
                <a:off x="3476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47" name="Rectangle 247"/>
              <p:cNvSpPr>
                <a:spLocks noChangeArrowheads="1"/>
              </p:cNvSpPr>
              <p:nvPr/>
            </p:nvSpPr>
            <p:spPr bwMode="auto">
              <a:xfrm>
                <a:off x="3731" y="1231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1.11</a:t>
                </a:r>
                <a:endParaRPr lang="it-IT"/>
              </a:p>
            </p:txBody>
          </p:sp>
          <p:sp>
            <p:nvSpPr>
              <p:cNvPr id="25848" name="Rectangle 248"/>
              <p:cNvSpPr>
                <a:spLocks noChangeArrowheads="1"/>
              </p:cNvSpPr>
              <p:nvPr/>
            </p:nvSpPr>
            <p:spPr bwMode="auto">
              <a:xfrm>
                <a:off x="3900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49" name="Rectangle 249"/>
              <p:cNvSpPr>
                <a:spLocks noChangeArrowheads="1"/>
              </p:cNvSpPr>
              <p:nvPr/>
            </p:nvSpPr>
            <p:spPr bwMode="auto">
              <a:xfrm>
                <a:off x="4072" y="1231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1.30</a:t>
                </a:r>
                <a:endParaRPr lang="it-IT"/>
              </a:p>
            </p:txBody>
          </p:sp>
          <p:sp>
            <p:nvSpPr>
              <p:cNvPr id="25850" name="Rectangle 250"/>
              <p:cNvSpPr>
                <a:spLocks noChangeArrowheads="1"/>
              </p:cNvSpPr>
              <p:nvPr/>
            </p:nvSpPr>
            <p:spPr bwMode="auto">
              <a:xfrm>
                <a:off x="4240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51" name="Rectangle 251"/>
              <p:cNvSpPr>
                <a:spLocks noChangeArrowheads="1"/>
              </p:cNvSpPr>
              <p:nvPr/>
            </p:nvSpPr>
            <p:spPr bwMode="auto">
              <a:xfrm>
                <a:off x="4416" y="1231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1.66</a:t>
                </a:r>
                <a:endParaRPr lang="it-IT"/>
              </a:p>
            </p:txBody>
          </p:sp>
          <p:sp>
            <p:nvSpPr>
              <p:cNvPr id="25852" name="Rectangle 252"/>
              <p:cNvSpPr>
                <a:spLocks noChangeArrowheads="1"/>
              </p:cNvSpPr>
              <p:nvPr/>
            </p:nvSpPr>
            <p:spPr bwMode="auto">
              <a:xfrm>
                <a:off x="4584" y="123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53" name="Rectangle 253"/>
              <p:cNvSpPr>
                <a:spLocks noChangeArrowheads="1"/>
              </p:cNvSpPr>
              <p:nvPr/>
            </p:nvSpPr>
            <p:spPr bwMode="auto">
              <a:xfrm>
                <a:off x="1092" y="1227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54" name="Line 254"/>
              <p:cNvSpPr>
                <a:spLocks noChangeShapeType="1"/>
              </p:cNvSpPr>
              <p:nvPr/>
            </p:nvSpPr>
            <p:spPr bwMode="auto">
              <a:xfrm>
                <a:off x="1092" y="1227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55" name="Rectangle 255"/>
              <p:cNvSpPr>
                <a:spLocks noChangeArrowheads="1"/>
              </p:cNvSpPr>
              <p:nvPr/>
            </p:nvSpPr>
            <p:spPr bwMode="auto">
              <a:xfrm>
                <a:off x="4670" y="1227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56" name="Line 256"/>
              <p:cNvSpPr>
                <a:spLocks noChangeShapeType="1"/>
              </p:cNvSpPr>
              <p:nvPr/>
            </p:nvSpPr>
            <p:spPr bwMode="auto">
              <a:xfrm>
                <a:off x="4670" y="1227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57" name="Rectangle 257"/>
              <p:cNvSpPr>
                <a:spLocks noChangeArrowheads="1"/>
              </p:cNvSpPr>
              <p:nvPr/>
            </p:nvSpPr>
            <p:spPr bwMode="auto">
              <a:xfrm>
                <a:off x="1223" y="1352"/>
                <a:ext cx="68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Main storage constraints</a:t>
                </a:r>
                <a:endParaRPr lang="it-IT"/>
              </a:p>
            </p:txBody>
          </p:sp>
          <p:sp>
            <p:nvSpPr>
              <p:cNvPr id="25858" name="Rectangle 258"/>
              <p:cNvSpPr>
                <a:spLocks noChangeArrowheads="1"/>
              </p:cNvSpPr>
              <p:nvPr/>
            </p:nvSpPr>
            <p:spPr bwMode="auto">
              <a:xfrm>
                <a:off x="2090" y="1352"/>
                <a:ext cx="17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59" name="Rectangle 259"/>
              <p:cNvSpPr>
                <a:spLocks noChangeArrowheads="1"/>
              </p:cNvSpPr>
              <p:nvPr/>
            </p:nvSpPr>
            <p:spPr bwMode="auto">
              <a:xfrm>
                <a:off x="2496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0" name="Rectangle 260"/>
              <p:cNvSpPr>
                <a:spLocks noChangeArrowheads="1"/>
              </p:cNvSpPr>
              <p:nvPr/>
            </p:nvSpPr>
            <p:spPr bwMode="auto">
              <a:xfrm>
                <a:off x="2944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1" name="Rectangle 261"/>
              <p:cNvSpPr>
                <a:spLocks noChangeArrowheads="1"/>
              </p:cNvSpPr>
              <p:nvPr/>
            </p:nvSpPr>
            <p:spPr bwMode="auto">
              <a:xfrm>
                <a:off x="3308" y="134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862" name="Rectangle 262"/>
              <p:cNvSpPr>
                <a:spLocks noChangeArrowheads="1"/>
              </p:cNvSpPr>
              <p:nvPr/>
            </p:nvSpPr>
            <p:spPr bwMode="auto">
              <a:xfrm>
                <a:off x="3476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3" name="Rectangle 263"/>
              <p:cNvSpPr>
                <a:spLocks noChangeArrowheads="1"/>
              </p:cNvSpPr>
              <p:nvPr/>
            </p:nvSpPr>
            <p:spPr bwMode="auto">
              <a:xfrm>
                <a:off x="3731" y="134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1.06</a:t>
                </a:r>
                <a:endParaRPr lang="it-IT"/>
              </a:p>
            </p:txBody>
          </p:sp>
          <p:sp>
            <p:nvSpPr>
              <p:cNvPr id="25864" name="Rectangle 264"/>
              <p:cNvSpPr>
                <a:spLocks noChangeArrowheads="1"/>
              </p:cNvSpPr>
              <p:nvPr/>
            </p:nvSpPr>
            <p:spPr bwMode="auto">
              <a:xfrm>
                <a:off x="3900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5" name="Rectangle 265"/>
              <p:cNvSpPr>
                <a:spLocks noChangeArrowheads="1"/>
              </p:cNvSpPr>
              <p:nvPr/>
            </p:nvSpPr>
            <p:spPr bwMode="auto">
              <a:xfrm>
                <a:off x="4072" y="134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1.21</a:t>
                </a:r>
                <a:endParaRPr lang="it-IT"/>
              </a:p>
            </p:txBody>
          </p:sp>
          <p:sp>
            <p:nvSpPr>
              <p:cNvPr id="25866" name="Rectangle 266"/>
              <p:cNvSpPr>
                <a:spLocks noChangeArrowheads="1"/>
              </p:cNvSpPr>
              <p:nvPr/>
            </p:nvSpPr>
            <p:spPr bwMode="auto">
              <a:xfrm>
                <a:off x="4240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7" name="Rectangle 267"/>
              <p:cNvSpPr>
                <a:spLocks noChangeArrowheads="1"/>
              </p:cNvSpPr>
              <p:nvPr/>
            </p:nvSpPr>
            <p:spPr bwMode="auto">
              <a:xfrm>
                <a:off x="4416" y="134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1.56</a:t>
                </a:r>
                <a:endParaRPr lang="it-IT"/>
              </a:p>
            </p:txBody>
          </p:sp>
          <p:sp>
            <p:nvSpPr>
              <p:cNvPr id="25868" name="Rectangle 268"/>
              <p:cNvSpPr>
                <a:spLocks noChangeArrowheads="1"/>
              </p:cNvSpPr>
              <p:nvPr/>
            </p:nvSpPr>
            <p:spPr bwMode="auto">
              <a:xfrm>
                <a:off x="4584" y="134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69" name="Rectangle 269"/>
              <p:cNvSpPr>
                <a:spLocks noChangeArrowheads="1"/>
              </p:cNvSpPr>
              <p:nvPr/>
            </p:nvSpPr>
            <p:spPr bwMode="auto">
              <a:xfrm>
                <a:off x="1092" y="133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70" name="Line 270"/>
              <p:cNvSpPr>
                <a:spLocks noChangeShapeType="1"/>
              </p:cNvSpPr>
              <p:nvPr/>
            </p:nvSpPr>
            <p:spPr bwMode="auto">
              <a:xfrm>
                <a:off x="1092" y="133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71" name="Rectangle 271"/>
              <p:cNvSpPr>
                <a:spLocks noChangeArrowheads="1"/>
              </p:cNvSpPr>
              <p:nvPr/>
            </p:nvSpPr>
            <p:spPr bwMode="auto">
              <a:xfrm>
                <a:off x="4670" y="133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72" name="Line 272"/>
              <p:cNvSpPr>
                <a:spLocks noChangeShapeType="1"/>
              </p:cNvSpPr>
              <p:nvPr/>
            </p:nvSpPr>
            <p:spPr bwMode="auto">
              <a:xfrm>
                <a:off x="4670" y="133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73" name="Rectangle 273"/>
              <p:cNvSpPr>
                <a:spLocks noChangeArrowheads="1"/>
              </p:cNvSpPr>
              <p:nvPr/>
            </p:nvSpPr>
            <p:spPr bwMode="auto">
              <a:xfrm>
                <a:off x="1223" y="1464"/>
                <a:ext cx="74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Virtual machine volatility*</a:t>
                </a:r>
                <a:endParaRPr lang="it-IT"/>
              </a:p>
            </p:txBody>
          </p:sp>
          <p:sp>
            <p:nvSpPr>
              <p:cNvPr id="25874" name="Rectangle 274"/>
              <p:cNvSpPr>
                <a:spLocks noChangeArrowheads="1"/>
              </p:cNvSpPr>
              <p:nvPr/>
            </p:nvSpPr>
            <p:spPr bwMode="auto">
              <a:xfrm>
                <a:off x="2178" y="1464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75" name="Rectangle 275"/>
              <p:cNvSpPr>
                <a:spLocks noChangeArrowheads="1"/>
              </p:cNvSpPr>
              <p:nvPr/>
            </p:nvSpPr>
            <p:spPr bwMode="auto">
              <a:xfrm>
                <a:off x="2496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76" name="Rectangle 276"/>
              <p:cNvSpPr>
                <a:spLocks noChangeArrowheads="1"/>
              </p:cNvSpPr>
              <p:nvPr/>
            </p:nvSpPr>
            <p:spPr bwMode="auto">
              <a:xfrm>
                <a:off x="2883" y="1455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.87</a:t>
                </a:r>
                <a:endParaRPr lang="it-IT"/>
              </a:p>
            </p:txBody>
          </p:sp>
          <p:sp>
            <p:nvSpPr>
              <p:cNvPr id="25877" name="Rectangle 277"/>
              <p:cNvSpPr>
                <a:spLocks noChangeArrowheads="1"/>
              </p:cNvSpPr>
              <p:nvPr/>
            </p:nvSpPr>
            <p:spPr bwMode="auto">
              <a:xfrm>
                <a:off x="3004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78" name="Rectangle 278"/>
              <p:cNvSpPr>
                <a:spLocks noChangeArrowheads="1"/>
              </p:cNvSpPr>
              <p:nvPr/>
            </p:nvSpPr>
            <p:spPr bwMode="auto">
              <a:xfrm>
                <a:off x="3308" y="145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879" name="Rectangle 279"/>
              <p:cNvSpPr>
                <a:spLocks noChangeArrowheads="1"/>
              </p:cNvSpPr>
              <p:nvPr/>
            </p:nvSpPr>
            <p:spPr bwMode="auto">
              <a:xfrm>
                <a:off x="3476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80" name="Rectangle 280"/>
              <p:cNvSpPr>
                <a:spLocks noChangeArrowheads="1"/>
              </p:cNvSpPr>
              <p:nvPr/>
            </p:nvSpPr>
            <p:spPr bwMode="auto">
              <a:xfrm>
                <a:off x="3731" y="145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1.15</a:t>
                </a:r>
                <a:endParaRPr lang="it-IT"/>
              </a:p>
            </p:txBody>
          </p:sp>
          <p:sp>
            <p:nvSpPr>
              <p:cNvPr id="25881" name="Rectangle 281"/>
              <p:cNvSpPr>
                <a:spLocks noChangeArrowheads="1"/>
              </p:cNvSpPr>
              <p:nvPr/>
            </p:nvSpPr>
            <p:spPr bwMode="auto">
              <a:xfrm>
                <a:off x="3900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82" name="Rectangle 282"/>
              <p:cNvSpPr>
                <a:spLocks noChangeArrowheads="1"/>
              </p:cNvSpPr>
              <p:nvPr/>
            </p:nvSpPr>
            <p:spPr bwMode="auto">
              <a:xfrm>
                <a:off x="4072" y="145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1.30</a:t>
                </a:r>
                <a:endParaRPr lang="it-IT"/>
              </a:p>
            </p:txBody>
          </p:sp>
          <p:sp>
            <p:nvSpPr>
              <p:cNvPr id="25883" name="Rectangle 283"/>
              <p:cNvSpPr>
                <a:spLocks noChangeArrowheads="1"/>
              </p:cNvSpPr>
              <p:nvPr/>
            </p:nvSpPr>
            <p:spPr bwMode="auto">
              <a:xfrm>
                <a:off x="4240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84" name="Rectangle 284"/>
              <p:cNvSpPr>
                <a:spLocks noChangeArrowheads="1"/>
              </p:cNvSpPr>
              <p:nvPr/>
            </p:nvSpPr>
            <p:spPr bwMode="auto">
              <a:xfrm>
                <a:off x="4500" y="145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85" name="Rectangle 285"/>
              <p:cNvSpPr>
                <a:spLocks noChangeArrowheads="1"/>
              </p:cNvSpPr>
              <p:nvPr/>
            </p:nvSpPr>
            <p:spPr bwMode="auto">
              <a:xfrm>
                <a:off x="1092" y="145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86" name="Line 286"/>
              <p:cNvSpPr>
                <a:spLocks noChangeShapeType="1"/>
              </p:cNvSpPr>
              <p:nvPr/>
            </p:nvSpPr>
            <p:spPr bwMode="auto">
              <a:xfrm>
                <a:off x="1092" y="145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87" name="Rectangle 287"/>
              <p:cNvSpPr>
                <a:spLocks noChangeArrowheads="1"/>
              </p:cNvSpPr>
              <p:nvPr/>
            </p:nvSpPr>
            <p:spPr bwMode="auto">
              <a:xfrm>
                <a:off x="4670" y="145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88" name="Line 288"/>
              <p:cNvSpPr>
                <a:spLocks noChangeShapeType="1"/>
              </p:cNvSpPr>
              <p:nvPr/>
            </p:nvSpPr>
            <p:spPr bwMode="auto">
              <a:xfrm>
                <a:off x="4670" y="145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889" name="Rectangle 289"/>
              <p:cNvSpPr>
                <a:spLocks noChangeArrowheads="1"/>
              </p:cNvSpPr>
              <p:nvPr/>
            </p:nvSpPr>
            <p:spPr bwMode="auto">
              <a:xfrm>
                <a:off x="1223" y="1576"/>
                <a:ext cx="73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Computer turnaround time</a:t>
                </a:r>
                <a:endParaRPr lang="it-IT"/>
              </a:p>
            </p:txBody>
          </p:sp>
          <p:sp>
            <p:nvSpPr>
              <p:cNvPr id="25890" name="Rectangle 290"/>
              <p:cNvSpPr>
                <a:spLocks noChangeArrowheads="1"/>
              </p:cNvSpPr>
              <p:nvPr/>
            </p:nvSpPr>
            <p:spPr bwMode="auto">
              <a:xfrm>
                <a:off x="2164" y="1576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91" name="Rectangle 291"/>
              <p:cNvSpPr>
                <a:spLocks noChangeArrowheads="1"/>
              </p:cNvSpPr>
              <p:nvPr/>
            </p:nvSpPr>
            <p:spPr bwMode="auto">
              <a:xfrm>
                <a:off x="2496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92" name="Rectangle 292"/>
              <p:cNvSpPr>
                <a:spLocks noChangeArrowheads="1"/>
              </p:cNvSpPr>
              <p:nvPr/>
            </p:nvSpPr>
            <p:spPr bwMode="auto">
              <a:xfrm>
                <a:off x="2883" y="1567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.87</a:t>
                </a:r>
                <a:endParaRPr lang="it-IT"/>
              </a:p>
            </p:txBody>
          </p:sp>
          <p:sp>
            <p:nvSpPr>
              <p:cNvPr id="25893" name="Rectangle 293"/>
              <p:cNvSpPr>
                <a:spLocks noChangeArrowheads="1"/>
              </p:cNvSpPr>
              <p:nvPr/>
            </p:nvSpPr>
            <p:spPr bwMode="auto">
              <a:xfrm>
                <a:off x="3004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94" name="Rectangle 294"/>
              <p:cNvSpPr>
                <a:spLocks noChangeArrowheads="1"/>
              </p:cNvSpPr>
              <p:nvPr/>
            </p:nvSpPr>
            <p:spPr bwMode="auto">
              <a:xfrm>
                <a:off x="3308" y="1567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895" name="Rectangle 295"/>
              <p:cNvSpPr>
                <a:spLocks noChangeArrowheads="1"/>
              </p:cNvSpPr>
              <p:nvPr/>
            </p:nvSpPr>
            <p:spPr bwMode="auto">
              <a:xfrm>
                <a:off x="3476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96" name="Rectangle 296"/>
              <p:cNvSpPr>
                <a:spLocks noChangeArrowheads="1"/>
              </p:cNvSpPr>
              <p:nvPr/>
            </p:nvSpPr>
            <p:spPr bwMode="auto">
              <a:xfrm>
                <a:off x="3731" y="1567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1.07</a:t>
                </a:r>
                <a:endParaRPr lang="it-IT"/>
              </a:p>
            </p:txBody>
          </p:sp>
          <p:sp>
            <p:nvSpPr>
              <p:cNvPr id="25897" name="Rectangle 297"/>
              <p:cNvSpPr>
                <a:spLocks noChangeArrowheads="1"/>
              </p:cNvSpPr>
              <p:nvPr/>
            </p:nvSpPr>
            <p:spPr bwMode="auto">
              <a:xfrm>
                <a:off x="3900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898" name="Rectangle 298"/>
              <p:cNvSpPr>
                <a:spLocks noChangeArrowheads="1"/>
              </p:cNvSpPr>
              <p:nvPr/>
            </p:nvSpPr>
            <p:spPr bwMode="auto">
              <a:xfrm>
                <a:off x="4072" y="1567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1.15</a:t>
                </a:r>
                <a:endParaRPr lang="it-IT"/>
              </a:p>
            </p:txBody>
          </p:sp>
          <p:sp>
            <p:nvSpPr>
              <p:cNvPr id="25899" name="Rectangle 299"/>
              <p:cNvSpPr>
                <a:spLocks noChangeArrowheads="1"/>
              </p:cNvSpPr>
              <p:nvPr/>
            </p:nvSpPr>
            <p:spPr bwMode="auto">
              <a:xfrm>
                <a:off x="4240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0" name="Rectangle 300"/>
              <p:cNvSpPr>
                <a:spLocks noChangeArrowheads="1"/>
              </p:cNvSpPr>
              <p:nvPr/>
            </p:nvSpPr>
            <p:spPr bwMode="auto">
              <a:xfrm>
                <a:off x="4500" y="156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1" name="Rectangle 301"/>
              <p:cNvSpPr>
                <a:spLocks noChangeArrowheads="1"/>
              </p:cNvSpPr>
              <p:nvPr/>
            </p:nvSpPr>
            <p:spPr bwMode="auto">
              <a:xfrm>
                <a:off x="1092" y="156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02" name="Line 302"/>
              <p:cNvSpPr>
                <a:spLocks noChangeShapeType="1"/>
              </p:cNvSpPr>
              <p:nvPr/>
            </p:nvSpPr>
            <p:spPr bwMode="auto">
              <a:xfrm>
                <a:off x="1092" y="156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03" name="Rectangle 303"/>
              <p:cNvSpPr>
                <a:spLocks noChangeArrowheads="1"/>
              </p:cNvSpPr>
              <p:nvPr/>
            </p:nvSpPr>
            <p:spPr bwMode="auto">
              <a:xfrm>
                <a:off x="4670" y="156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04" name="Line 304"/>
              <p:cNvSpPr>
                <a:spLocks noChangeShapeType="1"/>
              </p:cNvSpPr>
              <p:nvPr/>
            </p:nvSpPr>
            <p:spPr bwMode="auto">
              <a:xfrm>
                <a:off x="4670" y="156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05" name="Rectangle 305"/>
              <p:cNvSpPr>
                <a:spLocks noChangeArrowheads="1"/>
              </p:cNvSpPr>
              <p:nvPr/>
            </p:nvSpPr>
            <p:spPr bwMode="auto">
              <a:xfrm>
                <a:off x="1223" y="1688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6" name="Rectangle 306"/>
              <p:cNvSpPr>
                <a:spLocks noChangeArrowheads="1"/>
              </p:cNvSpPr>
              <p:nvPr/>
            </p:nvSpPr>
            <p:spPr bwMode="auto">
              <a:xfrm>
                <a:off x="2496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7" name="Rectangle 307"/>
              <p:cNvSpPr>
                <a:spLocks noChangeArrowheads="1"/>
              </p:cNvSpPr>
              <p:nvPr/>
            </p:nvSpPr>
            <p:spPr bwMode="auto">
              <a:xfrm>
                <a:off x="2944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8" name="Rectangle 308"/>
              <p:cNvSpPr>
                <a:spLocks noChangeArrowheads="1"/>
              </p:cNvSpPr>
              <p:nvPr/>
            </p:nvSpPr>
            <p:spPr bwMode="auto">
              <a:xfrm>
                <a:off x="3392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09" name="Rectangle 309"/>
              <p:cNvSpPr>
                <a:spLocks noChangeArrowheads="1"/>
              </p:cNvSpPr>
              <p:nvPr/>
            </p:nvSpPr>
            <p:spPr bwMode="auto">
              <a:xfrm>
                <a:off x="3815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10" name="Rectangle 310"/>
              <p:cNvSpPr>
                <a:spLocks noChangeArrowheads="1"/>
              </p:cNvSpPr>
              <p:nvPr/>
            </p:nvSpPr>
            <p:spPr bwMode="auto">
              <a:xfrm>
                <a:off x="4156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11" name="Rectangle 311"/>
              <p:cNvSpPr>
                <a:spLocks noChangeArrowheads="1"/>
              </p:cNvSpPr>
              <p:nvPr/>
            </p:nvSpPr>
            <p:spPr bwMode="auto">
              <a:xfrm>
                <a:off x="4500" y="167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12" name="Rectangle 312"/>
              <p:cNvSpPr>
                <a:spLocks noChangeArrowheads="1"/>
              </p:cNvSpPr>
              <p:nvPr/>
            </p:nvSpPr>
            <p:spPr bwMode="auto">
              <a:xfrm>
                <a:off x="1092" y="167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13" name="Line 313"/>
              <p:cNvSpPr>
                <a:spLocks noChangeShapeType="1"/>
              </p:cNvSpPr>
              <p:nvPr/>
            </p:nvSpPr>
            <p:spPr bwMode="auto">
              <a:xfrm>
                <a:off x="1092" y="167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14" name="Rectangle 314"/>
              <p:cNvSpPr>
                <a:spLocks noChangeArrowheads="1"/>
              </p:cNvSpPr>
              <p:nvPr/>
            </p:nvSpPr>
            <p:spPr bwMode="auto">
              <a:xfrm>
                <a:off x="4670" y="1675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15" name="Line 315"/>
              <p:cNvSpPr>
                <a:spLocks noChangeShapeType="1"/>
              </p:cNvSpPr>
              <p:nvPr/>
            </p:nvSpPr>
            <p:spPr bwMode="auto">
              <a:xfrm>
                <a:off x="4670" y="1675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16" name="Rectangle 316"/>
              <p:cNvSpPr>
                <a:spLocks noChangeArrowheads="1"/>
              </p:cNvSpPr>
              <p:nvPr/>
            </p:nvSpPr>
            <p:spPr bwMode="auto">
              <a:xfrm>
                <a:off x="1223" y="1800"/>
                <a:ext cx="59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>
                    <a:solidFill>
                      <a:srgbClr val="000000"/>
                    </a:solidFill>
                    <a:latin typeface="Times" charset="0"/>
                  </a:rPr>
                  <a:t>Personnel attributes</a:t>
                </a:r>
                <a:endParaRPr lang="it-IT"/>
              </a:p>
            </p:txBody>
          </p:sp>
          <p:sp>
            <p:nvSpPr>
              <p:cNvPr id="25917" name="Rectangle 317"/>
              <p:cNvSpPr>
                <a:spLocks noChangeArrowheads="1"/>
              </p:cNvSpPr>
              <p:nvPr/>
            </p:nvSpPr>
            <p:spPr bwMode="auto">
              <a:xfrm>
                <a:off x="1985" y="1801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18" name="Rectangle 318"/>
              <p:cNvSpPr>
                <a:spLocks noChangeArrowheads="1"/>
              </p:cNvSpPr>
              <p:nvPr/>
            </p:nvSpPr>
            <p:spPr bwMode="auto">
              <a:xfrm>
                <a:off x="2496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19" name="Rectangle 319"/>
              <p:cNvSpPr>
                <a:spLocks noChangeArrowheads="1"/>
              </p:cNvSpPr>
              <p:nvPr/>
            </p:nvSpPr>
            <p:spPr bwMode="auto">
              <a:xfrm>
                <a:off x="2944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20" name="Rectangle 320"/>
              <p:cNvSpPr>
                <a:spLocks noChangeArrowheads="1"/>
              </p:cNvSpPr>
              <p:nvPr/>
            </p:nvSpPr>
            <p:spPr bwMode="auto">
              <a:xfrm>
                <a:off x="3392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21" name="Rectangle 321"/>
              <p:cNvSpPr>
                <a:spLocks noChangeArrowheads="1"/>
              </p:cNvSpPr>
              <p:nvPr/>
            </p:nvSpPr>
            <p:spPr bwMode="auto">
              <a:xfrm>
                <a:off x="3815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22" name="Rectangle 322"/>
              <p:cNvSpPr>
                <a:spLocks noChangeArrowheads="1"/>
              </p:cNvSpPr>
              <p:nvPr/>
            </p:nvSpPr>
            <p:spPr bwMode="auto">
              <a:xfrm>
                <a:off x="4156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23" name="Rectangle 323"/>
              <p:cNvSpPr>
                <a:spLocks noChangeArrowheads="1"/>
              </p:cNvSpPr>
              <p:nvPr/>
            </p:nvSpPr>
            <p:spPr bwMode="auto">
              <a:xfrm>
                <a:off x="4500" y="1791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24" name="Rectangle 324"/>
              <p:cNvSpPr>
                <a:spLocks noChangeArrowheads="1"/>
              </p:cNvSpPr>
              <p:nvPr/>
            </p:nvSpPr>
            <p:spPr bwMode="auto">
              <a:xfrm>
                <a:off x="1092" y="1787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25" name="Line 325"/>
              <p:cNvSpPr>
                <a:spLocks noChangeShapeType="1"/>
              </p:cNvSpPr>
              <p:nvPr/>
            </p:nvSpPr>
            <p:spPr bwMode="auto">
              <a:xfrm>
                <a:off x="1092" y="1787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26" name="Rectangle 326"/>
              <p:cNvSpPr>
                <a:spLocks noChangeArrowheads="1"/>
              </p:cNvSpPr>
              <p:nvPr/>
            </p:nvSpPr>
            <p:spPr bwMode="auto">
              <a:xfrm>
                <a:off x="4670" y="1787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27" name="Line 327"/>
              <p:cNvSpPr>
                <a:spLocks noChangeShapeType="1"/>
              </p:cNvSpPr>
              <p:nvPr/>
            </p:nvSpPr>
            <p:spPr bwMode="auto">
              <a:xfrm>
                <a:off x="4670" y="1787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28" name="Rectangle 328"/>
              <p:cNvSpPr>
                <a:spLocks noChangeArrowheads="1"/>
              </p:cNvSpPr>
              <p:nvPr/>
            </p:nvSpPr>
            <p:spPr bwMode="auto">
              <a:xfrm>
                <a:off x="1223" y="1912"/>
                <a:ext cx="13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Anal</a:t>
                </a:r>
                <a:endParaRPr lang="it-IT"/>
              </a:p>
            </p:txBody>
          </p:sp>
          <p:sp>
            <p:nvSpPr>
              <p:cNvPr id="25929" name="Rectangle 329"/>
              <p:cNvSpPr>
                <a:spLocks noChangeArrowheads="1"/>
              </p:cNvSpPr>
              <p:nvPr/>
            </p:nvSpPr>
            <p:spPr bwMode="auto">
              <a:xfrm>
                <a:off x="1395" y="1912"/>
                <a:ext cx="370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yst capability</a:t>
                </a:r>
                <a:endParaRPr lang="it-IT"/>
              </a:p>
            </p:txBody>
          </p:sp>
          <p:sp>
            <p:nvSpPr>
              <p:cNvPr id="25930" name="Rectangle 330"/>
              <p:cNvSpPr>
                <a:spLocks noChangeArrowheads="1"/>
              </p:cNvSpPr>
              <p:nvPr/>
            </p:nvSpPr>
            <p:spPr bwMode="auto">
              <a:xfrm>
                <a:off x="1868" y="1912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31" name="Rectangle 331"/>
              <p:cNvSpPr>
                <a:spLocks noChangeArrowheads="1"/>
              </p:cNvSpPr>
              <p:nvPr/>
            </p:nvSpPr>
            <p:spPr bwMode="auto">
              <a:xfrm>
                <a:off x="2412" y="1903"/>
                <a:ext cx="132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1.46</a:t>
                </a:r>
                <a:endParaRPr lang="it-IT"/>
              </a:p>
            </p:txBody>
          </p:sp>
          <p:sp>
            <p:nvSpPr>
              <p:cNvPr id="25932" name="Rectangle 332"/>
              <p:cNvSpPr>
                <a:spLocks noChangeArrowheads="1"/>
              </p:cNvSpPr>
              <p:nvPr/>
            </p:nvSpPr>
            <p:spPr bwMode="auto">
              <a:xfrm>
                <a:off x="2580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33" name="Rectangle 333"/>
              <p:cNvSpPr>
                <a:spLocks noChangeArrowheads="1"/>
              </p:cNvSpPr>
              <p:nvPr/>
            </p:nvSpPr>
            <p:spPr bwMode="auto">
              <a:xfrm>
                <a:off x="2859" y="1903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1.19</a:t>
                </a:r>
                <a:endParaRPr lang="it-IT"/>
              </a:p>
            </p:txBody>
          </p:sp>
          <p:sp>
            <p:nvSpPr>
              <p:cNvPr id="25934" name="Rectangle 334"/>
              <p:cNvSpPr>
                <a:spLocks noChangeArrowheads="1"/>
              </p:cNvSpPr>
              <p:nvPr/>
            </p:nvSpPr>
            <p:spPr bwMode="auto">
              <a:xfrm>
                <a:off x="3028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35" name="Rectangle 335"/>
              <p:cNvSpPr>
                <a:spLocks noChangeArrowheads="1"/>
              </p:cNvSpPr>
              <p:nvPr/>
            </p:nvSpPr>
            <p:spPr bwMode="auto">
              <a:xfrm>
                <a:off x="3308" y="1903"/>
                <a:ext cx="133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936" name="Rectangle 336"/>
              <p:cNvSpPr>
                <a:spLocks noChangeArrowheads="1"/>
              </p:cNvSpPr>
              <p:nvPr/>
            </p:nvSpPr>
            <p:spPr bwMode="auto">
              <a:xfrm>
                <a:off x="3476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37" name="Rectangle 337"/>
              <p:cNvSpPr>
                <a:spLocks noChangeArrowheads="1"/>
              </p:cNvSpPr>
              <p:nvPr/>
            </p:nvSpPr>
            <p:spPr bwMode="auto">
              <a:xfrm>
                <a:off x="3755" y="1903"/>
                <a:ext cx="9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.86</a:t>
                </a:r>
                <a:endParaRPr lang="it-IT"/>
              </a:p>
            </p:txBody>
          </p:sp>
          <p:sp>
            <p:nvSpPr>
              <p:cNvPr id="25938" name="Rectangle 338"/>
              <p:cNvSpPr>
                <a:spLocks noChangeArrowheads="1"/>
              </p:cNvSpPr>
              <p:nvPr/>
            </p:nvSpPr>
            <p:spPr bwMode="auto">
              <a:xfrm>
                <a:off x="3876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39" name="Rectangle 339"/>
              <p:cNvSpPr>
                <a:spLocks noChangeArrowheads="1"/>
              </p:cNvSpPr>
              <p:nvPr/>
            </p:nvSpPr>
            <p:spPr bwMode="auto">
              <a:xfrm>
                <a:off x="4096" y="1903"/>
                <a:ext cx="9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.71</a:t>
                </a:r>
                <a:endParaRPr lang="it-IT"/>
              </a:p>
            </p:txBody>
          </p:sp>
          <p:sp>
            <p:nvSpPr>
              <p:cNvPr id="25940" name="Rectangle 340"/>
              <p:cNvSpPr>
                <a:spLocks noChangeArrowheads="1"/>
              </p:cNvSpPr>
              <p:nvPr/>
            </p:nvSpPr>
            <p:spPr bwMode="auto">
              <a:xfrm>
                <a:off x="4216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41" name="Rectangle 341"/>
              <p:cNvSpPr>
                <a:spLocks noChangeArrowheads="1"/>
              </p:cNvSpPr>
              <p:nvPr/>
            </p:nvSpPr>
            <p:spPr bwMode="auto">
              <a:xfrm>
                <a:off x="4500" y="1903"/>
                <a:ext cx="19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42" name="Rectangle 342"/>
              <p:cNvSpPr>
                <a:spLocks noChangeArrowheads="1"/>
              </p:cNvSpPr>
              <p:nvPr/>
            </p:nvSpPr>
            <p:spPr bwMode="auto">
              <a:xfrm>
                <a:off x="1092" y="189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43" name="Line 343"/>
              <p:cNvSpPr>
                <a:spLocks noChangeShapeType="1"/>
              </p:cNvSpPr>
              <p:nvPr/>
            </p:nvSpPr>
            <p:spPr bwMode="auto">
              <a:xfrm>
                <a:off x="1092" y="189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44" name="Rectangle 344"/>
              <p:cNvSpPr>
                <a:spLocks noChangeArrowheads="1"/>
              </p:cNvSpPr>
              <p:nvPr/>
            </p:nvSpPr>
            <p:spPr bwMode="auto">
              <a:xfrm>
                <a:off x="4670" y="1899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45" name="Line 345"/>
              <p:cNvSpPr>
                <a:spLocks noChangeShapeType="1"/>
              </p:cNvSpPr>
              <p:nvPr/>
            </p:nvSpPr>
            <p:spPr bwMode="auto">
              <a:xfrm>
                <a:off x="4670" y="1899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46" name="Rectangle 346"/>
              <p:cNvSpPr>
                <a:spLocks noChangeArrowheads="1"/>
              </p:cNvSpPr>
              <p:nvPr/>
            </p:nvSpPr>
            <p:spPr bwMode="auto">
              <a:xfrm>
                <a:off x="1223" y="2024"/>
                <a:ext cx="671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Applications experience</a:t>
                </a:r>
                <a:endParaRPr lang="it-IT"/>
              </a:p>
            </p:txBody>
          </p:sp>
          <p:sp>
            <p:nvSpPr>
              <p:cNvPr id="25947" name="Rectangle 347"/>
              <p:cNvSpPr>
                <a:spLocks noChangeArrowheads="1"/>
              </p:cNvSpPr>
              <p:nvPr/>
            </p:nvSpPr>
            <p:spPr bwMode="auto">
              <a:xfrm>
                <a:off x="2077" y="2024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48" name="Rectangle 348"/>
              <p:cNvSpPr>
                <a:spLocks noChangeArrowheads="1"/>
              </p:cNvSpPr>
              <p:nvPr/>
            </p:nvSpPr>
            <p:spPr bwMode="auto">
              <a:xfrm>
                <a:off x="2412" y="2015"/>
                <a:ext cx="13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1.29</a:t>
                </a:r>
                <a:endParaRPr lang="it-IT"/>
              </a:p>
            </p:txBody>
          </p:sp>
          <p:sp>
            <p:nvSpPr>
              <p:cNvPr id="25949" name="Rectangle 349"/>
              <p:cNvSpPr>
                <a:spLocks noChangeArrowheads="1"/>
              </p:cNvSpPr>
              <p:nvPr/>
            </p:nvSpPr>
            <p:spPr bwMode="auto">
              <a:xfrm>
                <a:off x="2580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0" name="Rectangle 350"/>
              <p:cNvSpPr>
                <a:spLocks noChangeArrowheads="1"/>
              </p:cNvSpPr>
              <p:nvPr/>
            </p:nvSpPr>
            <p:spPr bwMode="auto">
              <a:xfrm>
                <a:off x="2859" y="201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1.13</a:t>
                </a:r>
                <a:endParaRPr lang="it-IT"/>
              </a:p>
            </p:txBody>
          </p:sp>
          <p:sp>
            <p:nvSpPr>
              <p:cNvPr id="25951" name="Rectangle 351"/>
              <p:cNvSpPr>
                <a:spLocks noChangeArrowheads="1"/>
              </p:cNvSpPr>
              <p:nvPr/>
            </p:nvSpPr>
            <p:spPr bwMode="auto">
              <a:xfrm>
                <a:off x="3028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2" name="Rectangle 352"/>
              <p:cNvSpPr>
                <a:spLocks noChangeArrowheads="1"/>
              </p:cNvSpPr>
              <p:nvPr/>
            </p:nvSpPr>
            <p:spPr bwMode="auto">
              <a:xfrm>
                <a:off x="3308" y="2015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953" name="Rectangle 353"/>
              <p:cNvSpPr>
                <a:spLocks noChangeArrowheads="1"/>
              </p:cNvSpPr>
              <p:nvPr/>
            </p:nvSpPr>
            <p:spPr bwMode="auto">
              <a:xfrm>
                <a:off x="3476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4" name="Rectangle 354"/>
              <p:cNvSpPr>
                <a:spLocks noChangeArrowheads="1"/>
              </p:cNvSpPr>
              <p:nvPr/>
            </p:nvSpPr>
            <p:spPr bwMode="auto">
              <a:xfrm>
                <a:off x="3755" y="2015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.91</a:t>
                </a:r>
                <a:endParaRPr lang="it-IT"/>
              </a:p>
            </p:txBody>
          </p:sp>
          <p:sp>
            <p:nvSpPr>
              <p:cNvPr id="25955" name="Rectangle 355"/>
              <p:cNvSpPr>
                <a:spLocks noChangeArrowheads="1"/>
              </p:cNvSpPr>
              <p:nvPr/>
            </p:nvSpPr>
            <p:spPr bwMode="auto">
              <a:xfrm>
                <a:off x="3876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6" name="Rectangle 356"/>
              <p:cNvSpPr>
                <a:spLocks noChangeArrowheads="1"/>
              </p:cNvSpPr>
              <p:nvPr/>
            </p:nvSpPr>
            <p:spPr bwMode="auto">
              <a:xfrm>
                <a:off x="4096" y="2015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.82</a:t>
                </a:r>
                <a:endParaRPr lang="it-IT"/>
              </a:p>
            </p:txBody>
          </p:sp>
          <p:sp>
            <p:nvSpPr>
              <p:cNvPr id="25957" name="Rectangle 357"/>
              <p:cNvSpPr>
                <a:spLocks noChangeArrowheads="1"/>
              </p:cNvSpPr>
              <p:nvPr/>
            </p:nvSpPr>
            <p:spPr bwMode="auto">
              <a:xfrm>
                <a:off x="4216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8" name="Rectangle 358"/>
              <p:cNvSpPr>
                <a:spLocks noChangeArrowheads="1"/>
              </p:cNvSpPr>
              <p:nvPr/>
            </p:nvSpPr>
            <p:spPr bwMode="auto">
              <a:xfrm>
                <a:off x="4500" y="2015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59" name="Rectangle 359"/>
              <p:cNvSpPr>
                <a:spLocks noChangeArrowheads="1"/>
              </p:cNvSpPr>
              <p:nvPr/>
            </p:nvSpPr>
            <p:spPr bwMode="auto">
              <a:xfrm>
                <a:off x="1092" y="201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60" name="Line 360"/>
              <p:cNvSpPr>
                <a:spLocks noChangeShapeType="1"/>
              </p:cNvSpPr>
              <p:nvPr/>
            </p:nvSpPr>
            <p:spPr bwMode="auto">
              <a:xfrm>
                <a:off x="1092" y="201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61" name="Rectangle 361"/>
              <p:cNvSpPr>
                <a:spLocks noChangeArrowheads="1"/>
              </p:cNvSpPr>
              <p:nvPr/>
            </p:nvSpPr>
            <p:spPr bwMode="auto">
              <a:xfrm>
                <a:off x="4670" y="2011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62" name="Line 362"/>
              <p:cNvSpPr>
                <a:spLocks noChangeShapeType="1"/>
              </p:cNvSpPr>
              <p:nvPr/>
            </p:nvSpPr>
            <p:spPr bwMode="auto">
              <a:xfrm>
                <a:off x="4670" y="2011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63" name="Rectangle 363"/>
              <p:cNvSpPr>
                <a:spLocks noChangeArrowheads="1"/>
              </p:cNvSpPr>
              <p:nvPr/>
            </p:nvSpPr>
            <p:spPr bwMode="auto">
              <a:xfrm>
                <a:off x="1223" y="2136"/>
                <a:ext cx="63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Programmer capability</a:t>
                </a:r>
                <a:endParaRPr lang="it-IT"/>
              </a:p>
            </p:txBody>
          </p:sp>
          <p:sp>
            <p:nvSpPr>
              <p:cNvPr id="25964" name="Rectangle 364"/>
              <p:cNvSpPr>
                <a:spLocks noChangeArrowheads="1"/>
              </p:cNvSpPr>
              <p:nvPr/>
            </p:nvSpPr>
            <p:spPr bwMode="auto">
              <a:xfrm>
                <a:off x="2034" y="2136"/>
                <a:ext cx="1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65" name="Rectangle 365"/>
              <p:cNvSpPr>
                <a:spLocks noChangeArrowheads="1"/>
              </p:cNvSpPr>
              <p:nvPr/>
            </p:nvSpPr>
            <p:spPr bwMode="auto">
              <a:xfrm>
                <a:off x="2412" y="2127"/>
                <a:ext cx="13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1.42</a:t>
                </a:r>
                <a:endParaRPr lang="it-IT"/>
              </a:p>
            </p:txBody>
          </p:sp>
          <p:sp>
            <p:nvSpPr>
              <p:cNvPr id="25966" name="Rectangle 366"/>
              <p:cNvSpPr>
                <a:spLocks noChangeArrowheads="1"/>
              </p:cNvSpPr>
              <p:nvPr/>
            </p:nvSpPr>
            <p:spPr bwMode="auto">
              <a:xfrm>
                <a:off x="2580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67" name="Rectangle 367"/>
              <p:cNvSpPr>
                <a:spLocks noChangeArrowheads="1"/>
              </p:cNvSpPr>
              <p:nvPr/>
            </p:nvSpPr>
            <p:spPr bwMode="auto">
              <a:xfrm>
                <a:off x="2859" y="2127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1.17</a:t>
                </a:r>
                <a:endParaRPr lang="it-IT"/>
              </a:p>
            </p:txBody>
          </p:sp>
          <p:sp>
            <p:nvSpPr>
              <p:cNvPr id="25968" name="Rectangle 368"/>
              <p:cNvSpPr>
                <a:spLocks noChangeArrowheads="1"/>
              </p:cNvSpPr>
              <p:nvPr/>
            </p:nvSpPr>
            <p:spPr bwMode="auto">
              <a:xfrm>
                <a:off x="3028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69" name="Rectangle 369"/>
              <p:cNvSpPr>
                <a:spLocks noChangeArrowheads="1"/>
              </p:cNvSpPr>
              <p:nvPr/>
            </p:nvSpPr>
            <p:spPr bwMode="auto">
              <a:xfrm>
                <a:off x="3308" y="2127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970" name="Rectangle 370"/>
              <p:cNvSpPr>
                <a:spLocks noChangeArrowheads="1"/>
              </p:cNvSpPr>
              <p:nvPr/>
            </p:nvSpPr>
            <p:spPr bwMode="auto">
              <a:xfrm>
                <a:off x="3476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71" name="Rectangle 371"/>
              <p:cNvSpPr>
                <a:spLocks noChangeArrowheads="1"/>
              </p:cNvSpPr>
              <p:nvPr/>
            </p:nvSpPr>
            <p:spPr bwMode="auto">
              <a:xfrm>
                <a:off x="3755" y="2127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.86</a:t>
                </a:r>
                <a:endParaRPr lang="it-IT"/>
              </a:p>
            </p:txBody>
          </p:sp>
          <p:sp>
            <p:nvSpPr>
              <p:cNvPr id="25972" name="Rectangle 372"/>
              <p:cNvSpPr>
                <a:spLocks noChangeArrowheads="1"/>
              </p:cNvSpPr>
              <p:nvPr/>
            </p:nvSpPr>
            <p:spPr bwMode="auto">
              <a:xfrm>
                <a:off x="3876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73" name="Rectangle 373"/>
              <p:cNvSpPr>
                <a:spLocks noChangeArrowheads="1"/>
              </p:cNvSpPr>
              <p:nvPr/>
            </p:nvSpPr>
            <p:spPr bwMode="auto">
              <a:xfrm>
                <a:off x="4096" y="2127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.70</a:t>
                </a:r>
                <a:endParaRPr lang="it-IT"/>
              </a:p>
            </p:txBody>
          </p:sp>
          <p:sp>
            <p:nvSpPr>
              <p:cNvPr id="25974" name="Rectangle 374"/>
              <p:cNvSpPr>
                <a:spLocks noChangeArrowheads="1"/>
              </p:cNvSpPr>
              <p:nvPr/>
            </p:nvSpPr>
            <p:spPr bwMode="auto">
              <a:xfrm>
                <a:off x="4216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75" name="Rectangle 375"/>
              <p:cNvSpPr>
                <a:spLocks noChangeArrowheads="1"/>
              </p:cNvSpPr>
              <p:nvPr/>
            </p:nvSpPr>
            <p:spPr bwMode="auto">
              <a:xfrm>
                <a:off x="4500" y="2127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76" name="Rectangle 376"/>
              <p:cNvSpPr>
                <a:spLocks noChangeArrowheads="1"/>
              </p:cNvSpPr>
              <p:nvPr/>
            </p:nvSpPr>
            <p:spPr bwMode="auto">
              <a:xfrm>
                <a:off x="1092" y="212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77" name="Line 377"/>
              <p:cNvSpPr>
                <a:spLocks noChangeShapeType="1"/>
              </p:cNvSpPr>
              <p:nvPr/>
            </p:nvSpPr>
            <p:spPr bwMode="auto">
              <a:xfrm>
                <a:off x="1092" y="212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78" name="Rectangle 378"/>
              <p:cNvSpPr>
                <a:spLocks noChangeArrowheads="1"/>
              </p:cNvSpPr>
              <p:nvPr/>
            </p:nvSpPr>
            <p:spPr bwMode="auto">
              <a:xfrm>
                <a:off x="4670" y="2123"/>
                <a:ext cx="6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79" name="Line 379"/>
              <p:cNvSpPr>
                <a:spLocks noChangeShapeType="1"/>
              </p:cNvSpPr>
              <p:nvPr/>
            </p:nvSpPr>
            <p:spPr bwMode="auto">
              <a:xfrm>
                <a:off x="4670" y="2123"/>
                <a:ext cx="1" cy="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80" name="Rectangle 380"/>
              <p:cNvSpPr>
                <a:spLocks noChangeArrowheads="1"/>
              </p:cNvSpPr>
              <p:nvPr/>
            </p:nvSpPr>
            <p:spPr bwMode="auto">
              <a:xfrm>
                <a:off x="1223" y="2248"/>
                <a:ext cx="46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Virtual machine </a:t>
                </a:r>
                <a:endParaRPr lang="it-IT"/>
              </a:p>
            </p:txBody>
          </p:sp>
          <p:sp>
            <p:nvSpPr>
              <p:cNvPr id="25981" name="Rectangle 381"/>
              <p:cNvSpPr>
                <a:spLocks noChangeArrowheads="1"/>
              </p:cNvSpPr>
              <p:nvPr/>
            </p:nvSpPr>
            <p:spPr bwMode="auto">
              <a:xfrm>
                <a:off x="1223" y="2360"/>
                <a:ext cx="33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experience*</a:t>
                </a:r>
                <a:endParaRPr lang="it-IT"/>
              </a:p>
            </p:txBody>
          </p:sp>
          <p:sp>
            <p:nvSpPr>
              <p:cNvPr id="25982" name="Rectangle 382"/>
              <p:cNvSpPr>
                <a:spLocks noChangeArrowheads="1"/>
              </p:cNvSpPr>
              <p:nvPr/>
            </p:nvSpPr>
            <p:spPr bwMode="auto">
              <a:xfrm>
                <a:off x="1649" y="2360"/>
                <a:ext cx="18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83" name="Rectangle 383"/>
              <p:cNvSpPr>
                <a:spLocks noChangeArrowheads="1"/>
              </p:cNvSpPr>
              <p:nvPr/>
            </p:nvSpPr>
            <p:spPr bwMode="auto">
              <a:xfrm>
                <a:off x="2412" y="2239"/>
                <a:ext cx="13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1.21</a:t>
                </a:r>
                <a:endParaRPr lang="it-IT"/>
              </a:p>
            </p:txBody>
          </p:sp>
          <p:sp>
            <p:nvSpPr>
              <p:cNvPr id="25984" name="Rectangle 384"/>
              <p:cNvSpPr>
                <a:spLocks noChangeArrowheads="1"/>
              </p:cNvSpPr>
              <p:nvPr/>
            </p:nvSpPr>
            <p:spPr bwMode="auto">
              <a:xfrm>
                <a:off x="2580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85" name="Rectangle 385"/>
              <p:cNvSpPr>
                <a:spLocks noChangeArrowheads="1"/>
              </p:cNvSpPr>
              <p:nvPr/>
            </p:nvSpPr>
            <p:spPr bwMode="auto">
              <a:xfrm>
                <a:off x="2859" y="2239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1.10</a:t>
                </a:r>
                <a:endParaRPr lang="it-IT"/>
              </a:p>
            </p:txBody>
          </p:sp>
          <p:sp>
            <p:nvSpPr>
              <p:cNvPr id="25986" name="Rectangle 386"/>
              <p:cNvSpPr>
                <a:spLocks noChangeArrowheads="1"/>
              </p:cNvSpPr>
              <p:nvPr/>
            </p:nvSpPr>
            <p:spPr bwMode="auto">
              <a:xfrm>
                <a:off x="3028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87" name="Rectangle 387"/>
              <p:cNvSpPr>
                <a:spLocks noChangeArrowheads="1"/>
              </p:cNvSpPr>
              <p:nvPr/>
            </p:nvSpPr>
            <p:spPr bwMode="auto">
              <a:xfrm>
                <a:off x="3308" y="2239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5988" name="Rectangle 388"/>
              <p:cNvSpPr>
                <a:spLocks noChangeArrowheads="1"/>
              </p:cNvSpPr>
              <p:nvPr/>
            </p:nvSpPr>
            <p:spPr bwMode="auto">
              <a:xfrm>
                <a:off x="3476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89" name="Rectangle 389"/>
              <p:cNvSpPr>
                <a:spLocks noChangeArrowheads="1"/>
              </p:cNvSpPr>
              <p:nvPr/>
            </p:nvSpPr>
            <p:spPr bwMode="auto">
              <a:xfrm>
                <a:off x="3755" y="2239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.90</a:t>
                </a:r>
                <a:endParaRPr lang="it-IT"/>
              </a:p>
            </p:txBody>
          </p:sp>
          <p:sp>
            <p:nvSpPr>
              <p:cNvPr id="25990" name="Rectangle 390"/>
              <p:cNvSpPr>
                <a:spLocks noChangeArrowheads="1"/>
              </p:cNvSpPr>
              <p:nvPr/>
            </p:nvSpPr>
            <p:spPr bwMode="auto">
              <a:xfrm>
                <a:off x="3876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91" name="Rectangle 391"/>
              <p:cNvSpPr>
                <a:spLocks noChangeArrowheads="1"/>
              </p:cNvSpPr>
              <p:nvPr/>
            </p:nvSpPr>
            <p:spPr bwMode="auto">
              <a:xfrm>
                <a:off x="4156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92" name="Rectangle 392"/>
              <p:cNvSpPr>
                <a:spLocks noChangeArrowheads="1"/>
              </p:cNvSpPr>
              <p:nvPr/>
            </p:nvSpPr>
            <p:spPr bwMode="auto">
              <a:xfrm>
                <a:off x="4500" y="2239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5993" name="Rectangle 393"/>
              <p:cNvSpPr>
                <a:spLocks noChangeArrowheads="1"/>
              </p:cNvSpPr>
              <p:nvPr/>
            </p:nvSpPr>
            <p:spPr bwMode="auto">
              <a:xfrm>
                <a:off x="1092" y="2235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94" name="Line 394"/>
              <p:cNvSpPr>
                <a:spLocks noChangeShapeType="1"/>
              </p:cNvSpPr>
              <p:nvPr/>
            </p:nvSpPr>
            <p:spPr bwMode="auto">
              <a:xfrm>
                <a:off x="1092" y="2235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95" name="Rectangle 395"/>
              <p:cNvSpPr>
                <a:spLocks noChangeArrowheads="1"/>
              </p:cNvSpPr>
              <p:nvPr/>
            </p:nvSpPr>
            <p:spPr bwMode="auto">
              <a:xfrm>
                <a:off x="4670" y="2235"/>
                <a:ext cx="6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96" name="Line 396"/>
              <p:cNvSpPr>
                <a:spLocks noChangeShapeType="1"/>
              </p:cNvSpPr>
              <p:nvPr/>
            </p:nvSpPr>
            <p:spPr bwMode="auto">
              <a:xfrm>
                <a:off x="4670" y="2235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997" name="Rectangle 397"/>
              <p:cNvSpPr>
                <a:spLocks noChangeArrowheads="1"/>
              </p:cNvSpPr>
              <p:nvPr/>
            </p:nvSpPr>
            <p:spPr bwMode="auto">
              <a:xfrm>
                <a:off x="1223" y="2472"/>
                <a:ext cx="665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Programming language </a:t>
                </a:r>
                <a:endParaRPr lang="it-IT"/>
              </a:p>
            </p:txBody>
          </p:sp>
          <p:sp>
            <p:nvSpPr>
              <p:cNvPr id="25998" name="Rectangle 398"/>
              <p:cNvSpPr>
                <a:spLocks noChangeArrowheads="1"/>
              </p:cNvSpPr>
              <p:nvPr/>
            </p:nvSpPr>
            <p:spPr bwMode="auto">
              <a:xfrm>
                <a:off x="1223" y="2584"/>
                <a:ext cx="300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experience</a:t>
                </a:r>
                <a:endParaRPr lang="it-IT"/>
              </a:p>
            </p:txBody>
          </p:sp>
          <p:sp>
            <p:nvSpPr>
              <p:cNvPr id="25999" name="Rectangle 399"/>
              <p:cNvSpPr>
                <a:spLocks noChangeArrowheads="1"/>
              </p:cNvSpPr>
              <p:nvPr/>
            </p:nvSpPr>
            <p:spPr bwMode="auto">
              <a:xfrm>
                <a:off x="1605" y="2584"/>
                <a:ext cx="17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1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6000" name="Rectangle 400"/>
              <p:cNvSpPr>
                <a:spLocks noChangeArrowheads="1"/>
              </p:cNvSpPr>
              <p:nvPr/>
            </p:nvSpPr>
            <p:spPr bwMode="auto">
              <a:xfrm>
                <a:off x="2412" y="2463"/>
                <a:ext cx="13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1.14</a:t>
                </a:r>
                <a:endParaRPr lang="it-IT"/>
              </a:p>
            </p:txBody>
          </p:sp>
          <p:sp>
            <p:nvSpPr>
              <p:cNvPr id="26001" name="Rectangle 401"/>
              <p:cNvSpPr>
                <a:spLocks noChangeArrowheads="1"/>
              </p:cNvSpPr>
              <p:nvPr/>
            </p:nvSpPr>
            <p:spPr bwMode="auto">
              <a:xfrm>
                <a:off x="2580" y="246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6002" name="Rectangle 402"/>
              <p:cNvSpPr>
                <a:spLocks noChangeArrowheads="1"/>
              </p:cNvSpPr>
              <p:nvPr/>
            </p:nvSpPr>
            <p:spPr bwMode="auto">
              <a:xfrm>
                <a:off x="2859" y="246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1.07</a:t>
                </a:r>
                <a:endParaRPr lang="it-IT"/>
              </a:p>
            </p:txBody>
          </p:sp>
          <p:sp>
            <p:nvSpPr>
              <p:cNvPr id="26003" name="Rectangle 403"/>
              <p:cNvSpPr>
                <a:spLocks noChangeArrowheads="1"/>
              </p:cNvSpPr>
              <p:nvPr/>
            </p:nvSpPr>
            <p:spPr bwMode="auto">
              <a:xfrm>
                <a:off x="3028" y="246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6004" name="Rectangle 404"/>
              <p:cNvSpPr>
                <a:spLocks noChangeArrowheads="1"/>
              </p:cNvSpPr>
              <p:nvPr/>
            </p:nvSpPr>
            <p:spPr bwMode="auto">
              <a:xfrm>
                <a:off x="3308" y="2463"/>
                <a:ext cx="133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1.00</a:t>
                </a:r>
                <a:endParaRPr lang="it-IT"/>
              </a:p>
            </p:txBody>
          </p:sp>
          <p:sp>
            <p:nvSpPr>
              <p:cNvPr id="26005" name="Rectangle 405"/>
              <p:cNvSpPr>
                <a:spLocks noChangeArrowheads="1"/>
              </p:cNvSpPr>
              <p:nvPr/>
            </p:nvSpPr>
            <p:spPr bwMode="auto">
              <a:xfrm>
                <a:off x="3476" y="2463"/>
                <a:ext cx="19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 </a:t>
                </a:r>
                <a:endParaRPr lang="it-IT"/>
              </a:p>
            </p:txBody>
          </p:sp>
          <p:sp>
            <p:nvSpPr>
              <p:cNvPr id="26006" name="Rectangle 406"/>
              <p:cNvSpPr>
                <a:spLocks noChangeArrowheads="1"/>
              </p:cNvSpPr>
              <p:nvPr/>
            </p:nvSpPr>
            <p:spPr bwMode="auto">
              <a:xfrm>
                <a:off x="3755" y="2463"/>
                <a:ext cx="9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sz="1200" b="0">
                    <a:solidFill>
                      <a:srgbClr val="000000"/>
                    </a:solidFill>
                    <a:latin typeface="Times" charset="0"/>
                  </a:rPr>
                  <a:t>.95</a:t>
                </a:r>
                <a:endParaRPr lang="it-IT"/>
              </a:p>
            </p:txBody>
          </p:sp>
        </p:grpSp>
        <p:sp>
          <p:nvSpPr>
            <p:cNvPr id="26008" name="Rectangle 408"/>
            <p:cNvSpPr>
              <a:spLocks noChangeArrowheads="1"/>
            </p:cNvSpPr>
            <p:nvPr/>
          </p:nvSpPr>
          <p:spPr bwMode="auto">
            <a:xfrm>
              <a:off x="3876" y="2463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09" name="Rectangle 409"/>
            <p:cNvSpPr>
              <a:spLocks noChangeArrowheads="1"/>
            </p:cNvSpPr>
            <p:nvPr/>
          </p:nvSpPr>
          <p:spPr bwMode="auto">
            <a:xfrm>
              <a:off x="4156" y="2463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0" name="Rectangle 410"/>
            <p:cNvSpPr>
              <a:spLocks noChangeArrowheads="1"/>
            </p:cNvSpPr>
            <p:nvPr/>
          </p:nvSpPr>
          <p:spPr bwMode="auto">
            <a:xfrm>
              <a:off x="4500" y="2463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2" name="Line 412"/>
            <p:cNvSpPr>
              <a:spLocks noChangeShapeType="1"/>
            </p:cNvSpPr>
            <p:nvPr/>
          </p:nvSpPr>
          <p:spPr bwMode="auto">
            <a:xfrm>
              <a:off x="1092" y="2459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14" name="Line 414"/>
            <p:cNvSpPr>
              <a:spLocks noChangeShapeType="1"/>
            </p:cNvSpPr>
            <p:nvPr/>
          </p:nvSpPr>
          <p:spPr bwMode="auto">
            <a:xfrm>
              <a:off x="4670" y="2459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15" name="Rectangle 415"/>
            <p:cNvSpPr>
              <a:spLocks noChangeArrowheads="1"/>
            </p:cNvSpPr>
            <p:nvPr/>
          </p:nvSpPr>
          <p:spPr bwMode="auto">
            <a:xfrm>
              <a:off x="1223" y="2696"/>
              <a:ext cx="17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6" name="Rectangle 416"/>
            <p:cNvSpPr>
              <a:spLocks noChangeArrowheads="1"/>
            </p:cNvSpPr>
            <p:nvPr/>
          </p:nvSpPr>
          <p:spPr bwMode="auto">
            <a:xfrm>
              <a:off x="2496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7" name="Rectangle 417"/>
            <p:cNvSpPr>
              <a:spLocks noChangeArrowheads="1"/>
            </p:cNvSpPr>
            <p:nvPr/>
          </p:nvSpPr>
          <p:spPr bwMode="auto">
            <a:xfrm>
              <a:off x="2944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8" name="Rectangle 418"/>
            <p:cNvSpPr>
              <a:spLocks noChangeArrowheads="1"/>
            </p:cNvSpPr>
            <p:nvPr/>
          </p:nvSpPr>
          <p:spPr bwMode="auto">
            <a:xfrm>
              <a:off x="3392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19" name="Rectangle 419"/>
            <p:cNvSpPr>
              <a:spLocks noChangeArrowheads="1"/>
            </p:cNvSpPr>
            <p:nvPr/>
          </p:nvSpPr>
          <p:spPr bwMode="auto">
            <a:xfrm>
              <a:off x="3815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20" name="Rectangle 420"/>
            <p:cNvSpPr>
              <a:spLocks noChangeArrowheads="1"/>
            </p:cNvSpPr>
            <p:nvPr/>
          </p:nvSpPr>
          <p:spPr bwMode="auto">
            <a:xfrm>
              <a:off x="4156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21" name="Rectangle 421"/>
            <p:cNvSpPr>
              <a:spLocks noChangeArrowheads="1"/>
            </p:cNvSpPr>
            <p:nvPr/>
          </p:nvSpPr>
          <p:spPr bwMode="auto">
            <a:xfrm>
              <a:off x="4500" y="268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23" name="Line 423"/>
            <p:cNvSpPr>
              <a:spLocks noChangeShapeType="1"/>
            </p:cNvSpPr>
            <p:nvPr/>
          </p:nvSpPr>
          <p:spPr bwMode="auto">
            <a:xfrm>
              <a:off x="1092" y="2683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25" name="Line 425"/>
            <p:cNvSpPr>
              <a:spLocks noChangeShapeType="1"/>
            </p:cNvSpPr>
            <p:nvPr/>
          </p:nvSpPr>
          <p:spPr bwMode="auto">
            <a:xfrm>
              <a:off x="4670" y="2683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26" name="Rectangle 426"/>
            <p:cNvSpPr>
              <a:spLocks noChangeArrowheads="1"/>
            </p:cNvSpPr>
            <p:nvPr/>
          </p:nvSpPr>
          <p:spPr bwMode="auto">
            <a:xfrm>
              <a:off x="1223" y="2808"/>
              <a:ext cx="233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>
                  <a:solidFill>
                    <a:srgbClr val="000000"/>
                  </a:solidFill>
                  <a:latin typeface="Times" charset="0"/>
                </a:rPr>
                <a:t>Project </a:t>
              </a:r>
              <a:endParaRPr lang="it-IT"/>
            </a:p>
          </p:txBody>
        </p:sp>
        <p:sp>
          <p:nvSpPr>
            <p:cNvPr id="26027" name="Rectangle 427"/>
            <p:cNvSpPr>
              <a:spLocks noChangeArrowheads="1"/>
            </p:cNvSpPr>
            <p:nvPr/>
          </p:nvSpPr>
          <p:spPr bwMode="auto">
            <a:xfrm>
              <a:off x="1519" y="2808"/>
              <a:ext cx="28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>
                  <a:solidFill>
                    <a:srgbClr val="000000"/>
                  </a:solidFill>
                  <a:latin typeface="Times" charset="0"/>
                </a:rPr>
                <a:t>attributes</a:t>
              </a:r>
              <a:endParaRPr lang="it-IT"/>
            </a:p>
          </p:txBody>
        </p:sp>
        <p:sp>
          <p:nvSpPr>
            <p:cNvPr id="26028" name="Rectangle 428"/>
            <p:cNvSpPr>
              <a:spLocks noChangeArrowheads="1"/>
            </p:cNvSpPr>
            <p:nvPr/>
          </p:nvSpPr>
          <p:spPr bwMode="auto">
            <a:xfrm>
              <a:off x="1886" y="2809"/>
              <a:ext cx="17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29" name="Rectangle 429"/>
            <p:cNvSpPr>
              <a:spLocks noChangeArrowheads="1"/>
            </p:cNvSpPr>
            <p:nvPr/>
          </p:nvSpPr>
          <p:spPr bwMode="auto">
            <a:xfrm>
              <a:off x="2496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0" name="Rectangle 430"/>
            <p:cNvSpPr>
              <a:spLocks noChangeArrowheads="1"/>
            </p:cNvSpPr>
            <p:nvPr/>
          </p:nvSpPr>
          <p:spPr bwMode="auto">
            <a:xfrm>
              <a:off x="2944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1" name="Rectangle 431"/>
            <p:cNvSpPr>
              <a:spLocks noChangeArrowheads="1"/>
            </p:cNvSpPr>
            <p:nvPr/>
          </p:nvSpPr>
          <p:spPr bwMode="auto">
            <a:xfrm>
              <a:off x="3392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2" name="Rectangle 432"/>
            <p:cNvSpPr>
              <a:spLocks noChangeArrowheads="1"/>
            </p:cNvSpPr>
            <p:nvPr/>
          </p:nvSpPr>
          <p:spPr bwMode="auto">
            <a:xfrm>
              <a:off x="3815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3" name="Rectangle 433"/>
            <p:cNvSpPr>
              <a:spLocks noChangeArrowheads="1"/>
            </p:cNvSpPr>
            <p:nvPr/>
          </p:nvSpPr>
          <p:spPr bwMode="auto">
            <a:xfrm>
              <a:off x="4156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4" name="Rectangle 434"/>
            <p:cNvSpPr>
              <a:spLocks noChangeArrowheads="1"/>
            </p:cNvSpPr>
            <p:nvPr/>
          </p:nvSpPr>
          <p:spPr bwMode="auto">
            <a:xfrm>
              <a:off x="4500" y="2799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36" name="Line 436"/>
            <p:cNvSpPr>
              <a:spLocks noChangeShapeType="1"/>
            </p:cNvSpPr>
            <p:nvPr/>
          </p:nvSpPr>
          <p:spPr bwMode="auto">
            <a:xfrm>
              <a:off x="1092" y="2795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38" name="Line 438"/>
            <p:cNvSpPr>
              <a:spLocks noChangeShapeType="1"/>
            </p:cNvSpPr>
            <p:nvPr/>
          </p:nvSpPr>
          <p:spPr bwMode="auto">
            <a:xfrm>
              <a:off x="4670" y="2795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39" name="Rectangle 439"/>
            <p:cNvSpPr>
              <a:spLocks noChangeArrowheads="1"/>
            </p:cNvSpPr>
            <p:nvPr/>
          </p:nvSpPr>
          <p:spPr bwMode="auto">
            <a:xfrm>
              <a:off x="1223" y="2920"/>
              <a:ext cx="42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Use of modern </a:t>
              </a:r>
              <a:endParaRPr lang="it-IT"/>
            </a:p>
          </p:txBody>
        </p:sp>
        <p:sp>
          <p:nvSpPr>
            <p:cNvPr id="26040" name="Rectangle 440"/>
            <p:cNvSpPr>
              <a:spLocks noChangeArrowheads="1"/>
            </p:cNvSpPr>
            <p:nvPr/>
          </p:nvSpPr>
          <p:spPr bwMode="auto">
            <a:xfrm>
              <a:off x="1223" y="3032"/>
              <a:ext cx="63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programming practices</a:t>
              </a:r>
              <a:endParaRPr lang="it-IT"/>
            </a:p>
          </p:txBody>
        </p:sp>
        <p:sp>
          <p:nvSpPr>
            <p:cNvPr id="26041" name="Rectangle 441"/>
            <p:cNvSpPr>
              <a:spLocks noChangeArrowheads="1"/>
            </p:cNvSpPr>
            <p:nvPr/>
          </p:nvSpPr>
          <p:spPr bwMode="auto">
            <a:xfrm>
              <a:off x="2038" y="3032"/>
              <a:ext cx="1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42" name="Rectangle 442"/>
            <p:cNvSpPr>
              <a:spLocks noChangeArrowheads="1"/>
            </p:cNvSpPr>
            <p:nvPr/>
          </p:nvSpPr>
          <p:spPr bwMode="auto">
            <a:xfrm>
              <a:off x="2412" y="2911"/>
              <a:ext cx="13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1.24</a:t>
              </a:r>
              <a:endParaRPr lang="it-IT"/>
            </a:p>
          </p:txBody>
        </p:sp>
        <p:sp>
          <p:nvSpPr>
            <p:cNvPr id="26043" name="Rectangle 443"/>
            <p:cNvSpPr>
              <a:spLocks noChangeArrowheads="1"/>
            </p:cNvSpPr>
            <p:nvPr/>
          </p:nvSpPr>
          <p:spPr bwMode="auto">
            <a:xfrm>
              <a:off x="2580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44" name="Rectangle 444"/>
            <p:cNvSpPr>
              <a:spLocks noChangeArrowheads="1"/>
            </p:cNvSpPr>
            <p:nvPr/>
          </p:nvSpPr>
          <p:spPr bwMode="auto">
            <a:xfrm>
              <a:off x="2859" y="2911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1.10</a:t>
              </a:r>
              <a:endParaRPr lang="it-IT"/>
            </a:p>
          </p:txBody>
        </p:sp>
        <p:sp>
          <p:nvSpPr>
            <p:cNvPr id="26045" name="Rectangle 445"/>
            <p:cNvSpPr>
              <a:spLocks noChangeArrowheads="1"/>
            </p:cNvSpPr>
            <p:nvPr/>
          </p:nvSpPr>
          <p:spPr bwMode="auto">
            <a:xfrm>
              <a:off x="3028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46" name="Rectangle 446"/>
            <p:cNvSpPr>
              <a:spLocks noChangeArrowheads="1"/>
            </p:cNvSpPr>
            <p:nvPr/>
          </p:nvSpPr>
          <p:spPr bwMode="auto">
            <a:xfrm>
              <a:off x="3308" y="2911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1.00</a:t>
              </a:r>
              <a:endParaRPr lang="it-IT"/>
            </a:p>
          </p:txBody>
        </p:sp>
        <p:sp>
          <p:nvSpPr>
            <p:cNvPr id="26047" name="Rectangle 447"/>
            <p:cNvSpPr>
              <a:spLocks noChangeArrowheads="1"/>
            </p:cNvSpPr>
            <p:nvPr/>
          </p:nvSpPr>
          <p:spPr bwMode="auto">
            <a:xfrm>
              <a:off x="3476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48" name="Rectangle 448"/>
            <p:cNvSpPr>
              <a:spLocks noChangeArrowheads="1"/>
            </p:cNvSpPr>
            <p:nvPr/>
          </p:nvSpPr>
          <p:spPr bwMode="auto">
            <a:xfrm>
              <a:off x="3755" y="2911"/>
              <a:ext cx="95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.91</a:t>
              </a:r>
              <a:endParaRPr lang="it-IT"/>
            </a:p>
          </p:txBody>
        </p:sp>
        <p:sp>
          <p:nvSpPr>
            <p:cNvPr id="26049" name="Rectangle 449"/>
            <p:cNvSpPr>
              <a:spLocks noChangeArrowheads="1"/>
            </p:cNvSpPr>
            <p:nvPr/>
          </p:nvSpPr>
          <p:spPr bwMode="auto">
            <a:xfrm>
              <a:off x="3876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50" name="Rectangle 450"/>
            <p:cNvSpPr>
              <a:spLocks noChangeArrowheads="1"/>
            </p:cNvSpPr>
            <p:nvPr/>
          </p:nvSpPr>
          <p:spPr bwMode="auto">
            <a:xfrm>
              <a:off x="4096" y="2911"/>
              <a:ext cx="95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.82</a:t>
              </a:r>
              <a:endParaRPr lang="it-IT"/>
            </a:p>
          </p:txBody>
        </p:sp>
        <p:sp>
          <p:nvSpPr>
            <p:cNvPr id="26051" name="Rectangle 451"/>
            <p:cNvSpPr>
              <a:spLocks noChangeArrowheads="1"/>
            </p:cNvSpPr>
            <p:nvPr/>
          </p:nvSpPr>
          <p:spPr bwMode="auto">
            <a:xfrm>
              <a:off x="4216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52" name="Rectangle 452"/>
            <p:cNvSpPr>
              <a:spLocks noChangeArrowheads="1"/>
            </p:cNvSpPr>
            <p:nvPr/>
          </p:nvSpPr>
          <p:spPr bwMode="auto">
            <a:xfrm>
              <a:off x="4500" y="2911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54" name="Line 454"/>
            <p:cNvSpPr>
              <a:spLocks noChangeShapeType="1"/>
            </p:cNvSpPr>
            <p:nvPr/>
          </p:nvSpPr>
          <p:spPr bwMode="auto">
            <a:xfrm>
              <a:off x="1092" y="2907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56" name="Line 456"/>
            <p:cNvSpPr>
              <a:spLocks noChangeShapeType="1"/>
            </p:cNvSpPr>
            <p:nvPr/>
          </p:nvSpPr>
          <p:spPr bwMode="auto">
            <a:xfrm>
              <a:off x="4670" y="2907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57" name="Rectangle 457"/>
            <p:cNvSpPr>
              <a:spLocks noChangeArrowheads="1"/>
            </p:cNvSpPr>
            <p:nvPr/>
          </p:nvSpPr>
          <p:spPr bwMode="auto">
            <a:xfrm>
              <a:off x="1223" y="3144"/>
              <a:ext cx="590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Use of software tools</a:t>
              </a:r>
              <a:endParaRPr lang="it-IT"/>
            </a:p>
          </p:txBody>
        </p:sp>
        <p:sp>
          <p:nvSpPr>
            <p:cNvPr id="26058" name="Rectangle 458"/>
            <p:cNvSpPr>
              <a:spLocks noChangeArrowheads="1"/>
            </p:cNvSpPr>
            <p:nvPr/>
          </p:nvSpPr>
          <p:spPr bwMode="auto">
            <a:xfrm>
              <a:off x="1975" y="3144"/>
              <a:ext cx="1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59" name="Rectangle 459"/>
            <p:cNvSpPr>
              <a:spLocks noChangeArrowheads="1"/>
            </p:cNvSpPr>
            <p:nvPr/>
          </p:nvSpPr>
          <p:spPr bwMode="auto">
            <a:xfrm>
              <a:off x="2412" y="3135"/>
              <a:ext cx="13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1.24</a:t>
              </a:r>
              <a:endParaRPr lang="it-IT"/>
            </a:p>
          </p:txBody>
        </p:sp>
        <p:sp>
          <p:nvSpPr>
            <p:cNvPr id="26060" name="Rectangle 460"/>
            <p:cNvSpPr>
              <a:spLocks noChangeArrowheads="1"/>
            </p:cNvSpPr>
            <p:nvPr/>
          </p:nvSpPr>
          <p:spPr bwMode="auto">
            <a:xfrm>
              <a:off x="2580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61" name="Rectangle 461"/>
            <p:cNvSpPr>
              <a:spLocks noChangeArrowheads="1"/>
            </p:cNvSpPr>
            <p:nvPr/>
          </p:nvSpPr>
          <p:spPr bwMode="auto">
            <a:xfrm>
              <a:off x="2859" y="3135"/>
              <a:ext cx="133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1.10</a:t>
              </a:r>
              <a:endParaRPr lang="it-IT"/>
            </a:p>
          </p:txBody>
        </p:sp>
        <p:sp>
          <p:nvSpPr>
            <p:cNvPr id="26062" name="Rectangle 462"/>
            <p:cNvSpPr>
              <a:spLocks noChangeArrowheads="1"/>
            </p:cNvSpPr>
            <p:nvPr/>
          </p:nvSpPr>
          <p:spPr bwMode="auto">
            <a:xfrm>
              <a:off x="3028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63" name="Rectangle 463"/>
            <p:cNvSpPr>
              <a:spLocks noChangeArrowheads="1"/>
            </p:cNvSpPr>
            <p:nvPr/>
          </p:nvSpPr>
          <p:spPr bwMode="auto">
            <a:xfrm>
              <a:off x="3308" y="3135"/>
              <a:ext cx="133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1.00</a:t>
              </a:r>
              <a:endParaRPr lang="it-IT"/>
            </a:p>
          </p:txBody>
        </p:sp>
        <p:sp>
          <p:nvSpPr>
            <p:cNvPr id="26064" name="Rectangle 464"/>
            <p:cNvSpPr>
              <a:spLocks noChangeArrowheads="1"/>
            </p:cNvSpPr>
            <p:nvPr/>
          </p:nvSpPr>
          <p:spPr bwMode="auto">
            <a:xfrm>
              <a:off x="3476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65" name="Rectangle 465"/>
            <p:cNvSpPr>
              <a:spLocks noChangeArrowheads="1"/>
            </p:cNvSpPr>
            <p:nvPr/>
          </p:nvSpPr>
          <p:spPr bwMode="auto">
            <a:xfrm>
              <a:off x="3755" y="3135"/>
              <a:ext cx="9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.91</a:t>
              </a:r>
              <a:endParaRPr lang="it-IT"/>
            </a:p>
          </p:txBody>
        </p:sp>
        <p:sp>
          <p:nvSpPr>
            <p:cNvPr id="26066" name="Rectangle 466"/>
            <p:cNvSpPr>
              <a:spLocks noChangeArrowheads="1"/>
            </p:cNvSpPr>
            <p:nvPr/>
          </p:nvSpPr>
          <p:spPr bwMode="auto">
            <a:xfrm>
              <a:off x="3876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67" name="Rectangle 467"/>
            <p:cNvSpPr>
              <a:spLocks noChangeArrowheads="1"/>
            </p:cNvSpPr>
            <p:nvPr/>
          </p:nvSpPr>
          <p:spPr bwMode="auto">
            <a:xfrm>
              <a:off x="4096" y="3135"/>
              <a:ext cx="9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.83</a:t>
              </a:r>
              <a:endParaRPr lang="it-IT"/>
            </a:p>
          </p:txBody>
        </p:sp>
        <p:sp>
          <p:nvSpPr>
            <p:cNvPr id="26068" name="Rectangle 468"/>
            <p:cNvSpPr>
              <a:spLocks noChangeArrowheads="1"/>
            </p:cNvSpPr>
            <p:nvPr/>
          </p:nvSpPr>
          <p:spPr bwMode="auto">
            <a:xfrm>
              <a:off x="4216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69" name="Rectangle 469"/>
            <p:cNvSpPr>
              <a:spLocks noChangeArrowheads="1"/>
            </p:cNvSpPr>
            <p:nvPr/>
          </p:nvSpPr>
          <p:spPr bwMode="auto">
            <a:xfrm>
              <a:off x="4500" y="3135"/>
              <a:ext cx="1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71" name="Line 471"/>
            <p:cNvSpPr>
              <a:spLocks noChangeShapeType="1"/>
            </p:cNvSpPr>
            <p:nvPr/>
          </p:nvSpPr>
          <p:spPr bwMode="auto">
            <a:xfrm>
              <a:off x="1092" y="3131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73" name="Line 473"/>
            <p:cNvSpPr>
              <a:spLocks noChangeShapeType="1"/>
            </p:cNvSpPr>
            <p:nvPr/>
          </p:nvSpPr>
          <p:spPr bwMode="auto">
            <a:xfrm>
              <a:off x="4670" y="3131"/>
              <a:ext cx="1" cy="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74" name="Rectangle 474"/>
            <p:cNvSpPr>
              <a:spLocks noChangeArrowheads="1"/>
            </p:cNvSpPr>
            <p:nvPr/>
          </p:nvSpPr>
          <p:spPr bwMode="auto">
            <a:xfrm>
              <a:off x="1223" y="3256"/>
              <a:ext cx="64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Required development </a:t>
              </a:r>
              <a:endParaRPr lang="it-IT"/>
            </a:p>
          </p:txBody>
        </p:sp>
        <p:sp>
          <p:nvSpPr>
            <p:cNvPr id="26075" name="Rectangle 475"/>
            <p:cNvSpPr>
              <a:spLocks noChangeArrowheads="1"/>
            </p:cNvSpPr>
            <p:nvPr/>
          </p:nvSpPr>
          <p:spPr bwMode="auto">
            <a:xfrm>
              <a:off x="1223" y="3368"/>
              <a:ext cx="242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schedule</a:t>
              </a:r>
              <a:endParaRPr lang="it-IT"/>
            </a:p>
          </p:txBody>
        </p:sp>
        <p:sp>
          <p:nvSpPr>
            <p:cNvPr id="26076" name="Rectangle 476"/>
            <p:cNvSpPr>
              <a:spLocks noChangeArrowheads="1"/>
            </p:cNvSpPr>
            <p:nvPr/>
          </p:nvSpPr>
          <p:spPr bwMode="auto">
            <a:xfrm>
              <a:off x="1532" y="3368"/>
              <a:ext cx="17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77" name="Rectangle 477"/>
            <p:cNvSpPr>
              <a:spLocks noChangeArrowheads="1"/>
            </p:cNvSpPr>
            <p:nvPr/>
          </p:nvSpPr>
          <p:spPr bwMode="auto">
            <a:xfrm>
              <a:off x="2412" y="3247"/>
              <a:ext cx="13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1.23</a:t>
              </a:r>
              <a:endParaRPr lang="it-IT"/>
            </a:p>
          </p:txBody>
        </p:sp>
        <p:sp>
          <p:nvSpPr>
            <p:cNvPr id="26078" name="Rectangle 478"/>
            <p:cNvSpPr>
              <a:spLocks noChangeArrowheads="1"/>
            </p:cNvSpPr>
            <p:nvPr/>
          </p:nvSpPr>
          <p:spPr bwMode="auto">
            <a:xfrm>
              <a:off x="2580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79" name="Rectangle 479"/>
            <p:cNvSpPr>
              <a:spLocks noChangeArrowheads="1"/>
            </p:cNvSpPr>
            <p:nvPr/>
          </p:nvSpPr>
          <p:spPr bwMode="auto">
            <a:xfrm>
              <a:off x="2859" y="3247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1.08</a:t>
              </a:r>
              <a:endParaRPr lang="it-IT"/>
            </a:p>
          </p:txBody>
        </p:sp>
        <p:sp>
          <p:nvSpPr>
            <p:cNvPr id="26080" name="Rectangle 480"/>
            <p:cNvSpPr>
              <a:spLocks noChangeArrowheads="1"/>
            </p:cNvSpPr>
            <p:nvPr/>
          </p:nvSpPr>
          <p:spPr bwMode="auto">
            <a:xfrm>
              <a:off x="3028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81" name="Rectangle 481"/>
            <p:cNvSpPr>
              <a:spLocks noChangeArrowheads="1"/>
            </p:cNvSpPr>
            <p:nvPr/>
          </p:nvSpPr>
          <p:spPr bwMode="auto">
            <a:xfrm>
              <a:off x="3308" y="3247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1.00</a:t>
              </a:r>
              <a:endParaRPr lang="it-IT"/>
            </a:p>
          </p:txBody>
        </p:sp>
        <p:sp>
          <p:nvSpPr>
            <p:cNvPr id="26082" name="Rectangle 482"/>
            <p:cNvSpPr>
              <a:spLocks noChangeArrowheads="1"/>
            </p:cNvSpPr>
            <p:nvPr/>
          </p:nvSpPr>
          <p:spPr bwMode="auto">
            <a:xfrm>
              <a:off x="3476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83" name="Rectangle 483"/>
            <p:cNvSpPr>
              <a:spLocks noChangeArrowheads="1"/>
            </p:cNvSpPr>
            <p:nvPr/>
          </p:nvSpPr>
          <p:spPr bwMode="auto">
            <a:xfrm>
              <a:off x="3731" y="3247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1.04</a:t>
              </a:r>
              <a:endParaRPr lang="it-IT"/>
            </a:p>
          </p:txBody>
        </p:sp>
        <p:sp>
          <p:nvSpPr>
            <p:cNvPr id="26084" name="Rectangle 484"/>
            <p:cNvSpPr>
              <a:spLocks noChangeArrowheads="1"/>
            </p:cNvSpPr>
            <p:nvPr/>
          </p:nvSpPr>
          <p:spPr bwMode="auto">
            <a:xfrm>
              <a:off x="3900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85" name="Rectangle 485"/>
            <p:cNvSpPr>
              <a:spLocks noChangeArrowheads="1"/>
            </p:cNvSpPr>
            <p:nvPr/>
          </p:nvSpPr>
          <p:spPr bwMode="auto">
            <a:xfrm>
              <a:off x="4072" y="3247"/>
              <a:ext cx="13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1.10</a:t>
              </a:r>
              <a:endParaRPr lang="it-IT"/>
            </a:p>
          </p:txBody>
        </p:sp>
        <p:sp>
          <p:nvSpPr>
            <p:cNvPr id="26086" name="Rectangle 486"/>
            <p:cNvSpPr>
              <a:spLocks noChangeArrowheads="1"/>
            </p:cNvSpPr>
            <p:nvPr/>
          </p:nvSpPr>
          <p:spPr bwMode="auto">
            <a:xfrm>
              <a:off x="4240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87" name="Rectangle 487"/>
            <p:cNvSpPr>
              <a:spLocks noChangeArrowheads="1"/>
            </p:cNvSpPr>
            <p:nvPr/>
          </p:nvSpPr>
          <p:spPr bwMode="auto">
            <a:xfrm>
              <a:off x="4500" y="324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  <p:sp>
          <p:nvSpPr>
            <p:cNvPr id="26089" name="Line 489"/>
            <p:cNvSpPr>
              <a:spLocks noChangeShapeType="1"/>
            </p:cNvSpPr>
            <p:nvPr/>
          </p:nvSpPr>
          <p:spPr bwMode="auto">
            <a:xfrm>
              <a:off x="1092" y="3243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1" name="Line 491"/>
            <p:cNvSpPr>
              <a:spLocks noChangeShapeType="1"/>
            </p:cNvSpPr>
            <p:nvPr/>
          </p:nvSpPr>
          <p:spPr bwMode="auto">
            <a:xfrm>
              <a:off x="1092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2" name="Line 492"/>
            <p:cNvSpPr>
              <a:spLocks noChangeShapeType="1"/>
            </p:cNvSpPr>
            <p:nvPr/>
          </p:nvSpPr>
          <p:spPr bwMode="auto">
            <a:xfrm>
              <a:off x="1092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4" name="Line 494"/>
            <p:cNvSpPr>
              <a:spLocks noChangeShapeType="1"/>
            </p:cNvSpPr>
            <p:nvPr/>
          </p:nvSpPr>
          <p:spPr bwMode="auto">
            <a:xfrm>
              <a:off x="1092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5" name="Line 495"/>
            <p:cNvSpPr>
              <a:spLocks noChangeShapeType="1"/>
            </p:cNvSpPr>
            <p:nvPr/>
          </p:nvSpPr>
          <p:spPr bwMode="auto">
            <a:xfrm>
              <a:off x="1092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6" name="Rectangle 496"/>
            <p:cNvSpPr>
              <a:spLocks noChangeArrowheads="1"/>
            </p:cNvSpPr>
            <p:nvPr/>
          </p:nvSpPr>
          <p:spPr bwMode="auto">
            <a:xfrm>
              <a:off x="1098" y="3467"/>
              <a:ext cx="11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7" name="Line 497"/>
            <p:cNvSpPr>
              <a:spLocks noChangeShapeType="1"/>
            </p:cNvSpPr>
            <p:nvPr/>
          </p:nvSpPr>
          <p:spPr bwMode="auto">
            <a:xfrm>
              <a:off x="1098" y="3467"/>
              <a:ext cx="1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8" name="Rectangle 498"/>
            <p:cNvSpPr>
              <a:spLocks noChangeArrowheads="1"/>
            </p:cNvSpPr>
            <p:nvPr/>
          </p:nvSpPr>
          <p:spPr bwMode="auto">
            <a:xfrm>
              <a:off x="2243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099" name="Line 499"/>
            <p:cNvSpPr>
              <a:spLocks noChangeShapeType="1"/>
            </p:cNvSpPr>
            <p:nvPr/>
          </p:nvSpPr>
          <p:spPr bwMode="auto">
            <a:xfrm>
              <a:off x="2243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0" name="Line 500"/>
            <p:cNvSpPr>
              <a:spLocks noChangeShapeType="1"/>
            </p:cNvSpPr>
            <p:nvPr/>
          </p:nvSpPr>
          <p:spPr bwMode="auto">
            <a:xfrm>
              <a:off x="2243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1" name="Rectangle 501"/>
            <p:cNvSpPr>
              <a:spLocks noChangeArrowheads="1"/>
            </p:cNvSpPr>
            <p:nvPr/>
          </p:nvSpPr>
          <p:spPr bwMode="auto">
            <a:xfrm>
              <a:off x="2249" y="3467"/>
              <a:ext cx="4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2" name="Line 502"/>
            <p:cNvSpPr>
              <a:spLocks noChangeShapeType="1"/>
            </p:cNvSpPr>
            <p:nvPr/>
          </p:nvSpPr>
          <p:spPr bwMode="auto">
            <a:xfrm>
              <a:off x="2249" y="3467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3" name="Rectangle 503"/>
            <p:cNvSpPr>
              <a:spLocks noChangeArrowheads="1"/>
            </p:cNvSpPr>
            <p:nvPr/>
          </p:nvSpPr>
          <p:spPr bwMode="auto">
            <a:xfrm>
              <a:off x="2738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4" name="Line 504"/>
            <p:cNvSpPr>
              <a:spLocks noChangeShapeType="1"/>
            </p:cNvSpPr>
            <p:nvPr/>
          </p:nvSpPr>
          <p:spPr bwMode="auto">
            <a:xfrm>
              <a:off x="2738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5" name="Line 505"/>
            <p:cNvSpPr>
              <a:spLocks noChangeShapeType="1"/>
            </p:cNvSpPr>
            <p:nvPr/>
          </p:nvSpPr>
          <p:spPr bwMode="auto">
            <a:xfrm>
              <a:off x="2738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6" name="Rectangle 506"/>
            <p:cNvSpPr>
              <a:spLocks noChangeArrowheads="1"/>
            </p:cNvSpPr>
            <p:nvPr/>
          </p:nvSpPr>
          <p:spPr bwMode="auto">
            <a:xfrm>
              <a:off x="2744" y="3467"/>
              <a:ext cx="4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7" name="Line 507"/>
            <p:cNvSpPr>
              <a:spLocks noChangeShapeType="1"/>
            </p:cNvSpPr>
            <p:nvPr/>
          </p:nvSpPr>
          <p:spPr bwMode="auto">
            <a:xfrm>
              <a:off x="2744" y="3467"/>
              <a:ext cx="4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8" name="Rectangle 508"/>
            <p:cNvSpPr>
              <a:spLocks noChangeArrowheads="1"/>
            </p:cNvSpPr>
            <p:nvPr/>
          </p:nvSpPr>
          <p:spPr bwMode="auto">
            <a:xfrm>
              <a:off x="3139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09" name="Line 509"/>
            <p:cNvSpPr>
              <a:spLocks noChangeShapeType="1"/>
            </p:cNvSpPr>
            <p:nvPr/>
          </p:nvSpPr>
          <p:spPr bwMode="auto">
            <a:xfrm>
              <a:off x="3139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0" name="Line 510"/>
            <p:cNvSpPr>
              <a:spLocks noChangeShapeType="1"/>
            </p:cNvSpPr>
            <p:nvPr/>
          </p:nvSpPr>
          <p:spPr bwMode="auto">
            <a:xfrm>
              <a:off x="3139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1" name="Rectangle 511"/>
            <p:cNvSpPr>
              <a:spLocks noChangeArrowheads="1"/>
            </p:cNvSpPr>
            <p:nvPr/>
          </p:nvSpPr>
          <p:spPr bwMode="auto">
            <a:xfrm>
              <a:off x="3145" y="3467"/>
              <a:ext cx="4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2" name="Line 512"/>
            <p:cNvSpPr>
              <a:spLocks noChangeShapeType="1"/>
            </p:cNvSpPr>
            <p:nvPr/>
          </p:nvSpPr>
          <p:spPr bwMode="auto">
            <a:xfrm>
              <a:off x="3145" y="3467"/>
              <a:ext cx="4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3" name="Rectangle 513"/>
            <p:cNvSpPr>
              <a:spLocks noChangeArrowheads="1"/>
            </p:cNvSpPr>
            <p:nvPr/>
          </p:nvSpPr>
          <p:spPr bwMode="auto">
            <a:xfrm>
              <a:off x="3633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4" name="Line 514"/>
            <p:cNvSpPr>
              <a:spLocks noChangeShapeType="1"/>
            </p:cNvSpPr>
            <p:nvPr/>
          </p:nvSpPr>
          <p:spPr bwMode="auto">
            <a:xfrm>
              <a:off x="3633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5" name="Line 515"/>
            <p:cNvSpPr>
              <a:spLocks noChangeShapeType="1"/>
            </p:cNvSpPr>
            <p:nvPr/>
          </p:nvSpPr>
          <p:spPr bwMode="auto">
            <a:xfrm>
              <a:off x="3633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6" name="Rectangle 516"/>
            <p:cNvSpPr>
              <a:spLocks noChangeArrowheads="1"/>
            </p:cNvSpPr>
            <p:nvPr/>
          </p:nvSpPr>
          <p:spPr bwMode="auto">
            <a:xfrm>
              <a:off x="3639" y="3467"/>
              <a:ext cx="34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7" name="Line 517"/>
            <p:cNvSpPr>
              <a:spLocks noChangeShapeType="1"/>
            </p:cNvSpPr>
            <p:nvPr/>
          </p:nvSpPr>
          <p:spPr bwMode="auto">
            <a:xfrm>
              <a:off x="3639" y="3467"/>
              <a:ext cx="3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8" name="Rectangle 518"/>
            <p:cNvSpPr>
              <a:spLocks noChangeArrowheads="1"/>
            </p:cNvSpPr>
            <p:nvPr/>
          </p:nvSpPr>
          <p:spPr bwMode="auto">
            <a:xfrm>
              <a:off x="3978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19" name="Line 519"/>
            <p:cNvSpPr>
              <a:spLocks noChangeShapeType="1"/>
            </p:cNvSpPr>
            <p:nvPr/>
          </p:nvSpPr>
          <p:spPr bwMode="auto">
            <a:xfrm>
              <a:off x="3978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0" name="Line 520"/>
            <p:cNvSpPr>
              <a:spLocks noChangeShapeType="1"/>
            </p:cNvSpPr>
            <p:nvPr/>
          </p:nvSpPr>
          <p:spPr bwMode="auto">
            <a:xfrm>
              <a:off x="3978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1" name="Rectangle 521"/>
            <p:cNvSpPr>
              <a:spLocks noChangeArrowheads="1"/>
            </p:cNvSpPr>
            <p:nvPr/>
          </p:nvSpPr>
          <p:spPr bwMode="auto">
            <a:xfrm>
              <a:off x="3984" y="3467"/>
              <a:ext cx="34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2" name="Line 522"/>
            <p:cNvSpPr>
              <a:spLocks noChangeShapeType="1"/>
            </p:cNvSpPr>
            <p:nvPr/>
          </p:nvSpPr>
          <p:spPr bwMode="auto">
            <a:xfrm>
              <a:off x="3984" y="3467"/>
              <a:ext cx="3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3" name="Rectangle 523"/>
            <p:cNvSpPr>
              <a:spLocks noChangeArrowheads="1"/>
            </p:cNvSpPr>
            <p:nvPr/>
          </p:nvSpPr>
          <p:spPr bwMode="auto">
            <a:xfrm>
              <a:off x="4323" y="346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4" name="Line 524"/>
            <p:cNvSpPr>
              <a:spLocks noChangeShapeType="1"/>
            </p:cNvSpPr>
            <p:nvPr/>
          </p:nvSpPr>
          <p:spPr bwMode="auto">
            <a:xfrm>
              <a:off x="4323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5" name="Line 525"/>
            <p:cNvSpPr>
              <a:spLocks noChangeShapeType="1"/>
            </p:cNvSpPr>
            <p:nvPr/>
          </p:nvSpPr>
          <p:spPr bwMode="auto">
            <a:xfrm>
              <a:off x="4323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6" name="Rectangle 526"/>
            <p:cNvSpPr>
              <a:spLocks noChangeArrowheads="1"/>
            </p:cNvSpPr>
            <p:nvPr/>
          </p:nvSpPr>
          <p:spPr bwMode="auto">
            <a:xfrm>
              <a:off x="4329" y="3467"/>
              <a:ext cx="34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7" name="Line 527"/>
            <p:cNvSpPr>
              <a:spLocks noChangeShapeType="1"/>
            </p:cNvSpPr>
            <p:nvPr/>
          </p:nvSpPr>
          <p:spPr bwMode="auto">
            <a:xfrm>
              <a:off x="4329" y="3467"/>
              <a:ext cx="3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29" name="Line 529"/>
            <p:cNvSpPr>
              <a:spLocks noChangeShapeType="1"/>
            </p:cNvSpPr>
            <p:nvPr/>
          </p:nvSpPr>
          <p:spPr bwMode="auto">
            <a:xfrm>
              <a:off x="4670" y="3243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31" name="Line 531"/>
            <p:cNvSpPr>
              <a:spLocks noChangeShapeType="1"/>
            </p:cNvSpPr>
            <p:nvPr/>
          </p:nvSpPr>
          <p:spPr bwMode="auto">
            <a:xfrm>
              <a:off x="4670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32" name="Line 532"/>
            <p:cNvSpPr>
              <a:spLocks noChangeShapeType="1"/>
            </p:cNvSpPr>
            <p:nvPr/>
          </p:nvSpPr>
          <p:spPr bwMode="auto">
            <a:xfrm>
              <a:off x="4670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34" name="Line 534"/>
            <p:cNvSpPr>
              <a:spLocks noChangeShapeType="1"/>
            </p:cNvSpPr>
            <p:nvPr/>
          </p:nvSpPr>
          <p:spPr bwMode="auto">
            <a:xfrm>
              <a:off x="4670" y="34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35" name="Line 535"/>
            <p:cNvSpPr>
              <a:spLocks noChangeShapeType="1"/>
            </p:cNvSpPr>
            <p:nvPr/>
          </p:nvSpPr>
          <p:spPr bwMode="auto">
            <a:xfrm>
              <a:off x="4670" y="34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136" name="Rectangle 536"/>
            <p:cNvSpPr>
              <a:spLocks noChangeArrowheads="1"/>
            </p:cNvSpPr>
            <p:nvPr/>
          </p:nvSpPr>
          <p:spPr bwMode="auto">
            <a:xfrm>
              <a:off x="1320" y="3477"/>
              <a:ext cx="19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200" b="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it-IT"/>
            </a:p>
          </p:txBody>
        </p:sp>
      </p:grpSp>
      <p:sp>
        <p:nvSpPr>
          <p:cNvPr id="26156" name="Text Box 556"/>
          <p:cNvSpPr txBox="1">
            <a:spLocks noChangeArrowheads="1"/>
          </p:cNvSpPr>
          <p:nvPr/>
        </p:nvSpPr>
        <p:spPr bwMode="auto">
          <a:xfrm>
            <a:off x="7558088" y="2060575"/>
            <a:ext cx="1641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2"/>
                </a:solidFill>
                <a:latin typeface="Comic Sans MS" pitchFamily="66" charset="0"/>
              </a:rPr>
              <a:t>COCOMO </a:t>
            </a:r>
          </a:p>
          <a:p>
            <a:r>
              <a:rPr lang="en-US" b="0">
                <a:solidFill>
                  <a:schemeClr val="tx2"/>
                </a:solidFill>
                <a:latin typeface="Comic Sans MS" pitchFamily="66" charset="0"/>
              </a:rPr>
              <a:t>scaling </a:t>
            </a:r>
          </a:p>
          <a:p>
            <a:r>
              <a:rPr lang="en-US" b="0">
                <a:solidFill>
                  <a:schemeClr val="tx2"/>
                </a:solidFill>
                <a:latin typeface="Comic Sans MS" pitchFamily="66" charset="0"/>
              </a:rPr>
              <a:t>factors</a:t>
            </a:r>
            <a:endParaRPr lang="it-IT" b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Maintain a project database</a:t>
            </a:r>
          </a:p>
          <a:p>
            <a:pPr lvl="1" algn="just"/>
            <a:r>
              <a:rPr lang="en-US" sz="2400" dirty="0" smtClean="0"/>
              <a:t>Progress information</a:t>
            </a:r>
          </a:p>
          <a:p>
            <a:pPr lvl="1" algn="just"/>
            <a:r>
              <a:rPr lang="en-US" sz="2400" dirty="0" smtClean="0"/>
              <a:t>Uses</a:t>
            </a:r>
          </a:p>
          <a:p>
            <a:pPr lvl="2" algn="just"/>
            <a:r>
              <a:rPr lang="en-US" sz="2000" dirty="0" smtClean="0"/>
              <a:t>To validate a particular cost estimation model against past projects.</a:t>
            </a:r>
          </a:p>
          <a:p>
            <a:pPr lvl="2" algn="just"/>
            <a:r>
              <a:rPr lang="en-US" sz="2000" dirty="0" smtClean="0"/>
              <a:t>To calibrate cost-driver or scaling factors for a model.</a:t>
            </a:r>
          </a:p>
          <a:p>
            <a:pPr lvl="3" algn="just"/>
            <a:r>
              <a:rPr lang="en-US" sz="2000" dirty="0" smtClean="0"/>
              <a:t>Based on organization’s environment.</a:t>
            </a:r>
          </a:p>
          <a:p>
            <a:pPr lvl="2" algn="just"/>
            <a:r>
              <a:rPr lang="en-US" sz="2000" dirty="0" smtClean="0"/>
              <a:t>As a basis for arriving at an initial size estimate.</a:t>
            </a:r>
          </a:p>
          <a:p>
            <a:pPr lvl="2" algn="just"/>
            <a:r>
              <a:rPr lang="en-US" sz="2000" dirty="0" smtClean="0"/>
              <a:t>To calibrate estimates of effort that are derived from a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99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Deficiencies of COCOMO</a:t>
            </a:r>
          </a:p>
          <a:p>
            <a:pPr lvl="1" algn="just"/>
            <a:r>
              <a:rPr lang="en-US" dirty="0" smtClean="0"/>
              <a:t>Assumption about process model.</a:t>
            </a:r>
          </a:p>
          <a:p>
            <a:pPr lvl="2" algn="just"/>
            <a:r>
              <a:rPr lang="en-US" dirty="0" smtClean="0"/>
              <a:t>Traditional models</a:t>
            </a:r>
          </a:p>
          <a:p>
            <a:pPr lvl="1" algn="just"/>
            <a:r>
              <a:rPr lang="en-US" dirty="0" smtClean="0"/>
              <a:t>Reliance on lines of code as an estimator.</a:t>
            </a:r>
          </a:p>
          <a:p>
            <a:pPr algn="just"/>
            <a:r>
              <a:rPr lang="en-US" dirty="0" smtClean="0"/>
              <a:t>Difference of COCOMO II</a:t>
            </a:r>
          </a:p>
          <a:p>
            <a:pPr lvl="1" algn="just"/>
            <a:r>
              <a:rPr lang="en-US" dirty="0" smtClean="0"/>
              <a:t>More proper collection of three models</a:t>
            </a:r>
          </a:p>
          <a:p>
            <a:pPr lvl="2" algn="just"/>
            <a:r>
              <a:rPr lang="en-US" dirty="0" smtClean="0"/>
              <a:t>Application Composition Model</a:t>
            </a:r>
          </a:p>
          <a:p>
            <a:pPr lvl="2" algn="just"/>
            <a:r>
              <a:rPr lang="en-US" dirty="0" smtClean="0"/>
              <a:t>Early Design Model</a:t>
            </a:r>
          </a:p>
          <a:p>
            <a:pPr lvl="2" algn="just"/>
            <a:r>
              <a:rPr lang="en-US" dirty="0" smtClean="0"/>
              <a:t>Post-Architecture Model</a:t>
            </a:r>
          </a:p>
          <a:p>
            <a:pPr lvl="1" algn="just"/>
            <a:r>
              <a:rPr lang="en-US" dirty="0" smtClean="0"/>
              <a:t>Uses different models for software size.</a:t>
            </a:r>
          </a:p>
          <a:p>
            <a:pPr lvl="2" algn="just"/>
            <a:r>
              <a:rPr lang="en-US" dirty="0" smtClean="0"/>
              <a:t>With different ranges of accuracy</a:t>
            </a:r>
          </a:p>
          <a:p>
            <a:pPr lvl="2" algn="just"/>
            <a:r>
              <a:rPr lang="en-US" dirty="0" smtClean="0"/>
              <a:t>Object point to LOC.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34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15925"/>
            <a:ext cx="8402638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Application Composition Model</a:t>
            </a:r>
            <a:endParaRPr lang="en-US" dirty="0" smtClean="0">
              <a:cs typeface="Times New Roman" pitchFamily="18" charset="0"/>
            </a:endParaRPr>
          </a:p>
          <a:p>
            <a:pPr lvl="1" algn="just"/>
            <a:r>
              <a:rPr lang="en-US" dirty="0" smtClean="0">
                <a:cs typeface="Times New Roman" pitchFamily="18" charset="0"/>
              </a:rPr>
              <a:t>Suitable </a:t>
            </a:r>
            <a:r>
              <a:rPr lang="en-US" dirty="0">
                <a:cs typeface="Times New Roman" pitchFamily="18" charset="0"/>
              </a:rPr>
              <a:t>for software built around graphical user interface (GUI) and modern GUI-builder </a:t>
            </a:r>
            <a:r>
              <a:rPr lang="en-US" dirty="0" smtClean="0">
                <a:cs typeface="Times New Roman" pitchFamily="18" charset="0"/>
              </a:rPr>
              <a:t>tools.</a:t>
            </a:r>
            <a:endParaRPr lang="en-US" dirty="0">
              <a:cs typeface="Times New Roman" pitchFamily="18" charset="0"/>
            </a:endParaRPr>
          </a:p>
          <a:p>
            <a:pPr lvl="1" algn="just"/>
            <a:r>
              <a:rPr lang="en-US" dirty="0">
                <a:cs typeface="Times New Roman" pitchFamily="18" charset="0"/>
              </a:rPr>
              <a:t>Uses </a:t>
            </a:r>
            <a:r>
              <a:rPr lang="en-US" i="1" dirty="0">
                <a:cs typeface="Times New Roman" pitchFamily="18" charset="0"/>
              </a:rPr>
              <a:t>object points</a:t>
            </a:r>
            <a:r>
              <a:rPr lang="en-US" dirty="0">
                <a:cs typeface="Times New Roman" pitchFamily="18" charset="0"/>
              </a:rPr>
              <a:t> as a size metric</a:t>
            </a:r>
          </a:p>
          <a:p>
            <a:pPr lvl="2" algn="just"/>
            <a:r>
              <a:rPr lang="en-US" dirty="0" smtClean="0">
                <a:cs typeface="Times New Roman" pitchFamily="18" charset="0"/>
              </a:rPr>
              <a:t>Extension of </a:t>
            </a:r>
            <a:r>
              <a:rPr lang="en-US" dirty="0">
                <a:cs typeface="Times New Roman" pitchFamily="18" charset="0"/>
              </a:rPr>
              <a:t>function points</a:t>
            </a:r>
          </a:p>
          <a:p>
            <a:pPr lvl="2" algn="just"/>
            <a:r>
              <a:rPr lang="en-US" dirty="0" smtClean="0">
                <a:cs typeface="Times New Roman" pitchFamily="18" charset="0"/>
              </a:rPr>
              <a:t>Count of </a:t>
            </a:r>
            <a:r>
              <a:rPr lang="en-US" dirty="0">
                <a:cs typeface="Times New Roman" pitchFamily="18" charset="0"/>
              </a:rPr>
              <a:t>the screens, reports, and modules, weighted by a three-level factor (simple, medium, difficult) </a:t>
            </a:r>
            <a:endParaRPr lang="en-US" dirty="0" smtClean="0">
              <a:cs typeface="Times New Roman" pitchFamily="18" charset="0"/>
            </a:endParaRPr>
          </a:p>
          <a:p>
            <a:pPr algn="just"/>
            <a:r>
              <a:rPr lang="en-US" dirty="0"/>
              <a:t>Early Design </a:t>
            </a:r>
            <a:r>
              <a:rPr lang="en-US" dirty="0" smtClean="0"/>
              <a:t>Model</a:t>
            </a:r>
          </a:p>
          <a:p>
            <a:pPr lvl="1" algn="just"/>
            <a:r>
              <a:rPr lang="en-US" dirty="0"/>
              <a:t>U</a:t>
            </a:r>
            <a:r>
              <a:rPr lang="en-US" dirty="0">
                <a:cs typeface="Times New Roman" pitchFamily="18" charset="0"/>
              </a:rPr>
              <a:t>sed once requirements are known and alternative software architectures have been </a:t>
            </a:r>
            <a:r>
              <a:rPr lang="en-US" dirty="0" smtClean="0">
                <a:cs typeface="Times New Roman" pitchFamily="18" charset="0"/>
              </a:rPr>
              <a:t>explored.</a:t>
            </a:r>
            <a:endParaRPr lang="en-US" dirty="0">
              <a:cs typeface="Times New Roman" pitchFamily="18" charset="0"/>
            </a:endParaRPr>
          </a:p>
          <a:p>
            <a:pPr lvl="1" algn="just"/>
            <a:r>
              <a:rPr lang="en-US" dirty="0">
                <a:cs typeface="Times New Roman" pitchFamily="18" charset="0"/>
              </a:rPr>
              <a:t>Cost prediction based on function points and coarse-grained cost </a:t>
            </a:r>
            <a:r>
              <a:rPr lang="en-US" dirty="0" smtClean="0">
                <a:cs typeface="Times New Roman" pitchFamily="18" charset="0"/>
              </a:rPr>
              <a:t>drivers.</a:t>
            </a:r>
            <a:endParaRPr lang="en-US" dirty="0">
              <a:cs typeface="Times New Roman" pitchFamily="18" charset="0"/>
            </a:endParaRPr>
          </a:p>
          <a:p>
            <a:pPr lvl="2" algn="just"/>
            <a:r>
              <a:rPr lang="en-US" dirty="0">
                <a:cs typeface="Times New Roman" pitchFamily="18" charset="0"/>
              </a:rPr>
              <a:t>e.g., personnel capability and experience</a:t>
            </a:r>
            <a:r>
              <a:rPr lang="en-US" dirty="0"/>
              <a:t> </a:t>
            </a:r>
          </a:p>
          <a:p>
            <a:pPr algn="just"/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sz="2800" dirty="0"/>
              <a:t>Post-Architecture Model</a:t>
            </a:r>
            <a:endParaRPr lang="en-US" sz="2800" dirty="0" smtClean="0"/>
          </a:p>
          <a:p>
            <a:pPr lvl="1" algn="just"/>
            <a:r>
              <a:rPr lang="en-US" sz="2500" dirty="0" smtClean="0"/>
              <a:t>I</a:t>
            </a:r>
            <a:r>
              <a:rPr lang="en-US" sz="2500" dirty="0" smtClean="0">
                <a:cs typeface="Times New Roman" pitchFamily="18" charset="0"/>
              </a:rPr>
              <a:t>nvolves </a:t>
            </a:r>
            <a:r>
              <a:rPr lang="en-US" sz="2500" dirty="0">
                <a:cs typeface="Times New Roman" pitchFamily="18" charset="0"/>
              </a:rPr>
              <a:t>actual software construction and software </a:t>
            </a:r>
            <a:r>
              <a:rPr lang="en-US" sz="2500" dirty="0" smtClean="0">
                <a:cs typeface="Times New Roman" pitchFamily="18" charset="0"/>
              </a:rPr>
              <a:t>maintenance.</a:t>
            </a:r>
            <a:endParaRPr lang="en-US" sz="2500" dirty="0">
              <a:cs typeface="Times New Roman" pitchFamily="18" charset="0"/>
            </a:endParaRPr>
          </a:p>
          <a:p>
            <a:pPr lvl="1" algn="just"/>
            <a:r>
              <a:rPr lang="en-US" sz="2500" dirty="0">
                <a:cs typeface="Times New Roman" pitchFamily="18" charset="0"/>
              </a:rPr>
              <a:t>Cost prediction based on</a:t>
            </a:r>
          </a:p>
          <a:p>
            <a:pPr lvl="2" algn="just"/>
            <a:r>
              <a:rPr lang="en-US" dirty="0" smtClean="0">
                <a:cs typeface="Times New Roman" pitchFamily="18" charset="0"/>
              </a:rPr>
              <a:t>Size (</a:t>
            </a:r>
            <a:r>
              <a:rPr lang="en-US" dirty="0">
                <a:cs typeface="Times New Roman" pitchFamily="18" charset="0"/>
              </a:rPr>
              <a:t>either as source instructions or function points, with modifiers to account for reuse)</a:t>
            </a:r>
          </a:p>
          <a:p>
            <a:pPr lvl="2" algn="just"/>
            <a:r>
              <a:rPr lang="en-US" dirty="0" smtClean="0">
                <a:cs typeface="Times New Roman" pitchFamily="18" charset="0"/>
              </a:rPr>
              <a:t>17 </a:t>
            </a:r>
            <a:r>
              <a:rPr lang="en-US" dirty="0">
                <a:cs typeface="Times New Roman" pitchFamily="18" charset="0"/>
              </a:rPr>
              <a:t>multiplicative cost drivers</a:t>
            </a:r>
          </a:p>
          <a:p>
            <a:pPr lvl="2" algn="just"/>
            <a:r>
              <a:rPr lang="en-US" dirty="0">
                <a:cs typeface="Times New Roman" pitchFamily="18" charset="0"/>
              </a:rPr>
              <a:t>5 factors that determine the non linear growth of person-month costs in terms of size</a:t>
            </a:r>
          </a:p>
        </p:txBody>
      </p:sp>
    </p:spTree>
    <p:extLst>
      <p:ext uri="{BB962C8B-B14F-4D97-AF65-F5344CB8AC3E}">
        <p14:creationId xmlns:p14="http://schemas.microsoft.com/office/powerpoint/2010/main" val="70007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algn="just"/>
            <a:r>
              <a:rPr lang="en-US" dirty="0" smtClean="0"/>
              <a:t>To monitor the progress against the plans.</a:t>
            </a:r>
          </a:p>
          <a:p>
            <a:pPr algn="just"/>
            <a:r>
              <a:rPr lang="en-US" dirty="0" smtClean="0"/>
              <a:t>To detect deviations from the plan.</a:t>
            </a:r>
          </a:p>
          <a:p>
            <a:pPr algn="just"/>
            <a:r>
              <a:rPr lang="en-US" dirty="0" smtClean="0"/>
              <a:t>To take corrective actions.</a:t>
            </a:r>
          </a:p>
          <a:p>
            <a:pPr lvl="1" algn="just"/>
            <a:r>
              <a:rPr lang="en-US" dirty="0" smtClean="0"/>
              <a:t>Plan realistically to minimize the need for corrective action.</a:t>
            </a:r>
          </a:p>
          <a:p>
            <a:pPr algn="just"/>
            <a:r>
              <a:rPr lang="en-US" dirty="0" smtClean="0"/>
              <a:t>Work Breakdown Structure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WBS describes a break down of project goal </a:t>
            </a:r>
            <a:r>
              <a:rPr lang="en-US" dirty="0" smtClean="0">
                <a:cs typeface="Times New Roman" pitchFamily="18" charset="0"/>
              </a:rPr>
              <a:t>into intermediate goals.</a:t>
            </a:r>
            <a:endParaRPr lang="en-US" dirty="0">
              <a:cs typeface="Times New Roman" pitchFamily="18" charset="0"/>
            </a:endParaRPr>
          </a:p>
          <a:p>
            <a:pPr lvl="2" algn="just"/>
            <a:r>
              <a:rPr lang="en-US" dirty="0">
                <a:cs typeface="Times New Roman" pitchFamily="18" charset="0"/>
              </a:rPr>
              <a:t>Each in turn broken down in a hierarchical structure</a:t>
            </a:r>
            <a:r>
              <a:rPr lang="en-US" dirty="0"/>
              <a:t> </a:t>
            </a:r>
            <a:endParaRPr lang="en-US" dirty="0" smtClean="0"/>
          </a:p>
          <a:p>
            <a:pPr lvl="2" algn="just"/>
            <a:r>
              <a:rPr lang="en-US" dirty="0" smtClean="0"/>
              <a:t>Builds a tree whose root is the major activity of the project.</a:t>
            </a:r>
          </a:p>
          <a:p>
            <a:pPr lvl="2" algn="just"/>
            <a:r>
              <a:rPr lang="en-US" dirty="0" smtClean="0"/>
              <a:t>Each leaf represents a piece of work whose estimates can be confidently made.</a:t>
            </a:r>
            <a:endParaRPr lang="en-US" dirty="0"/>
          </a:p>
          <a:p>
            <a:pPr lvl="1" algn="just"/>
            <a:r>
              <a:rPr lang="en-US" dirty="0" smtClean="0"/>
              <a:t>Plan for each goal individually.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Project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 algn="just"/>
            <a:r>
              <a:rPr lang="en-US" sz="2800" dirty="0"/>
              <a:t>Changing customer requirement</a:t>
            </a:r>
          </a:p>
          <a:p>
            <a:pPr marL="571500" indent="-571500" algn="just"/>
            <a:r>
              <a:rPr lang="en-US" sz="2800" dirty="0"/>
              <a:t>Ambiguous/Incomplete requirement</a:t>
            </a:r>
          </a:p>
          <a:p>
            <a:pPr marL="571500" indent="-571500" algn="just"/>
            <a:r>
              <a:rPr lang="en-US" sz="2800" dirty="0"/>
              <a:t>Unrealistic deadline</a:t>
            </a:r>
          </a:p>
          <a:p>
            <a:pPr marL="571500" indent="-571500" algn="just"/>
            <a:r>
              <a:rPr lang="en-US" sz="2800" dirty="0"/>
              <a:t>An honest underestimate of effort</a:t>
            </a:r>
            <a:endParaRPr lang="en-GB" sz="2800" dirty="0"/>
          </a:p>
          <a:p>
            <a:pPr marL="571500" indent="-571500" algn="just"/>
            <a:r>
              <a:rPr lang="en-US" sz="2800" dirty="0"/>
              <a:t>Predictable and/or unpredictable risks</a:t>
            </a:r>
            <a:endParaRPr lang="en-GB" sz="2800" dirty="0"/>
          </a:p>
          <a:p>
            <a:pPr marL="571500" indent="-571500" algn="just"/>
            <a:r>
              <a:rPr lang="en-US" sz="2800" dirty="0"/>
              <a:t>Technical difficulties</a:t>
            </a:r>
            <a:endParaRPr lang="en-GB" sz="2800" dirty="0"/>
          </a:p>
          <a:p>
            <a:pPr marL="571500" indent="-571500" algn="just"/>
            <a:r>
              <a:rPr lang="en-US" sz="2800" dirty="0"/>
              <a:t>Miscommunication among project </a:t>
            </a:r>
            <a:r>
              <a:rPr lang="en-US" sz="2800" dirty="0" smtClean="0"/>
              <a:t>staff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192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7467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11632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Goal of WBS is to identify all the activities that a project must undertake.</a:t>
            </a:r>
          </a:p>
          <a:p>
            <a:pPr algn="just"/>
            <a:r>
              <a:rPr lang="en-US" dirty="0" smtClean="0"/>
              <a:t>A basis for estimating the resources necessary for the project as a whole</a:t>
            </a:r>
          </a:p>
          <a:p>
            <a:pPr lvl="1" algn="just"/>
            <a:r>
              <a:rPr lang="en-US" dirty="0" smtClean="0"/>
              <a:t>Estimate resources required for each leaf.</a:t>
            </a:r>
          </a:p>
          <a:p>
            <a:pPr algn="just"/>
            <a:r>
              <a:rPr lang="en-US" dirty="0" smtClean="0"/>
              <a:t>A basis for work assignment.</a:t>
            </a:r>
          </a:p>
          <a:p>
            <a:pPr algn="just"/>
            <a:r>
              <a:rPr lang="en-US" dirty="0" smtClean="0"/>
              <a:t>Used as an input to the scheduling process.</a:t>
            </a:r>
          </a:p>
          <a:p>
            <a:pPr lvl="1" algn="just"/>
            <a:r>
              <a:rPr lang="en-US" dirty="0" smtClean="0"/>
              <a:t>Decomposition – &gt; which task need to be done.</a:t>
            </a:r>
          </a:p>
          <a:p>
            <a:pPr lvl="1" algn="just"/>
            <a:r>
              <a:rPr lang="en-US" dirty="0" smtClean="0"/>
              <a:t>Scheduling – &gt; order in which to do task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59524"/>
            <a:ext cx="5616624" cy="302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2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Gantt Charts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A project control technique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/>
              <a:t>Defined by Henry L. Gantt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Used for several purposes, including scheduling, budgeting, and resource </a:t>
            </a:r>
            <a:r>
              <a:rPr lang="en-US" sz="2400" dirty="0" smtClean="0">
                <a:cs typeface="Times New Roman" pitchFamily="18" charset="0"/>
              </a:rPr>
              <a:t>planning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A bar chart, </a:t>
            </a:r>
          </a:p>
          <a:p>
            <a:pPr lvl="2" algn="just"/>
            <a:r>
              <a:rPr lang="en-US" sz="2000" dirty="0" smtClean="0"/>
              <a:t>Each bar representing an activity.</a:t>
            </a:r>
          </a:p>
          <a:p>
            <a:pPr lvl="2" algn="just"/>
            <a:r>
              <a:rPr lang="en-US" sz="2000" dirty="0" smtClean="0"/>
              <a:t>Drawn against the timeline. </a:t>
            </a:r>
            <a:endParaRPr lang="en-US" sz="2000" dirty="0"/>
          </a:p>
          <a:p>
            <a:pPr lvl="2" algn="just"/>
            <a:r>
              <a:rPr lang="en-US" sz="2000" dirty="0" smtClean="0"/>
              <a:t>The length of each bar is proportional to the length of time planned for the activity.</a:t>
            </a:r>
          </a:p>
          <a:p>
            <a:pPr lvl="1" algn="just"/>
            <a:r>
              <a:rPr lang="en-US" sz="2300" dirty="0" smtClean="0"/>
              <a:t>It does not identify activities.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36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836771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standard Gantt chart bar length shows actual duration.</a:t>
            </a:r>
          </a:p>
          <a:p>
            <a:r>
              <a:rPr lang="en-US" sz="2800" dirty="0" smtClean="0"/>
              <a:t>In enhanced version;</a:t>
            </a:r>
          </a:p>
          <a:p>
            <a:pPr lvl="1"/>
            <a:r>
              <a:rPr lang="en-US" sz="2400" dirty="0" smtClean="0"/>
              <a:t>White part shows actual duration.</a:t>
            </a:r>
          </a:p>
          <a:p>
            <a:pPr lvl="1"/>
            <a:r>
              <a:rPr lang="en-US" sz="2400" dirty="0" smtClean="0"/>
              <a:t>Gray part shows the slack time.</a:t>
            </a:r>
          </a:p>
          <a:p>
            <a:pPr lvl="1"/>
            <a:r>
              <a:rPr lang="en-US" sz="2400" dirty="0" smtClean="0"/>
              <a:t>Bar with full white part for a tsk with no slack time.</a:t>
            </a:r>
          </a:p>
          <a:p>
            <a:r>
              <a:rPr lang="en-US" sz="2800" dirty="0" smtClean="0"/>
              <a:t>Uses</a:t>
            </a:r>
          </a:p>
          <a:p>
            <a:pPr lvl="1"/>
            <a:r>
              <a:rPr lang="en-US" sz="2400" dirty="0" smtClean="0"/>
              <a:t>Allocate resources and plan staffing.</a:t>
            </a:r>
          </a:p>
          <a:p>
            <a:r>
              <a:rPr lang="en-US" sz="2800" dirty="0" smtClean="0"/>
              <a:t>Does not highlights inter-task dependencies.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589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Clr>
                <a:srgbClr val="FFFF00"/>
              </a:buClr>
              <a:buSzPct val="60000"/>
              <a:buFont typeface="Monotype Sorts" charset="2"/>
              <a:buNone/>
            </a:pPr>
            <a:r>
              <a:rPr lang="en-US" dirty="0"/>
              <a:t>A project has been defined to contain the following list of</a:t>
            </a:r>
          </a:p>
          <a:p>
            <a:pPr algn="just">
              <a:lnSpc>
                <a:spcPct val="60000"/>
              </a:lnSpc>
              <a:buClr>
                <a:srgbClr val="FFFF00"/>
              </a:buClr>
              <a:buSzPct val="60000"/>
              <a:buFont typeface="Monotype Sorts" charset="2"/>
              <a:buNone/>
            </a:pPr>
            <a:r>
              <a:rPr lang="en-US" dirty="0"/>
              <a:t>activities along with their required times for completion.</a:t>
            </a:r>
          </a:p>
          <a:p>
            <a:pPr algn="just">
              <a:lnSpc>
                <a:spcPct val="60000"/>
              </a:lnSpc>
              <a:buClr>
                <a:srgbClr val="FFFF00"/>
              </a:buClr>
              <a:buSzPct val="60000"/>
              <a:buFont typeface="Monotype Sorts" charset="2"/>
              <a:buNone/>
            </a:pPr>
            <a:endParaRPr lang="en-US" dirty="0"/>
          </a:p>
          <a:p>
            <a:pPr>
              <a:lnSpc>
                <a:spcPct val="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>
                <a:solidFill>
                  <a:srgbClr val="FF3300"/>
                </a:solidFill>
              </a:rPr>
              <a:t>      </a:t>
            </a:r>
            <a:r>
              <a:rPr lang="en-US" u="sng" dirty="0">
                <a:solidFill>
                  <a:srgbClr val="FF3300"/>
                </a:solidFill>
              </a:rPr>
              <a:t>Activity</a:t>
            </a:r>
            <a:r>
              <a:rPr lang="en-US" dirty="0">
                <a:solidFill>
                  <a:srgbClr val="FF3300"/>
                </a:solidFill>
              </a:rPr>
              <a:t>		      </a:t>
            </a:r>
            <a:r>
              <a:rPr lang="en-US" u="sng" dirty="0">
                <a:solidFill>
                  <a:srgbClr val="FF3300"/>
                </a:solidFill>
              </a:rPr>
              <a:t>Time (weeks)</a:t>
            </a:r>
            <a:r>
              <a:rPr lang="en-US" dirty="0">
                <a:solidFill>
                  <a:srgbClr val="FF3300"/>
                </a:solidFill>
              </a:rPr>
              <a:t>     </a:t>
            </a:r>
            <a:r>
              <a:rPr lang="en-US" u="sng" dirty="0">
                <a:solidFill>
                  <a:srgbClr val="FF3300"/>
                </a:solidFill>
              </a:rPr>
              <a:t>Immediate Predecessors</a:t>
            </a:r>
            <a:endParaRPr lang="en-US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A-collect requirements	2		-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B-analyze processes		3		A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C-analyze data		3		B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D-design processes		7		B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E-design data			6		B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F-design screens		1		C, D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G-design reports		5		D, E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H-programming		4		F, G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I-test and document		8		G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/>
              <a:t>J-install			2		H, I</a:t>
            </a:r>
            <a:endParaRPr lang="en-US" i="1" u="sng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Group 63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151948"/>
              </p:ext>
            </p:extLst>
          </p:nvPr>
        </p:nvGraphicFramePr>
        <p:xfrm>
          <a:off x="1066800" y="1260047"/>
          <a:ext cx="8077200" cy="5121280"/>
        </p:xfrm>
        <a:graphic>
          <a:graphicData uri="http://schemas.openxmlformats.org/drawingml/2006/table">
            <a:tbl>
              <a:tblPr/>
              <a:tblGrid>
                <a:gridCol w="234919"/>
                <a:gridCol w="286567"/>
                <a:gridCol w="261575"/>
                <a:gridCol w="258244"/>
                <a:gridCol w="261575"/>
                <a:gridCol w="259910"/>
                <a:gridCol w="261577"/>
                <a:gridCol w="259910"/>
                <a:gridCol w="261575"/>
                <a:gridCol w="259910"/>
                <a:gridCol w="259910"/>
                <a:gridCol w="302896"/>
                <a:gridCol w="218591"/>
                <a:gridCol w="259910"/>
                <a:gridCol w="261575"/>
                <a:gridCol w="259910"/>
                <a:gridCol w="309893"/>
                <a:gridCol w="245953"/>
                <a:gridCol w="225551"/>
                <a:gridCol w="259910"/>
                <a:gridCol w="276539"/>
                <a:gridCol w="244946"/>
                <a:gridCol w="261577"/>
                <a:gridCol w="259910"/>
                <a:gridCol w="259910"/>
                <a:gridCol w="259910"/>
                <a:gridCol w="261575"/>
                <a:gridCol w="259910"/>
                <a:gridCol w="261577"/>
                <a:gridCol w="259910"/>
                <a:gridCol w="261575"/>
              </a:tblGrid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1043608" y="6858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20"/>
          <p:cNvSpPr txBox="1">
            <a:spLocks noChangeArrowheads="1"/>
          </p:cNvSpPr>
          <p:nvPr/>
        </p:nvSpPr>
        <p:spPr bwMode="auto">
          <a:xfrm>
            <a:off x="1179364" y="133625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Text Box 721"/>
          <p:cNvSpPr txBox="1">
            <a:spLocks noChangeArrowheads="1"/>
          </p:cNvSpPr>
          <p:nvPr/>
        </p:nvSpPr>
        <p:spPr bwMode="auto">
          <a:xfrm>
            <a:off x="1769715" y="186965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 Box 723"/>
          <p:cNvSpPr txBox="1">
            <a:spLocks noChangeArrowheads="1"/>
          </p:cNvSpPr>
          <p:nvPr/>
        </p:nvSpPr>
        <p:spPr bwMode="auto">
          <a:xfrm>
            <a:off x="2555776" y="240305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Text Box 724"/>
          <p:cNvSpPr txBox="1">
            <a:spLocks noChangeArrowheads="1"/>
          </p:cNvSpPr>
          <p:nvPr/>
        </p:nvSpPr>
        <p:spPr bwMode="auto">
          <a:xfrm>
            <a:off x="3059832" y="286025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Text Box 725"/>
          <p:cNvSpPr txBox="1">
            <a:spLocks noChangeArrowheads="1"/>
          </p:cNvSpPr>
          <p:nvPr/>
        </p:nvSpPr>
        <p:spPr bwMode="auto">
          <a:xfrm>
            <a:off x="2921843" y="339216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Text Box 726"/>
          <p:cNvSpPr txBox="1">
            <a:spLocks noChangeArrowheads="1"/>
          </p:cNvSpPr>
          <p:nvPr/>
        </p:nvSpPr>
        <p:spPr bwMode="auto">
          <a:xfrm>
            <a:off x="4160267" y="385085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Text Box 727"/>
          <p:cNvSpPr txBox="1">
            <a:spLocks noChangeArrowheads="1"/>
          </p:cNvSpPr>
          <p:nvPr/>
        </p:nvSpPr>
        <p:spPr bwMode="auto">
          <a:xfrm>
            <a:off x="4623048" y="438425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Text Box 728"/>
          <p:cNvSpPr txBox="1">
            <a:spLocks noChangeArrowheads="1"/>
          </p:cNvSpPr>
          <p:nvPr/>
        </p:nvSpPr>
        <p:spPr bwMode="auto">
          <a:xfrm>
            <a:off x="5919192" y="491765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Text Box 729"/>
          <p:cNvSpPr txBox="1">
            <a:spLocks noChangeArrowheads="1"/>
          </p:cNvSpPr>
          <p:nvPr/>
        </p:nvSpPr>
        <p:spPr bwMode="auto">
          <a:xfrm>
            <a:off x="6377657" y="545105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Text Box 730"/>
          <p:cNvSpPr txBox="1">
            <a:spLocks noChangeArrowheads="1"/>
          </p:cNvSpPr>
          <p:nvPr/>
        </p:nvSpPr>
        <p:spPr bwMode="auto">
          <a:xfrm>
            <a:off x="7645226" y="598445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Text Box 733"/>
          <p:cNvSpPr txBox="1">
            <a:spLocks noChangeArrowheads="1"/>
          </p:cNvSpPr>
          <p:nvPr/>
        </p:nvSpPr>
        <p:spPr bwMode="auto">
          <a:xfrm>
            <a:off x="152450" y="764704"/>
            <a:ext cx="740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734"/>
          <p:cNvSpPr txBox="1">
            <a:spLocks noChangeArrowheads="1"/>
          </p:cNvSpPr>
          <p:nvPr/>
        </p:nvSpPr>
        <p:spPr bwMode="auto">
          <a:xfrm>
            <a:off x="651645" y="323364"/>
            <a:ext cx="8492355" cy="369332"/>
          </a:xfrm>
          <a:prstGeom prst="rect">
            <a:avLst/>
          </a:prstGeom>
          <a:noFill/>
          <a:ln w="508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0                  5                   </a:t>
            </a:r>
            <a:r>
              <a:rPr lang="en-US" dirty="0">
                <a:solidFill>
                  <a:schemeClr val="tx1"/>
                </a:solidFill>
              </a:rPr>
              <a:t>10    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tx1"/>
                </a:solidFill>
              </a:rPr>
              <a:t>  15              </a:t>
            </a:r>
            <a:r>
              <a:rPr lang="en-US" dirty="0">
                <a:solidFill>
                  <a:schemeClr val="tx1"/>
                </a:solidFill>
              </a:rPr>
              <a:t>20     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tx1"/>
                </a:solidFill>
              </a:rPr>
              <a:t>  25                30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2339752" y="674712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3707904" y="692696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932040" y="692696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8604448" y="692696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6084168" y="692696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7308304" y="692696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3608" y="764704"/>
            <a:ext cx="45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PERT (Program Evaluation and Review Technique) Chart</a:t>
            </a:r>
          </a:p>
          <a:p>
            <a:pPr lvl="1" algn="just"/>
            <a:r>
              <a:rPr lang="en-US" sz="2400" dirty="0" smtClean="0"/>
              <a:t>A network of boxes (or Circles) and arrows.</a:t>
            </a:r>
          </a:p>
          <a:p>
            <a:pPr lvl="1" algn="just"/>
            <a:r>
              <a:rPr lang="en-US" sz="2400" dirty="0" smtClean="0"/>
              <a:t>Activities are represented in boxes or arrows.</a:t>
            </a:r>
          </a:p>
          <a:p>
            <a:pPr lvl="2" algn="just"/>
            <a:r>
              <a:rPr lang="en-US" sz="2000" dirty="0"/>
              <a:t>Starting and ending dates can be shown in the boxes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pPr lvl="2" algn="just"/>
            <a:r>
              <a:rPr lang="en-US" sz="2000" dirty="0" smtClean="0"/>
              <a:t>Can designate as a milestone.</a:t>
            </a:r>
          </a:p>
          <a:p>
            <a:pPr lvl="3" algn="just"/>
            <a:r>
              <a:rPr lang="en-US" sz="2000" dirty="0" smtClean="0"/>
              <a:t>An activity whose completion signals an important accomplishment in the life of the project.</a:t>
            </a:r>
          </a:p>
          <a:p>
            <a:pPr lvl="1" algn="just"/>
            <a:r>
              <a:rPr lang="en-US" sz="2400" dirty="0" smtClean="0"/>
              <a:t>Arrow shows the dependencies of activities on one another.</a:t>
            </a:r>
          </a:p>
          <a:p>
            <a:pPr lvl="2" algn="just"/>
            <a:r>
              <a:rPr lang="en-US" sz="2000" dirty="0" smtClean="0"/>
              <a:t>Activity at the head of an arrow can not start until the activity at the tail of the arrow is finished.</a:t>
            </a:r>
          </a:p>
        </p:txBody>
      </p:sp>
    </p:spTree>
    <p:extLst>
      <p:ext uri="{BB962C8B-B14F-4D97-AF65-F5344CB8AC3E}">
        <p14:creationId xmlns:p14="http://schemas.microsoft.com/office/powerpoint/2010/main" val="26029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136904" cy="4873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Steps</a:t>
            </a:r>
          </a:p>
          <a:p>
            <a:pPr lvl="1" algn="just"/>
            <a:r>
              <a:rPr lang="en-US" sz="1800" dirty="0" smtClean="0"/>
              <a:t>List all activities</a:t>
            </a:r>
          </a:p>
          <a:p>
            <a:pPr lvl="1" algn="just"/>
            <a:r>
              <a:rPr lang="en-US" sz="1800" dirty="0" smtClean="0"/>
              <a:t>Estimate the duration of each activity.</a:t>
            </a:r>
          </a:p>
          <a:p>
            <a:pPr lvl="1" algn="just"/>
            <a:r>
              <a:rPr lang="en-US" sz="1800" dirty="0" smtClean="0"/>
              <a:t>Determine the dependence of the activities on each other.</a:t>
            </a:r>
          </a:p>
          <a:p>
            <a:pPr lvl="1" algn="just"/>
            <a:r>
              <a:rPr lang="en-US" sz="1800" dirty="0" smtClean="0"/>
              <a:t>Prepare PERT</a:t>
            </a:r>
          </a:p>
          <a:p>
            <a:pPr lvl="1" algn="just"/>
            <a:r>
              <a:rPr lang="en-US" sz="1800" dirty="0" smtClean="0"/>
              <a:t>Compute Earliest start or finish dates and latest start or finish dates.</a:t>
            </a: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8" y="2636912"/>
            <a:ext cx="6327676" cy="42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9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PERT charts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</a:t>
            </a:r>
            <a:r>
              <a:rPr lang="en-US" dirty="0">
                <a:cs typeface="Times New Roman" pitchFamily="18" charset="0"/>
              </a:rPr>
              <a:t>ritical path for the project (shown in bold)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Path in which any delay </a:t>
            </a:r>
            <a:r>
              <a:rPr lang="en-US" dirty="0">
                <a:cs typeface="Times New Roman" pitchFamily="18" charset="0"/>
              </a:rPr>
              <a:t>in any activity </a:t>
            </a:r>
            <a:r>
              <a:rPr lang="en-US" dirty="0" smtClean="0">
                <a:cs typeface="Times New Roman" pitchFamily="18" charset="0"/>
              </a:rPr>
              <a:t>causes </a:t>
            </a:r>
            <a:r>
              <a:rPr lang="en-US" dirty="0">
                <a:cs typeface="Times New Roman" pitchFamily="18" charset="0"/>
              </a:rPr>
              <a:t>a delay in the entire project</a:t>
            </a:r>
            <a:r>
              <a:rPr lang="en-US" dirty="0"/>
              <a:t> </a:t>
            </a:r>
          </a:p>
          <a:p>
            <a:pPr lvl="2" algn="just"/>
            <a:r>
              <a:rPr lang="en-US" dirty="0" smtClean="0">
                <a:cs typeface="Times New Roman" pitchFamily="18" charset="0"/>
              </a:rPr>
              <a:t>Activities on </a:t>
            </a:r>
            <a:r>
              <a:rPr lang="en-US" dirty="0">
                <a:cs typeface="Times New Roman" pitchFamily="18" charset="0"/>
              </a:rPr>
              <a:t>the critical path must be monitored more closely than other </a:t>
            </a:r>
            <a:r>
              <a:rPr lang="en-US" dirty="0" smtClean="0">
                <a:cs typeface="Times New Roman" pitchFamily="18" charset="0"/>
              </a:rPr>
              <a:t>activities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Salient Features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/>
              <a:t>F</a:t>
            </a:r>
            <a:r>
              <a:rPr lang="en-US" sz="2200" dirty="0" smtClean="0">
                <a:cs typeface="Times New Roman" pitchFamily="18" charset="0"/>
              </a:rPr>
              <a:t>orce and helps </a:t>
            </a:r>
            <a:r>
              <a:rPr lang="en-US" sz="2200" dirty="0">
                <a:cs typeface="Times New Roman" pitchFamily="18" charset="0"/>
              </a:rPr>
              <a:t>the manager to plan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Show interrelationships among tasks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Clearly </a:t>
            </a:r>
            <a:r>
              <a:rPr lang="en-US" dirty="0">
                <a:cs typeface="Times New Roman" pitchFamily="18" charset="0"/>
              </a:rPr>
              <a:t>identifies the critical path 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Allows to consider alternative approaches to cope with a potential problem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Exposes parallelism </a:t>
            </a:r>
            <a:r>
              <a:rPr lang="en-US" sz="2200" dirty="0">
                <a:cs typeface="Times New Roman" pitchFamily="18" charset="0"/>
              </a:rPr>
              <a:t>in the activities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Helps in </a:t>
            </a:r>
            <a:r>
              <a:rPr lang="en-US" dirty="0">
                <a:cs typeface="Times New Roman" pitchFamily="18" charset="0"/>
              </a:rPr>
              <a:t>allocating resources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Allow scheduling and simulation of alternative schedules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Enable the manager to monitor and control </a:t>
            </a:r>
            <a:r>
              <a:rPr lang="en-US" sz="2200" dirty="0" smtClean="0">
                <a:cs typeface="Times New Roman" pitchFamily="18" charset="0"/>
              </a:rPr>
              <a:t>project</a:t>
            </a:r>
            <a:endParaRPr lang="en-US" sz="2200" dirty="0">
              <a:cs typeface="Times New Roman" pitchFamily="18" charset="0"/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35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smtClean="0"/>
              <a:t>..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891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Gantt </a:t>
            </a:r>
            <a:r>
              <a:rPr lang="en-US" sz="2800" dirty="0" err="1" smtClean="0">
                <a:cs typeface="Times New Roman" pitchFamily="18" charset="0"/>
              </a:rPr>
              <a:t>Vs</a:t>
            </a:r>
            <a:r>
              <a:rPr lang="en-US" sz="2800" dirty="0" smtClean="0">
                <a:cs typeface="Times New Roman" pitchFamily="18" charset="0"/>
              </a:rPr>
              <a:t> PERT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cs typeface="Times New Roman" pitchFamily="18" charset="0"/>
              </a:rPr>
              <a:t>Gantt – Planning and utilization of resources.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cs typeface="Times New Roman" pitchFamily="18" charset="0"/>
              </a:rPr>
              <a:t>PERT – Monitoring of process.</a:t>
            </a:r>
            <a:endParaRPr lang="en-US" sz="25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Management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art of getting work done through other people.</a:t>
            </a:r>
          </a:p>
          <a:p>
            <a:pPr algn="just"/>
            <a:r>
              <a:rPr lang="en-US" dirty="0">
                <a:cs typeface="Times New Roman" pitchFamily="18" charset="0"/>
              </a:rPr>
              <a:t>"The creation and maintenance of an internal environment </a:t>
            </a:r>
            <a:r>
              <a:rPr lang="en-US" dirty="0" smtClean="0">
                <a:cs typeface="Times New Roman" pitchFamily="18" charset="0"/>
              </a:rPr>
              <a:t>in </a:t>
            </a:r>
            <a:r>
              <a:rPr lang="en-US" dirty="0">
                <a:cs typeface="Times New Roman" pitchFamily="18" charset="0"/>
              </a:rPr>
              <a:t>an enterprise where individuals, working together in </a:t>
            </a:r>
            <a:r>
              <a:rPr lang="en-US" dirty="0" smtClean="0">
                <a:cs typeface="Times New Roman" pitchFamily="18" charset="0"/>
              </a:rPr>
              <a:t>groups</a:t>
            </a:r>
            <a:r>
              <a:rPr lang="en-US" dirty="0">
                <a:cs typeface="Times New Roman" pitchFamily="18" charset="0"/>
              </a:rPr>
              <a:t>, can perform efficiently and effectively toward the </a:t>
            </a:r>
            <a:r>
              <a:rPr lang="en-US" dirty="0" smtClean="0">
                <a:cs typeface="Times New Roman" pitchFamily="18" charset="0"/>
              </a:rPr>
              <a:t>attainment </a:t>
            </a:r>
            <a:r>
              <a:rPr lang="en-US" dirty="0">
                <a:cs typeface="Times New Roman" pitchFamily="18" charset="0"/>
              </a:rPr>
              <a:t>of group goals"</a:t>
            </a:r>
            <a:r>
              <a:rPr lang="it-IT" dirty="0"/>
              <a:t> </a:t>
            </a:r>
            <a:r>
              <a:rPr lang="en-US" dirty="0"/>
              <a:t> (Koontz et al, 1980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0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Planning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Determine the flow of information, people, and products.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Organizing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Establishment of clear line of authority and responsibility.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Staffing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Hiring, compensating, developing and promoting employees.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Directing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Leading Subordinates.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Controlling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Measuring and Correcting activities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Define and document the assumptions, goals, and constraints of the project.</a:t>
            </a:r>
          </a:p>
          <a:p>
            <a:pPr algn="just"/>
            <a:r>
              <a:rPr lang="en-US" dirty="0" smtClean="0"/>
              <a:t>Plan for how best to meet the requirements within the constraints.</a:t>
            </a:r>
          </a:p>
          <a:p>
            <a:pPr lvl="1" algn="just"/>
            <a:r>
              <a:rPr lang="en-US" dirty="0" smtClean="0"/>
              <a:t>Process model, resources, cost, schedule.</a:t>
            </a:r>
          </a:p>
          <a:p>
            <a:pPr algn="just"/>
            <a:r>
              <a:rPr lang="en-US" dirty="0" smtClean="0"/>
              <a:t>Software Productivity</a:t>
            </a:r>
          </a:p>
          <a:p>
            <a:pPr lvl="1" algn="just"/>
            <a:r>
              <a:rPr lang="en-US" dirty="0" smtClean="0"/>
              <a:t>People </a:t>
            </a:r>
            <a:r>
              <a:rPr lang="en-US" smtClean="0"/>
              <a:t>&amp; Process</a:t>
            </a:r>
            <a:endParaRPr lang="en-US" dirty="0" smtClean="0"/>
          </a:p>
          <a:p>
            <a:pPr lvl="1" algn="just"/>
            <a:r>
              <a:rPr lang="en-US" dirty="0" smtClean="0"/>
              <a:t>Basis for estimating resource requirements.</a:t>
            </a:r>
          </a:p>
          <a:p>
            <a:pPr lvl="1" algn="just"/>
            <a:r>
              <a:rPr lang="en-US" dirty="0" smtClean="0"/>
              <a:t>Basis for evaluating the performance of individuals, processes, and tools etc.</a:t>
            </a:r>
          </a:p>
          <a:p>
            <a:pPr lvl="1" algn="just"/>
            <a:r>
              <a:rPr lang="en-US" dirty="0" smtClean="0"/>
              <a:t>If it can be measured quantitatively;</a:t>
            </a:r>
          </a:p>
          <a:p>
            <a:pPr lvl="2" algn="just"/>
            <a:r>
              <a:rPr lang="en-US" dirty="0" smtClean="0"/>
              <a:t>Can make improvements.</a:t>
            </a:r>
          </a:p>
          <a:p>
            <a:pPr lvl="1" algn="just"/>
            <a:r>
              <a:rPr lang="en-US" dirty="0"/>
              <a:t>Factors affecting </a:t>
            </a:r>
            <a:r>
              <a:rPr lang="en-US" dirty="0" smtClean="0"/>
              <a:t>productivity</a:t>
            </a:r>
          </a:p>
          <a:p>
            <a:pPr lvl="2" algn="just"/>
            <a:r>
              <a:rPr lang="en-US" dirty="0"/>
              <a:t>Professionals' </a:t>
            </a:r>
            <a:r>
              <a:rPr lang="en-US" dirty="0" smtClean="0"/>
              <a:t>capabilities, Product complexity, Schedule constraints, Previous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pPr algn="just"/>
            <a:r>
              <a:rPr lang="en-US" dirty="0" smtClean="0"/>
              <a:t>Productivity Metrics</a:t>
            </a:r>
          </a:p>
          <a:p>
            <a:pPr lvl="1" algn="just"/>
            <a:r>
              <a:rPr lang="en-US" dirty="0" smtClean="0"/>
              <a:t>Source Lines Produced per unit time.</a:t>
            </a:r>
          </a:p>
          <a:p>
            <a:pPr lvl="2" algn="just"/>
            <a:r>
              <a:rPr lang="en-US" dirty="0" smtClean="0"/>
              <a:t>Not a measure of quality.</a:t>
            </a:r>
          </a:p>
          <a:p>
            <a:pPr lvl="1" algn="just"/>
            <a:r>
              <a:rPr lang="en-US" dirty="0" smtClean="0"/>
              <a:t>Amount of value or Functionality produced per unit time.</a:t>
            </a:r>
          </a:p>
          <a:p>
            <a:pPr lvl="2" algn="just"/>
            <a:r>
              <a:rPr lang="en-US" dirty="0" smtClean="0"/>
              <a:t>Difficult to quantify.</a:t>
            </a:r>
          </a:p>
          <a:p>
            <a:pPr lvl="1" algn="just"/>
            <a:r>
              <a:rPr lang="en-US" dirty="0" smtClean="0"/>
              <a:t>Function Points</a:t>
            </a:r>
          </a:p>
          <a:p>
            <a:pPr algn="just"/>
            <a:r>
              <a:rPr lang="en-US" dirty="0" smtClean="0"/>
              <a:t>Not used to measure the ability or the productivity of a s/w engineer.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Cost Estimation</a:t>
            </a:r>
          </a:p>
          <a:p>
            <a:pPr lvl="1" algn="just"/>
            <a:r>
              <a:rPr lang="en-US" sz="2400" dirty="0" smtClean="0"/>
              <a:t>Primary cost is for people.</a:t>
            </a:r>
          </a:p>
          <a:p>
            <a:pPr lvl="1" algn="just"/>
            <a:r>
              <a:rPr lang="en-US" sz="2400" dirty="0" smtClean="0"/>
              <a:t>Uses</a:t>
            </a:r>
          </a:p>
          <a:p>
            <a:pPr lvl="2" algn="just"/>
            <a:r>
              <a:rPr lang="en-US" sz="2000" dirty="0" smtClean="0"/>
              <a:t>To decide the number of engineers needed for the project and develop a schedule during the planning stage.</a:t>
            </a:r>
          </a:p>
          <a:p>
            <a:pPr lvl="2" algn="just"/>
            <a:r>
              <a:rPr lang="en-US" sz="2000" dirty="0" smtClean="0"/>
              <a:t>Monitor the projects progress.</a:t>
            </a:r>
          </a:p>
          <a:p>
            <a:pPr lvl="1" algn="just"/>
            <a:r>
              <a:rPr lang="en-US" sz="2400" dirty="0" smtClean="0"/>
              <a:t>Project size is used as a basis for determining the effort and thus the costs and time associated with the later stages of SDLC.</a:t>
            </a:r>
          </a:p>
          <a:p>
            <a:pPr lvl="2"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80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formula for effort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95600" y="2286000"/>
            <a:ext cx="3404592" cy="646331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b="0">
                <a:cs typeface="Times New Roman" pitchFamily="18" charset="0"/>
              </a:rPr>
              <a:t>PM = c.KLOC</a:t>
            </a:r>
            <a:r>
              <a:rPr lang="en-US" sz="3600" b="0" baseline="30000">
                <a:cs typeface="Times New Roman" pitchFamily="18" charset="0"/>
              </a:rPr>
              <a:t>k</a:t>
            </a:r>
            <a:r>
              <a:rPr lang="it-IT" sz="3600" b="0"/>
              <a:t>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34884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buFontTx/>
              <a:buChar char="•"/>
            </a:pPr>
            <a:r>
              <a:rPr lang="en-US" b="0" dirty="0" smtClean="0"/>
              <a:t> </a:t>
            </a:r>
            <a:r>
              <a:rPr lang="en-US" b="0" dirty="0"/>
              <a:t>PM: person month</a:t>
            </a:r>
          </a:p>
          <a:p>
            <a:pPr lvl="1">
              <a:buFontTx/>
              <a:buChar char="•"/>
            </a:pPr>
            <a:r>
              <a:rPr lang="en-US" b="0" dirty="0"/>
              <a:t> KLOC: K lines of code</a:t>
            </a:r>
          </a:p>
          <a:p>
            <a:pPr lvl="1">
              <a:buFontTx/>
              <a:buChar char="•"/>
            </a:pPr>
            <a:r>
              <a:rPr lang="en-US" b="0" dirty="0"/>
              <a:t> c, k depend on the model</a:t>
            </a:r>
          </a:p>
          <a:p>
            <a:pPr lvl="1">
              <a:buFontTx/>
              <a:buChar char="•"/>
            </a:pPr>
            <a:r>
              <a:rPr lang="en-US" b="0" dirty="0"/>
              <a:t> k&gt;1 (non-linear growth)</a:t>
            </a:r>
            <a:endParaRPr lang="it-IT" b="0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55576" y="5013176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0" dirty="0"/>
              <a:t>Initial estimate then calibrated using a </a:t>
            </a:r>
            <a:r>
              <a:rPr lang="en-US" sz="2400" b="0" dirty="0" smtClean="0"/>
              <a:t>number of </a:t>
            </a:r>
            <a:r>
              <a:rPr lang="en-US" sz="2400" b="0" dirty="0"/>
              <a:t>"cost drivers"</a:t>
            </a:r>
            <a:endParaRPr lang="it-IT" sz="2400" b="0" dirty="0"/>
          </a:p>
        </p:txBody>
      </p:sp>
    </p:spTree>
    <p:extLst>
      <p:ext uri="{BB962C8B-B14F-4D97-AF65-F5344CB8AC3E}">
        <p14:creationId xmlns:p14="http://schemas.microsoft.com/office/powerpoint/2010/main" val="15396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1143000"/>
          </a:xfrm>
        </p:spPr>
        <p:txBody>
          <a:bodyPr/>
          <a:lstStyle/>
          <a:p>
            <a:r>
              <a:rPr lang="en-US"/>
              <a:t>Typical cost driver categories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Product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reliability requirements or inherent complexity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Computer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are there execution time or storage constraints?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Personnel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are the personnel experienced in the application area or the programming language being used?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Project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are sophisticated software tools being used?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713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1828</Words>
  <Application>Microsoft Office PowerPoint</Application>
  <PresentationFormat>On-screen Show (4:3)</PresentationFormat>
  <Paragraphs>589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Software  engineering module – II Management</vt:lpstr>
      <vt:lpstr>Why Project Fail?</vt:lpstr>
      <vt:lpstr>Management </vt:lpstr>
      <vt:lpstr>Management Functions</vt:lpstr>
      <vt:lpstr>Project Planning</vt:lpstr>
      <vt:lpstr>Contnd..</vt:lpstr>
      <vt:lpstr>Contnd..</vt:lpstr>
      <vt:lpstr>Generic formula for effort</vt:lpstr>
      <vt:lpstr>Typical cost driver categories</vt:lpstr>
      <vt:lpstr>Cost estimation procedure</vt:lpstr>
      <vt:lpstr>Constructive Cost Model (COCOMO)</vt:lpstr>
      <vt:lpstr>Contnd..</vt:lpstr>
      <vt:lpstr>Contnd..</vt:lpstr>
      <vt:lpstr>PowerPoint Presentation</vt:lpstr>
      <vt:lpstr>Contnd..</vt:lpstr>
      <vt:lpstr>COCOMO II</vt:lpstr>
      <vt:lpstr>Contnd..</vt:lpstr>
      <vt:lpstr>Contnd..</vt:lpstr>
      <vt:lpstr>Project Control</vt:lpstr>
      <vt:lpstr>Contnd..</vt:lpstr>
      <vt:lpstr>Contnd..</vt:lpstr>
      <vt:lpstr>PowerPoint Presentation</vt:lpstr>
      <vt:lpstr>Contnd..</vt:lpstr>
      <vt:lpstr>Exercise 1</vt:lpstr>
      <vt:lpstr>PowerPoint Presentation</vt:lpstr>
      <vt:lpstr>Contnd..</vt:lpstr>
      <vt:lpstr>Contnd..</vt:lpstr>
      <vt:lpstr>Analysis of PERT charts</vt:lpstr>
      <vt:lpstr>Contnd..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module – II Management</dc:title>
  <dc:creator>Amel</dc:creator>
  <cp:lastModifiedBy>Amel</cp:lastModifiedBy>
  <cp:revision>179</cp:revision>
  <dcterms:created xsi:type="dcterms:W3CDTF">2013-02-08T03:45:21Z</dcterms:created>
  <dcterms:modified xsi:type="dcterms:W3CDTF">2017-04-08T06:56:27Z</dcterms:modified>
</cp:coreProperties>
</file>