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313" r:id="rId11"/>
    <p:sldId id="264" r:id="rId12"/>
    <p:sldId id="310" r:id="rId13"/>
    <p:sldId id="314" r:id="rId14"/>
    <p:sldId id="311" r:id="rId15"/>
    <p:sldId id="312" r:id="rId16"/>
    <p:sldId id="265" r:id="rId17"/>
    <p:sldId id="285" r:id="rId18"/>
    <p:sldId id="286" r:id="rId19"/>
    <p:sldId id="287" r:id="rId20"/>
    <p:sldId id="289" r:id="rId21"/>
    <p:sldId id="288" r:id="rId22"/>
    <p:sldId id="294" r:id="rId23"/>
    <p:sldId id="295" r:id="rId24"/>
    <p:sldId id="297" r:id="rId25"/>
    <p:sldId id="296" r:id="rId26"/>
    <p:sldId id="298" r:id="rId27"/>
    <p:sldId id="290" r:id="rId28"/>
    <p:sldId id="299" r:id="rId29"/>
    <p:sldId id="291" r:id="rId30"/>
    <p:sldId id="301" r:id="rId31"/>
    <p:sldId id="320" r:id="rId32"/>
    <p:sldId id="321" r:id="rId33"/>
    <p:sldId id="302" r:id="rId34"/>
    <p:sldId id="322" r:id="rId35"/>
    <p:sldId id="300" r:id="rId36"/>
    <p:sldId id="303" r:id="rId37"/>
    <p:sldId id="323" r:id="rId38"/>
    <p:sldId id="324" r:id="rId39"/>
    <p:sldId id="304" r:id="rId40"/>
    <p:sldId id="306" r:id="rId41"/>
    <p:sldId id="326" r:id="rId42"/>
    <p:sldId id="307" r:id="rId43"/>
    <p:sldId id="305" r:id="rId44"/>
    <p:sldId id="308" r:id="rId45"/>
    <p:sldId id="309" r:id="rId46"/>
    <p:sldId id="318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981CCFD-29E2-449B-B323-6BECC5E19FC2}">
          <p14:sldIdLst>
            <p14:sldId id="256"/>
            <p14:sldId id="260"/>
            <p14:sldId id="257"/>
            <p14:sldId id="258"/>
            <p14:sldId id="259"/>
            <p14:sldId id="261"/>
            <p14:sldId id="262"/>
            <p14:sldId id="263"/>
            <p14:sldId id="313"/>
            <p14:sldId id="264"/>
            <p14:sldId id="310"/>
            <p14:sldId id="314"/>
            <p14:sldId id="311"/>
            <p14:sldId id="312"/>
            <p14:sldId id="265"/>
            <p14:sldId id="285"/>
            <p14:sldId id="286"/>
            <p14:sldId id="287"/>
            <p14:sldId id="289"/>
            <p14:sldId id="288"/>
            <p14:sldId id="294"/>
            <p14:sldId id="295"/>
            <p14:sldId id="297"/>
            <p14:sldId id="296"/>
            <p14:sldId id="298"/>
            <p14:sldId id="290"/>
            <p14:sldId id="299"/>
            <p14:sldId id="291"/>
            <p14:sldId id="301"/>
            <p14:sldId id="320"/>
            <p14:sldId id="321"/>
            <p14:sldId id="302"/>
            <p14:sldId id="322"/>
            <p14:sldId id="300"/>
            <p14:sldId id="303"/>
          </p14:sldIdLst>
        </p14:section>
        <p14:section name="Untitled Section" id="{0B9E3ED6-5F19-4631-B610-09CFAD6BD75B}">
          <p14:sldIdLst>
            <p14:sldId id="323"/>
            <p14:sldId id="324"/>
            <p14:sldId id="304"/>
            <p14:sldId id="306"/>
            <p14:sldId id="326"/>
            <p14:sldId id="307"/>
            <p14:sldId id="305"/>
            <p14:sldId id="308"/>
            <p14:sldId id="309"/>
            <p14:sldId id="318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567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7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39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001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142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FFF39D"/>
                </a:solidFill>
              </a:rPr>
              <a:pPr/>
              <a:t>3/8/2017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19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16524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2196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929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85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79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65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61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561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0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75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9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77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07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477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03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46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F866-1B23-43F6-8240-CAF0F3A1F3A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1125-5EBD-49D8-83E1-4B072CD55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27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6A9078-5E8D-460E-9B4E-2BFFC9C2F688}" type="datetimeFigureOut">
              <a:rPr lang="en-US" smtClean="0">
                <a:solidFill>
                  <a:srgbClr val="575F6D"/>
                </a:solidFill>
              </a:rPr>
              <a:pPr/>
              <a:t>3/8/2017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31B5F58-6C00-4712-9D24-BBBCB3948A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560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00"/>
            <a:ext cx="60198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Software  engineering</a:t>
            </a:r>
            <a:br>
              <a:rPr lang="en-US" dirty="0" smtClean="0"/>
            </a:br>
            <a:r>
              <a:rPr lang="en-US" dirty="0" smtClean="0"/>
              <a:t>module – III</a:t>
            </a:r>
            <a:br>
              <a:rPr lang="en-US" dirty="0" smtClean="0"/>
            </a:br>
            <a:r>
              <a:rPr lang="en-US" dirty="0"/>
              <a:t>Requirement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Semester VI</a:t>
            </a:r>
            <a:br>
              <a:rPr lang="en-US" dirty="0" smtClean="0"/>
            </a:br>
            <a:r>
              <a:rPr lang="en-US" dirty="0" err="1" smtClean="0"/>
              <a:t>B.Tech</a:t>
            </a:r>
            <a:r>
              <a:rPr lang="en-US" dirty="0" smtClean="0"/>
              <a:t>. CSE</a:t>
            </a:r>
            <a:br>
              <a:rPr lang="en-US" dirty="0" smtClean="0"/>
            </a:br>
            <a:r>
              <a:rPr lang="en-US" dirty="0" err="1" smtClean="0"/>
              <a:t>Viswajyothi</a:t>
            </a:r>
            <a:r>
              <a:rPr lang="en-US" dirty="0" smtClean="0"/>
              <a:t>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7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Elicitation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4873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Elicit requirements from customers, users and others.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out from customers, users and others what the product objectives are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to be done 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fits into business needs, and </a:t>
            </a: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is used on a day to day basis  </a:t>
            </a:r>
          </a:p>
          <a:p>
            <a:pPr algn="just">
              <a:lnSpc>
                <a:spcPct val="80000"/>
              </a:lnSpc>
            </a:pPr>
            <a:endParaRPr lang="en-US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07152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Collaborative Requirements </a:t>
            </a:r>
            <a:r>
              <a:rPr lang="en-IN" sz="2800" dirty="0" smtClean="0"/>
              <a:t>Gathering</a:t>
            </a:r>
          </a:p>
          <a:p>
            <a:pPr lvl="1" algn="just"/>
            <a:r>
              <a:rPr lang="en-US" sz="2400" dirty="0" smtClean="0"/>
              <a:t>Formal meeting with proper rule and agenda.</a:t>
            </a:r>
          </a:p>
          <a:p>
            <a:pPr lvl="1" algn="just"/>
            <a:r>
              <a:rPr lang="en-US" sz="2400" dirty="0" smtClean="0"/>
              <a:t>Facilitator</a:t>
            </a:r>
          </a:p>
          <a:p>
            <a:pPr lvl="1" algn="just"/>
            <a:r>
              <a:rPr lang="en-US" sz="2400" dirty="0" smtClean="0"/>
              <a:t>With a definition mechanism.</a:t>
            </a:r>
          </a:p>
          <a:p>
            <a:pPr lvl="1" algn="just"/>
            <a:r>
              <a:rPr lang="en-US" sz="2400" dirty="0" smtClean="0"/>
              <a:t>Preparation</a:t>
            </a:r>
          </a:p>
          <a:p>
            <a:pPr lvl="2" algn="just"/>
            <a:r>
              <a:rPr lang="en-IN" sz="2000" dirty="0" smtClean="0"/>
              <a:t>A </a:t>
            </a:r>
            <a:r>
              <a:rPr lang="en-IN" sz="2000" dirty="0"/>
              <a:t>list of objects that are part of the environment that </a:t>
            </a:r>
            <a:r>
              <a:rPr lang="en-IN" sz="2000" dirty="0" smtClean="0"/>
              <a:t>surrounds the </a:t>
            </a:r>
            <a:r>
              <a:rPr lang="en-IN" sz="2000" dirty="0"/>
              <a:t>system, </a:t>
            </a:r>
            <a:endParaRPr lang="en-IN" sz="2000" dirty="0" smtClean="0"/>
          </a:p>
          <a:p>
            <a:pPr lvl="2" algn="just"/>
            <a:r>
              <a:rPr lang="en-IN" sz="2000" dirty="0" smtClean="0"/>
              <a:t>Other </a:t>
            </a:r>
            <a:r>
              <a:rPr lang="en-IN" sz="2000" dirty="0"/>
              <a:t>objects that are to be produced by the system, </a:t>
            </a:r>
            <a:endParaRPr lang="en-IN" sz="2000" dirty="0" smtClean="0"/>
          </a:p>
          <a:p>
            <a:pPr lvl="2" algn="just"/>
            <a:r>
              <a:rPr lang="en-IN" sz="2000" dirty="0" smtClean="0"/>
              <a:t>Objects that </a:t>
            </a:r>
            <a:r>
              <a:rPr lang="en-IN" sz="2000" dirty="0"/>
              <a:t>are used by the system to perform its functions. </a:t>
            </a:r>
            <a:r>
              <a:rPr lang="en-IN" sz="2000" dirty="0" smtClean="0"/>
              <a:t> </a:t>
            </a:r>
          </a:p>
          <a:p>
            <a:pPr lvl="2" algn="just"/>
            <a:r>
              <a:rPr lang="en-IN" sz="2000" dirty="0" smtClean="0"/>
              <a:t>A list </a:t>
            </a:r>
            <a:r>
              <a:rPr lang="en-IN" sz="2000" dirty="0"/>
              <a:t>of services </a:t>
            </a:r>
            <a:r>
              <a:rPr lang="en-IN" sz="2000" dirty="0" smtClean="0"/>
              <a:t>that </a:t>
            </a:r>
            <a:r>
              <a:rPr lang="en-IN" sz="2000" dirty="0"/>
              <a:t>manipulate or </a:t>
            </a:r>
            <a:r>
              <a:rPr lang="en-IN" sz="2000" dirty="0" smtClean="0"/>
              <a:t>interact with </a:t>
            </a:r>
            <a:r>
              <a:rPr lang="en-IN" sz="2000" dirty="0"/>
              <a:t>the objects. </a:t>
            </a:r>
            <a:endParaRPr lang="en-IN" sz="2000" dirty="0" smtClean="0"/>
          </a:p>
          <a:p>
            <a:pPr lvl="2" algn="just"/>
            <a:r>
              <a:rPr lang="en-IN" sz="2000" dirty="0" smtClean="0"/>
              <a:t>A </a:t>
            </a:r>
            <a:r>
              <a:rPr lang="en-IN" sz="2000" dirty="0"/>
              <a:t>lists of constraints </a:t>
            </a:r>
            <a:r>
              <a:rPr lang="en-IN" sz="2000" dirty="0" smtClean="0"/>
              <a:t>and performance criteria.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3224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Collect lists from everyone and combined.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Eliminates </a:t>
            </a:r>
            <a:r>
              <a:rPr lang="en-US" dirty="0"/>
              <a:t>redundant entries, add new ideas, but does not delete anything.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Objective is to develop a consensus list in each topic area (objects, services, constraints and performance).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Based on lists, team is divided into smaller </a:t>
            </a:r>
            <a:r>
              <a:rPr lang="en-US" dirty="0" smtClean="0"/>
              <a:t>sub-teams: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/>
              <a:t>Each </a:t>
            </a:r>
            <a:r>
              <a:rPr lang="en-US" dirty="0"/>
              <a:t>works to develop mini-specification for one or more entries on each of the lists. </a:t>
            </a:r>
          </a:p>
          <a:p>
            <a:pPr algn="just"/>
            <a:r>
              <a:rPr lang="en-US" dirty="0"/>
              <a:t>Each sub-team then presents its mini-specification to all attendees for discussion. </a:t>
            </a:r>
            <a:endParaRPr lang="en-US" dirty="0" smtClean="0"/>
          </a:p>
          <a:p>
            <a:pPr lvl="1" algn="just"/>
            <a:r>
              <a:rPr lang="en-US" dirty="0" smtClean="0"/>
              <a:t>Addition</a:t>
            </a:r>
            <a:r>
              <a:rPr lang="en-US" dirty="0"/>
              <a:t>, deletion and further elaboration are made. </a:t>
            </a:r>
          </a:p>
          <a:p>
            <a:pPr algn="just"/>
            <a:r>
              <a:rPr lang="en-US" dirty="0"/>
              <a:t>Now each team makes a list of validation criteria for the product and present to team. </a:t>
            </a:r>
          </a:p>
          <a:p>
            <a:pPr algn="just"/>
            <a:r>
              <a:rPr lang="en-US" dirty="0"/>
              <a:t>Finally, one or more participants is assigned the task of writing a complete draft specification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41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Quality Function </a:t>
            </a:r>
            <a:r>
              <a:rPr lang="en-IN" dirty="0" smtClean="0"/>
              <a:t>Deployment</a:t>
            </a:r>
          </a:p>
          <a:p>
            <a:pPr lvl="1" algn="just"/>
            <a:r>
              <a:rPr lang="en-IN" dirty="0" smtClean="0"/>
              <a:t>Translates the </a:t>
            </a:r>
            <a:r>
              <a:rPr lang="en-IN" dirty="0"/>
              <a:t>needs of the customer into technical requirements for </a:t>
            </a:r>
            <a:r>
              <a:rPr lang="en-IN" dirty="0" smtClean="0"/>
              <a:t>software - </a:t>
            </a:r>
            <a:r>
              <a:rPr lang="en-IN" i="1" dirty="0" smtClean="0"/>
              <a:t>customer voice </a:t>
            </a:r>
            <a:r>
              <a:rPr lang="en-IN" i="1" dirty="0"/>
              <a:t>table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Identifies </a:t>
            </a:r>
            <a:r>
              <a:rPr lang="en-IN" dirty="0"/>
              <a:t>three types of </a:t>
            </a:r>
            <a:r>
              <a:rPr lang="en-IN" dirty="0" smtClean="0"/>
              <a:t>requirements</a:t>
            </a:r>
          </a:p>
          <a:p>
            <a:pPr lvl="2" algn="just"/>
            <a:r>
              <a:rPr lang="en-IN" dirty="0" smtClean="0"/>
              <a:t>Normal, Expected and </a:t>
            </a:r>
            <a:r>
              <a:rPr lang="en-IN" dirty="0"/>
              <a:t>Exciting </a:t>
            </a:r>
            <a:r>
              <a:rPr lang="en-IN" dirty="0" smtClean="0"/>
              <a:t>requirements.</a:t>
            </a:r>
          </a:p>
          <a:p>
            <a:pPr lvl="1" algn="just"/>
            <a:r>
              <a:rPr lang="en-US" dirty="0" smtClean="0"/>
              <a:t>Methods</a:t>
            </a:r>
          </a:p>
          <a:p>
            <a:pPr lvl="2" algn="just"/>
            <a:r>
              <a:rPr lang="en-IN" dirty="0" smtClean="0"/>
              <a:t>Customer </a:t>
            </a:r>
            <a:r>
              <a:rPr lang="en-IN" dirty="0"/>
              <a:t>interviews and observation, surveys, and examination of </a:t>
            </a:r>
            <a:r>
              <a:rPr lang="en-IN" dirty="0" smtClean="0"/>
              <a:t>historical data etc.</a:t>
            </a:r>
          </a:p>
          <a:p>
            <a:pPr algn="just"/>
            <a:r>
              <a:rPr lang="en-IN" dirty="0"/>
              <a:t>Usage </a:t>
            </a:r>
            <a:r>
              <a:rPr lang="en-IN" dirty="0" smtClean="0"/>
              <a:t>Scenarios - </a:t>
            </a:r>
            <a:r>
              <a:rPr lang="en-IN" i="1" dirty="0"/>
              <a:t>use cases</a:t>
            </a:r>
            <a:endParaRPr lang="en-IN" dirty="0" smtClean="0"/>
          </a:p>
          <a:p>
            <a:pPr lvl="1" algn="just"/>
            <a:r>
              <a:rPr lang="en-IN" dirty="0" smtClean="0"/>
              <a:t>Identify </a:t>
            </a:r>
            <a:r>
              <a:rPr lang="en-IN" dirty="0"/>
              <a:t>a thread of usage for the </a:t>
            </a:r>
            <a:r>
              <a:rPr lang="en-IN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9256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Work products</a:t>
            </a:r>
          </a:p>
          <a:p>
            <a:pPr lvl="1" algn="just"/>
            <a:r>
              <a:rPr lang="en-IN" dirty="0"/>
              <a:t>A statement of need and feasibility.</a:t>
            </a:r>
          </a:p>
          <a:p>
            <a:pPr lvl="1" algn="just"/>
            <a:r>
              <a:rPr lang="en-IN" dirty="0"/>
              <a:t>A bounded statement of scope for the system or product. </a:t>
            </a:r>
          </a:p>
          <a:p>
            <a:pPr lvl="1" algn="just"/>
            <a:r>
              <a:rPr lang="en-IN" dirty="0"/>
              <a:t>A list of customers, users, and other stakeholders who participated in requirements elicitation.</a:t>
            </a:r>
          </a:p>
          <a:p>
            <a:pPr lvl="1" algn="just"/>
            <a:r>
              <a:rPr lang="en-IN" dirty="0"/>
              <a:t>A description of the system’s technical environment.</a:t>
            </a:r>
          </a:p>
          <a:p>
            <a:pPr lvl="1" algn="just"/>
            <a:r>
              <a:rPr lang="en-IN" dirty="0"/>
              <a:t>A list of requirements (preferably organized by function) and the domain constraints that apply to each.</a:t>
            </a:r>
          </a:p>
          <a:p>
            <a:pPr lvl="1" algn="just"/>
            <a:r>
              <a:rPr lang="en-IN" dirty="0"/>
              <a:t>A set of usage scenarios that provide insight into the use of the system or product under different operating conditions.</a:t>
            </a:r>
          </a:p>
          <a:p>
            <a:pPr lvl="1" algn="just"/>
            <a:r>
              <a:rPr lang="en-IN" dirty="0"/>
              <a:t>Any prototypes developed to better define requirements.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673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pPr algn="just"/>
            <a:r>
              <a:rPr lang="en-US" dirty="0" smtClean="0"/>
              <a:t>Focuses on developing a refined technical model of software functions, features, and constraints using the information obtained during inception and elicitation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Create an analysis model that identifies data, function and behavioral requirements.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It is driven by the creation and refinement of user scenarios that describe how the end-user will interact with the system.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Each event parsed into extracted.</a:t>
            </a:r>
          </a:p>
          <a:p>
            <a:pPr algn="just"/>
            <a:r>
              <a:rPr lang="en-US" dirty="0" smtClean="0">
                <a:cs typeface="Times New Roman" pitchFamily="18" charset="0"/>
              </a:rPr>
              <a:t>End result defines informational, functional and behavioral domain of the problem </a:t>
            </a:r>
          </a:p>
          <a:p>
            <a:pPr algn="just"/>
            <a:endParaRPr lang="en-US" dirty="0" smtClean="0"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800" dirty="0" smtClean="0"/>
              <a:t>A Use Case depicts the software or system from the end user’s point of view.</a:t>
            </a:r>
          </a:p>
          <a:p>
            <a:pPr algn="just"/>
            <a:r>
              <a:rPr lang="en-US" sz="2800" dirty="0" smtClean="0"/>
              <a:t>Step </a:t>
            </a:r>
            <a:r>
              <a:rPr lang="en-US" sz="2800" dirty="0"/>
              <a:t>One – Define the set of actors that will be involved in the story</a:t>
            </a:r>
          </a:p>
          <a:p>
            <a:pPr lvl="1" algn="just"/>
            <a:r>
              <a:rPr lang="en-US" sz="2400" dirty="0"/>
              <a:t>Actors are people, devices, or other systems that use the system or product within the context of the function and behavior that is to be </a:t>
            </a:r>
            <a:r>
              <a:rPr lang="en-US" sz="2400" dirty="0" smtClean="0"/>
              <a:t>described</a:t>
            </a:r>
          </a:p>
          <a:p>
            <a:pPr lvl="1" algn="just"/>
            <a:r>
              <a:rPr lang="en-US" sz="2400" dirty="0" smtClean="0"/>
              <a:t>Actors </a:t>
            </a:r>
            <a:r>
              <a:rPr lang="en-US" sz="2400" dirty="0"/>
              <a:t>are anything that communicate with the system or product and that are external to the system </a:t>
            </a:r>
            <a:r>
              <a:rPr lang="en-US" sz="2400" dirty="0" smtClean="0"/>
              <a:t>itself</a:t>
            </a:r>
          </a:p>
          <a:p>
            <a:pPr lvl="1" algn="just"/>
            <a:r>
              <a:rPr lang="en-IN" sz="2400" dirty="0"/>
              <a:t>Represent the roles that people (or devices) play as the system operates</a:t>
            </a:r>
            <a:endParaRPr lang="en-US" sz="2400" dirty="0"/>
          </a:p>
          <a:p>
            <a:pPr lvl="1" algn="just"/>
            <a:r>
              <a:rPr lang="en-IN" sz="2400" dirty="0" smtClean="0"/>
              <a:t>End user -</a:t>
            </a:r>
            <a:r>
              <a:rPr lang="en-IN" sz="2400" dirty="0"/>
              <a:t>play a number of different </a:t>
            </a:r>
            <a:r>
              <a:rPr lang="en-IN" sz="2400" dirty="0" smtClean="0"/>
              <a:t>roles</a:t>
            </a:r>
          </a:p>
          <a:p>
            <a:pPr lvl="1"/>
            <a:r>
              <a:rPr lang="en-IN" i="1" dirty="0"/>
              <a:t>Primary actors </a:t>
            </a:r>
            <a:r>
              <a:rPr lang="en-IN" dirty="0"/>
              <a:t>interact to achieve required system function and derive the </a:t>
            </a:r>
            <a:r>
              <a:rPr lang="en-IN" dirty="0" smtClean="0"/>
              <a:t>intended benefit </a:t>
            </a:r>
            <a:r>
              <a:rPr lang="en-IN" dirty="0"/>
              <a:t>from the system. They work directly and frequently with the software.</a:t>
            </a:r>
          </a:p>
          <a:p>
            <a:pPr lvl="1"/>
            <a:r>
              <a:rPr lang="en-IN" i="1" dirty="0"/>
              <a:t>Secondary actors </a:t>
            </a:r>
            <a:r>
              <a:rPr lang="en-IN" dirty="0"/>
              <a:t>support the system so that primary actors can do their work</a:t>
            </a:r>
            <a:endParaRPr lang="en-US" sz="6900" dirty="0"/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691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715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Step Two – Develop use cases, where each one answers a set of </a:t>
            </a:r>
            <a:r>
              <a:rPr lang="en-US" dirty="0" smtClean="0"/>
              <a:t>questions</a:t>
            </a:r>
            <a:endParaRPr lang="en-US" b="1" dirty="0" smtClean="0"/>
          </a:p>
          <a:p>
            <a:pPr lvl="1" algn="just">
              <a:lnSpc>
                <a:spcPct val="80000"/>
              </a:lnSpc>
            </a:pPr>
            <a:r>
              <a:rPr lang="en-US" sz="2200" dirty="0" smtClean="0"/>
              <a:t>Who </a:t>
            </a:r>
            <a:r>
              <a:rPr lang="en-US" sz="2200" dirty="0"/>
              <a:t>is the primary actor(s), the secondary actor(s)?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are the actor’s goals?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preconditions should exist before the scenario begins?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main tasks or functions are performed by the actor?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exceptions might be considered as the scenario is described?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variations in the actor’s interaction are possible?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system information will the actor acquire, produce, or change?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Will the actor have to inform the system about changes in the external environment?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What information does the actor desire from the system?</a:t>
            </a:r>
          </a:p>
          <a:p>
            <a:pPr lvl="1" algn="just">
              <a:lnSpc>
                <a:spcPct val="80000"/>
              </a:lnSpc>
            </a:pPr>
            <a:r>
              <a:rPr lang="en-US" sz="2200" dirty="0"/>
              <a:t>Does the actor wish to be informed about unexpected changes?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908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391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5950"/>
            <a:ext cx="74676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85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315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637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/>
          <a:lstStyle/>
          <a:p>
            <a:r>
              <a:rPr lang="en-US" sz="3200" b="1" dirty="0">
                <a:cs typeface="Times New Roman" pitchFamily="18" charset="0"/>
              </a:rPr>
              <a:t>Why is Getting Good Requirements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153400" cy="5562600"/>
          </a:xfrm>
        </p:spPr>
        <p:txBody>
          <a:bodyPr>
            <a:noAutofit/>
          </a:bodyPr>
          <a:lstStyle/>
          <a:p>
            <a:pPr algn="just"/>
            <a:r>
              <a:rPr lang="en-GB" sz="2800" dirty="0"/>
              <a:t>Stakeholders don’t know what they really want.</a:t>
            </a:r>
          </a:p>
          <a:p>
            <a:pPr algn="just"/>
            <a:r>
              <a:rPr lang="en-GB" sz="2800" dirty="0"/>
              <a:t>Stakeholders express requirements in their own terms.</a:t>
            </a:r>
          </a:p>
          <a:p>
            <a:pPr algn="just"/>
            <a:r>
              <a:rPr lang="en-GB" sz="2800" dirty="0"/>
              <a:t>Different stakeholders may have conflicting requirements.</a:t>
            </a:r>
          </a:p>
          <a:p>
            <a:pPr algn="just"/>
            <a:r>
              <a:rPr lang="en-GB" sz="2800" dirty="0"/>
              <a:t>Organisational and political factors may influence the system requirements.</a:t>
            </a:r>
          </a:p>
          <a:p>
            <a:pPr algn="just"/>
            <a:r>
              <a:rPr lang="en-GB" sz="2800" dirty="0"/>
              <a:t>The requirements change during the RE process. New stakeholders may emerge and the business environment change</a:t>
            </a:r>
            <a:r>
              <a:rPr lang="en-GB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65166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5531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29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case </a:t>
            </a:r>
            <a:r>
              <a:rPr lang="en-US" sz="3600" dirty="0" smtClean="0"/>
              <a:t>Relationships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Association:</a:t>
            </a:r>
            <a:endParaRPr lang="en-US" dirty="0"/>
          </a:p>
          <a:p>
            <a:pPr lvl="1"/>
            <a:r>
              <a:rPr lang="en-US" dirty="0"/>
              <a:t>The association relationship is the interface </a:t>
            </a:r>
            <a:r>
              <a:rPr lang="en-US" dirty="0" smtClean="0"/>
              <a:t>between</a:t>
            </a:r>
            <a:r>
              <a:rPr lang="en-US" dirty="0"/>
              <a:t> an actor and a use case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48025"/>
            <a:ext cx="5029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925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487375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Generalization</a:t>
            </a:r>
          </a:p>
          <a:p>
            <a:pPr lvl="1" algn="just"/>
            <a:r>
              <a:rPr lang="en-US" sz="2400" dirty="0"/>
              <a:t>The generalization relationship </a:t>
            </a:r>
            <a:r>
              <a:rPr lang="en-US" sz="2400" dirty="0" smtClean="0"/>
              <a:t>is </a:t>
            </a:r>
            <a:r>
              <a:rPr lang="en-US" sz="2400" dirty="0"/>
              <a:t>a link between use cases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/>
              <a:t>shows that one use case is simply a special kind of </a:t>
            </a:r>
            <a:r>
              <a:rPr lang="en-US" sz="2400" dirty="0" smtClean="0"/>
              <a:t>another</a:t>
            </a:r>
          </a:p>
          <a:p>
            <a:pPr lvl="1" algn="just"/>
            <a:r>
              <a:rPr lang="en-US" sz="2400" dirty="0"/>
              <a:t>A child can be substituted for its parent whenever necessary</a:t>
            </a:r>
          </a:p>
        </p:txBody>
      </p:sp>
      <p:pic>
        <p:nvPicPr>
          <p:cNvPr id="3074" name="Picture 2" descr="http://www.uml-diagrams.org/use-case-diagrams/use-case-gener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95749"/>
            <a:ext cx="51054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35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&lt;&lt;include&gt;&gt;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include relationship allows one use case to </a:t>
            </a:r>
            <a:r>
              <a:rPr lang="en-US" dirty="0" smtClean="0"/>
              <a:t>include the </a:t>
            </a:r>
            <a:r>
              <a:rPr lang="en-US" dirty="0"/>
              <a:t>functionality of another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arrow points from the use case that includes </a:t>
            </a:r>
            <a:r>
              <a:rPr lang="en-US" dirty="0" smtClean="0"/>
              <a:t>the additional </a:t>
            </a:r>
            <a:r>
              <a:rPr lang="en-US" dirty="0"/>
              <a:t>functionality to the use case being included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include relationship is represented by a dashed </a:t>
            </a:r>
            <a:r>
              <a:rPr lang="en-US" dirty="0" smtClean="0"/>
              <a:t>line with </a:t>
            </a:r>
            <a:r>
              <a:rPr lang="en-US" dirty="0"/>
              <a:t>an arrowhead.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8" name="Picture 4" descr="Include relationship between use cas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48767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77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159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077200" cy="3886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&lt;&lt;extend&gt;&gt;</a:t>
            </a:r>
          </a:p>
          <a:p>
            <a:pPr lvl="1" algn="just"/>
            <a:r>
              <a:rPr lang="en-US" sz="2000" dirty="0"/>
              <a:t>The extend relationship combines </a:t>
            </a:r>
            <a:r>
              <a:rPr lang="en-US" sz="2000" dirty="0" smtClean="0"/>
              <a:t>the functionality </a:t>
            </a:r>
            <a:r>
              <a:rPr lang="en-US" sz="2000" dirty="0"/>
              <a:t>of one use case with </a:t>
            </a:r>
            <a:r>
              <a:rPr lang="en-US" sz="2000" dirty="0" smtClean="0"/>
              <a:t>the functionality </a:t>
            </a:r>
            <a:r>
              <a:rPr lang="en-US" sz="2000" dirty="0"/>
              <a:t>of another, if certain </a:t>
            </a:r>
            <a:r>
              <a:rPr lang="en-US" sz="2000" dirty="0" smtClean="0"/>
              <a:t>conditions exist.</a:t>
            </a:r>
          </a:p>
          <a:p>
            <a:pPr lvl="1" algn="just"/>
            <a:r>
              <a:rPr lang="en-US" sz="2000" b="1" dirty="0"/>
              <a:t>Extending</a:t>
            </a:r>
            <a:r>
              <a:rPr lang="en-US" sz="2000" dirty="0"/>
              <a:t> use case typically defines </a:t>
            </a:r>
            <a:r>
              <a:rPr lang="en-US" sz="2000" b="1" dirty="0"/>
              <a:t>optional</a:t>
            </a:r>
            <a:r>
              <a:rPr lang="en-US" sz="2000" dirty="0"/>
              <a:t> behavior that is not necessarily meaningful by itself. 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extend relationship is represented by </a:t>
            </a:r>
            <a:r>
              <a:rPr lang="en-US" sz="2000" dirty="0" smtClean="0"/>
              <a:t>a dashed </a:t>
            </a:r>
            <a:r>
              <a:rPr lang="en-US" sz="2000" dirty="0"/>
              <a:t>line with an arrowhead.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arrow points from the use case </a:t>
            </a:r>
            <a:r>
              <a:rPr lang="en-US" sz="2000" dirty="0" smtClean="0"/>
              <a:t>that provides </a:t>
            </a:r>
            <a:r>
              <a:rPr lang="en-US" sz="2000" dirty="0"/>
              <a:t>the additional functionality to the </a:t>
            </a:r>
            <a:r>
              <a:rPr lang="en-US" sz="2000" dirty="0" smtClean="0"/>
              <a:t>use case </a:t>
            </a:r>
            <a:r>
              <a:rPr lang="en-US" sz="2000" dirty="0"/>
              <a:t>that accepts the functionality.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473778"/>
            <a:ext cx="6086475" cy="230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3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twu.seanho.com/11spr/cmpt166/uml/extcase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7724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06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Provides a description of the required informational, functional and behavioral domains for a computer based system.</a:t>
            </a:r>
          </a:p>
          <a:p>
            <a:pPr lvl="1" algn="just"/>
            <a:r>
              <a:rPr lang="en-US" dirty="0" smtClean="0"/>
              <a:t>A </a:t>
            </a:r>
            <a:r>
              <a:rPr lang="en-IN" dirty="0" smtClean="0"/>
              <a:t>snapshot </a:t>
            </a:r>
            <a:r>
              <a:rPr lang="en-IN" dirty="0"/>
              <a:t>of requirements at any given </a:t>
            </a:r>
            <a:r>
              <a:rPr lang="en-IN" dirty="0" smtClean="0"/>
              <a:t>time.</a:t>
            </a:r>
            <a:endParaRPr lang="en-US" dirty="0" smtClean="0"/>
          </a:p>
          <a:p>
            <a:pPr algn="just"/>
            <a:r>
              <a:rPr lang="en-US" dirty="0" smtClean="0"/>
              <a:t>The model changes dynamically;</a:t>
            </a:r>
          </a:p>
          <a:p>
            <a:pPr lvl="1" algn="just"/>
            <a:r>
              <a:rPr lang="en-US" dirty="0" smtClean="0"/>
              <a:t>As S/W engineers learn more about the system and </a:t>
            </a:r>
          </a:p>
          <a:p>
            <a:pPr lvl="1" algn="just"/>
            <a:r>
              <a:rPr lang="en-US" dirty="0" smtClean="0"/>
              <a:t>The stakeholders understand more about what they really require.</a:t>
            </a:r>
          </a:p>
          <a:p>
            <a:pPr algn="just"/>
            <a:r>
              <a:rPr lang="en-US" dirty="0" smtClean="0"/>
              <a:t>As the model evolves, </a:t>
            </a:r>
          </a:p>
          <a:p>
            <a:pPr lvl="1" algn="just"/>
            <a:r>
              <a:rPr lang="en-US" dirty="0" smtClean="0"/>
              <a:t>certain elements will become relatively stable, providing a solid foundation for the design task.</a:t>
            </a:r>
          </a:p>
          <a:p>
            <a:pPr lvl="1" algn="just"/>
            <a:r>
              <a:rPr lang="en-IN" dirty="0" smtClean="0"/>
              <a:t>Other elements </a:t>
            </a:r>
            <a:r>
              <a:rPr lang="en-IN" dirty="0"/>
              <a:t>of the model may be more volatile, indicating that stakeholders do not </a:t>
            </a:r>
            <a:r>
              <a:rPr lang="en-IN" dirty="0" smtClean="0"/>
              <a:t>yet fully </a:t>
            </a:r>
            <a:r>
              <a:rPr lang="en-IN" dirty="0"/>
              <a:t>understand requirements for the system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85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Verdana" pitchFamily="34" charset="0"/>
              <a:buAutoNum type="arabicPeriod"/>
            </a:pPr>
            <a:r>
              <a:rPr lang="en-US" i="1" u="sng" dirty="0"/>
              <a:t>Information domain </a:t>
            </a:r>
            <a:r>
              <a:rPr lang="en-US" dirty="0"/>
              <a:t>encompasses that the data flow into the system, out of the system and data stored.</a:t>
            </a:r>
          </a:p>
          <a:p>
            <a:pPr marL="514350" indent="-514350" algn="just">
              <a:buFont typeface="Verdana" pitchFamily="34" charset="0"/>
              <a:buAutoNum type="arabicPeriod"/>
            </a:pPr>
            <a:r>
              <a:rPr lang="en-US" i="1" u="sng" dirty="0"/>
              <a:t>Functions</a:t>
            </a:r>
            <a:r>
              <a:rPr lang="en-US" dirty="0"/>
              <a:t> provide direct benefit to end-users and also provide internal support for those features that are user visible.</a:t>
            </a:r>
          </a:p>
          <a:p>
            <a:pPr marL="514350" indent="-514350" algn="just">
              <a:buFont typeface="Verdana" pitchFamily="34" charset="0"/>
              <a:buAutoNum type="arabicPeriod"/>
            </a:pPr>
            <a:r>
              <a:rPr lang="en-US" i="1" u="sng" dirty="0"/>
              <a:t>Behavior</a:t>
            </a:r>
            <a:r>
              <a:rPr lang="en-US" dirty="0"/>
              <a:t> driven by its interaction with the external environment.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9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Structured analysis</a:t>
            </a:r>
          </a:p>
          <a:p>
            <a:pPr lvl="1" algn="just"/>
            <a:r>
              <a:rPr lang="en-US" sz="1800" dirty="0"/>
              <a:t>Considers data and the processes that transform the data as separate entities</a:t>
            </a:r>
          </a:p>
          <a:p>
            <a:pPr lvl="1" algn="just"/>
            <a:r>
              <a:rPr lang="en-US" sz="1800" dirty="0"/>
              <a:t>Data is modeled in terms of only attributes and relationships (but no operations)</a:t>
            </a:r>
          </a:p>
          <a:p>
            <a:pPr lvl="1" algn="just"/>
            <a:r>
              <a:rPr lang="en-US" sz="1800" dirty="0"/>
              <a:t>Processes  are modeled to show the 1) input data, 2) the transformation that occurs on that data, and 3) the resulting output data</a:t>
            </a:r>
          </a:p>
          <a:p>
            <a:pPr algn="just"/>
            <a:r>
              <a:rPr lang="en-US" dirty="0"/>
              <a:t>Object-oriented analysis</a:t>
            </a:r>
          </a:p>
          <a:p>
            <a:pPr lvl="1" algn="just"/>
            <a:r>
              <a:rPr lang="en-US" sz="1800" dirty="0"/>
              <a:t>Focuses on the definition of classes and the manner in which they collaborate with one another to fulfill customer requirements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72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Elements of the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/>
              <a:t>Scenario-based elements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Describe the system from the user's point of </a:t>
            </a:r>
            <a:r>
              <a:rPr lang="en-US" sz="2800" dirty="0" smtClean="0"/>
              <a:t>view.</a:t>
            </a:r>
          </a:p>
          <a:p>
            <a:pPr lvl="2" algn="just">
              <a:lnSpc>
                <a:spcPct val="90000"/>
              </a:lnSpc>
            </a:pPr>
            <a:r>
              <a:rPr lang="en-US" sz="2600" dirty="0" smtClean="0"/>
              <a:t>Uses </a:t>
            </a:r>
            <a:r>
              <a:rPr lang="en-US" sz="2600" dirty="0"/>
              <a:t>scenarios that are depicted in use cases and activity </a:t>
            </a:r>
            <a:r>
              <a:rPr lang="en-US" sz="2600" dirty="0" smtClean="0"/>
              <a:t>diagrams</a:t>
            </a:r>
          </a:p>
          <a:p>
            <a:pPr lvl="2" algn="just">
              <a:lnSpc>
                <a:spcPct val="90000"/>
              </a:lnSpc>
            </a:pPr>
            <a:r>
              <a:rPr lang="en-IN" sz="2600" dirty="0"/>
              <a:t>T</a:t>
            </a:r>
            <a:r>
              <a:rPr lang="en-IN" sz="2600" dirty="0" smtClean="0"/>
              <a:t>he </a:t>
            </a:r>
            <a:r>
              <a:rPr lang="en-IN" sz="2600" dirty="0"/>
              <a:t>first part of the model that is developed</a:t>
            </a:r>
            <a:r>
              <a:rPr lang="en-IN" sz="2600" dirty="0" smtClean="0"/>
              <a:t>.</a:t>
            </a:r>
          </a:p>
          <a:p>
            <a:pPr lvl="2"/>
            <a:r>
              <a:rPr lang="en-IN" sz="2600" dirty="0" smtClean="0"/>
              <a:t>Serve as </a:t>
            </a:r>
            <a:r>
              <a:rPr lang="en-IN" sz="2600" dirty="0"/>
              <a:t>input </a:t>
            </a:r>
            <a:r>
              <a:rPr lang="en-IN" sz="2600" dirty="0" smtClean="0"/>
              <a:t>for the </a:t>
            </a:r>
            <a:r>
              <a:rPr lang="en-IN" sz="2600" dirty="0"/>
              <a:t>creation of other </a:t>
            </a:r>
            <a:r>
              <a:rPr lang="en-IN" sz="2600" dirty="0" smtClean="0"/>
              <a:t>modelling </a:t>
            </a:r>
            <a:r>
              <a:rPr lang="en-IN" sz="2600" dirty="0"/>
              <a:t>elements</a:t>
            </a:r>
            <a:r>
              <a:rPr lang="en-IN" dirty="0"/>
              <a:t>.</a:t>
            </a:r>
            <a:endParaRPr lang="en-US" sz="80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395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</a:rPr>
              <a:t>Requirement:</a:t>
            </a:r>
            <a:r>
              <a:rPr lang="en-US" sz="2800" dirty="0"/>
              <a:t> A function, constraint or other property that the system must provide to fill the needs of the system’s intended user(s)</a:t>
            </a:r>
            <a:r>
              <a:rPr lang="en-US" sz="32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accent2"/>
                </a:solidFill>
              </a:rPr>
              <a:t>Requirement </a:t>
            </a:r>
            <a:r>
              <a:rPr lang="en-US" sz="2800" dirty="0">
                <a:solidFill>
                  <a:schemeClr val="accent2"/>
                </a:solidFill>
              </a:rPr>
              <a:t>Engineering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requirements </a:t>
            </a:r>
            <a:r>
              <a:rPr lang="en-US" sz="2500" dirty="0"/>
              <a:t>for a product are defined, managed and tested </a:t>
            </a:r>
            <a:r>
              <a:rPr lang="en-US" sz="2500" dirty="0" smtClean="0"/>
              <a:t>systematically.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Adapted to the needs of the process, project, product and people doing the work.</a:t>
            </a:r>
            <a:endParaRPr lang="en-US" sz="2500" dirty="0"/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800" dirty="0"/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111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6000" cy="4991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553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6019800" cy="3810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Class-based </a:t>
            </a:r>
            <a:r>
              <a:rPr lang="en-US" sz="2800" dirty="0" smtClean="0"/>
              <a:t>elements</a:t>
            </a:r>
          </a:p>
          <a:p>
            <a:pPr lvl="1" algn="just">
              <a:lnSpc>
                <a:spcPct val="90000"/>
              </a:lnSpc>
            </a:pPr>
            <a:r>
              <a:rPr lang="en-IN" sz="2400" dirty="0"/>
              <a:t>Each usage scenario implies a set of </a:t>
            </a:r>
            <a:r>
              <a:rPr lang="en-IN" sz="2400" dirty="0" smtClean="0"/>
              <a:t>objects.</a:t>
            </a:r>
          </a:p>
          <a:p>
            <a:pPr lvl="1"/>
            <a:r>
              <a:rPr lang="en-IN" sz="2400" dirty="0"/>
              <a:t>These objects are categorized </a:t>
            </a:r>
            <a:r>
              <a:rPr lang="en-IN" sz="2400" dirty="0" smtClean="0"/>
              <a:t>into classes.</a:t>
            </a:r>
            <a:endParaRPr lang="en-US" sz="24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Identify the domain classes for the objects manipulated by the actors, </a:t>
            </a:r>
            <a:endParaRPr lang="en-US" sz="2400" dirty="0" smtClean="0"/>
          </a:p>
          <a:p>
            <a:pPr lvl="2" algn="just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attributes of these </a:t>
            </a:r>
            <a:r>
              <a:rPr lang="en-US" sz="2400" dirty="0" smtClean="0"/>
              <a:t>classes.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IN" sz="2400" dirty="0"/>
              <a:t>other analysis </a:t>
            </a:r>
            <a:r>
              <a:rPr lang="en-IN" sz="2400" dirty="0" err="1"/>
              <a:t>modeling</a:t>
            </a:r>
            <a:r>
              <a:rPr lang="en-IN" sz="2400" dirty="0"/>
              <a:t> elements</a:t>
            </a:r>
            <a:endParaRPr lang="en-US" sz="2400" dirty="0" smtClean="0"/>
          </a:p>
          <a:p>
            <a:pPr lvl="2" algn="just">
              <a:lnSpc>
                <a:spcPct val="9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they interact with one </a:t>
            </a:r>
            <a:r>
              <a:rPr lang="en-US" sz="2400" dirty="0" smtClean="0"/>
              <a:t>another.</a:t>
            </a:r>
            <a:endParaRPr lang="en-US" sz="2400" dirty="0"/>
          </a:p>
          <a:p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0"/>
            <a:ext cx="271169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689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334000" cy="48737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Behavioral elements</a:t>
            </a:r>
          </a:p>
          <a:p>
            <a:pPr lvl="1" algn="just">
              <a:lnSpc>
                <a:spcPct val="90000"/>
              </a:lnSpc>
            </a:pPr>
            <a:r>
              <a:rPr lang="en-IN" sz="2400" dirty="0"/>
              <a:t>The </a:t>
            </a:r>
            <a:r>
              <a:rPr lang="en-IN" sz="2400" dirty="0" err="1"/>
              <a:t>behavior</a:t>
            </a:r>
            <a:r>
              <a:rPr lang="en-IN" sz="2400" dirty="0"/>
              <a:t> of a computer-based system can have a profound effect on the design and implementation.</a:t>
            </a:r>
            <a:endParaRPr lang="en-US" sz="7200" dirty="0"/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state diagrams to represent </a:t>
            </a:r>
            <a:endParaRPr lang="en-US" sz="2400" dirty="0" smtClean="0"/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state of the system, </a:t>
            </a:r>
            <a:endParaRPr lang="en-US" dirty="0" smtClean="0"/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events that cause the system to change state, and </a:t>
            </a:r>
            <a:endParaRPr lang="en-US" dirty="0" smtClean="0"/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actions that are taken as a result of a particular </a:t>
            </a:r>
            <a:r>
              <a:rPr lang="en-US" dirty="0" smtClean="0"/>
              <a:t>event.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behavior</a:t>
            </a:r>
            <a:r>
              <a:rPr lang="en-IN" dirty="0" smtClean="0"/>
              <a:t> of </a:t>
            </a:r>
            <a:r>
              <a:rPr lang="en-IN" dirty="0"/>
              <a:t>individual classes can also be </a:t>
            </a:r>
            <a:r>
              <a:rPr lang="en-IN" dirty="0" err="1"/>
              <a:t>modeled</a:t>
            </a:r>
            <a:r>
              <a:rPr lang="en-IN" dirty="0"/>
              <a:t>.</a:t>
            </a:r>
            <a:endParaRPr lang="en-US" dirty="0" smtClean="0"/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/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95600"/>
            <a:ext cx="29908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87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Flow-oriented elements</a:t>
            </a:r>
          </a:p>
          <a:p>
            <a:pPr lvl="1" algn="just"/>
            <a:r>
              <a:rPr lang="en-IN" sz="2400" dirty="0"/>
              <a:t>Information is transformed as it flows through </a:t>
            </a:r>
            <a:r>
              <a:rPr lang="en-IN" sz="2400" dirty="0" smtClean="0"/>
              <a:t>a computer-based </a:t>
            </a:r>
            <a:r>
              <a:rPr lang="en-IN" sz="2400" dirty="0"/>
              <a:t>system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dirty="0"/>
              <a:t>The system accepts input in a variety of forms, applies </a:t>
            </a:r>
            <a:r>
              <a:rPr lang="en-IN" dirty="0" smtClean="0"/>
              <a:t>functions to </a:t>
            </a:r>
            <a:r>
              <a:rPr lang="en-IN" dirty="0"/>
              <a:t>transform it, and produces output in a variety of forms.</a:t>
            </a:r>
            <a:endParaRPr lang="en-US" sz="9600" dirty="0" smtClean="0"/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data flow diagrams to </a:t>
            </a:r>
            <a:r>
              <a:rPr lang="en-US" sz="2400" dirty="0" smtClean="0"/>
              <a:t>show;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input data that comes into a system, </a:t>
            </a:r>
            <a:endParaRPr lang="en-US" dirty="0" smtClean="0"/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What </a:t>
            </a:r>
            <a:r>
              <a:rPr lang="en-US" dirty="0"/>
              <a:t>functions are applied to that data to do transformations, and </a:t>
            </a:r>
            <a:endParaRPr lang="en-US" dirty="0" smtClean="0"/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What </a:t>
            </a:r>
            <a:r>
              <a:rPr lang="en-US" dirty="0"/>
              <a:t>resulting output data are produced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726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1905000"/>
            <a:ext cx="2057400" cy="1676400"/>
            <a:chOff x="624" y="1344"/>
            <a:chExt cx="1296" cy="1056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i="1" u="none"/>
                <a:t>Use case text</a:t>
              </a:r>
            </a:p>
            <a:p>
              <a:pPr algn="l"/>
              <a:r>
                <a:rPr lang="en-US" sz="1600" i="1" u="none"/>
                <a:t>Use case diagrams</a:t>
              </a:r>
            </a:p>
            <a:p>
              <a:pPr algn="l"/>
              <a:r>
                <a:rPr lang="en-US" sz="1600" u="none"/>
                <a:t>Activity diagrams</a:t>
              </a:r>
            </a:p>
            <a:p>
              <a:pPr algn="l"/>
              <a:r>
                <a:rPr lang="en-US" sz="1600" u="none"/>
                <a:t>Swim lane diagrams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b="1" u="none"/>
                <a:t>Scenario-based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76400" y="4267200"/>
            <a:ext cx="2057400" cy="1676400"/>
            <a:chOff x="576" y="3072"/>
            <a:chExt cx="1296" cy="1056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i="1" u="none"/>
                <a:t>Class diagrams</a:t>
              </a:r>
            </a:p>
            <a:p>
              <a:pPr algn="l"/>
              <a:r>
                <a:rPr lang="en-US" sz="1600" u="none"/>
                <a:t>Analysis packages</a:t>
              </a:r>
            </a:p>
            <a:p>
              <a:pPr algn="l"/>
              <a:r>
                <a:rPr lang="en-US" sz="1600" u="none"/>
                <a:t>CRC models</a:t>
              </a:r>
            </a:p>
            <a:p>
              <a:pPr algn="l"/>
              <a:r>
                <a:rPr lang="en-US" sz="1600" u="none"/>
                <a:t>Collaboration diagrams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b="1" u="none"/>
                <a:t>Class-based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91100" y="1905000"/>
            <a:ext cx="2057400" cy="1676400"/>
            <a:chOff x="3264" y="1344"/>
            <a:chExt cx="1296" cy="1056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u="none"/>
                <a:t>Data structure diagrams</a:t>
              </a:r>
            </a:p>
            <a:p>
              <a:pPr algn="l"/>
              <a:r>
                <a:rPr lang="en-US" sz="1600" u="none"/>
                <a:t>Data flow diagrams</a:t>
              </a:r>
            </a:p>
            <a:p>
              <a:pPr algn="l"/>
              <a:r>
                <a:rPr lang="en-US" sz="1600" u="none"/>
                <a:t>Control-flow diagrams</a:t>
              </a:r>
            </a:p>
            <a:p>
              <a:pPr algn="l"/>
              <a:r>
                <a:rPr lang="en-US" sz="1600" u="none"/>
                <a:t>Processing narratives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b="1" u="none"/>
                <a:t>Flow-oriented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991100" y="4267200"/>
            <a:ext cx="2057400" cy="1676400"/>
            <a:chOff x="3408" y="2880"/>
            <a:chExt cx="1296" cy="105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600" i="1" u="none"/>
                <a:t>State diagrams</a:t>
              </a:r>
            </a:p>
            <a:p>
              <a:pPr algn="l"/>
              <a:r>
                <a:rPr lang="en-US" sz="1600" u="none"/>
                <a:t>Sequence diagrams</a:t>
              </a:r>
            </a:p>
            <a:p>
              <a:pPr algn="l"/>
              <a:endParaRPr lang="en-US" sz="1600" u="none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Times New Roman" charset="0"/>
                  <a:ea typeface="+mn-ea"/>
                  <a:cs typeface="+mn-cs"/>
                </a:defRPr>
              </a:lvl9pPr>
            </a:lstStyle>
            <a:p>
              <a:r>
                <a:rPr lang="en-US" b="1" u="none"/>
                <a:t>Behavioral</a:t>
              </a:r>
            </a:p>
            <a:p>
              <a:r>
                <a:rPr lang="en-US" b="1" u="none"/>
                <a:t>modeling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17526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029200" y="129540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u="none"/>
              <a:t>Structured Analysis</a:t>
            </a: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1371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4038600" y="4038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7315200" y="4038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13716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371600" y="17526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038600" y="1752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409700" y="1295400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u="none"/>
              <a:t>Object-oriented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32167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Suggest solutions within the application domain that can be reused when modeling many applications.</a:t>
            </a:r>
          </a:p>
          <a:p>
            <a:pPr lvl="1" algn="just"/>
            <a:r>
              <a:rPr lang="en-US" sz="2500" dirty="0" smtClean="0"/>
              <a:t>Class, function, behavior etc.</a:t>
            </a:r>
          </a:p>
          <a:p>
            <a:pPr algn="just"/>
            <a:r>
              <a:rPr lang="en-US" sz="2800" dirty="0" smtClean="0"/>
              <a:t>Uses:</a:t>
            </a:r>
          </a:p>
          <a:p>
            <a:pPr lvl="1" algn="just"/>
            <a:r>
              <a:rPr lang="en-US" sz="2400" dirty="0" smtClean="0"/>
              <a:t>Speed up the development of abstract analysis models</a:t>
            </a:r>
          </a:p>
          <a:p>
            <a:pPr lvl="1" algn="just"/>
            <a:r>
              <a:rPr lang="en-US" sz="2400" dirty="0" smtClean="0"/>
              <a:t>Facilitate the transformation of the analysis model into a design model.</a:t>
            </a:r>
          </a:p>
          <a:p>
            <a:pPr algn="just"/>
            <a:r>
              <a:rPr lang="en-US" sz="2800" dirty="0" smtClean="0"/>
              <a:t>Integrated into the analysis model by reference to the pattern name.</a:t>
            </a:r>
          </a:p>
          <a:p>
            <a:pPr algn="just"/>
            <a:r>
              <a:rPr lang="en-IN" sz="2800" dirty="0" smtClean="0"/>
              <a:t>Stored </a:t>
            </a:r>
            <a:r>
              <a:rPr lang="en-IN" sz="2800" dirty="0"/>
              <a:t>in a repository so that requirements engineers can </a:t>
            </a:r>
            <a:r>
              <a:rPr lang="en-IN" sz="2800" dirty="0" smtClean="0"/>
              <a:t>use search </a:t>
            </a:r>
            <a:r>
              <a:rPr lang="en-IN" sz="2800" dirty="0"/>
              <a:t>facilities to find and apply </a:t>
            </a:r>
            <a:r>
              <a:rPr lang="en-IN" sz="2800" dirty="0" smtClean="0"/>
              <a:t>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59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original author does not create a pattern.</a:t>
            </a:r>
          </a:p>
          <a:p>
            <a:pPr algn="just"/>
            <a:r>
              <a:rPr lang="en-US" sz="2800" dirty="0" smtClean="0"/>
              <a:t>Once discovered, document it.</a:t>
            </a:r>
          </a:p>
          <a:p>
            <a:pPr lvl="1" algn="just"/>
            <a:r>
              <a:rPr lang="en-IN" sz="2400" dirty="0" smtClean="0"/>
              <a:t>Explicitly </a:t>
            </a:r>
            <a:r>
              <a:rPr lang="en-IN" sz="2400" dirty="0"/>
              <a:t>the </a:t>
            </a:r>
            <a:r>
              <a:rPr lang="en-IN" sz="2400" dirty="0" smtClean="0"/>
              <a:t>general problem </a:t>
            </a:r>
            <a:r>
              <a:rPr lang="en-IN" sz="2400" dirty="0"/>
              <a:t>to which the pattern is applicable, </a:t>
            </a:r>
            <a:endParaRPr lang="en-IN" sz="2400" dirty="0" smtClean="0"/>
          </a:p>
          <a:p>
            <a:pPr lvl="1" algn="just"/>
            <a:r>
              <a:rPr lang="en-IN" sz="2400" dirty="0" smtClean="0"/>
              <a:t>The </a:t>
            </a:r>
            <a:r>
              <a:rPr lang="en-IN" sz="2400" dirty="0"/>
              <a:t>prescribed solution, assumptions </a:t>
            </a:r>
            <a:r>
              <a:rPr lang="en-IN" sz="2400" dirty="0" smtClean="0"/>
              <a:t>and constraints </a:t>
            </a:r>
            <a:r>
              <a:rPr lang="en-IN" sz="2400" dirty="0"/>
              <a:t>of using the pattern in practice</a:t>
            </a:r>
            <a:r>
              <a:rPr lang="en-IN" sz="2400" dirty="0" smtClean="0"/>
              <a:t>,</a:t>
            </a:r>
          </a:p>
          <a:p>
            <a:pPr lvl="1" algn="just"/>
            <a:r>
              <a:rPr lang="en-IN" sz="2400" dirty="0" smtClean="0"/>
              <a:t>Other </a:t>
            </a:r>
            <a:r>
              <a:rPr lang="en-IN" sz="2400" dirty="0"/>
              <a:t>information </a:t>
            </a:r>
            <a:r>
              <a:rPr lang="en-IN" sz="2400" dirty="0" smtClean="0"/>
              <a:t>about the </a:t>
            </a:r>
            <a:r>
              <a:rPr lang="en-IN" sz="2400" dirty="0"/>
              <a:t>pattern, such </a:t>
            </a:r>
            <a:r>
              <a:rPr lang="en-IN" sz="2400" dirty="0" smtClean="0"/>
              <a:t>as;</a:t>
            </a:r>
          </a:p>
          <a:p>
            <a:pPr lvl="2" algn="just"/>
            <a:r>
              <a:rPr lang="en-IN" sz="2000" dirty="0" smtClean="0"/>
              <a:t>The </a:t>
            </a:r>
            <a:r>
              <a:rPr lang="en-IN" sz="2000" dirty="0"/>
              <a:t>motivation and driving forces for using the pattern, </a:t>
            </a:r>
            <a:endParaRPr lang="en-IN" sz="2000" dirty="0" smtClean="0"/>
          </a:p>
          <a:p>
            <a:pPr lvl="2" algn="just"/>
            <a:r>
              <a:rPr lang="en-IN" sz="2000" dirty="0" smtClean="0"/>
              <a:t>Pattern’s </a:t>
            </a:r>
            <a:r>
              <a:rPr lang="en-IN" sz="2000" dirty="0"/>
              <a:t>advantages and disadvantages, </a:t>
            </a:r>
            <a:endParaRPr lang="en-IN" sz="2000" dirty="0" smtClean="0"/>
          </a:p>
          <a:p>
            <a:pPr lvl="2" algn="just"/>
            <a:r>
              <a:rPr lang="en-IN" sz="2000" dirty="0"/>
              <a:t>R</a:t>
            </a:r>
            <a:r>
              <a:rPr lang="en-IN" sz="2000" dirty="0" smtClean="0"/>
              <a:t>eferences </a:t>
            </a:r>
            <a:r>
              <a:rPr lang="en-IN" sz="2000" dirty="0"/>
              <a:t>to some </a:t>
            </a:r>
            <a:r>
              <a:rPr lang="en-IN" sz="2000" dirty="0" smtClean="0"/>
              <a:t>known examples </a:t>
            </a:r>
            <a:r>
              <a:rPr lang="en-IN" sz="2000" dirty="0"/>
              <a:t>of using that pattern in practical </a:t>
            </a:r>
            <a:r>
              <a:rPr lang="en-IN" sz="2000" dirty="0" smtClean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159218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Patterns are discovered as</a:t>
            </a:r>
          </a:p>
          <a:p>
            <a:pPr lvl="1" algn="just"/>
            <a:r>
              <a:rPr lang="en-US" dirty="0"/>
              <a:t>That </a:t>
            </a:r>
            <a:r>
              <a:rPr lang="en-IN" dirty="0"/>
              <a:t>occur throughout an application domain, or </a:t>
            </a:r>
          </a:p>
          <a:p>
            <a:pPr lvl="1" algn="just"/>
            <a:r>
              <a:rPr lang="en-IN" dirty="0"/>
              <a:t>By analogy, across different application domains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coherent set of use cases may serve as the </a:t>
            </a:r>
            <a:r>
              <a:rPr lang="en-IN" dirty="0" smtClean="0"/>
              <a:t>basis for </a:t>
            </a:r>
            <a:r>
              <a:rPr lang="en-IN" dirty="0"/>
              <a:t>discovering one or more analysis patterns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/>
              <a:t>The most basic element in the description of a requirements model is the use case</a:t>
            </a:r>
            <a:r>
              <a:rPr lang="en-IN" dirty="0" smtClean="0"/>
              <a:t>.</a:t>
            </a:r>
          </a:p>
          <a:p>
            <a:pPr algn="just"/>
            <a:r>
              <a:rPr lang="en-IN" i="1" dirty="0" smtClean="0"/>
              <a:t>Semantic Analysis Pattern </a:t>
            </a:r>
            <a:r>
              <a:rPr lang="en-IN" dirty="0"/>
              <a:t>(SAP</a:t>
            </a:r>
            <a:r>
              <a:rPr lang="en-IN" dirty="0" smtClean="0"/>
              <a:t>)</a:t>
            </a:r>
          </a:p>
          <a:p>
            <a:pPr lvl="1" algn="just"/>
            <a:r>
              <a:rPr lang="en-US" dirty="0" smtClean="0"/>
              <a:t>A </a:t>
            </a:r>
            <a:r>
              <a:rPr lang="en-IN" dirty="0" smtClean="0"/>
              <a:t>pattern </a:t>
            </a:r>
            <a:r>
              <a:rPr lang="en-IN" dirty="0"/>
              <a:t>that describes a small set of coherent use cases that together describe a </a:t>
            </a:r>
            <a:r>
              <a:rPr lang="en-IN" dirty="0" smtClean="0"/>
              <a:t>basic generic application.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150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Intention is to develop a project plan that meets stakeholder needs while at the same time reflecting the real world constraints that have been placed on the software team.</a:t>
            </a:r>
          </a:p>
          <a:p>
            <a:pPr algn="just"/>
            <a:r>
              <a:rPr lang="en-US" dirty="0" smtClean="0"/>
              <a:t>Win – Win result</a:t>
            </a:r>
          </a:p>
          <a:p>
            <a:pPr lvl="1" algn="just"/>
            <a:r>
              <a:rPr lang="en-IN" dirty="0" smtClean="0"/>
              <a:t>Stakeholders </a:t>
            </a:r>
            <a:r>
              <a:rPr lang="en-IN" dirty="0"/>
              <a:t>win </a:t>
            </a:r>
            <a:r>
              <a:rPr lang="en-IN" dirty="0" smtClean="0"/>
              <a:t>by getting </a:t>
            </a:r>
            <a:r>
              <a:rPr lang="en-IN" dirty="0"/>
              <a:t>the system or product that satisfies the majority of their needs and you </a:t>
            </a:r>
            <a:r>
              <a:rPr lang="en-IN" dirty="0" smtClean="0"/>
              <a:t>win </a:t>
            </a:r>
            <a:r>
              <a:rPr lang="en-IN" dirty="0"/>
              <a:t>by working to realistic and achievable </a:t>
            </a:r>
            <a:r>
              <a:rPr lang="en-IN" dirty="0" smtClean="0"/>
              <a:t>budgets and </a:t>
            </a:r>
            <a:r>
              <a:rPr lang="en-IN" dirty="0"/>
              <a:t>deadlines.</a:t>
            </a:r>
            <a:endParaRPr lang="en-US" dirty="0" smtClean="0"/>
          </a:p>
          <a:p>
            <a:pPr algn="just"/>
            <a:r>
              <a:rPr lang="en-US" dirty="0" smtClean="0"/>
              <a:t>Activities</a:t>
            </a:r>
          </a:p>
          <a:p>
            <a:pPr lvl="1" algn="just"/>
            <a:r>
              <a:rPr lang="en-US" dirty="0" smtClean="0"/>
              <a:t>Identification of the system or subsystem’s key stakeholders.</a:t>
            </a:r>
          </a:p>
          <a:p>
            <a:pPr lvl="1" algn="just"/>
            <a:r>
              <a:rPr lang="en-US" dirty="0" smtClean="0"/>
              <a:t>Determination of the stakeholders’ “win conditions”.</a:t>
            </a:r>
          </a:p>
          <a:p>
            <a:pPr lvl="1" algn="just"/>
            <a:r>
              <a:rPr lang="en-US" dirty="0" smtClean="0"/>
              <a:t>Negotiation of the stakeholders’ win condition to reconcile them into a set of win-win condition for all concerned.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Art of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Recognize that it is not competition</a:t>
            </a:r>
          </a:p>
          <a:p>
            <a:r>
              <a:rPr lang="en-US" sz="2800" dirty="0"/>
              <a:t>Map out a strategy</a:t>
            </a:r>
          </a:p>
          <a:p>
            <a:r>
              <a:rPr lang="en-US" sz="2800" dirty="0"/>
              <a:t>Listen actively</a:t>
            </a:r>
          </a:p>
          <a:p>
            <a:r>
              <a:rPr lang="en-US" sz="2800" dirty="0"/>
              <a:t>Focus on the other party’s interests</a:t>
            </a:r>
          </a:p>
          <a:p>
            <a:r>
              <a:rPr lang="en-US" sz="2800" dirty="0"/>
              <a:t>Don’t let it get personal</a:t>
            </a:r>
          </a:p>
          <a:p>
            <a:r>
              <a:rPr lang="en-US" sz="2800" dirty="0"/>
              <a:t>Be creative</a:t>
            </a:r>
          </a:p>
          <a:p>
            <a:r>
              <a:rPr lang="en-US" sz="2800" dirty="0"/>
              <a:t>Be ready to </a:t>
            </a:r>
            <a:r>
              <a:rPr lang="en-US" sz="2800" dirty="0" smtClean="0"/>
              <a:t>commit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6548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cs typeface="Times New Roman" pitchFamily="18" charset="0"/>
              </a:rPr>
              <a:t>RE </a:t>
            </a:r>
            <a:r>
              <a:rPr lang="en-US" sz="2800" dirty="0">
                <a:cs typeface="Times New Roman" pitchFamily="18" charset="0"/>
              </a:rPr>
              <a:t>may be </a:t>
            </a:r>
            <a:r>
              <a:rPr lang="en-US" sz="2800" dirty="0" smtClean="0">
                <a:cs typeface="Times New Roman" pitchFamily="18" charset="0"/>
              </a:rPr>
              <a:t>reduced, </a:t>
            </a:r>
            <a:r>
              <a:rPr lang="en-US" sz="2800" dirty="0">
                <a:cs typeface="Times New Roman" pitchFamily="18" charset="0"/>
              </a:rPr>
              <a:t>but it is never abandoned.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RE is software engineering actions that start with communication activity and continues into the modeling activity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cs typeface="Times New Roman" pitchFamily="18" charset="0"/>
              </a:rPr>
              <a:t>Builds a bridge to design and construction.</a:t>
            </a:r>
            <a:endParaRPr lang="en-US" sz="24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624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77200" cy="533095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smtClean="0"/>
              <a:t>Specification – Different things to different people.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It can be –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Written Document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set of graphical models,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formal mathematical models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Collection of usage scenario.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prototype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Combination of above.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The Formality and format of a specification varies with the size and the complexity of the software to be built.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For large systems, written document, language descriptions, and graphical models may be the best approach.</a:t>
            </a:r>
          </a:p>
          <a:p>
            <a:pPr algn="just">
              <a:lnSpc>
                <a:spcPct val="80000"/>
              </a:lnSpc>
            </a:pPr>
            <a:r>
              <a:rPr lang="en-US" dirty="0" smtClean="0"/>
              <a:t>For small systems or products, usage scenarios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979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Specification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54071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A specification is the final work product produced by the requirements engineer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It is normally in the form of a software requirements specification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It serves as the foundation for subsequent software engineering activities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It describes the function and performance of a computer-based system and the constraints that will govern its development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It formalizes the </a:t>
            </a:r>
            <a:r>
              <a:rPr lang="en-US" sz="2800" u="sng" dirty="0"/>
              <a:t>informational</a:t>
            </a:r>
            <a:r>
              <a:rPr lang="en-US" sz="2800" dirty="0"/>
              <a:t>, </a:t>
            </a:r>
            <a:r>
              <a:rPr lang="en-US" sz="2800" u="sng" dirty="0"/>
              <a:t>functional</a:t>
            </a:r>
            <a:r>
              <a:rPr lang="en-US" sz="2800" dirty="0"/>
              <a:t>, and </a:t>
            </a:r>
            <a:r>
              <a:rPr lang="en-US" sz="2800" u="sng" dirty="0"/>
              <a:t>behavioral</a:t>
            </a:r>
            <a:r>
              <a:rPr lang="en-US" sz="2800" dirty="0"/>
              <a:t> requirements of the proposed software in both a graphical and textual format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987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During validation, the work products produced as a result of requirements engineering are assessed for quality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specification is examined to ensure that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All software </a:t>
            </a:r>
            <a:r>
              <a:rPr lang="en-US" sz="2000" dirty="0"/>
              <a:t>requirements have been stated unambiguously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Inconsistencies, </a:t>
            </a:r>
            <a:r>
              <a:rPr lang="en-US" sz="2000" dirty="0"/>
              <a:t>omissions, and errors have been detected and corrected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The work </a:t>
            </a:r>
            <a:r>
              <a:rPr lang="en-US" sz="2000" dirty="0"/>
              <a:t>products conform to the standards established for the process, the project, and the product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formal technical review serves as the primary requirements validation mechanism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Members include software engineers, customers, users, and other </a:t>
            </a:r>
            <a:r>
              <a:rPr lang="en-US" sz="2000" dirty="0" smtClean="0"/>
              <a:t>stakeholders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204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 when Validating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Is each requirement consistent with the overall objective for the system/product?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Have all requirements been specified at the proper level of abstraction? That is, do some requirements provide a level of technical detail that is inappropriate at this stage?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Is the requirement really necessary or does it represent an add-on feature that may not be essential to the objective of the system?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Is each requirement bounded and unambiguous?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Does each requirement have attribution? That is, is a source (generally, a specific individual) noted for each requirement?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187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153400" cy="555955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Do any requirements conflict with other requirements?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Is each requirement achievable in the technical environment that will house the system or product?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Is each requirement testable, once implemented?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Approaches: Demonstration, actual test, analysis, or inspection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Does the requirements model properly reflect the information, function, and behavior of the system to be built?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Has the requirements model been “partitioned” in a way that exposes progressively more detailed information about the system?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1273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dirty="0" smtClean="0">
                <a:cs typeface="Times New Roman" pitchFamily="18" charset="0"/>
              </a:rPr>
              <a:t> Set of activities that help project team to identify, control, and track requirements and changes as project proceeds 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dirty="0" smtClean="0">
                <a:cs typeface="Times New Roman" pitchFamily="18" charset="0"/>
              </a:rPr>
              <a:t>Requirements begin with identification. Each requirement is assigned a unique identifier. Once requirement have been identified, traceability table are developed.  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b="1" dirty="0" smtClean="0">
                <a:cs typeface="Times New Roman" pitchFamily="18" charset="0"/>
              </a:rPr>
              <a:t>Traceability Table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Features traceability table</a:t>
            </a:r>
            <a:r>
              <a:rPr lang="en-US" sz="2400" dirty="0" smtClean="0">
                <a:cs typeface="Times New Roman" pitchFamily="18" charset="0"/>
              </a:rPr>
              <a:t> - shows how requirements relate to customer observable features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b="1" dirty="0" smtClean="0">
                <a:cs typeface="Times New Roman" pitchFamily="18" charset="0"/>
              </a:rPr>
              <a:t>Source traceability table</a:t>
            </a:r>
            <a:r>
              <a:rPr lang="en-US" sz="2400" dirty="0" smtClean="0">
                <a:cs typeface="Times New Roman" pitchFamily="18" charset="0"/>
              </a:rPr>
              <a:t> - identifies source of each requirement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521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b="1" dirty="0" smtClean="0">
                <a:cs typeface="Times New Roman" pitchFamily="18" charset="0"/>
              </a:rPr>
              <a:t>Dependency traceability table</a:t>
            </a:r>
            <a:r>
              <a:rPr lang="en-US" dirty="0" smtClean="0">
                <a:cs typeface="Times New Roman" pitchFamily="18" charset="0"/>
              </a:rPr>
              <a:t> - indicate relations among requirements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b="1" dirty="0" smtClean="0">
                <a:cs typeface="Times New Roman" pitchFamily="18" charset="0"/>
              </a:rPr>
              <a:t>Subsystem traceability table</a:t>
            </a:r>
            <a:r>
              <a:rPr lang="en-US" sz="2400" dirty="0" smtClean="0">
                <a:cs typeface="Times New Roman" pitchFamily="18" charset="0"/>
              </a:rPr>
              <a:t> - requirements categorized by subsystem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</a:pPr>
            <a:r>
              <a:rPr lang="en-US" sz="2400" b="1" dirty="0" smtClean="0">
                <a:cs typeface="Times New Roman" pitchFamily="18" charset="0"/>
              </a:rPr>
              <a:t>Interface traceability table</a:t>
            </a:r>
            <a:r>
              <a:rPr lang="en-US" sz="2400" dirty="0" smtClean="0">
                <a:cs typeface="Times New Roman" pitchFamily="18" charset="0"/>
              </a:rPr>
              <a:t> - shows requirement relations to internal and external interfaces</a:t>
            </a:r>
          </a:p>
          <a:p>
            <a:pPr marL="114300" lvl="1" indent="0" algn="just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It will help to track, if change in one requirement will affect different aspects of the system.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7525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Clear and Unambiguous 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 smtClean="0"/>
              <a:t>Standard </a:t>
            </a:r>
            <a:r>
              <a:rPr lang="en-US" sz="2400" dirty="0"/>
              <a:t>structure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 smtClean="0"/>
              <a:t>Has </a:t>
            </a:r>
            <a:r>
              <a:rPr lang="en-US" sz="2400" dirty="0"/>
              <a:t>only one possible interpretation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/>
              <a:t>Not more than one requirement in one sentence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Correct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/>
              <a:t>A requirement contributes to a real need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Understandable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/>
              <a:t>A reader can easily understand the meaning of the requirement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Verifiable</a:t>
            </a:r>
          </a:p>
          <a:p>
            <a:pPr lvl="1" algn="just">
              <a:lnSpc>
                <a:spcPct val="90000"/>
              </a:lnSpc>
              <a:spcBef>
                <a:spcPct val="5000"/>
              </a:spcBef>
            </a:pPr>
            <a:r>
              <a:rPr lang="en-US" sz="2400" dirty="0"/>
              <a:t>A requirement can be tested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Complete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Consistent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dirty="0" smtClean="0"/>
              <a:t>Traceable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4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Requirements Engineering Tasks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Autofit/>
          </a:bodyPr>
          <a:lstStyle/>
          <a:p>
            <a:pPr algn="just"/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Inception</a:t>
            </a:r>
            <a:r>
              <a:rPr lang="en-US" altLang="zh-CN" sz="2800" dirty="0" smtClean="0">
                <a:solidFill>
                  <a:srgbClr val="F3FF07"/>
                </a:solidFill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</a:rPr>
              <a:t>Establish </a:t>
            </a:r>
            <a:r>
              <a:rPr lang="en-US" altLang="zh-CN" sz="2800" dirty="0">
                <a:ea typeface="宋体" pitchFamily="2" charset="-122"/>
              </a:rPr>
              <a:t>a basic understanding of the problem and the nature of the solution. </a:t>
            </a:r>
          </a:p>
          <a:p>
            <a:pPr algn="just"/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Elicitation</a:t>
            </a:r>
            <a:r>
              <a:rPr lang="en-US" altLang="zh-CN" sz="2800" dirty="0" smtClean="0">
                <a:solidFill>
                  <a:srgbClr val="F3FF07"/>
                </a:solidFill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</a:rPr>
              <a:t>Draw </a:t>
            </a:r>
            <a:r>
              <a:rPr lang="en-US" altLang="zh-CN" sz="2800" dirty="0">
                <a:ea typeface="宋体" pitchFamily="2" charset="-122"/>
              </a:rPr>
              <a:t>out the requirements from stakeholders.</a:t>
            </a:r>
          </a:p>
          <a:p>
            <a:pPr algn="just"/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Elaboration (Highly structured): </a:t>
            </a:r>
            <a:r>
              <a:rPr lang="en-US" altLang="zh-CN" sz="2800" dirty="0" smtClean="0">
                <a:ea typeface="宋体" pitchFamily="2" charset="-122"/>
              </a:rPr>
              <a:t>Create </a:t>
            </a:r>
            <a:r>
              <a:rPr lang="en-US" altLang="zh-CN" sz="2800" dirty="0">
                <a:ea typeface="宋体" pitchFamily="2" charset="-122"/>
              </a:rPr>
              <a:t>an analysis model that represents information, functional, and behavioral aspects of the requirements.</a:t>
            </a:r>
          </a:p>
          <a:p>
            <a:pPr algn="just"/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Negotiation: </a:t>
            </a:r>
            <a:r>
              <a:rPr lang="en-US" altLang="zh-CN" sz="2800" dirty="0" smtClean="0">
                <a:ea typeface="宋体" pitchFamily="2" charset="-122"/>
              </a:rPr>
              <a:t>Agree </a:t>
            </a:r>
            <a:r>
              <a:rPr lang="en-US" altLang="zh-CN" sz="2800" dirty="0">
                <a:ea typeface="宋体" pitchFamily="2" charset="-122"/>
              </a:rPr>
              <a:t>on a deliverable system that is realistic for developers and customers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7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Specification: </a:t>
            </a:r>
            <a:r>
              <a:rPr lang="en-US" altLang="zh-CN" sz="2800" dirty="0" smtClean="0">
                <a:ea typeface="宋体" pitchFamily="2" charset="-122"/>
              </a:rPr>
              <a:t>Describe </a:t>
            </a:r>
            <a:r>
              <a:rPr lang="en-US" altLang="zh-CN" sz="2800" dirty="0">
                <a:ea typeface="宋体" pitchFamily="2" charset="-122"/>
              </a:rPr>
              <a:t>the requirements formally or informally.</a:t>
            </a:r>
          </a:p>
          <a:p>
            <a:pPr algn="just">
              <a:lnSpc>
                <a:spcPct val="80000"/>
              </a:lnSpc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Validation</a:t>
            </a:r>
            <a:r>
              <a:rPr lang="en-US" altLang="zh-CN" sz="2800" dirty="0" smtClean="0">
                <a:solidFill>
                  <a:srgbClr val="F3FF07"/>
                </a:solidFill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</a:rPr>
              <a:t>Review </a:t>
            </a:r>
            <a:r>
              <a:rPr lang="en-US" altLang="zh-CN" sz="2800" dirty="0">
                <a:ea typeface="宋体" pitchFamily="2" charset="-122"/>
              </a:rPr>
              <a:t>the requirement specification for errors, ambiguities, omissions, and conflicts. </a:t>
            </a:r>
          </a:p>
          <a:p>
            <a:pPr algn="just"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Requirements </a:t>
            </a: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management: </a:t>
            </a:r>
            <a:r>
              <a:rPr lang="en-US" altLang="zh-CN" sz="2800" dirty="0" smtClean="0">
                <a:ea typeface="宋体" pitchFamily="2" charset="-122"/>
              </a:rPr>
              <a:t>Manage </a:t>
            </a:r>
            <a:r>
              <a:rPr lang="en-US" altLang="zh-CN" sz="2800" dirty="0">
                <a:ea typeface="宋体" pitchFamily="2" charset="-122"/>
              </a:rPr>
              <a:t>changing requirements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ea typeface="宋体" pitchFamily="2" charset="-122"/>
              </a:rPr>
              <a:t>Identify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ea typeface="宋体" pitchFamily="2" charset="-122"/>
              </a:rPr>
              <a:t>Control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ea typeface="宋体" pitchFamily="2" charset="-122"/>
              </a:rPr>
              <a:t>Track Requirements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smtClean="0">
                <a:ea typeface="宋体" pitchFamily="2" charset="-122"/>
              </a:rPr>
              <a:t>Changes to Requirements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419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Inception - </a:t>
            </a:r>
            <a:r>
              <a:rPr lang="en-US" sz="2800" dirty="0">
                <a:cs typeface="Times New Roman" pitchFamily="18" charset="0"/>
              </a:rPr>
              <a:t>Initiating Requirements Engineering </a:t>
            </a:r>
            <a:r>
              <a:rPr lang="en-US" sz="2800" dirty="0" smtClean="0">
                <a:cs typeface="Times New Roman" pitchFamily="18" charset="0"/>
              </a:rPr>
              <a:t>Process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848600" cy="4797552"/>
          </a:xfrm>
        </p:spPr>
        <p:txBody>
          <a:bodyPr>
            <a:normAutofit/>
          </a:bodyPr>
          <a:lstStyle/>
          <a:p>
            <a:pPr algn="just"/>
            <a:r>
              <a:rPr lang="en-IN" sz="2700" dirty="0" smtClean="0"/>
              <a:t>Identifying Stakeholders</a:t>
            </a:r>
          </a:p>
          <a:p>
            <a:pPr lvl="1" algn="just"/>
            <a:r>
              <a:rPr lang="en-US" dirty="0" smtClean="0">
                <a:cs typeface="Times New Roman" pitchFamily="18" charset="0"/>
              </a:rPr>
              <a:t>Anyone who </a:t>
            </a:r>
            <a:r>
              <a:rPr lang="en-US" dirty="0">
                <a:cs typeface="Times New Roman" pitchFamily="18" charset="0"/>
              </a:rPr>
              <a:t>benefits in a direct or indirect way from the system which is being developed</a:t>
            </a:r>
            <a:endParaRPr lang="en-IN" sz="2300" dirty="0"/>
          </a:p>
          <a:p>
            <a:pPr algn="just"/>
            <a:r>
              <a:rPr lang="en-IN" sz="2700" dirty="0"/>
              <a:t>Recognizing Multiple Viewpoints</a:t>
            </a:r>
          </a:p>
          <a:p>
            <a:pPr algn="just"/>
            <a:r>
              <a:rPr lang="en-IN" sz="2700" dirty="0"/>
              <a:t>Working toward </a:t>
            </a:r>
            <a:r>
              <a:rPr lang="en-IN" sz="2700" dirty="0" smtClean="0"/>
              <a:t>Collaboration</a:t>
            </a:r>
          </a:p>
          <a:p>
            <a:pPr lvl="1" algn="just"/>
            <a:r>
              <a:rPr lang="en-US" sz="2300" dirty="0">
                <a:cs typeface="Times New Roman" pitchFamily="18" charset="0"/>
              </a:rPr>
              <a:t>Business manager or senior technologist may make final </a:t>
            </a:r>
            <a:r>
              <a:rPr lang="en-US" sz="2300" dirty="0" smtClean="0">
                <a:cs typeface="Times New Roman" pitchFamily="18" charset="0"/>
              </a:rPr>
              <a:t>decision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xmlns="" val="26177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Ask </a:t>
            </a:r>
            <a:r>
              <a:rPr lang="en-US" altLang="zh-CN" dirty="0">
                <a:solidFill>
                  <a:schemeClr val="accent2"/>
                </a:solidFill>
                <a:latin typeface="Palatino" charset="0"/>
                <a:ea typeface="宋体" pitchFamily="2" charset="-122"/>
              </a:rPr>
              <a:t>“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context-free</a:t>
            </a:r>
            <a:r>
              <a:rPr lang="en-US" altLang="zh-CN" dirty="0">
                <a:solidFill>
                  <a:schemeClr val="accent2"/>
                </a:solidFill>
                <a:latin typeface="Palatino" charset="0"/>
                <a:ea typeface="宋体" pitchFamily="2" charset="-122"/>
              </a:rPr>
              <a:t>”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questions</a:t>
            </a:r>
            <a:r>
              <a:rPr lang="en-US" altLang="zh-CN" sz="32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dirty="0"/>
              <a:t>that establish</a:t>
            </a:r>
          </a:p>
          <a:p>
            <a:pPr lvl="1" algn="just"/>
            <a:r>
              <a:rPr lang="en-US" sz="2400" dirty="0"/>
              <a:t>Basic understanding of the problem</a:t>
            </a:r>
          </a:p>
          <a:p>
            <a:pPr lvl="1" algn="just"/>
            <a:r>
              <a:rPr lang="en-US" sz="2400" dirty="0"/>
              <a:t>The people who want a solution</a:t>
            </a:r>
          </a:p>
          <a:p>
            <a:pPr lvl="1" algn="just"/>
            <a:r>
              <a:rPr lang="en-US" sz="2400" dirty="0"/>
              <a:t>The nature &amp; </a:t>
            </a:r>
            <a:r>
              <a:rPr lang="en-IN" sz="2400" dirty="0"/>
              <a:t>measurable benefit</a:t>
            </a:r>
            <a:r>
              <a:rPr lang="en-US" sz="2400" dirty="0"/>
              <a:t> of the solution that is desired, and </a:t>
            </a:r>
          </a:p>
          <a:p>
            <a:pPr lvl="1" algn="just"/>
            <a:r>
              <a:rPr lang="en-US" sz="2400" dirty="0"/>
              <a:t>The effectiveness of preliminary communication and collaboration between the customer and the developer</a:t>
            </a:r>
          </a:p>
          <a:p>
            <a:pPr algn="just"/>
            <a:r>
              <a:rPr lang="en-US" sz="2700" dirty="0"/>
              <a:t>Work Product</a:t>
            </a:r>
          </a:p>
          <a:p>
            <a:pPr lvl="1" algn="just"/>
            <a:r>
              <a:rPr lang="en-IN" sz="2500" dirty="0"/>
              <a:t>one- or two-page “product request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9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2759</Words>
  <Application>Microsoft Office PowerPoint</Application>
  <PresentationFormat>On-screen Show (4:3)</PresentationFormat>
  <Paragraphs>319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Oriel</vt:lpstr>
      <vt:lpstr>Software  engineering module – III Requirement Engineering</vt:lpstr>
      <vt:lpstr>Why is Getting Good Requirements Hard?</vt:lpstr>
      <vt:lpstr>Requirements Engineering</vt:lpstr>
      <vt:lpstr>Contnd..</vt:lpstr>
      <vt:lpstr>Characteristics of a Good Requirement</vt:lpstr>
      <vt:lpstr>Requirements Engineering Tasks</vt:lpstr>
      <vt:lpstr>Contnd..</vt:lpstr>
      <vt:lpstr>Inception - Initiating Requirements Engineering Process</vt:lpstr>
      <vt:lpstr>Contnd..</vt:lpstr>
      <vt:lpstr>Elicitation </vt:lpstr>
      <vt:lpstr>Contnd..</vt:lpstr>
      <vt:lpstr>Contnd..</vt:lpstr>
      <vt:lpstr>Contnd..</vt:lpstr>
      <vt:lpstr>Contnd..</vt:lpstr>
      <vt:lpstr>Elaboration </vt:lpstr>
      <vt:lpstr>Developing Use Cases</vt:lpstr>
      <vt:lpstr>Contnd..</vt:lpstr>
      <vt:lpstr>Slide 18</vt:lpstr>
      <vt:lpstr>Slide 19</vt:lpstr>
      <vt:lpstr>Use case Diagram</vt:lpstr>
      <vt:lpstr>Use case Relationships</vt:lpstr>
      <vt:lpstr>Slide 22</vt:lpstr>
      <vt:lpstr>Contnd..</vt:lpstr>
      <vt:lpstr>Contnd..</vt:lpstr>
      <vt:lpstr>Slide 25</vt:lpstr>
      <vt:lpstr>Building the Analysis Model</vt:lpstr>
      <vt:lpstr>Contnd..</vt:lpstr>
      <vt:lpstr>Types</vt:lpstr>
      <vt:lpstr>Elements of the Analysis Model</vt:lpstr>
      <vt:lpstr>Contnd..</vt:lpstr>
      <vt:lpstr>Contnd..</vt:lpstr>
      <vt:lpstr>Contnd..</vt:lpstr>
      <vt:lpstr>Contnd..</vt:lpstr>
      <vt:lpstr>Contnd..</vt:lpstr>
      <vt:lpstr>Analysis Patterns</vt:lpstr>
      <vt:lpstr>Contnd..</vt:lpstr>
      <vt:lpstr>Contnd..</vt:lpstr>
      <vt:lpstr>Negotiating Requirements</vt:lpstr>
      <vt:lpstr>The Art of Negotiation</vt:lpstr>
      <vt:lpstr>Specification</vt:lpstr>
      <vt:lpstr>Specification Task</vt:lpstr>
      <vt:lpstr>Validating Requirements</vt:lpstr>
      <vt:lpstr>Questions to ask when Validating Requirements</vt:lpstr>
      <vt:lpstr>Slide 44</vt:lpstr>
      <vt:lpstr>Requirement Management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engineering module – II Requirement Engineering</dc:title>
  <dc:creator>Amel</dc:creator>
  <cp:lastModifiedBy>ASUS</cp:lastModifiedBy>
  <cp:revision>66</cp:revision>
  <dcterms:created xsi:type="dcterms:W3CDTF">2013-03-08T08:53:17Z</dcterms:created>
  <dcterms:modified xsi:type="dcterms:W3CDTF">2017-03-08T13:08:25Z</dcterms:modified>
</cp:coreProperties>
</file>