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7" r:id="rId2"/>
    <p:sldId id="312" r:id="rId3"/>
    <p:sldId id="261" r:id="rId4"/>
    <p:sldId id="313" r:id="rId5"/>
    <p:sldId id="258" r:id="rId6"/>
    <p:sldId id="259" r:id="rId7"/>
    <p:sldId id="260" r:id="rId8"/>
    <p:sldId id="266" r:id="rId9"/>
    <p:sldId id="309" r:id="rId10"/>
    <p:sldId id="310" r:id="rId11"/>
    <p:sldId id="262" r:id="rId12"/>
    <p:sldId id="311" r:id="rId13"/>
    <p:sldId id="274" r:id="rId14"/>
    <p:sldId id="276" r:id="rId15"/>
    <p:sldId id="275" r:id="rId16"/>
    <p:sldId id="315" r:id="rId17"/>
    <p:sldId id="317" r:id="rId18"/>
    <p:sldId id="268" r:id="rId19"/>
    <p:sldId id="269" r:id="rId20"/>
    <p:sldId id="270" r:id="rId21"/>
    <p:sldId id="271" r:id="rId22"/>
    <p:sldId id="272" r:id="rId23"/>
    <p:sldId id="273" r:id="rId24"/>
    <p:sldId id="318" r:id="rId25"/>
    <p:sldId id="277" r:id="rId26"/>
    <p:sldId id="278" r:id="rId27"/>
    <p:sldId id="279" r:id="rId28"/>
    <p:sldId id="281" r:id="rId29"/>
    <p:sldId id="280" r:id="rId30"/>
    <p:sldId id="319" r:id="rId31"/>
    <p:sldId id="320" r:id="rId32"/>
    <p:sldId id="282" r:id="rId33"/>
    <p:sldId id="283" r:id="rId34"/>
    <p:sldId id="321" r:id="rId35"/>
    <p:sldId id="284" r:id="rId36"/>
    <p:sldId id="285" r:id="rId37"/>
    <p:sldId id="286" r:id="rId38"/>
    <p:sldId id="322" r:id="rId39"/>
    <p:sldId id="323" r:id="rId40"/>
    <p:sldId id="324" r:id="rId41"/>
    <p:sldId id="325" r:id="rId42"/>
    <p:sldId id="287" r:id="rId43"/>
    <p:sldId id="288" r:id="rId44"/>
    <p:sldId id="289" r:id="rId45"/>
    <p:sldId id="290" r:id="rId46"/>
    <p:sldId id="326" r:id="rId47"/>
    <p:sldId id="291" r:id="rId48"/>
    <p:sldId id="327" r:id="rId49"/>
    <p:sldId id="329" r:id="rId50"/>
    <p:sldId id="328" r:id="rId51"/>
    <p:sldId id="330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32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35" r:id="rId71"/>
    <p:sldId id="336" r:id="rId72"/>
    <p:sldId id="337" r:id="rId73"/>
    <p:sldId id="338" r:id="rId74"/>
    <p:sldId id="333" r:id="rId75"/>
    <p:sldId id="334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749B-5D0E-46B2-90CD-A30201975C47}" type="datetimeFigureOut">
              <a:rPr lang="en-IN" smtClean="0"/>
              <a:t>17-03-2017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0AC1-1CF0-46FE-BC63-E8CF78BDC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1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095F22F-587C-4F25-98AB-ADF13684BD2F}" type="slidenum">
              <a:rPr lang="it-IT" sz="1200" smtClean="0">
                <a:latin typeface="Times New Roman" pitchFamily="18" charset="0"/>
              </a:rPr>
              <a:pPr eaLnBrk="1" hangingPunct="1"/>
              <a:t>16</a:t>
            </a:fld>
            <a:endParaRPr lang="it-IT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29E985E-F559-417C-9A2D-6D66A0148D8A}" type="slidenum">
              <a:rPr lang="it-IT" sz="1200" smtClean="0">
                <a:latin typeface="Times New Roman" pitchFamily="18" charset="0"/>
              </a:rPr>
              <a:pPr eaLnBrk="1" hangingPunct="1"/>
              <a:t>17</a:t>
            </a:fld>
            <a:endParaRPr lang="it-IT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3/17/2017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61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3/17/2017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5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3/17/2017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4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3/17/2017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0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FFF39D"/>
                </a:solidFill>
              </a:rPr>
              <a:pPr/>
              <a:t>3/17/2017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3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3/17/2017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0791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3/17/2017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69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3/17/2017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3/17/2017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3/17/2017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5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3/17/2017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6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3/17/2017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86000"/>
            <a:ext cx="60198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Software  engineering</a:t>
            </a:r>
            <a:br>
              <a:rPr lang="en-US" dirty="0" smtClean="0"/>
            </a:br>
            <a:r>
              <a:rPr lang="en-US" dirty="0" smtClean="0"/>
              <a:t>module – IV</a:t>
            </a:r>
            <a:br>
              <a:rPr lang="en-US" dirty="0" smtClean="0"/>
            </a:br>
            <a:r>
              <a:rPr lang="en-US" dirty="0" smtClean="0"/>
              <a:t>Designing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Semester VI</a:t>
            </a:r>
            <a:br>
              <a:rPr lang="en-US" dirty="0" smtClean="0"/>
            </a:br>
            <a:r>
              <a:rPr lang="en-US" dirty="0" err="1" smtClean="0"/>
              <a:t>B.Tech</a:t>
            </a:r>
            <a:r>
              <a:rPr lang="en-US" dirty="0" smtClean="0"/>
              <a:t>. CSE</a:t>
            </a:r>
            <a:br>
              <a:rPr lang="en-US" dirty="0" smtClean="0"/>
            </a:br>
            <a:r>
              <a:rPr lang="en-US" dirty="0" err="1" smtClean="0"/>
              <a:t>Viswajyothi</a:t>
            </a:r>
            <a:r>
              <a:rPr lang="en-US" dirty="0" smtClean="0"/>
              <a:t>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The interface </a:t>
            </a:r>
            <a:r>
              <a:rPr lang="en-IN" dirty="0" smtClean="0"/>
              <a:t>design</a:t>
            </a:r>
          </a:p>
          <a:p>
            <a:pPr lvl="1" algn="just"/>
            <a:r>
              <a:rPr lang="en-IN" dirty="0" smtClean="0"/>
              <a:t>Describes how </a:t>
            </a:r>
            <a:r>
              <a:rPr lang="en-IN" dirty="0"/>
              <a:t>the software communicates with systems </a:t>
            </a:r>
            <a:r>
              <a:rPr lang="en-IN" dirty="0" smtClean="0"/>
              <a:t>that interoperate </a:t>
            </a:r>
            <a:r>
              <a:rPr lang="en-IN" dirty="0"/>
              <a:t>with it, and with humans who use it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Implies </a:t>
            </a:r>
            <a:r>
              <a:rPr lang="en-IN" dirty="0"/>
              <a:t>a flow </a:t>
            </a:r>
            <a:r>
              <a:rPr lang="en-IN" dirty="0" smtClean="0"/>
              <a:t>of information and </a:t>
            </a:r>
            <a:r>
              <a:rPr lang="en-IN" dirty="0"/>
              <a:t>a specific type of </a:t>
            </a:r>
            <a:r>
              <a:rPr lang="en-IN" dirty="0" smtClean="0"/>
              <a:t>behaviour.</a:t>
            </a:r>
          </a:p>
          <a:p>
            <a:pPr algn="just"/>
            <a:r>
              <a:rPr lang="en-IN" dirty="0"/>
              <a:t>The component-level design transforms </a:t>
            </a:r>
            <a:endParaRPr lang="en-IN" dirty="0" smtClean="0"/>
          </a:p>
          <a:p>
            <a:pPr lvl="1" algn="just"/>
            <a:r>
              <a:rPr lang="en-IN" dirty="0" smtClean="0"/>
              <a:t>Structural </a:t>
            </a:r>
            <a:r>
              <a:rPr lang="en-IN" dirty="0"/>
              <a:t>elements of the software </a:t>
            </a:r>
            <a:r>
              <a:rPr lang="en-IN" dirty="0" smtClean="0"/>
              <a:t>architecture into </a:t>
            </a:r>
            <a:r>
              <a:rPr lang="en-IN" dirty="0"/>
              <a:t>a procedural description of software components.</a:t>
            </a:r>
          </a:p>
        </p:txBody>
      </p:sp>
    </p:spTree>
    <p:extLst>
      <p:ext uri="{BB962C8B-B14F-4D97-AF65-F5344CB8AC3E}">
        <p14:creationId xmlns:p14="http://schemas.microsoft.com/office/powerpoint/2010/main" val="69191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Items developed during </a:t>
            </a:r>
            <a:r>
              <a:rPr lang="en-US" sz="3200" dirty="0" smtClean="0"/>
              <a:t>the </a:t>
            </a:r>
            <a:r>
              <a:rPr lang="en-US" sz="3200" dirty="0"/>
              <a:t>software design phase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229600" cy="48006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Different modules required to </a:t>
            </a:r>
            <a:r>
              <a:rPr lang="en-US" dirty="0" smtClean="0"/>
              <a:t>implement </a:t>
            </a:r>
            <a:r>
              <a:rPr lang="en-US" dirty="0"/>
              <a:t>the design solution. </a:t>
            </a:r>
          </a:p>
          <a:p>
            <a:pPr algn="just"/>
            <a:r>
              <a:rPr lang="en-US" dirty="0" smtClean="0"/>
              <a:t>Control </a:t>
            </a:r>
            <a:r>
              <a:rPr lang="en-US" dirty="0"/>
              <a:t>relationship among the </a:t>
            </a:r>
            <a:r>
              <a:rPr lang="en-US" dirty="0" smtClean="0"/>
              <a:t>identified </a:t>
            </a:r>
            <a:r>
              <a:rPr lang="en-US" dirty="0"/>
              <a:t>modules. </a:t>
            </a:r>
            <a:endParaRPr lang="en-US" dirty="0" smtClean="0"/>
          </a:p>
          <a:p>
            <a:pPr lvl="1" algn="just"/>
            <a:r>
              <a:rPr lang="en-US" dirty="0" smtClean="0"/>
              <a:t>Call relationship </a:t>
            </a:r>
            <a:r>
              <a:rPr lang="en-US" dirty="0"/>
              <a:t>or invocation relationship among modules. </a:t>
            </a:r>
          </a:p>
          <a:p>
            <a:pPr algn="just"/>
            <a:r>
              <a:rPr lang="en-US" dirty="0" smtClean="0"/>
              <a:t>Interface </a:t>
            </a:r>
            <a:r>
              <a:rPr lang="en-US" dirty="0"/>
              <a:t>among different modules. </a:t>
            </a:r>
            <a:endParaRPr lang="en-US" dirty="0" smtClean="0"/>
          </a:p>
          <a:p>
            <a:pPr lvl="1" algn="just"/>
            <a:r>
              <a:rPr lang="en-US" dirty="0" smtClean="0"/>
              <a:t>Identifies </a:t>
            </a:r>
            <a:r>
              <a:rPr lang="en-US" dirty="0"/>
              <a:t>the exact data </a:t>
            </a:r>
            <a:r>
              <a:rPr lang="en-US" dirty="0" smtClean="0"/>
              <a:t>items </a:t>
            </a:r>
            <a:r>
              <a:rPr lang="en-US" dirty="0"/>
              <a:t>exchanged among the modules. </a:t>
            </a:r>
          </a:p>
          <a:p>
            <a:pPr algn="just"/>
            <a:r>
              <a:rPr lang="en-US" dirty="0" smtClean="0"/>
              <a:t>Data </a:t>
            </a:r>
            <a:r>
              <a:rPr lang="en-US" dirty="0"/>
              <a:t>structures of the individual modules. </a:t>
            </a:r>
          </a:p>
          <a:p>
            <a:pPr algn="just"/>
            <a:r>
              <a:rPr lang="en-US" dirty="0" smtClean="0"/>
              <a:t>Algorithms </a:t>
            </a:r>
            <a:r>
              <a:rPr lang="en-US" dirty="0"/>
              <a:t>required to </a:t>
            </a:r>
            <a:r>
              <a:rPr lang="en-US" dirty="0" smtClean="0"/>
              <a:t>implement </a:t>
            </a:r>
            <a:r>
              <a:rPr lang="en-US" dirty="0"/>
              <a:t>each individual module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of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Design for Quality</a:t>
            </a:r>
          </a:p>
          <a:p>
            <a:pPr lvl="1" algn="just"/>
            <a:r>
              <a:rPr lang="en-IN" dirty="0" smtClean="0"/>
              <a:t>Quality is </a:t>
            </a:r>
            <a:r>
              <a:rPr lang="en-IN" dirty="0"/>
              <a:t>fostered in software </a:t>
            </a:r>
            <a:r>
              <a:rPr lang="en-IN" dirty="0" smtClean="0"/>
              <a:t>engineering.</a:t>
            </a:r>
          </a:p>
          <a:p>
            <a:pPr lvl="1" algn="just"/>
            <a:r>
              <a:rPr lang="en-IN" dirty="0" smtClean="0"/>
              <a:t>The only </a:t>
            </a:r>
            <a:r>
              <a:rPr lang="en-IN" dirty="0"/>
              <a:t>way </a:t>
            </a:r>
            <a:r>
              <a:rPr lang="en-IN" dirty="0" smtClean="0"/>
              <a:t>to </a:t>
            </a:r>
            <a:r>
              <a:rPr lang="en-IN" dirty="0"/>
              <a:t>accurately translate stakeholder’s requirements into a </a:t>
            </a:r>
            <a:r>
              <a:rPr lang="en-IN" dirty="0" smtClean="0"/>
              <a:t>finished software </a:t>
            </a:r>
            <a:r>
              <a:rPr lang="en-IN" dirty="0"/>
              <a:t>product or </a:t>
            </a:r>
            <a:r>
              <a:rPr lang="en-IN" dirty="0" smtClean="0"/>
              <a:t>system.</a:t>
            </a:r>
          </a:p>
          <a:p>
            <a:pPr lvl="1" algn="just"/>
            <a:r>
              <a:rPr lang="en-IN" dirty="0" smtClean="0"/>
              <a:t>Serves as </a:t>
            </a:r>
            <a:r>
              <a:rPr lang="en-IN" dirty="0"/>
              <a:t>the foundation for all the </a:t>
            </a:r>
            <a:r>
              <a:rPr lang="en-IN" dirty="0" smtClean="0"/>
              <a:t>software engineering </a:t>
            </a:r>
            <a:r>
              <a:rPr lang="en-IN" dirty="0"/>
              <a:t>and software support activities that follow.</a:t>
            </a:r>
          </a:p>
        </p:txBody>
      </p:sp>
    </p:spTree>
    <p:extLst>
      <p:ext uri="{BB962C8B-B14F-4D97-AF65-F5344CB8AC3E}">
        <p14:creationId xmlns:p14="http://schemas.microsoft.com/office/powerpoint/2010/main" val="368205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r>
              <a:rPr lang="en-IN" dirty="0" smtClean="0"/>
              <a:t>Design for Change</a:t>
            </a:r>
          </a:p>
          <a:p>
            <a:pPr lvl="1" algn="just"/>
            <a:r>
              <a:rPr lang="en-IN" dirty="0" smtClean="0"/>
              <a:t>Way to design software that can be modified easily as requirements changes.</a:t>
            </a:r>
          </a:p>
          <a:p>
            <a:pPr lvl="1" algn="just"/>
            <a:r>
              <a:rPr lang="en-IN" dirty="0" smtClean="0"/>
              <a:t>Care from initial stages</a:t>
            </a:r>
          </a:p>
          <a:p>
            <a:pPr lvl="1" algn="just"/>
            <a:r>
              <a:rPr lang="en-IN" dirty="0" smtClean="0"/>
              <a:t>Not only concentrate on what is presently needed but also consider the expected or possible evolution of the system.</a:t>
            </a:r>
          </a:p>
          <a:p>
            <a:pPr lvl="2" algn="just"/>
            <a:r>
              <a:rPr lang="en-IN" dirty="0" smtClean="0"/>
              <a:t>Previous experience of software engineer &amp; Deep understanding of the problem domain by the end user.</a:t>
            </a:r>
          </a:p>
          <a:p>
            <a:pPr lvl="1" algn="just"/>
            <a:r>
              <a:rPr lang="en-IN" dirty="0" smtClean="0"/>
              <a:t>Importance:</a:t>
            </a:r>
          </a:p>
          <a:p>
            <a:pPr lvl="2" algn="just"/>
            <a:r>
              <a:rPr lang="en-IN" dirty="0" smtClean="0"/>
              <a:t>A minor mistake in the design based on current need.</a:t>
            </a:r>
          </a:p>
          <a:p>
            <a:pPr lvl="2" algn="just"/>
            <a:r>
              <a:rPr lang="en-IN" dirty="0" smtClean="0"/>
              <a:t>Accommodating changes may clutter the design.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3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Changes</a:t>
            </a:r>
          </a:p>
          <a:p>
            <a:pPr lvl="1"/>
            <a:r>
              <a:rPr lang="en-IN" dirty="0" smtClean="0"/>
              <a:t>Algorithm</a:t>
            </a:r>
          </a:p>
          <a:p>
            <a:pPr lvl="1"/>
            <a:r>
              <a:rPr lang="en-IN" dirty="0" smtClean="0"/>
              <a:t>Data Representation</a:t>
            </a:r>
          </a:p>
          <a:p>
            <a:pPr lvl="1"/>
            <a:r>
              <a:rPr lang="en-IN" dirty="0" smtClean="0"/>
              <a:t>Underlying abstract machine</a:t>
            </a:r>
          </a:p>
          <a:p>
            <a:pPr lvl="1"/>
            <a:r>
              <a:rPr lang="en-IN" dirty="0" smtClean="0"/>
              <a:t>Peripheral devices</a:t>
            </a:r>
          </a:p>
          <a:p>
            <a:pPr lvl="1"/>
            <a:r>
              <a:rPr lang="en-IN" dirty="0" smtClean="0"/>
              <a:t>Social Environment</a:t>
            </a:r>
          </a:p>
          <a:p>
            <a:pPr lvl="1"/>
            <a:r>
              <a:rPr lang="en-IN" dirty="0" smtClean="0"/>
              <a:t>Due to development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5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620000" cy="5029200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Product Family</a:t>
            </a:r>
          </a:p>
          <a:p>
            <a:pPr lvl="1" algn="just"/>
            <a:r>
              <a:rPr lang="en-IN" sz="2400" dirty="0" smtClean="0"/>
              <a:t>View several end products as a family of products that share a single architecture that is reused in different contexts, giving rise to different designs.</a:t>
            </a:r>
          </a:p>
          <a:p>
            <a:pPr lvl="1" algn="just"/>
            <a:r>
              <a:rPr lang="en-IN" sz="2400" dirty="0" smtClean="0"/>
              <a:t>Every version constitutes an individual product</a:t>
            </a:r>
          </a:p>
          <a:p>
            <a:pPr lvl="1" algn="just"/>
            <a:r>
              <a:rPr lang="en-IN" sz="2400" dirty="0" smtClean="0"/>
              <a:t>Set of versions constitutes a family</a:t>
            </a:r>
          </a:p>
          <a:p>
            <a:pPr lvl="1" algn="just"/>
            <a:r>
              <a:rPr lang="en-IN" sz="2400" dirty="0" smtClean="0"/>
              <a:t>Designs a common architecture for all members of the family jointly.</a:t>
            </a:r>
          </a:p>
          <a:p>
            <a:pPr lvl="2" algn="just"/>
            <a:r>
              <a:rPr lang="en-IN" sz="2000" dirty="0" smtClean="0"/>
              <a:t>E.g. DBMS runs on different machines (OS) for various configurations.</a:t>
            </a:r>
          </a:p>
          <a:p>
            <a:pPr lvl="1" algn="just"/>
            <a:r>
              <a:rPr lang="en-IN" sz="2400" dirty="0" smtClean="0"/>
              <a:t>Avoids the cost of designing the common parts separately.</a:t>
            </a:r>
            <a:endParaRPr lang="en-IN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Contnd</a:t>
            </a:r>
            <a:r>
              <a:rPr lang="en-US" sz="3600" dirty="0" smtClean="0"/>
              <a:t>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3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Sequential completion: </a:t>
            </a:r>
            <a:br>
              <a:rPr lang="en-US" smtClean="0"/>
            </a:br>
            <a:r>
              <a:rPr lang="en-US" smtClean="0"/>
              <a:t>the wrong way</a:t>
            </a:r>
            <a:endParaRPr lang="it-IT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386763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Design first member of product family</a:t>
            </a:r>
          </a:p>
          <a:p>
            <a:pPr eaLnBrk="1" hangingPunct="1"/>
            <a:r>
              <a:rPr lang="en-US" dirty="0" smtClean="0"/>
              <a:t>Modify existing software to get next member products</a:t>
            </a:r>
            <a:endParaRPr lang="it-IT" dirty="0" smtClean="0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609600" y="2608202"/>
            <a:ext cx="1422400" cy="3610035"/>
            <a:chOff x="508" y="1200"/>
            <a:chExt cx="896" cy="247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08" y="1200"/>
              <a:ext cx="8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Requirements</a:t>
              </a:r>
              <a:endParaRPr lang="it-IT" sz="18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87" y="1675"/>
              <a:ext cx="369" cy="3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87" y="2370"/>
              <a:ext cx="369" cy="3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7" y="3077"/>
              <a:ext cx="369" cy="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808" y="1403"/>
              <a:ext cx="92" cy="256"/>
              <a:chOff x="1824" y="982"/>
              <a:chExt cx="48" cy="144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1824" y="1042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1854" y="982"/>
                <a:ext cx="1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808" y="2023"/>
              <a:ext cx="92" cy="331"/>
              <a:chOff x="1824" y="1330"/>
              <a:chExt cx="48" cy="186"/>
            </a:xfrm>
          </p:grpSpPr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824" y="1432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1854" y="1330"/>
                <a:ext cx="1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808" y="2717"/>
              <a:ext cx="92" cy="344"/>
              <a:chOff x="1824" y="1720"/>
              <a:chExt cx="48" cy="193"/>
            </a:xfrm>
          </p:grpSpPr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1824" y="1829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1854" y="1720"/>
                <a:ext cx="1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796" y="1723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it-IT" sz="1800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796" y="2418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it-IT" sz="1800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808" y="3125"/>
              <a:ext cx="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it-IT" sz="1800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576" y="3504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Version 1</a:t>
              </a:r>
              <a:endParaRPr lang="it-IT" sz="1800"/>
            </a:p>
          </p:txBody>
        </p:sp>
      </p:grpSp>
      <p:grpSp>
        <p:nvGrpSpPr>
          <p:cNvPr id="24" name="Group 102"/>
          <p:cNvGrpSpPr>
            <a:grpSpLocks/>
          </p:cNvGrpSpPr>
          <p:nvPr/>
        </p:nvGrpSpPr>
        <p:grpSpPr bwMode="auto">
          <a:xfrm>
            <a:off x="4495800" y="2565692"/>
            <a:ext cx="4495800" cy="3987507"/>
            <a:chOff x="2928" y="1200"/>
            <a:chExt cx="2832" cy="2736"/>
          </a:xfrm>
        </p:grpSpPr>
        <p:sp>
          <p:nvSpPr>
            <p:cNvPr id="25" name="Rectangle 68"/>
            <p:cNvSpPr>
              <a:spLocks noChangeArrowheads="1"/>
            </p:cNvSpPr>
            <p:nvPr/>
          </p:nvSpPr>
          <p:spPr bwMode="auto">
            <a:xfrm>
              <a:off x="3408" y="2736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Version 1</a:t>
              </a:r>
              <a:endParaRPr lang="it-IT" sz="1800"/>
            </a:p>
          </p:txBody>
        </p:sp>
        <p:grpSp>
          <p:nvGrpSpPr>
            <p:cNvPr id="26" name="Group 76"/>
            <p:cNvGrpSpPr>
              <a:grpSpLocks/>
            </p:cNvGrpSpPr>
            <p:nvPr/>
          </p:nvGrpSpPr>
          <p:grpSpPr bwMode="auto">
            <a:xfrm>
              <a:off x="3600" y="3360"/>
              <a:ext cx="282" cy="265"/>
              <a:chOff x="2010" y="3738"/>
              <a:chExt cx="204" cy="192"/>
            </a:xfrm>
          </p:grpSpPr>
          <p:sp>
            <p:nvSpPr>
              <p:cNvPr id="61" name="Freeform 74"/>
              <p:cNvSpPr>
                <a:spLocks/>
              </p:cNvSpPr>
              <p:nvPr/>
            </p:nvSpPr>
            <p:spPr bwMode="auto">
              <a:xfrm>
                <a:off x="2010" y="3858"/>
                <a:ext cx="72" cy="72"/>
              </a:xfrm>
              <a:custGeom>
                <a:avLst/>
                <a:gdLst>
                  <a:gd name="T0" fmla="*/ 0 w 72"/>
                  <a:gd name="T1" fmla="*/ 72 h 72"/>
                  <a:gd name="T2" fmla="*/ 42 w 72"/>
                  <a:gd name="T3" fmla="*/ 0 h 72"/>
                  <a:gd name="T4" fmla="*/ 60 w 72"/>
                  <a:gd name="T5" fmla="*/ 12 h 72"/>
                  <a:gd name="T6" fmla="*/ 72 w 72"/>
                  <a:gd name="T7" fmla="*/ 30 h 72"/>
                  <a:gd name="T8" fmla="*/ 0 w 72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72"/>
                  <a:gd name="T17" fmla="*/ 72 w 72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72">
                    <a:moveTo>
                      <a:pt x="0" y="72"/>
                    </a:moveTo>
                    <a:lnTo>
                      <a:pt x="42" y="0"/>
                    </a:lnTo>
                    <a:lnTo>
                      <a:pt x="60" y="12"/>
                    </a:lnTo>
                    <a:lnTo>
                      <a:pt x="72" y="3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Line 75"/>
              <p:cNvSpPr>
                <a:spLocks noChangeShapeType="1"/>
              </p:cNvSpPr>
              <p:nvPr/>
            </p:nvSpPr>
            <p:spPr bwMode="auto">
              <a:xfrm flipH="1">
                <a:off x="2076" y="3738"/>
                <a:ext cx="138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7" name="Rectangle 78"/>
            <p:cNvSpPr>
              <a:spLocks noChangeArrowheads="1"/>
            </p:cNvSpPr>
            <p:nvPr/>
          </p:nvSpPr>
          <p:spPr bwMode="auto">
            <a:xfrm>
              <a:off x="2928" y="3648"/>
              <a:ext cx="6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Version 2</a:t>
              </a:r>
              <a:endParaRPr lang="it-IT" sz="1800"/>
            </a:p>
          </p:txBody>
        </p:sp>
        <p:sp>
          <p:nvSpPr>
            <p:cNvPr id="28" name="Rectangle 86"/>
            <p:cNvSpPr>
              <a:spLocks noChangeArrowheads="1"/>
            </p:cNvSpPr>
            <p:nvPr/>
          </p:nvSpPr>
          <p:spPr bwMode="auto">
            <a:xfrm>
              <a:off x="3454" y="3611"/>
              <a:ext cx="274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87"/>
            <p:cNvSpPr>
              <a:spLocks noChangeArrowheads="1"/>
            </p:cNvSpPr>
            <p:nvPr/>
          </p:nvSpPr>
          <p:spPr bwMode="auto">
            <a:xfrm>
              <a:off x="3533" y="3656"/>
              <a:ext cx="8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it-IT" sz="1800"/>
            </a:p>
          </p:txBody>
        </p:sp>
        <p:sp>
          <p:nvSpPr>
            <p:cNvPr id="30" name="Rectangle 52"/>
            <p:cNvSpPr>
              <a:spLocks noChangeArrowheads="1"/>
            </p:cNvSpPr>
            <p:nvPr/>
          </p:nvSpPr>
          <p:spPr bwMode="auto">
            <a:xfrm>
              <a:off x="4002" y="1200"/>
              <a:ext cx="89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Requirements</a:t>
              </a:r>
              <a:endParaRPr lang="it-IT" sz="1800"/>
            </a:p>
          </p:txBody>
        </p:sp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4122" y="1568"/>
              <a:ext cx="273" cy="2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54"/>
            <p:cNvSpPr>
              <a:spLocks noChangeArrowheads="1"/>
            </p:cNvSpPr>
            <p:nvPr/>
          </p:nvSpPr>
          <p:spPr bwMode="auto">
            <a:xfrm>
              <a:off x="4122" y="2106"/>
              <a:ext cx="273" cy="2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55"/>
            <p:cNvSpPr>
              <a:spLocks noChangeArrowheads="1"/>
            </p:cNvSpPr>
            <p:nvPr/>
          </p:nvSpPr>
          <p:spPr bwMode="auto">
            <a:xfrm>
              <a:off x="4122" y="2652"/>
              <a:ext cx="273" cy="2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58"/>
            <p:cNvGrpSpPr>
              <a:grpSpLocks/>
            </p:cNvGrpSpPr>
            <p:nvPr/>
          </p:nvGrpSpPr>
          <p:grpSpPr bwMode="auto">
            <a:xfrm>
              <a:off x="4209" y="1357"/>
              <a:ext cx="66" cy="199"/>
              <a:chOff x="2478" y="2261"/>
              <a:chExt cx="48" cy="144"/>
            </a:xfrm>
          </p:grpSpPr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2478" y="2321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2508" y="2261"/>
                <a:ext cx="1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5" name="Group 61"/>
            <p:cNvGrpSpPr>
              <a:grpSpLocks/>
            </p:cNvGrpSpPr>
            <p:nvPr/>
          </p:nvGrpSpPr>
          <p:grpSpPr bwMode="auto">
            <a:xfrm>
              <a:off x="4209" y="1837"/>
              <a:ext cx="66" cy="257"/>
              <a:chOff x="2478" y="2609"/>
              <a:chExt cx="48" cy="186"/>
            </a:xfrm>
          </p:grpSpPr>
          <p:sp>
            <p:nvSpPr>
              <p:cNvPr id="57" name="Freeform 59"/>
              <p:cNvSpPr>
                <a:spLocks/>
              </p:cNvSpPr>
              <p:nvPr/>
            </p:nvSpPr>
            <p:spPr bwMode="auto">
              <a:xfrm>
                <a:off x="2478" y="2711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Line 60"/>
              <p:cNvSpPr>
                <a:spLocks noChangeShapeType="1"/>
              </p:cNvSpPr>
              <p:nvPr/>
            </p:nvSpPr>
            <p:spPr bwMode="auto">
              <a:xfrm>
                <a:off x="2508" y="2609"/>
                <a:ext cx="1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" name="Group 64"/>
            <p:cNvGrpSpPr>
              <a:grpSpLocks/>
            </p:cNvGrpSpPr>
            <p:nvPr/>
          </p:nvGrpSpPr>
          <p:grpSpPr bwMode="auto">
            <a:xfrm>
              <a:off x="4209" y="2375"/>
              <a:ext cx="66" cy="265"/>
              <a:chOff x="2478" y="2999"/>
              <a:chExt cx="48" cy="192"/>
            </a:xfrm>
          </p:grpSpPr>
          <p:sp>
            <p:nvSpPr>
              <p:cNvPr id="55" name="Freeform 62"/>
              <p:cNvSpPr>
                <a:spLocks/>
              </p:cNvSpPr>
              <p:nvPr/>
            </p:nvSpPr>
            <p:spPr bwMode="auto">
              <a:xfrm>
                <a:off x="2478" y="3107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Line 63"/>
              <p:cNvSpPr>
                <a:spLocks noChangeShapeType="1"/>
              </p:cNvSpPr>
              <p:nvPr/>
            </p:nvSpPr>
            <p:spPr bwMode="auto">
              <a:xfrm>
                <a:off x="2508" y="2999"/>
                <a:ext cx="1" cy="1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7" name="Rectangle 65"/>
            <p:cNvSpPr>
              <a:spLocks noChangeArrowheads="1"/>
            </p:cNvSpPr>
            <p:nvPr/>
          </p:nvSpPr>
          <p:spPr bwMode="auto">
            <a:xfrm>
              <a:off x="4201" y="160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it-IT" sz="1800"/>
            </a:p>
          </p:txBody>
        </p:sp>
        <p:sp>
          <p:nvSpPr>
            <p:cNvPr id="38" name="Rectangle 66"/>
            <p:cNvSpPr>
              <a:spLocks noChangeArrowheads="1"/>
            </p:cNvSpPr>
            <p:nvPr/>
          </p:nvSpPr>
          <p:spPr bwMode="auto">
            <a:xfrm>
              <a:off x="4201" y="214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it-IT" sz="1800"/>
            </a:p>
          </p:txBody>
        </p:sp>
        <p:sp>
          <p:nvSpPr>
            <p:cNvPr id="39" name="Rectangle 67"/>
            <p:cNvSpPr>
              <a:spLocks noChangeArrowheads="1"/>
            </p:cNvSpPr>
            <p:nvPr/>
          </p:nvSpPr>
          <p:spPr bwMode="auto">
            <a:xfrm>
              <a:off x="4201" y="2689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it-IT" sz="1800"/>
            </a:p>
          </p:txBody>
        </p:sp>
        <p:grpSp>
          <p:nvGrpSpPr>
            <p:cNvPr id="40" name="Group 71"/>
            <p:cNvGrpSpPr>
              <a:grpSpLocks/>
            </p:cNvGrpSpPr>
            <p:nvPr/>
          </p:nvGrpSpPr>
          <p:grpSpPr bwMode="auto">
            <a:xfrm>
              <a:off x="4010" y="2921"/>
              <a:ext cx="240" cy="241"/>
              <a:chOff x="2334" y="3395"/>
              <a:chExt cx="174" cy="175"/>
            </a:xfrm>
          </p:grpSpPr>
          <p:sp>
            <p:nvSpPr>
              <p:cNvPr id="53" name="Freeform 69"/>
              <p:cNvSpPr>
                <a:spLocks/>
              </p:cNvSpPr>
              <p:nvPr/>
            </p:nvSpPr>
            <p:spPr bwMode="auto">
              <a:xfrm>
                <a:off x="2334" y="3504"/>
                <a:ext cx="66" cy="66"/>
              </a:xfrm>
              <a:custGeom>
                <a:avLst/>
                <a:gdLst>
                  <a:gd name="T0" fmla="*/ 0 w 66"/>
                  <a:gd name="T1" fmla="*/ 66 h 66"/>
                  <a:gd name="T2" fmla="*/ 42 w 66"/>
                  <a:gd name="T3" fmla="*/ 0 h 66"/>
                  <a:gd name="T4" fmla="*/ 54 w 66"/>
                  <a:gd name="T5" fmla="*/ 12 h 66"/>
                  <a:gd name="T6" fmla="*/ 66 w 66"/>
                  <a:gd name="T7" fmla="*/ 24 h 66"/>
                  <a:gd name="T8" fmla="*/ 0 w 66"/>
                  <a:gd name="T9" fmla="*/ 66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66"/>
                  <a:gd name="T17" fmla="*/ 66 w 66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66">
                    <a:moveTo>
                      <a:pt x="0" y="66"/>
                    </a:moveTo>
                    <a:lnTo>
                      <a:pt x="42" y="0"/>
                    </a:lnTo>
                    <a:lnTo>
                      <a:pt x="54" y="12"/>
                    </a:lnTo>
                    <a:lnTo>
                      <a:pt x="66" y="24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Line 70"/>
              <p:cNvSpPr>
                <a:spLocks noChangeShapeType="1"/>
              </p:cNvSpPr>
              <p:nvPr/>
            </p:nvSpPr>
            <p:spPr bwMode="auto">
              <a:xfrm flipH="1">
                <a:off x="2388" y="3395"/>
                <a:ext cx="120" cy="1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" name="Oval 72"/>
            <p:cNvSpPr>
              <a:spLocks noChangeArrowheads="1"/>
            </p:cNvSpPr>
            <p:nvPr/>
          </p:nvSpPr>
          <p:spPr bwMode="auto">
            <a:xfrm>
              <a:off x="3840" y="3120"/>
              <a:ext cx="273" cy="2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800"/>
                <a:t>4</a:t>
              </a:r>
              <a:endParaRPr lang="it-IT" sz="1800"/>
            </a:p>
          </p:txBody>
        </p:sp>
        <p:sp>
          <p:nvSpPr>
            <p:cNvPr id="42" name="Rectangle 77"/>
            <p:cNvSpPr>
              <a:spLocks noChangeArrowheads="1"/>
            </p:cNvSpPr>
            <p:nvPr/>
          </p:nvSpPr>
          <p:spPr bwMode="auto">
            <a:xfrm>
              <a:off x="4800" y="3671"/>
              <a:ext cx="274" cy="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81"/>
            <p:cNvGrpSpPr>
              <a:grpSpLocks/>
            </p:cNvGrpSpPr>
            <p:nvPr/>
          </p:nvGrpSpPr>
          <p:grpSpPr bwMode="auto">
            <a:xfrm>
              <a:off x="4250" y="2921"/>
              <a:ext cx="241" cy="250"/>
              <a:chOff x="2508" y="3395"/>
              <a:chExt cx="174" cy="181"/>
            </a:xfrm>
          </p:grpSpPr>
          <p:sp>
            <p:nvSpPr>
              <p:cNvPr id="51" name="Freeform 79"/>
              <p:cNvSpPr>
                <a:spLocks/>
              </p:cNvSpPr>
              <p:nvPr/>
            </p:nvSpPr>
            <p:spPr bwMode="auto">
              <a:xfrm>
                <a:off x="2610" y="3504"/>
                <a:ext cx="72" cy="72"/>
              </a:xfrm>
              <a:custGeom>
                <a:avLst/>
                <a:gdLst>
                  <a:gd name="T0" fmla="*/ 72 w 72"/>
                  <a:gd name="T1" fmla="*/ 72 h 72"/>
                  <a:gd name="T2" fmla="*/ 0 w 72"/>
                  <a:gd name="T3" fmla="*/ 30 h 72"/>
                  <a:gd name="T4" fmla="*/ 18 w 72"/>
                  <a:gd name="T5" fmla="*/ 12 h 72"/>
                  <a:gd name="T6" fmla="*/ 30 w 72"/>
                  <a:gd name="T7" fmla="*/ 0 h 72"/>
                  <a:gd name="T8" fmla="*/ 72 w 72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72"/>
                  <a:gd name="T17" fmla="*/ 72 w 72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72">
                    <a:moveTo>
                      <a:pt x="72" y="72"/>
                    </a:moveTo>
                    <a:lnTo>
                      <a:pt x="0" y="30"/>
                    </a:lnTo>
                    <a:lnTo>
                      <a:pt x="18" y="12"/>
                    </a:lnTo>
                    <a:lnTo>
                      <a:pt x="30" y="0"/>
                    </a:lnTo>
                    <a:lnTo>
                      <a:pt x="72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Line 80"/>
              <p:cNvSpPr>
                <a:spLocks noChangeShapeType="1"/>
              </p:cNvSpPr>
              <p:nvPr/>
            </p:nvSpPr>
            <p:spPr bwMode="auto">
              <a:xfrm>
                <a:off x="2508" y="3395"/>
                <a:ext cx="120" cy="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4" name="Oval 82"/>
            <p:cNvSpPr>
              <a:spLocks noChangeArrowheads="1"/>
            </p:cNvSpPr>
            <p:nvPr/>
          </p:nvSpPr>
          <p:spPr bwMode="auto">
            <a:xfrm>
              <a:off x="4437" y="3158"/>
              <a:ext cx="264" cy="2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" name="Group 85"/>
            <p:cNvGrpSpPr>
              <a:grpSpLocks/>
            </p:cNvGrpSpPr>
            <p:nvPr/>
          </p:nvGrpSpPr>
          <p:grpSpPr bwMode="auto">
            <a:xfrm>
              <a:off x="4663" y="3402"/>
              <a:ext cx="257" cy="265"/>
              <a:chOff x="2807" y="3744"/>
              <a:chExt cx="186" cy="192"/>
            </a:xfrm>
          </p:grpSpPr>
          <p:sp>
            <p:nvSpPr>
              <p:cNvPr id="49" name="Freeform 83"/>
              <p:cNvSpPr>
                <a:spLocks/>
              </p:cNvSpPr>
              <p:nvPr/>
            </p:nvSpPr>
            <p:spPr bwMode="auto">
              <a:xfrm>
                <a:off x="2921" y="3858"/>
                <a:ext cx="72" cy="78"/>
              </a:xfrm>
              <a:custGeom>
                <a:avLst/>
                <a:gdLst>
                  <a:gd name="T0" fmla="*/ 72 w 72"/>
                  <a:gd name="T1" fmla="*/ 78 h 78"/>
                  <a:gd name="T2" fmla="*/ 0 w 72"/>
                  <a:gd name="T3" fmla="*/ 30 h 78"/>
                  <a:gd name="T4" fmla="*/ 12 w 72"/>
                  <a:gd name="T5" fmla="*/ 18 h 78"/>
                  <a:gd name="T6" fmla="*/ 30 w 72"/>
                  <a:gd name="T7" fmla="*/ 0 h 78"/>
                  <a:gd name="T8" fmla="*/ 72 w 72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78"/>
                  <a:gd name="T17" fmla="*/ 72 w 72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78">
                    <a:moveTo>
                      <a:pt x="72" y="78"/>
                    </a:moveTo>
                    <a:lnTo>
                      <a:pt x="0" y="30"/>
                    </a:lnTo>
                    <a:lnTo>
                      <a:pt x="12" y="18"/>
                    </a:lnTo>
                    <a:lnTo>
                      <a:pt x="30" y="0"/>
                    </a:lnTo>
                    <a:lnTo>
                      <a:pt x="72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Line 84"/>
              <p:cNvSpPr>
                <a:spLocks noChangeShapeType="1"/>
              </p:cNvSpPr>
              <p:nvPr/>
            </p:nvSpPr>
            <p:spPr bwMode="auto">
              <a:xfrm>
                <a:off x="2807" y="3744"/>
                <a:ext cx="132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6" name="Rectangle 88"/>
            <p:cNvSpPr>
              <a:spLocks noChangeArrowheads="1"/>
            </p:cNvSpPr>
            <p:nvPr/>
          </p:nvSpPr>
          <p:spPr bwMode="auto">
            <a:xfrm>
              <a:off x="4549" y="3229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6</a:t>
              </a:r>
              <a:endParaRPr lang="it-IT" sz="1800"/>
            </a:p>
          </p:txBody>
        </p:sp>
        <p:sp>
          <p:nvSpPr>
            <p:cNvPr id="47" name="Rectangle 89"/>
            <p:cNvSpPr>
              <a:spLocks noChangeArrowheads="1"/>
            </p:cNvSpPr>
            <p:nvPr/>
          </p:nvSpPr>
          <p:spPr bwMode="auto">
            <a:xfrm>
              <a:off x="4879" y="371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7</a:t>
              </a:r>
              <a:endParaRPr lang="it-IT" sz="1800"/>
            </a:p>
          </p:txBody>
        </p:sp>
        <p:sp>
          <p:nvSpPr>
            <p:cNvPr id="48" name="Rectangle 90"/>
            <p:cNvSpPr>
              <a:spLocks noChangeArrowheads="1"/>
            </p:cNvSpPr>
            <p:nvPr/>
          </p:nvSpPr>
          <p:spPr bwMode="auto">
            <a:xfrm>
              <a:off x="5152" y="3717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Version 3</a:t>
              </a:r>
              <a:endParaRPr lang="it-IT" sz="1800"/>
            </a:p>
          </p:txBody>
        </p:sp>
      </p:grpSp>
      <p:grpSp>
        <p:nvGrpSpPr>
          <p:cNvPr id="63" name="Group 101"/>
          <p:cNvGrpSpPr>
            <a:grpSpLocks/>
          </p:cNvGrpSpPr>
          <p:nvPr/>
        </p:nvGrpSpPr>
        <p:grpSpPr bwMode="auto">
          <a:xfrm>
            <a:off x="1371600" y="2590668"/>
            <a:ext cx="3400425" cy="4267332"/>
            <a:chOff x="720" y="1200"/>
            <a:chExt cx="2142" cy="2928"/>
          </a:xfrm>
        </p:grpSpPr>
        <p:sp>
          <p:nvSpPr>
            <p:cNvPr id="64" name="Rectangle 44"/>
            <p:cNvSpPr>
              <a:spLocks noChangeArrowheads="1"/>
            </p:cNvSpPr>
            <p:nvPr/>
          </p:nvSpPr>
          <p:spPr bwMode="auto">
            <a:xfrm>
              <a:off x="1920" y="340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4</a:t>
              </a:r>
              <a:endParaRPr lang="it-IT" sz="1800"/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1966" y="1200"/>
              <a:ext cx="8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 dirty="0">
                  <a:solidFill>
                    <a:srgbClr val="000000"/>
                  </a:solidFill>
                  <a:latin typeface="Helvetica" charset="0"/>
                </a:rPr>
                <a:t>Requirements</a:t>
              </a:r>
              <a:endParaRPr lang="it-IT" sz="1800" dirty="0"/>
            </a:p>
          </p:txBody>
        </p:sp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2119" y="1600"/>
              <a:ext cx="317" cy="2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25"/>
            <p:cNvSpPr>
              <a:spLocks noChangeArrowheads="1"/>
            </p:cNvSpPr>
            <p:nvPr/>
          </p:nvSpPr>
          <p:spPr bwMode="auto">
            <a:xfrm>
              <a:off x="2119" y="2183"/>
              <a:ext cx="317" cy="2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2119" y="2777"/>
              <a:ext cx="317" cy="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" name="Group 29"/>
            <p:cNvGrpSpPr>
              <a:grpSpLocks/>
            </p:cNvGrpSpPr>
            <p:nvPr/>
          </p:nvGrpSpPr>
          <p:grpSpPr bwMode="auto">
            <a:xfrm>
              <a:off x="2223" y="1371"/>
              <a:ext cx="79" cy="215"/>
              <a:chOff x="3779" y="982"/>
              <a:chExt cx="48" cy="144"/>
            </a:xfrm>
          </p:grpSpPr>
          <p:sp>
            <p:nvSpPr>
              <p:cNvPr id="90" name="Freeform 27"/>
              <p:cNvSpPr>
                <a:spLocks/>
              </p:cNvSpPr>
              <p:nvPr/>
            </p:nvSpPr>
            <p:spPr bwMode="auto">
              <a:xfrm>
                <a:off x="3779" y="1042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Line 28"/>
              <p:cNvSpPr>
                <a:spLocks noChangeShapeType="1"/>
              </p:cNvSpPr>
              <p:nvPr/>
            </p:nvSpPr>
            <p:spPr bwMode="auto">
              <a:xfrm>
                <a:off x="3809" y="982"/>
                <a:ext cx="1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0" name="Group 32"/>
            <p:cNvGrpSpPr>
              <a:grpSpLocks/>
            </p:cNvGrpSpPr>
            <p:nvPr/>
          </p:nvGrpSpPr>
          <p:grpSpPr bwMode="auto">
            <a:xfrm>
              <a:off x="2223" y="1891"/>
              <a:ext cx="79" cy="279"/>
              <a:chOff x="3779" y="1330"/>
              <a:chExt cx="48" cy="186"/>
            </a:xfrm>
          </p:grpSpPr>
          <p:sp>
            <p:nvSpPr>
              <p:cNvPr id="88" name="Freeform 30"/>
              <p:cNvSpPr>
                <a:spLocks/>
              </p:cNvSpPr>
              <p:nvPr/>
            </p:nvSpPr>
            <p:spPr bwMode="auto">
              <a:xfrm>
                <a:off x="3779" y="1432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" name="Line 31"/>
              <p:cNvSpPr>
                <a:spLocks noChangeShapeType="1"/>
              </p:cNvSpPr>
              <p:nvPr/>
            </p:nvSpPr>
            <p:spPr bwMode="auto">
              <a:xfrm>
                <a:off x="3809" y="1330"/>
                <a:ext cx="1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1" name="Group 35"/>
            <p:cNvGrpSpPr>
              <a:grpSpLocks/>
            </p:cNvGrpSpPr>
            <p:nvPr/>
          </p:nvGrpSpPr>
          <p:grpSpPr bwMode="auto">
            <a:xfrm>
              <a:off x="2223" y="2475"/>
              <a:ext cx="79" cy="289"/>
              <a:chOff x="3779" y="1720"/>
              <a:chExt cx="48" cy="193"/>
            </a:xfrm>
          </p:grpSpPr>
          <p:sp>
            <p:nvSpPr>
              <p:cNvPr id="86" name="Freeform 33"/>
              <p:cNvSpPr>
                <a:spLocks/>
              </p:cNvSpPr>
              <p:nvPr/>
            </p:nvSpPr>
            <p:spPr bwMode="auto">
              <a:xfrm>
                <a:off x="3779" y="1829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Line 34"/>
              <p:cNvSpPr>
                <a:spLocks noChangeShapeType="1"/>
              </p:cNvSpPr>
              <p:nvPr/>
            </p:nvSpPr>
            <p:spPr bwMode="auto">
              <a:xfrm>
                <a:off x="3809" y="1720"/>
                <a:ext cx="1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2" name="Rectangle 36"/>
            <p:cNvSpPr>
              <a:spLocks noChangeArrowheads="1"/>
            </p:cNvSpPr>
            <p:nvPr/>
          </p:nvSpPr>
          <p:spPr bwMode="auto">
            <a:xfrm>
              <a:off x="2213" y="1640"/>
              <a:ext cx="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it-IT" sz="1800"/>
            </a:p>
          </p:txBody>
        </p:sp>
        <p:sp>
          <p:nvSpPr>
            <p:cNvPr id="73" name="Rectangle 37"/>
            <p:cNvSpPr>
              <a:spLocks noChangeArrowheads="1"/>
            </p:cNvSpPr>
            <p:nvPr/>
          </p:nvSpPr>
          <p:spPr bwMode="auto">
            <a:xfrm>
              <a:off x="2213" y="22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it-IT" sz="1800"/>
            </a:p>
          </p:txBody>
        </p:sp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2213" y="281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it-IT" sz="1800"/>
            </a:p>
          </p:txBody>
        </p:sp>
        <p:grpSp>
          <p:nvGrpSpPr>
            <p:cNvPr id="75" name="Group 42"/>
            <p:cNvGrpSpPr>
              <a:grpSpLocks/>
            </p:cNvGrpSpPr>
            <p:nvPr/>
          </p:nvGrpSpPr>
          <p:grpSpPr bwMode="auto">
            <a:xfrm>
              <a:off x="2016" y="3069"/>
              <a:ext cx="257" cy="339"/>
              <a:chOff x="3605" y="2117"/>
              <a:chExt cx="204" cy="186"/>
            </a:xfrm>
          </p:grpSpPr>
          <p:sp>
            <p:nvSpPr>
              <p:cNvPr id="84" name="Freeform 40"/>
              <p:cNvSpPr>
                <a:spLocks/>
              </p:cNvSpPr>
              <p:nvPr/>
            </p:nvSpPr>
            <p:spPr bwMode="auto">
              <a:xfrm>
                <a:off x="3605" y="2231"/>
                <a:ext cx="78" cy="72"/>
              </a:xfrm>
              <a:custGeom>
                <a:avLst/>
                <a:gdLst>
                  <a:gd name="T0" fmla="*/ 0 w 78"/>
                  <a:gd name="T1" fmla="*/ 72 h 72"/>
                  <a:gd name="T2" fmla="*/ 48 w 78"/>
                  <a:gd name="T3" fmla="*/ 0 h 72"/>
                  <a:gd name="T4" fmla="*/ 60 w 78"/>
                  <a:gd name="T5" fmla="*/ 12 h 72"/>
                  <a:gd name="T6" fmla="*/ 78 w 78"/>
                  <a:gd name="T7" fmla="*/ 30 h 72"/>
                  <a:gd name="T8" fmla="*/ 0 w 7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72"/>
                  <a:gd name="T17" fmla="*/ 78 w 7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72">
                    <a:moveTo>
                      <a:pt x="0" y="72"/>
                    </a:moveTo>
                    <a:lnTo>
                      <a:pt x="48" y="0"/>
                    </a:lnTo>
                    <a:lnTo>
                      <a:pt x="60" y="12"/>
                    </a:lnTo>
                    <a:lnTo>
                      <a:pt x="78" y="3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Line 41"/>
              <p:cNvSpPr>
                <a:spLocks noChangeShapeType="1"/>
              </p:cNvSpPr>
              <p:nvPr/>
            </p:nvSpPr>
            <p:spPr bwMode="auto">
              <a:xfrm flipH="1">
                <a:off x="3671" y="2117"/>
                <a:ext cx="138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6" name="Oval 43"/>
            <p:cNvSpPr>
              <a:spLocks noChangeArrowheads="1"/>
            </p:cNvSpPr>
            <p:nvPr/>
          </p:nvSpPr>
          <p:spPr bwMode="auto">
            <a:xfrm>
              <a:off x="1792" y="3361"/>
              <a:ext cx="327" cy="2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50"/>
            <p:cNvSpPr>
              <a:spLocks noChangeArrowheads="1"/>
            </p:cNvSpPr>
            <p:nvPr/>
          </p:nvSpPr>
          <p:spPr bwMode="auto">
            <a:xfrm>
              <a:off x="720" y="3936"/>
              <a:ext cx="6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Version 2</a:t>
              </a:r>
              <a:endParaRPr lang="it-IT" sz="1800"/>
            </a:p>
          </p:txBody>
        </p:sp>
        <p:grpSp>
          <p:nvGrpSpPr>
            <p:cNvPr id="78" name="Group 47"/>
            <p:cNvGrpSpPr>
              <a:grpSpLocks/>
            </p:cNvGrpSpPr>
            <p:nvPr/>
          </p:nvGrpSpPr>
          <p:grpSpPr bwMode="auto">
            <a:xfrm>
              <a:off x="1623" y="3591"/>
              <a:ext cx="204" cy="192"/>
              <a:chOff x="3311" y="2459"/>
              <a:chExt cx="204" cy="192"/>
            </a:xfrm>
          </p:grpSpPr>
          <p:sp>
            <p:nvSpPr>
              <p:cNvPr id="82" name="Freeform 45"/>
              <p:cNvSpPr>
                <a:spLocks/>
              </p:cNvSpPr>
              <p:nvPr/>
            </p:nvSpPr>
            <p:spPr bwMode="auto">
              <a:xfrm>
                <a:off x="3311" y="2579"/>
                <a:ext cx="72" cy="72"/>
              </a:xfrm>
              <a:custGeom>
                <a:avLst/>
                <a:gdLst>
                  <a:gd name="T0" fmla="*/ 0 w 72"/>
                  <a:gd name="T1" fmla="*/ 72 h 72"/>
                  <a:gd name="T2" fmla="*/ 42 w 72"/>
                  <a:gd name="T3" fmla="*/ 0 h 72"/>
                  <a:gd name="T4" fmla="*/ 60 w 72"/>
                  <a:gd name="T5" fmla="*/ 12 h 72"/>
                  <a:gd name="T6" fmla="*/ 72 w 72"/>
                  <a:gd name="T7" fmla="*/ 30 h 72"/>
                  <a:gd name="T8" fmla="*/ 0 w 72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72"/>
                  <a:gd name="T17" fmla="*/ 72 w 72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72">
                    <a:moveTo>
                      <a:pt x="0" y="72"/>
                    </a:moveTo>
                    <a:lnTo>
                      <a:pt x="42" y="0"/>
                    </a:lnTo>
                    <a:lnTo>
                      <a:pt x="60" y="12"/>
                    </a:lnTo>
                    <a:lnTo>
                      <a:pt x="72" y="3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Line 46"/>
              <p:cNvSpPr>
                <a:spLocks noChangeShapeType="1"/>
              </p:cNvSpPr>
              <p:nvPr/>
            </p:nvSpPr>
            <p:spPr bwMode="auto">
              <a:xfrm flipH="1">
                <a:off x="3377" y="2459"/>
                <a:ext cx="138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9" name="Rectangle 48"/>
            <p:cNvSpPr>
              <a:spLocks noChangeArrowheads="1"/>
            </p:cNvSpPr>
            <p:nvPr/>
          </p:nvSpPr>
          <p:spPr bwMode="auto">
            <a:xfrm>
              <a:off x="1392" y="3792"/>
              <a:ext cx="336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49"/>
            <p:cNvSpPr>
              <a:spLocks noChangeArrowheads="1"/>
            </p:cNvSpPr>
            <p:nvPr/>
          </p:nvSpPr>
          <p:spPr bwMode="auto">
            <a:xfrm>
              <a:off x="1536" y="388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it-IT" sz="1800"/>
            </a:p>
          </p:txBody>
        </p:sp>
        <p:sp>
          <p:nvSpPr>
            <p:cNvPr id="81" name="Rectangle 100"/>
            <p:cNvSpPr>
              <a:spLocks noChangeArrowheads="1"/>
            </p:cNvSpPr>
            <p:nvPr/>
          </p:nvSpPr>
          <p:spPr bwMode="auto">
            <a:xfrm>
              <a:off x="1584" y="2592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Version 1</a:t>
              </a:r>
              <a:endParaRPr lang="it-IT" sz="1800"/>
            </a:p>
          </p:txBody>
        </p:sp>
      </p:grpSp>
      <p:sp>
        <p:nvSpPr>
          <p:cNvPr id="92" name="AutoShape 104"/>
          <p:cNvSpPr>
            <a:spLocks noChangeArrowheads="1"/>
          </p:cNvSpPr>
          <p:nvPr/>
        </p:nvSpPr>
        <p:spPr bwMode="auto">
          <a:xfrm>
            <a:off x="4724400" y="4006106"/>
            <a:ext cx="685800" cy="489694"/>
          </a:xfrm>
          <a:custGeom>
            <a:avLst/>
            <a:gdLst>
              <a:gd name="T0" fmla="*/ 518496743 w 21600"/>
              <a:gd name="T1" fmla="*/ 0 h 21600"/>
              <a:gd name="T2" fmla="*/ 0 w 21600"/>
              <a:gd name="T3" fmla="*/ 162637799 h 21600"/>
              <a:gd name="T4" fmla="*/ 518496743 w 21600"/>
              <a:gd name="T5" fmla="*/ 325275598 h 21600"/>
              <a:gd name="T6" fmla="*/ 691329076 w 21600"/>
              <a:gd name="T7" fmla="*/ 16263779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93" name="Group 106"/>
          <p:cNvGrpSpPr>
            <a:grpSpLocks/>
          </p:cNvGrpSpPr>
          <p:nvPr/>
        </p:nvGrpSpPr>
        <p:grpSpPr bwMode="auto">
          <a:xfrm>
            <a:off x="1828800" y="4136054"/>
            <a:ext cx="1681163" cy="1945659"/>
            <a:chOff x="1152" y="2112"/>
            <a:chExt cx="1059" cy="1335"/>
          </a:xfrm>
        </p:grpSpPr>
        <p:sp>
          <p:nvSpPr>
            <p:cNvPr id="94" name="AutoShape 103"/>
            <p:cNvSpPr>
              <a:spLocks noChangeArrowheads="1"/>
            </p:cNvSpPr>
            <p:nvPr/>
          </p:nvSpPr>
          <p:spPr bwMode="auto">
            <a:xfrm>
              <a:off x="1152" y="2112"/>
              <a:ext cx="43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folHlink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" name="Text Box 105"/>
            <p:cNvSpPr txBox="1">
              <a:spLocks noChangeArrowheads="1"/>
            </p:cNvSpPr>
            <p:nvPr/>
          </p:nvSpPr>
          <p:spPr bwMode="auto">
            <a:xfrm>
              <a:off x="2016" y="3216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/>
                <a:t>4</a:t>
              </a:r>
              <a:endParaRPr lang="it-IT" sz="1800"/>
            </a:p>
          </p:txBody>
        </p:sp>
      </p:grpSp>
      <p:sp>
        <p:nvSpPr>
          <p:cNvPr id="96" name="Oval 107"/>
          <p:cNvSpPr>
            <a:spLocks noChangeArrowheads="1"/>
          </p:cNvSpPr>
          <p:nvPr/>
        </p:nvSpPr>
        <p:spPr bwMode="auto">
          <a:xfrm>
            <a:off x="7315200" y="3161662"/>
            <a:ext cx="457200" cy="4197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8"/>
          <p:cNvSpPr>
            <a:spLocks noChangeArrowheads="1"/>
          </p:cNvSpPr>
          <p:nvPr/>
        </p:nvSpPr>
        <p:spPr bwMode="auto">
          <a:xfrm>
            <a:off x="7391400" y="4069818"/>
            <a:ext cx="457200" cy="3497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 Box 109"/>
          <p:cNvSpPr txBox="1">
            <a:spLocks noChangeArrowheads="1"/>
          </p:cNvSpPr>
          <p:nvPr/>
        </p:nvSpPr>
        <p:spPr bwMode="auto">
          <a:xfrm>
            <a:off x="7696200" y="2971800"/>
            <a:ext cx="1223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intermediate </a:t>
            </a:r>
          </a:p>
          <a:p>
            <a:pPr eaLnBrk="1" hangingPunct="1"/>
            <a:r>
              <a:rPr lang="en-US" sz="1400"/>
              <a:t>design</a:t>
            </a:r>
            <a:endParaRPr lang="it-IT" sz="1400"/>
          </a:p>
        </p:txBody>
      </p:sp>
      <p:sp>
        <p:nvSpPr>
          <p:cNvPr id="99" name="Text Box 110"/>
          <p:cNvSpPr txBox="1">
            <a:spLocks noChangeArrowheads="1"/>
          </p:cNvSpPr>
          <p:nvPr/>
        </p:nvSpPr>
        <p:spPr bwMode="auto">
          <a:xfrm>
            <a:off x="7848600" y="3962400"/>
            <a:ext cx="781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final</a:t>
            </a:r>
          </a:p>
          <a:p>
            <a:pPr eaLnBrk="1" hangingPunct="1"/>
            <a:r>
              <a:rPr lang="en-US" sz="1400"/>
              <a:t>product</a:t>
            </a: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243259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do better</a:t>
            </a:r>
            <a:endParaRPr lang="it-IT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001000" cy="4416552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Anticipate definition of all family members</a:t>
            </a:r>
          </a:p>
          <a:p>
            <a:pPr algn="just" eaLnBrk="1" hangingPunct="1"/>
            <a:r>
              <a:rPr lang="en-US" dirty="0" smtClean="0"/>
              <a:t>Identify what is common to all family members, delay decisions that differentiate among different members</a:t>
            </a:r>
          </a:p>
        </p:txBody>
      </p:sp>
    </p:spTree>
    <p:extLst>
      <p:ext uri="{BB962C8B-B14F-4D97-AF65-F5344CB8AC3E}">
        <p14:creationId xmlns:p14="http://schemas.microsoft.com/office/powerpoint/2010/main" val="261759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Function-Oriented Design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A </a:t>
            </a:r>
            <a:r>
              <a:rPr lang="en-US" sz="3200" dirty="0"/>
              <a:t>system is viewed as something that performs a set of functions. </a:t>
            </a:r>
            <a:endParaRPr lang="en-US" sz="3200" dirty="0" smtClean="0"/>
          </a:p>
          <a:p>
            <a:pPr lvl="1" algn="just"/>
            <a:r>
              <a:rPr lang="en-US" sz="2900" dirty="0" smtClean="0"/>
              <a:t>Starting </a:t>
            </a:r>
            <a:r>
              <a:rPr lang="en-US" sz="2900" dirty="0"/>
              <a:t>at this high-level view of the system, each function is successively refined into more detailed functions. </a:t>
            </a:r>
          </a:p>
          <a:p>
            <a:pPr lvl="1" algn="just"/>
            <a:r>
              <a:rPr lang="en-US" sz="2900" dirty="0" smtClean="0"/>
              <a:t>Eg. Create-new-library-member</a:t>
            </a:r>
          </a:p>
          <a:p>
            <a:pPr lvl="2" algn="just"/>
            <a:r>
              <a:rPr lang="en-US" sz="2500" dirty="0" smtClean="0"/>
              <a:t>assign-membership-number </a:t>
            </a:r>
            <a:endParaRPr lang="en-US" sz="2500" dirty="0"/>
          </a:p>
          <a:p>
            <a:pPr lvl="2" algn="just"/>
            <a:r>
              <a:rPr lang="en-US" sz="2500" dirty="0" smtClean="0"/>
              <a:t>create-member-record </a:t>
            </a:r>
            <a:endParaRPr lang="en-US" sz="2500" dirty="0"/>
          </a:p>
          <a:p>
            <a:pPr lvl="2" algn="just"/>
            <a:r>
              <a:rPr lang="en-US" sz="2500" dirty="0" smtClean="0"/>
              <a:t>print-bill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50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system state is centralized and shared among different functions.</a:t>
            </a:r>
          </a:p>
          <a:p>
            <a:pPr lvl="1" algn="just"/>
            <a:r>
              <a:rPr lang="en-US" sz="2800" dirty="0"/>
              <a:t>E.g. data such as member-records is available for reference and </a:t>
            </a:r>
            <a:r>
              <a:rPr lang="en-US" sz="2800" dirty="0" err="1"/>
              <a:t>updation</a:t>
            </a:r>
            <a:r>
              <a:rPr lang="en-US" sz="2800" dirty="0"/>
              <a:t> to several functions such as: </a:t>
            </a:r>
          </a:p>
          <a:p>
            <a:pPr lvl="2" algn="just"/>
            <a:r>
              <a:rPr lang="en-US" sz="2000" dirty="0" smtClean="0"/>
              <a:t>create-new-member </a:t>
            </a:r>
            <a:endParaRPr lang="en-US" sz="2000" dirty="0"/>
          </a:p>
          <a:p>
            <a:pPr lvl="2" algn="just"/>
            <a:r>
              <a:rPr lang="en-US" sz="2000" dirty="0" smtClean="0"/>
              <a:t>delete-member </a:t>
            </a:r>
            <a:endParaRPr lang="en-US" sz="2000" dirty="0"/>
          </a:p>
          <a:p>
            <a:pPr lvl="2" algn="just"/>
            <a:r>
              <a:rPr lang="en-US" sz="2000" dirty="0" smtClean="0"/>
              <a:t>update-member-record </a:t>
            </a:r>
            <a:endParaRPr lang="en-US" sz="20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26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Provides structure to any artifact</a:t>
            </a:r>
          </a:p>
          <a:p>
            <a:pPr algn="just"/>
            <a:r>
              <a:rPr lang="en-US" sz="2800" dirty="0"/>
              <a:t>Decomposes system into parts, assigns responsibilities, ensures that parts fit together to achieve a global goal</a:t>
            </a:r>
          </a:p>
          <a:p>
            <a:pPr algn="just"/>
            <a:r>
              <a:rPr lang="en-US" sz="2800" dirty="0"/>
              <a:t>Design refers to both an activity and the result of the activity</a:t>
            </a:r>
          </a:p>
          <a:p>
            <a:pPr algn="just"/>
            <a:endParaRPr lang="en-US" sz="28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4052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3058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system is viewed as collection of objects (i.e. entities). </a:t>
            </a:r>
            <a:endParaRPr lang="en-US" sz="2800" dirty="0" smtClean="0"/>
          </a:p>
          <a:p>
            <a:pPr lvl="1" algn="just"/>
            <a:r>
              <a:rPr lang="en-US" sz="2500" dirty="0" smtClean="0"/>
              <a:t>The </a:t>
            </a:r>
            <a:r>
              <a:rPr lang="en-US" sz="2500" dirty="0"/>
              <a:t>state is decentralized among the objects and each object manages its own state information. </a:t>
            </a:r>
            <a:endParaRPr lang="en-US" sz="2500" dirty="0" smtClean="0"/>
          </a:p>
          <a:p>
            <a:pPr lvl="1" algn="just"/>
            <a:r>
              <a:rPr lang="en-US" sz="2500" dirty="0" smtClean="0"/>
              <a:t>Eg. </a:t>
            </a:r>
            <a:r>
              <a:rPr lang="en-US" sz="2500" dirty="0"/>
              <a:t>in a Library Automation Software, each library member may be a separate object with its own data and functions to operate on these data</a:t>
            </a:r>
            <a:r>
              <a:rPr lang="en-US" sz="2500" dirty="0" smtClean="0"/>
              <a:t>.</a:t>
            </a:r>
          </a:p>
          <a:p>
            <a:pPr lvl="2" algn="just"/>
            <a:r>
              <a:rPr lang="en-US" sz="2200" dirty="0" smtClean="0"/>
              <a:t>The </a:t>
            </a:r>
            <a:r>
              <a:rPr lang="en-US" sz="2200" dirty="0"/>
              <a:t>functions defined for one object cannot refer or change data of other objects. </a:t>
            </a:r>
            <a:endParaRPr lang="en-US" sz="2200" dirty="0" smtClean="0"/>
          </a:p>
          <a:p>
            <a:pPr lvl="2" algn="just"/>
            <a:r>
              <a:rPr lang="en-US" sz="2200" dirty="0" smtClean="0"/>
              <a:t>Objects </a:t>
            </a:r>
            <a:r>
              <a:rPr lang="en-US" sz="2200" dirty="0"/>
              <a:t>have their own internal data which define their state. </a:t>
            </a:r>
            <a:endParaRPr lang="en-US" sz="2200" dirty="0" smtClean="0"/>
          </a:p>
          <a:p>
            <a:pPr lvl="2" algn="just"/>
            <a:r>
              <a:rPr lang="en-US" sz="2200" dirty="0" smtClean="0"/>
              <a:t>Similar </a:t>
            </a:r>
            <a:r>
              <a:rPr lang="en-US" sz="2200" dirty="0"/>
              <a:t>objects constitute a class. In other words, each object is a member of some class. </a:t>
            </a:r>
            <a:endParaRPr lang="en-US" sz="2200" dirty="0" smtClean="0"/>
          </a:p>
          <a:p>
            <a:pPr lvl="2" algn="just"/>
            <a:r>
              <a:rPr lang="en-US" sz="2200" dirty="0" smtClean="0"/>
              <a:t>Classes </a:t>
            </a:r>
            <a:r>
              <a:rPr lang="en-US" sz="2200" dirty="0"/>
              <a:t>may inherit features from super class. </a:t>
            </a:r>
            <a:endParaRPr lang="en-US" sz="2200" dirty="0" smtClean="0"/>
          </a:p>
          <a:p>
            <a:pPr lvl="2" algn="just"/>
            <a:r>
              <a:rPr lang="en-US" sz="2200" dirty="0" smtClean="0"/>
              <a:t>Conceptually</a:t>
            </a:r>
            <a:r>
              <a:rPr lang="en-US" sz="1900" dirty="0"/>
              <a:t>, </a:t>
            </a:r>
            <a:r>
              <a:rPr lang="en-US" sz="2200" dirty="0" smtClean="0"/>
              <a:t>objects communicate by message passing</a:t>
            </a:r>
            <a:r>
              <a:rPr lang="en-US" sz="1900" dirty="0" smtClean="0"/>
              <a:t>.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998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Function-oriented vs. object-oriented design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OOD</a:t>
            </a:r>
            <a:r>
              <a:rPr lang="en-US" dirty="0"/>
              <a:t>, the basic abstraction are not real-world </a:t>
            </a:r>
            <a:r>
              <a:rPr lang="en-US" dirty="0" smtClean="0"/>
              <a:t>functions.</a:t>
            </a:r>
          </a:p>
          <a:p>
            <a:pPr lvl="1" algn="just"/>
            <a:r>
              <a:rPr lang="en-US" dirty="0" smtClean="0"/>
              <a:t>Eg. In </a:t>
            </a:r>
            <a:r>
              <a:rPr lang="en-US" dirty="0"/>
              <a:t>OOD, an employee pay-roll software is not developed by designing functions such as update-employee-record, get-employee-address, etc. but by designing objects such as employees, departments, etc.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OOD, state information is not represented in a centralized shared memory but is distributed among the objects of the system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Eg. While </a:t>
            </a:r>
            <a:r>
              <a:rPr lang="en-US" dirty="0"/>
              <a:t>developing an employee pay-roll system, the employee data such as the names of the employees, their code numbers, basic salaries, etc. are usually implemented as global data in a traditional programming system; whereas in an object-oriented system these data are distributed among different employee objects of the system. </a:t>
            </a:r>
          </a:p>
        </p:txBody>
      </p:sp>
    </p:spTree>
    <p:extLst>
      <p:ext uri="{BB962C8B-B14F-4D97-AF65-F5344CB8AC3E}">
        <p14:creationId xmlns:p14="http://schemas.microsoft.com/office/powerpoint/2010/main" val="26480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229600" cy="47975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Function-oriented </a:t>
            </a:r>
            <a:r>
              <a:rPr lang="en-US" sz="2800" dirty="0"/>
              <a:t>techniques </a:t>
            </a:r>
            <a:r>
              <a:rPr lang="en-US" sz="2800" dirty="0" smtClean="0"/>
              <a:t>group </a:t>
            </a:r>
            <a:r>
              <a:rPr lang="en-US" sz="2800" dirty="0"/>
              <a:t>functions together if, as a group, they constitute a higher-level function. </a:t>
            </a:r>
            <a:endParaRPr lang="en-US" sz="2800" dirty="0" smtClean="0"/>
          </a:p>
          <a:p>
            <a:pPr algn="just"/>
            <a:r>
              <a:rPr lang="en-US" sz="2800" smtClean="0"/>
              <a:t>Object-oriented </a:t>
            </a:r>
            <a:r>
              <a:rPr lang="en-US" sz="2800" dirty="0"/>
              <a:t>techniques group functions together on the basis of the data they operate on. </a:t>
            </a:r>
            <a:endParaRPr lang="en-US" sz="2800" dirty="0" smtClean="0"/>
          </a:p>
          <a:p>
            <a:pPr algn="just"/>
            <a:r>
              <a:rPr lang="en-US" sz="2800" dirty="0"/>
              <a:t>It is not necessary an object-oriented design be implemented by using an object-oriented language </a:t>
            </a:r>
            <a:r>
              <a:rPr lang="en-US" sz="2800" dirty="0" smtClean="0"/>
              <a:t>only.</a:t>
            </a:r>
          </a:p>
          <a:p>
            <a:pPr algn="just"/>
            <a:r>
              <a:rPr lang="en-US" sz="2800" dirty="0" smtClean="0"/>
              <a:t>They </a:t>
            </a:r>
            <a:r>
              <a:rPr lang="en-US" sz="2800" dirty="0"/>
              <a:t>do not replace each other but complement each other in some sense.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82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Modularization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pPr algn="just"/>
            <a:r>
              <a:rPr lang="en-IN" dirty="0" smtClean="0"/>
              <a:t>A systematic approach to the design of product families.</a:t>
            </a:r>
          </a:p>
          <a:p>
            <a:pPr algn="just"/>
            <a:r>
              <a:rPr lang="en-IN" dirty="0" smtClean="0"/>
              <a:t>Aspects</a:t>
            </a:r>
          </a:p>
          <a:p>
            <a:pPr lvl="1" algn="just"/>
            <a:r>
              <a:rPr lang="en-IN" dirty="0" smtClean="0"/>
              <a:t>Problem of defining the overall structure of the architecture in terms of relationships among modules. (Architectural Design)</a:t>
            </a:r>
          </a:p>
          <a:p>
            <a:pPr lvl="1" algn="just"/>
            <a:r>
              <a:rPr lang="en-IN" dirty="0" smtClean="0"/>
              <a:t>Design of each module, to which the principle of information hiding is applied. (Detailed Design)</a:t>
            </a:r>
          </a:p>
          <a:p>
            <a:pPr algn="just"/>
            <a:r>
              <a:rPr lang="en-IN" dirty="0" smtClean="0"/>
              <a:t>A progress in which the interplay between these two activities take place in a flexible way.</a:t>
            </a:r>
          </a:p>
          <a:p>
            <a:pPr algn="just"/>
            <a:r>
              <a:rPr lang="en-IN" dirty="0" smtClean="0"/>
              <a:t>Textual or graphical notations </a:t>
            </a:r>
            <a:r>
              <a:rPr lang="en-IN" smtClean="0"/>
              <a:t>are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3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Module structure and its representation</a:t>
            </a:r>
          </a:p>
          <a:p>
            <a:r>
              <a:rPr lang="en-US" dirty="0" smtClean="0"/>
              <a:t>Interface and information hiding</a:t>
            </a:r>
          </a:p>
          <a:p>
            <a:r>
              <a:rPr lang="en-US" dirty="0" smtClean="0"/>
              <a:t>Design notations</a:t>
            </a:r>
          </a:p>
          <a:p>
            <a:r>
              <a:rPr lang="en-US" dirty="0" smtClean="0"/>
              <a:t>Categories of modules</a:t>
            </a:r>
          </a:p>
          <a:p>
            <a:r>
              <a:rPr lang="en-US" dirty="0" smtClean="0"/>
              <a:t>Specific techniques to accommodate change, </a:t>
            </a:r>
          </a:p>
          <a:p>
            <a:r>
              <a:rPr lang="en-US" dirty="0" smtClean="0"/>
              <a:t>Stepwise refinement</a:t>
            </a:r>
          </a:p>
          <a:p>
            <a:r>
              <a:rPr lang="en-US" dirty="0" smtClean="0"/>
              <a:t>Top-down and bottom-up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55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algn="ctr"/>
            <a:r>
              <a:rPr lang="en-IN" dirty="0" smtClean="0"/>
              <a:t>The Module Structure and its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algn="just"/>
            <a:r>
              <a:rPr lang="en-IN" dirty="0" smtClean="0"/>
              <a:t>Module</a:t>
            </a:r>
          </a:p>
          <a:p>
            <a:pPr lvl="1" algn="just"/>
            <a:r>
              <a:rPr lang="en-IN" dirty="0" smtClean="0"/>
              <a:t>A well defined component of a software system.</a:t>
            </a:r>
          </a:p>
          <a:p>
            <a:pPr lvl="1" algn="just"/>
            <a:r>
              <a:rPr lang="en-IN" dirty="0" smtClean="0"/>
              <a:t>A provider of computational resources or services.</a:t>
            </a:r>
          </a:p>
          <a:p>
            <a:pPr lvl="1" algn="just"/>
            <a:r>
              <a:rPr lang="en-IN" dirty="0" smtClean="0"/>
              <a:t>A collection of routines, data, type definitions, or a mixture of all.</a:t>
            </a:r>
          </a:p>
          <a:p>
            <a:pPr algn="just"/>
            <a:r>
              <a:rPr lang="en-IN" dirty="0" smtClean="0"/>
              <a:t>Overall module structure and relations must be defined.</a:t>
            </a:r>
          </a:p>
          <a:p>
            <a:pPr algn="just"/>
            <a:r>
              <a:rPr lang="en-IN" dirty="0" smtClean="0"/>
              <a:t>Use of identified module relations</a:t>
            </a:r>
          </a:p>
          <a:p>
            <a:pPr lvl="1" algn="just"/>
            <a:r>
              <a:rPr lang="en-IN" dirty="0" smtClean="0"/>
              <a:t>By a Manager: to monitor the development of the system</a:t>
            </a:r>
          </a:p>
          <a:p>
            <a:pPr lvl="1" algn="just"/>
            <a:r>
              <a:rPr lang="en-IN" dirty="0" smtClean="0"/>
              <a:t>As a guideline for assigning work to programmers according to their skill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805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Mathematical relations</a:t>
            </a:r>
          </a:p>
          <a:p>
            <a:pPr lvl="1" algn="just"/>
            <a:r>
              <a:rPr lang="en-IN" dirty="0" smtClean="0"/>
              <a:t>S = {M1,M2,………,</a:t>
            </a:r>
            <a:r>
              <a:rPr lang="en-IN" dirty="0" err="1" smtClean="0"/>
              <a:t>Mn</a:t>
            </a:r>
            <a:r>
              <a:rPr lang="en-IN" dirty="0" smtClean="0"/>
              <a:t>}</a:t>
            </a:r>
          </a:p>
          <a:p>
            <a:pPr lvl="1" algn="just"/>
            <a:r>
              <a:rPr lang="en-IN" dirty="0" smtClean="0"/>
              <a:t>A relation </a:t>
            </a:r>
            <a:r>
              <a:rPr lang="en-IN" i="1" dirty="0" smtClean="0"/>
              <a:t>r</a:t>
            </a:r>
            <a:r>
              <a:rPr lang="en-IN" dirty="0" smtClean="0"/>
              <a:t> on S is a subset of </a:t>
            </a:r>
            <a:r>
              <a:rPr lang="en-IN" dirty="0" err="1" smtClean="0"/>
              <a:t>SxS</a:t>
            </a:r>
            <a:endParaRPr lang="en-IN" dirty="0" smtClean="0"/>
          </a:p>
          <a:p>
            <a:pPr lvl="1" algn="just"/>
            <a:r>
              <a:rPr lang="en-IN" dirty="0" smtClean="0"/>
              <a:t>If two Modules </a:t>
            </a:r>
            <a:r>
              <a:rPr lang="en-IN" dirty="0" err="1" smtClean="0"/>
              <a:t>Mi</a:t>
            </a:r>
            <a:r>
              <a:rPr lang="en-IN" dirty="0" smtClean="0"/>
              <a:t> and </a:t>
            </a:r>
            <a:r>
              <a:rPr lang="en-IN" dirty="0" err="1" smtClean="0"/>
              <a:t>Mj</a:t>
            </a:r>
            <a:r>
              <a:rPr lang="en-IN" dirty="0" smtClean="0"/>
              <a:t> are in S and the pair &lt;</a:t>
            </a:r>
            <a:r>
              <a:rPr lang="en-IN" dirty="0" err="1" smtClean="0"/>
              <a:t>Mi</a:t>
            </a:r>
            <a:r>
              <a:rPr lang="en-IN" dirty="0" smtClean="0"/>
              <a:t>, </a:t>
            </a:r>
            <a:r>
              <a:rPr lang="en-IN" dirty="0" err="1" smtClean="0"/>
              <a:t>Mj</a:t>
            </a:r>
            <a:r>
              <a:rPr lang="en-IN" dirty="0" smtClean="0"/>
              <a:t>&gt; is in </a:t>
            </a:r>
            <a:r>
              <a:rPr lang="en-IN" i="1" dirty="0" smtClean="0"/>
              <a:t>r</a:t>
            </a:r>
            <a:r>
              <a:rPr lang="en-IN" dirty="0" smtClean="0"/>
              <a:t> by using the infix notation </a:t>
            </a:r>
            <a:r>
              <a:rPr lang="en-IN" dirty="0" err="1" smtClean="0"/>
              <a:t>Mi</a:t>
            </a:r>
            <a:r>
              <a:rPr lang="en-IN" dirty="0" smtClean="0"/>
              <a:t> </a:t>
            </a:r>
            <a:r>
              <a:rPr lang="en-IN" i="1" dirty="0" smtClean="0"/>
              <a:t>r</a:t>
            </a:r>
            <a:r>
              <a:rPr lang="en-IN" dirty="0" smtClean="0"/>
              <a:t> </a:t>
            </a:r>
            <a:r>
              <a:rPr lang="en-IN" dirty="0" err="1" smtClean="0"/>
              <a:t>Mj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Relations are </a:t>
            </a:r>
            <a:r>
              <a:rPr lang="en-IN" dirty="0" err="1" smtClean="0"/>
              <a:t>irreflexive</a:t>
            </a:r>
            <a:r>
              <a:rPr lang="en-IN" dirty="0" smtClean="0"/>
              <a:t> </a:t>
            </a:r>
            <a:r>
              <a:rPr lang="en-IN" dirty="0" err="1" smtClean="0"/>
              <a:t>ie</a:t>
            </a:r>
            <a:r>
              <a:rPr lang="en-IN" dirty="0" smtClean="0"/>
              <a:t>. </a:t>
            </a:r>
            <a:r>
              <a:rPr lang="en-IN" dirty="0" err="1" smtClean="0"/>
              <a:t>Mi</a:t>
            </a:r>
            <a:r>
              <a:rPr lang="en-IN" dirty="0" smtClean="0"/>
              <a:t> </a:t>
            </a:r>
            <a:r>
              <a:rPr lang="en-IN" i="1" dirty="0" smtClean="0"/>
              <a:t>r</a:t>
            </a:r>
            <a:r>
              <a:rPr lang="en-IN" dirty="0" smtClean="0"/>
              <a:t> </a:t>
            </a:r>
            <a:r>
              <a:rPr lang="en-IN" dirty="0" err="1" smtClean="0"/>
              <a:t>Mi</a:t>
            </a:r>
            <a:r>
              <a:rPr lang="en-IN" dirty="0" smtClean="0"/>
              <a:t> cannot hold for any module </a:t>
            </a:r>
            <a:r>
              <a:rPr lang="en-IN" dirty="0" err="1" smtClean="0"/>
              <a:t>Mi</a:t>
            </a:r>
            <a:r>
              <a:rPr lang="en-IN" dirty="0" smtClean="0"/>
              <a:t> in S.</a:t>
            </a:r>
          </a:p>
          <a:p>
            <a:pPr lvl="1" algn="just"/>
            <a:r>
              <a:rPr lang="en-IN" dirty="0" smtClean="0"/>
              <a:t>Transitive Closure (</a:t>
            </a:r>
            <a:r>
              <a:rPr lang="en-IN" i="1" dirty="0" smtClean="0"/>
              <a:t>r+</a:t>
            </a:r>
            <a:r>
              <a:rPr lang="en-IN" dirty="0" smtClean="0"/>
              <a:t>)</a:t>
            </a:r>
          </a:p>
          <a:p>
            <a:pPr lvl="2" algn="just"/>
            <a:r>
              <a:rPr lang="en-IN" dirty="0" err="1" smtClean="0"/>
              <a:t>Mi</a:t>
            </a:r>
            <a:r>
              <a:rPr lang="en-IN" dirty="0" smtClean="0"/>
              <a:t> r+ </a:t>
            </a:r>
            <a:r>
              <a:rPr lang="en-IN" dirty="0" err="1" smtClean="0"/>
              <a:t>Mj</a:t>
            </a:r>
            <a:r>
              <a:rPr lang="en-IN" dirty="0" smtClean="0"/>
              <a:t> if and only if </a:t>
            </a:r>
            <a:r>
              <a:rPr lang="en-IN" dirty="0" err="1" smtClean="0"/>
              <a:t>Mi</a:t>
            </a:r>
            <a:r>
              <a:rPr lang="en-IN" dirty="0" smtClean="0"/>
              <a:t> r </a:t>
            </a:r>
            <a:r>
              <a:rPr lang="en-IN" dirty="0" err="1" smtClean="0"/>
              <a:t>Mj</a:t>
            </a:r>
            <a:r>
              <a:rPr lang="en-IN" dirty="0" smtClean="0"/>
              <a:t> (Direct)or there is an element Mk in S such that </a:t>
            </a:r>
            <a:r>
              <a:rPr lang="en-IN" dirty="0" err="1" smtClean="0"/>
              <a:t>Mi</a:t>
            </a:r>
            <a:r>
              <a:rPr lang="en-IN" dirty="0" smtClean="0"/>
              <a:t> r Mk and Mk r </a:t>
            </a:r>
            <a:r>
              <a:rPr lang="en-IN" dirty="0" err="1" smtClean="0"/>
              <a:t>Mj</a:t>
            </a:r>
            <a:r>
              <a:rPr lang="en-IN" dirty="0" smtClean="0"/>
              <a:t> (Indirect).</a:t>
            </a:r>
          </a:p>
          <a:p>
            <a:pPr lvl="2" algn="just"/>
            <a:r>
              <a:rPr lang="en-IN" dirty="0" err="1" smtClean="0"/>
              <a:t>E,g</a:t>
            </a:r>
            <a:r>
              <a:rPr lang="en-IN" dirty="0" smtClean="0"/>
              <a:t>. CALL relation</a:t>
            </a:r>
          </a:p>
          <a:p>
            <a:pPr lvl="1" algn="just"/>
            <a:r>
              <a:rPr lang="en-IN" dirty="0" smtClean="0"/>
              <a:t>Hierarchy</a:t>
            </a:r>
          </a:p>
          <a:p>
            <a:pPr lvl="2" algn="just"/>
            <a:r>
              <a:rPr lang="en-IN" dirty="0" smtClean="0"/>
              <a:t>There are no two elements </a:t>
            </a:r>
            <a:r>
              <a:rPr lang="en-IN" dirty="0" err="1" smtClean="0"/>
              <a:t>Mi</a:t>
            </a:r>
            <a:r>
              <a:rPr lang="en-IN" dirty="0" smtClean="0"/>
              <a:t>, </a:t>
            </a:r>
            <a:r>
              <a:rPr lang="en-IN" dirty="0" err="1" smtClean="0"/>
              <a:t>Mj</a:t>
            </a:r>
            <a:r>
              <a:rPr lang="en-IN" dirty="0" smtClean="0"/>
              <a:t> such that </a:t>
            </a:r>
            <a:r>
              <a:rPr lang="en-IN" dirty="0" err="1" smtClean="0"/>
              <a:t>Mi</a:t>
            </a:r>
            <a:r>
              <a:rPr lang="en-IN" dirty="0" smtClean="0"/>
              <a:t> r+ </a:t>
            </a:r>
            <a:r>
              <a:rPr lang="en-IN" dirty="0" err="1" smtClean="0"/>
              <a:t>Mj</a:t>
            </a:r>
            <a:r>
              <a:rPr lang="en-IN" dirty="0" smtClean="0"/>
              <a:t> and </a:t>
            </a:r>
            <a:r>
              <a:rPr lang="en-IN" dirty="0" err="1" smtClean="0"/>
              <a:t>Mj</a:t>
            </a:r>
            <a:r>
              <a:rPr lang="en-IN" dirty="0" smtClean="0"/>
              <a:t> r+ Mi.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9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5559552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Graphical form</a:t>
            </a:r>
          </a:p>
          <a:p>
            <a:pPr lvl="1"/>
            <a:r>
              <a:rPr lang="en-IN" dirty="0" smtClean="0"/>
              <a:t>Directed Graph</a:t>
            </a:r>
          </a:p>
          <a:p>
            <a:pPr lvl="2"/>
            <a:r>
              <a:rPr lang="en-IN" dirty="0" smtClean="0"/>
              <a:t>Nodes – elements of S</a:t>
            </a:r>
          </a:p>
          <a:p>
            <a:pPr lvl="2"/>
            <a:r>
              <a:rPr lang="en-IN" dirty="0" smtClean="0"/>
              <a:t>Directed arc – relation between modules; M</a:t>
            </a:r>
            <a:r>
              <a:rPr lang="en-IN" sz="1200" dirty="0" smtClean="0"/>
              <a:t>1</a:t>
            </a:r>
            <a:r>
              <a:rPr lang="en-IN" dirty="0" smtClean="0"/>
              <a:t> r M</a:t>
            </a:r>
            <a:r>
              <a:rPr lang="en-IN" sz="1100" dirty="0" smtClean="0"/>
              <a:t>2</a:t>
            </a:r>
            <a:endParaRPr lang="en-IN" dirty="0" smtClean="0"/>
          </a:p>
          <a:p>
            <a:pPr lvl="2"/>
            <a:r>
              <a:rPr lang="en-IN" dirty="0" smtClean="0"/>
              <a:t>Hierarchy – if there is no cycle (Directed Acyclic Graph)</a:t>
            </a:r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marL="731520" lvl="2" indent="0">
              <a:buNone/>
            </a:pPr>
            <a:r>
              <a:rPr lang="en-IN" dirty="0" smtClean="0"/>
              <a:t>General Graph			          DAG</a:t>
            </a:r>
          </a:p>
          <a:p>
            <a:pPr lvl="2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22222" b="3333"/>
          <a:stretch/>
        </p:blipFill>
        <p:spPr>
          <a:xfrm rot="5400000">
            <a:off x="2857499" y="1866899"/>
            <a:ext cx="2667001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Coupling and Cohesion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pPr algn="just"/>
            <a:r>
              <a:rPr lang="en-IN" dirty="0" smtClean="0"/>
              <a:t>Coupling</a:t>
            </a:r>
          </a:p>
          <a:p>
            <a:pPr lvl="1" algn="just"/>
            <a:r>
              <a:rPr lang="en-IN" dirty="0" smtClean="0"/>
              <a:t>Measures the interdependence of two modules</a:t>
            </a:r>
          </a:p>
          <a:p>
            <a:pPr algn="just"/>
            <a:r>
              <a:rPr lang="en-IN" dirty="0" smtClean="0"/>
              <a:t>Cohesion</a:t>
            </a:r>
          </a:p>
          <a:p>
            <a:pPr lvl="1" algn="just"/>
            <a:r>
              <a:rPr lang="en-IN" dirty="0" smtClean="0"/>
              <a:t>Measures the interdependence of elements in a module</a:t>
            </a:r>
          </a:p>
          <a:p>
            <a:pPr lvl="1" algn="just"/>
            <a:endParaRPr lang="en-IN" dirty="0"/>
          </a:p>
          <a:p>
            <a:pPr lvl="1" algn="just"/>
            <a:endParaRPr lang="en-IN" dirty="0" smtClean="0"/>
          </a:p>
          <a:p>
            <a:pPr lvl="1" algn="just"/>
            <a:endParaRPr lang="en-IN" dirty="0"/>
          </a:p>
          <a:p>
            <a:pPr lvl="1" algn="just"/>
            <a:endParaRPr lang="en-IN" dirty="0" smtClean="0"/>
          </a:p>
          <a:p>
            <a:pPr lvl="1" algn="just"/>
            <a:endParaRPr lang="en-IN" dirty="0"/>
          </a:p>
          <a:p>
            <a:pPr lvl="1" algn="just"/>
            <a:endParaRPr lang="en-IN" dirty="0" smtClean="0"/>
          </a:p>
          <a:p>
            <a:pPr marL="365760" lvl="1" indent="0" algn="just">
              <a:buNone/>
            </a:pPr>
            <a:r>
              <a:rPr lang="en-IN" dirty="0" smtClean="0"/>
              <a:t>   High Coupling	     High Cohesion and Low Coupling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3081" y="965519"/>
            <a:ext cx="2235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467600" cy="609600"/>
          </a:xfrm>
        </p:spPr>
        <p:txBody>
          <a:bodyPr>
            <a:noAutofit/>
          </a:bodyPr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>Types </a:t>
            </a:r>
            <a:r>
              <a:rPr lang="en-IN" sz="3200" dirty="0"/>
              <a:t>of </a:t>
            </a:r>
            <a:r>
              <a:rPr lang="en-IN" sz="3200" dirty="0" smtClean="0"/>
              <a:t>Relationships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001000" cy="5334000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USES</a:t>
            </a:r>
          </a:p>
          <a:p>
            <a:pPr lvl="1" algn="just"/>
            <a:r>
              <a:rPr lang="en-IN" sz="2400" dirty="0" err="1" smtClean="0"/>
              <a:t>Mi</a:t>
            </a:r>
            <a:r>
              <a:rPr lang="en-IN" sz="2400" dirty="0" smtClean="0"/>
              <a:t> USES </a:t>
            </a:r>
            <a:r>
              <a:rPr lang="en-IN" sz="2400" dirty="0" err="1" smtClean="0"/>
              <a:t>Mj</a:t>
            </a:r>
            <a:r>
              <a:rPr lang="en-IN" sz="2400" dirty="0" smtClean="0"/>
              <a:t> :- </a:t>
            </a:r>
            <a:r>
              <a:rPr lang="en-IN" sz="2400" dirty="0" err="1" smtClean="0"/>
              <a:t>Mi</a:t>
            </a:r>
            <a:r>
              <a:rPr lang="en-IN" sz="2400" dirty="0" smtClean="0"/>
              <a:t> requires the presence of </a:t>
            </a:r>
            <a:r>
              <a:rPr lang="en-IN" sz="2400" dirty="0" err="1" smtClean="0"/>
              <a:t>Mj</a:t>
            </a:r>
            <a:r>
              <a:rPr lang="en-IN" sz="2400" dirty="0" smtClean="0"/>
              <a:t> coz </a:t>
            </a:r>
            <a:r>
              <a:rPr lang="en-IN" sz="2400" dirty="0" err="1" smtClean="0"/>
              <a:t>Mj</a:t>
            </a:r>
            <a:r>
              <a:rPr lang="en-IN" sz="2400" dirty="0" smtClean="0"/>
              <a:t> provides the resources that </a:t>
            </a:r>
            <a:r>
              <a:rPr lang="en-IN" sz="2400" dirty="0" err="1" smtClean="0"/>
              <a:t>Mi</a:t>
            </a:r>
            <a:r>
              <a:rPr lang="en-IN" sz="2400" dirty="0" smtClean="0"/>
              <a:t> needs to accomplish its task.</a:t>
            </a:r>
          </a:p>
          <a:p>
            <a:pPr lvl="1" algn="just"/>
            <a:r>
              <a:rPr lang="en-IN" sz="2400" dirty="0" err="1" smtClean="0"/>
              <a:t>Mi</a:t>
            </a:r>
            <a:r>
              <a:rPr lang="en-IN" sz="2400" dirty="0" smtClean="0"/>
              <a:t> is a client of </a:t>
            </a:r>
            <a:r>
              <a:rPr lang="en-IN" sz="2400" dirty="0" err="1" smtClean="0"/>
              <a:t>Mj</a:t>
            </a:r>
            <a:r>
              <a:rPr lang="en-IN" sz="2400" dirty="0" smtClean="0"/>
              <a:t> (Server)</a:t>
            </a:r>
          </a:p>
          <a:p>
            <a:pPr lvl="2" algn="just"/>
            <a:r>
              <a:rPr lang="en-US" dirty="0" err="1" smtClean="0"/>
              <a:t>Mi</a:t>
            </a:r>
            <a:r>
              <a:rPr lang="en-US" dirty="0" smtClean="0"/>
              <a:t> Accesses a resource provided by module </a:t>
            </a:r>
            <a:r>
              <a:rPr lang="en-US" dirty="0" err="1" smtClean="0"/>
              <a:t>Mj</a:t>
            </a:r>
            <a:endParaRPr lang="en-IN" dirty="0" smtClean="0"/>
          </a:p>
          <a:p>
            <a:pPr lvl="2" algn="just"/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Mi</a:t>
            </a:r>
            <a:r>
              <a:rPr lang="en-IN" dirty="0" smtClean="0"/>
              <a:t> contains a call to a procedure contained in </a:t>
            </a:r>
            <a:r>
              <a:rPr lang="en-IN" dirty="0" err="1" smtClean="0"/>
              <a:t>Mj</a:t>
            </a:r>
            <a:endParaRPr lang="en-IN" dirty="0" smtClean="0"/>
          </a:p>
          <a:p>
            <a:pPr lvl="1" algn="just"/>
            <a:r>
              <a:rPr lang="en-IN" sz="2400" dirty="0" smtClean="0"/>
              <a:t>It should be a hierarchy</a:t>
            </a:r>
          </a:p>
          <a:p>
            <a:pPr lvl="2" algn="just"/>
            <a:r>
              <a:rPr lang="en-US" dirty="0" smtClean="0"/>
              <a:t>Client components may be easily understood.</a:t>
            </a:r>
            <a:endParaRPr lang="en-IN" dirty="0" smtClean="0"/>
          </a:p>
          <a:p>
            <a:pPr lvl="2" algn="just"/>
            <a:r>
              <a:rPr lang="en-IN" dirty="0" smtClean="0"/>
              <a:t>Separation of concern can be applied by </a:t>
            </a:r>
            <a:r>
              <a:rPr lang="en-IN" dirty="0"/>
              <a:t>t</a:t>
            </a:r>
            <a:r>
              <a:rPr lang="en-IN" dirty="0" smtClean="0"/>
              <a:t>raversing the USES structure, </a:t>
            </a:r>
          </a:p>
          <a:p>
            <a:pPr lvl="3" algn="just"/>
            <a:r>
              <a:rPr lang="en-IN" dirty="0" smtClean="0"/>
              <a:t>Starting from the nodes that do not use any other nodes up to the nodes that are not used by any other node.</a:t>
            </a:r>
          </a:p>
          <a:p>
            <a:pPr lvl="2" algn="just"/>
            <a:r>
              <a:rPr lang="en-IN" dirty="0"/>
              <a:t>A cycle represents a strong coupling between all the modules in the cycle.</a:t>
            </a:r>
          </a:p>
          <a:p>
            <a:pPr lvl="2" algn="just"/>
            <a:endParaRPr lang="en-IN" dirty="0" smtClean="0"/>
          </a:p>
          <a:p>
            <a:pPr lvl="2"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397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and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/>
              <a:t>Analysis:</a:t>
            </a:r>
          </a:p>
          <a:p>
            <a:pPr lvl="1" algn="just"/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understand the </a:t>
            </a:r>
            <a:r>
              <a:rPr lang="en-US" sz="2800" dirty="0" smtClean="0"/>
              <a:t>problem.</a:t>
            </a:r>
          </a:p>
          <a:p>
            <a:pPr lvl="1" algn="just"/>
            <a:r>
              <a:rPr lang="en-US" sz="2800" dirty="0" smtClean="0"/>
              <a:t>Eliminate </a:t>
            </a:r>
            <a:r>
              <a:rPr lang="en-US" sz="2800" dirty="0"/>
              <a:t>any </a:t>
            </a:r>
            <a:r>
              <a:rPr lang="en-US" sz="2800" dirty="0" smtClean="0"/>
              <a:t>deficiencies </a:t>
            </a:r>
            <a:r>
              <a:rPr lang="en-US" sz="2800" dirty="0"/>
              <a:t>in the requirement </a:t>
            </a:r>
            <a:r>
              <a:rPr lang="en-US" sz="2800" dirty="0" smtClean="0"/>
              <a:t>specification.</a:t>
            </a:r>
            <a:endParaRPr lang="en-US" sz="2800" dirty="0"/>
          </a:p>
          <a:p>
            <a:pPr algn="just"/>
            <a:r>
              <a:rPr lang="en-US" sz="3200" dirty="0"/>
              <a:t>D</a:t>
            </a:r>
            <a:r>
              <a:rPr lang="en-US" sz="3200" dirty="0" smtClean="0"/>
              <a:t>esign</a:t>
            </a:r>
            <a:endParaRPr lang="en-US" sz="3200" dirty="0"/>
          </a:p>
          <a:p>
            <a:pPr lvl="1" algn="just"/>
            <a:r>
              <a:rPr lang="en-US" sz="2800" dirty="0" smtClean="0"/>
              <a:t>Produce a model </a:t>
            </a:r>
            <a:r>
              <a:rPr lang="en-US" sz="2800" dirty="0"/>
              <a:t>that will provide a seamless </a:t>
            </a:r>
            <a:r>
              <a:rPr lang="en-US" sz="2800" dirty="0" smtClean="0"/>
              <a:t>transition </a:t>
            </a:r>
            <a:r>
              <a:rPr lang="en-US" sz="2800" dirty="0"/>
              <a:t>to the coding </a:t>
            </a:r>
            <a:r>
              <a:rPr lang="en-US" sz="2800" dirty="0" smtClean="0"/>
              <a:t>phase</a:t>
            </a:r>
          </a:p>
          <a:p>
            <a:pPr lvl="1" algn="just"/>
            <a:r>
              <a:rPr lang="en-IN" sz="2800" dirty="0" smtClean="0"/>
              <a:t>The </a:t>
            </a:r>
            <a:r>
              <a:rPr lang="en-IN" sz="2800" dirty="0"/>
              <a:t>last </a:t>
            </a:r>
            <a:r>
              <a:rPr lang="en-IN" sz="2800" dirty="0" smtClean="0"/>
              <a:t>software engineering </a:t>
            </a:r>
            <a:r>
              <a:rPr lang="en-IN" sz="2800" dirty="0"/>
              <a:t>action within the </a:t>
            </a:r>
            <a:r>
              <a:rPr lang="en-IN" sz="2800" dirty="0" err="1"/>
              <a:t>modeling</a:t>
            </a:r>
            <a:r>
              <a:rPr lang="en-IN" sz="2800" dirty="0"/>
              <a:t> activity and sets the stage for construction</a:t>
            </a:r>
            <a:endParaRPr lang="en-US" sz="2800" dirty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24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01000" cy="54833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Contd..</a:t>
            </a:r>
          </a:p>
          <a:p>
            <a:pPr lvl="1" algn="just"/>
            <a:r>
              <a:rPr lang="en-IN" sz="2400" dirty="0" smtClean="0"/>
              <a:t>Defines </a:t>
            </a:r>
            <a:r>
              <a:rPr lang="en-IN" sz="2400" dirty="0"/>
              <a:t>system through levels of abstraction.</a:t>
            </a:r>
          </a:p>
          <a:p>
            <a:pPr lvl="2" algn="just"/>
            <a:r>
              <a:rPr lang="en-IN" sz="2000" dirty="0"/>
              <a:t>A module at level i USES only modules at any level j such that i&gt;j</a:t>
            </a:r>
          </a:p>
          <a:p>
            <a:pPr lvl="1" algn="just"/>
            <a:r>
              <a:rPr lang="en-IN" sz="2400" dirty="0"/>
              <a:t>Abstract Machine</a:t>
            </a:r>
          </a:p>
          <a:p>
            <a:pPr lvl="2" algn="just"/>
            <a:r>
              <a:rPr lang="en-IN" sz="2000" dirty="0"/>
              <a:t>At each level a module provides a set of </a:t>
            </a:r>
            <a:r>
              <a:rPr lang="en-IN" sz="2000" dirty="0" smtClean="0"/>
              <a:t>services</a:t>
            </a:r>
          </a:p>
          <a:p>
            <a:pPr lvl="3" algn="just"/>
            <a:r>
              <a:rPr lang="en-US" sz="2000" dirty="0" smtClean="0"/>
              <a:t>Used by higher level modules.</a:t>
            </a:r>
          </a:p>
          <a:p>
            <a:pPr lvl="3" algn="just"/>
            <a:r>
              <a:rPr lang="en-US" sz="2000" dirty="0" smtClean="0"/>
              <a:t>Progressively detailed by relying on other VMs until no further levels are given.</a:t>
            </a:r>
            <a:endParaRPr lang="en-IN" sz="2000" dirty="0"/>
          </a:p>
          <a:p>
            <a:pPr lvl="1" algn="just"/>
            <a:r>
              <a:rPr lang="en-IN" sz="2400" dirty="0"/>
              <a:t>Defined statically</a:t>
            </a:r>
          </a:p>
          <a:p>
            <a:pPr lvl="2" algn="just"/>
            <a:r>
              <a:rPr lang="en-IN" sz="2000" dirty="0"/>
              <a:t>Identification of pairs is independent of the execution of the </a:t>
            </a:r>
            <a:r>
              <a:rPr lang="en-IN" sz="2000" dirty="0" smtClean="0"/>
              <a:t>s/w.</a:t>
            </a:r>
          </a:p>
          <a:p>
            <a:pPr lvl="2" algn="just"/>
            <a:r>
              <a:rPr lang="en-US" sz="2000" dirty="0" err="1" smtClean="0"/>
              <a:t>Eg</a:t>
            </a:r>
            <a:r>
              <a:rPr lang="en-US" sz="2000" dirty="0" smtClean="0"/>
              <a:t>: if </a:t>
            </a:r>
            <a:r>
              <a:rPr lang="en-US" sz="2000" dirty="0" err="1" smtClean="0"/>
              <a:t>cond</a:t>
            </a:r>
            <a:r>
              <a:rPr lang="en-US" sz="2000" dirty="0" smtClean="0"/>
              <a:t> then proc1 else proc2 (either one not both)</a:t>
            </a:r>
            <a:endParaRPr lang="en-IN" sz="2000" dirty="0"/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2452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07152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Contnd</a:t>
            </a:r>
            <a:r>
              <a:rPr lang="en-US" sz="3200" dirty="0" smtClean="0"/>
              <a:t>..</a:t>
            </a:r>
          </a:p>
          <a:p>
            <a:pPr lvl="1" algn="just"/>
            <a:r>
              <a:rPr lang="en-IN" sz="2800" dirty="0"/>
              <a:t>Picture about Coupling</a:t>
            </a:r>
          </a:p>
          <a:p>
            <a:pPr lvl="2" algn="just"/>
            <a:r>
              <a:rPr lang="en-US" sz="2400" dirty="0" smtClean="0"/>
              <a:t>Cardinality of r n(n-1); every module related to each other</a:t>
            </a:r>
          </a:p>
          <a:p>
            <a:pPr lvl="2" algn="just"/>
            <a:r>
              <a:rPr lang="en-US" sz="2400" dirty="0" smtClean="0"/>
              <a:t>R is empty; no two modules are related</a:t>
            </a:r>
          </a:p>
          <a:p>
            <a:pPr lvl="2" algn="just"/>
            <a:r>
              <a:rPr lang="en-US" sz="2400" dirty="0" smtClean="0"/>
              <a:t>fan-out – no of outgoing edges – low </a:t>
            </a:r>
          </a:p>
          <a:p>
            <a:pPr lvl="2" algn="just"/>
            <a:r>
              <a:rPr lang="en-US" sz="2400" dirty="0" smtClean="0"/>
              <a:t>fan-in – no of incoming edges – high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77320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848"/>
            <a:ext cx="7772400" cy="5102352"/>
          </a:xfrm>
        </p:spPr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 smtClean="0"/>
              <a:t>IS_COMPONENT_OF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IN" dirty="0" smtClean="0"/>
              <a:t>A module that is composed of other modules that may themselves composed of other modules and so on.</a:t>
            </a:r>
          </a:p>
          <a:p>
            <a:pPr marL="822960" lvl="3">
              <a:spcBef>
                <a:spcPts val="600"/>
              </a:spcBef>
              <a:buSzPct val="70000"/>
            </a:pPr>
            <a:r>
              <a:rPr lang="en-IN" dirty="0" err="1" smtClean="0"/>
              <a:t>Mi</a:t>
            </a:r>
            <a:r>
              <a:rPr lang="en-IN" dirty="0" smtClean="0"/>
              <a:t> IS_COMPONENT_OF </a:t>
            </a:r>
            <a:r>
              <a:rPr lang="en-IN" dirty="0" err="1" smtClean="0"/>
              <a:t>Mj</a:t>
            </a:r>
            <a:endParaRPr lang="en-IN" dirty="0" smtClean="0"/>
          </a:p>
          <a:p>
            <a:pPr marL="1097280" lvl="4">
              <a:spcBef>
                <a:spcPts val="600"/>
              </a:spcBef>
              <a:buSzPct val="70000"/>
            </a:pPr>
            <a:r>
              <a:rPr lang="en-IN" dirty="0" err="1" smtClean="0"/>
              <a:t>Mj</a:t>
            </a:r>
            <a:r>
              <a:rPr lang="en-IN" dirty="0" smtClean="0"/>
              <a:t> is realized by aggregating several modules, one of them being </a:t>
            </a:r>
            <a:r>
              <a:rPr lang="en-IN" dirty="0" err="1" smtClean="0"/>
              <a:t>Mi</a:t>
            </a:r>
            <a:endParaRPr lang="en-IN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en-IN" dirty="0" smtClean="0"/>
              <a:t>The inverse of IS_COMPONENT_OF relation is COMPRISES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IN" dirty="0" err="1" smtClean="0"/>
              <a:t>Mi</a:t>
            </a:r>
            <a:r>
              <a:rPr lang="en-IN" dirty="0" smtClean="0"/>
              <a:t> COMPRISES </a:t>
            </a:r>
            <a:r>
              <a:rPr lang="en-IN" dirty="0" err="1" smtClean="0"/>
              <a:t>Mj</a:t>
            </a:r>
            <a:r>
              <a:rPr lang="en-IN" dirty="0" smtClean="0"/>
              <a:t> </a:t>
            </a:r>
            <a:r>
              <a:rPr lang="en-IN" dirty="0" err="1" smtClean="0"/>
              <a:t>iff</a:t>
            </a:r>
            <a:r>
              <a:rPr lang="en-IN" dirty="0" smtClean="0"/>
              <a:t> </a:t>
            </a:r>
            <a:r>
              <a:rPr lang="en-IN" dirty="0" err="1" smtClean="0"/>
              <a:t>Mj</a:t>
            </a:r>
            <a:r>
              <a:rPr lang="en-IN" dirty="0" smtClean="0"/>
              <a:t> IS_COMPONENT_OF Mi.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IN" dirty="0" err="1" smtClean="0"/>
              <a:t>Mi</a:t>
            </a:r>
            <a:r>
              <a:rPr lang="en-IN" dirty="0" smtClean="0"/>
              <a:t> IS_COMPOSED_OF </a:t>
            </a:r>
            <a:r>
              <a:rPr lang="en-IN" dirty="0" err="1" smtClean="0"/>
              <a:t>Ms,i</a:t>
            </a:r>
            <a:r>
              <a:rPr lang="en-IN" dirty="0" smtClean="0"/>
              <a:t> or </a:t>
            </a:r>
            <a:r>
              <a:rPr lang="en-IN" dirty="0" err="1" smtClean="0"/>
              <a:t>Ms,i</a:t>
            </a:r>
            <a:r>
              <a:rPr lang="en-IN" dirty="0" smtClean="0"/>
              <a:t> IMPLEMENTS </a:t>
            </a:r>
            <a:r>
              <a:rPr lang="en-IN" dirty="0" err="1" smtClean="0"/>
              <a:t>Mi</a:t>
            </a:r>
            <a:endParaRPr lang="en-IN" dirty="0" smtClean="0"/>
          </a:p>
          <a:p>
            <a:pPr marL="822960" lvl="3">
              <a:spcBef>
                <a:spcPts val="600"/>
              </a:spcBef>
              <a:buSzPct val="70000"/>
            </a:pPr>
            <a:r>
              <a:rPr lang="en-IN" dirty="0" err="1" smtClean="0"/>
              <a:t>Iff</a:t>
            </a:r>
            <a:r>
              <a:rPr lang="en-IN" dirty="0" smtClean="0"/>
              <a:t> </a:t>
            </a:r>
            <a:r>
              <a:rPr lang="en-IN" dirty="0" err="1" smtClean="0"/>
              <a:t>Ms,i</a:t>
            </a:r>
            <a:r>
              <a:rPr lang="en-IN" dirty="0" smtClean="0"/>
              <a:t> ={</a:t>
            </a:r>
            <a:r>
              <a:rPr lang="en-IN" dirty="0" err="1" smtClean="0"/>
              <a:t>Mk|Mk</a:t>
            </a:r>
            <a:r>
              <a:rPr lang="en-IN" dirty="0" smtClean="0"/>
              <a:t> is in S and Mk IS_COMPONENT_OF </a:t>
            </a:r>
            <a:r>
              <a:rPr lang="en-IN" dirty="0" err="1" smtClean="0"/>
              <a:t>Mi</a:t>
            </a:r>
            <a:r>
              <a:rPr lang="en-IN" dirty="0" smtClean="0"/>
              <a:t>}</a:t>
            </a:r>
          </a:p>
          <a:p>
            <a:pPr marL="822960" lvl="3">
              <a:spcBef>
                <a:spcPts val="600"/>
              </a:spcBef>
              <a:buSzPct val="70000"/>
            </a:pPr>
            <a:r>
              <a:rPr lang="en-IN" dirty="0" smtClean="0"/>
              <a:t>The modules of </a:t>
            </a:r>
            <a:r>
              <a:rPr lang="en-IN" dirty="0" err="1" smtClean="0"/>
              <a:t>Ms,i</a:t>
            </a:r>
            <a:r>
              <a:rPr lang="en-IN" dirty="0" smtClean="0"/>
              <a:t> provides all the services that </a:t>
            </a:r>
            <a:r>
              <a:rPr lang="en-IN" dirty="0" err="1" smtClean="0"/>
              <a:t>Mi</a:t>
            </a:r>
            <a:r>
              <a:rPr lang="en-IN" dirty="0" smtClean="0"/>
              <a:t> should provide.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IN" dirty="0" smtClean="0"/>
              <a:t>Thus the system is decomposed into modules</a:t>
            </a:r>
          </a:p>
          <a:p>
            <a:pPr marL="548640" lvl="2">
              <a:spcBef>
                <a:spcPts val="600"/>
              </a:spcBef>
              <a:buSzPct val="70000"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Contnd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7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077200" cy="6096000"/>
          </a:xfrm>
        </p:spPr>
        <p:txBody>
          <a:bodyPr/>
          <a:lstStyle/>
          <a:p>
            <a:r>
              <a:rPr lang="en-IN" dirty="0" smtClean="0"/>
              <a:t>Graphical Representation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sz="2000" dirty="0" smtClean="0"/>
              <a:t>IS_COMPONENT_OF		COMPRISES</a:t>
            </a:r>
          </a:p>
          <a:p>
            <a:pPr marL="0" indent="0">
              <a:buNone/>
            </a:pPr>
            <a:endParaRPr lang="en-IN" sz="2000" dirty="0" smtClean="0"/>
          </a:p>
          <a:p>
            <a:pPr algn="just"/>
            <a:r>
              <a:rPr lang="en-IN" sz="2000" dirty="0"/>
              <a:t>If </a:t>
            </a:r>
            <a:r>
              <a:rPr lang="en-IN" sz="2000" dirty="0" err="1"/>
              <a:t>Mi</a:t>
            </a:r>
            <a:r>
              <a:rPr lang="en-IN" sz="2000" dirty="0"/>
              <a:t> IS_COMPOSED_OF{Mi,1, Mi,2,…..</a:t>
            </a:r>
            <a:r>
              <a:rPr lang="en-IN" sz="2000" dirty="0" err="1"/>
              <a:t>Mi,n</a:t>
            </a:r>
            <a:r>
              <a:rPr lang="en-IN" sz="2000" dirty="0"/>
              <a:t>} then </a:t>
            </a:r>
            <a:r>
              <a:rPr lang="en-IN" sz="2000" dirty="0" err="1"/>
              <a:t>Mi</a:t>
            </a:r>
            <a:r>
              <a:rPr lang="en-IN" sz="2000" dirty="0"/>
              <a:t> is a higher level module </a:t>
            </a:r>
            <a:r>
              <a:rPr lang="en-IN" sz="2000" dirty="0" smtClean="0"/>
              <a:t>than </a:t>
            </a:r>
            <a:r>
              <a:rPr lang="en-IN" sz="2000" dirty="0"/>
              <a:t>any of {Mi,1, Mi,2,…..</a:t>
            </a:r>
            <a:r>
              <a:rPr lang="en-IN" sz="2000" dirty="0" err="1"/>
              <a:t>Mi,n</a:t>
            </a:r>
            <a:r>
              <a:rPr lang="en-IN" sz="2000" dirty="0" smtClean="0"/>
              <a:t>}</a:t>
            </a:r>
          </a:p>
          <a:p>
            <a:pPr algn="just"/>
            <a:r>
              <a:rPr lang="en-US" sz="2000" dirty="0" smtClean="0"/>
              <a:t>The entire software system – M</a:t>
            </a:r>
            <a:r>
              <a:rPr lang="en-US" sz="1400" dirty="0" smtClean="0"/>
              <a:t>4</a:t>
            </a:r>
            <a:r>
              <a:rPr lang="en-US" sz="2000" dirty="0" smtClean="0"/>
              <a:t>, M</a:t>
            </a:r>
            <a:r>
              <a:rPr lang="en-US" sz="1400" dirty="0" smtClean="0"/>
              <a:t>5</a:t>
            </a:r>
            <a:r>
              <a:rPr lang="en-US" sz="2000" dirty="0" smtClean="0"/>
              <a:t>, M</a:t>
            </a:r>
            <a:r>
              <a:rPr lang="en-US" sz="1400" dirty="0" smtClean="0"/>
              <a:t>6</a:t>
            </a:r>
            <a:r>
              <a:rPr lang="en-US" sz="2000" dirty="0" smtClean="0"/>
              <a:t>, M</a:t>
            </a:r>
            <a:r>
              <a:rPr lang="en-US" sz="1400" dirty="0" smtClean="0"/>
              <a:t>7</a:t>
            </a:r>
            <a:r>
              <a:rPr lang="en-US" sz="2000" dirty="0" smtClean="0"/>
              <a:t>, M</a:t>
            </a:r>
            <a:r>
              <a:rPr lang="en-US" sz="1400" dirty="0" smtClean="0"/>
              <a:t>8</a:t>
            </a:r>
            <a:r>
              <a:rPr lang="en-US" sz="2000" dirty="0" smtClean="0"/>
              <a:t> and M</a:t>
            </a:r>
            <a:r>
              <a:rPr lang="en-US" sz="1400" dirty="0" smtClean="0"/>
              <a:t>9</a:t>
            </a:r>
            <a:endParaRPr lang="en-IN" sz="2000" dirty="0" smtClean="0"/>
          </a:p>
          <a:p>
            <a:pPr lvl="1" algn="just"/>
            <a:endParaRPr lang="en-IN" sz="1700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11661" y="-906661"/>
            <a:ext cx="2453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module can be a component of more than one module.</a:t>
            </a:r>
          </a:p>
          <a:p>
            <a:pPr lvl="1" algn="just"/>
            <a:r>
              <a:rPr lang="en-IN" sz="1800" dirty="0"/>
              <a:t>When </a:t>
            </a:r>
            <a:r>
              <a:rPr lang="en-IN" sz="1800" dirty="0" err="1"/>
              <a:t>Mi</a:t>
            </a:r>
            <a:r>
              <a:rPr lang="en-IN" sz="1800" dirty="0"/>
              <a:t> is a component of both </a:t>
            </a:r>
            <a:r>
              <a:rPr lang="en-IN" sz="1800" dirty="0" err="1"/>
              <a:t>Mj</a:t>
            </a:r>
            <a:r>
              <a:rPr lang="en-IN" sz="1800" dirty="0"/>
              <a:t> &amp; Mk:- </a:t>
            </a:r>
            <a:r>
              <a:rPr lang="en-IN" sz="1800" dirty="0" err="1"/>
              <a:t>Mi</a:t>
            </a:r>
            <a:r>
              <a:rPr lang="en-IN" sz="1800" dirty="0"/>
              <a:t> is a component of </a:t>
            </a:r>
            <a:r>
              <a:rPr lang="en-IN" sz="1800" dirty="0" err="1"/>
              <a:t>Mj</a:t>
            </a:r>
            <a:r>
              <a:rPr lang="en-IN" sz="1800" dirty="0"/>
              <a:t> and use a copy of </a:t>
            </a:r>
            <a:r>
              <a:rPr lang="en-IN" sz="1800" dirty="0" err="1"/>
              <a:t>Mi</a:t>
            </a:r>
            <a:r>
              <a:rPr lang="en-IN" sz="1800" dirty="0"/>
              <a:t> as a component of </a:t>
            </a:r>
            <a:r>
              <a:rPr lang="en-IN" sz="1800" dirty="0" smtClean="0"/>
              <a:t>Mk</a:t>
            </a:r>
          </a:p>
          <a:p>
            <a:pPr lvl="1" algn="just"/>
            <a:r>
              <a:rPr lang="en-US" sz="1800" dirty="0" smtClean="0"/>
              <a:t>Defined as a macro or a template module and then generating instances to be used in the different contexts.</a:t>
            </a:r>
            <a:endParaRPr lang="en-IN" sz="1800" dirty="0"/>
          </a:p>
          <a:p>
            <a:pPr algn="just"/>
            <a:r>
              <a:rPr lang="en-US" dirty="0" smtClean="0"/>
              <a:t>USES and IS_COMPONENT_OF can be used together</a:t>
            </a:r>
          </a:p>
          <a:p>
            <a:pPr lvl="1" algn="just"/>
            <a:r>
              <a:rPr lang="en-US" dirty="0" err="1" smtClean="0"/>
              <a:t>Eg</a:t>
            </a:r>
            <a:r>
              <a:rPr lang="en-US" dirty="0" smtClean="0"/>
              <a:t>: System is composed of modules M</a:t>
            </a:r>
            <a:r>
              <a:rPr lang="en-US" sz="1400" dirty="0" smtClean="0"/>
              <a:t>1</a:t>
            </a:r>
            <a:r>
              <a:rPr lang="en-US" dirty="0" smtClean="0"/>
              <a:t>,M</a:t>
            </a:r>
            <a:r>
              <a:rPr lang="en-US" sz="1400" dirty="0" smtClean="0"/>
              <a:t>2</a:t>
            </a:r>
            <a:r>
              <a:rPr lang="en-US" dirty="0" smtClean="0"/>
              <a:t> and M</a:t>
            </a:r>
            <a:r>
              <a:rPr lang="en-US" sz="1400" dirty="0" smtClean="0"/>
              <a:t>3</a:t>
            </a:r>
            <a:r>
              <a:rPr lang="en-US" dirty="0" smtClean="0"/>
              <a:t> where M</a:t>
            </a:r>
            <a:r>
              <a:rPr lang="en-US" sz="1400" dirty="0" smtClean="0"/>
              <a:t>1</a:t>
            </a:r>
            <a:r>
              <a:rPr lang="en-US" dirty="0" smtClean="0"/>
              <a:t> uses both M</a:t>
            </a:r>
            <a:r>
              <a:rPr lang="en-US" sz="1400" dirty="0" smtClean="0"/>
              <a:t>2</a:t>
            </a:r>
            <a:r>
              <a:rPr lang="en-US" dirty="0" smtClean="0"/>
              <a:t> and M</a:t>
            </a:r>
            <a:r>
              <a:rPr lang="en-US" sz="1400" dirty="0" smtClean="0"/>
              <a:t>3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Specify  M</a:t>
            </a:r>
            <a:r>
              <a:rPr lang="en-US" sz="1400" dirty="0" smtClean="0"/>
              <a:t>1</a:t>
            </a:r>
            <a:r>
              <a:rPr lang="en-US" dirty="0" smtClean="0"/>
              <a:t> as composed of M</a:t>
            </a:r>
            <a:r>
              <a:rPr lang="en-US" sz="1400" dirty="0" smtClean="0"/>
              <a:t>4</a:t>
            </a:r>
            <a:r>
              <a:rPr lang="en-US" dirty="0" smtClean="0"/>
              <a:t> and M</a:t>
            </a:r>
            <a:r>
              <a:rPr lang="en-US" sz="1400" dirty="0" smtClean="0"/>
              <a:t>5.</a:t>
            </a:r>
          </a:p>
          <a:p>
            <a:pPr algn="just"/>
            <a:r>
              <a:rPr lang="en-US" dirty="0" smtClean="0"/>
              <a:t>Changes in the module should not affect the product family.</a:t>
            </a:r>
          </a:p>
        </p:txBody>
      </p:sp>
    </p:spTree>
    <p:extLst>
      <p:ext uri="{BB962C8B-B14F-4D97-AF65-F5344CB8AC3E}">
        <p14:creationId xmlns:p14="http://schemas.microsoft.com/office/powerpoint/2010/main" val="2197328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and Information Hiding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pPr algn="just"/>
            <a:r>
              <a:rPr lang="en-IN" dirty="0" smtClean="0"/>
              <a:t>Divide the s/w into components such that each component can be designed independently (less Coupling).</a:t>
            </a:r>
          </a:p>
          <a:p>
            <a:pPr algn="just"/>
            <a:r>
              <a:rPr lang="en-IN" dirty="0" smtClean="0"/>
              <a:t>Define the interaction among modules take place (nature of USES relation).</a:t>
            </a:r>
          </a:p>
          <a:p>
            <a:pPr algn="just"/>
            <a:r>
              <a:rPr lang="en-IN" dirty="0" smtClean="0"/>
              <a:t>The set of services that each module provides to its clients is called its interface.</a:t>
            </a:r>
          </a:p>
          <a:p>
            <a:pPr algn="just"/>
            <a:r>
              <a:rPr lang="en-IN" dirty="0" smtClean="0"/>
              <a:t>The services are </a:t>
            </a:r>
            <a:r>
              <a:rPr lang="en-IN" i="1" dirty="0" smtClean="0"/>
              <a:t>exported</a:t>
            </a:r>
            <a:r>
              <a:rPr lang="en-IN" dirty="0" smtClean="0"/>
              <a:t> by the module and </a:t>
            </a:r>
            <a:r>
              <a:rPr lang="en-IN" i="1" dirty="0" smtClean="0"/>
              <a:t>imported</a:t>
            </a:r>
            <a:r>
              <a:rPr lang="en-IN" dirty="0" smtClean="0"/>
              <a:t> by the clients.</a:t>
            </a:r>
          </a:p>
          <a:p>
            <a:pPr lvl="1" algn="just"/>
            <a:r>
              <a:rPr lang="en-US" dirty="0" smtClean="0"/>
              <a:t>The way these services are accomplished is embedded in the implementation.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7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924800" cy="5102352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Abstraction of the module as viewed by its clients.</a:t>
            </a:r>
          </a:p>
          <a:p>
            <a:pPr algn="just"/>
            <a:r>
              <a:rPr lang="en-IN" dirty="0" smtClean="0"/>
              <a:t>The designer should know only the interfaces to other modules not their implementation.</a:t>
            </a:r>
          </a:p>
          <a:p>
            <a:pPr algn="just"/>
            <a:r>
              <a:rPr lang="en-IN" dirty="0"/>
              <a:t>Implementation of a module is </a:t>
            </a:r>
          </a:p>
          <a:p>
            <a:pPr lvl="1" algn="just"/>
            <a:r>
              <a:rPr lang="en-IN" dirty="0"/>
              <a:t>its decomposition in terms of components (IS_COMPONENT_OF) </a:t>
            </a:r>
          </a:p>
          <a:p>
            <a:pPr lvl="1" algn="just"/>
            <a:r>
              <a:rPr lang="en-IN" dirty="0"/>
              <a:t>if the module is </a:t>
            </a:r>
            <a:r>
              <a:rPr lang="en-IN" dirty="0" smtClean="0"/>
              <a:t>simple, its </a:t>
            </a:r>
            <a:r>
              <a:rPr lang="en-IN" dirty="0"/>
              <a:t>representation in terms of code which possibly uses services from other lower level modules</a:t>
            </a:r>
          </a:p>
          <a:p>
            <a:pPr algn="just"/>
            <a:r>
              <a:rPr lang="en-IN" dirty="0" smtClean="0"/>
              <a:t>The interface can be viewed as a Contract between module M and its clients.</a:t>
            </a:r>
          </a:p>
          <a:p>
            <a:pPr lvl="1" algn="just"/>
            <a:r>
              <a:rPr lang="en-US" dirty="0" smtClean="0"/>
              <a:t>Records all and only the facilities the designer in charge of M agrees to provide to other designers.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Contnd</a:t>
            </a:r>
            <a:r>
              <a:rPr lang="en-IN" dirty="0" smtClean="0"/>
              <a:t>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9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7848600" cy="5026152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The interface describe computational resources</a:t>
            </a:r>
          </a:p>
          <a:p>
            <a:pPr lvl="1" algn="just"/>
            <a:r>
              <a:rPr lang="en-IN" sz="2400" dirty="0" smtClean="0"/>
              <a:t>A variable that belong to a module and is made accessible to other modules to provide a form of interaction</a:t>
            </a:r>
          </a:p>
          <a:p>
            <a:pPr lvl="1" algn="just"/>
            <a:r>
              <a:rPr lang="en-IN" sz="2400" dirty="0" smtClean="0"/>
              <a:t>Procedure (Function) that must be called to have some operation performed.</a:t>
            </a:r>
          </a:p>
          <a:p>
            <a:pPr algn="just"/>
            <a:r>
              <a:rPr lang="en-US" sz="2700" dirty="0" smtClean="0"/>
              <a:t>Also describes some nonfunctional aspects of an interface.</a:t>
            </a:r>
            <a:endParaRPr lang="en-IN" sz="27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Contnd..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1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sz="2800" dirty="0"/>
              <a:t>Information Hiding</a:t>
            </a:r>
          </a:p>
          <a:p>
            <a:pPr lvl="1" algn="just"/>
            <a:r>
              <a:rPr lang="en-IN" sz="2400" dirty="0"/>
              <a:t>The clients of a module know about its services only through interface; the implementation is hidden from them</a:t>
            </a:r>
            <a:r>
              <a:rPr lang="en-IN" sz="2400" dirty="0" smtClean="0"/>
              <a:t>.</a:t>
            </a:r>
          </a:p>
          <a:p>
            <a:pPr lvl="1" algn="just"/>
            <a:r>
              <a:rPr lang="en-US" sz="2400" dirty="0" smtClean="0"/>
              <a:t>Implementation may change interface remains unchanged.</a:t>
            </a:r>
            <a:endParaRPr lang="en-IN" sz="2400" dirty="0"/>
          </a:p>
          <a:p>
            <a:pPr lvl="1" algn="just"/>
            <a:r>
              <a:rPr lang="en-IN" sz="2400" dirty="0"/>
              <a:t>It should be defined precisely </a:t>
            </a:r>
          </a:p>
          <a:p>
            <a:pPr lvl="2" algn="just"/>
            <a:r>
              <a:rPr lang="en-IN" sz="2000" dirty="0" smtClean="0"/>
              <a:t>What goes </a:t>
            </a:r>
            <a:r>
              <a:rPr lang="en-IN" sz="2000" dirty="0"/>
              <a:t>into the modules interface (visible to the clients) and </a:t>
            </a:r>
          </a:p>
          <a:p>
            <a:pPr lvl="2" algn="just"/>
            <a:r>
              <a:rPr lang="en-IN" sz="2000" dirty="0" smtClean="0"/>
              <a:t>What remains </a:t>
            </a:r>
            <a:r>
              <a:rPr lang="en-IN" sz="2000" dirty="0"/>
              <a:t>hidden in the implementation and can be changed at any time without affecting the clients.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775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Design of module interface </a:t>
            </a:r>
          </a:p>
          <a:p>
            <a:pPr lvl="1" algn="just"/>
            <a:r>
              <a:rPr lang="en-US" dirty="0" smtClean="0"/>
              <a:t>Iceberg analogy</a:t>
            </a:r>
          </a:p>
          <a:p>
            <a:pPr algn="just"/>
            <a:r>
              <a:rPr lang="en-US" dirty="0" smtClean="0"/>
              <a:t>Risk of revealing unnecessary information,</a:t>
            </a:r>
          </a:p>
          <a:p>
            <a:pPr lvl="1" algn="just"/>
            <a:r>
              <a:rPr lang="en-US" dirty="0" smtClean="0"/>
              <a:t>Increase the complexity of the module.</a:t>
            </a:r>
          </a:p>
          <a:p>
            <a:pPr lvl="1" algn="just"/>
            <a:r>
              <a:rPr lang="en-US" dirty="0" smtClean="0"/>
              <a:t>Reduces understandability of design.</a:t>
            </a:r>
          </a:p>
          <a:p>
            <a:pPr lvl="1" algn="just"/>
            <a:r>
              <a:rPr lang="en-US" dirty="0" smtClean="0"/>
              <a:t>Changes may affect the interface.</a:t>
            </a:r>
          </a:p>
          <a:p>
            <a:pPr lvl="1" algn="just"/>
            <a:r>
              <a:rPr lang="en-US" dirty="0" smtClean="0"/>
              <a:t>Other module may do undesirable operations.</a:t>
            </a:r>
          </a:p>
          <a:p>
            <a:pPr lvl="1" algn="just"/>
            <a:r>
              <a:rPr lang="en-US" dirty="0" smtClean="0"/>
              <a:t>Make the module less usable.</a:t>
            </a:r>
          </a:p>
          <a:p>
            <a:pPr algn="just"/>
            <a:r>
              <a:rPr lang="en-US" dirty="0" smtClean="0"/>
              <a:t>Changeable hidden information becomes the secret of the module.</a:t>
            </a:r>
          </a:p>
          <a:p>
            <a:pPr lvl="1" algn="just"/>
            <a:r>
              <a:rPr lang="en-US" dirty="0" smtClean="0"/>
              <a:t>Encapsulated in the module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24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5648"/>
            <a:ext cx="7848600" cy="48737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Activity that acts as a bridge between requirements and the implementation of the software</a:t>
            </a:r>
            <a:r>
              <a:rPr lang="it-IT" sz="2800" dirty="0"/>
              <a:t> </a:t>
            </a:r>
            <a:endParaRPr lang="it-IT" sz="2800" dirty="0" smtClean="0"/>
          </a:p>
          <a:p>
            <a:pPr lvl="1" algn="just">
              <a:lnSpc>
                <a:spcPct val="90000"/>
              </a:lnSpc>
            </a:pPr>
            <a:r>
              <a:rPr lang="en-IN" sz="2400" dirty="0"/>
              <a:t>An iterative process through which requirements are translated into a “blueprint” for constructing the software.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Activity </a:t>
            </a:r>
            <a:r>
              <a:rPr lang="en-US" sz="2800" dirty="0">
                <a:cs typeface="Times New Roman" pitchFamily="18" charset="0"/>
              </a:rPr>
              <a:t>that gives a structure to the artifact</a:t>
            </a:r>
            <a:r>
              <a:rPr lang="it-IT" sz="2800" dirty="0">
                <a:cs typeface="Times New Roman" pitchFamily="18" charset="0"/>
              </a:rPr>
              <a:t> </a:t>
            </a:r>
            <a:endParaRPr lang="en-US" sz="2800" dirty="0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e.g., a requirements specification document must be </a:t>
            </a:r>
            <a:r>
              <a:rPr lang="en-US" sz="2400" i="1" dirty="0">
                <a:cs typeface="Times New Roman" pitchFamily="18" charset="0"/>
              </a:rPr>
              <a:t>designed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must be given a structure that makes it easy to understand and evolve</a:t>
            </a:r>
            <a:r>
              <a:rPr lang="it-IT" sz="2000" dirty="0">
                <a:cs typeface="Times New Roman" pitchFamily="18" charset="0"/>
              </a:rPr>
              <a:t> </a:t>
            </a:r>
            <a:endParaRPr lang="en-US" sz="2000" dirty="0">
              <a:cs typeface="Times New Roman" pitchFamily="18" charset="0"/>
            </a:endParaRP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83989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Textual Design Notation (TDN)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189926"/>
              </p:ext>
            </p:extLst>
          </p:nvPr>
        </p:nvGraphicFramePr>
        <p:xfrm>
          <a:off x="0" y="2136775"/>
          <a:ext cx="8591550" cy="456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3" imgW="5222543" imgH="2670412" progId="Word.Picture.8">
                  <p:embed/>
                </p:oleObj>
              </mc:Choice>
              <mc:Fallback>
                <p:oleObj r:id="rId3" imgW="5222543" imgH="2670412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36775"/>
                        <a:ext cx="8591550" cy="456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762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Design Notations (GDN)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95561"/>
              </p:ext>
            </p:extLst>
          </p:nvPr>
        </p:nvGraphicFramePr>
        <p:xfrm>
          <a:off x="914400" y="1974850"/>
          <a:ext cx="6477000" cy="47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3" imgW="3368040" imgH="2461260" progId="Word.Picture.8">
                  <p:embed/>
                </p:oleObj>
              </mc:Choice>
              <mc:Fallback>
                <p:oleObj r:id="rId3" imgW="3368040" imgH="2461260" progId="Word.Picture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74850"/>
                        <a:ext cx="6477000" cy="473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661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Categories of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Categorization of modules is a step towards the development of standard SE components.</a:t>
            </a:r>
          </a:p>
          <a:p>
            <a:pPr algn="just"/>
            <a:r>
              <a:rPr lang="en-IN" dirty="0" smtClean="0"/>
              <a:t>Standard Categories:</a:t>
            </a:r>
          </a:p>
          <a:p>
            <a:pPr lvl="1" algn="just"/>
            <a:r>
              <a:rPr lang="en-IN" dirty="0" smtClean="0"/>
              <a:t>Procedural Abstraction</a:t>
            </a:r>
          </a:p>
          <a:p>
            <a:pPr lvl="1" algn="just"/>
            <a:r>
              <a:rPr lang="en-IN" dirty="0" smtClean="0"/>
              <a:t>Libraries</a:t>
            </a:r>
            <a:endParaRPr lang="en-US" dirty="0" smtClean="0"/>
          </a:p>
          <a:p>
            <a:pPr lvl="1" algn="just"/>
            <a:r>
              <a:rPr lang="en-IN" dirty="0" smtClean="0"/>
              <a:t>Common pool of data</a:t>
            </a:r>
          </a:p>
          <a:p>
            <a:pPr algn="just"/>
            <a:r>
              <a:rPr lang="en-IN" dirty="0" smtClean="0"/>
              <a:t>General &amp; Abstract Categories</a:t>
            </a:r>
          </a:p>
          <a:p>
            <a:pPr lvl="1" algn="just"/>
            <a:r>
              <a:rPr lang="en-IN" dirty="0" smtClean="0"/>
              <a:t>Abstract Objects </a:t>
            </a:r>
          </a:p>
          <a:p>
            <a:pPr lvl="1" algn="just"/>
            <a:r>
              <a:rPr lang="en-IN" dirty="0" smtClean="0"/>
              <a:t>Abstract data types</a:t>
            </a:r>
          </a:p>
          <a:p>
            <a:pPr lvl="1" algn="just"/>
            <a:r>
              <a:rPr lang="en-US" dirty="0" smtClean="0"/>
              <a:t>Generic Modules</a:t>
            </a:r>
            <a:endParaRPr lang="en-IN" dirty="0" smtClean="0"/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2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Procedural Abstraction</a:t>
            </a:r>
            <a:endParaRPr lang="en-IN" dirty="0" smtClean="0"/>
          </a:p>
          <a:p>
            <a:pPr lvl="1" algn="just"/>
            <a:r>
              <a:rPr lang="en-IN" dirty="0" smtClean="0"/>
              <a:t>Traditional form of Modularization</a:t>
            </a:r>
          </a:p>
          <a:p>
            <a:pPr lvl="1" algn="just"/>
            <a:r>
              <a:rPr lang="en-IN" dirty="0" smtClean="0"/>
              <a:t>Module provides just a procedure/function which implements some abstract operation</a:t>
            </a:r>
          </a:p>
          <a:p>
            <a:pPr lvl="1" algn="just"/>
            <a:r>
              <a:rPr lang="en-IN" dirty="0" smtClean="0"/>
              <a:t>Used to encapsulate an algorithm</a:t>
            </a:r>
          </a:p>
          <a:p>
            <a:pPr lvl="2" algn="just"/>
            <a:r>
              <a:rPr lang="en-IN" dirty="0"/>
              <a:t>e.g. sorting module, fast Fourier transform module, …</a:t>
            </a:r>
          </a:p>
          <a:p>
            <a:pPr algn="just"/>
            <a:r>
              <a:rPr lang="en-IN" dirty="0"/>
              <a:t>Libraries</a:t>
            </a:r>
          </a:p>
          <a:p>
            <a:pPr lvl="1" algn="just"/>
            <a:r>
              <a:rPr lang="en-IN" dirty="0" smtClean="0"/>
              <a:t>A </a:t>
            </a:r>
            <a:r>
              <a:rPr lang="en-IN" dirty="0"/>
              <a:t>group of related procedural abstractions</a:t>
            </a:r>
          </a:p>
          <a:p>
            <a:pPr lvl="1" algn="just"/>
            <a:r>
              <a:rPr lang="en-IN" dirty="0"/>
              <a:t>e.g., </a:t>
            </a:r>
            <a:r>
              <a:rPr lang="en-IN" dirty="0" smtClean="0"/>
              <a:t>libraries of mathematical routines</a:t>
            </a:r>
            <a:endParaRPr lang="en-IN" dirty="0"/>
          </a:p>
          <a:p>
            <a:pPr lvl="2" algn="just"/>
            <a:r>
              <a:rPr lang="en-IN" dirty="0" smtClean="0"/>
              <a:t>Implemented </a:t>
            </a:r>
            <a:r>
              <a:rPr lang="en-IN" dirty="0"/>
              <a:t>by routines of programming languages</a:t>
            </a:r>
          </a:p>
          <a:p>
            <a:pPr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026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Common pools of data</a:t>
            </a:r>
          </a:p>
          <a:p>
            <a:pPr lvl="1"/>
            <a:r>
              <a:rPr lang="en-IN" dirty="0" smtClean="0"/>
              <a:t>Data </a:t>
            </a:r>
            <a:r>
              <a:rPr lang="en-IN" dirty="0"/>
              <a:t>shared by different </a:t>
            </a:r>
            <a:r>
              <a:rPr lang="en-IN" dirty="0" smtClean="0"/>
              <a:t>modules</a:t>
            </a:r>
          </a:p>
          <a:p>
            <a:pPr lvl="1"/>
            <a:r>
              <a:rPr lang="en-IN" dirty="0" smtClean="0"/>
              <a:t>Low level type of module</a:t>
            </a:r>
          </a:p>
          <a:p>
            <a:pPr lvl="1"/>
            <a:r>
              <a:rPr lang="en-IN" dirty="0" smtClean="0"/>
              <a:t>No abstraction</a:t>
            </a:r>
          </a:p>
          <a:p>
            <a:pPr lvl="1"/>
            <a:r>
              <a:rPr lang="en-IN" dirty="0" smtClean="0"/>
              <a:t>Details of data visible to all the clients</a:t>
            </a:r>
            <a:endParaRPr lang="en-IN" dirty="0"/>
          </a:p>
          <a:p>
            <a:pPr lvl="1"/>
            <a:r>
              <a:rPr lang="en-IN" dirty="0"/>
              <a:t>e.g., configuration constants</a:t>
            </a:r>
          </a:p>
          <a:p>
            <a:pPr lvl="2"/>
            <a:r>
              <a:rPr lang="en-IN" dirty="0" smtClean="0"/>
              <a:t>Static variable in C &amp; Java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2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</a:t>
            </a:r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Need to hide the details of data representations and shield clients from changes in them.</a:t>
            </a:r>
          </a:p>
          <a:p>
            <a:pPr algn="just"/>
            <a:r>
              <a:rPr lang="en-US" dirty="0"/>
              <a:t>Objects manipulated via interface functions</a:t>
            </a:r>
            <a:r>
              <a:rPr lang="en-US" dirty="0" smtClean="0"/>
              <a:t>.</a:t>
            </a:r>
            <a:r>
              <a:rPr lang="en-IN" dirty="0"/>
              <a:t> </a:t>
            </a:r>
            <a:endParaRPr lang="en-IN" dirty="0" smtClean="0"/>
          </a:p>
          <a:p>
            <a:pPr algn="just"/>
            <a:r>
              <a:rPr lang="en-IN" dirty="0" smtClean="0"/>
              <a:t>Exhibits </a:t>
            </a:r>
            <a:r>
              <a:rPr lang="en-IN" dirty="0"/>
              <a:t>a </a:t>
            </a:r>
            <a:r>
              <a:rPr lang="en-IN" dirty="0" smtClean="0"/>
              <a:t>state</a:t>
            </a:r>
            <a:endParaRPr lang="en-IN" dirty="0"/>
          </a:p>
          <a:p>
            <a:pPr algn="just"/>
            <a:r>
              <a:rPr lang="en-IN" dirty="0" smtClean="0"/>
              <a:t>Looks like libraries</a:t>
            </a:r>
          </a:p>
          <a:p>
            <a:pPr algn="just"/>
            <a:r>
              <a:rPr lang="en-IN" dirty="0" smtClean="0"/>
              <a:t>Have a permanent hidden, encapsulated data structure in their implementation part </a:t>
            </a:r>
          </a:p>
          <a:p>
            <a:pPr lvl="1" algn="just"/>
            <a:r>
              <a:rPr lang="en-IN" dirty="0" smtClean="0"/>
              <a:t>Visible to routines that are internal to the module</a:t>
            </a:r>
          </a:p>
          <a:p>
            <a:pPr lvl="1" algn="just"/>
            <a:r>
              <a:rPr lang="en-IN" dirty="0" smtClean="0"/>
              <a:t>Hidden from client modules</a:t>
            </a:r>
          </a:p>
          <a:p>
            <a:pPr algn="just"/>
            <a:r>
              <a:rPr lang="en-IN" dirty="0" smtClean="0"/>
              <a:t>Values stored in a data structure changes from call to call</a:t>
            </a:r>
          </a:p>
          <a:p>
            <a:pPr lvl="1" algn="just"/>
            <a:r>
              <a:rPr lang="en-US" dirty="0" smtClean="0"/>
              <a:t>Results by two calls with same parameters may be different.</a:t>
            </a:r>
            <a:endParaRPr lang="en-IN" dirty="0" smtClean="0"/>
          </a:p>
          <a:p>
            <a:pPr algn="just"/>
            <a:r>
              <a:rPr lang="en-IN" dirty="0" smtClean="0"/>
              <a:t>There is no difference in syntax of the interface of Abstract Object and library module. A comment is used for AO.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4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 calculator of expressions expressed in Polish postfix form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dirty="0"/>
              <a:t>			a*(</a:t>
            </a:r>
            <a:r>
              <a:rPr lang="en-US" dirty="0" err="1"/>
              <a:t>b+c</a:t>
            </a:r>
            <a:r>
              <a:rPr lang="en-US" dirty="0"/>
              <a:t>)   </a:t>
            </a: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>
                <a:sym typeface="Wingdings" pitchFamily="2" charset="2"/>
              </a:rPr>
              <a:t>abc</a:t>
            </a:r>
            <a:r>
              <a:rPr lang="en-US" dirty="0">
                <a:sym typeface="Wingdings" pitchFamily="2" charset="2"/>
              </a:rPr>
              <a:t>+*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A module </a:t>
            </a:r>
            <a:r>
              <a:rPr lang="en-US" dirty="0"/>
              <a:t>implements a stack where the values of operands are shifted until an operator is encountered in the expression</a:t>
            </a:r>
          </a:p>
          <a:p>
            <a:pPr lvl="2" algn="just">
              <a:lnSpc>
                <a:spcPct val="90000"/>
              </a:lnSpc>
              <a:buNone/>
            </a:pPr>
            <a:r>
              <a:rPr lang="en-US" dirty="0" smtClean="0"/>
              <a:t>(</a:t>
            </a:r>
            <a:r>
              <a:rPr lang="en-US" dirty="0"/>
              <a:t>assume only binary </a:t>
            </a:r>
            <a:r>
              <a:rPr lang="en-US" dirty="0" smtClean="0"/>
              <a:t>operators &amp; integer operands)</a:t>
            </a:r>
            <a:endParaRPr lang="it-IT" dirty="0"/>
          </a:p>
          <a:p>
            <a:pPr algn="just"/>
            <a:r>
              <a:rPr lang="en-US" dirty="0"/>
              <a:t>Interface of the abstract object STACK</a:t>
            </a:r>
            <a:endParaRPr lang="it-IT" dirty="0"/>
          </a:p>
          <a:p>
            <a:pPr marL="0" indent="0" algn="just">
              <a:buNone/>
            </a:pPr>
            <a:r>
              <a:rPr lang="en-US" b="1" dirty="0">
                <a:latin typeface="Helvetica" charset="0"/>
                <a:cs typeface="Times New Roman" pitchFamily="18" charset="0"/>
              </a:rPr>
              <a:t>	</a:t>
            </a:r>
            <a:r>
              <a:rPr lang="it-IT" b="1" dirty="0">
                <a:cs typeface="Times New Roman" pitchFamily="18" charset="0"/>
              </a:rPr>
              <a:t>exports</a:t>
            </a:r>
          </a:p>
          <a:p>
            <a:pPr marL="0" indent="0" algn="just">
              <a:buNone/>
            </a:pPr>
            <a:r>
              <a:rPr lang="en-US" b="1" dirty="0">
                <a:cs typeface="Times New Roman" pitchFamily="18" charset="0"/>
              </a:rPr>
              <a:t>	</a:t>
            </a:r>
            <a:r>
              <a:rPr lang="it-IT" b="1" dirty="0">
                <a:cs typeface="Times New Roman" pitchFamily="18" charset="0"/>
              </a:rPr>
              <a:t>procedure</a:t>
            </a:r>
            <a:r>
              <a:rPr lang="it-IT" dirty="0">
                <a:cs typeface="Times New Roman" pitchFamily="18" charset="0"/>
              </a:rPr>
              <a:t> PUSH (VAL: in integer);</a:t>
            </a:r>
          </a:p>
          <a:p>
            <a:pPr marL="0" indent="0" algn="just">
              <a:buNone/>
            </a:pPr>
            <a:r>
              <a:rPr lang="en-US" b="1" dirty="0">
                <a:cs typeface="Times New Roman" pitchFamily="18" charset="0"/>
              </a:rPr>
              <a:t>	</a:t>
            </a:r>
            <a:r>
              <a:rPr lang="it-IT" b="1" dirty="0">
                <a:cs typeface="Times New Roman" pitchFamily="18" charset="0"/>
              </a:rPr>
              <a:t>procedure</a:t>
            </a:r>
            <a:r>
              <a:rPr lang="it-IT" dirty="0">
                <a:cs typeface="Times New Roman" pitchFamily="18" charset="0"/>
              </a:rPr>
              <a:t> POP_2 (VAL1, VAL2: out integer);</a:t>
            </a:r>
          </a:p>
          <a:p>
            <a:pPr algn="just"/>
            <a:r>
              <a:rPr lang="en-US" dirty="0" smtClean="0"/>
              <a:t>Issues….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082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data </a:t>
            </a:r>
            <a:r>
              <a:rPr lang="en-IN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Application may need more than one Abstract Object.</a:t>
            </a:r>
            <a:endParaRPr lang="en-IN" dirty="0" smtClean="0"/>
          </a:p>
          <a:p>
            <a:pPr algn="just"/>
            <a:r>
              <a:rPr lang="en-US" dirty="0" smtClean="0"/>
              <a:t>Define a type –&gt; generate instances of it.</a:t>
            </a:r>
          </a:p>
          <a:p>
            <a:pPr algn="just"/>
            <a:r>
              <a:rPr lang="en-US" dirty="0" smtClean="0"/>
              <a:t>Need a way to</a:t>
            </a:r>
          </a:p>
          <a:p>
            <a:pPr lvl="1" algn="just"/>
            <a:r>
              <a:rPr lang="en-US" dirty="0" smtClean="0"/>
              <a:t>Need a set of procedure to manipulate the instances</a:t>
            </a:r>
          </a:p>
          <a:p>
            <a:pPr lvl="1" algn="just"/>
            <a:r>
              <a:rPr lang="en-US" dirty="0" smtClean="0"/>
              <a:t>Encapsulate the details of the type in the module.</a:t>
            </a:r>
            <a:endParaRPr lang="en-IN" dirty="0" smtClean="0"/>
          </a:p>
          <a:p>
            <a:pPr algn="just"/>
            <a:r>
              <a:rPr lang="en-IN" dirty="0" smtClean="0"/>
              <a:t>Exports a type, along with the operations needed to access and manipulate objects of that type.</a:t>
            </a:r>
          </a:p>
          <a:p>
            <a:pPr lvl="1" algn="just"/>
            <a:r>
              <a:rPr lang="en-IN" dirty="0" smtClean="0"/>
              <a:t>It hides the representation of the type and the algorithms used in the operations (Exported).</a:t>
            </a:r>
          </a:p>
          <a:p>
            <a:pPr lvl="1" algn="just"/>
            <a:r>
              <a:rPr lang="en-US" dirty="0" smtClean="0"/>
              <a:t>Client modules pass variables of the type in questions as parameters for proper </a:t>
            </a:r>
            <a:r>
              <a:rPr lang="en-US" dirty="0" err="1" smtClean="0"/>
              <a:t>manipulataion</a:t>
            </a:r>
            <a:r>
              <a:rPr lang="en-US" dirty="0" smtClean="0"/>
              <a:t>.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6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stack ADT</a:t>
            </a:r>
            <a:endParaRPr lang="it-IT" dirty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610507"/>
              </p:ext>
            </p:extLst>
          </p:nvPr>
        </p:nvGraphicFramePr>
        <p:xfrm>
          <a:off x="381000" y="2286000"/>
          <a:ext cx="8305800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r:id="rId3" imgW="5146895" imgH="1783533" progId="Word.Picture.8">
                  <p:embed/>
                </p:oleObj>
              </mc:Choice>
              <mc:Fallback>
                <p:oleObj r:id="rId3" imgW="5146895" imgH="1783533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8305800" cy="329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716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May add notational details to specify if certain built-in operations are available by default on instance objects of the ADT</a:t>
            </a:r>
          </a:p>
          <a:p>
            <a:pPr lvl="1" algn="just"/>
            <a:r>
              <a:rPr lang="en-US" sz="2000" dirty="0"/>
              <a:t>e.g., type A_TYPE: ? (:=, =) indicates that assignment and equality check are </a:t>
            </a:r>
            <a:r>
              <a:rPr lang="en-US" sz="2000" dirty="0" smtClean="0"/>
              <a:t>available.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09205"/>
              </p:ext>
            </p:extLst>
          </p:nvPr>
        </p:nvGraphicFramePr>
        <p:xfrm>
          <a:off x="914400" y="3733801"/>
          <a:ext cx="7010400" cy="220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133600"/>
                <a:gridCol w="2057400"/>
              </a:tblGrid>
              <a:tr h="48039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AO</a:t>
                      </a:r>
                      <a:endParaRPr lang="en-IN" dirty="0"/>
                    </a:p>
                  </a:txBody>
                  <a:tcPr/>
                </a:tc>
              </a:tr>
              <a:tr h="480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Any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</a:t>
                      </a:r>
                    </a:p>
                  </a:txBody>
                  <a:tcPr/>
                </a:tc>
              </a:tr>
              <a:tr h="480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768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Implementation (OOF)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Instances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06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customer </a:t>
            </a:r>
            <a:r>
              <a:rPr lang="en-US" sz="2800" dirty="0" smtClean="0"/>
              <a:t>requirements</a:t>
            </a:r>
            <a:r>
              <a:rPr lang="en-US" sz="2800" dirty="0"/>
              <a:t>, as </a:t>
            </a:r>
            <a:r>
              <a:rPr lang="en-US" sz="2800" dirty="0" smtClean="0"/>
              <a:t>described </a:t>
            </a:r>
            <a:r>
              <a:rPr lang="en-US" sz="2800" dirty="0"/>
              <a:t>in the SRS </a:t>
            </a:r>
            <a:r>
              <a:rPr lang="en-US" sz="2800" dirty="0" smtClean="0"/>
              <a:t>document</a:t>
            </a:r>
            <a:r>
              <a:rPr lang="en-US" sz="2800" dirty="0"/>
              <a:t> </a:t>
            </a:r>
            <a:r>
              <a:rPr lang="en-US" sz="2800" dirty="0" smtClean="0"/>
              <a:t>=</a:t>
            </a:r>
            <a:r>
              <a:rPr lang="en-US" sz="3200" dirty="0" smtClean="0"/>
              <a:t>&gt;</a:t>
            </a:r>
            <a:r>
              <a:rPr lang="en-US" sz="2800" dirty="0" smtClean="0"/>
              <a:t> </a:t>
            </a:r>
            <a:r>
              <a:rPr lang="en-US" sz="2800" dirty="0"/>
              <a:t>a form </a:t>
            </a:r>
            <a:r>
              <a:rPr lang="en-US" sz="2800" dirty="0" smtClean="0"/>
              <a:t>(</a:t>
            </a:r>
            <a:r>
              <a:rPr lang="en-US" sz="2800" dirty="0"/>
              <a:t>a set of documents) that is suitable </a:t>
            </a:r>
            <a:r>
              <a:rPr lang="en-US" sz="2800" dirty="0" smtClean="0"/>
              <a:t> for implementation </a:t>
            </a:r>
            <a:r>
              <a:rPr lang="en-US" sz="2800" dirty="0"/>
              <a:t>in a </a:t>
            </a:r>
            <a:r>
              <a:rPr lang="en-US" sz="2800" dirty="0" smtClean="0"/>
              <a:t>programming </a:t>
            </a:r>
            <a:r>
              <a:rPr lang="en-US" sz="2800" dirty="0"/>
              <a:t>language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Design activities can be broadly classified into two important parts: </a:t>
            </a:r>
          </a:p>
          <a:p>
            <a:pPr lvl="1" algn="just"/>
            <a:r>
              <a:rPr lang="en-US" sz="2400" dirty="0" smtClean="0"/>
              <a:t>Preliminary (or high-level or Architectural) Design and </a:t>
            </a:r>
          </a:p>
          <a:p>
            <a:pPr lvl="1" algn="just"/>
            <a:r>
              <a:rPr lang="en-US" sz="2400" dirty="0" smtClean="0"/>
              <a:t>Detailed 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9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Extension of TDN – provides a tool for writing reusable components.</a:t>
            </a:r>
          </a:p>
          <a:p>
            <a:pPr algn="just"/>
            <a:r>
              <a:rPr lang="en-US" dirty="0" smtClean="0"/>
              <a:t>Provides a single description for all modules implementing an abstract object.</a:t>
            </a:r>
          </a:p>
          <a:p>
            <a:pPr algn="just"/>
            <a:r>
              <a:rPr lang="en-US" dirty="0"/>
              <a:t>A module that is parameterized with respect to a type.</a:t>
            </a:r>
          </a:p>
          <a:p>
            <a:pPr algn="just"/>
            <a:endParaRPr lang="en-I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31861" y="3759875"/>
            <a:ext cx="656433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latin typeface="Helvetica" charset="0"/>
                <a:cs typeface="Times New Roman" pitchFamily="18" charset="0"/>
              </a:rPr>
              <a:t>	</a:t>
            </a:r>
            <a:r>
              <a:rPr lang="it-IT" sz="1800" b="1" dirty="0">
                <a:cs typeface="Times New Roman" pitchFamily="18" charset="0"/>
              </a:rPr>
              <a:t>generic module</a:t>
            </a:r>
            <a:r>
              <a:rPr lang="it-IT" sz="1800" dirty="0">
                <a:cs typeface="Times New Roman" pitchFamily="18" charset="0"/>
              </a:rPr>
              <a:t> </a:t>
            </a:r>
            <a:r>
              <a:rPr lang="it-IT" sz="1800" dirty="0" smtClean="0">
                <a:cs typeface="Times New Roman" pitchFamily="18" charset="0"/>
              </a:rPr>
              <a:t>GENERIC_STACK_2 (T)</a:t>
            </a:r>
            <a:endParaRPr lang="en-US" sz="1800" dirty="0">
              <a:cs typeface="Times New Roman" pitchFamily="18" charset="0"/>
            </a:endParaRPr>
          </a:p>
          <a:p>
            <a:pPr eaLnBrk="1" hangingPunct="1"/>
            <a:r>
              <a:rPr lang="en-US" sz="1800" b="1" dirty="0">
                <a:cs typeface="Times New Roman" pitchFamily="18" charset="0"/>
              </a:rPr>
              <a:t>	</a:t>
            </a:r>
            <a:r>
              <a:rPr lang="en-US" sz="1800" b="1" dirty="0" smtClean="0">
                <a:cs typeface="Times New Roman" pitchFamily="18" charset="0"/>
              </a:rPr>
              <a:t>uses </a:t>
            </a:r>
            <a:r>
              <a:rPr lang="it-IT" sz="1800" b="1" dirty="0" smtClean="0">
                <a:cs typeface="Times New Roman" pitchFamily="18" charset="0"/>
              </a:rPr>
              <a:t>. </a:t>
            </a:r>
            <a:r>
              <a:rPr lang="it-IT" sz="1800" b="1" dirty="0">
                <a:cs typeface="Times New Roman" pitchFamily="18" charset="0"/>
              </a:rPr>
              <a:t>. .</a:t>
            </a:r>
            <a:endParaRPr lang="en-US" sz="1800" b="1" dirty="0">
              <a:cs typeface="Times New Roman" pitchFamily="18" charset="0"/>
            </a:endParaRPr>
          </a:p>
          <a:p>
            <a:pPr eaLnBrk="1" hangingPunct="1"/>
            <a:r>
              <a:rPr lang="en-US" sz="1800" b="1" dirty="0">
                <a:cs typeface="Times New Roman" pitchFamily="18" charset="0"/>
              </a:rPr>
              <a:t>	</a:t>
            </a:r>
            <a:r>
              <a:rPr lang="it-IT" sz="1800" b="1" dirty="0">
                <a:cs typeface="Times New Roman" pitchFamily="18" charset="0"/>
              </a:rPr>
              <a:t>exports</a:t>
            </a:r>
            <a:endParaRPr lang="en-US" sz="1800" b="1" dirty="0">
              <a:cs typeface="Times New Roman" pitchFamily="18" charset="0"/>
            </a:endParaRPr>
          </a:p>
          <a:p>
            <a:pPr eaLnBrk="1" hangingPunct="1"/>
            <a:r>
              <a:rPr lang="en-US" sz="1800" dirty="0">
                <a:cs typeface="Times New Roman" pitchFamily="18" charset="0"/>
              </a:rPr>
              <a:t>		</a:t>
            </a:r>
            <a:r>
              <a:rPr lang="it-IT" sz="1800" b="1" dirty="0">
                <a:cs typeface="Times New Roman" pitchFamily="18" charset="0"/>
              </a:rPr>
              <a:t>procedure </a:t>
            </a:r>
            <a:r>
              <a:rPr lang="it-IT" sz="1800" dirty="0">
                <a:cs typeface="Times New Roman" pitchFamily="18" charset="0"/>
              </a:rPr>
              <a:t>PUSH (VAL : in T);</a:t>
            </a:r>
            <a:r>
              <a:rPr lang="en-US" sz="1800" dirty="0">
                <a:cs typeface="Times New Roman" pitchFamily="18" charset="0"/>
              </a:rPr>
              <a:t>	</a:t>
            </a:r>
          </a:p>
          <a:p>
            <a:pPr eaLnBrk="1" hangingPunct="1"/>
            <a:r>
              <a:rPr lang="en-US" sz="1800" b="1" dirty="0">
                <a:cs typeface="Times New Roman" pitchFamily="18" charset="0"/>
              </a:rPr>
              <a:t>		</a:t>
            </a:r>
            <a:r>
              <a:rPr lang="it-IT" sz="1800" b="1" dirty="0">
                <a:cs typeface="Times New Roman" pitchFamily="18" charset="0"/>
              </a:rPr>
              <a:t>procedure </a:t>
            </a:r>
            <a:r>
              <a:rPr lang="it-IT" sz="1800" dirty="0">
                <a:cs typeface="Times New Roman" pitchFamily="18" charset="0"/>
              </a:rPr>
              <a:t>POP_2 (VAL1, VAL2 : out T);</a:t>
            </a:r>
            <a:endParaRPr lang="en-US" sz="1800" dirty="0">
              <a:cs typeface="Times New Roman" pitchFamily="18" charset="0"/>
            </a:endParaRPr>
          </a:p>
          <a:p>
            <a:pPr eaLnBrk="1" hangingPunct="1"/>
            <a:r>
              <a:rPr lang="en-US" sz="1800" dirty="0">
                <a:cs typeface="Times New Roman" pitchFamily="18" charset="0"/>
              </a:rPr>
              <a:t>		</a:t>
            </a:r>
            <a:r>
              <a:rPr lang="it-IT" sz="1800" dirty="0">
                <a:cs typeface="Times New Roman" pitchFamily="18" charset="0"/>
              </a:rPr>
              <a:t>…</a:t>
            </a:r>
            <a:endParaRPr lang="en-US" sz="1800" dirty="0">
              <a:cs typeface="Times New Roman" pitchFamily="18" charset="0"/>
            </a:endParaRPr>
          </a:p>
          <a:p>
            <a:pPr eaLnBrk="1" hangingPunct="1"/>
            <a:r>
              <a:rPr lang="en-US" sz="1800" dirty="0">
                <a:cs typeface="Times New Roman" pitchFamily="18" charset="0"/>
              </a:rPr>
              <a:t>	</a:t>
            </a:r>
            <a:r>
              <a:rPr lang="en-US" sz="1800" b="1" dirty="0">
                <a:cs typeface="Times New Roman" pitchFamily="18" charset="0"/>
              </a:rPr>
              <a:t>end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it-IT" sz="1800" dirty="0" smtClean="0">
                <a:cs typeface="Times New Roman" pitchFamily="18" charset="0"/>
              </a:rPr>
              <a:t>GENERIC_STACK_2</a:t>
            </a:r>
            <a:endParaRPr lang="it-IT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64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467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001000" cy="57119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It is a module template</a:t>
            </a:r>
            <a:endParaRPr lang="en-US" dirty="0"/>
          </a:p>
          <a:p>
            <a:pPr algn="just"/>
            <a:r>
              <a:rPr lang="en-US" dirty="0" smtClean="0"/>
              <a:t>Must be instantiated by providing actual parameters</a:t>
            </a:r>
            <a:endParaRPr lang="en-US" dirty="0"/>
          </a:p>
          <a:p>
            <a:pPr algn="just"/>
            <a:endParaRPr lang="en-US" dirty="0"/>
          </a:p>
          <a:p>
            <a:pPr marL="731520" lvl="2" indent="0" algn="just">
              <a:buNone/>
            </a:pPr>
            <a:r>
              <a:rPr lang="en-US" b="1" dirty="0">
                <a:ea typeface="Tahoma" pitchFamily="34" charset="0"/>
                <a:cs typeface="Tahoma" pitchFamily="34" charset="0"/>
              </a:rPr>
              <a:t>m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odule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INTEGER_STACK_2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is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GENERIC_STACK_2 (INTEGER)</a:t>
            </a:r>
            <a:endParaRPr lang="en-US" b="1" dirty="0">
              <a:ea typeface="Tahoma" pitchFamily="34" charset="0"/>
              <a:cs typeface="Tahoma" pitchFamily="34" charset="0"/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Constraints must be specified in comments.</a:t>
            </a:r>
          </a:p>
          <a:p>
            <a:pPr algn="just"/>
            <a:r>
              <a:rPr lang="en-US" dirty="0" smtClean="0"/>
              <a:t>If the generic module requires its parameter type to support a particular operation; specify in the module header.</a:t>
            </a:r>
          </a:p>
          <a:p>
            <a:pPr marL="1280160" lvl="4" indent="0" algn="just">
              <a:buNone/>
            </a:pPr>
            <a:r>
              <a:rPr lang="en-US" sz="1900" b="1" dirty="0"/>
              <a:t>g</a:t>
            </a:r>
            <a:r>
              <a:rPr lang="en-US" sz="1900" b="1" dirty="0" smtClean="0"/>
              <a:t>eneric module </a:t>
            </a:r>
            <a:r>
              <a:rPr lang="en-US" sz="1900" dirty="0" smtClean="0"/>
              <a:t>M(T) with OP(T)</a:t>
            </a:r>
          </a:p>
          <a:p>
            <a:pPr marL="1280160" lvl="4" indent="0" algn="just">
              <a:buNone/>
            </a:pPr>
            <a:r>
              <a:rPr lang="en-US" sz="1900" b="1" dirty="0" smtClean="0"/>
              <a:t>Uses …</a:t>
            </a:r>
          </a:p>
          <a:p>
            <a:pPr marL="1280160" lvl="4" indent="0" algn="just">
              <a:buNone/>
            </a:pPr>
            <a:r>
              <a:rPr lang="en-US" sz="1900" b="1" dirty="0"/>
              <a:t>	</a:t>
            </a:r>
            <a:r>
              <a:rPr lang="en-US" sz="1900" b="1" dirty="0" smtClean="0"/>
              <a:t>	.</a:t>
            </a:r>
          </a:p>
          <a:p>
            <a:pPr marL="1280160" lvl="4" indent="0" algn="just">
              <a:buNone/>
            </a:pPr>
            <a:r>
              <a:rPr lang="en-US" sz="1900" b="1" dirty="0" smtClean="0"/>
              <a:t>		.</a:t>
            </a:r>
          </a:p>
          <a:p>
            <a:pPr marL="1280160" lvl="4" indent="0" algn="just">
              <a:buNone/>
            </a:pPr>
            <a:r>
              <a:rPr lang="en-US" sz="1900" b="1" dirty="0" smtClean="0"/>
              <a:t>End </a:t>
            </a:r>
            <a:r>
              <a:rPr lang="en-US" sz="1900" dirty="0" smtClean="0"/>
              <a:t>M</a:t>
            </a:r>
            <a:endParaRPr lang="en-US" sz="1900" b="1" dirty="0"/>
          </a:p>
          <a:p>
            <a:pPr algn="just"/>
            <a:r>
              <a:rPr lang="en-US" dirty="0" smtClean="0"/>
              <a:t>At instantiation time, actual procedure must be passes as parameters along with the type.</a:t>
            </a:r>
          </a:p>
          <a:p>
            <a:pPr marL="365760" lvl="1" indent="0" algn="just">
              <a:lnSpc>
                <a:spcPct val="220000"/>
              </a:lnSpc>
              <a:buNone/>
            </a:pPr>
            <a:r>
              <a:rPr lang="en-US" b="1" dirty="0" smtClean="0"/>
              <a:t>	</a:t>
            </a:r>
            <a:r>
              <a:rPr lang="en-US" sz="1900" b="1" dirty="0" smtClean="0"/>
              <a:t>module </a:t>
            </a:r>
            <a:r>
              <a:rPr lang="en-US" sz="1900" dirty="0" smtClean="0"/>
              <a:t>M_A_TYPE </a:t>
            </a:r>
            <a:r>
              <a:rPr lang="en-US" sz="1900" b="1" dirty="0" smtClean="0"/>
              <a:t>is </a:t>
            </a:r>
            <a:r>
              <a:rPr lang="en-US" sz="1900" dirty="0" smtClean="0"/>
              <a:t>M(A_TYPE) PROC (M_A_TYPE)</a:t>
            </a:r>
            <a:endParaRPr lang="en-US" sz="1900" b="1" dirty="0" smtClean="0"/>
          </a:p>
          <a:p>
            <a:pPr algn="just"/>
            <a:r>
              <a:rPr lang="en-US" dirty="0" smtClean="0"/>
              <a:t>Allows </a:t>
            </a:r>
            <a:r>
              <a:rPr lang="en-US" dirty="0"/>
              <a:t>to factor several algorithms into a single, abstract, generic representation that is instantiated before being used.</a:t>
            </a:r>
          </a:p>
          <a:p>
            <a:pPr lvl="1" algn="just"/>
            <a:r>
              <a:rPr lang="en-US" dirty="0"/>
              <a:t>Applies principle of </a:t>
            </a:r>
            <a:r>
              <a:rPr lang="en-US" dirty="0" smtClean="0"/>
              <a:t>generality – useful in families of programs.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197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Specific techniques for design for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Use of configuration constants</a:t>
            </a:r>
          </a:p>
          <a:p>
            <a:pPr lvl="1" algn="just"/>
            <a:r>
              <a:rPr lang="en-IN" dirty="0" smtClean="0"/>
              <a:t>The required changes in the s/w is factored out into a set of constants</a:t>
            </a:r>
          </a:p>
          <a:p>
            <a:pPr lvl="1" algn="just"/>
            <a:r>
              <a:rPr lang="en-IN" dirty="0" smtClean="0"/>
              <a:t>The value of the constant can be changed instead to make many changes.</a:t>
            </a:r>
          </a:p>
          <a:p>
            <a:pPr lvl="1" algn="just"/>
            <a:r>
              <a:rPr lang="en-IN" dirty="0" smtClean="0"/>
              <a:t>Grouped together in a module that provides a common pool of data, which can be accessed by any client.</a:t>
            </a:r>
          </a:p>
          <a:p>
            <a:pPr lvl="1" algn="just"/>
            <a:r>
              <a:rPr lang="en-IN" dirty="0" smtClean="0"/>
              <a:t>E.g. symbolic constants in C, C++, Java….</a:t>
            </a:r>
          </a:p>
          <a:p>
            <a:pPr algn="just"/>
            <a:r>
              <a:rPr lang="en-IN" dirty="0"/>
              <a:t>Conditional compilation</a:t>
            </a:r>
          </a:p>
          <a:p>
            <a:pPr lvl="1" algn="just"/>
            <a:r>
              <a:rPr lang="en-IN" dirty="0" smtClean="0"/>
              <a:t>All versions are represented by one single source copy and the difference between various versions are taken into account by conditional compilation.</a:t>
            </a:r>
          </a:p>
          <a:p>
            <a:pPr lvl="1" algn="just"/>
            <a:r>
              <a:rPr lang="en-US" dirty="0" smtClean="0"/>
              <a:t>Compiler recognizes with bracketed macro commands with versions.</a:t>
            </a:r>
            <a:endParaRPr lang="en-IN" dirty="0" smtClean="0"/>
          </a:p>
          <a:p>
            <a:pPr lvl="1" algn="just"/>
            <a:r>
              <a:rPr lang="en-IN" dirty="0" smtClean="0"/>
              <a:t>When compiler is invoked;</a:t>
            </a:r>
          </a:p>
          <a:p>
            <a:pPr lvl="2" algn="just"/>
            <a:r>
              <a:rPr lang="en-IN" dirty="0" smtClean="0"/>
              <a:t>Parameter is specified to produce a particular version</a:t>
            </a:r>
          </a:p>
          <a:p>
            <a:pPr lvl="2" algn="just"/>
            <a:r>
              <a:rPr lang="en-IN" dirty="0" smtClean="0"/>
              <a:t>Ignores source statements that are not part of the proper 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6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Software Generation</a:t>
            </a:r>
          </a:p>
          <a:p>
            <a:pPr lvl="1"/>
            <a:r>
              <a:rPr lang="en-US" dirty="0" smtClean="0"/>
              <a:t>Solution is generated automatically.</a:t>
            </a:r>
            <a:endParaRPr lang="en-IN" dirty="0" smtClean="0"/>
          </a:p>
          <a:p>
            <a:pPr lvl="1"/>
            <a:r>
              <a:rPr lang="en-IN" dirty="0" smtClean="0"/>
              <a:t>Used in restricted application domains.</a:t>
            </a:r>
          </a:p>
          <a:p>
            <a:pPr lvl="2"/>
            <a:r>
              <a:rPr lang="en-IN" dirty="0" smtClean="0"/>
              <a:t>E.g. </a:t>
            </a:r>
            <a:r>
              <a:rPr lang="en-IN" dirty="0" err="1" smtClean="0"/>
              <a:t>yacc</a:t>
            </a:r>
            <a:r>
              <a:rPr lang="en-IN" dirty="0"/>
              <a:t> </a:t>
            </a:r>
            <a:r>
              <a:rPr lang="en-IN" dirty="0" smtClean="0"/>
              <a:t>: generates part of a compiler to make the source language is not frozen</a:t>
            </a:r>
          </a:p>
          <a:p>
            <a:pPr lvl="2"/>
            <a:r>
              <a:rPr lang="en-US" dirty="0" smtClean="0"/>
              <a:t>Generating interfaces.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7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Stepwise Refinement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algn="just"/>
            <a:r>
              <a:rPr lang="en-IN" dirty="0" smtClean="0"/>
              <a:t>Most popular systematic approach to program design and validation</a:t>
            </a:r>
          </a:p>
          <a:p>
            <a:pPr algn="just"/>
            <a:r>
              <a:rPr lang="en-IN" dirty="0" smtClean="0"/>
              <a:t>Iterative process</a:t>
            </a:r>
          </a:p>
          <a:p>
            <a:pPr algn="just"/>
            <a:r>
              <a:rPr lang="en-IN" dirty="0" smtClean="0"/>
              <a:t>Problem to be solved is decomposed into sub-problems (Solved separately) at each step</a:t>
            </a:r>
          </a:p>
          <a:p>
            <a:pPr algn="just"/>
            <a:r>
              <a:rPr lang="en-IN" dirty="0" smtClean="0"/>
              <a:t>The sub-solutions linked together by means of simple control structures.</a:t>
            </a:r>
          </a:p>
          <a:p>
            <a:pPr algn="just"/>
            <a:r>
              <a:rPr lang="en-IN" dirty="0" smtClean="0"/>
              <a:t>Sub-solutions may be executed</a:t>
            </a:r>
          </a:p>
          <a:p>
            <a:pPr lvl="1" algn="just"/>
            <a:r>
              <a:rPr lang="en-IN" dirty="0" smtClean="0"/>
              <a:t>In a sequence</a:t>
            </a:r>
          </a:p>
          <a:p>
            <a:pPr lvl="1" algn="just"/>
            <a:r>
              <a:rPr lang="en-IN" dirty="0" smtClean="0"/>
              <a:t>Selected alternatively</a:t>
            </a:r>
          </a:p>
          <a:p>
            <a:pPr lvl="1" algn="just"/>
            <a:r>
              <a:rPr lang="en-IN" dirty="0" smtClean="0"/>
              <a:t>May be iterated in a loop</a:t>
            </a:r>
          </a:p>
        </p:txBody>
      </p:sp>
    </p:spTree>
    <p:extLst>
      <p:ext uri="{BB962C8B-B14F-4D97-AF65-F5344CB8AC3E}">
        <p14:creationId xmlns:p14="http://schemas.microsoft.com/office/powerpoint/2010/main" val="12492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E.g</a:t>
            </a:r>
            <a:r>
              <a:rPr lang="en-IN" dirty="0" smtClean="0"/>
              <a:t>,</a:t>
            </a:r>
            <a:r>
              <a:rPr lang="en-US" dirty="0" smtClean="0"/>
              <a:t>At </a:t>
            </a:r>
            <a:r>
              <a:rPr lang="en-US" dirty="0"/>
              <a:t>each step, problem P decomposed into</a:t>
            </a:r>
          </a:p>
          <a:p>
            <a:pPr lvl="1" algn="just"/>
            <a:r>
              <a:rPr lang="en-US" dirty="0"/>
              <a:t>sequence of </a:t>
            </a:r>
            <a:r>
              <a:rPr lang="en-US" dirty="0" smtClean="0"/>
              <a:t>sub-problems</a:t>
            </a:r>
            <a:r>
              <a:rPr lang="en-US" dirty="0"/>
              <a:t>: P1; P2; …</a:t>
            </a:r>
            <a:r>
              <a:rPr lang="en-US" dirty="0" err="1"/>
              <a:t>Pn</a:t>
            </a:r>
            <a:endParaRPr lang="en-US" dirty="0"/>
          </a:p>
          <a:p>
            <a:pPr lvl="1" algn="just"/>
            <a:r>
              <a:rPr lang="en-US" dirty="0"/>
              <a:t>a selection: if (</a:t>
            </a:r>
            <a:r>
              <a:rPr lang="en-US" dirty="0" err="1"/>
              <a:t>cond</a:t>
            </a:r>
            <a:r>
              <a:rPr lang="en-US" dirty="0"/>
              <a:t>) then P1 else P2</a:t>
            </a:r>
            <a:endParaRPr lang="en-US" b="1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/>
              <a:t>an iteration: while (</a:t>
            </a:r>
            <a:r>
              <a:rPr lang="en-US" dirty="0" err="1"/>
              <a:t>cond</a:t>
            </a:r>
            <a:r>
              <a:rPr lang="en-US" dirty="0"/>
              <a:t>) loop P1; end </a:t>
            </a:r>
            <a:r>
              <a:rPr lang="en-US" dirty="0" smtClean="0"/>
              <a:t>loop</a:t>
            </a:r>
          </a:p>
          <a:p>
            <a:pPr algn="just"/>
            <a:r>
              <a:rPr lang="en-US" dirty="0" smtClean="0"/>
              <a:t>Alternatively CASE statement also can be used.</a:t>
            </a:r>
          </a:p>
          <a:p>
            <a:pPr algn="just"/>
            <a:r>
              <a:rPr lang="en-US" dirty="0" smtClean="0"/>
              <a:t>Usually expressed in terms of Natural Language like description</a:t>
            </a:r>
          </a:p>
          <a:p>
            <a:pPr lvl="1" algn="just"/>
            <a:r>
              <a:rPr lang="en-US" dirty="0" smtClean="0"/>
              <a:t>Each refinement step is represented by </a:t>
            </a:r>
          </a:p>
          <a:p>
            <a:pPr lvl="2" algn="just"/>
            <a:r>
              <a:rPr lang="en-US" dirty="0" smtClean="0"/>
              <a:t>Rewriting NL description in terms of sub-problem statements glued with the control structure represented by the foregoing patterns.</a:t>
            </a:r>
          </a:p>
          <a:p>
            <a:pPr lvl="2" algn="just"/>
            <a:r>
              <a:rPr lang="en-US" dirty="0" smtClean="0"/>
              <a:t>Detailed at each refinement step.</a:t>
            </a:r>
            <a:endParaRPr lang="it-IT" dirty="0"/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8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Design Process</a:t>
            </a:r>
          </a:p>
          <a:p>
            <a:pPr lvl="1" algn="just"/>
            <a:r>
              <a:rPr lang="en-IN" dirty="0" smtClean="0"/>
              <a:t>Starts with an overall description of the problem</a:t>
            </a:r>
          </a:p>
          <a:p>
            <a:pPr lvl="1" algn="just"/>
            <a:r>
              <a:rPr lang="en-IN" dirty="0" smtClean="0"/>
              <a:t>Recursively applies functional decomposition</a:t>
            </a:r>
          </a:p>
          <a:p>
            <a:pPr lvl="1" algn="just"/>
            <a:r>
              <a:rPr lang="en-IN" dirty="0" smtClean="0"/>
              <a:t>Terminates at appoint where each sub-problem is easy to express in terms of a few lines of code in the chosen programming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Stepwise refinement process may be depicted by a decomposition tree (DT)</a:t>
            </a:r>
          </a:p>
          <a:p>
            <a:pPr lvl="1" algn="just"/>
            <a:r>
              <a:rPr lang="en-US" dirty="0"/>
              <a:t>R</a:t>
            </a:r>
            <a:r>
              <a:rPr lang="en-US" dirty="0" smtClean="0"/>
              <a:t>oot </a:t>
            </a:r>
            <a:r>
              <a:rPr lang="en-US" dirty="0"/>
              <a:t>labeled by name of top problem</a:t>
            </a:r>
          </a:p>
          <a:p>
            <a:pPr lvl="1" algn="just"/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dirty="0"/>
              <a:t>nodes labeled as children of parent node corresponding to problem</a:t>
            </a:r>
          </a:p>
          <a:p>
            <a:pPr lvl="1" algn="just"/>
            <a:r>
              <a:rPr lang="en-US" dirty="0" smtClean="0"/>
              <a:t>Children </a:t>
            </a:r>
            <a:r>
              <a:rPr lang="en-US" dirty="0"/>
              <a:t>from left to right represent sequential order of </a:t>
            </a:r>
            <a:r>
              <a:rPr lang="en-US" dirty="0" smtClean="0"/>
              <a:t>execution</a:t>
            </a:r>
          </a:p>
          <a:p>
            <a:pPr lvl="1" algn="just"/>
            <a:r>
              <a:rPr lang="en-US" dirty="0" smtClean="0"/>
              <a:t>Nodes representing alternative sub-problem are identified by a dotted line groups the arc that connects the nodes to their parent node.</a:t>
            </a:r>
          </a:p>
          <a:p>
            <a:pPr lvl="1" algn="just"/>
            <a:r>
              <a:rPr lang="en-US" dirty="0" smtClean="0"/>
              <a:t>Arcs are labeled by the condition</a:t>
            </a:r>
          </a:p>
          <a:p>
            <a:pPr lvl="1" algn="just"/>
            <a:r>
              <a:rPr lang="en-US" dirty="0" smtClean="0"/>
              <a:t>Iteration is represented by a solid line, to which the condition governing the while structure is labeled.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685800"/>
            <a:ext cx="7467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924800" cy="62484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b="1" u="sng" dirty="0">
                <a:cs typeface="Times New Roman" panose="02020603050405020304" pitchFamily="18" charset="0"/>
              </a:rPr>
              <a:t>Step 1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P;	</a:t>
            </a: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it-IT" i="1" dirty="0">
                <a:cs typeface="Times New Roman" panose="02020603050405020304" pitchFamily="18" charset="0"/>
              </a:rPr>
              <a:t>P problem to solve</a:t>
            </a:r>
            <a:endParaRPr lang="it-IT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b="1" u="sng" dirty="0">
                <a:cs typeface="Times New Roman" panose="02020603050405020304" pitchFamily="18" charset="0"/>
              </a:rPr>
              <a:t>Step 2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P1; P2; P3;	</a:t>
            </a:r>
            <a:r>
              <a:rPr lang="it-IT" i="1" dirty="0">
                <a:cs typeface="Times New Roman" panose="02020603050405020304" pitchFamily="18" charset="0"/>
              </a:rPr>
              <a:t>P decomposed into sequence </a:t>
            </a:r>
            <a:r>
              <a:rPr lang="en-US" i="1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it-IT" b="1" u="sng" dirty="0">
                <a:cs typeface="Times New Roman" panose="02020603050405020304" pitchFamily="18" charset="0"/>
              </a:rPr>
              <a:t>Step </a:t>
            </a:r>
            <a:r>
              <a:rPr lang="it-IT" b="1" u="sng" dirty="0" smtClean="0"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cs typeface="Times New Roman" panose="02020603050405020304" pitchFamily="18" charset="0"/>
              </a:rPr>
              <a:t>		</a:t>
            </a:r>
            <a:r>
              <a:rPr lang="it-IT" dirty="0" smtClean="0">
                <a:cs typeface="Times New Roman" panose="02020603050405020304" pitchFamily="18" charset="0"/>
              </a:rPr>
              <a:t>P1;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while C loop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	</a:t>
            </a:r>
            <a:r>
              <a:rPr lang="it-IT" dirty="0">
                <a:cs typeface="Times New Roman" panose="02020603050405020304" pitchFamily="18" charset="0"/>
              </a:rPr>
              <a:t>P2,1;	</a:t>
            </a:r>
            <a:r>
              <a:rPr lang="it-IT" i="1" dirty="0">
                <a:cs typeface="Times New Roman" panose="02020603050405020304" pitchFamily="18" charset="0"/>
              </a:rPr>
              <a:t>P2  decomposed into</a:t>
            </a:r>
            <a:r>
              <a:rPr lang="en-US" i="1" dirty="0">
                <a:cs typeface="Times New Roman" panose="02020603050405020304" pitchFamily="18" charset="0"/>
              </a:rPr>
              <a:t> a loop</a:t>
            </a:r>
            <a:r>
              <a:rPr lang="it-IT" dirty="0">
                <a:cs typeface="Times New Roman" panose="02020603050405020304" pitchFamily="18" charset="0"/>
              </a:rPr>
              <a:t> 	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end loop;		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P3;</a:t>
            </a:r>
          </a:p>
          <a:p>
            <a:pPr marL="0" indent="0" algn="just">
              <a:buNone/>
            </a:pPr>
            <a:r>
              <a:rPr lang="it-IT" b="1" u="sng" dirty="0">
                <a:cs typeface="Times New Roman" panose="02020603050405020304" pitchFamily="18" charset="0"/>
              </a:rPr>
              <a:t>Step 4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P1;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while C loop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	</a:t>
            </a:r>
            <a:r>
              <a:rPr lang="it-IT" dirty="0">
                <a:cs typeface="Times New Roman" panose="02020603050405020304" pitchFamily="18" charset="0"/>
              </a:rPr>
              <a:t>if C1 then </a:t>
            </a:r>
            <a:r>
              <a:rPr lang="it-IT" i="1" dirty="0">
                <a:cs typeface="Times New Roman" panose="02020603050405020304" pitchFamily="18" charset="0"/>
              </a:rPr>
              <a:t>P2,1 decomposed into selection</a:t>
            </a:r>
            <a:endParaRPr lang="it-IT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		</a:t>
            </a:r>
            <a:r>
              <a:rPr lang="it-IT" dirty="0">
                <a:cs typeface="Times New Roman" panose="02020603050405020304" pitchFamily="18" charset="0"/>
              </a:rPr>
              <a:t>P2,1,1;		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	</a:t>
            </a:r>
            <a:r>
              <a:rPr lang="it-IT" dirty="0">
                <a:cs typeface="Times New Roman" panose="02020603050405020304" pitchFamily="18" charset="0"/>
              </a:rPr>
              <a:t>else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		</a:t>
            </a:r>
            <a:r>
              <a:rPr lang="it-IT" dirty="0">
                <a:cs typeface="Times New Roman" panose="02020603050405020304" pitchFamily="18" charset="0"/>
              </a:rPr>
              <a:t>P2,1,2;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	</a:t>
            </a:r>
            <a:r>
              <a:rPr lang="it-IT" dirty="0">
                <a:cs typeface="Times New Roman" panose="02020603050405020304" pitchFamily="18" charset="0"/>
              </a:rPr>
              <a:t>end if;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end loop;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P3;</a:t>
            </a:r>
          </a:p>
          <a:p>
            <a:endParaRPr lang="it-IT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8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Corresponding 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08225" y="1524000"/>
          <a:ext cx="4344988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r:id="rId3" imgW="1508760" imgH="1600200" progId="Word.Picture.8">
                  <p:embed/>
                </p:oleObj>
              </mc:Choice>
              <mc:Fallback>
                <p:oleObj r:id="rId3" imgW="1508760" imgH="1600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1524000"/>
                        <a:ext cx="4344988" cy="461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2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4752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Preliminary </a:t>
            </a:r>
            <a:r>
              <a:rPr lang="en-US" dirty="0" smtClean="0"/>
              <a:t>or High-Level </a:t>
            </a:r>
            <a:r>
              <a:rPr lang="en-US" dirty="0"/>
              <a:t>D</a:t>
            </a:r>
            <a:r>
              <a:rPr lang="en-US" dirty="0" smtClean="0"/>
              <a:t>esign</a:t>
            </a:r>
          </a:p>
          <a:p>
            <a:pPr lvl="1" algn="just"/>
            <a:r>
              <a:rPr lang="en-US" sz="2400" dirty="0" smtClean="0"/>
              <a:t>Identification of </a:t>
            </a:r>
            <a:r>
              <a:rPr lang="en-US" sz="2400" dirty="0"/>
              <a:t>different </a:t>
            </a:r>
            <a:r>
              <a:rPr lang="en-US" sz="2400" dirty="0" smtClean="0"/>
              <a:t>modules</a:t>
            </a:r>
          </a:p>
          <a:p>
            <a:pPr lvl="1" algn="just"/>
            <a:r>
              <a:rPr lang="en-US" sz="2400" dirty="0" smtClean="0"/>
              <a:t>The control </a:t>
            </a:r>
            <a:r>
              <a:rPr lang="en-US" sz="2400" dirty="0"/>
              <a:t>relationships </a:t>
            </a:r>
            <a:r>
              <a:rPr lang="en-US" sz="2400" dirty="0" smtClean="0"/>
              <a:t>among </a:t>
            </a:r>
            <a:r>
              <a:rPr lang="en-US" sz="2400" dirty="0"/>
              <a:t>them and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The definition </a:t>
            </a:r>
            <a:r>
              <a:rPr lang="en-US" sz="2400" dirty="0"/>
              <a:t>of the interfaces among these </a:t>
            </a:r>
            <a:r>
              <a:rPr lang="en-US" sz="2400" dirty="0" smtClean="0"/>
              <a:t>modules</a:t>
            </a:r>
            <a:endParaRPr lang="en-US" sz="2400" dirty="0"/>
          </a:p>
          <a:p>
            <a:pPr algn="just"/>
            <a:r>
              <a:rPr lang="en-US" dirty="0" smtClean="0"/>
              <a:t>Outcome </a:t>
            </a:r>
            <a:r>
              <a:rPr lang="en-US" dirty="0"/>
              <a:t>of high-level design is called the program structure or software </a:t>
            </a:r>
            <a:r>
              <a:rPr lang="en-US" dirty="0" smtClean="0"/>
              <a:t>architecture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Notations</a:t>
            </a:r>
            <a:endParaRPr lang="en-US" dirty="0"/>
          </a:p>
          <a:p>
            <a:pPr lvl="1" algn="just"/>
            <a:r>
              <a:rPr lang="en-US" sz="2400" dirty="0" smtClean="0"/>
              <a:t>Tree-like diagram </a:t>
            </a:r>
            <a:r>
              <a:rPr lang="en-US" sz="2400" dirty="0"/>
              <a:t>called the </a:t>
            </a:r>
            <a:r>
              <a:rPr lang="en-US" sz="2400" dirty="0" smtClean="0"/>
              <a:t>structure chart </a:t>
            </a:r>
            <a:r>
              <a:rPr lang="en-US" sz="2400" dirty="0"/>
              <a:t>to represent the </a:t>
            </a:r>
            <a:r>
              <a:rPr lang="en-US" sz="2400" dirty="0" smtClean="0"/>
              <a:t>control </a:t>
            </a:r>
            <a:r>
              <a:rPr lang="en-US" sz="2400" dirty="0"/>
              <a:t>hierarchy in a </a:t>
            </a:r>
            <a:r>
              <a:rPr lang="en-US" sz="2400" dirty="0" smtClean="0"/>
              <a:t>high-level </a:t>
            </a:r>
            <a:r>
              <a:rPr lang="en-US" sz="2400" dirty="0"/>
              <a:t>design</a:t>
            </a:r>
            <a:r>
              <a:rPr lang="en-US" sz="2000" dirty="0"/>
              <a:t>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Relation with </a:t>
            </a:r>
            <a:r>
              <a:rPr lang="en-US" dirty="0" smtClean="0"/>
              <a:t>IS_COMPOSED_OF</a:t>
            </a:r>
          </a:p>
          <a:p>
            <a:pPr lvl="1" algn="just"/>
            <a:r>
              <a:rPr lang="en-US" dirty="0"/>
              <a:t>Let M, M1, M2, M3 be modules representing P, P1, P2, P3</a:t>
            </a:r>
          </a:p>
          <a:p>
            <a:pPr lvl="1" algn="just"/>
            <a:r>
              <a:rPr lang="en-US" dirty="0"/>
              <a:t>We cannot write</a:t>
            </a:r>
          </a:p>
          <a:p>
            <a:pPr lvl="2" algn="just"/>
            <a:r>
              <a:rPr lang="it-IT" dirty="0">
                <a:cs typeface="Times New Roman" panose="02020603050405020304" pitchFamily="18" charset="0"/>
              </a:rPr>
              <a:t>M IS_COMPOSED_OF {M1,M2,M3}</a:t>
            </a:r>
            <a:endParaRPr lang="en-US" dirty="0"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cs typeface="Times New Roman" panose="02020603050405020304" pitchFamily="18" charset="0"/>
              </a:rPr>
              <a:t>We need to add </a:t>
            </a:r>
            <a:r>
              <a:rPr lang="en-US" dirty="0" smtClean="0">
                <a:cs typeface="Times New Roman" panose="02020603050405020304" pitchFamily="18" charset="0"/>
              </a:rPr>
              <a:t>a control module </a:t>
            </a:r>
            <a:r>
              <a:rPr lang="en-US" dirty="0">
                <a:cs typeface="Times New Roman" panose="02020603050405020304" pitchFamily="18" charset="0"/>
              </a:rPr>
              <a:t>acting as glue to impose a sequential flow from M1 to M2 to </a:t>
            </a:r>
            <a:r>
              <a:rPr lang="en-US" dirty="0" smtClean="0">
                <a:cs typeface="Times New Roman" panose="02020603050405020304" pitchFamily="18" charset="0"/>
              </a:rPr>
              <a:t>M3</a:t>
            </a:r>
          </a:p>
          <a:p>
            <a:pPr lvl="2" algn="just"/>
            <a:r>
              <a:rPr lang="it-IT" dirty="0">
                <a:cs typeface="Times New Roman" panose="02020603050405020304" pitchFamily="18" charset="0"/>
              </a:rPr>
              <a:t>M IS_COMPOSED_OF {</a:t>
            </a:r>
            <a:r>
              <a:rPr lang="it-IT" dirty="0" smtClean="0">
                <a:cs typeface="Times New Roman" panose="02020603050405020304" pitchFamily="18" charset="0"/>
              </a:rPr>
              <a:t>M1,M2,M3,M4}</a:t>
            </a:r>
          </a:p>
          <a:p>
            <a:pPr lvl="1" algn="just"/>
            <a:r>
              <a:rPr lang="it-IT" dirty="0" smtClean="0">
                <a:cs typeface="Times New Roman" panose="02020603050405020304" pitchFamily="18" charset="0"/>
              </a:rPr>
              <a:t>IS_COMPOSED_OF relation does not correspond to a meaningful modularization.</a:t>
            </a:r>
          </a:p>
          <a:p>
            <a:pPr lvl="1" algn="just"/>
            <a:r>
              <a:rPr lang="it-IT" dirty="0" smtClean="0">
                <a:cs typeface="Times New Roman" panose="02020603050405020304" pitchFamily="18" charset="0"/>
              </a:rPr>
              <a:t>Stepwise refinement describes the logical </a:t>
            </a:r>
            <a:r>
              <a:rPr lang="it-IT" dirty="0">
                <a:cs typeface="Times New Roman" panose="02020603050405020304" pitchFamily="18" charset="0"/>
              </a:rPr>
              <a:t>structure of </a:t>
            </a:r>
            <a:r>
              <a:rPr lang="it-IT" dirty="0" smtClean="0">
                <a:cs typeface="Times New Roman" panose="02020603050405020304" pitchFamily="18" charset="0"/>
              </a:rPr>
              <a:t>an algorithm implemented by a </a:t>
            </a:r>
            <a:r>
              <a:rPr lang="it-IT" dirty="0">
                <a:cs typeface="Times New Roman" panose="02020603050405020304" pitchFamily="18" charset="0"/>
              </a:rPr>
              <a:t>module</a:t>
            </a:r>
            <a:r>
              <a:rPr lang="it-IT" dirty="0" smtClean="0">
                <a:cs typeface="Times New Roman" panose="02020603050405020304" pitchFamily="18" charset="0"/>
              </a:rPr>
              <a:t> than the decomposition of system into modules.</a:t>
            </a:r>
            <a:endParaRPr lang="en-US" dirty="0"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9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An assessment of stepwise </a:t>
            </a:r>
            <a:r>
              <a:rPr lang="en-US" sz="3200" dirty="0" smtClean="0"/>
              <a:t>refinement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7772400" cy="5105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Stepwise refinement is </a:t>
            </a:r>
            <a:r>
              <a:rPr lang="en-US" sz="2800">
                <a:cs typeface="Times New Roman" panose="02020603050405020304" pitchFamily="18" charset="0"/>
              </a:rPr>
              <a:t>a </a:t>
            </a:r>
            <a:r>
              <a:rPr lang="en-US" sz="2800" smtClean="0">
                <a:cs typeface="Times New Roman" panose="02020603050405020304" pitchFamily="18" charset="0"/>
              </a:rPr>
              <a:t>program </a:t>
            </a:r>
            <a:r>
              <a:rPr lang="en-US" sz="2800" dirty="0" smtClean="0">
                <a:cs typeface="Times New Roman" panose="02020603050405020304" pitchFamily="18" charset="0"/>
              </a:rPr>
              <a:t>documentation technique</a:t>
            </a:r>
            <a:r>
              <a:rPr lang="en-US" sz="2800" dirty="0">
                <a:cs typeface="Times New Roman" panose="02020603050405020304" pitchFamily="18" charset="0"/>
              </a:rPr>
              <a:t>, not a modularization </a:t>
            </a:r>
            <a:r>
              <a:rPr lang="en-US" sz="2800" dirty="0" smtClean="0">
                <a:cs typeface="Times New Roman" panose="02020603050405020304" pitchFamily="18" charset="0"/>
              </a:rPr>
              <a:t>technique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The resulting code following stepwise refinement will be easy to read and understand.</a:t>
            </a:r>
            <a:endParaRPr lang="it-IT" sz="2800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Effective for describing small programs.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It </a:t>
            </a:r>
            <a:r>
              <a:rPr lang="en-US" sz="2800" dirty="0">
                <a:cs typeface="Times New Roman" panose="02020603050405020304" pitchFamily="18" charset="0"/>
              </a:rPr>
              <a:t>fails to scale up to systems of even moderate complexity. 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lvl="2" algn="just">
              <a:lnSpc>
                <a:spcPct val="90000"/>
              </a:lnSpc>
            </a:pPr>
            <a:endParaRPr lang="it-IT" sz="20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010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Reasons for shortcomings.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When used to decompose system into modules, it tends to analyze problems in isolation, not recognizing commonalities.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No scope of reuse.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It does not stress information hiding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Stress is only on the readability of the resulting solution.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No attention is paid to data</a:t>
            </a:r>
          </a:p>
          <a:p>
            <a:pPr lvl="1" algn="just"/>
            <a:r>
              <a:rPr lang="en-US" dirty="0"/>
              <a:t>Assumes that a top function exists</a:t>
            </a:r>
          </a:p>
          <a:p>
            <a:pPr lvl="2" algn="just"/>
            <a:r>
              <a:rPr lang="en-US" sz="1700" dirty="0"/>
              <a:t>But which one is it in the case of an operating system? or a word processor?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Enforces premature commitment to control flow structures among 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0267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Top-Down </a:t>
            </a:r>
            <a:r>
              <a:rPr lang="en-US" dirty="0"/>
              <a:t>V</a:t>
            </a:r>
            <a:r>
              <a:rPr lang="en-US" dirty="0" smtClean="0"/>
              <a:t>s</a:t>
            </a:r>
            <a:r>
              <a:rPr lang="en-US" dirty="0"/>
              <a:t>. </a:t>
            </a:r>
            <a:r>
              <a:rPr lang="en-US" dirty="0" smtClean="0"/>
              <a:t>Bottom-Up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382000" cy="4953000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Top – Down Design</a:t>
            </a:r>
          </a:p>
          <a:p>
            <a:pPr lvl="1" algn="just"/>
            <a:r>
              <a:rPr lang="en-IN" sz="2400" dirty="0" smtClean="0"/>
              <a:t>Design proceed from Top to Bottom, </a:t>
            </a:r>
          </a:p>
          <a:p>
            <a:pPr lvl="1" algn="just"/>
            <a:r>
              <a:rPr lang="en-IN" sz="2400" dirty="0" smtClean="0"/>
              <a:t>By recursively applying decomposition through IS_COMPOSED_OF</a:t>
            </a:r>
          </a:p>
          <a:p>
            <a:pPr lvl="1" algn="just"/>
            <a:r>
              <a:rPr lang="en-IN" sz="2400" dirty="0" smtClean="0"/>
              <a:t>Until we break down the system into manageable components.</a:t>
            </a:r>
          </a:p>
          <a:p>
            <a:pPr lvl="1" algn="just"/>
            <a:r>
              <a:rPr lang="en-US" sz="2400" dirty="0"/>
              <a:t>S</a:t>
            </a:r>
            <a:r>
              <a:rPr lang="en-US" sz="2400" dirty="0" smtClean="0"/>
              <a:t>tepwise </a:t>
            </a:r>
            <a:r>
              <a:rPr lang="en-US" sz="2400" dirty="0"/>
              <a:t>refinement is </a:t>
            </a:r>
            <a:r>
              <a:rPr lang="en-US" sz="2400" dirty="0" smtClean="0"/>
              <a:t>an intrinsically top-down method.</a:t>
            </a:r>
          </a:p>
          <a:p>
            <a:pPr lvl="2" algn="just"/>
            <a:r>
              <a:rPr lang="en-US" dirty="0" smtClean="0"/>
              <a:t>Issues…</a:t>
            </a:r>
          </a:p>
          <a:p>
            <a:pPr lvl="1" algn="just"/>
            <a:r>
              <a:rPr lang="en-IN" sz="2400" dirty="0"/>
              <a:t>The Top-Down approach is useful to document a design.</a:t>
            </a:r>
            <a:endParaRPr lang="en-US" sz="2400" dirty="0" smtClean="0"/>
          </a:p>
          <a:p>
            <a:pPr lvl="1" algn="just"/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923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sz="2800" dirty="0"/>
              <a:t>Bottom – Up Design</a:t>
            </a:r>
          </a:p>
          <a:p>
            <a:pPr lvl="1" algn="just"/>
            <a:r>
              <a:rPr lang="en-IN" sz="2400" dirty="0"/>
              <a:t>Proceed from Bottom to Top</a:t>
            </a:r>
          </a:p>
          <a:p>
            <a:pPr lvl="1" algn="just"/>
            <a:r>
              <a:rPr lang="en-US" sz="2400" dirty="0"/>
              <a:t>Information hiding proceeds </a:t>
            </a:r>
            <a:r>
              <a:rPr lang="en-US" sz="2400" i="1" dirty="0"/>
              <a:t>bottom-up</a:t>
            </a:r>
            <a:endParaRPr lang="en-IN" sz="2400" dirty="0"/>
          </a:p>
          <a:p>
            <a:pPr lvl="1" algn="just"/>
            <a:r>
              <a:rPr lang="en-IN" sz="2400" dirty="0" smtClean="0"/>
              <a:t>Starting </a:t>
            </a:r>
            <a:r>
              <a:rPr lang="en-IN" sz="2400" dirty="0"/>
              <a:t>from what to be encapsulated within a module, </a:t>
            </a:r>
          </a:p>
          <a:p>
            <a:pPr lvl="1" algn="just"/>
            <a:r>
              <a:rPr lang="en-IN" sz="2400" dirty="0" smtClean="0"/>
              <a:t>Recursively </a:t>
            </a:r>
            <a:r>
              <a:rPr lang="en-IN" sz="2400" dirty="0"/>
              <a:t>defining an abstract </a:t>
            </a:r>
            <a:r>
              <a:rPr lang="en-IN" sz="2400" dirty="0" smtClean="0"/>
              <a:t>interface</a:t>
            </a:r>
          </a:p>
          <a:p>
            <a:pPr lvl="2" algn="just"/>
            <a:r>
              <a:rPr lang="en-US" dirty="0" smtClean="0"/>
              <a:t>Defines the module boundaries. </a:t>
            </a:r>
            <a:endParaRPr lang="en-IN" dirty="0"/>
          </a:p>
          <a:p>
            <a:pPr lvl="1" algn="just"/>
            <a:r>
              <a:rPr lang="en-IN" sz="2400" dirty="0"/>
              <a:t>Then grouping together several modules to form a </a:t>
            </a:r>
            <a:r>
              <a:rPr lang="en-IN" sz="2400" dirty="0" smtClean="0"/>
              <a:t>new.</a:t>
            </a:r>
          </a:p>
          <a:p>
            <a:pPr lvl="1" algn="just"/>
            <a:r>
              <a:rPr lang="en-US" sz="2400" dirty="0" smtClean="0"/>
              <a:t>What to hide inside a module.</a:t>
            </a:r>
          </a:p>
          <a:p>
            <a:pPr lvl="2" algn="just"/>
            <a:r>
              <a:rPr lang="en-US" dirty="0" smtClean="0"/>
              <a:t>May depend on the result of some top-down design activity.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40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07152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Design is a highly critical and creative human activity</a:t>
            </a:r>
          </a:p>
          <a:p>
            <a:pPr algn="just"/>
            <a:r>
              <a:rPr lang="en-IN" dirty="0" smtClean="0"/>
              <a:t>No actual design does not proceed in either a strictly top-down or strictly bottom-up fashion.</a:t>
            </a:r>
          </a:p>
          <a:p>
            <a:pPr algn="just"/>
            <a:r>
              <a:rPr lang="en-IN" dirty="0" smtClean="0"/>
              <a:t>A typical design strategy may proceed partly from the top-down and partly from the bottom-up depending up on</a:t>
            </a:r>
          </a:p>
          <a:p>
            <a:pPr lvl="1" algn="just"/>
            <a:r>
              <a:rPr lang="en-IN" sz="2000" dirty="0" smtClean="0"/>
              <a:t>The phase of design or the nature of the application being designed.</a:t>
            </a:r>
          </a:p>
          <a:p>
            <a:pPr algn="just"/>
            <a:r>
              <a:rPr lang="en-IN" dirty="0" smtClean="0"/>
              <a:t>Even though the design is in a combined fashion the description of the resulting design is recommended to be in a top-down fashion for better </a:t>
            </a:r>
            <a:r>
              <a:rPr lang="en-IN" dirty="0" err="1" smtClean="0"/>
              <a:t>understandability</a:t>
            </a:r>
            <a:r>
              <a:rPr lang="en-IN" dirty="0" smtClean="0"/>
              <a:t> </a:t>
            </a:r>
          </a:p>
          <a:p>
            <a:pPr lvl="1" algn="just"/>
            <a:r>
              <a:rPr lang="en-IN" sz="2000" dirty="0" smtClean="0"/>
              <a:t>Gives the big picture before showing the supporting details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8917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Anomalies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Any engineering product is prone to failure.</a:t>
            </a:r>
          </a:p>
          <a:p>
            <a:pPr algn="just"/>
            <a:r>
              <a:rPr lang="en-IN" dirty="0" smtClean="0"/>
              <a:t>The designer must anticipate failures and plan to;</a:t>
            </a:r>
          </a:p>
          <a:p>
            <a:pPr lvl="1" algn="just"/>
            <a:r>
              <a:rPr lang="en-IN" dirty="0" smtClean="0"/>
              <a:t>Either avoid</a:t>
            </a:r>
          </a:p>
          <a:p>
            <a:pPr lvl="1" algn="just"/>
            <a:r>
              <a:rPr lang="en-IN" dirty="0" smtClean="0"/>
              <a:t>Or tolerate them</a:t>
            </a:r>
          </a:p>
          <a:p>
            <a:pPr algn="just"/>
            <a:r>
              <a:rPr lang="en-IN" dirty="0" smtClean="0"/>
              <a:t>Known as Defensive Design</a:t>
            </a:r>
          </a:p>
          <a:p>
            <a:pPr lvl="1" algn="just"/>
            <a:r>
              <a:rPr lang="en-IN" dirty="0" smtClean="0"/>
              <a:t>Shield the application from errors that may </a:t>
            </a:r>
          </a:p>
          <a:p>
            <a:pPr lvl="2" algn="just"/>
            <a:r>
              <a:rPr lang="en-IN" dirty="0" smtClean="0"/>
              <a:t>Creep in during development or</a:t>
            </a:r>
          </a:p>
          <a:p>
            <a:pPr lvl="2" algn="just"/>
            <a:r>
              <a:rPr lang="en-IN" dirty="0" smtClean="0"/>
              <a:t>That may arise due to adverse circumstances during program execution.</a:t>
            </a:r>
          </a:p>
          <a:p>
            <a:pPr lvl="1" algn="just"/>
            <a:r>
              <a:rPr lang="en-IN" dirty="0" smtClean="0"/>
              <a:t>Should build Robust systems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58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module is </a:t>
            </a:r>
            <a:r>
              <a:rPr lang="en-US" i="1" dirty="0"/>
              <a:t>anomalous</a:t>
            </a:r>
            <a:r>
              <a:rPr lang="en-US" dirty="0"/>
              <a:t> if it </a:t>
            </a:r>
            <a:r>
              <a:rPr lang="en-US" i="1" dirty="0"/>
              <a:t>fails</a:t>
            </a:r>
            <a:r>
              <a:rPr lang="en-US" dirty="0"/>
              <a:t> to provide the service as expected and as specified in its interface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Design notations are extended with a set of exceptions with each service exported by the module.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i="1" dirty="0" smtClean="0"/>
              <a:t>exceptions</a:t>
            </a:r>
            <a:r>
              <a:rPr lang="en-US" dirty="0" smtClean="0"/>
              <a:t> associated with a service denote the anomalies that may occur while the service is being performed.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Exception MUST </a:t>
            </a:r>
            <a:r>
              <a:rPr lang="en-US" dirty="0"/>
              <a:t>be </a:t>
            </a:r>
            <a:r>
              <a:rPr lang="en-US" i="1" dirty="0"/>
              <a:t>raised </a:t>
            </a:r>
            <a:r>
              <a:rPr lang="en-US" dirty="0"/>
              <a:t>when anomalous state is recognized</a:t>
            </a:r>
            <a:endParaRPr lang="it-IT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4529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failures arise?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Module M should fail and raise an exception if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One </a:t>
            </a:r>
            <a:r>
              <a:rPr lang="en-US" sz="2400" dirty="0"/>
              <a:t>of its </a:t>
            </a:r>
            <a:r>
              <a:rPr lang="en-US" sz="2400" dirty="0">
                <a:cs typeface="Times New Roman" panose="02020603050405020304" pitchFamily="18" charset="0"/>
              </a:rPr>
              <a:t>clients does not satisfy the required </a:t>
            </a:r>
            <a:r>
              <a:rPr lang="en-US" sz="2400" i="1" dirty="0">
                <a:cs typeface="Times New Roman" panose="02020603050405020304" pitchFamily="18" charset="0"/>
              </a:rPr>
              <a:t>protocol</a:t>
            </a:r>
            <a:r>
              <a:rPr lang="en-US" sz="2400" dirty="0">
                <a:cs typeface="Times New Roman" panose="02020603050405020304" pitchFamily="18" charset="0"/>
              </a:rPr>
              <a:t> for invoking one of M’s services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M does not satisfy the required protocol when </a:t>
            </a:r>
            <a:r>
              <a:rPr lang="en-US" sz="2400" dirty="0" smtClean="0">
                <a:cs typeface="Times New Roman" panose="02020603050405020304" pitchFamily="18" charset="0"/>
              </a:rPr>
              <a:t>trying to use a service exported by another module.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M may fail to provide service because of an unforeseen condition.</a:t>
            </a:r>
          </a:p>
          <a:p>
            <a:pPr lvl="2" algn="just">
              <a:lnSpc>
                <a:spcPct val="150000"/>
              </a:lnSpc>
            </a:pPr>
            <a:r>
              <a:rPr lang="en-US" dirty="0" err="1" smtClean="0">
                <a:cs typeface="Times New Roman" panose="02020603050405020304" pitchFamily="18" charset="0"/>
              </a:rPr>
              <a:t>Eg</a:t>
            </a:r>
            <a:r>
              <a:rPr lang="en-US" dirty="0" smtClean="0">
                <a:cs typeface="Times New Roman" panose="02020603050405020304" pitchFamily="18" charset="0"/>
              </a:rPr>
              <a:t>: overflow of an array.</a:t>
            </a:r>
            <a:endParaRPr lang="en-US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Hardware </a:t>
            </a:r>
            <a:r>
              <a:rPr lang="en-US" sz="2400" dirty="0">
                <a:cs typeface="Times New Roman" panose="02020603050405020304" pitchFamily="18" charset="0"/>
              </a:rPr>
              <a:t>generated exception (e.g., division by zero)</a:t>
            </a:r>
          </a:p>
          <a:p>
            <a:pPr algn="just">
              <a:lnSpc>
                <a:spcPct val="15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2763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What a module can do before failing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Before failing, modules may try to recover from the anomaly by executing some </a:t>
            </a:r>
            <a:r>
              <a:rPr lang="en-US" sz="2800" i="1" dirty="0">
                <a:cs typeface="Times New Roman" panose="02020603050405020304" pitchFamily="18" charset="0"/>
              </a:rPr>
              <a:t>exception handler (EH)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EH is a local piece of code that may try to recover from anomaly (if successful, module does not fail)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or may simply do some cleanup of the module’s state and then let the module fail, signaling an exception to its client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54736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Detailed design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 algn="just"/>
            <a:r>
              <a:rPr lang="en-US" sz="2400" dirty="0" smtClean="0"/>
              <a:t>The data structure</a:t>
            </a:r>
          </a:p>
          <a:p>
            <a:pPr lvl="1" algn="just"/>
            <a:r>
              <a:rPr lang="en-US" sz="2400" dirty="0" smtClean="0"/>
              <a:t>The </a:t>
            </a:r>
            <a:r>
              <a:rPr lang="en-US" sz="2400" dirty="0"/>
              <a:t>algorithms </a:t>
            </a:r>
            <a:r>
              <a:rPr lang="en-US" sz="2400" dirty="0" smtClean="0"/>
              <a:t>of </a:t>
            </a:r>
            <a:r>
              <a:rPr lang="en-US" sz="2400" dirty="0"/>
              <a:t>the different </a:t>
            </a:r>
            <a:r>
              <a:rPr lang="en-US" sz="2400" dirty="0" smtClean="0"/>
              <a:t>modules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outcome of the detailed design stage </a:t>
            </a:r>
            <a:r>
              <a:rPr lang="en-US" sz="2800" dirty="0" smtClean="0"/>
              <a:t>is</a:t>
            </a:r>
          </a:p>
          <a:p>
            <a:pPr lvl="1" algn="just"/>
            <a:r>
              <a:rPr lang="en-US" sz="2500" dirty="0" smtClean="0"/>
              <a:t>The </a:t>
            </a:r>
            <a:r>
              <a:rPr lang="en-US" sz="2500" dirty="0"/>
              <a:t>module-specification document.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43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4297"/>
            <a:ext cx="74676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Tabular Design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01295"/>
            <a:ext cx="7467600" cy="4873752"/>
          </a:xfrm>
        </p:spPr>
        <p:txBody>
          <a:bodyPr/>
          <a:lstStyle/>
          <a:p>
            <a:pPr algn="just"/>
            <a:r>
              <a:rPr lang="en-IN" dirty="0" smtClean="0"/>
              <a:t>Decision tables </a:t>
            </a:r>
            <a:r>
              <a:rPr lang="en-IN" dirty="0"/>
              <a:t>provide a notation that translates actions and conditions (described in </a:t>
            </a:r>
            <a:r>
              <a:rPr lang="en-IN" dirty="0" smtClean="0"/>
              <a:t>a processing </a:t>
            </a:r>
            <a:r>
              <a:rPr lang="en-IN" dirty="0"/>
              <a:t>narrative) into a tabular form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table is difficult to misinterpret and </a:t>
            </a:r>
            <a:r>
              <a:rPr lang="en-IN" dirty="0" smtClean="0"/>
              <a:t>may </a:t>
            </a:r>
            <a:r>
              <a:rPr lang="en-IN" dirty="0"/>
              <a:t>even be used as a machine readable input to a table driven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61" y="2399972"/>
            <a:ext cx="5347478" cy="41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table </a:t>
            </a:r>
            <a:r>
              <a:rPr lang="en-IN" dirty="0"/>
              <a:t>is divided into four sections.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upper left-hand quadrant contains a list of </a:t>
            </a:r>
            <a:r>
              <a:rPr lang="en-IN" dirty="0" smtClean="0"/>
              <a:t>all conditions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lower left-hand quadrant contains a list of all actions that are </a:t>
            </a:r>
            <a:r>
              <a:rPr lang="en-IN" dirty="0" smtClean="0"/>
              <a:t>possible based </a:t>
            </a:r>
            <a:r>
              <a:rPr lang="en-IN" dirty="0"/>
              <a:t>on combinations of conditions.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right-hand quadrants form a </a:t>
            </a:r>
            <a:r>
              <a:rPr lang="en-IN" dirty="0" smtClean="0"/>
              <a:t>matrix that </a:t>
            </a:r>
            <a:r>
              <a:rPr lang="en-IN" dirty="0"/>
              <a:t>indicates condition combinations and the corresponding actions that will </a:t>
            </a:r>
            <a:r>
              <a:rPr lang="en-IN" dirty="0" smtClean="0"/>
              <a:t>occur for </a:t>
            </a:r>
            <a:r>
              <a:rPr lang="en-IN" dirty="0"/>
              <a:t>a specific combination. </a:t>
            </a:r>
            <a:endParaRPr lang="en-IN" dirty="0" smtClean="0"/>
          </a:p>
          <a:p>
            <a:pPr algn="just"/>
            <a:r>
              <a:rPr lang="en-IN" dirty="0" smtClean="0"/>
              <a:t>Therefore</a:t>
            </a:r>
            <a:r>
              <a:rPr lang="en-IN" dirty="0"/>
              <a:t>, each column of the matrix may be </a:t>
            </a:r>
            <a:r>
              <a:rPr lang="en-IN" dirty="0" smtClean="0"/>
              <a:t>interpreted as </a:t>
            </a:r>
            <a:r>
              <a:rPr lang="en-IN" dirty="0"/>
              <a:t>a processing </a:t>
            </a:r>
            <a:r>
              <a:rPr lang="en-IN" i="1" dirty="0"/>
              <a:t>rule.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following steps are applied to develop a decision table: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en-IN" dirty="0" smtClean="0"/>
              <a:t>List </a:t>
            </a:r>
            <a:r>
              <a:rPr lang="en-IN" dirty="0"/>
              <a:t>all actions that can be associated with a specific procedure (or module).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en-IN" dirty="0" smtClean="0"/>
              <a:t>List </a:t>
            </a:r>
            <a:r>
              <a:rPr lang="en-IN" dirty="0"/>
              <a:t>all conditions (or decisions made) during execution of the </a:t>
            </a:r>
            <a:r>
              <a:rPr lang="en-IN" dirty="0" smtClean="0"/>
              <a:t>procedure.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en-IN" dirty="0" smtClean="0"/>
              <a:t>Associate </a:t>
            </a:r>
            <a:r>
              <a:rPr lang="en-IN" dirty="0"/>
              <a:t>specific sets of conditions with specific actions, eliminating </a:t>
            </a:r>
            <a:r>
              <a:rPr lang="en-IN" dirty="0" smtClean="0"/>
              <a:t>impossible combinations </a:t>
            </a:r>
            <a:r>
              <a:rPr lang="en-IN" dirty="0"/>
              <a:t>of conditions; alternatively, develop every possible </a:t>
            </a:r>
            <a:r>
              <a:rPr lang="en-IN" dirty="0" smtClean="0"/>
              <a:t>permutation of conditions.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en-IN" dirty="0" smtClean="0"/>
              <a:t>Define </a:t>
            </a:r>
            <a:r>
              <a:rPr lang="en-IN" dirty="0"/>
              <a:t>rules by indicating what action(s) occurs for a set of conditions.</a:t>
            </a:r>
          </a:p>
        </p:txBody>
      </p:sp>
    </p:spTree>
    <p:extLst>
      <p:ext uri="{BB962C8B-B14F-4D97-AF65-F5344CB8AC3E}">
        <p14:creationId xmlns:p14="http://schemas.microsoft.com/office/powerpoint/2010/main" val="25468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74639"/>
            <a:ext cx="8248973" cy="6199313"/>
          </a:xfrm>
        </p:spPr>
        <p:txBody>
          <a:bodyPr/>
          <a:lstStyle/>
          <a:p>
            <a:pPr algn="just"/>
            <a:r>
              <a:rPr lang="en-IN" dirty="0" smtClean="0"/>
              <a:t>Example</a:t>
            </a:r>
          </a:p>
          <a:p>
            <a:pPr lvl="1" algn="just"/>
            <a:r>
              <a:rPr lang="en-IN" dirty="0"/>
              <a:t>If the customer account is billed using a fixed rate method, a minimum monthly charge </a:t>
            </a:r>
            <a:r>
              <a:rPr lang="en-IN" dirty="0" smtClean="0"/>
              <a:t>is assessed </a:t>
            </a:r>
            <a:r>
              <a:rPr lang="en-IN" dirty="0"/>
              <a:t>for consumption of less than 100 KWH (kilowatt-hours). Otherwise, </a:t>
            </a:r>
            <a:r>
              <a:rPr lang="en-IN" dirty="0" smtClean="0"/>
              <a:t>computer billing </a:t>
            </a:r>
            <a:r>
              <a:rPr lang="en-IN" dirty="0"/>
              <a:t>applies a Schedule A rate structure. However, if the account is billed using a </a:t>
            </a:r>
            <a:r>
              <a:rPr lang="en-IN" dirty="0" smtClean="0"/>
              <a:t>variable rate </a:t>
            </a:r>
            <a:r>
              <a:rPr lang="en-IN" dirty="0"/>
              <a:t>method, a Schedule A rate structure will apply to consumption below 100 KWH</a:t>
            </a:r>
            <a:r>
              <a:rPr lang="en-IN" dirty="0" smtClean="0"/>
              <a:t>, with </a:t>
            </a:r>
            <a:r>
              <a:rPr lang="en-IN" dirty="0"/>
              <a:t>additional consumption billed according to Schedule B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0" y="2772810"/>
            <a:ext cx="379874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Design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i="1" dirty="0"/>
              <a:t>Program design language </a:t>
            </a:r>
            <a:r>
              <a:rPr lang="en-IN" dirty="0"/>
              <a:t>(PDL), also called </a:t>
            </a:r>
            <a:r>
              <a:rPr lang="en-IN" i="1" dirty="0"/>
              <a:t>structured English </a:t>
            </a:r>
            <a:r>
              <a:rPr lang="en-IN" dirty="0"/>
              <a:t>or </a:t>
            </a:r>
            <a:r>
              <a:rPr lang="en-IN" i="1" dirty="0" err="1"/>
              <a:t>pseudocode</a:t>
            </a:r>
            <a:r>
              <a:rPr lang="en-IN" i="1" dirty="0"/>
              <a:t>, </a:t>
            </a:r>
            <a:r>
              <a:rPr lang="en-IN" dirty="0"/>
              <a:t>is "a </a:t>
            </a:r>
            <a:r>
              <a:rPr lang="en-IN" dirty="0" smtClean="0"/>
              <a:t>language </a:t>
            </a:r>
            <a:r>
              <a:rPr lang="en-IN" dirty="0"/>
              <a:t>in that it uses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vocabulary of one language (i.e., English) </a:t>
            </a:r>
            <a:endParaRPr lang="en-IN" dirty="0" smtClean="0"/>
          </a:p>
          <a:p>
            <a:pPr lvl="1" algn="just"/>
            <a:r>
              <a:rPr lang="en-IN" dirty="0" smtClean="0"/>
              <a:t>The overall </a:t>
            </a:r>
            <a:r>
              <a:rPr lang="en-IN" dirty="0"/>
              <a:t>syntax of another (i.e., a structured programming language</a:t>
            </a:r>
            <a:r>
              <a:rPr lang="en-IN" dirty="0" smtClean="0"/>
              <a:t>)</a:t>
            </a:r>
          </a:p>
          <a:p>
            <a:pPr algn="just"/>
            <a:r>
              <a:rPr lang="en-IN" dirty="0"/>
              <a:t>The </a:t>
            </a:r>
            <a:r>
              <a:rPr lang="en-IN" dirty="0" smtClean="0"/>
              <a:t>difference between </a:t>
            </a:r>
            <a:r>
              <a:rPr lang="en-IN" dirty="0"/>
              <a:t>PDL and a real programming language lies in the use of narrative text (e.g</a:t>
            </a:r>
            <a:r>
              <a:rPr lang="en-IN" dirty="0" smtClean="0"/>
              <a:t>., English</a:t>
            </a:r>
            <a:r>
              <a:rPr lang="en-IN" dirty="0"/>
              <a:t>) embedded directly within PDL statements. </a:t>
            </a:r>
            <a:endParaRPr lang="en-IN" dirty="0" smtClean="0"/>
          </a:p>
          <a:p>
            <a:pPr algn="just"/>
            <a:r>
              <a:rPr lang="en-IN" dirty="0" smtClean="0"/>
              <a:t>Given </a:t>
            </a:r>
            <a:r>
              <a:rPr lang="en-IN" dirty="0"/>
              <a:t>the use of narrative </a:t>
            </a:r>
            <a:r>
              <a:rPr lang="en-IN" dirty="0" smtClean="0"/>
              <a:t>text embedded </a:t>
            </a:r>
            <a:r>
              <a:rPr lang="en-IN" dirty="0"/>
              <a:t>directly into a syntactical structure, PDL cannot be </a:t>
            </a:r>
            <a:r>
              <a:rPr lang="en-IN" dirty="0" smtClean="0"/>
              <a:t>compiled.</a:t>
            </a:r>
          </a:p>
          <a:p>
            <a:pPr algn="just"/>
            <a:r>
              <a:rPr lang="en-IN" dirty="0" smtClean="0"/>
              <a:t>PDL </a:t>
            </a:r>
            <a:r>
              <a:rPr lang="en-IN" dirty="0"/>
              <a:t>tools currently exist to translate PDL into a programming </a:t>
            </a:r>
            <a:r>
              <a:rPr lang="en-IN" dirty="0" smtClean="0"/>
              <a:t>language </a:t>
            </a:r>
            <a:r>
              <a:rPr lang="en-IN" dirty="0"/>
              <a:t>“skeleton” and/or a graphical representation (e.g., a flowchart) of design.</a:t>
            </a:r>
          </a:p>
        </p:txBody>
      </p:sp>
    </p:spTree>
    <p:extLst>
      <p:ext uri="{BB962C8B-B14F-4D97-AF65-F5344CB8AC3E}">
        <p14:creationId xmlns:p14="http://schemas.microsoft.com/office/powerpoint/2010/main" val="6949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Characteristics</a:t>
            </a:r>
          </a:p>
          <a:p>
            <a:pPr lvl="1"/>
            <a:r>
              <a:rPr lang="en-IN" dirty="0"/>
              <a:t>A fixed syntax of keywords that provide for all structured constructs, </a:t>
            </a:r>
            <a:r>
              <a:rPr lang="en-IN" dirty="0" smtClean="0"/>
              <a:t>data declaration</a:t>
            </a:r>
            <a:r>
              <a:rPr lang="en-IN" dirty="0"/>
              <a:t>, and modularity characteristics.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free syntax of natural language that describes processing features.</a:t>
            </a:r>
          </a:p>
          <a:p>
            <a:pPr lvl="1"/>
            <a:r>
              <a:rPr lang="en-IN" dirty="0" smtClean="0"/>
              <a:t>Data </a:t>
            </a:r>
            <a:r>
              <a:rPr lang="en-IN" dirty="0"/>
              <a:t>declaration facilities that should include both simple (scalar, array) </a:t>
            </a:r>
            <a:r>
              <a:rPr lang="en-IN" dirty="0" smtClean="0"/>
              <a:t>and complex </a:t>
            </a:r>
            <a:r>
              <a:rPr lang="en-IN" dirty="0"/>
              <a:t>(linked list or tree) data structures.</a:t>
            </a:r>
          </a:p>
          <a:p>
            <a:pPr lvl="1"/>
            <a:r>
              <a:rPr lang="en-IN" dirty="0" smtClean="0"/>
              <a:t>Subprogram </a:t>
            </a:r>
            <a:r>
              <a:rPr lang="en-IN" dirty="0"/>
              <a:t>definition and calling techniques that support various modes </a:t>
            </a:r>
            <a:r>
              <a:rPr lang="en-IN" dirty="0" smtClean="0"/>
              <a:t>of interface </a:t>
            </a:r>
            <a:r>
              <a:rPr lang="en-IN" dirty="0"/>
              <a:t>description.</a:t>
            </a:r>
          </a:p>
        </p:txBody>
      </p:sp>
    </p:spTree>
    <p:extLst>
      <p:ext uri="{BB962C8B-B14F-4D97-AF65-F5344CB8AC3E}">
        <p14:creationId xmlns:p14="http://schemas.microsoft.com/office/powerpoint/2010/main" val="320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Requirements Model </a:t>
            </a:r>
            <a:r>
              <a:rPr lang="en-IN" sz="2800" dirty="0"/>
              <a:t>into the </a:t>
            </a:r>
            <a:r>
              <a:rPr lang="en-IN" sz="2800" dirty="0" smtClean="0"/>
              <a:t>Design Model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77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data/class design </a:t>
            </a:r>
            <a:endParaRPr lang="en-IN" dirty="0" smtClean="0"/>
          </a:p>
          <a:p>
            <a:pPr lvl="1" algn="just"/>
            <a:r>
              <a:rPr lang="en-IN" dirty="0" smtClean="0"/>
              <a:t>Transforms </a:t>
            </a:r>
            <a:r>
              <a:rPr lang="en-IN" dirty="0"/>
              <a:t>class </a:t>
            </a:r>
            <a:r>
              <a:rPr lang="en-IN" dirty="0" smtClean="0"/>
              <a:t>models </a:t>
            </a:r>
            <a:r>
              <a:rPr lang="en-IN" dirty="0"/>
              <a:t>into design class </a:t>
            </a:r>
            <a:r>
              <a:rPr lang="en-IN" dirty="0" smtClean="0"/>
              <a:t>realizations and </a:t>
            </a:r>
            <a:r>
              <a:rPr lang="en-IN" dirty="0"/>
              <a:t>the requisite data structures required to implement the software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architectural design defines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relationship between major structural </a:t>
            </a:r>
            <a:r>
              <a:rPr lang="en-IN" dirty="0" smtClean="0"/>
              <a:t>elements of </a:t>
            </a:r>
            <a:r>
              <a:rPr lang="en-IN" dirty="0"/>
              <a:t>the software,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architectural styles and design patterns that can be </a:t>
            </a:r>
            <a:r>
              <a:rPr lang="en-IN" dirty="0" smtClean="0"/>
              <a:t>used to </a:t>
            </a:r>
            <a:r>
              <a:rPr lang="en-IN" dirty="0"/>
              <a:t>achieve the requirements defined for the system, and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constraints that </a:t>
            </a:r>
            <a:r>
              <a:rPr lang="en-IN" dirty="0" smtClean="0"/>
              <a:t>affect the </a:t>
            </a:r>
            <a:r>
              <a:rPr lang="en-IN" dirty="0"/>
              <a:t>way in which architecture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855955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4441</Words>
  <Application>Microsoft Office PowerPoint</Application>
  <PresentationFormat>On-screen Show (4:3)</PresentationFormat>
  <Paragraphs>605</Paragraphs>
  <Slides>75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7" baseType="lpstr">
      <vt:lpstr>Oriel</vt:lpstr>
      <vt:lpstr>Microsoft Word Picture</vt:lpstr>
      <vt:lpstr>Software  engineering module – IV Designing</vt:lpstr>
      <vt:lpstr>Design</vt:lpstr>
      <vt:lpstr>Analysis and Design</vt:lpstr>
      <vt:lpstr>Design Activity</vt:lpstr>
      <vt:lpstr>Software design</vt:lpstr>
      <vt:lpstr>Contnd..</vt:lpstr>
      <vt:lpstr>Contnd..</vt:lpstr>
      <vt:lpstr>Requirements Model into the Design Model</vt:lpstr>
      <vt:lpstr>Contnd..</vt:lpstr>
      <vt:lpstr>Contnd..</vt:lpstr>
      <vt:lpstr>Items developed during the software design phase </vt:lpstr>
      <vt:lpstr>Objectives of Software Design</vt:lpstr>
      <vt:lpstr>Contnd..</vt:lpstr>
      <vt:lpstr>Contnd..</vt:lpstr>
      <vt:lpstr> </vt:lpstr>
      <vt:lpstr>Sequential completion:  the wrong way</vt:lpstr>
      <vt:lpstr>How to do better</vt:lpstr>
      <vt:lpstr>Function-Oriented Design </vt:lpstr>
      <vt:lpstr>Contnd..</vt:lpstr>
      <vt:lpstr>Object-oriented design </vt:lpstr>
      <vt:lpstr>Function-oriented vs. object-oriented design approach </vt:lpstr>
      <vt:lpstr>Contnd..</vt:lpstr>
      <vt:lpstr>Modularization Techniques</vt:lpstr>
      <vt:lpstr>Contnd..</vt:lpstr>
      <vt:lpstr>The Module Structure and its Representation</vt:lpstr>
      <vt:lpstr>Contnd..</vt:lpstr>
      <vt:lpstr>Contnd..</vt:lpstr>
      <vt:lpstr>Coupling and Cohesion</vt:lpstr>
      <vt:lpstr>  Types of Relationships</vt:lpstr>
      <vt:lpstr>PowerPoint Presentation</vt:lpstr>
      <vt:lpstr>PowerPoint Presentation</vt:lpstr>
      <vt:lpstr> </vt:lpstr>
      <vt:lpstr> </vt:lpstr>
      <vt:lpstr>Contnd..</vt:lpstr>
      <vt:lpstr>Interface and Information Hiding</vt:lpstr>
      <vt:lpstr> </vt:lpstr>
      <vt:lpstr> </vt:lpstr>
      <vt:lpstr>Contnd..</vt:lpstr>
      <vt:lpstr>Contnd..</vt:lpstr>
      <vt:lpstr>Design Notations</vt:lpstr>
      <vt:lpstr>Contnd..</vt:lpstr>
      <vt:lpstr>Categories of Modules</vt:lpstr>
      <vt:lpstr>Contnd..</vt:lpstr>
      <vt:lpstr>Contnd..</vt:lpstr>
      <vt:lpstr>Abstract objects</vt:lpstr>
      <vt:lpstr>Contnd..</vt:lpstr>
      <vt:lpstr>Abstract data types</vt:lpstr>
      <vt:lpstr>Contnd..</vt:lpstr>
      <vt:lpstr>Contnd..</vt:lpstr>
      <vt:lpstr>Generic Modules</vt:lpstr>
      <vt:lpstr>Contnd..</vt:lpstr>
      <vt:lpstr>Specific techniques for design for change</vt:lpstr>
      <vt:lpstr>Contnd..</vt:lpstr>
      <vt:lpstr>Stepwise Refinement</vt:lpstr>
      <vt:lpstr>Contnd..</vt:lpstr>
      <vt:lpstr>Contnd..</vt:lpstr>
      <vt:lpstr>Contnd..</vt:lpstr>
      <vt:lpstr>Example</vt:lpstr>
      <vt:lpstr>Corresponding DT</vt:lpstr>
      <vt:lpstr>Contnd..</vt:lpstr>
      <vt:lpstr>An assessment of stepwise refinement</vt:lpstr>
      <vt:lpstr>Contnd..</vt:lpstr>
      <vt:lpstr>Top-Down Vs. Bottom-Up</vt:lpstr>
      <vt:lpstr>Contnd..</vt:lpstr>
      <vt:lpstr>Contnd..</vt:lpstr>
      <vt:lpstr>Handling Anomalies</vt:lpstr>
      <vt:lpstr>Contnd..</vt:lpstr>
      <vt:lpstr>How can failures arise?</vt:lpstr>
      <vt:lpstr>What a module can do before failing</vt:lpstr>
      <vt:lpstr>Tabular Design Notation</vt:lpstr>
      <vt:lpstr>Contnd..</vt:lpstr>
      <vt:lpstr>PowerPoint Presentation</vt:lpstr>
      <vt:lpstr> </vt:lpstr>
      <vt:lpstr>Program Design Language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engineering module – IV Designing</dc:title>
  <dc:creator>Amel</dc:creator>
  <cp:lastModifiedBy>Amel</cp:lastModifiedBy>
  <cp:revision>173</cp:revision>
  <dcterms:created xsi:type="dcterms:W3CDTF">2013-03-24T06:16:36Z</dcterms:created>
  <dcterms:modified xsi:type="dcterms:W3CDTF">2017-03-17T01:47:47Z</dcterms:modified>
</cp:coreProperties>
</file>