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68" r:id="rId3"/>
    <p:sldId id="268" r:id="rId4"/>
    <p:sldId id="269" r:id="rId5"/>
    <p:sldId id="270" r:id="rId6"/>
    <p:sldId id="271" r:id="rId7"/>
    <p:sldId id="272" r:id="rId8"/>
    <p:sldId id="273" r:id="rId9"/>
    <p:sldId id="274" r:id="rId10"/>
    <p:sldId id="275" r:id="rId11"/>
    <p:sldId id="278" r:id="rId12"/>
    <p:sldId id="279" r:id="rId13"/>
    <p:sldId id="280" r:id="rId14"/>
    <p:sldId id="369" r:id="rId15"/>
    <p:sldId id="370" r:id="rId16"/>
    <p:sldId id="371" r:id="rId17"/>
    <p:sldId id="372" r:id="rId18"/>
    <p:sldId id="258" r:id="rId19"/>
    <p:sldId id="259" r:id="rId20"/>
    <p:sldId id="260" r:id="rId21"/>
    <p:sldId id="277" r:id="rId22"/>
    <p:sldId id="261" r:id="rId23"/>
    <p:sldId id="262" r:id="rId24"/>
    <p:sldId id="373" r:id="rId25"/>
    <p:sldId id="281" r:id="rId26"/>
    <p:sldId id="282" r:id="rId27"/>
    <p:sldId id="263" r:id="rId28"/>
    <p:sldId id="264" r:id="rId29"/>
    <p:sldId id="283" r:id="rId30"/>
    <p:sldId id="284" r:id="rId31"/>
    <p:sldId id="285" r:id="rId32"/>
    <p:sldId id="286" r:id="rId33"/>
    <p:sldId id="293" r:id="rId34"/>
    <p:sldId id="294" r:id="rId35"/>
    <p:sldId id="295" r:id="rId36"/>
    <p:sldId id="296" r:id="rId37"/>
    <p:sldId id="298" r:id="rId38"/>
    <p:sldId id="299" r:id="rId39"/>
    <p:sldId id="300" r:id="rId40"/>
    <p:sldId id="302" r:id="rId41"/>
    <p:sldId id="303" r:id="rId42"/>
    <p:sldId id="304" r:id="rId43"/>
    <p:sldId id="301" r:id="rId44"/>
    <p:sldId id="305" r:id="rId45"/>
    <p:sldId id="306" r:id="rId46"/>
    <p:sldId id="374" r:id="rId47"/>
    <p:sldId id="307" r:id="rId48"/>
    <p:sldId id="308" r:id="rId49"/>
    <p:sldId id="375" r:id="rId50"/>
    <p:sldId id="376" r:id="rId51"/>
    <p:sldId id="377"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5" r:id="rId68"/>
    <p:sldId id="326" r:id="rId69"/>
    <p:sldId id="327" r:id="rId70"/>
    <p:sldId id="328" r:id="rId71"/>
    <p:sldId id="329" r:id="rId72"/>
    <p:sldId id="330" r:id="rId73"/>
    <p:sldId id="346" r:id="rId74"/>
    <p:sldId id="331" r:id="rId75"/>
    <p:sldId id="332" r:id="rId76"/>
    <p:sldId id="347" r:id="rId77"/>
    <p:sldId id="378" r:id="rId78"/>
    <p:sldId id="333" r:id="rId79"/>
    <p:sldId id="334" r:id="rId80"/>
    <p:sldId id="335" r:id="rId81"/>
    <p:sldId id="336" r:id="rId82"/>
    <p:sldId id="337" r:id="rId83"/>
    <p:sldId id="338" r:id="rId84"/>
    <p:sldId id="339" r:id="rId85"/>
    <p:sldId id="340" r:id="rId86"/>
    <p:sldId id="341" r:id="rId87"/>
    <p:sldId id="343" r:id="rId88"/>
    <p:sldId id="342" r:id="rId89"/>
    <p:sldId id="344" r:id="rId90"/>
    <p:sldId id="345"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5" r:id="rId107"/>
    <p:sldId id="363" r:id="rId108"/>
    <p:sldId id="364" r:id="rId109"/>
    <p:sldId id="379" r:id="rId110"/>
    <p:sldId id="366" r:id="rId111"/>
    <p:sldId id="367"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74" d="100"/>
          <a:sy n="74" d="100"/>
        </p:scale>
        <p:origin x="-366" y="-9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526A9078-5E8D-460E-9B4E-2BFFC9C2F688}" type="datetimeFigureOut">
              <a:rPr lang="en-US" smtClean="0">
                <a:solidFill>
                  <a:srgbClr val="575F6D"/>
                </a:solidFill>
              </a:rPr>
              <a:pPr/>
              <a:t>4/1/2017</a:t>
            </a:fld>
            <a:endParaRPr lang="en-US">
              <a:solidFill>
                <a:srgbClr val="575F6D"/>
              </a:solidFill>
            </a:endParaRPr>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solidFill>
                <a:srgbClr val="575F6D"/>
              </a:solidFill>
            </a:endParaRPr>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29" name="Slide Number Placeholder 28"/>
          <p:cNvSpPr>
            <a:spLocks noGrp="1"/>
          </p:cNvSpPr>
          <p:nvPr>
            <p:ph type="sldNum" sz="quarter" idx="12"/>
          </p:nvPr>
        </p:nvSpPr>
        <p:spPr bwMode="auto">
          <a:xfrm>
            <a:off x="1767392" y="4928702"/>
            <a:ext cx="812800" cy="517524"/>
          </a:xfrm>
        </p:spPr>
        <p:txBody>
          <a:bodyPr/>
          <a:lstStyle/>
          <a:p>
            <a:fld id="{631B5F58-6C00-4712-9D24-BBBCB3948ABC}" type="slidenum">
              <a:rPr lang="en-US" smtClean="0"/>
              <a:pPr/>
              <a:t>‹#›</a:t>
            </a:fld>
            <a:endParaRPr lang="en-US"/>
          </a:p>
        </p:txBody>
      </p:sp>
    </p:spTree>
    <p:extLst>
      <p:ext uri="{BB962C8B-B14F-4D97-AF65-F5344CB8AC3E}">
        <p14:creationId xmlns:p14="http://schemas.microsoft.com/office/powerpoint/2010/main" val="184123137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6A9078-5E8D-460E-9B4E-2BFFC9C2F688}" type="datetimeFigureOut">
              <a:rPr lang="en-US" smtClean="0">
                <a:solidFill>
                  <a:srgbClr val="575F6D"/>
                </a:solidFill>
              </a:rPr>
              <a:pPr/>
              <a:t>4/1/2017</a:t>
            </a:fld>
            <a:endParaRPr lang="en-US">
              <a:solidFill>
                <a:srgbClr val="575F6D"/>
              </a:solidFill>
            </a:endParaRPr>
          </a:p>
        </p:txBody>
      </p:sp>
      <p:sp>
        <p:nvSpPr>
          <p:cNvPr id="5" name="Footer Placeholder 4"/>
          <p:cNvSpPr>
            <a:spLocks noGrp="1"/>
          </p:cNvSpPr>
          <p:nvPr>
            <p:ph type="ftr" sz="quarter" idx="11"/>
          </p:nvPr>
        </p:nvSpPr>
        <p:spPr/>
        <p:txBody>
          <a:bodyPr/>
          <a:lstStyle/>
          <a:p>
            <a:endParaRPr lang="en-US">
              <a:solidFill>
                <a:srgbClr val="575F6D"/>
              </a:solidFill>
            </a:endParaRPr>
          </a:p>
        </p:txBody>
      </p:sp>
      <p:sp>
        <p:nvSpPr>
          <p:cNvPr id="6" name="Slide Number Placeholder 5"/>
          <p:cNvSpPr>
            <a:spLocks noGrp="1"/>
          </p:cNvSpPr>
          <p:nvPr>
            <p:ph type="sldNum" sz="quarter" idx="12"/>
          </p:nvPr>
        </p:nvSpPr>
        <p:spPr/>
        <p:txBody>
          <a:bodyPr/>
          <a:lstStyle/>
          <a:p>
            <a:fld id="{631B5F58-6C00-4712-9D24-BBBCB3948ABC}" type="slidenum">
              <a:rPr lang="en-US" smtClean="0"/>
              <a:pPr/>
              <a:t>‹#›</a:t>
            </a:fld>
            <a:endParaRPr lang="en-US"/>
          </a:p>
        </p:txBody>
      </p:sp>
    </p:spTree>
    <p:extLst>
      <p:ext uri="{BB962C8B-B14F-4D97-AF65-F5344CB8AC3E}">
        <p14:creationId xmlns:p14="http://schemas.microsoft.com/office/powerpoint/2010/main" val="4215807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6A9078-5E8D-460E-9B4E-2BFFC9C2F688}" type="datetimeFigureOut">
              <a:rPr lang="en-US" smtClean="0">
                <a:solidFill>
                  <a:srgbClr val="575F6D"/>
                </a:solidFill>
              </a:rPr>
              <a:pPr/>
              <a:t>4/1/2017</a:t>
            </a:fld>
            <a:endParaRPr lang="en-US">
              <a:solidFill>
                <a:srgbClr val="575F6D"/>
              </a:solidFill>
            </a:endParaRPr>
          </a:p>
        </p:txBody>
      </p:sp>
      <p:sp>
        <p:nvSpPr>
          <p:cNvPr id="5" name="Footer Placeholder 4"/>
          <p:cNvSpPr>
            <a:spLocks noGrp="1"/>
          </p:cNvSpPr>
          <p:nvPr>
            <p:ph type="ftr" sz="quarter" idx="11"/>
          </p:nvPr>
        </p:nvSpPr>
        <p:spPr/>
        <p:txBody>
          <a:bodyPr/>
          <a:lstStyle/>
          <a:p>
            <a:endParaRPr lang="en-US">
              <a:solidFill>
                <a:srgbClr val="575F6D"/>
              </a:solidFill>
            </a:endParaRPr>
          </a:p>
        </p:txBody>
      </p:sp>
      <p:sp>
        <p:nvSpPr>
          <p:cNvPr id="6" name="Slide Number Placeholder 5"/>
          <p:cNvSpPr>
            <a:spLocks noGrp="1"/>
          </p:cNvSpPr>
          <p:nvPr>
            <p:ph type="sldNum" sz="quarter" idx="12"/>
          </p:nvPr>
        </p:nvSpPr>
        <p:spPr/>
        <p:txBody>
          <a:bodyPr/>
          <a:lstStyle/>
          <a:p>
            <a:fld id="{631B5F58-6C00-4712-9D24-BBBCB3948ABC}" type="slidenum">
              <a:rPr lang="en-US" smtClean="0"/>
              <a:pPr/>
              <a:t>‹#›</a:t>
            </a:fld>
            <a:endParaRPr lang="en-US"/>
          </a:p>
        </p:txBody>
      </p:sp>
    </p:spTree>
    <p:extLst>
      <p:ext uri="{BB962C8B-B14F-4D97-AF65-F5344CB8AC3E}">
        <p14:creationId xmlns:p14="http://schemas.microsoft.com/office/powerpoint/2010/main" val="149283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26A9078-5E8D-460E-9B4E-2BFFC9C2F688}" type="datetimeFigureOut">
              <a:rPr lang="en-US" smtClean="0">
                <a:solidFill>
                  <a:srgbClr val="575F6D"/>
                </a:solidFill>
              </a:rPr>
              <a:pPr/>
              <a:t>4/1/2017</a:t>
            </a:fld>
            <a:endParaRPr lang="en-US">
              <a:solidFill>
                <a:srgbClr val="575F6D"/>
              </a:solidFill>
            </a:endParaRPr>
          </a:p>
        </p:txBody>
      </p:sp>
      <p:sp>
        <p:nvSpPr>
          <p:cNvPr id="9" name="Slide Number Placeholder 8"/>
          <p:cNvSpPr>
            <a:spLocks noGrp="1"/>
          </p:cNvSpPr>
          <p:nvPr>
            <p:ph type="sldNum" sz="quarter" idx="15"/>
          </p:nvPr>
        </p:nvSpPr>
        <p:spPr/>
        <p:txBody>
          <a:bodyPr rtlCol="0"/>
          <a:lstStyle/>
          <a:p>
            <a:fld id="{631B5F58-6C00-4712-9D24-BBBCB3948AB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solidFill>
                <a:srgbClr val="575F6D"/>
              </a:solidFill>
            </a:endParaRPr>
          </a:p>
        </p:txBody>
      </p:sp>
    </p:spTree>
    <p:extLst>
      <p:ext uri="{BB962C8B-B14F-4D97-AF65-F5344CB8AC3E}">
        <p14:creationId xmlns:p14="http://schemas.microsoft.com/office/powerpoint/2010/main" val="118772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526A9078-5E8D-460E-9B4E-2BFFC9C2F688}" type="datetimeFigureOut">
              <a:rPr lang="en-US" smtClean="0">
                <a:solidFill>
                  <a:srgbClr val="FFF39D"/>
                </a:solidFill>
              </a:rPr>
              <a:pPr/>
              <a:t>4/1/2017</a:t>
            </a:fld>
            <a:endParaRPr lang="en-US">
              <a:solidFill>
                <a:srgbClr val="FFF39D"/>
              </a:solidFill>
            </a:endParaRPr>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solidFill>
                <a:srgbClr val="FFF39D"/>
              </a:solidFill>
            </a:endParaRPr>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6" name="Slide Number Placeholder 5"/>
          <p:cNvSpPr>
            <a:spLocks noGrp="1"/>
          </p:cNvSpPr>
          <p:nvPr>
            <p:ph type="sldNum" sz="quarter" idx="12"/>
          </p:nvPr>
        </p:nvSpPr>
        <p:spPr bwMode="auto">
          <a:xfrm>
            <a:off x="1787488" y="4928702"/>
            <a:ext cx="812800" cy="517524"/>
          </a:xfrm>
        </p:spPr>
        <p:txBody>
          <a:bodyPr/>
          <a:lstStyle/>
          <a:p>
            <a:fld id="{631B5F58-6C00-4712-9D24-BBBCB3948ABC}" type="slidenum">
              <a:rPr lang="en-US" smtClean="0"/>
              <a:pPr/>
              <a:t>‹#›</a:t>
            </a:fld>
            <a:endParaRPr lang="en-US"/>
          </a:p>
        </p:txBody>
      </p:sp>
    </p:spTree>
    <p:extLst>
      <p:ext uri="{BB962C8B-B14F-4D97-AF65-F5344CB8AC3E}">
        <p14:creationId xmlns:p14="http://schemas.microsoft.com/office/powerpoint/2010/main" val="15581991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26A9078-5E8D-460E-9B4E-2BFFC9C2F688}" type="datetimeFigureOut">
              <a:rPr lang="en-US" smtClean="0">
                <a:solidFill>
                  <a:srgbClr val="575F6D"/>
                </a:solidFill>
              </a:rPr>
              <a:pPr/>
              <a:t>4/1/2017</a:t>
            </a:fld>
            <a:endParaRPr lang="en-US">
              <a:solidFill>
                <a:srgbClr val="575F6D"/>
              </a:solidFill>
            </a:endParaRPr>
          </a:p>
        </p:txBody>
      </p:sp>
      <p:sp>
        <p:nvSpPr>
          <p:cNvPr id="6" name="Footer Placeholder 5"/>
          <p:cNvSpPr>
            <a:spLocks noGrp="1"/>
          </p:cNvSpPr>
          <p:nvPr>
            <p:ph type="ftr" sz="quarter" idx="11"/>
          </p:nvPr>
        </p:nvSpPr>
        <p:spPr/>
        <p:txBody>
          <a:bodyPr/>
          <a:lstStyle/>
          <a:p>
            <a:endParaRPr lang="en-US">
              <a:solidFill>
                <a:srgbClr val="575F6D"/>
              </a:solidFill>
            </a:endParaRPr>
          </a:p>
        </p:txBody>
      </p:sp>
      <p:sp>
        <p:nvSpPr>
          <p:cNvPr id="7" name="Slide Number Placeholder 6"/>
          <p:cNvSpPr>
            <a:spLocks noGrp="1"/>
          </p:cNvSpPr>
          <p:nvPr>
            <p:ph type="sldNum" sz="quarter" idx="12"/>
          </p:nvPr>
        </p:nvSpPr>
        <p:spPr/>
        <p:txBody>
          <a:bodyPr/>
          <a:lstStyle/>
          <a:p>
            <a:fld id="{631B5F58-6C00-4712-9D24-BBBCB3948ABC}"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563267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26A9078-5E8D-460E-9B4E-2BFFC9C2F688}" type="datetimeFigureOut">
              <a:rPr lang="en-US" smtClean="0">
                <a:solidFill>
                  <a:srgbClr val="575F6D"/>
                </a:solidFill>
              </a:rPr>
              <a:pPr/>
              <a:t>4/1/2017</a:t>
            </a:fld>
            <a:endParaRPr lang="en-US">
              <a:solidFill>
                <a:srgbClr val="575F6D"/>
              </a:solidFill>
            </a:endParaRPr>
          </a:p>
        </p:txBody>
      </p:sp>
      <p:sp>
        <p:nvSpPr>
          <p:cNvPr id="8" name="Footer Placeholder 7"/>
          <p:cNvSpPr>
            <a:spLocks noGrp="1"/>
          </p:cNvSpPr>
          <p:nvPr>
            <p:ph type="ftr" sz="quarter" idx="11"/>
          </p:nvPr>
        </p:nvSpPr>
        <p:spPr/>
        <p:txBody>
          <a:bodyPr/>
          <a:lstStyle/>
          <a:p>
            <a:endParaRPr lang="en-US">
              <a:solidFill>
                <a:srgbClr val="575F6D"/>
              </a:solidFill>
            </a:endParaRPr>
          </a:p>
        </p:txBody>
      </p:sp>
      <p:sp>
        <p:nvSpPr>
          <p:cNvPr id="9" name="Slide Number Placeholder 8"/>
          <p:cNvSpPr>
            <a:spLocks noGrp="1"/>
          </p:cNvSpPr>
          <p:nvPr>
            <p:ph type="sldNum" sz="quarter" idx="12"/>
          </p:nvPr>
        </p:nvSpPr>
        <p:spPr/>
        <p:txBody>
          <a:bodyPr/>
          <a:lstStyle/>
          <a:p>
            <a:fld id="{631B5F58-6C00-4712-9D24-BBBCB3948ABC}"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67169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26A9078-5E8D-460E-9B4E-2BFFC9C2F688}" type="datetimeFigureOut">
              <a:rPr lang="en-US" smtClean="0">
                <a:solidFill>
                  <a:srgbClr val="575F6D"/>
                </a:solidFill>
              </a:rPr>
              <a:pPr/>
              <a:t>4/1/2017</a:t>
            </a:fld>
            <a:endParaRPr lang="en-US">
              <a:solidFill>
                <a:srgbClr val="575F6D"/>
              </a:solidFill>
            </a:endParaRPr>
          </a:p>
        </p:txBody>
      </p:sp>
      <p:sp>
        <p:nvSpPr>
          <p:cNvPr id="7" name="Slide Number Placeholder 6"/>
          <p:cNvSpPr>
            <a:spLocks noGrp="1"/>
          </p:cNvSpPr>
          <p:nvPr>
            <p:ph type="sldNum" sz="quarter" idx="11"/>
          </p:nvPr>
        </p:nvSpPr>
        <p:spPr/>
        <p:txBody>
          <a:bodyPr rtlCol="0"/>
          <a:lstStyle/>
          <a:p>
            <a:fld id="{631B5F58-6C00-4712-9D24-BBBCB3948AB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solidFill>
                <a:srgbClr val="575F6D"/>
              </a:solidFill>
            </a:endParaRPr>
          </a:p>
        </p:txBody>
      </p:sp>
    </p:spTree>
    <p:extLst>
      <p:ext uri="{BB962C8B-B14F-4D97-AF65-F5344CB8AC3E}">
        <p14:creationId xmlns:p14="http://schemas.microsoft.com/office/powerpoint/2010/main" val="236410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A9078-5E8D-460E-9B4E-2BFFC9C2F688}" type="datetimeFigureOut">
              <a:rPr lang="en-US" smtClean="0">
                <a:solidFill>
                  <a:srgbClr val="575F6D"/>
                </a:solidFill>
              </a:rPr>
              <a:pPr/>
              <a:t>4/1/2017</a:t>
            </a:fld>
            <a:endParaRPr lang="en-US">
              <a:solidFill>
                <a:srgbClr val="575F6D"/>
              </a:solidFill>
            </a:endParaRPr>
          </a:p>
        </p:txBody>
      </p:sp>
      <p:sp>
        <p:nvSpPr>
          <p:cNvPr id="3" name="Footer Placeholder 2"/>
          <p:cNvSpPr>
            <a:spLocks noGrp="1"/>
          </p:cNvSpPr>
          <p:nvPr>
            <p:ph type="ftr" sz="quarter" idx="11"/>
          </p:nvPr>
        </p:nvSpPr>
        <p:spPr/>
        <p:txBody>
          <a:bodyPr/>
          <a:lstStyle/>
          <a:p>
            <a:endParaRPr lang="en-US">
              <a:solidFill>
                <a:srgbClr val="575F6D"/>
              </a:solidFill>
            </a:endParaRPr>
          </a:p>
        </p:txBody>
      </p:sp>
      <p:sp>
        <p:nvSpPr>
          <p:cNvPr id="4" name="Slide Number Placeholder 3"/>
          <p:cNvSpPr>
            <a:spLocks noGrp="1"/>
          </p:cNvSpPr>
          <p:nvPr>
            <p:ph type="sldNum" sz="quarter" idx="12"/>
          </p:nvPr>
        </p:nvSpPr>
        <p:spPr/>
        <p:txBody>
          <a:bodyPr/>
          <a:lstStyle/>
          <a:p>
            <a:fld id="{631B5F58-6C00-4712-9D24-BBBCB3948ABC}" type="slidenum">
              <a:rPr lang="en-US" smtClean="0"/>
              <a:pPr/>
              <a:t>‹#›</a:t>
            </a:fld>
            <a:endParaRPr lang="en-US"/>
          </a:p>
        </p:txBody>
      </p:sp>
    </p:spTree>
    <p:extLst>
      <p:ext uri="{BB962C8B-B14F-4D97-AF65-F5344CB8AC3E}">
        <p14:creationId xmlns:p14="http://schemas.microsoft.com/office/powerpoint/2010/main" val="3237096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sz="1800" dirty="0">
              <a:solidFill>
                <a:prstClr val="black"/>
              </a:solidFill>
            </a:endParaRPr>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sz="1800" dirty="0">
              <a:solidFill>
                <a:prstClr val="black"/>
              </a:solidFill>
            </a:endParaRPr>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sz="1800" dirty="0">
              <a:solidFill>
                <a:prstClr val="black"/>
              </a:solidFill>
            </a:endParaRPr>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26A9078-5E8D-460E-9B4E-2BFFC9C2F688}" type="datetimeFigureOut">
              <a:rPr lang="en-US" smtClean="0">
                <a:solidFill>
                  <a:srgbClr val="575F6D"/>
                </a:solidFill>
              </a:rPr>
              <a:pPr/>
              <a:t>4/1/2017</a:t>
            </a:fld>
            <a:endParaRPr lang="en-US">
              <a:solidFill>
                <a:srgbClr val="575F6D"/>
              </a:solidFill>
            </a:endParaRPr>
          </a:p>
        </p:txBody>
      </p:sp>
      <p:sp>
        <p:nvSpPr>
          <p:cNvPr id="22" name="Slide Number Placeholder 21"/>
          <p:cNvSpPr>
            <a:spLocks noGrp="1"/>
          </p:cNvSpPr>
          <p:nvPr>
            <p:ph type="sldNum" sz="quarter" idx="15"/>
          </p:nvPr>
        </p:nvSpPr>
        <p:spPr/>
        <p:txBody>
          <a:bodyPr rtlCol="0"/>
          <a:lstStyle/>
          <a:p>
            <a:fld id="{631B5F58-6C00-4712-9D24-BBBCB3948AB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solidFill>
                <a:srgbClr val="575F6D"/>
              </a:solidFill>
            </a:endParaRPr>
          </a:p>
        </p:txBody>
      </p:sp>
    </p:spTree>
    <p:extLst>
      <p:ext uri="{BB962C8B-B14F-4D97-AF65-F5344CB8AC3E}">
        <p14:creationId xmlns:p14="http://schemas.microsoft.com/office/powerpoint/2010/main" val="24699730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sz="1800" dirty="0">
              <a:solidFill>
                <a:prstClr val="black"/>
              </a:solidFill>
            </a:endParaRPr>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sz="1800" dirty="0">
              <a:solidFill>
                <a:prstClr val="black"/>
              </a:solidFill>
            </a:endParaRPr>
          </a:p>
        </p:txBody>
      </p:sp>
      <p:sp>
        <p:nvSpPr>
          <p:cNvPr id="17" name="Date Placeholder 16"/>
          <p:cNvSpPr>
            <a:spLocks noGrp="1"/>
          </p:cNvSpPr>
          <p:nvPr>
            <p:ph type="dt" sz="half" idx="10"/>
          </p:nvPr>
        </p:nvSpPr>
        <p:spPr/>
        <p:txBody>
          <a:bodyPr rtlCol="0"/>
          <a:lstStyle/>
          <a:p>
            <a:fld id="{526A9078-5E8D-460E-9B4E-2BFFC9C2F688}" type="datetimeFigureOut">
              <a:rPr lang="en-US" smtClean="0">
                <a:solidFill>
                  <a:srgbClr val="575F6D"/>
                </a:solidFill>
              </a:rPr>
              <a:pPr/>
              <a:t>4/1/2017</a:t>
            </a:fld>
            <a:endParaRPr lang="en-US">
              <a:solidFill>
                <a:srgbClr val="575F6D"/>
              </a:solidFill>
            </a:endParaRPr>
          </a:p>
        </p:txBody>
      </p:sp>
      <p:sp>
        <p:nvSpPr>
          <p:cNvPr id="18" name="Slide Number Placeholder 17"/>
          <p:cNvSpPr>
            <a:spLocks noGrp="1"/>
          </p:cNvSpPr>
          <p:nvPr>
            <p:ph type="sldNum" sz="quarter" idx="11"/>
          </p:nvPr>
        </p:nvSpPr>
        <p:spPr/>
        <p:txBody>
          <a:bodyPr rtlCol="0"/>
          <a:lstStyle/>
          <a:p>
            <a:fld id="{631B5F58-6C00-4712-9D24-BBBCB3948AB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solidFill>
                <a:srgbClr val="575F6D"/>
              </a:solidFill>
            </a:endParaRPr>
          </a:p>
        </p:txBody>
      </p:sp>
    </p:spTree>
    <p:extLst>
      <p:ext uri="{BB962C8B-B14F-4D97-AF65-F5344CB8AC3E}">
        <p14:creationId xmlns:p14="http://schemas.microsoft.com/office/powerpoint/2010/main" val="267151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sz="1800" dirty="0">
              <a:solidFill>
                <a:prstClr val="black"/>
              </a:solidFill>
            </a:endParaRPr>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526A9078-5E8D-460E-9B4E-2BFFC9C2F688}" type="datetimeFigureOut">
              <a:rPr lang="en-US" smtClean="0">
                <a:solidFill>
                  <a:srgbClr val="575F6D"/>
                </a:solidFill>
              </a:rPr>
              <a:pPr/>
              <a:t>4/1/2017</a:t>
            </a:fld>
            <a:endParaRPr lang="en-US">
              <a:solidFill>
                <a:srgbClr val="575F6D"/>
              </a:solidFill>
            </a:endParaRPr>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solidFill>
                <a:srgbClr val="575F6D"/>
              </a:solidFill>
            </a:endParaRPr>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631B5F58-6C00-4712-9D24-BBBCB3948ABC}" type="slidenum">
              <a:rPr lang="en-US" smtClean="0"/>
              <a:pPr/>
              <a:t>‹#›</a:t>
            </a:fld>
            <a:endParaRPr lang="en-US"/>
          </a:p>
        </p:txBody>
      </p:sp>
    </p:spTree>
    <p:extLst>
      <p:ext uri="{BB962C8B-B14F-4D97-AF65-F5344CB8AC3E}">
        <p14:creationId xmlns:p14="http://schemas.microsoft.com/office/powerpoint/2010/main" val="1378978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2286000"/>
            <a:ext cx="6019800" cy="990600"/>
          </a:xfrm>
        </p:spPr>
        <p:txBody>
          <a:bodyPr>
            <a:normAutofit fontScale="90000"/>
          </a:bodyPr>
          <a:lstStyle/>
          <a:p>
            <a:pPr algn="ctr"/>
            <a:r>
              <a:rPr lang="en-US" dirty="0" smtClean="0"/>
              <a:t>Software  engineering</a:t>
            </a:r>
            <a:br>
              <a:rPr lang="en-US" dirty="0" smtClean="0"/>
            </a:br>
            <a:r>
              <a:rPr lang="en-US" dirty="0" smtClean="0"/>
              <a:t>module – V</a:t>
            </a:r>
            <a:br>
              <a:rPr lang="en-US" dirty="0" smtClean="0"/>
            </a:br>
            <a:r>
              <a:rPr lang="en-US" dirty="0" smtClean="0"/>
              <a:t>Implementation &amp; Testing</a:t>
            </a:r>
            <a:endParaRPr lang="en-US" dirty="0"/>
          </a:p>
        </p:txBody>
      </p:sp>
      <p:sp>
        <p:nvSpPr>
          <p:cNvPr id="3" name="Subtitle 2"/>
          <p:cNvSpPr>
            <a:spLocks noGrp="1"/>
          </p:cNvSpPr>
          <p:nvPr>
            <p:ph type="subTitle" idx="1"/>
          </p:nvPr>
        </p:nvSpPr>
        <p:spPr/>
        <p:txBody>
          <a:bodyPr/>
          <a:lstStyle/>
          <a:p>
            <a:pPr algn="r"/>
            <a:r>
              <a:rPr lang="en-US" dirty="0" smtClean="0"/>
              <a:t>Semester VI</a:t>
            </a:r>
            <a:br>
              <a:rPr lang="en-US" dirty="0" smtClean="0"/>
            </a:br>
            <a:r>
              <a:rPr lang="en-US" dirty="0" err="1" smtClean="0"/>
              <a:t>B.Tech</a:t>
            </a:r>
            <a:r>
              <a:rPr lang="en-US" dirty="0" smtClean="0"/>
              <a:t>. CSE</a:t>
            </a:r>
            <a:br>
              <a:rPr lang="en-US" dirty="0" smtClean="0"/>
            </a:br>
            <a:r>
              <a:rPr lang="en-US" dirty="0" err="1" smtClean="0"/>
              <a:t>Viswajyothi</a:t>
            </a:r>
            <a:r>
              <a:rPr lang="en-US" dirty="0" smtClean="0"/>
              <a:t> College of Engineering</a:t>
            </a:r>
            <a:endParaRPr lang="en-US" dirty="0"/>
          </a:p>
        </p:txBody>
      </p:sp>
    </p:spTree>
    <p:extLst>
      <p:ext uri="{BB962C8B-B14F-4D97-AF65-F5344CB8AC3E}">
        <p14:creationId xmlns:p14="http://schemas.microsoft.com/office/powerpoint/2010/main" val="3121198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 </a:t>
            </a:r>
            <a:endParaRPr lang="en-IN" dirty="0"/>
          </a:p>
        </p:txBody>
      </p:sp>
      <p:sp>
        <p:nvSpPr>
          <p:cNvPr id="3" name="Content Placeholder 2"/>
          <p:cNvSpPr>
            <a:spLocks noGrp="1"/>
          </p:cNvSpPr>
          <p:nvPr>
            <p:ph sz="quarter" idx="1"/>
          </p:nvPr>
        </p:nvSpPr>
        <p:spPr/>
        <p:txBody>
          <a:bodyPr/>
          <a:lstStyle/>
          <a:p>
            <a:endParaRPr lang="en-IN" dirty="0"/>
          </a:p>
        </p:txBody>
      </p:sp>
      <p:pic>
        <p:nvPicPr>
          <p:cNvPr id="4" name="Picture 4" descr="C:\WINDOWS\Desktop\-srs-\sch95591_1503.jpg"/>
          <p:cNvPicPr>
            <a:picLocks noChangeAspect="1" noChangeArrowheads="1"/>
          </p:cNvPicPr>
          <p:nvPr/>
        </p:nvPicPr>
        <p:blipFill>
          <a:blip r:embed="rId2">
            <a:extLst>
              <a:ext uri="{28A0092B-C50C-407E-A947-70E740481C1C}">
                <a14:useLocalDpi xmlns:a14="http://schemas.microsoft.com/office/drawing/2010/main" val="0"/>
              </a:ext>
            </a:extLst>
          </a:blip>
          <a:srcRect b="8736"/>
          <a:stretch>
            <a:fillRect/>
          </a:stretch>
        </p:blipFill>
        <p:spPr bwMode="auto">
          <a:xfrm>
            <a:off x="609600" y="1600200"/>
            <a:ext cx="10177220" cy="4873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290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VALIDATION </a:t>
            </a:r>
            <a:r>
              <a:rPr lang="en-IN" dirty="0" smtClean="0"/>
              <a:t>TESTING- Testing Criteria </a:t>
            </a:r>
            <a:endParaRPr lang="en-IN" dirty="0"/>
          </a:p>
        </p:txBody>
      </p:sp>
      <p:sp>
        <p:nvSpPr>
          <p:cNvPr id="3" name="Content Placeholder 2"/>
          <p:cNvSpPr>
            <a:spLocks noGrp="1"/>
          </p:cNvSpPr>
          <p:nvPr>
            <p:ph sz="quarter" idx="1"/>
          </p:nvPr>
        </p:nvSpPr>
        <p:spPr/>
        <p:txBody>
          <a:bodyPr>
            <a:normAutofit/>
          </a:bodyPr>
          <a:lstStyle/>
          <a:p>
            <a:pPr algn="just"/>
            <a:r>
              <a:rPr lang="en-IN" dirty="0"/>
              <a:t>Software validation </a:t>
            </a:r>
            <a:r>
              <a:rPr lang="en-IN" dirty="0" smtClean="0"/>
              <a:t>is </a:t>
            </a:r>
            <a:r>
              <a:rPr lang="en-IN" dirty="0"/>
              <a:t>achieved through a series of black-box tests that </a:t>
            </a:r>
            <a:r>
              <a:rPr lang="en-IN" dirty="0" smtClean="0"/>
              <a:t>demonstrate conformity </a:t>
            </a:r>
            <a:r>
              <a:rPr lang="en-IN" dirty="0"/>
              <a:t>with requirements. </a:t>
            </a:r>
            <a:endParaRPr lang="en-IN" dirty="0" smtClean="0"/>
          </a:p>
          <a:p>
            <a:pPr algn="just"/>
            <a:r>
              <a:rPr lang="en-IN" dirty="0" smtClean="0"/>
              <a:t>A </a:t>
            </a:r>
            <a:r>
              <a:rPr lang="en-IN" dirty="0"/>
              <a:t>test plan outlines the classes of tests to be </a:t>
            </a:r>
            <a:r>
              <a:rPr lang="en-IN" dirty="0" smtClean="0"/>
              <a:t>conducted and </a:t>
            </a:r>
          </a:p>
          <a:p>
            <a:pPr algn="just"/>
            <a:r>
              <a:rPr lang="en-IN" dirty="0" smtClean="0"/>
              <a:t>A </a:t>
            </a:r>
            <a:r>
              <a:rPr lang="en-IN" dirty="0"/>
              <a:t>test procedure defines specific test cases that will be used to demonstrate </a:t>
            </a:r>
            <a:r>
              <a:rPr lang="en-IN" dirty="0" smtClean="0"/>
              <a:t>conformity with </a:t>
            </a:r>
            <a:r>
              <a:rPr lang="en-IN" dirty="0"/>
              <a:t>requirements</a:t>
            </a:r>
            <a:r>
              <a:rPr lang="en-IN" dirty="0" smtClean="0"/>
              <a:t>.</a:t>
            </a:r>
          </a:p>
          <a:p>
            <a:pPr algn="just"/>
            <a:r>
              <a:rPr lang="en-IN" dirty="0"/>
              <a:t>Both the plan and procedure are designed to ensure that</a:t>
            </a:r>
          </a:p>
          <a:p>
            <a:pPr lvl="1" algn="just"/>
            <a:r>
              <a:rPr lang="en-IN" dirty="0"/>
              <a:t>all functional requirements are satisfied, </a:t>
            </a:r>
            <a:endParaRPr lang="en-IN" dirty="0" smtClean="0"/>
          </a:p>
          <a:p>
            <a:pPr lvl="1" algn="just"/>
            <a:r>
              <a:rPr lang="en-IN" dirty="0" smtClean="0"/>
              <a:t>all behavioural </a:t>
            </a:r>
            <a:r>
              <a:rPr lang="en-IN" dirty="0"/>
              <a:t>characteristics are achieved,</a:t>
            </a:r>
          </a:p>
          <a:p>
            <a:pPr lvl="1" algn="just"/>
            <a:r>
              <a:rPr lang="en-IN" dirty="0"/>
              <a:t>all performance requirements are attained</a:t>
            </a:r>
            <a:r>
              <a:rPr lang="en-IN" dirty="0" smtClean="0"/>
              <a:t>,</a:t>
            </a:r>
          </a:p>
          <a:p>
            <a:pPr lvl="1" algn="just"/>
            <a:r>
              <a:rPr lang="en-IN" dirty="0" smtClean="0"/>
              <a:t>documentation </a:t>
            </a:r>
            <a:r>
              <a:rPr lang="en-IN" dirty="0"/>
              <a:t>is </a:t>
            </a:r>
            <a:r>
              <a:rPr lang="en-IN" dirty="0" smtClean="0"/>
              <a:t>correct,</a:t>
            </a:r>
            <a:endParaRPr lang="en-IN" dirty="0"/>
          </a:p>
          <a:p>
            <a:pPr lvl="1" algn="just"/>
            <a:r>
              <a:rPr lang="en-IN" dirty="0" smtClean="0"/>
              <a:t>other </a:t>
            </a:r>
            <a:r>
              <a:rPr lang="en-IN" dirty="0"/>
              <a:t>requirements are met (e.g., transportability, compatibility, </a:t>
            </a:r>
            <a:r>
              <a:rPr lang="en-IN" dirty="0" smtClean="0"/>
              <a:t>error recovery</a:t>
            </a:r>
            <a:r>
              <a:rPr lang="en-IN" dirty="0"/>
              <a:t>, maintainability).</a:t>
            </a:r>
          </a:p>
        </p:txBody>
      </p:sp>
    </p:spTree>
    <p:extLst>
      <p:ext uri="{BB962C8B-B14F-4D97-AF65-F5344CB8AC3E}">
        <p14:creationId xmlns:p14="http://schemas.microsoft.com/office/powerpoint/2010/main" val="161423007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a:bodyPr>
          <a:lstStyle/>
          <a:p>
            <a:pPr algn="just"/>
            <a:r>
              <a:rPr lang="en-IN" sz="2800" dirty="0" smtClean="0"/>
              <a:t>Two </a:t>
            </a:r>
            <a:r>
              <a:rPr lang="en-IN" sz="2800" dirty="0"/>
              <a:t>possible </a:t>
            </a:r>
            <a:r>
              <a:rPr lang="en-IN" sz="2800" dirty="0" smtClean="0"/>
              <a:t>conditions after validation testing</a:t>
            </a:r>
          </a:p>
          <a:p>
            <a:pPr marL="822960" lvl="1" indent="-457200" algn="just">
              <a:buFont typeface="+mj-lt"/>
              <a:buAutoNum type="arabicPeriod"/>
            </a:pPr>
            <a:r>
              <a:rPr lang="en-IN" sz="2400" dirty="0" smtClean="0"/>
              <a:t>The </a:t>
            </a:r>
            <a:r>
              <a:rPr lang="en-IN" sz="2400" dirty="0"/>
              <a:t>function or performance characteristics conform to </a:t>
            </a:r>
            <a:r>
              <a:rPr lang="en-IN" sz="2400" dirty="0" smtClean="0"/>
              <a:t>specification and </a:t>
            </a:r>
            <a:r>
              <a:rPr lang="en-IN" sz="2400" dirty="0"/>
              <a:t>are accepted or </a:t>
            </a:r>
            <a:endParaRPr lang="en-IN" sz="2400" dirty="0" smtClean="0"/>
          </a:p>
          <a:p>
            <a:pPr marL="822960" lvl="1" indent="-457200" algn="just">
              <a:buFont typeface="+mj-lt"/>
              <a:buAutoNum type="arabicPeriod"/>
            </a:pPr>
            <a:r>
              <a:rPr lang="en-IN" sz="2400" dirty="0" smtClean="0"/>
              <a:t>A </a:t>
            </a:r>
            <a:r>
              <a:rPr lang="en-IN" sz="2400" dirty="0"/>
              <a:t>deviation from specification is uncovered and a </a:t>
            </a:r>
            <a:r>
              <a:rPr lang="en-IN" sz="2400" i="1" dirty="0" smtClean="0"/>
              <a:t>deficiency list </a:t>
            </a:r>
            <a:r>
              <a:rPr lang="en-IN" sz="2400" dirty="0"/>
              <a:t>is created</a:t>
            </a:r>
            <a:r>
              <a:rPr lang="en-IN" sz="2400" dirty="0" smtClean="0"/>
              <a:t>.</a:t>
            </a:r>
          </a:p>
          <a:p>
            <a:pPr algn="just"/>
            <a:r>
              <a:rPr lang="en-IN" sz="2800" dirty="0"/>
              <a:t>Deviation or error discovered at this stage in a project can rarely </a:t>
            </a:r>
            <a:r>
              <a:rPr lang="en-IN" sz="2800" dirty="0" smtClean="0"/>
              <a:t>be corrected </a:t>
            </a:r>
            <a:r>
              <a:rPr lang="en-IN" sz="2800" dirty="0"/>
              <a:t>prior to scheduled delivery</a:t>
            </a:r>
            <a:r>
              <a:rPr lang="en-IN" sz="2800" dirty="0" smtClean="0"/>
              <a:t>.</a:t>
            </a:r>
          </a:p>
          <a:p>
            <a:pPr algn="just"/>
            <a:r>
              <a:rPr lang="en-IN" sz="2800" dirty="0" smtClean="0"/>
              <a:t>It </a:t>
            </a:r>
            <a:r>
              <a:rPr lang="en-IN" sz="2800" dirty="0"/>
              <a:t>is often necessary to negotiate with the </a:t>
            </a:r>
            <a:r>
              <a:rPr lang="en-IN" sz="2800" dirty="0" smtClean="0"/>
              <a:t>customer to </a:t>
            </a:r>
            <a:r>
              <a:rPr lang="en-IN" sz="2800" dirty="0"/>
              <a:t>establish a method for resolving deficiencies.</a:t>
            </a:r>
          </a:p>
        </p:txBody>
      </p:sp>
    </p:spTree>
    <p:extLst>
      <p:ext uri="{BB962C8B-B14F-4D97-AF65-F5344CB8AC3E}">
        <p14:creationId xmlns:p14="http://schemas.microsoft.com/office/powerpoint/2010/main" val="12454006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600" y="1600200"/>
            <a:ext cx="10270210" cy="4873752"/>
          </a:xfrm>
        </p:spPr>
        <p:txBody>
          <a:bodyPr>
            <a:normAutofit lnSpcReduction="10000"/>
          </a:bodyPr>
          <a:lstStyle/>
          <a:p>
            <a:pPr algn="just"/>
            <a:r>
              <a:rPr lang="en-IN" sz="2800" b="1" dirty="0"/>
              <a:t>Configuration Review</a:t>
            </a:r>
            <a:endParaRPr lang="en-IN" sz="2800" b="1" dirty="0" smtClean="0"/>
          </a:p>
          <a:p>
            <a:pPr lvl="1" algn="just"/>
            <a:r>
              <a:rPr lang="en-IN" sz="2400" dirty="0" smtClean="0"/>
              <a:t>The intent of </a:t>
            </a:r>
            <a:r>
              <a:rPr lang="en-IN" sz="2400" dirty="0"/>
              <a:t>the review is to ensure that </a:t>
            </a:r>
            <a:endParaRPr lang="en-IN" sz="2400" dirty="0" smtClean="0"/>
          </a:p>
          <a:p>
            <a:pPr lvl="2" algn="just"/>
            <a:r>
              <a:rPr lang="en-IN" sz="2400" dirty="0" smtClean="0"/>
              <a:t>all </a:t>
            </a:r>
            <a:r>
              <a:rPr lang="en-IN" sz="2400" dirty="0"/>
              <a:t>elements of the software configuration have </a:t>
            </a:r>
            <a:r>
              <a:rPr lang="en-IN" sz="2400" dirty="0" smtClean="0"/>
              <a:t>been properly </a:t>
            </a:r>
            <a:r>
              <a:rPr lang="en-IN" sz="2400" dirty="0"/>
              <a:t>developed, </a:t>
            </a:r>
            <a:endParaRPr lang="en-IN" sz="2400" dirty="0" smtClean="0"/>
          </a:p>
          <a:p>
            <a:pPr lvl="2" algn="just"/>
            <a:r>
              <a:rPr lang="en-IN" sz="2400" dirty="0" smtClean="0"/>
              <a:t>are catalogued, </a:t>
            </a:r>
            <a:r>
              <a:rPr lang="en-IN" sz="2400" dirty="0"/>
              <a:t>and </a:t>
            </a:r>
            <a:endParaRPr lang="en-IN" sz="2400" dirty="0" smtClean="0"/>
          </a:p>
          <a:p>
            <a:pPr lvl="2" algn="just"/>
            <a:r>
              <a:rPr lang="en-IN" sz="2400" dirty="0" smtClean="0"/>
              <a:t>have </a:t>
            </a:r>
            <a:r>
              <a:rPr lang="en-IN" sz="2400" dirty="0"/>
              <a:t>the necessary detail to </a:t>
            </a:r>
            <a:r>
              <a:rPr lang="en-IN" sz="2400" dirty="0" smtClean="0"/>
              <a:t>support </a:t>
            </a:r>
            <a:r>
              <a:rPr lang="en-IN" sz="2400" dirty="0"/>
              <a:t>the </a:t>
            </a:r>
            <a:r>
              <a:rPr lang="en-IN" sz="2400" dirty="0" smtClean="0"/>
              <a:t>support phase </a:t>
            </a:r>
            <a:r>
              <a:rPr lang="en-IN" sz="2400" dirty="0"/>
              <a:t>of the software life cycle</a:t>
            </a:r>
            <a:r>
              <a:rPr lang="en-IN" sz="2000" dirty="0" smtClean="0"/>
              <a:t>.</a:t>
            </a:r>
          </a:p>
          <a:p>
            <a:pPr algn="just"/>
            <a:r>
              <a:rPr lang="en-IN" sz="2800" b="1" dirty="0"/>
              <a:t>Alpha and Beta </a:t>
            </a:r>
            <a:r>
              <a:rPr lang="en-IN" sz="2800" b="1" dirty="0" smtClean="0"/>
              <a:t>Testing</a:t>
            </a:r>
          </a:p>
          <a:p>
            <a:pPr lvl="1" algn="just"/>
            <a:r>
              <a:rPr lang="en-IN" sz="2400" dirty="0"/>
              <a:t>When custom software is built for one </a:t>
            </a:r>
            <a:r>
              <a:rPr lang="en-IN" sz="2400" dirty="0" smtClean="0"/>
              <a:t>customer- </a:t>
            </a:r>
            <a:r>
              <a:rPr lang="en-IN" sz="2400" dirty="0"/>
              <a:t>a series of </a:t>
            </a:r>
            <a:r>
              <a:rPr lang="en-IN" sz="2400" i="1" dirty="0"/>
              <a:t>acceptance </a:t>
            </a:r>
            <a:r>
              <a:rPr lang="en-IN" sz="2400" i="1" dirty="0" smtClean="0"/>
              <a:t>tests</a:t>
            </a:r>
            <a:r>
              <a:rPr lang="en-IN" sz="2400" dirty="0" smtClean="0"/>
              <a:t>.</a:t>
            </a:r>
            <a:endParaRPr lang="en-IN" sz="8800" b="1" dirty="0" smtClean="0"/>
          </a:p>
          <a:p>
            <a:pPr lvl="1" algn="just"/>
            <a:r>
              <a:rPr lang="en-IN" sz="2400" dirty="0"/>
              <a:t>If software is developed as a product to be used by many </a:t>
            </a:r>
            <a:r>
              <a:rPr lang="en-IN" sz="2400" dirty="0" smtClean="0"/>
              <a:t>customers-Alpha &amp; Beta Tests.</a:t>
            </a:r>
          </a:p>
          <a:p>
            <a:pPr marL="365760" lvl="1" indent="0" algn="just">
              <a:buNone/>
            </a:pPr>
            <a:endParaRPr lang="en-IN" dirty="0" smtClean="0"/>
          </a:p>
        </p:txBody>
      </p:sp>
    </p:spTree>
    <p:extLst>
      <p:ext uri="{BB962C8B-B14F-4D97-AF65-F5344CB8AC3E}">
        <p14:creationId xmlns:p14="http://schemas.microsoft.com/office/powerpoint/2010/main" val="173180579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609599" y="184486"/>
            <a:ext cx="10921139" cy="6199314"/>
          </a:xfrm>
        </p:spPr>
        <p:txBody>
          <a:bodyPr>
            <a:noAutofit/>
          </a:bodyPr>
          <a:lstStyle/>
          <a:p>
            <a:pPr algn="just"/>
            <a:r>
              <a:rPr lang="en-IN" sz="2800" b="1" dirty="0"/>
              <a:t>The </a:t>
            </a:r>
            <a:r>
              <a:rPr lang="en-IN" sz="2800" b="1" i="1" dirty="0"/>
              <a:t>alpha </a:t>
            </a:r>
            <a:r>
              <a:rPr lang="en-IN" sz="2800" b="1" i="1" dirty="0" smtClean="0"/>
              <a:t>test</a:t>
            </a:r>
          </a:p>
          <a:p>
            <a:pPr lvl="1" algn="just"/>
            <a:r>
              <a:rPr lang="en-IN" sz="2400" dirty="0" smtClean="0"/>
              <a:t>Conducted </a:t>
            </a:r>
            <a:r>
              <a:rPr lang="en-IN" sz="2400" dirty="0"/>
              <a:t>at the developer's site by a customer. </a:t>
            </a:r>
            <a:endParaRPr lang="en-IN" sz="2400" dirty="0" smtClean="0"/>
          </a:p>
          <a:p>
            <a:pPr lvl="1" algn="just"/>
            <a:r>
              <a:rPr lang="en-IN" sz="2400" dirty="0" smtClean="0"/>
              <a:t>The </a:t>
            </a:r>
            <a:r>
              <a:rPr lang="en-IN" sz="2400" dirty="0"/>
              <a:t>software </a:t>
            </a:r>
            <a:r>
              <a:rPr lang="en-IN" sz="2400" dirty="0" smtClean="0"/>
              <a:t>is used </a:t>
            </a:r>
            <a:r>
              <a:rPr lang="en-IN" sz="2400" dirty="0"/>
              <a:t>in a natural setting with the developer "looking over the shoulder" of the </a:t>
            </a:r>
            <a:r>
              <a:rPr lang="en-IN" sz="2400" dirty="0" smtClean="0"/>
              <a:t>user and </a:t>
            </a:r>
            <a:r>
              <a:rPr lang="en-IN" sz="2400" dirty="0"/>
              <a:t>recording errors and usage problems. </a:t>
            </a:r>
            <a:endParaRPr lang="en-IN" sz="2400" dirty="0" smtClean="0"/>
          </a:p>
          <a:p>
            <a:pPr lvl="1" algn="just"/>
            <a:r>
              <a:rPr lang="en-IN" sz="2400" dirty="0" smtClean="0"/>
              <a:t>Conducted </a:t>
            </a:r>
            <a:r>
              <a:rPr lang="en-IN" sz="2400" dirty="0"/>
              <a:t>in a </a:t>
            </a:r>
            <a:r>
              <a:rPr lang="en-IN" sz="2400" dirty="0" smtClean="0"/>
              <a:t>controlled environment</a:t>
            </a:r>
            <a:r>
              <a:rPr lang="en-IN" sz="2400" dirty="0"/>
              <a:t>.</a:t>
            </a:r>
          </a:p>
          <a:p>
            <a:pPr algn="just"/>
            <a:r>
              <a:rPr lang="en-IN" sz="2800" b="1" dirty="0"/>
              <a:t>The </a:t>
            </a:r>
            <a:r>
              <a:rPr lang="en-IN" sz="2800" b="1" i="1" dirty="0"/>
              <a:t>beta test </a:t>
            </a:r>
            <a:endParaRPr lang="en-IN" sz="2800" b="1" i="1" dirty="0" smtClean="0"/>
          </a:p>
          <a:p>
            <a:pPr lvl="1" algn="just"/>
            <a:r>
              <a:rPr lang="en-IN" sz="2400" dirty="0" smtClean="0"/>
              <a:t>Conducted </a:t>
            </a:r>
            <a:r>
              <a:rPr lang="en-IN" sz="2400" dirty="0"/>
              <a:t>at one or more customer sites by the end-user of </a:t>
            </a:r>
            <a:r>
              <a:rPr lang="en-IN" sz="2400" dirty="0" smtClean="0"/>
              <a:t>the software</a:t>
            </a:r>
            <a:r>
              <a:rPr lang="en-IN" sz="2400" dirty="0"/>
              <a:t>. </a:t>
            </a:r>
            <a:endParaRPr lang="en-IN" sz="2400" dirty="0" smtClean="0"/>
          </a:p>
          <a:p>
            <a:pPr lvl="1" algn="just"/>
            <a:r>
              <a:rPr lang="en-IN" sz="2400" dirty="0" smtClean="0"/>
              <a:t>The </a:t>
            </a:r>
            <a:r>
              <a:rPr lang="en-IN" sz="2400" dirty="0"/>
              <a:t>developer is generally not present. </a:t>
            </a:r>
            <a:endParaRPr lang="en-IN" sz="2400" dirty="0" smtClean="0"/>
          </a:p>
          <a:p>
            <a:pPr lvl="1" algn="just"/>
            <a:r>
              <a:rPr lang="en-IN" sz="2400" dirty="0" smtClean="0"/>
              <a:t>The beta </a:t>
            </a:r>
            <a:r>
              <a:rPr lang="en-IN" sz="2400" dirty="0"/>
              <a:t>test is a "live" application of the software in an environment that cannot be </a:t>
            </a:r>
            <a:r>
              <a:rPr lang="en-IN" sz="2400" dirty="0" smtClean="0"/>
              <a:t>controlled by </a:t>
            </a:r>
            <a:r>
              <a:rPr lang="en-IN" sz="2400" dirty="0"/>
              <a:t>the developer. </a:t>
            </a:r>
            <a:endParaRPr lang="en-IN" sz="2400" dirty="0" smtClean="0"/>
          </a:p>
          <a:p>
            <a:pPr lvl="1" algn="just"/>
            <a:r>
              <a:rPr lang="en-IN" sz="2400" dirty="0" smtClean="0"/>
              <a:t>The </a:t>
            </a:r>
            <a:r>
              <a:rPr lang="en-IN" sz="2400" dirty="0"/>
              <a:t>customer records all problems (real or imagined) </a:t>
            </a:r>
            <a:r>
              <a:rPr lang="en-IN" sz="2400" dirty="0" smtClean="0"/>
              <a:t>that are </a:t>
            </a:r>
            <a:r>
              <a:rPr lang="en-IN" sz="2400" dirty="0"/>
              <a:t>encountered during beta testing and reports these to the developer at </a:t>
            </a:r>
            <a:r>
              <a:rPr lang="en-IN" sz="2400" dirty="0" smtClean="0"/>
              <a:t>regular intervals.</a:t>
            </a:r>
          </a:p>
          <a:p>
            <a:pPr lvl="1" algn="just"/>
            <a:r>
              <a:rPr lang="en-IN" sz="2400" dirty="0" smtClean="0"/>
              <a:t>Software </a:t>
            </a:r>
            <a:r>
              <a:rPr lang="en-IN" sz="2400" dirty="0"/>
              <a:t>engineers </a:t>
            </a:r>
            <a:r>
              <a:rPr lang="en-IN" sz="2400" dirty="0" smtClean="0"/>
              <a:t>make modifications </a:t>
            </a:r>
            <a:r>
              <a:rPr lang="en-IN" sz="2400" dirty="0"/>
              <a:t>and then prepare for release of the software product to the entire </a:t>
            </a:r>
            <a:r>
              <a:rPr lang="en-IN" sz="2400" dirty="0" smtClean="0"/>
              <a:t>customer base</a:t>
            </a:r>
            <a:r>
              <a:rPr lang="en-IN" sz="2400" dirty="0"/>
              <a:t>.</a:t>
            </a:r>
          </a:p>
        </p:txBody>
      </p:sp>
    </p:spTree>
    <p:extLst>
      <p:ext uri="{BB962C8B-B14F-4D97-AF65-F5344CB8AC3E}">
        <p14:creationId xmlns:p14="http://schemas.microsoft.com/office/powerpoint/2010/main" val="152252835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Testing</a:t>
            </a:r>
            <a:endParaRPr lang="en-IN" dirty="0"/>
          </a:p>
        </p:txBody>
      </p:sp>
      <p:sp>
        <p:nvSpPr>
          <p:cNvPr id="3" name="Content Placeholder 2"/>
          <p:cNvSpPr>
            <a:spLocks noGrp="1"/>
          </p:cNvSpPr>
          <p:nvPr>
            <p:ph sz="quarter" idx="1"/>
          </p:nvPr>
        </p:nvSpPr>
        <p:spPr/>
        <p:txBody>
          <a:bodyPr>
            <a:normAutofit/>
          </a:bodyPr>
          <a:lstStyle/>
          <a:p>
            <a:pPr algn="just"/>
            <a:r>
              <a:rPr lang="en-IN" dirty="0" smtClean="0"/>
              <a:t>Software is </a:t>
            </a:r>
            <a:r>
              <a:rPr lang="en-IN" dirty="0"/>
              <a:t>incorporated with </a:t>
            </a:r>
            <a:r>
              <a:rPr lang="en-IN" dirty="0" smtClean="0"/>
              <a:t>other system </a:t>
            </a:r>
            <a:r>
              <a:rPr lang="en-IN" dirty="0"/>
              <a:t>elements (e.g., hardware, people, information)</a:t>
            </a:r>
            <a:endParaRPr lang="en-IN" dirty="0" smtClean="0"/>
          </a:p>
          <a:p>
            <a:pPr algn="just"/>
            <a:r>
              <a:rPr lang="en-IN" dirty="0" smtClean="0"/>
              <a:t>System </a:t>
            </a:r>
            <a:r>
              <a:rPr lang="en-IN" dirty="0"/>
              <a:t>testing is actually a series of different tests whose primary purpose is </a:t>
            </a:r>
            <a:r>
              <a:rPr lang="en-IN" dirty="0" smtClean="0"/>
              <a:t>to fully </a:t>
            </a:r>
            <a:r>
              <a:rPr lang="en-IN" dirty="0"/>
              <a:t>exercise the computer-based system</a:t>
            </a:r>
            <a:r>
              <a:rPr lang="en-IN" dirty="0" smtClean="0"/>
              <a:t>.</a:t>
            </a:r>
          </a:p>
          <a:p>
            <a:pPr algn="just"/>
            <a:r>
              <a:rPr lang="en-IN" dirty="0"/>
              <a:t>Recovery </a:t>
            </a:r>
            <a:r>
              <a:rPr lang="en-IN" dirty="0" smtClean="0"/>
              <a:t>Testing</a:t>
            </a:r>
          </a:p>
          <a:p>
            <a:pPr lvl="1" algn="just"/>
            <a:r>
              <a:rPr lang="en-IN" i="1" dirty="0"/>
              <a:t>Recovery testing </a:t>
            </a:r>
            <a:r>
              <a:rPr lang="en-IN" dirty="0"/>
              <a:t>is a system test that forces the software to fail in a variety of </a:t>
            </a:r>
            <a:r>
              <a:rPr lang="en-IN" dirty="0" smtClean="0"/>
              <a:t>ways and </a:t>
            </a:r>
            <a:r>
              <a:rPr lang="en-IN" dirty="0"/>
              <a:t>verifies that recovery is properly </a:t>
            </a:r>
            <a:r>
              <a:rPr lang="en-IN" dirty="0" smtClean="0"/>
              <a:t>performed</a:t>
            </a:r>
            <a:r>
              <a:rPr lang="en-IN" dirty="0"/>
              <a:t>. </a:t>
            </a:r>
            <a:endParaRPr lang="en-IN" dirty="0" smtClean="0"/>
          </a:p>
          <a:p>
            <a:pPr lvl="1" algn="just"/>
            <a:r>
              <a:rPr lang="en-IN" dirty="0" smtClean="0"/>
              <a:t>If </a:t>
            </a:r>
            <a:r>
              <a:rPr lang="en-IN" dirty="0"/>
              <a:t>recovery is automatic (</a:t>
            </a:r>
            <a:r>
              <a:rPr lang="en-IN" dirty="0" smtClean="0"/>
              <a:t>performed by </a:t>
            </a:r>
            <a:r>
              <a:rPr lang="en-IN" dirty="0"/>
              <a:t>the system itself), </a:t>
            </a:r>
            <a:r>
              <a:rPr lang="en-IN" dirty="0" smtClean="0"/>
              <a:t>re-initialization</a:t>
            </a:r>
            <a:r>
              <a:rPr lang="en-IN" dirty="0"/>
              <a:t>, </a:t>
            </a:r>
            <a:r>
              <a:rPr lang="en-IN" dirty="0" smtClean="0"/>
              <a:t>check-pointing </a:t>
            </a:r>
            <a:r>
              <a:rPr lang="en-IN" dirty="0"/>
              <a:t>mechanisms, data recovery, </a:t>
            </a:r>
            <a:r>
              <a:rPr lang="en-IN" dirty="0" smtClean="0"/>
              <a:t>and restart </a:t>
            </a:r>
            <a:r>
              <a:rPr lang="en-IN" dirty="0"/>
              <a:t>are evaluated for correctness</a:t>
            </a:r>
            <a:r>
              <a:rPr lang="en-IN" dirty="0" smtClean="0"/>
              <a:t>.</a:t>
            </a:r>
          </a:p>
          <a:p>
            <a:pPr lvl="1" algn="just"/>
            <a:r>
              <a:rPr lang="en-IN" dirty="0" smtClean="0"/>
              <a:t>If </a:t>
            </a:r>
            <a:r>
              <a:rPr lang="en-IN" dirty="0"/>
              <a:t>recovery requires human intervention, </a:t>
            </a:r>
            <a:r>
              <a:rPr lang="en-IN" dirty="0" smtClean="0"/>
              <a:t>the mean-time-to-repair </a:t>
            </a:r>
            <a:r>
              <a:rPr lang="en-IN" dirty="0"/>
              <a:t>(MTTR) is evaluated to determine whether it is within </a:t>
            </a:r>
            <a:r>
              <a:rPr lang="en-IN" dirty="0" smtClean="0"/>
              <a:t>acceptable limits</a:t>
            </a:r>
            <a:r>
              <a:rPr lang="en-IN" dirty="0"/>
              <a:t>.</a:t>
            </a:r>
          </a:p>
        </p:txBody>
      </p:sp>
    </p:spTree>
    <p:extLst>
      <p:ext uri="{BB962C8B-B14F-4D97-AF65-F5344CB8AC3E}">
        <p14:creationId xmlns:p14="http://schemas.microsoft.com/office/powerpoint/2010/main" val="276600085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77687" y="978794"/>
            <a:ext cx="11131826" cy="5469884"/>
          </a:xfrm>
        </p:spPr>
        <p:txBody>
          <a:bodyPr>
            <a:noAutofit/>
          </a:bodyPr>
          <a:lstStyle/>
          <a:p>
            <a:pPr algn="just">
              <a:lnSpc>
                <a:spcPct val="150000"/>
              </a:lnSpc>
            </a:pPr>
            <a:r>
              <a:rPr lang="en-IN" dirty="0"/>
              <a:t>Security </a:t>
            </a:r>
            <a:r>
              <a:rPr lang="en-IN" dirty="0" smtClean="0"/>
              <a:t>Testing</a:t>
            </a:r>
          </a:p>
          <a:p>
            <a:pPr lvl="1" algn="just">
              <a:lnSpc>
                <a:spcPct val="150000"/>
              </a:lnSpc>
            </a:pPr>
            <a:r>
              <a:rPr lang="en-IN" sz="2400" i="1" dirty="0"/>
              <a:t>Security testing </a:t>
            </a:r>
            <a:r>
              <a:rPr lang="en-IN" sz="2400" dirty="0"/>
              <a:t>attempts to verify that protection mechanisms built into a </a:t>
            </a:r>
            <a:r>
              <a:rPr lang="en-IN" sz="2400" dirty="0" smtClean="0"/>
              <a:t>system will</a:t>
            </a:r>
            <a:r>
              <a:rPr lang="en-IN" sz="2400" dirty="0"/>
              <a:t>, in fact, protect it from improper penetration</a:t>
            </a:r>
            <a:r>
              <a:rPr lang="en-IN" sz="2400" dirty="0" smtClean="0"/>
              <a:t>.</a:t>
            </a:r>
          </a:p>
          <a:p>
            <a:pPr lvl="2" algn="just">
              <a:lnSpc>
                <a:spcPct val="150000"/>
              </a:lnSpc>
            </a:pPr>
            <a:r>
              <a:rPr lang="en-IN" sz="2400" dirty="0"/>
              <a:t>Penetration spans a broad range of activities: </a:t>
            </a:r>
            <a:endParaRPr lang="en-IN" sz="2400" dirty="0" smtClean="0"/>
          </a:p>
          <a:p>
            <a:pPr lvl="3" algn="just">
              <a:lnSpc>
                <a:spcPct val="150000"/>
              </a:lnSpc>
            </a:pPr>
            <a:r>
              <a:rPr lang="en-IN" sz="2400" dirty="0" smtClean="0"/>
              <a:t>Hackers </a:t>
            </a:r>
            <a:r>
              <a:rPr lang="en-IN" sz="2400" dirty="0"/>
              <a:t>who attempt </a:t>
            </a:r>
            <a:r>
              <a:rPr lang="en-IN" sz="2400" dirty="0" smtClean="0"/>
              <a:t>to penetrate </a:t>
            </a:r>
            <a:r>
              <a:rPr lang="en-IN" sz="2400" dirty="0"/>
              <a:t>systems for sport; </a:t>
            </a:r>
            <a:endParaRPr lang="en-IN" sz="2400" dirty="0" smtClean="0"/>
          </a:p>
          <a:p>
            <a:pPr lvl="3" algn="just">
              <a:lnSpc>
                <a:spcPct val="150000"/>
              </a:lnSpc>
            </a:pPr>
            <a:r>
              <a:rPr lang="en-IN" sz="2400" dirty="0" smtClean="0"/>
              <a:t>Disgruntled </a:t>
            </a:r>
            <a:r>
              <a:rPr lang="en-IN" sz="2400" dirty="0"/>
              <a:t>employees who attempt to penetrate </a:t>
            </a:r>
            <a:r>
              <a:rPr lang="en-IN" sz="2400" dirty="0" smtClean="0"/>
              <a:t>for revenge</a:t>
            </a:r>
            <a:r>
              <a:rPr lang="en-IN" sz="2400" dirty="0"/>
              <a:t>; </a:t>
            </a:r>
            <a:endParaRPr lang="en-IN" sz="2400" dirty="0" smtClean="0"/>
          </a:p>
          <a:p>
            <a:pPr lvl="3" algn="just">
              <a:lnSpc>
                <a:spcPct val="150000"/>
              </a:lnSpc>
            </a:pPr>
            <a:r>
              <a:rPr lang="en-IN" sz="2400" dirty="0" smtClean="0"/>
              <a:t>Dishonest </a:t>
            </a:r>
            <a:r>
              <a:rPr lang="en-IN" sz="2400" dirty="0"/>
              <a:t>individuals who attempt to penetrate for illicit personal gain.</a:t>
            </a:r>
            <a:endParaRPr lang="en-IN" sz="7200" dirty="0" smtClean="0"/>
          </a:p>
          <a:p>
            <a:pPr lvl="1" algn="just">
              <a:lnSpc>
                <a:spcPct val="150000"/>
              </a:lnSpc>
            </a:pPr>
            <a:r>
              <a:rPr lang="en-IN" sz="2400" dirty="0" smtClean="0"/>
              <a:t>The </a:t>
            </a:r>
            <a:r>
              <a:rPr lang="en-IN" sz="2400" dirty="0"/>
              <a:t>tester plays the role(s) of the individual who desires </a:t>
            </a:r>
            <a:r>
              <a:rPr lang="en-IN" sz="2400" dirty="0" smtClean="0"/>
              <a:t>to penetrate </a:t>
            </a:r>
            <a:r>
              <a:rPr lang="en-IN" sz="2400" dirty="0"/>
              <a:t>the system.</a:t>
            </a:r>
            <a:r>
              <a:rPr lang="en-IN" sz="2000" dirty="0"/>
              <a:t> </a:t>
            </a:r>
            <a:endParaRPr lang="en-IN" sz="2000" dirty="0" smtClean="0"/>
          </a:p>
        </p:txBody>
      </p:sp>
      <p:sp>
        <p:nvSpPr>
          <p:cNvPr id="5" name="Title 4"/>
          <p:cNvSpPr>
            <a:spLocks noGrp="1"/>
          </p:cNvSpPr>
          <p:nvPr>
            <p:ph type="title"/>
          </p:nvPr>
        </p:nvSpPr>
        <p:spPr>
          <a:xfrm>
            <a:off x="609600" y="-60216"/>
            <a:ext cx="9956800" cy="1143000"/>
          </a:xfrm>
        </p:spPr>
        <p:txBody>
          <a:bodyPr/>
          <a:lstStyle/>
          <a:p>
            <a:r>
              <a:rPr lang="en-US" dirty="0" err="1" smtClean="0"/>
              <a:t>Contnd</a:t>
            </a:r>
            <a:r>
              <a:rPr lang="en-US" dirty="0" smtClean="0"/>
              <a:t>..</a:t>
            </a:r>
            <a:endParaRPr lang="en-IN" dirty="0"/>
          </a:p>
        </p:txBody>
      </p:sp>
    </p:spTree>
    <p:extLst>
      <p:ext uri="{BB962C8B-B14F-4D97-AF65-F5344CB8AC3E}">
        <p14:creationId xmlns:p14="http://schemas.microsoft.com/office/powerpoint/2010/main" val="22674561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377687" y="1223492"/>
            <a:ext cx="11072191" cy="4992045"/>
          </a:xfrm>
        </p:spPr>
        <p:txBody>
          <a:bodyPr>
            <a:noAutofit/>
          </a:bodyPr>
          <a:lstStyle/>
          <a:p>
            <a:pPr algn="just">
              <a:lnSpc>
                <a:spcPct val="150000"/>
              </a:lnSpc>
            </a:pPr>
            <a:r>
              <a:rPr lang="en-IN" dirty="0"/>
              <a:t>Anything goes! The tester may attempt to </a:t>
            </a:r>
          </a:p>
          <a:p>
            <a:pPr lvl="1" algn="just">
              <a:lnSpc>
                <a:spcPct val="150000"/>
              </a:lnSpc>
            </a:pPr>
            <a:r>
              <a:rPr lang="en-IN" sz="2000" dirty="0"/>
              <a:t>acquire passwords through external clerical means; </a:t>
            </a:r>
          </a:p>
          <a:p>
            <a:pPr lvl="1" algn="just">
              <a:lnSpc>
                <a:spcPct val="150000"/>
              </a:lnSpc>
            </a:pPr>
            <a:r>
              <a:rPr lang="en-IN" sz="2000" dirty="0"/>
              <a:t>may attack the system with custom software designed to breakdown any defences that have been constructed; </a:t>
            </a:r>
          </a:p>
          <a:p>
            <a:pPr lvl="1" algn="just">
              <a:lnSpc>
                <a:spcPct val="150000"/>
              </a:lnSpc>
            </a:pPr>
            <a:r>
              <a:rPr lang="en-IN" sz="2000" dirty="0"/>
              <a:t>may overwhelm the system, thereby denying service to others; </a:t>
            </a:r>
          </a:p>
          <a:p>
            <a:pPr lvl="1" algn="just">
              <a:lnSpc>
                <a:spcPct val="150000"/>
              </a:lnSpc>
            </a:pPr>
            <a:r>
              <a:rPr lang="en-IN" sz="2000" dirty="0"/>
              <a:t>may purposely cause system errors, hoping to penetrate during recovery; </a:t>
            </a:r>
          </a:p>
          <a:p>
            <a:pPr lvl="1" algn="just">
              <a:lnSpc>
                <a:spcPct val="150000"/>
              </a:lnSpc>
            </a:pPr>
            <a:r>
              <a:rPr lang="en-IN" sz="2000" dirty="0"/>
              <a:t>may browse through insecure data, hoping to find the key to system entry.</a:t>
            </a:r>
          </a:p>
          <a:p>
            <a:pPr algn="just">
              <a:lnSpc>
                <a:spcPct val="170000"/>
              </a:lnSpc>
            </a:pPr>
            <a:r>
              <a:rPr lang="en-IN" dirty="0"/>
              <a:t>The role of the system designer is to make penetration cost more than the value of the information that will be obtained</a:t>
            </a:r>
            <a:r>
              <a:rPr lang="en-IN" sz="2000" dirty="0"/>
              <a:t>.</a:t>
            </a:r>
          </a:p>
        </p:txBody>
      </p:sp>
    </p:spTree>
    <p:extLst>
      <p:ext uri="{BB962C8B-B14F-4D97-AF65-F5344CB8AC3E}">
        <p14:creationId xmlns:p14="http://schemas.microsoft.com/office/powerpoint/2010/main" val="40347802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600" y="1600200"/>
            <a:ext cx="10543504" cy="4873752"/>
          </a:xfrm>
        </p:spPr>
        <p:txBody>
          <a:bodyPr>
            <a:normAutofit/>
          </a:bodyPr>
          <a:lstStyle/>
          <a:p>
            <a:pPr algn="just">
              <a:lnSpc>
                <a:spcPct val="150000"/>
              </a:lnSpc>
            </a:pPr>
            <a:r>
              <a:rPr lang="en-IN" sz="3200" dirty="0"/>
              <a:t>Stress </a:t>
            </a:r>
            <a:r>
              <a:rPr lang="en-IN" sz="3200" dirty="0" smtClean="0"/>
              <a:t>Testing</a:t>
            </a:r>
          </a:p>
          <a:p>
            <a:pPr lvl="1" algn="just">
              <a:lnSpc>
                <a:spcPct val="150000"/>
              </a:lnSpc>
            </a:pPr>
            <a:r>
              <a:rPr lang="en-IN" sz="2800" dirty="0" smtClean="0"/>
              <a:t>Executes </a:t>
            </a:r>
            <a:r>
              <a:rPr lang="en-IN" sz="2800" dirty="0"/>
              <a:t>a system in a manner that demands resources in </a:t>
            </a:r>
            <a:r>
              <a:rPr lang="en-IN" sz="2800" dirty="0" smtClean="0"/>
              <a:t>abnormal quantity</a:t>
            </a:r>
            <a:r>
              <a:rPr lang="en-IN" sz="2800" dirty="0"/>
              <a:t>, frequency, or volume</a:t>
            </a:r>
            <a:r>
              <a:rPr lang="en-IN" sz="2800" dirty="0" smtClean="0"/>
              <a:t>.</a:t>
            </a:r>
          </a:p>
          <a:p>
            <a:pPr lvl="1" algn="just">
              <a:lnSpc>
                <a:spcPct val="150000"/>
              </a:lnSpc>
            </a:pPr>
            <a:r>
              <a:rPr lang="en-IN" sz="2800" dirty="0"/>
              <a:t>Sensitivity </a:t>
            </a:r>
            <a:r>
              <a:rPr lang="en-IN" sz="2800" dirty="0" smtClean="0"/>
              <a:t>testing (a stress testing variant)</a:t>
            </a:r>
            <a:endParaRPr lang="en-IN" sz="2800" dirty="0"/>
          </a:p>
          <a:p>
            <a:pPr lvl="2" algn="just">
              <a:lnSpc>
                <a:spcPct val="150000"/>
              </a:lnSpc>
            </a:pPr>
            <a:r>
              <a:rPr lang="en-IN" sz="2400" dirty="0" smtClean="0"/>
              <a:t>Attempts </a:t>
            </a:r>
            <a:r>
              <a:rPr lang="en-IN" sz="2400" dirty="0"/>
              <a:t>to uncover data combinations within valid input classes that may </a:t>
            </a:r>
            <a:r>
              <a:rPr lang="en-IN" sz="2400" dirty="0" smtClean="0"/>
              <a:t>cause instability </a:t>
            </a:r>
            <a:r>
              <a:rPr lang="en-IN" sz="2400" dirty="0"/>
              <a:t>or improper processing</a:t>
            </a:r>
            <a:r>
              <a:rPr lang="en-IN" sz="2400" dirty="0" smtClean="0"/>
              <a:t>.</a:t>
            </a:r>
          </a:p>
        </p:txBody>
      </p:sp>
    </p:spTree>
    <p:extLst>
      <p:ext uri="{BB962C8B-B14F-4D97-AF65-F5344CB8AC3E}">
        <p14:creationId xmlns:p14="http://schemas.microsoft.com/office/powerpoint/2010/main" val="261645866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a:bodyPr>
          <a:lstStyle/>
          <a:p>
            <a:pPr algn="just"/>
            <a:r>
              <a:rPr lang="en-IN" sz="2800" dirty="0"/>
              <a:t>Performance Testing</a:t>
            </a:r>
          </a:p>
          <a:p>
            <a:pPr lvl="1" algn="just"/>
            <a:r>
              <a:rPr lang="en-IN" sz="2400" dirty="0"/>
              <a:t>Designed to test the run-time performance of software within the context of an integrated system. </a:t>
            </a:r>
          </a:p>
          <a:p>
            <a:pPr lvl="1" algn="just"/>
            <a:r>
              <a:rPr lang="en-IN" sz="2400" dirty="0"/>
              <a:t>Performance testing occurs throughout all steps in the testing process.</a:t>
            </a:r>
          </a:p>
          <a:p>
            <a:pPr lvl="1" algn="just"/>
            <a:r>
              <a:rPr lang="en-IN" sz="2400" dirty="0"/>
              <a:t>Performance tests are often coupled with stress testing and usually require both hardware and software instrumentation</a:t>
            </a:r>
          </a:p>
          <a:p>
            <a:pPr lvl="1" algn="just"/>
            <a:r>
              <a:rPr lang="en-IN" sz="2400" dirty="0"/>
              <a:t>External </a:t>
            </a:r>
            <a:r>
              <a:rPr lang="en-IN" sz="2400" dirty="0" smtClean="0"/>
              <a:t>instru</a:t>
            </a:r>
            <a:r>
              <a:rPr lang="en-IN" sz="2400" dirty="0"/>
              <a:t>mentation can monitor </a:t>
            </a:r>
            <a:endParaRPr lang="en-IN" sz="2400" dirty="0" smtClean="0"/>
          </a:p>
          <a:p>
            <a:pPr lvl="2" algn="just"/>
            <a:r>
              <a:rPr lang="en-IN" sz="2000" dirty="0" smtClean="0"/>
              <a:t>execution </a:t>
            </a:r>
            <a:r>
              <a:rPr lang="en-IN" sz="2000" dirty="0"/>
              <a:t>intervals</a:t>
            </a:r>
            <a:r>
              <a:rPr lang="en-IN" sz="2000" dirty="0" smtClean="0"/>
              <a:t>,</a:t>
            </a:r>
          </a:p>
          <a:p>
            <a:pPr lvl="2" algn="just"/>
            <a:r>
              <a:rPr lang="en-IN" sz="2000" dirty="0" smtClean="0"/>
              <a:t>log </a:t>
            </a:r>
            <a:r>
              <a:rPr lang="en-IN" sz="2000" dirty="0"/>
              <a:t>events (e.g., interrupts) as they occur</a:t>
            </a:r>
            <a:r>
              <a:rPr lang="en-IN" sz="2000" dirty="0" smtClean="0"/>
              <a:t>, and </a:t>
            </a:r>
          </a:p>
          <a:p>
            <a:pPr lvl="2" algn="just"/>
            <a:r>
              <a:rPr lang="en-IN" sz="2000" dirty="0" smtClean="0"/>
              <a:t>sample </a:t>
            </a:r>
            <a:r>
              <a:rPr lang="en-IN" sz="2000" dirty="0"/>
              <a:t>machine states on a regular basis</a:t>
            </a:r>
          </a:p>
          <a:p>
            <a:pPr algn="just"/>
            <a:endParaRPr lang="en-IN" sz="2800" dirty="0"/>
          </a:p>
        </p:txBody>
      </p:sp>
    </p:spTree>
    <p:extLst>
      <p:ext uri="{BB962C8B-B14F-4D97-AF65-F5344CB8AC3E}">
        <p14:creationId xmlns:p14="http://schemas.microsoft.com/office/powerpoint/2010/main" val="12495371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lstStyle/>
          <a:p>
            <a:pPr algn="just"/>
            <a:r>
              <a:rPr lang="en-IN" dirty="0"/>
              <a:t>Deployment </a:t>
            </a:r>
            <a:r>
              <a:rPr lang="en-IN" dirty="0" smtClean="0"/>
              <a:t>Testing (</a:t>
            </a:r>
            <a:r>
              <a:rPr lang="en-IN" i="1" dirty="0"/>
              <a:t>configuration </a:t>
            </a:r>
            <a:r>
              <a:rPr lang="en-IN" i="1" dirty="0" smtClean="0"/>
              <a:t>testing)</a:t>
            </a:r>
          </a:p>
          <a:p>
            <a:pPr lvl="1" algn="just"/>
            <a:r>
              <a:rPr lang="en-IN" dirty="0" smtClean="0"/>
              <a:t>Exercises </a:t>
            </a:r>
            <a:r>
              <a:rPr lang="en-IN" dirty="0"/>
              <a:t>the software in each environment in which it is </a:t>
            </a:r>
            <a:r>
              <a:rPr lang="en-IN" dirty="0" smtClean="0"/>
              <a:t>to operate.</a:t>
            </a:r>
          </a:p>
          <a:p>
            <a:pPr lvl="1" algn="just"/>
            <a:r>
              <a:rPr lang="en-IN" dirty="0" smtClean="0"/>
              <a:t>Examines </a:t>
            </a:r>
            <a:r>
              <a:rPr lang="en-IN" dirty="0"/>
              <a:t>all installation procedures </a:t>
            </a:r>
            <a:r>
              <a:rPr lang="en-IN" dirty="0" smtClean="0"/>
              <a:t>and specialized </a:t>
            </a:r>
            <a:r>
              <a:rPr lang="en-IN" dirty="0"/>
              <a:t>installation software (e.g., “installers”) that will be used by </a:t>
            </a:r>
            <a:r>
              <a:rPr lang="en-IN" dirty="0" smtClean="0"/>
              <a:t>customers,</a:t>
            </a:r>
          </a:p>
          <a:p>
            <a:pPr lvl="1" algn="just"/>
            <a:r>
              <a:rPr lang="en-IN" dirty="0" smtClean="0"/>
              <a:t>All </a:t>
            </a:r>
            <a:r>
              <a:rPr lang="en-IN" dirty="0"/>
              <a:t>documentation that will be used to introduce the software to end users.</a:t>
            </a:r>
            <a:endParaRPr lang="en-IN" dirty="0" smtClean="0"/>
          </a:p>
        </p:txBody>
      </p:sp>
    </p:spTree>
    <p:extLst>
      <p:ext uri="{BB962C8B-B14F-4D97-AF65-F5344CB8AC3E}">
        <p14:creationId xmlns:p14="http://schemas.microsoft.com/office/powerpoint/2010/main" val="3813897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Techniques</a:t>
            </a:r>
            <a:endParaRPr lang="en-IN" dirty="0"/>
          </a:p>
        </p:txBody>
      </p:sp>
      <p:sp>
        <p:nvSpPr>
          <p:cNvPr id="3" name="Content Placeholder 2"/>
          <p:cNvSpPr>
            <a:spLocks noGrp="1"/>
          </p:cNvSpPr>
          <p:nvPr>
            <p:ph sz="quarter" idx="1"/>
          </p:nvPr>
        </p:nvSpPr>
        <p:spPr/>
        <p:txBody>
          <a:bodyPr/>
          <a:lstStyle/>
          <a:p>
            <a:r>
              <a:rPr lang="en-IN" dirty="0"/>
              <a:t>Drivers and </a:t>
            </a:r>
            <a:r>
              <a:rPr lang="en-IN" dirty="0" smtClean="0"/>
              <a:t>Stubs</a:t>
            </a:r>
          </a:p>
          <a:p>
            <a:endParaRPr lang="en-IN" dirty="0"/>
          </a:p>
        </p:txBody>
      </p:sp>
      <p:pic>
        <p:nvPicPr>
          <p:cNvPr id="5" name="Picture 4"/>
          <p:cNvPicPr>
            <a:picLocks noChangeAspect="1"/>
          </p:cNvPicPr>
          <p:nvPr/>
        </p:nvPicPr>
        <p:blipFill>
          <a:blip r:embed="rId2"/>
          <a:stretch>
            <a:fillRect/>
          </a:stretch>
        </p:blipFill>
        <p:spPr>
          <a:xfrm>
            <a:off x="2632369" y="2353486"/>
            <a:ext cx="6261955" cy="4295291"/>
          </a:xfrm>
          <a:prstGeom prst="rect">
            <a:avLst/>
          </a:prstGeom>
        </p:spPr>
      </p:pic>
    </p:spTree>
    <p:extLst>
      <p:ext uri="{BB962C8B-B14F-4D97-AF65-F5344CB8AC3E}">
        <p14:creationId xmlns:p14="http://schemas.microsoft.com/office/powerpoint/2010/main" val="34181128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DEBUGGING</a:t>
            </a:r>
          </a:p>
        </p:txBody>
      </p:sp>
      <p:sp>
        <p:nvSpPr>
          <p:cNvPr id="3" name="Content Placeholder 2"/>
          <p:cNvSpPr>
            <a:spLocks noGrp="1"/>
          </p:cNvSpPr>
          <p:nvPr>
            <p:ph sz="quarter" idx="1"/>
          </p:nvPr>
        </p:nvSpPr>
        <p:spPr/>
        <p:txBody>
          <a:bodyPr>
            <a:normAutofit/>
          </a:bodyPr>
          <a:lstStyle/>
          <a:p>
            <a:pPr algn="just"/>
            <a:r>
              <a:rPr lang="en-IN" i="1" dirty="0" smtClean="0"/>
              <a:t>Debugging </a:t>
            </a:r>
            <a:r>
              <a:rPr lang="en-IN" dirty="0"/>
              <a:t>occurs as a consequence of successful </a:t>
            </a:r>
            <a:r>
              <a:rPr lang="en-IN" dirty="0" smtClean="0"/>
              <a:t>testing.</a:t>
            </a:r>
          </a:p>
          <a:p>
            <a:pPr algn="just"/>
            <a:r>
              <a:rPr lang="en-IN" dirty="0" smtClean="0"/>
              <a:t>The </a:t>
            </a:r>
            <a:r>
              <a:rPr lang="en-IN" dirty="0"/>
              <a:t>process that results in the removal of the </a:t>
            </a:r>
            <a:r>
              <a:rPr lang="en-IN" dirty="0" smtClean="0"/>
              <a:t>error.</a:t>
            </a:r>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r>
              <a:rPr lang="en-IN" dirty="0" smtClean="0"/>
              <a:t>Two outcomes:</a:t>
            </a:r>
          </a:p>
          <a:p>
            <a:pPr marL="822960" lvl="1" indent="-457200" algn="just">
              <a:buFont typeface="+mj-lt"/>
              <a:buAutoNum type="arabicPeriod"/>
            </a:pPr>
            <a:r>
              <a:rPr lang="en-IN" dirty="0" smtClean="0"/>
              <a:t>The </a:t>
            </a:r>
            <a:r>
              <a:rPr lang="en-IN" dirty="0"/>
              <a:t>cause </a:t>
            </a:r>
            <a:r>
              <a:rPr lang="en-IN" dirty="0" smtClean="0"/>
              <a:t>will be </a:t>
            </a:r>
            <a:r>
              <a:rPr lang="en-IN" dirty="0"/>
              <a:t>found and corrected, or </a:t>
            </a:r>
            <a:endParaRPr lang="en-IN" dirty="0" smtClean="0"/>
          </a:p>
          <a:p>
            <a:pPr marL="822960" lvl="1" indent="-457200" algn="just">
              <a:buFont typeface="+mj-lt"/>
              <a:buAutoNum type="arabicPeriod"/>
            </a:pPr>
            <a:r>
              <a:rPr lang="en-IN" dirty="0" smtClean="0"/>
              <a:t>The </a:t>
            </a:r>
            <a:r>
              <a:rPr lang="en-IN" dirty="0"/>
              <a:t>cause will not be found.</a:t>
            </a:r>
          </a:p>
        </p:txBody>
      </p:sp>
      <p:pic>
        <p:nvPicPr>
          <p:cNvPr id="4" name="Picture 3"/>
          <p:cNvPicPr>
            <a:picLocks noChangeAspect="1"/>
          </p:cNvPicPr>
          <p:nvPr/>
        </p:nvPicPr>
        <p:blipFill>
          <a:blip r:embed="rId2"/>
          <a:stretch>
            <a:fillRect/>
          </a:stretch>
        </p:blipFill>
        <p:spPr>
          <a:xfrm>
            <a:off x="2312738" y="2465512"/>
            <a:ext cx="5994312" cy="2674047"/>
          </a:xfrm>
          <a:prstGeom prst="rect">
            <a:avLst/>
          </a:prstGeom>
        </p:spPr>
      </p:pic>
    </p:spTree>
    <p:extLst>
      <p:ext uri="{BB962C8B-B14F-4D97-AF65-F5344CB8AC3E}">
        <p14:creationId xmlns:p14="http://schemas.microsoft.com/office/powerpoint/2010/main" val="375488346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smtClean="0"/>
              <a:t>..</a:t>
            </a:r>
            <a:endParaRPr lang="en-IN"/>
          </a:p>
        </p:txBody>
      </p:sp>
      <p:sp>
        <p:nvSpPr>
          <p:cNvPr id="3" name="Content Placeholder 2"/>
          <p:cNvSpPr>
            <a:spLocks noGrp="1"/>
          </p:cNvSpPr>
          <p:nvPr>
            <p:ph sz="quarter" idx="1"/>
          </p:nvPr>
        </p:nvSpPr>
        <p:spPr/>
        <p:txBody>
          <a:bodyPr>
            <a:normAutofit/>
          </a:bodyPr>
          <a:lstStyle/>
          <a:p>
            <a:r>
              <a:rPr lang="en-IN" sz="2800" dirty="0"/>
              <a:t>Debugging </a:t>
            </a:r>
            <a:r>
              <a:rPr lang="en-IN" sz="2800" dirty="0" smtClean="0"/>
              <a:t>Approaches</a:t>
            </a:r>
          </a:p>
          <a:p>
            <a:pPr marL="822960" lvl="1" indent="-457200">
              <a:buFont typeface="+mj-lt"/>
              <a:buAutoNum type="arabicPeriod"/>
            </a:pPr>
            <a:r>
              <a:rPr lang="en-IN" sz="2400" dirty="0" smtClean="0"/>
              <a:t>Brute </a:t>
            </a:r>
            <a:r>
              <a:rPr lang="en-IN" sz="2400" dirty="0"/>
              <a:t>force, </a:t>
            </a:r>
            <a:endParaRPr lang="en-IN" sz="2400" dirty="0" smtClean="0"/>
          </a:p>
          <a:p>
            <a:pPr marL="822960" lvl="1" indent="-457200">
              <a:buFont typeface="+mj-lt"/>
              <a:buAutoNum type="arabicPeriod"/>
            </a:pPr>
            <a:r>
              <a:rPr lang="en-IN" sz="2400" dirty="0" smtClean="0"/>
              <a:t>Backtracking</a:t>
            </a:r>
            <a:r>
              <a:rPr lang="en-IN" sz="2400" dirty="0"/>
              <a:t>, and </a:t>
            </a:r>
            <a:endParaRPr lang="en-IN" sz="2400" dirty="0" smtClean="0"/>
          </a:p>
          <a:p>
            <a:pPr marL="822960" lvl="1" indent="-457200">
              <a:buFont typeface="+mj-lt"/>
              <a:buAutoNum type="arabicPeriod"/>
            </a:pPr>
            <a:r>
              <a:rPr lang="en-IN" sz="2400" dirty="0" smtClean="0"/>
              <a:t>Cause </a:t>
            </a:r>
            <a:r>
              <a:rPr lang="en-IN" sz="2400" dirty="0"/>
              <a:t>elimination</a:t>
            </a:r>
          </a:p>
        </p:txBody>
      </p:sp>
    </p:spTree>
    <p:extLst>
      <p:ext uri="{BB962C8B-B14F-4D97-AF65-F5344CB8AC3E}">
        <p14:creationId xmlns:p14="http://schemas.microsoft.com/office/powerpoint/2010/main" val="17198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a:bodyPr>
          <a:lstStyle/>
          <a:p>
            <a:r>
              <a:rPr lang="en-US" dirty="0" smtClean="0"/>
              <a:t>To test module</a:t>
            </a:r>
            <a:r>
              <a:rPr lang="en-US" sz="2000" dirty="0" smtClean="0"/>
              <a:t> a, </a:t>
            </a:r>
            <a:r>
              <a:rPr lang="en-US" dirty="0" smtClean="0"/>
              <a:t>modules </a:t>
            </a:r>
            <a:r>
              <a:rPr lang="en-US" sz="2000" dirty="0" smtClean="0"/>
              <a:t>b, c, d</a:t>
            </a:r>
            <a:r>
              <a:rPr lang="en-US" dirty="0" smtClean="0"/>
              <a:t> must be stubs</a:t>
            </a:r>
          </a:p>
          <a:p>
            <a:pPr lvl="1"/>
            <a:r>
              <a:rPr lang="en-US" dirty="0" smtClean="0"/>
              <a:t>Empty module, or</a:t>
            </a:r>
          </a:p>
          <a:p>
            <a:pPr lvl="1"/>
            <a:r>
              <a:rPr lang="en-US" dirty="0" smtClean="0"/>
              <a:t>Prints message ("Procedure </a:t>
            </a:r>
            <a:r>
              <a:rPr lang="en-US" sz="2000" dirty="0" err="1" smtClean="0"/>
              <a:t>radarCalc</a:t>
            </a:r>
            <a:r>
              <a:rPr lang="en-US" dirty="0" smtClean="0"/>
              <a:t> called"), or</a:t>
            </a:r>
          </a:p>
          <a:p>
            <a:pPr lvl="1"/>
            <a:r>
              <a:rPr lang="en-US" dirty="0" smtClean="0"/>
              <a:t>Returns precooked values from preplanned test cases </a:t>
            </a:r>
          </a:p>
          <a:p>
            <a:r>
              <a:rPr lang="en-US" dirty="0" smtClean="0"/>
              <a:t>To </a:t>
            </a:r>
            <a:r>
              <a:rPr lang="en-US" dirty="0"/>
              <a:t>test module</a:t>
            </a:r>
            <a:r>
              <a:rPr lang="en-US" dirty="0">
                <a:latin typeface="Courier" charset="0"/>
              </a:rPr>
              <a:t> </a:t>
            </a:r>
            <a:r>
              <a:rPr lang="en-US" sz="2000" dirty="0"/>
              <a:t>h</a:t>
            </a:r>
            <a:r>
              <a:rPr lang="en-US" dirty="0">
                <a:latin typeface="Courier" charset="0"/>
              </a:rPr>
              <a:t> </a:t>
            </a:r>
            <a:r>
              <a:rPr lang="en-US" dirty="0"/>
              <a:t>on its own requires a driver, which calls it </a:t>
            </a:r>
          </a:p>
          <a:p>
            <a:pPr lvl="1"/>
            <a:r>
              <a:rPr lang="en-US" dirty="0" smtClean="0"/>
              <a:t>Each time </a:t>
            </a:r>
            <a:r>
              <a:rPr lang="en-US" dirty="0"/>
              <a:t>checking value </a:t>
            </a:r>
            <a:r>
              <a:rPr lang="en-US" dirty="0" smtClean="0"/>
              <a:t>returned if tested;</a:t>
            </a:r>
          </a:p>
          <a:p>
            <a:pPr lvl="2"/>
            <a:r>
              <a:rPr lang="en-US" dirty="0" smtClean="0"/>
              <a:t>Once</a:t>
            </a:r>
            <a:r>
              <a:rPr lang="en-US" dirty="0"/>
              <a:t>, or </a:t>
            </a:r>
            <a:r>
              <a:rPr lang="en-US" smtClean="0"/>
              <a:t>Several times </a:t>
            </a:r>
            <a:endParaRPr lang="en-US" dirty="0"/>
          </a:p>
          <a:p>
            <a:r>
              <a:rPr lang="en-US" dirty="0"/>
              <a:t>Testing module</a:t>
            </a:r>
            <a:r>
              <a:rPr lang="en-US" dirty="0">
                <a:latin typeface="Courier" charset="0"/>
              </a:rPr>
              <a:t> </a:t>
            </a:r>
            <a:r>
              <a:rPr lang="en-US" sz="2000" dirty="0"/>
              <a:t>d</a:t>
            </a:r>
            <a:r>
              <a:rPr lang="en-US" dirty="0">
                <a:latin typeface="Courier" charset="0"/>
              </a:rPr>
              <a:t> </a:t>
            </a:r>
            <a:r>
              <a:rPr lang="en-US" dirty="0" smtClean="0"/>
              <a:t>requires a </a:t>
            </a:r>
            <a:r>
              <a:rPr lang="en-US" dirty="0"/>
              <a:t>driver and two </a:t>
            </a:r>
            <a:r>
              <a:rPr lang="en-US" dirty="0" smtClean="0"/>
              <a:t>stubs</a:t>
            </a:r>
            <a:endParaRPr lang="en-US" dirty="0"/>
          </a:p>
        </p:txBody>
      </p:sp>
    </p:spTree>
    <p:extLst>
      <p:ext uri="{BB962C8B-B14F-4D97-AF65-F5344CB8AC3E}">
        <p14:creationId xmlns:p14="http://schemas.microsoft.com/office/powerpoint/2010/main" val="862185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lstStyle/>
          <a:p>
            <a:r>
              <a:rPr lang="en-US" dirty="0"/>
              <a:t>Problem 1</a:t>
            </a:r>
          </a:p>
          <a:p>
            <a:pPr lvl="1"/>
            <a:r>
              <a:rPr lang="en-US" dirty="0"/>
              <a:t>Stubs and drivers must be written, then thrown away after module testing is complete</a:t>
            </a:r>
          </a:p>
          <a:p>
            <a:r>
              <a:rPr lang="en-US" dirty="0"/>
              <a:t>Problem 2</a:t>
            </a:r>
          </a:p>
          <a:p>
            <a:pPr lvl="1"/>
            <a:r>
              <a:rPr lang="en-US" dirty="0"/>
              <a:t>Lack of fault isolation</a:t>
            </a:r>
          </a:p>
          <a:p>
            <a:pPr lvl="1"/>
            <a:r>
              <a:rPr lang="en-US" dirty="0"/>
              <a:t>A fault could lie in </a:t>
            </a:r>
            <a:r>
              <a:rPr lang="en-US" i="1" dirty="0"/>
              <a:t>any</a:t>
            </a:r>
            <a:r>
              <a:rPr lang="en-US" dirty="0"/>
              <a:t> of 13 modules or 13 interfaces</a:t>
            </a:r>
          </a:p>
          <a:p>
            <a:pPr lvl="1"/>
            <a:r>
              <a:rPr lang="en-US" dirty="0"/>
              <a:t>In a large product with, say, 103 modules and 108 interfaces, there are 211 places where a fault might lie</a:t>
            </a:r>
          </a:p>
          <a:p>
            <a:r>
              <a:rPr lang="en-US" dirty="0"/>
              <a:t>Solution to both problems</a:t>
            </a:r>
          </a:p>
          <a:p>
            <a:pPr lvl="1"/>
            <a:r>
              <a:rPr lang="en-US" dirty="0"/>
              <a:t>Combine module and integration testing</a:t>
            </a:r>
          </a:p>
          <a:p>
            <a:pPr lvl="1"/>
            <a:r>
              <a:rPr lang="en-US" dirty="0"/>
              <a:t>“Implementation and integration phase”</a:t>
            </a:r>
          </a:p>
          <a:p>
            <a:endParaRPr lang="en-IN" dirty="0"/>
          </a:p>
        </p:txBody>
      </p:sp>
    </p:spTree>
    <p:extLst>
      <p:ext uri="{BB962C8B-B14F-4D97-AF65-F5344CB8AC3E}">
        <p14:creationId xmlns:p14="http://schemas.microsoft.com/office/powerpoint/2010/main" val="3481410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Techniques</a:t>
            </a:r>
            <a:endParaRPr lang="en-IN" dirty="0"/>
          </a:p>
        </p:txBody>
      </p:sp>
      <p:sp>
        <p:nvSpPr>
          <p:cNvPr id="3" name="Content Placeholder 2"/>
          <p:cNvSpPr>
            <a:spLocks noGrp="1"/>
          </p:cNvSpPr>
          <p:nvPr>
            <p:ph sz="quarter" idx="1"/>
          </p:nvPr>
        </p:nvSpPr>
        <p:spPr/>
        <p:txBody>
          <a:bodyPr>
            <a:noAutofit/>
          </a:bodyPr>
          <a:lstStyle/>
          <a:p>
            <a:pPr marL="457200" indent="-457200" algn="just">
              <a:buFont typeface="+mj-lt"/>
              <a:buAutoNum type="arabicPeriod"/>
            </a:pPr>
            <a:r>
              <a:rPr lang="en-IN" sz="2800" dirty="0"/>
              <a:t>I</a:t>
            </a:r>
            <a:r>
              <a:rPr lang="en-IN" sz="2800" dirty="0" smtClean="0"/>
              <a:t>mperative </a:t>
            </a:r>
            <a:r>
              <a:rPr lang="en-IN" sz="2800" dirty="0"/>
              <a:t>languages </a:t>
            </a:r>
            <a:r>
              <a:rPr lang="en-IN" sz="2800" dirty="0" smtClean="0"/>
              <a:t>(procedural or object-oriented)</a:t>
            </a:r>
          </a:p>
          <a:p>
            <a:pPr marL="457200" indent="-457200" algn="just">
              <a:buFont typeface="+mj-lt"/>
              <a:buAutoNum type="arabicPeriod"/>
            </a:pPr>
            <a:r>
              <a:rPr lang="en-IN" sz="2800" dirty="0"/>
              <a:t>F</a:t>
            </a:r>
            <a:r>
              <a:rPr lang="en-IN" sz="2800" dirty="0" smtClean="0"/>
              <a:t>unctional languages</a:t>
            </a:r>
          </a:p>
          <a:p>
            <a:pPr marL="457200" indent="-457200" algn="just">
              <a:buFont typeface="+mj-lt"/>
              <a:buAutoNum type="arabicPeriod"/>
            </a:pPr>
            <a:r>
              <a:rPr lang="en-IN" sz="2800" dirty="0" smtClean="0"/>
              <a:t>Logic </a:t>
            </a:r>
            <a:r>
              <a:rPr lang="en-IN" sz="2800" dirty="0"/>
              <a:t>languages. </a:t>
            </a:r>
          </a:p>
          <a:p>
            <a:pPr algn="just"/>
            <a:r>
              <a:rPr lang="en-IN" sz="2800" dirty="0" smtClean="0"/>
              <a:t>Procedural Programming</a:t>
            </a:r>
          </a:p>
          <a:p>
            <a:pPr lvl="1" algn="just"/>
            <a:r>
              <a:rPr lang="en-IN" sz="2400" dirty="0" smtClean="0"/>
              <a:t>A </a:t>
            </a:r>
            <a:r>
              <a:rPr lang="en-IN" sz="2400" dirty="0"/>
              <a:t>programming paradigm, derived from structured </a:t>
            </a:r>
            <a:r>
              <a:rPr lang="en-IN" sz="2400" dirty="0" smtClean="0"/>
              <a:t>programming</a:t>
            </a:r>
            <a:endParaRPr lang="en-IN" sz="2400" dirty="0"/>
          </a:p>
          <a:p>
            <a:pPr lvl="2" algn="just"/>
            <a:r>
              <a:rPr lang="en-IN" sz="2000" dirty="0" smtClean="0"/>
              <a:t>Based </a:t>
            </a:r>
            <a:r>
              <a:rPr lang="en-IN" sz="2000" dirty="0"/>
              <a:t>upon the concept of the procedure </a:t>
            </a:r>
            <a:r>
              <a:rPr lang="en-IN" sz="2000" dirty="0" smtClean="0"/>
              <a:t>call.</a:t>
            </a:r>
          </a:p>
          <a:p>
            <a:pPr lvl="1" algn="just"/>
            <a:r>
              <a:rPr lang="en-IN" sz="2400" dirty="0"/>
              <a:t>Procedures, also known as </a:t>
            </a:r>
            <a:r>
              <a:rPr lang="en-IN" sz="2400" dirty="0" smtClean="0"/>
              <a:t>routines</a:t>
            </a:r>
            <a:r>
              <a:rPr lang="en-IN" sz="2400" dirty="0"/>
              <a:t>, subroutines, methods, or </a:t>
            </a:r>
            <a:r>
              <a:rPr lang="en-IN" sz="2400" dirty="0" smtClean="0"/>
              <a:t>functions </a:t>
            </a:r>
          </a:p>
          <a:p>
            <a:pPr lvl="2" algn="just"/>
            <a:r>
              <a:rPr lang="en-IN" sz="2000" dirty="0" smtClean="0"/>
              <a:t>Contain </a:t>
            </a:r>
            <a:r>
              <a:rPr lang="en-IN" sz="2000" dirty="0"/>
              <a:t>a series of </a:t>
            </a:r>
            <a:r>
              <a:rPr lang="en-IN" sz="2000" dirty="0" smtClean="0"/>
              <a:t> computational </a:t>
            </a:r>
            <a:r>
              <a:rPr lang="en-IN" sz="2000" dirty="0"/>
              <a:t>steps to be carried out. </a:t>
            </a:r>
            <a:endParaRPr lang="en-IN" sz="2000" dirty="0" smtClean="0"/>
          </a:p>
          <a:p>
            <a:pPr lvl="2" algn="just"/>
            <a:r>
              <a:rPr lang="en-IN" sz="2000" dirty="0" smtClean="0"/>
              <a:t>Any </a:t>
            </a:r>
            <a:r>
              <a:rPr lang="en-IN" sz="2000" dirty="0"/>
              <a:t>given procedure might be called at any point </a:t>
            </a:r>
            <a:r>
              <a:rPr lang="en-IN" sz="2000" dirty="0" smtClean="0"/>
              <a:t>during </a:t>
            </a:r>
            <a:r>
              <a:rPr lang="en-IN" sz="2000" dirty="0"/>
              <a:t>a program's execution, </a:t>
            </a:r>
            <a:r>
              <a:rPr lang="en-IN" sz="2000" dirty="0" smtClean="0"/>
              <a:t>by </a:t>
            </a:r>
            <a:r>
              <a:rPr lang="en-IN" sz="2000" dirty="0"/>
              <a:t>other procedures or itself. </a:t>
            </a:r>
          </a:p>
          <a:p>
            <a:pPr algn="just"/>
            <a:endParaRPr lang="en-IN" sz="2800" dirty="0"/>
          </a:p>
          <a:p>
            <a:pPr algn="just"/>
            <a:endParaRPr lang="en-IN" sz="2800" dirty="0"/>
          </a:p>
          <a:p>
            <a:pPr lvl="1" algn="just"/>
            <a:endParaRPr lang="en-IN" sz="2400" dirty="0"/>
          </a:p>
          <a:p>
            <a:pPr lvl="1" algn="just"/>
            <a:endParaRPr lang="en-IN" sz="2400" dirty="0"/>
          </a:p>
        </p:txBody>
      </p:sp>
    </p:spTree>
    <p:extLst>
      <p:ext uri="{BB962C8B-B14F-4D97-AF65-F5344CB8AC3E}">
        <p14:creationId xmlns:p14="http://schemas.microsoft.com/office/powerpoint/2010/main" val="336650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fontScale="92500"/>
          </a:bodyPr>
          <a:lstStyle/>
          <a:p>
            <a:pPr algn="just"/>
            <a:r>
              <a:rPr lang="en-IN" dirty="0"/>
              <a:t>Object-oriented Programming</a:t>
            </a:r>
          </a:p>
          <a:p>
            <a:pPr lvl="1" algn="just"/>
            <a:r>
              <a:rPr lang="en-IN" dirty="0" smtClean="0"/>
              <a:t>A </a:t>
            </a:r>
            <a:r>
              <a:rPr lang="en-IN" dirty="0"/>
              <a:t>programming paradigm that uses "</a:t>
            </a:r>
            <a:r>
              <a:rPr lang="en-IN" dirty="0" smtClean="0"/>
              <a:t>objects" to design </a:t>
            </a:r>
            <a:r>
              <a:rPr lang="en-IN" dirty="0"/>
              <a:t>applications and computer programs.</a:t>
            </a:r>
          </a:p>
          <a:p>
            <a:pPr lvl="2" algn="just"/>
            <a:r>
              <a:rPr lang="en-IN" dirty="0" smtClean="0"/>
              <a:t>Data </a:t>
            </a:r>
            <a:r>
              <a:rPr lang="en-IN" dirty="0"/>
              <a:t>structures consisting of data fields and methods together </a:t>
            </a:r>
            <a:r>
              <a:rPr lang="en-IN" dirty="0" smtClean="0"/>
              <a:t>with </a:t>
            </a:r>
            <a:r>
              <a:rPr lang="en-IN" dirty="0"/>
              <a:t>their </a:t>
            </a:r>
            <a:r>
              <a:rPr lang="en-IN" dirty="0" smtClean="0"/>
              <a:t>interactions.</a:t>
            </a:r>
          </a:p>
          <a:p>
            <a:pPr lvl="1" algn="just"/>
            <a:r>
              <a:rPr lang="en-IN" dirty="0"/>
              <a:t>Programming techniques may include features </a:t>
            </a:r>
            <a:r>
              <a:rPr lang="en-IN" dirty="0" smtClean="0"/>
              <a:t>such </a:t>
            </a:r>
            <a:r>
              <a:rPr lang="en-IN" dirty="0"/>
              <a:t>as data abstraction, encapsulation, modularity, polymorphism, and inheritance.</a:t>
            </a:r>
          </a:p>
          <a:p>
            <a:pPr lvl="1" algn="just"/>
            <a:r>
              <a:rPr lang="en-IN" dirty="0" smtClean="0"/>
              <a:t>Viewed a </a:t>
            </a:r>
            <a:r>
              <a:rPr lang="en-IN" dirty="0"/>
              <a:t>collection of interacting </a:t>
            </a:r>
            <a:r>
              <a:rPr lang="en-IN" dirty="0" smtClean="0"/>
              <a:t>objects,</a:t>
            </a:r>
          </a:p>
          <a:p>
            <a:pPr lvl="2" algn="just"/>
            <a:r>
              <a:rPr lang="en-IN" dirty="0" smtClean="0"/>
              <a:t>In the </a:t>
            </a:r>
            <a:r>
              <a:rPr lang="en-IN" dirty="0"/>
              <a:t>conventional </a:t>
            </a:r>
            <a:r>
              <a:rPr lang="en-IN" dirty="0" smtClean="0"/>
              <a:t>model, a </a:t>
            </a:r>
            <a:r>
              <a:rPr lang="en-IN" dirty="0"/>
              <a:t>program is seen as a list of tasks (subroutines) to </a:t>
            </a:r>
            <a:r>
              <a:rPr lang="en-IN" dirty="0" smtClean="0"/>
              <a:t>perform</a:t>
            </a:r>
            <a:r>
              <a:rPr lang="en-IN" dirty="0"/>
              <a:t>. </a:t>
            </a:r>
            <a:endParaRPr lang="en-IN" dirty="0" smtClean="0"/>
          </a:p>
          <a:p>
            <a:pPr lvl="1" algn="just"/>
            <a:r>
              <a:rPr lang="en-IN" dirty="0" smtClean="0"/>
              <a:t>Each </a:t>
            </a:r>
            <a:r>
              <a:rPr lang="en-IN" dirty="0"/>
              <a:t>object is capable </a:t>
            </a:r>
            <a:r>
              <a:rPr lang="en-IN" dirty="0" smtClean="0"/>
              <a:t>of </a:t>
            </a:r>
            <a:r>
              <a:rPr lang="en-IN" dirty="0"/>
              <a:t>receiving messages, </a:t>
            </a:r>
            <a:r>
              <a:rPr lang="en-IN" dirty="0" smtClean="0"/>
              <a:t>processing </a:t>
            </a:r>
            <a:r>
              <a:rPr lang="en-IN" dirty="0"/>
              <a:t>data, and sending </a:t>
            </a:r>
            <a:r>
              <a:rPr lang="en-IN" dirty="0" smtClean="0"/>
              <a:t>messages </a:t>
            </a:r>
            <a:r>
              <a:rPr lang="en-IN" dirty="0"/>
              <a:t>to other objects. </a:t>
            </a:r>
            <a:endParaRPr lang="en-IN" dirty="0" smtClean="0"/>
          </a:p>
          <a:p>
            <a:pPr lvl="1" algn="just"/>
            <a:r>
              <a:rPr lang="en-IN" dirty="0" smtClean="0"/>
              <a:t>Each </a:t>
            </a:r>
            <a:r>
              <a:rPr lang="en-IN" dirty="0"/>
              <a:t>object can be viewed as an independent 'machine' with a </a:t>
            </a:r>
            <a:r>
              <a:rPr lang="en-IN" dirty="0" smtClean="0"/>
              <a:t>distinct </a:t>
            </a:r>
            <a:r>
              <a:rPr lang="en-IN" dirty="0"/>
              <a:t>role or responsibility. </a:t>
            </a:r>
            <a:endParaRPr lang="en-IN" dirty="0" smtClean="0"/>
          </a:p>
          <a:p>
            <a:pPr lvl="1" algn="just"/>
            <a:r>
              <a:rPr lang="en-IN" dirty="0" smtClean="0"/>
              <a:t>The methods </a:t>
            </a:r>
            <a:r>
              <a:rPr lang="en-IN" dirty="0"/>
              <a:t>on these objects are closely associated </a:t>
            </a:r>
            <a:r>
              <a:rPr lang="en-IN" dirty="0" smtClean="0"/>
              <a:t>with </a:t>
            </a:r>
            <a:r>
              <a:rPr lang="en-IN" dirty="0"/>
              <a:t>the object.</a:t>
            </a:r>
          </a:p>
          <a:p>
            <a:pPr lvl="2" algn="just"/>
            <a:r>
              <a:rPr lang="en-IN" dirty="0"/>
              <a:t>In the conventional model, </a:t>
            </a:r>
            <a:r>
              <a:rPr lang="en-IN" dirty="0" smtClean="0"/>
              <a:t>the </a:t>
            </a:r>
            <a:r>
              <a:rPr lang="en-IN" dirty="0"/>
              <a:t>data and operations on the data don't have a tight, formal association.</a:t>
            </a:r>
          </a:p>
        </p:txBody>
      </p:sp>
    </p:spTree>
    <p:extLst>
      <p:ext uri="{BB962C8B-B14F-4D97-AF65-F5344CB8AC3E}">
        <p14:creationId xmlns:p14="http://schemas.microsoft.com/office/powerpoint/2010/main" val="214174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lnSpcReduction="10000"/>
          </a:bodyPr>
          <a:lstStyle/>
          <a:p>
            <a:pPr algn="just"/>
            <a:r>
              <a:rPr lang="en-IN" dirty="0" smtClean="0"/>
              <a:t>Functional Programming</a:t>
            </a:r>
          </a:p>
          <a:p>
            <a:pPr lvl="1" algn="just"/>
            <a:r>
              <a:rPr lang="en-IN" dirty="0" smtClean="0"/>
              <a:t>A programming </a:t>
            </a:r>
            <a:r>
              <a:rPr lang="en-IN" dirty="0"/>
              <a:t>paradigm that treats computation as the </a:t>
            </a:r>
            <a:r>
              <a:rPr lang="en-IN" dirty="0" smtClean="0"/>
              <a:t>evaluation of </a:t>
            </a:r>
            <a:r>
              <a:rPr lang="en-IN" dirty="0"/>
              <a:t>mathematical functions and avoids state and mutable data</a:t>
            </a:r>
            <a:r>
              <a:rPr lang="en-IN" dirty="0" smtClean="0"/>
              <a:t>.</a:t>
            </a:r>
          </a:p>
          <a:p>
            <a:pPr lvl="1" algn="just"/>
            <a:r>
              <a:rPr lang="en-IN" dirty="0" smtClean="0"/>
              <a:t>The </a:t>
            </a:r>
            <a:r>
              <a:rPr lang="en-IN" dirty="0"/>
              <a:t>difference between a mathematical function and </a:t>
            </a:r>
            <a:r>
              <a:rPr lang="en-IN" dirty="0" smtClean="0"/>
              <a:t>imperative </a:t>
            </a:r>
            <a:r>
              <a:rPr lang="en-IN" dirty="0"/>
              <a:t>programming </a:t>
            </a:r>
            <a:endParaRPr lang="en-IN" dirty="0" smtClean="0"/>
          </a:p>
          <a:p>
            <a:pPr lvl="2" algn="just"/>
            <a:r>
              <a:rPr lang="en-IN" dirty="0" smtClean="0"/>
              <a:t>Imperative </a:t>
            </a:r>
            <a:r>
              <a:rPr lang="en-IN" dirty="0"/>
              <a:t>functions can have side effects, </a:t>
            </a:r>
            <a:endParaRPr lang="en-IN" dirty="0" smtClean="0"/>
          </a:p>
          <a:p>
            <a:pPr lvl="3" algn="just"/>
            <a:r>
              <a:rPr lang="en-IN" dirty="0" smtClean="0"/>
              <a:t>Changing </a:t>
            </a:r>
            <a:r>
              <a:rPr lang="en-IN" dirty="0"/>
              <a:t>the </a:t>
            </a:r>
            <a:r>
              <a:rPr lang="en-IN" dirty="0" smtClean="0"/>
              <a:t>value </a:t>
            </a:r>
            <a:r>
              <a:rPr lang="en-IN" dirty="0"/>
              <a:t>of already calculated computations. </a:t>
            </a:r>
            <a:endParaRPr lang="en-IN" dirty="0" smtClean="0"/>
          </a:p>
          <a:p>
            <a:pPr lvl="3" algn="just"/>
            <a:r>
              <a:rPr lang="en-IN" dirty="0" smtClean="0"/>
              <a:t>Lack referential </a:t>
            </a:r>
            <a:r>
              <a:rPr lang="en-IN" dirty="0"/>
              <a:t>transparency, i.e. </a:t>
            </a:r>
          </a:p>
          <a:p>
            <a:pPr lvl="4" algn="just"/>
            <a:r>
              <a:rPr lang="en-IN" dirty="0" smtClean="0"/>
              <a:t>The </a:t>
            </a:r>
            <a:r>
              <a:rPr lang="en-IN" dirty="0"/>
              <a:t>same language expression can result in different values at different times depending on the </a:t>
            </a:r>
            <a:r>
              <a:rPr lang="en-IN" dirty="0" smtClean="0"/>
              <a:t>state </a:t>
            </a:r>
            <a:r>
              <a:rPr lang="en-IN" dirty="0"/>
              <a:t>of the executing program. </a:t>
            </a:r>
            <a:endParaRPr lang="en-IN" dirty="0" smtClean="0"/>
          </a:p>
          <a:p>
            <a:pPr lvl="2" algn="just"/>
            <a:r>
              <a:rPr lang="en-IN" dirty="0" smtClean="0"/>
              <a:t>In </a:t>
            </a:r>
            <a:r>
              <a:rPr lang="en-IN" dirty="0"/>
              <a:t>functional code, the output value of a function </a:t>
            </a:r>
            <a:r>
              <a:rPr lang="en-IN" dirty="0" smtClean="0"/>
              <a:t>depends </a:t>
            </a:r>
            <a:r>
              <a:rPr lang="en-IN" dirty="0"/>
              <a:t>only on the arguments that </a:t>
            </a:r>
            <a:r>
              <a:rPr lang="en-IN" dirty="0" smtClean="0"/>
              <a:t>are </a:t>
            </a:r>
            <a:r>
              <a:rPr lang="en-IN" dirty="0"/>
              <a:t>input to the function, </a:t>
            </a:r>
            <a:endParaRPr lang="en-IN" dirty="0" smtClean="0"/>
          </a:p>
          <a:p>
            <a:pPr lvl="3" algn="just"/>
            <a:r>
              <a:rPr lang="en-IN" dirty="0" smtClean="0"/>
              <a:t>Calling </a:t>
            </a:r>
            <a:r>
              <a:rPr lang="en-IN" dirty="0"/>
              <a:t>a function </a:t>
            </a:r>
            <a:r>
              <a:rPr lang="en-IN" dirty="0" smtClean="0"/>
              <a:t>f twice </a:t>
            </a:r>
            <a:r>
              <a:rPr lang="en-IN" dirty="0"/>
              <a:t>with </a:t>
            </a:r>
            <a:r>
              <a:rPr lang="en-IN" dirty="0" smtClean="0"/>
              <a:t>the </a:t>
            </a:r>
            <a:r>
              <a:rPr lang="en-IN" dirty="0"/>
              <a:t>same value for an argument </a:t>
            </a:r>
            <a:r>
              <a:rPr lang="en-IN" dirty="0" smtClean="0"/>
              <a:t>x will </a:t>
            </a:r>
            <a:r>
              <a:rPr lang="en-IN" dirty="0"/>
              <a:t>produce the same result </a:t>
            </a:r>
            <a:r>
              <a:rPr lang="en-IN" dirty="0" smtClean="0"/>
              <a:t>f(x) both </a:t>
            </a:r>
            <a:r>
              <a:rPr lang="en-IN" dirty="0"/>
              <a:t>times. </a:t>
            </a:r>
            <a:endParaRPr lang="en-IN" dirty="0" smtClean="0"/>
          </a:p>
          <a:p>
            <a:pPr lvl="3" algn="just"/>
            <a:r>
              <a:rPr lang="en-IN" dirty="0" smtClean="0"/>
              <a:t>Eliminating </a:t>
            </a:r>
            <a:r>
              <a:rPr lang="en-IN" dirty="0"/>
              <a:t>side </a:t>
            </a:r>
            <a:r>
              <a:rPr lang="en-IN" dirty="0" smtClean="0"/>
              <a:t>effects </a:t>
            </a:r>
            <a:r>
              <a:rPr lang="en-IN" dirty="0"/>
              <a:t>can make it much easier to understand and predict the </a:t>
            </a:r>
            <a:r>
              <a:rPr lang="en-IN" dirty="0" smtClean="0"/>
              <a:t>behaviour </a:t>
            </a:r>
            <a:r>
              <a:rPr lang="en-IN" dirty="0"/>
              <a:t>of a </a:t>
            </a:r>
            <a:r>
              <a:rPr lang="en-IN" dirty="0" smtClean="0"/>
              <a:t>program</a:t>
            </a:r>
            <a:r>
              <a:rPr lang="en-IN" dirty="0"/>
              <a:t>.</a:t>
            </a:r>
          </a:p>
          <a:p>
            <a:pPr algn="just"/>
            <a:endParaRPr lang="en-IN" dirty="0"/>
          </a:p>
        </p:txBody>
      </p:sp>
    </p:spTree>
    <p:extLst>
      <p:ext uri="{BB962C8B-B14F-4D97-AF65-F5344CB8AC3E}">
        <p14:creationId xmlns:p14="http://schemas.microsoft.com/office/powerpoint/2010/main" val="543919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599" y="1600200"/>
            <a:ext cx="10698051" cy="4873752"/>
          </a:xfrm>
        </p:spPr>
        <p:txBody>
          <a:bodyPr>
            <a:normAutofit/>
          </a:bodyPr>
          <a:lstStyle/>
          <a:p>
            <a:pPr algn="just"/>
            <a:r>
              <a:rPr lang="en-IN" dirty="0"/>
              <a:t>Logic </a:t>
            </a:r>
            <a:r>
              <a:rPr lang="en-IN" dirty="0" smtClean="0"/>
              <a:t>programming</a:t>
            </a:r>
          </a:p>
          <a:p>
            <a:pPr lvl="1" algn="just"/>
            <a:r>
              <a:rPr lang="en-IN" dirty="0" smtClean="0"/>
              <a:t>Uses </a:t>
            </a:r>
            <a:r>
              <a:rPr lang="en-IN" dirty="0"/>
              <a:t>mathematical logic </a:t>
            </a:r>
            <a:r>
              <a:rPr lang="en-IN" dirty="0" smtClean="0"/>
              <a:t>for computer programming.</a:t>
            </a:r>
          </a:p>
          <a:p>
            <a:pPr lvl="1" algn="just"/>
            <a:r>
              <a:rPr lang="en-IN" dirty="0" smtClean="0"/>
              <a:t>Logic is </a:t>
            </a:r>
            <a:r>
              <a:rPr lang="en-IN" dirty="0"/>
              <a:t>used as a purely </a:t>
            </a:r>
            <a:r>
              <a:rPr lang="en-IN" dirty="0" smtClean="0"/>
              <a:t>declarative </a:t>
            </a:r>
            <a:r>
              <a:rPr lang="en-IN" dirty="0"/>
              <a:t>representation language, and a </a:t>
            </a:r>
            <a:r>
              <a:rPr lang="en-IN" dirty="0" smtClean="0"/>
              <a:t>theorem-</a:t>
            </a:r>
            <a:r>
              <a:rPr lang="en-IN" dirty="0" err="1" smtClean="0"/>
              <a:t>prover</a:t>
            </a:r>
            <a:r>
              <a:rPr lang="en-IN" dirty="0" smtClean="0"/>
              <a:t> </a:t>
            </a:r>
            <a:r>
              <a:rPr lang="en-IN" dirty="0"/>
              <a:t>or </a:t>
            </a:r>
            <a:r>
              <a:rPr lang="en-IN" dirty="0" smtClean="0"/>
              <a:t>model-generator is used as </a:t>
            </a:r>
            <a:r>
              <a:rPr lang="en-IN" dirty="0"/>
              <a:t>the </a:t>
            </a:r>
            <a:r>
              <a:rPr lang="en-IN" dirty="0" smtClean="0"/>
              <a:t>problem-solver</a:t>
            </a:r>
            <a:r>
              <a:rPr lang="en-IN" dirty="0"/>
              <a:t>. </a:t>
            </a:r>
            <a:endParaRPr lang="en-IN" dirty="0" smtClean="0"/>
          </a:p>
          <a:p>
            <a:pPr lvl="1" algn="just"/>
            <a:r>
              <a:rPr lang="en-IN" dirty="0" smtClean="0"/>
              <a:t>The problem-solving </a:t>
            </a:r>
            <a:r>
              <a:rPr lang="en-IN" dirty="0"/>
              <a:t>task is split between the programmer, who </a:t>
            </a:r>
            <a:r>
              <a:rPr lang="en-IN" dirty="0" smtClean="0"/>
              <a:t>is </a:t>
            </a:r>
            <a:r>
              <a:rPr lang="en-IN" dirty="0"/>
              <a:t>responsible only for ensuring the truth of programs expressed in logical form, and the </a:t>
            </a:r>
            <a:r>
              <a:rPr lang="en-IN" dirty="0" smtClean="0"/>
              <a:t>theorem-</a:t>
            </a:r>
            <a:r>
              <a:rPr lang="en-IN" dirty="0" err="1" smtClean="0"/>
              <a:t>prover</a:t>
            </a:r>
            <a:r>
              <a:rPr lang="en-IN" dirty="0" smtClean="0"/>
              <a:t> </a:t>
            </a:r>
            <a:r>
              <a:rPr lang="en-IN" dirty="0"/>
              <a:t>or </a:t>
            </a:r>
            <a:r>
              <a:rPr lang="en-IN" dirty="0" smtClean="0"/>
              <a:t>model-generator</a:t>
            </a:r>
            <a:r>
              <a:rPr lang="en-IN" dirty="0"/>
              <a:t>, which is responsible for solving </a:t>
            </a:r>
            <a:r>
              <a:rPr lang="en-IN" dirty="0" smtClean="0"/>
              <a:t>problems </a:t>
            </a:r>
            <a:r>
              <a:rPr lang="en-IN" dirty="0"/>
              <a:t>efficiently.</a:t>
            </a:r>
          </a:p>
          <a:p>
            <a:pPr algn="just"/>
            <a:endParaRPr lang="en-IN" dirty="0"/>
          </a:p>
          <a:p>
            <a:pPr algn="just"/>
            <a:endParaRPr lang="en-IN" dirty="0"/>
          </a:p>
        </p:txBody>
      </p:sp>
    </p:spTree>
    <p:extLst>
      <p:ext uri="{BB962C8B-B14F-4D97-AF65-F5344CB8AC3E}">
        <p14:creationId xmlns:p14="http://schemas.microsoft.com/office/powerpoint/2010/main" val="4212880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a:bodyPr>
          <a:lstStyle/>
          <a:p>
            <a:r>
              <a:rPr lang="en-IN" dirty="0"/>
              <a:t>How to choose a programming language</a:t>
            </a:r>
          </a:p>
          <a:p>
            <a:pPr lvl="1"/>
            <a:r>
              <a:rPr lang="en-IN" dirty="0" smtClean="0"/>
              <a:t>Cost–benefit </a:t>
            </a:r>
            <a:r>
              <a:rPr lang="en-IN" dirty="0"/>
              <a:t>analysis</a:t>
            </a:r>
          </a:p>
          <a:p>
            <a:pPr lvl="2"/>
            <a:r>
              <a:rPr lang="en-IN" dirty="0" smtClean="0"/>
              <a:t>Compute </a:t>
            </a:r>
            <a:r>
              <a:rPr lang="en-IN" dirty="0"/>
              <a:t>costs and benefits of all relevant </a:t>
            </a:r>
            <a:r>
              <a:rPr lang="en-IN" dirty="0" smtClean="0"/>
              <a:t>languages</a:t>
            </a:r>
          </a:p>
          <a:p>
            <a:pPr lvl="1"/>
            <a:r>
              <a:rPr lang="en-US" dirty="0" smtClean="0"/>
              <a:t>Risk Analysis</a:t>
            </a:r>
            <a:endParaRPr lang="en-IN" dirty="0" smtClean="0"/>
          </a:p>
          <a:p>
            <a:pPr lvl="2"/>
            <a:r>
              <a:rPr lang="en-IN" dirty="0"/>
              <a:t>First generation languages</a:t>
            </a:r>
          </a:p>
          <a:p>
            <a:pPr lvl="3"/>
            <a:r>
              <a:rPr lang="en-IN" dirty="0" smtClean="0"/>
              <a:t>Machine languages- Binary</a:t>
            </a:r>
            <a:endParaRPr lang="en-IN" dirty="0"/>
          </a:p>
          <a:p>
            <a:pPr lvl="2"/>
            <a:r>
              <a:rPr lang="en-IN" dirty="0" smtClean="0"/>
              <a:t>Second </a:t>
            </a:r>
            <a:r>
              <a:rPr lang="en-IN" dirty="0"/>
              <a:t>generation languages</a:t>
            </a:r>
          </a:p>
          <a:p>
            <a:pPr lvl="3"/>
            <a:r>
              <a:rPr lang="en-IN" dirty="0" smtClean="0"/>
              <a:t>Assemblers- Symbolic </a:t>
            </a:r>
            <a:r>
              <a:rPr lang="en-IN" dirty="0" err="1" smtClean="0"/>
              <a:t>notaions</a:t>
            </a:r>
            <a:endParaRPr lang="en-IN" dirty="0"/>
          </a:p>
          <a:p>
            <a:pPr lvl="2"/>
            <a:r>
              <a:rPr lang="en-IN" dirty="0" smtClean="0"/>
              <a:t>Third </a:t>
            </a:r>
            <a:r>
              <a:rPr lang="en-IN" dirty="0"/>
              <a:t>generation languages</a:t>
            </a:r>
          </a:p>
          <a:p>
            <a:pPr lvl="3"/>
            <a:r>
              <a:rPr lang="en-IN" dirty="0" smtClean="0"/>
              <a:t>High-level </a:t>
            </a:r>
            <a:r>
              <a:rPr lang="en-IN" dirty="0"/>
              <a:t>languages (COBOL, FORTRAN, C++, Java</a:t>
            </a:r>
            <a:r>
              <a:rPr lang="en-IN" dirty="0" smtClean="0"/>
              <a:t>)</a:t>
            </a:r>
          </a:p>
          <a:p>
            <a:pPr lvl="2"/>
            <a:r>
              <a:rPr lang="en-IN" dirty="0"/>
              <a:t>Fourth generation languages (4GLs)</a:t>
            </a:r>
          </a:p>
          <a:p>
            <a:pPr lvl="3"/>
            <a:r>
              <a:rPr lang="en-IN" dirty="0" smtClean="0"/>
              <a:t>One </a:t>
            </a:r>
            <a:r>
              <a:rPr lang="en-IN" dirty="0"/>
              <a:t>3GL statement is equivalent to 5–10 </a:t>
            </a:r>
            <a:r>
              <a:rPr lang="en-IN" dirty="0" smtClean="0"/>
              <a:t>assembler statements</a:t>
            </a:r>
            <a:endParaRPr lang="en-IN" dirty="0"/>
          </a:p>
          <a:p>
            <a:pPr lvl="3"/>
            <a:r>
              <a:rPr lang="en-IN" dirty="0" smtClean="0"/>
              <a:t>Each </a:t>
            </a:r>
            <a:r>
              <a:rPr lang="en-IN" dirty="0"/>
              <a:t>4GL statement was intended to be equivalent </a:t>
            </a:r>
            <a:r>
              <a:rPr lang="en-IN" dirty="0" smtClean="0"/>
              <a:t>to 30 </a:t>
            </a:r>
            <a:r>
              <a:rPr lang="en-IN" dirty="0"/>
              <a:t>or even 50 assembler statements</a:t>
            </a:r>
          </a:p>
        </p:txBody>
      </p:sp>
    </p:spTree>
    <p:extLst>
      <p:ext uri="{BB962C8B-B14F-4D97-AF65-F5344CB8AC3E}">
        <p14:creationId xmlns:p14="http://schemas.microsoft.com/office/powerpoint/2010/main" val="2923452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1732"/>
            <a:ext cx="9956800" cy="1143000"/>
          </a:xfrm>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599" y="1133340"/>
            <a:ext cx="10672293" cy="5340611"/>
          </a:xfrm>
        </p:spPr>
        <p:txBody>
          <a:bodyPr>
            <a:normAutofit/>
          </a:bodyPr>
          <a:lstStyle/>
          <a:p>
            <a:pPr algn="just"/>
            <a:r>
              <a:rPr lang="en-IN" dirty="0"/>
              <a:t>It was hoped that 4GLs would</a:t>
            </a:r>
          </a:p>
          <a:p>
            <a:pPr lvl="1" algn="just"/>
            <a:r>
              <a:rPr lang="en-IN" sz="2000" dirty="0" smtClean="0"/>
              <a:t>Speed </a:t>
            </a:r>
            <a:r>
              <a:rPr lang="en-IN" sz="2000" dirty="0"/>
              <a:t>up application-building</a:t>
            </a:r>
          </a:p>
          <a:p>
            <a:pPr lvl="1" algn="just"/>
            <a:r>
              <a:rPr lang="en-IN" sz="2000" dirty="0" smtClean="0"/>
              <a:t>Result </a:t>
            </a:r>
            <a:r>
              <a:rPr lang="en-IN" sz="2000" dirty="0"/>
              <a:t>in applications that are easy to build and quick </a:t>
            </a:r>
            <a:r>
              <a:rPr lang="en-IN" sz="2000" dirty="0" smtClean="0"/>
              <a:t>to change</a:t>
            </a:r>
          </a:p>
          <a:p>
            <a:pPr lvl="2" algn="just"/>
            <a:r>
              <a:rPr lang="en-IN" dirty="0"/>
              <a:t>Reducing maintenance costs</a:t>
            </a:r>
          </a:p>
          <a:p>
            <a:pPr lvl="1" algn="just"/>
            <a:r>
              <a:rPr lang="en-IN" sz="2000" dirty="0" smtClean="0"/>
              <a:t>Simplify </a:t>
            </a:r>
            <a:r>
              <a:rPr lang="en-IN" sz="2000" dirty="0"/>
              <a:t>debugging</a:t>
            </a:r>
          </a:p>
          <a:p>
            <a:pPr lvl="1" algn="just"/>
            <a:r>
              <a:rPr lang="en-IN" sz="2000" dirty="0" smtClean="0"/>
              <a:t>Make </a:t>
            </a:r>
            <a:r>
              <a:rPr lang="en-IN" sz="2000" dirty="0"/>
              <a:t>languages user friendly</a:t>
            </a:r>
          </a:p>
          <a:p>
            <a:pPr lvl="2" algn="just"/>
            <a:r>
              <a:rPr lang="en-IN" dirty="0" smtClean="0"/>
              <a:t>Leading </a:t>
            </a:r>
            <a:r>
              <a:rPr lang="en-IN" dirty="0"/>
              <a:t>to end-user </a:t>
            </a:r>
            <a:r>
              <a:rPr lang="en-IN" dirty="0" smtClean="0"/>
              <a:t>programming</a:t>
            </a:r>
          </a:p>
          <a:p>
            <a:pPr algn="just"/>
            <a:r>
              <a:rPr lang="en-IN" dirty="0"/>
              <a:t>Achievable if 4GL is a user friendly, very </a:t>
            </a:r>
            <a:r>
              <a:rPr lang="en-IN" dirty="0" smtClean="0"/>
              <a:t>high-level language</a:t>
            </a:r>
          </a:p>
          <a:p>
            <a:pPr algn="just"/>
            <a:r>
              <a:rPr lang="en-IN" dirty="0"/>
              <a:t>Many 4GLs are supported by powerful </a:t>
            </a:r>
            <a:r>
              <a:rPr lang="en-IN" dirty="0" smtClean="0"/>
              <a:t>CASE environments</a:t>
            </a:r>
            <a:endParaRPr lang="en-IN" dirty="0"/>
          </a:p>
          <a:p>
            <a:pPr lvl="1" algn="just"/>
            <a:r>
              <a:rPr lang="en-IN" sz="2000" dirty="0" smtClean="0"/>
              <a:t>This </a:t>
            </a:r>
            <a:r>
              <a:rPr lang="en-IN" sz="2000" dirty="0"/>
              <a:t>is a problem for organizations at CMM level </a:t>
            </a:r>
            <a:r>
              <a:rPr lang="en-IN" sz="2000" dirty="0" smtClean="0"/>
              <a:t>1</a:t>
            </a:r>
            <a:endParaRPr lang="en-IN" sz="2000" dirty="0"/>
          </a:p>
          <a:p>
            <a:pPr lvl="1" algn="just"/>
            <a:r>
              <a:rPr lang="en-IN" sz="2000" dirty="0" smtClean="0"/>
              <a:t>Some </a:t>
            </a:r>
            <a:r>
              <a:rPr lang="en-IN" sz="2000" dirty="0"/>
              <a:t>reported 4GL failures are due to the </a:t>
            </a:r>
            <a:r>
              <a:rPr lang="en-IN" sz="2000" dirty="0" smtClean="0"/>
              <a:t>underlying CASE environment</a:t>
            </a:r>
          </a:p>
          <a:p>
            <a:pPr algn="just"/>
            <a:r>
              <a:rPr lang="en-IN" dirty="0" smtClean="0"/>
              <a:t>Proved to </a:t>
            </a:r>
            <a:r>
              <a:rPr lang="en-IN" dirty="0"/>
              <a:t>be slow and </a:t>
            </a:r>
            <a:r>
              <a:rPr lang="en-IN" dirty="0" smtClean="0"/>
              <a:t>inefficient</a:t>
            </a:r>
            <a:r>
              <a:rPr lang="en-IN" dirty="0"/>
              <a:t>, with long response times.</a:t>
            </a:r>
          </a:p>
        </p:txBody>
      </p:sp>
    </p:spTree>
    <p:extLst>
      <p:ext uri="{BB962C8B-B14F-4D97-AF65-F5344CB8AC3E}">
        <p14:creationId xmlns:p14="http://schemas.microsoft.com/office/powerpoint/2010/main" val="60085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sz="quarter" idx="1"/>
          </p:nvPr>
        </p:nvSpPr>
        <p:spPr/>
        <p:txBody>
          <a:bodyPr/>
          <a:lstStyle/>
          <a:p>
            <a:pPr algn="just"/>
            <a:r>
              <a:rPr lang="en-IN" dirty="0"/>
              <a:t>The implementation stage of software development is the process of converting </a:t>
            </a:r>
            <a:r>
              <a:rPr lang="en-IN" dirty="0" smtClean="0"/>
              <a:t>a system </a:t>
            </a:r>
            <a:r>
              <a:rPr lang="en-IN" dirty="0"/>
              <a:t>specification into an executable system</a:t>
            </a:r>
            <a:r>
              <a:rPr lang="en-IN" dirty="0" smtClean="0"/>
              <a:t>.</a:t>
            </a:r>
          </a:p>
          <a:p>
            <a:pPr algn="just"/>
            <a:r>
              <a:rPr lang="en-IN" dirty="0" smtClean="0"/>
              <a:t>May involve </a:t>
            </a:r>
          </a:p>
          <a:p>
            <a:pPr lvl="1" algn="just"/>
            <a:r>
              <a:rPr lang="en-IN" dirty="0" smtClean="0"/>
              <a:t>Developing </a:t>
            </a:r>
            <a:r>
              <a:rPr lang="en-IN" dirty="0"/>
              <a:t>programs in high- or low-level </a:t>
            </a:r>
            <a:r>
              <a:rPr lang="en-IN" dirty="0" smtClean="0"/>
              <a:t>programming languages or</a:t>
            </a:r>
          </a:p>
          <a:p>
            <a:pPr lvl="1" algn="just"/>
            <a:r>
              <a:rPr lang="en-IN" dirty="0" smtClean="0"/>
              <a:t>Tailoring </a:t>
            </a:r>
            <a:r>
              <a:rPr lang="en-IN" dirty="0"/>
              <a:t>and adapting generic, off-the-shelf systems to meet the </a:t>
            </a:r>
            <a:r>
              <a:rPr lang="en-IN" dirty="0" smtClean="0"/>
              <a:t>specific requirements </a:t>
            </a:r>
            <a:r>
              <a:rPr lang="en-IN" dirty="0"/>
              <a:t>of an organization.</a:t>
            </a:r>
          </a:p>
        </p:txBody>
      </p:sp>
    </p:spTree>
    <p:extLst>
      <p:ext uri="{BB962C8B-B14F-4D97-AF65-F5344CB8AC3E}">
        <p14:creationId xmlns:p14="http://schemas.microsoft.com/office/powerpoint/2010/main" val="22150266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a:bodyPr>
          <a:lstStyle/>
          <a:p>
            <a:r>
              <a:rPr lang="en-IN" sz="2800" dirty="0"/>
              <a:t>End-user </a:t>
            </a:r>
            <a:r>
              <a:rPr lang="en-IN" sz="2800" dirty="0" smtClean="0"/>
              <a:t>programming</a:t>
            </a:r>
          </a:p>
          <a:p>
            <a:pPr lvl="1"/>
            <a:r>
              <a:rPr lang="en-IN" sz="2400" dirty="0" smtClean="0"/>
              <a:t>Programmers </a:t>
            </a:r>
            <a:r>
              <a:rPr lang="en-IN" sz="2400" dirty="0"/>
              <a:t>are taught to mistrust computer output</a:t>
            </a:r>
          </a:p>
          <a:p>
            <a:pPr lvl="1"/>
            <a:r>
              <a:rPr lang="en-IN" sz="2400" dirty="0" smtClean="0"/>
              <a:t>End </a:t>
            </a:r>
            <a:r>
              <a:rPr lang="en-IN" sz="2400" dirty="0"/>
              <a:t>users are taught to believe computer output</a:t>
            </a:r>
          </a:p>
          <a:p>
            <a:pPr lvl="1"/>
            <a:r>
              <a:rPr lang="en-IN" sz="2400" dirty="0" smtClean="0"/>
              <a:t>An </a:t>
            </a:r>
            <a:r>
              <a:rPr lang="en-IN" sz="2400" dirty="0"/>
              <a:t>end-user updating a database can be </a:t>
            </a:r>
            <a:r>
              <a:rPr lang="en-IN" sz="2400" dirty="0" smtClean="0"/>
              <a:t>particularly dangerous</a:t>
            </a:r>
          </a:p>
          <a:p>
            <a:r>
              <a:rPr lang="en-IN" sz="2800" dirty="0"/>
              <a:t>Potential pitfalls for management</a:t>
            </a:r>
          </a:p>
          <a:p>
            <a:pPr lvl="1"/>
            <a:r>
              <a:rPr lang="en-IN" sz="2400" dirty="0" smtClean="0"/>
              <a:t>Premature </a:t>
            </a:r>
            <a:r>
              <a:rPr lang="en-IN" sz="2400" dirty="0"/>
              <a:t>introduction of a CASE environment</a:t>
            </a:r>
          </a:p>
          <a:p>
            <a:pPr lvl="1"/>
            <a:r>
              <a:rPr lang="en-IN" sz="2400" dirty="0" smtClean="0"/>
              <a:t>Providing </a:t>
            </a:r>
            <a:r>
              <a:rPr lang="en-IN" sz="2400" dirty="0"/>
              <a:t>insufficient training for the development team</a:t>
            </a:r>
          </a:p>
          <a:p>
            <a:pPr lvl="1"/>
            <a:r>
              <a:rPr lang="en-IN" sz="2400" dirty="0" smtClean="0"/>
              <a:t>Choosing </a:t>
            </a:r>
            <a:r>
              <a:rPr lang="en-IN" sz="2400" dirty="0"/>
              <a:t>the wrong 4GL</a:t>
            </a:r>
          </a:p>
        </p:txBody>
      </p:sp>
    </p:spTree>
    <p:extLst>
      <p:ext uri="{BB962C8B-B14F-4D97-AF65-F5344CB8AC3E}">
        <p14:creationId xmlns:p14="http://schemas.microsoft.com/office/powerpoint/2010/main" val="2303503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principles and guidelines</a:t>
            </a:r>
            <a:endParaRPr lang="en-IN" dirty="0"/>
          </a:p>
        </p:txBody>
      </p:sp>
      <p:sp>
        <p:nvSpPr>
          <p:cNvPr id="3" name="Content Placeholder 2"/>
          <p:cNvSpPr>
            <a:spLocks noGrp="1"/>
          </p:cNvSpPr>
          <p:nvPr>
            <p:ph sz="quarter" idx="1"/>
          </p:nvPr>
        </p:nvSpPr>
        <p:spPr/>
        <p:txBody>
          <a:bodyPr/>
          <a:lstStyle/>
          <a:p>
            <a:r>
              <a:rPr lang="en-US" dirty="0"/>
              <a:t>Make the code easy to read</a:t>
            </a:r>
          </a:p>
          <a:p>
            <a:r>
              <a:rPr lang="en-US" dirty="0"/>
              <a:t>Build the program from modular blocks</a:t>
            </a:r>
          </a:p>
          <a:p>
            <a:r>
              <a:rPr lang="en-US" dirty="0"/>
              <a:t>Make the code not too specific, and not too general</a:t>
            </a:r>
          </a:p>
          <a:p>
            <a:r>
              <a:rPr lang="en-US" dirty="0"/>
              <a:t>Use parameter names and comments to exhibit coupling among components</a:t>
            </a:r>
          </a:p>
          <a:p>
            <a:r>
              <a:rPr lang="en-US" dirty="0"/>
              <a:t>Make the dependency among components visible </a:t>
            </a:r>
          </a:p>
        </p:txBody>
      </p:sp>
    </p:spTree>
    <p:extLst>
      <p:ext uri="{BB962C8B-B14F-4D97-AF65-F5344CB8AC3E}">
        <p14:creationId xmlns:p14="http://schemas.microsoft.com/office/powerpoint/2010/main" val="1658478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609600" y="1007390"/>
            <a:ext cx="9956800" cy="5466562"/>
          </a:xfrm>
        </p:spPr>
        <p:txBody>
          <a:bodyPr>
            <a:normAutofit/>
          </a:bodyPr>
          <a:lstStyle/>
          <a:p>
            <a:r>
              <a:rPr lang="en-IN" dirty="0"/>
              <a:t>Use of consistent and meaningful variable </a:t>
            </a:r>
            <a:r>
              <a:rPr lang="en-IN" dirty="0" smtClean="0"/>
              <a:t>names</a:t>
            </a:r>
          </a:p>
          <a:p>
            <a:pPr lvl="1"/>
            <a:r>
              <a:rPr lang="en-IN" dirty="0" smtClean="0"/>
              <a:t>“</a:t>
            </a:r>
            <a:r>
              <a:rPr lang="en-IN" dirty="0"/>
              <a:t>Meaningful” to future maintenance programmers</a:t>
            </a:r>
          </a:p>
          <a:p>
            <a:pPr lvl="1"/>
            <a:r>
              <a:rPr lang="en-IN" dirty="0" smtClean="0"/>
              <a:t>“</a:t>
            </a:r>
            <a:r>
              <a:rPr lang="en-IN" dirty="0"/>
              <a:t>Consistent” to aid future maintenance </a:t>
            </a:r>
            <a:r>
              <a:rPr lang="en-IN" dirty="0" smtClean="0"/>
              <a:t>programmers</a:t>
            </a:r>
          </a:p>
          <a:p>
            <a:r>
              <a:rPr lang="en-IN" dirty="0"/>
              <a:t>Self-documenting code is exceedingly rare</a:t>
            </a:r>
          </a:p>
          <a:p>
            <a:pPr lvl="1"/>
            <a:r>
              <a:rPr lang="en-IN" dirty="0" smtClean="0"/>
              <a:t>The </a:t>
            </a:r>
            <a:r>
              <a:rPr lang="en-IN" dirty="0"/>
              <a:t>key issue: Can the code artifact </a:t>
            </a:r>
            <a:r>
              <a:rPr lang="en-IN" dirty="0" smtClean="0"/>
              <a:t>be understood </a:t>
            </a:r>
            <a:r>
              <a:rPr lang="en-IN" dirty="0"/>
              <a:t>easily and unambiguously by</a:t>
            </a:r>
          </a:p>
          <a:p>
            <a:pPr lvl="2"/>
            <a:r>
              <a:rPr lang="en-IN" dirty="0" smtClean="0"/>
              <a:t>The </a:t>
            </a:r>
            <a:r>
              <a:rPr lang="en-IN" dirty="0"/>
              <a:t>SQA team</a:t>
            </a:r>
          </a:p>
          <a:p>
            <a:pPr lvl="2"/>
            <a:r>
              <a:rPr lang="en-IN" dirty="0" smtClean="0"/>
              <a:t>Maintenance </a:t>
            </a:r>
            <a:r>
              <a:rPr lang="en-IN" dirty="0"/>
              <a:t>programmers</a:t>
            </a:r>
          </a:p>
          <a:p>
            <a:pPr lvl="2"/>
            <a:r>
              <a:rPr lang="en-IN" dirty="0" smtClean="0"/>
              <a:t>All </a:t>
            </a:r>
            <a:r>
              <a:rPr lang="en-IN" dirty="0"/>
              <a:t>others who have to read the </a:t>
            </a:r>
            <a:r>
              <a:rPr lang="en-IN" dirty="0" smtClean="0"/>
              <a:t>code</a:t>
            </a:r>
          </a:p>
          <a:p>
            <a:r>
              <a:rPr lang="en-IN" dirty="0"/>
              <a:t>Prologue comments are mandatory in every code </a:t>
            </a:r>
            <a:r>
              <a:rPr lang="en-IN" dirty="0" err="1"/>
              <a:t>artifact</a:t>
            </a:r>
            <a:r>
              <a:rPr lang="en-IN" dirty="0"/>
              <a:t>. </a:t>
            </a:r>
            <a:endParaRPr lang="en-IN" dirty="0" smtClean="0"/>
          </a:p>
          <a:p>
            <a:r>
              <a:rPr lang="en-IN" dirty="0" smtClean="0"/>
              <a:t>Other Comments</a:t>
            </a:r>
          </a:p>
          <a:p>
            <a:pPr lvl="1"/>
            <a:r>
              <a:rPr lang="en-IN" dirty="0" smtClean="0"/>
              <a:t>Inline comments</a:t>
            </a:r>
          </a:p>
          <a:p>
            <a:pPr lvl="2"/>
            <a:r>
              <a:rPr lang="en-IN" dirty="0" smtClean="0"/>
              <a:t>Comments </a:t>
            </a:r>
            <a:r>
              <a:rPr lang="en-IN" dirty="0"/>
              <a:t>are essential whenever the code is written </a:t>
            </a:r>
            <a:r>
              <a:rPr lang="en-IN" dirty="0" smtClean="0"/>
              <a:t>in a </a:t>
            </a:r>
            <a:r>
              <a:rPr lang="en-IN" dirty="0"/>
              <a:t>non-obvious way, or makes use of some subtle </a:t>
            </a:r>
            <a:r>
              <a:rPr lang="en-IN" dirty="0" smtClean="0"/>
              <a:t>aspect of </a:t>
            </a:r>
            <a:r>
              <a:rPr lang="en-IN" dirty="0"/>
              <a:t>the language</a:t>
            </a:r>
          </a:p>
        </p:txBody>
      </p:sp>
    </p:spTree>
    <p:extLst>
      <p:ext uri="{BB962C8B-B14F-4D97-AF65-F5344CB8AC3E}">
        <p14:creationId xmlns:p14="http://schemas.microsoft.com/office/powerpoint/2010/main" val="950059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a:bodyPr>
          <a:lstStyle/>
          <a:p>
            <a:r>
              <a:rPr lang="en-IN" dirty="0"/>
              <a:t>Use of </a:t>
            </a:r>
            <a:r>
              <a:rPr lang="en-IN" dirty="0" smtClean="0"/>
              <a:t>Parameters</a:t>
            </a:r>
          </a:p>
          <a:p>
            <a:pPr lvl="1"/>
            <a:r>
              <a:rPr lang="en-IN" dirty="0"/>
              <a:t>There are almost no genuine </a:t>
            </a:r>
            <a:r>
              <a:rPr lang="en-IN" dirty="0" smtClean="0"/>
              <a:t>constants</a:t>
            </a:r>
            <a:endParaRPr lang="en-IN" dirty="0"/>
          </a:p>
          <a:p>
            <a:pPr lvl="1"/>
            <a:r>
              <a:rPr lang="en-IN" dirty="0"/>
              <a:t>One solution:</a:t>
            </a:r>
          </a:p>
          <a:p>
            <a:pPr lvl="2"/>
            <a:r>
              <a:rPr lang="en-IN" dirty="0" smtClean="0"/>
              <a:t>Use </a:t>
            </a:r>
            <a:r>
              <a:rPr lang="en-IN" dirty="0" err="1" smtClean="0"/>
              <a:t>const</a:t>
            </a:r>
            <a:r>
              <a:rPr lang="en-IN" dirty="0" smtClean="0"/>
              <a:t> </a:t>
            </a:r>
            <a:r>
              <a:rPr lang="en-IN" dirty="0"/>
              <a:t>statements (C++), or</a:t>
            </a:r>
          </a:p>
          <a:p>
            <a:pPr lvl="2"/>
            <a:r>
              <a:rPr lang="en-IN" dirty="0" smtClean="0"/>
              <a:t>Use public </a:t>
            </a:r>
            <a:r>
              <a:rPr lang="en-IN" dirty="0"/>
              <a:t>static final statements (Java)</a:t>
            </a:r>
          </a:p>
          <a:p>
            <a:pPr lvl="1"/>
            <a:r>
              <a:rPr lang="en-IN" dirty="0" smtClean="0"/>
              <a:t>A </a:t>
            </a:r>
            <a:r>
              <a:rPr lang="en-IN" dirty="0"/>
              <a:t>better solution:</a:t>
            </a:r>
          </a:p>
          <a:p>
            <a:pPr lvl="2"/>
            <a:r>
              <a:rPr lang="en-IN" dirty="0" smtClean="0"/>
              <a:t>Read </a:t>
            </a:r>
            <a:r>
              <a:rPr lang="en-IN" dirty="0"/>
              <a:t>the values of “constants” from a parameter </a:t>
            </a:r>
            <a:r>
              <a:rPr lang="en-IN" dirty="0" smtClean="0"/>
              <a:t>file</a:t>
            </a:r>
          </a:p>
          <a:p>
            <a:r>
              <a:rPr lang="en-IN" dirty="0"/>
              <a:t>Code Layout for Increased </a:t>
            </a:r>
            <a:r>
              <a:rPr lang="en-IN" dirty="0" smtClean="0"/>
              <a:t>Readability</a:t>
            </a:r>
          </a:p>
          <a:p>
            <a:pPr lvl="1"/>
            <a:r>
              <a:rPr lang="en-IN" dirty="0" smtClean="0"/>
              <a:t>No </a:t>
            </a:r>
            <a:r>
              <a:rPr lang="en-IN" dirty="0"/>
              <a:t>more than </a:t>
            </a:r>
            <a:r>
              <a:rPr lang="en-IN" dirty="0" smtClean="0"/>
              <a:t>one statement </a:t>
            </a:r>
            <a:r>
              <a:rPr lang="en-IN" dirty="0"/>
              <a:t>should appear on a line</a:t>
            </a:r>
            <a:endParaRPr lang="en-IN" dirty="0" smtClean="0"/>
          </a:p>
          <a:p>
            <a:pPr lvl="1"/>
            <a:r>
              <a:rPr lang="en-IN" dirty="0" smtClean="0"/>
              <a:t>Use </a:t>
            </a:r>
            <a:r>
              <a:rPr lang="en-IN" dirty="0"/>
              <a:t>indentation</a:t>
            </a:r>
          </a:p>
          <a:p>
            <a:pPr lvl="1"/>
            <a:r>
              <a:rPr lang="en-IN" dirty="0" smtClean="0"/>
              <a:t>Use </a:t>
            </a:r>
            <a:r>
              <a:rPr lang="en-IN" dirty="0"/>
              <a:t>plenty of blank lines</a:t>
            </a:r>
          </a:p>
          <a:p>
            <a:pPr lvl="2"/>
            <a:r>
              <a:rPr lang="en-IN" dirty="0" smtClean="0"/>
              <a:t>To </a:t>
            </a:r>
            <a:r>
              <a:rPr lang="en-IN" dirty="0"/>
              <a:t>break up big blocks of code</a:t>
            </a:r>
          </a:p>
        </p:txBody>
      </p:sp>
    </p:spTree>
    <p:extLst>
      <p:ext uri="{BB962C8B-B14F-4D97-AF65-F5344CB8AC3E}">
        <p14:creationId xmlns:p14="http://schemas.microsoft.com/office/powerpoint/2010/main" val="3026363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lstStyle/>
          <a:p>
            <a:r>
              <a:rPr lang="en-IN" dirty="0"/>
              <a:t>Nested if Statements</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103" y="2388428"/>
            <a:ext cx="547687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038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609600" y="666427"/>
            <a:ext cx="9956800" cy="5807525"/>
          </a:xfrm>
        </p:spPr>
        <p:txBody>
          <a:bodyPr/>
          <a:lstStyle/>
          <a:p>
            <a:pPr lvl="1"/>
            <a:endParaRPr lang="en-IN" dirty="0" smtClean="0"/>
          </a:p>
          <a:p>
            <a:pPr lvl="1"/>
            <a:r>
              <a:rPr lang="en-IN" dirty="0" smtClean="0"/>
              <a:t>Badly formatted</a:t>
            </a:r>
          </a:p>
          <a:p>
            <a:pPr lvl="1"/>
            <a:endParaRPr lang="en-IN" dirty="0"/>
          </a:p>
          <a:p>
            <a:pPr lvl="1"/>
            <a:endParaRPr lang="en-IN" dirty="0" smtClean="0"/>
          </a:p>
          <a:p>
            <a:pPr lvl="1"/>
            <a:endParaRPr lang="en-IN" dirty="0"/>
          </a:p>
          <a:p>
            <a:pPr lvl="1"/>
            <a:endParaRPr lang="en-IN" dirty="0" smtClean="0"/>
          </a:p>
          <a:p>
            <a:pPr lvl="1"/>
            <a:r>
              <a:rPr lang="en-IN" dirty="0"/>
              <a:t>Well-formatted, badly constructed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851" y="1857311"/>
            <a:ext cx="8885084" cy="988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850" y="3558192"/>
            <a:ext cx="4740736" cy="2965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762000" y="-191154"/>
            <a:ext cx="99568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err="1" smtClean="0"/>
              <a:t>Contnd</a:t>
            </a:r>
            <a:r>
              <a:rPr lang="en-US" dirty="0" smtClean="0"/>
              <a:t>..</a:t>
            </a:r>
            <a:endParaRPr lang="en-IN" dirty="0"/>
          </a:p>
        </p:txBody>
      </p:sp>
    </p:spTree>
    <p:extLst>
      <p:ext uri="{BB962C8B-B14F-4D97-AF65-F5344CB8AC3E}">
        <p14:creationId xmlns:p14="http://schemas.microsoft.com/office/powerpoint/2010/main" val="1492743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a:bodyPr>
          <a:lstStyle/>
          <a:p>
            <a:pPr algn="just"/>
            <a:r>
              <a:rPr lang="en-IN" dirty="0"/>
              <a:t>Acceptably </a:t>
            </a:r>
            <a:r>
              <a:rPr lang="en-IN" dirty="0" smtClean="0"/>
              <a:t>nested</a:t>
            </a:r>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a:p>
          <a:p>
            <a:pPr algn="just"/>
            <a:r>
              <a:rPr lang="en-IN" dirty="0" smtClean="0"/>
              <a:t>If statements </a:t>
            </a:r>
            <a:r>
              <a:rPr lang="en-IN" dirty="0"/>
              <a:t>nested to a depth of greater than </a:t>
            </a:r>
            <a:r>
              <a:rPr lang="en-IN" dirty="0" smtClean="0"/>
              <a:t>three should </a:t>
            </a:r>
            <a:r>
              <a:rPr lang="en-IN" dirty="0"/>
              <a:t>be avoided as poor programming practice</a:t>
            </a:r>
          </a:p>
          <a:p>
            <a:pPr algn="just"/>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346" y="2162242"/>
            <a:ext cx="8564802" cy="215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5986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600" y="1613079"/>
            <a:ext cx="10517746" cy="5071056"/>
          </a:xfrm>
        </p:spPr>
        <p:txBody>
          <a:bodyPr>
            <a:normAutofit/>
          </a:bodyPr>
          <a:lstStyle/>
          <a:p>
            <a:pPr algn="just"/>
            <a:r>
              <a:rPr lang="en-IN" dirty="0"/>
              <a:t>Programming </a:t>
            </a:r>
            <a:r>
              <a:rPr lang="en-IN" dirty="0" smtClean="0"/>
              <a:t>Standards</a:t>
            </a:r>
          </a:p>
          <a:p>
            <a:pPr lvl="1" algn="just"/>
            <a:r>
              <a:rPr lang="en-IN" dirty="0"/>
              <a:t>Standards can be both a blessing and a curse</a:t>
            </a:r>
          </a:p>
          <a:p>
            <a:pPr lvl="2" algn="just"/>
            <a:r>
              <a:rPr lang="en-IN" dirty="0" smtClean="0"/>
              <a:t>Modules </a:t>
            </a:r>
            <a:r>
              <a:rPr lang="en-IN" dirty="0"/>
              <a:t>of coincidental cohesion arise from </a:t>
            </a:r>
            <a:r>
              <a:rPr lang="en-IN" dirty="0" smtClean="0"/>
              <a:t>rules like</a:t>
            </a:r>
            <a:endParaRPr lang="en-IN" dirty="0"/>
          </a:p>
          <a:p>
            <a:pPr lvl="3" algn="just"/>
            <a:r>
              <a:rPr lang="en-IN" dirty="0" smtClean="0"/>
              <a:t>“</a:t>
            </a:r>
            <a:r>
              <a:rPr lang="en-IN" dirty="0"/>
              <a:t>Every module will consist of between 35 </a:t>
            </a:r>
            <a:r>
              <a:rPr lang="en-IN" dirty="0" smtClean="0"/>
              <a:t>and 50 executable </a:t>
            </a:r>
            <a:r>
              <a:rPr lang="en-IN" dirty="0"/>
              <a:t>statements</a:t>
            </a:r>
            <a:r>
              <a:rPr lang="en-IN" dirty="0" smtClean="0"/>
              <a:t>”</a:t>
            </a:r>
          </a:p>
          <a:p>
            <a:pPr algn="just"/>
            <a:r>
              <a:rPr lang="en-IN" dirty="0"/>
              <a:t>No standard can ever be universally </a:t>
            </a:r>
            <a:r>
              <a:rPr lang="en-IN" dirty="0" smtClean="0"/>
              <a:t>applicable.</a:t>
            </a:r>
            <a:endParaRPr lang="en-IN" dirty="0"/>
          </a:p>
          <a:p>
            <a:pPr algn="just"/>
            <a:r>
              <a:rPr lang="en-IN" dirty="0" smtClean="0"/>
              <a:t>Standards </a:t>
            </a:r>
            <a:r>
              <a:rPr lang="en-IN" dirty="0"/>
              <a:t>imposed from above will be </a:t>
            </a:r>
            <a:r>
              <a:rPr lang="en-IN" dirty="0" smtClean="0"/>
              <a:t>ignored.</a:t>
            </a:r>
            <a:endParaRPr lang="en-IN" dirty="0"/>
          </a:p>
          <a:p>
            <a:pPr algn="just"/>
            <a:r>
              <a:rPr lang="en-IN" dirty="0" smtClean="0"/>
              <a:t>Standard </a:t>
            </a:r>
            <a:r>
              <a:rPr lang="en-IN" dirty="0"/>
              <a:t>must be checkable by </a:t>
            </a:r>
            <a:r>
              <a:rPr lang="en-IN" dirty="0" smtClean="0"/>
              <a:t>machine.</a:t>
            </a:r>
          </a:p>
          <a:p>
            <a:pPr algn="just"/>
            <a:r>
              <a:rPr lang="en-IN" dirty="0"/>
              <a:t>The aim of standards is to make </a:t>
            </a:r>
            <a:r>
              <a:rPr lang="en-IN" dirty="0" smtClean="0"/>
              <a:t>maintenance easier</a:t>
            </a:r>
            <a:endParaRPr lang="en-IN" dirty="0"/>
          </a:p>
          <a:p>
            <a:pPr lvl="1" algn="just"/>
            <a:r>
              <a:rPr lang="en-IN" dirty="0" smtClean="0"/>
              <a:t>If </a:t>
            </a:r>
            <a:r>
              <a:rPr lang="en-IN" dirty="0"/>
              <a:t>they make development difficult, then they must </a:t>
            </a:r>
            <a:r>
              <a:rPr lang="en-IN" dirty="0" smtClean="0"/>
              <a:t>be modified</a:t>
            </a:r>
            <a:endParaRPr lang="en-IN" dirty="0"/>
          </a:p>
          <a:p>
            <a:pPr lvl="1" algn="just"/>
            <a:r>
              <a:rPr lang="en-IN" dirty="0" smtClean="0"/>
              <a:t>Overly </a:t>
            </a:r>
            <a:r>
              <a:rPr lang="en-IN" dirty="0"/>
              <a:t>restrictive standards are counterproductive</a:t>
            </a:r>
          </a:p>
          <a:p>
            <a:pPr lvl="1" algn="just"/>
            <a:r>
              <a:rPr lang="en-IN" dirty="0" smtClean="0"/>
              <a:t>The </a:t>
            </a:r>
            <a:r>
              <a:rPr lang="en-IN" dirty="0"/>
              <a:t>quality of software suffers</a:t>
            </a:r>
          </a:p>
        </p:txBody>
      </p:sp>
    </p:spTree>
    <p:extLst>
      <p:ext uri="{BB962C8B-B14F-4D97-AF65-F5344CB8AC3E}">
        <p14:creationId xmlns:p14="http://schemas.microsoft.com/office/powerpoint/2010/main" val="1292114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lstStyle/>
          <a:p>
            <a:r>
              <a:rPr lang="en-IN" dirty="0"/>
              <a:t>Code </a:t>
            </a:r>
            <a:r>
              <a:rPr lang="en-IN" dirty="0" smtClean="0"/>
              <a:t>Reuse</a:t>
            </a:r>
          </a:p>
          <a:p>
            <a:pPr lvl="1"/>
            <a:r>
              <a:rPr lang="en-IN" dirty="0"/>
              <a:t>Code reuse is the most common form of reuse</a:t>
            </a:r>
          </a:p>
          <a:p>
            <a:pPr lvl="1"/>
            <a:r>
              <a:rPr lang="en-IN" dirty="0" smtClean="0"/>
              <a:t>However</a:t>
            </a:r>
            <a:r>
              <a:rPr lang="en-IN" dirty="0"/>
              <a:t>, </a:t>
            </a:r>
            <a:r>
              <a:rPr lang="en-IN" dirty="0" err="1"/>
              <a:t>artifacts</a:t>
            </a:r>
            <a:r>
              <a:rPr lang="en-IN" dirty="0"/>
              <a:t> from all workflows can </a:t>
            </a:r>
            <a:r>
              <a:rPr lang="en-IN" dirty="0" smtClean="0"/>
              <a:t>be reused</a:t>
            </a:r>
          </a:p>
          <a:p>
            <a:r>
              <a:rPr lang="en-IN" dirty="0" smtClean="0"/>
              <a:t>Integration</a:t>
            </a:r>
          </a:p>
          <a:p>
            <a:pPr lvl="1"/>
            <a:r>
              <a:rPr lang="en-IN" dirty="0"/>
              <a:t>The approach up to now:</a:t>
            </a:r>
          </a:p>
          <a:p>
            <a:pPr lvl="2"/>
            <a:r>
              <a:rPr lang="en-IN" dirty="0" smtClean="0"/>
              <a:t>Implementation </a:t>
            </a:r>
            <a:r>
              <a:rPr lang="en-IN" dirty="0"/>
              <a:t>followed by integration</a:t>
            </a:r>
          </a:p>
          <a:p>
            <a:pPr lvl="1"/>
            <a:r>
              <a:rPr lang="en-IN" dirty="0" smtClean="0"/>
              <a:t>This </a:t>
            </a:r>
            <a:r>
              <a:rPr lang="en-IN" dirty="0"/>
              <a:t>is a poor </a:t>
            </a:r>
            <a:r>
              <a:rPr lang="en-IN" dirty="0" smtClean="0"/>
              <a:t>approach</a:t>
            </a:r>
          </a:p>
          <a:p>
            <a:pPr lvl="1"/>
            <a:r>
              <a:rPr lang="en-IN" dirty="0"/>
              <a:t>Better</a:t>
            </a:r>
            <a:r>
              <a:rPr lang="en-IN" dirty="0" smtClean="0"/>
              <a:t>:</a:t>
            </a:r>
            <a:endParaRPr lang="en-IN" dirty="0"/>
          </a:p>
          <a:p>
            <a:pPr lvl="2"/>
            <a:r>
              <a:rPr lang="en-IN" dirty="0" smtClean="0"/>
              <a:t>Combine </a:t>
            </a:r>
            <a:r>
              <a:rPr lang="en-IN" dirty="0"/>
              <a:t>implementation and integration methodically</a:t>
            </a:r>
          </a:p>
        </p:txBody>
      </p:sp>
    </p:spTree>
    <p:extLst>
      <p:ext uri="{BB962C8B-B14F-4D97-AF65-F5344CB8AC3E}">
        <p14:creationId xmlns:p14="http://schemas.microsoft.com/office/powerpoint/2010/main" val="2014013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STRUCTURED PROGRAMMING</a:t>
            </a:r>
          </a:p>
        </p:txBody>
      </p:sp>
      <p:sp>
        <p:nvSpPr>
          <p:cNvPr id="3" name="Content Placeholder 2"/>
          <p:cNvSpPr>
            <a:spLocks noGrp="1"/>
          </p:cNvSpPr>
          <p:nvPr>
            <p:ph sz="quarter" idx="1"/>
          </p:nvPr>
        </p:nvSpPr>
        <p:spPr/>
        <p:txBody>
          <a:bodyPr/>
          <a:lstStyle/>
          <a:p>
            <a:pPr algn="just"/>
            <a:r>
              <a:rPr lang="en-IN" dirty="0"/>
              <a:t>The structured </a:t>
            </a:r>
            <a:r>
              <a:rPr lang="en-IN" dirty="0" smtClean="0"/>
              <a:t>programming was </a:t>
            </a:r>
            <a:r>
              <a:rPr lang="en-IN" dirty="0"/>
              <a:t>proposed to limit the procedural design of </a:t>
            </a:r>
            <a:r>
              <a:rPr lang="en-IN" dirty="0" smtClean="0"/>
              <a:t>software to </a:t>
            </a:r>
            <a:r>
              <a:rPr lang="en-IN" dirty="0"/>
              <a:t>a small number of predictable operations</a:t>
            </a:r>
            <a:endParaRPr lang="en-IN" dirty="0" smtClean="0"/>
          </a:p>
          <a:p>
            <a:pPr algn="just"/>
            <a:r>
              <a:rPr lang="en-IN" dirty="0" smtClean="0"/>
              <a:t>Fundamental Constructs</a:t>
            </a:r>
          </a:p>
          <a:p>
            <a:pPr lvl="1" algn="just"/>
            <a:r>
              <a:rPr lang="en-IN" b="1" i="1" dirty="0"/>
              <a:t>Sequence</a:t>
            </a:r>
            <a:r>
              <a:rPr lang="en-IN" i="1" dirty="0"/>
              <a:t> </a:t>
            </a:r>
            <a:r>
              <a:rPr lang="en-IN" dirty="0"/>
              <a:t>implements </a:t>
            </a:r>
            <a:r>
              <a:rPr lang="en-IN" dirty="0" smtClean="0"/>
              <a:t>processing steps </a:t>
            </a:r>
            <a:r>
              <a:rPr lang="en-IN" dirty="0"/>
              <a:t>that are essential in the specification of any </a:t>
            </a:r>
            <a:r>
              <a:rPr lang="en-IN" dirty="0" smtClean="0"/>
              <a:t>algorithm</a:t>
            </a:r>
          </a:p>
          <a:p>
            <a:pPr lvl="1" algn="just"/>
            <a:r>
              <a:rPr lang="en-IN" b="1" i="1" dirty="0"/>
              <a:t>Condition</a:t>
            </a:r>
            <a:r>
              <a:rPr lang="en-IN" i="1" dirty="0"/>
              <a:t> </a:t>
            </a:r>
            <a:r>
              <a:rPr lang="en-IN" dirty="0" smtClean="0"/>
              <a:t>provides the </a:t>
            </a:r>
            <a:r>
              <a:rPr lang="en-IN" dirty="0"/>
              <a:t>facility for selected processing based on some logical </a:t>
            </a:r>
            <a:r>
              <a:rPr lang="en-IN" dirty="0" smtClean="0"/>
              <a:t>occurrence</a:t>
            </a:r>
          </a:p>
          <a:p>
            <a:pPr lvl="1" algn="just"/>
            <a:r>
              <a:rPr lang="en-IN" b="1" i="1" dirty="0"/>
              <a:t>R</a:t>
            </a:r>
            <a:r>
              <a:rPr lang="en-IN" b="1" i="1" dirty="0" smtClean="0"/>
              <a:t>epetition</a:t>
            </a:r>
            <a:r>
              <a:rPr lang="en-IN" i="1" dirty="0" smtClean="0"/>
              <a:t> </a:t>
            </a:r>
            <a:r>
              <a:rPr lang="en-IN" dirty="0"/>
              <a:t>allows for </a:t>
            </a:r>
            <a:r>
              <a:rPr lang="en-IN" dirty="0" smtClean="0"/>
              <a:t>looping</a:t>
            </a:r>
          </a:p>
          <a:p>
            <a:pPr algn="just"/>
            <a:r>
              <a:rPr lang="en-IN" dirty="0" smtClean="0"/>
              <a:t>Use </a:t>
            </a:r>
            <a:r>
              <a:rPr lang="en-IN" dirty="0"/>
              <a:t>of the structured constructs reduces program complexity </a:t>
            </a:r>
            <a:r>
              <a:rPr lang="en-IN" dirty="0" smtClean="0"/>
              <a:t>and thereby </a:t>
            </a:r>
            <a:r>
              <a:rPr lang="en-IN" dirty="0"/>
              <a:t>enhances readability, testability, and maintainability</a:t>
            </a:r>
          </a:p>
        </p:txBody>
      </p:sp>
    </p:spTree>
    <p:extLst>
      <p:ext uri="{BB962C8B-B14F-4D97-AF65-F5344CB8AC3E}">
        <p14:creationId xmlns:p14="http://schemas.microsoft.com/office/powerpoint/2010/main" val="1988074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Implementation Techniques</a:t>
            </a:r>
            <a:endParaRPr lang="en-IN" sz="4000" dirty="0"/>
          </a:p>
        </p:txBody>
      </p:sp>
      <p:sp>
        <p:nvSpPr>
          <p:cNvPr id="3" name="Content Placeholder 2"/>
          <p:cNvSpPr>
            <a:spLocks noGrp="1"/>
          </p:cNvSpPr>
          <p:nvPr>
            <p:ph sz="quarter" idx="1"/>
          </p:nvPr>
        </p:nvSpPr>
        <p:spPr>
          <a:xfrm>
            <a:off x="609599" y="1383228"/>
            <a:ext cx="6448023" cy="4873752"/>
          </a:xfrm>
        </p:spPr>
        <p:txBody>
          <a:bodyPr>
            <a:noAutofit/>
          </a:bodyPr>
          <a:lstStyle/>
          <a:p>
            <a:pPr algn="just"/>
            <a:r>
              <a:rPr lang="en-US" sz="2800" dirty="0"/>
              <a:t>Top-down Implementation </a:t>
            </a:r>
            <a:endParaRPr lang="en-US" sz="2800" dirty="0" smtClean="0"/>
          </a:p>
          <a:p>
            <a:pPr lvl="1" algn="just">
              <a:lnSpc>
                <a:spcPct val="90000"/>
              </a:lnSpc>
            </a:pPr>
            <a:r>
              <a:rPr lang="en-US" sz="2400" dirty="0"/>
              <a:t>If </a:t>
            </a:r>
            <a:r>
              <a:rPr lang="en-US" sz="2400" dirty="0" smtClean="0"/>
              <a:t>module M</a:t>
            </a:r>
            <a:r>
              <a:rPr lang="en-US" sz="1800" dirty="0" smtClean="0"/>
              <a:t>1</a:t>
            </a:r>
            <a:r>
              <a:rPr lang="en-US" sz="2400" dirty="0" smtClean="0"/>
              <a:t> </a:t>
            </a:r>
            <a:r>
              <a:rPr lang="en-US" sz="2400" dirty="0"/>
              <a:t>calls </a:t>
            </a:r>
            <a:r>
              <a:rPr lang="en-US" sz="2400" dirty="0" smtClean="0"/>
              <a:t>module M</a:t>
            </a:r>
            <a:r>
              <a:rPr lang="en-US" sz="1800" dirty="0" smtClean="0"/>
              <a:t>2</a:t>
            </a:r>
            <a:r>
              <a:rPr lang="en-US" sz="2400" dirty="0"/>
              <a:t>, </a:t>
            </a:r>
            <a:r>
              <a:rPr lang="en-US" sz="2400" dirty="0" smtClean="0"/>
              <a:t>then M</a:t>
            </a:r>
            <a:r>
              <a:rPr lang="en-US" sz="1800" dirty="0" smtClean="0"/>
              <a:t>1</a:t>
            </a:r>
            <a:r>
              <a:rPr lang="en-US" sz="2400" dirty="0" smtClean="0"/>
              <a:t> </a:t>
            </a:r>
            <a:r>
              <a:rPr lang="en-US" sz="2400" dirty="0"/>
              <a:t>is implemented and integrated </a:t>
            </a:r>
            <a:r>
              <a:rPr lang="en-US" sz="2400" dirty="0" smtClean="0"/>
              <a:t>before M</a:t>
            </a:r>
            <a:r>
              <a:rPr lang="en-US" sz="1800" dirty="0" smtClean="0"/>
              <a:t>2.</a:t>
            </a:r>
            <a:endParaRPr lang="en-US" sz="1800" dirty="0"/>
          </a:p>
          <a:p>
            <a:pPr lvl="1" algn="just">
              <a:lnSpc>
                <a:spcPct val="90000"/>
              </a:lnSpc>
            </a:pPr>
            <a:r>
              <a:rPr lang="en-US" sz="2400" dirty="0"/>
              <a:t>One possible top-down ordering is </a:t>
            </a:r>
          </a:p>
          <a:p>
            <a:pPr lvl="2" algn="just">
              <a:lnSpc>
                <a:spcPct val="90000"/>
              </a:lnSpc>
            </a:pPr>
            <a:r>
              <a:rPr lang="en-US" dirty="0">
                <a:cs typeface="Times New Roman" panose="02020603050405020304" pitchFamily="18" charset="0"/>
              </a:rPr>
              <a:t>a, b, c, d, e, f, g, h, </a:t>
            </a:r>
            <a:r>
              <a:rPr lang="en-US" dirty="0" err="1">
                <a:cs typeface="Times New Roman" panose="02020603050405020304" pitchFamily="18" charset="0"/>
              </a:rPr>
              <a:t>i</a:t>
            </a:r>
            <a:r>
              <a:rPr lang="en-US" dirty="0">
                <a:cs typeface="Times New Roman" panose="02020603050405020304" pitchFamily="18" charset="0"/>
              </a:rPr>
              <a:t>, j, k, l, m</a:t>
            </a:r>
          </a:p>
          <a:p>
            <a:pPr lvl="1" algn="just">
              <a:lnSpc>
                <a:spcPct val="90000"/>
              </a:lnSpc>
            </a:pPr>
            <a:r>
              <a:rPr lang="en-US" sz="2400" dirty="0"/>
              <a:t>Another possible top-down ordering is</a:t>
            </a:r>
          </a:p>
          <a:p>
            <a:pPr lvl="2" algn="just">
              <a:lnSpc>
                <a:spcPct val="90000"/>
              </a:lnSpc>
            </a:pPr>
            <a:r>
              <a:rPr lang="en-US" sz="2000" dirty="0">
                <a:cs typeface="Times New Roman" panose="02020603050405020304" pitchFamily="18" charset="0"/>
              </a:rPr>
              <a:t>	</a:t>
            </a:r>
            <a:r>
              <a:rPr lang="en-US" dirty="0">
                <a:cs typeface="Times New Roman" panose="02020603050405020304" pitchFamily="18" charset="0"/>
              </a:rPr>
              <a:t>	a</a:t>
            </a:r>
          </a:p>
          <a:p>
            <a:pPr lvl="2" algn="just">
              <a:lnSpc>
                <a:spcPct val="90000"/>
              </a:lnSpc>
            </a:pPr>
            <a:r>
              <a:rPr lang="en-US" dirty="0">
                <a:cs typeface="Times New Roman" panose="02020603050405020304" pitchFamily="18" charset="0"/>
              </a:rPr>
              <a:t>	[a]	b, e, h</a:t>
            </a:r>
          </a:p>
          <a:p>
            <a:pPr lvl="2" algn="just">
              <a:lnSpc>
                <a:spcPct val="90000"/>
              </a:lnSpc>
            </a:pPr>
            <a:r>
              <a:rPr lang="en-US" dirty="0">
                <a:cs typeface="Times New Roman" panose="02020603050405020304" pitchFamily="18" charset="0"/>
              </a:rPr>
              <a:t>	[a]	c, d, f, </a:t>
            </a:r>
            <a:r>
              <a:rPr lang="en-US" dirty="0" err="1">
                <a:cs typeface="Times New Roman" panose="02020603050405020304" pitchFamily="18" charset="0"/>
              </a:rPr>
              <a:t>i</a:t>
            </a:r>
            <a:endParaRPr lang="en-US" dirty="0">
              <a:cs typeface="Times New Roman" panose="02020603050405020304" pitchFamily="18" charset="0"/>
            </a:endParaRPr>
          </a:p>
          <a:p>
            <a:pPr lvl="2" algn="just">
              <a:lnSpc>
                <a:spcPct val="90000"/>
              </a:lnSpc>
            </a:pPr>
            <a:r>
              <a:rPr lang="en-US" sz="1600" dirty="0">
                <a:cs typeface="Times New Roman" panose="02020603050405020304" pitchFamily="18" charset="0"/>
              </a:rPr>
              <a:t>	[a, d]	g, j, k, l, </a:t>
            </a:r>
            <a:r>
              <a:rPr lang="en-US" sz="1600" dirty="0" smtClean="0">
                <a:cs typeface="Times New Roman" panose="02020603050405020304" pitchFamily="18" charset="0"/>
              </a:rPr>
              <a:t>m</a:t>
            </a:r>
          </a:p>
          <a:p>
            <a:pPr lvl="1" algn="just">
              <a:lnSpc>
                <a:spcPct val="90000"/>
              </a:lnSpc>
            </a:pPr>
            <a:r>
              <a:rPr lang="en-US" sz="2300" dirty="0" smtClean="0">
                <a:cs typeface="Times New Roman" panose="02020603050405020304" pitchFamily="18" charset="0"/>
              </a:rPr>
              <a:t>Stubs</a:t>
            </a:r>
            <a:r>
              <a:rPr lang="en-US" sz="2300" dirty="0" smtClean="0"/>
              <a:t> </a:t>
            </a:r>
            <a:endParaRPr lang="en-IN" sz="2300" dirty="0"/>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8226" y="1417638"/>
            <a:ext cx="4386020" cy="4839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59607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600" y="1600200"/>
            <a:ext cx="9956800" cy="5257800"/>
          </a:xfrm>
        </p:spPr>
        <p:txBody>
          <a:bodyPr>
            <a:normAutofit/>
          </a:bodyPr>
          <a:lstStyle/>
          <a:p>
            <a:pPr algn="just">
              <a:lnSpc>
                <a:spcPct val="150000"/>
              </a:lnSpc>
            </a:pPr>
            <a:endParaRPr lang="en-IN" dirty="0" smtClean="0"/>
          </a:p>
          <a:p>
            <a:pPr algn="just">
              <a:lnSpc>
                <a:spcPct val="150000"/>
              </a:lnSpc>
            </a:pPr>
            <a:r>
              <a:rPr lang="en-IN" dirty="0" smtClean="0"/>
              <a:t>Structured constructs are logical </a:t>
            </a:r>
            <a:r>
              <a:rPr lang="en-IN" dirty="0"/>
              <a:t>chunks that allow a reader to recognize procedural elements of a module</a:t>
            </a:r>
            <a:r>
              <a:rPr lang="en-IN" dirty="0" smtClean="0"/>
              <a:t>, rather </a:t>
            </a:r>
            <a:r>
              <a:rPr lang="en-IN" dirty="0"/>
              <a:t>than reading the design or code line by line</a:t>
            </a:r>
            <a:endParaRPr lang="en-IN" dirty="0" smtClean="0"/>
          </a:p>
          <a:p>
            <a:pPr algn="just">
              <a:lnSpc>
                <a:spcPct val="150000"/>
              </a:lnSpc>
            </a:pPr>
            <a:r>
              <a:rPr lang="en-IN" dirty="0" smtClean="0"/>
              <a:t>Any </a:t>
            </a:r>
            <a:r>
              <a:rPr lang="en-IN" dirty="0"/>
              <a:t>program, regardless of application area or technical complexity, can </a:t>
            </a:r>
            <a:r>
              <a:rPr lang="en-IN" dirty="0" smtClean="0"/>
              <a:t>be designed </a:t>
            </a:r>
            <a:r>
              <a:rPr lang="en-IN" dirty="0"/>
              <a:t>and implemented using only the three structured </a:t>
            </a:r>
            <a:r>
              <a:rPr lang="en-IN" dirty="0" smtClean="0"/>
              <a:t>constructs.</a:t>
            </a:r>
            <a:endParaRPr lang="en-IN" dirty="0"/>
          </a:p>
          <a:p>
            <a:pPr algn="just">
              <a:lnSpc>
                <a:spcPct val="150000"/>
              </a:lnSpc>
            </a:pPr>
            <a:endParaRPr lang="en-IN" dirty="0"/>
          </a:p>
        </p:txBody>
      </p:sp>
    </p:spTree>
    <p:extLst>
      <p:ext uri="{BB962C8B-B14F-4D97-AF65-F5344CB8AC3E}">
        <p14:creationId xmlns:p14="http://schemas.microsoft.com/office/powerpoint/2010/main" val="32115069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0795"/>
            <a:ext cx="9956800" cy="1143000"/>
          </a:xfrm>
        </p:spPr>
        <p:txBody>
          <a:bodyPr/>
          <a:lstStyle/>
          <a:p>
            <a:r>
              <a:rPr lang="en-IN" dirty="0"/>
              <a:t>Graphical Design Notation</a:t>
            </a:r>
          </a:p>
        </p:txBody>
      </p:sp>
      <p:sp>
        <p:nvSpPr>
          <p:cNvPr id="3" name="Content Placeholder 2"/>
          <p:cNvSpPr>
            <a:spLocks noGrp="1"/>
          </p:cNvSpPr>
          <p:nvPr>
            <p:ph sz="quarter" idx="1"/>
          </p:nvPr>
        </p:nvSpPr>
        <p:spPr>
          <a:xfrm>
            <a:off x="609600" y="778788"/>
            <a:ext cx="9956800" cy="4873752"/>
          </a:xfrm>
        </p:spPr>
        <p:txBody>
          <a:bodyPr/>
          <a:lstStyle/>
          <a:p>
            <a:r>
              <a:rPr lang="en-IN" dirty="0" smtClean="0"/>
              <a:t>Flow Chart</a:t>
            </a:r>
          </a:p>
          <a:p>
            <a:pPr lvl="1"/>
            <a:r>
              <a:rPr lang="en-IN" dirty="0"/>
              <a:t>A box is used to indicate a processing step.</a:t>
            </a:r>
          </a:p>
          <a:p>
            <a:pPr lvl="1"/>
            <a:r>
              <a:rPr lang="en-IN" dirty="0"/>
              <a:t>A diamond represents a logical condition, </a:t>
            </a:r>
            <a:endParaRPr lang="en-IN" dirty="0" smtClean="0"/>
          </a:p>
          <a:p>
            <a:pPr lvl="1"/>
            <a:r>
              <a:rPr lang="en-IN" dirty="0" smtClean="0"/>
              <a:t>An </a:t>
            </a:r>
            <a:r>
              <a:rPr lang="en-IN" dirty="0"/>
              <a:t>arrows show the flow of control</a:t>
            </a:r>
          </a:p>
        </p:txBody>
      </p:sp>
      <p:pic>
        <p:nvPicPr>
          <p:cNvPr id="4" name="Picture 3"/>
          <p:cNvPicPr>
            <a:picLocks noChangeAspect="1"/>
          </p:cNvPicPr>
          <p:nvPr/>
        </p:nvPicPr>
        <p:blipFill>
          <a:blip r:embed="rId2"/>
          <a:stretch>
            <a:fillRect/>
          </a:stretch>
        </p:blipFill>
        <p:spPr>
          <a:xfrm>
            <a:off x="406300" y="2495228"/>
            <a:ext cx="10363399" cy="3816456"/>
          </a:xfrm>
          <a:prstGeom prst="rect">
            <a:avLst/>
          </a:prstGeom>
        </p:spPr>
      </p:pic>
    </p:spTree>
    <p:extLst>
      <p:ext uri="{BB962C8B-B14F-4D97-AF65-F5344CB8AC3E}">
        <p14:creationId xmlns:p14="http://schemas.microsoft.com/office/powerpoint/2010/main" val="15586617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lstStyle/>
          <a:p>
            <a:pPr algn="just"/>
            <a:r>
              <a:rPr lang="en-IN" dirty="0"/>
              <a:t>Drawbacks</a:t>
            </a:r>
            <a:endParaRPr lang="en-IN" dirty="0" smtClean="0"/>
          </a:p>
          <a:p>
            <a:pPr lvl="1" algn="just"/>
            <a:r>
              <a:rPr lang="en-IN" dirty="0" smtClean="0"/>
              <a:t>Additional </a:t>
            </a:r>
            <a:r>
              <a:rPr lang="en-IN" dirty="0"/>
              <a:t>complication of all logical tests along the path of </a:t>
            </a:r>
            <a:r>
              <a:rPr lang="en-IN" dirty="0" smtClean="0"/>
              <a:t>escape can </a:t>
            </a:r>
            <a:r>
              <a:rPr lang="en-IN" dirty="0"/>
              <a:t>cloud software control flow, increase the possibility of error, and have a </a:t>
            </a:r>
            <a:r>
              <a:rPr lang="en-IN" dirty="0" smtClean="0"/>
              <a:t>negative impact </a:t>
            </a:r>
            <a:r>
              <a:rPr lang="en-IN" dirty="0"/>
              <a:t>on readability and </a:t>
            </a:r>
            <a:r>
              <a:rPr lang="en-IN" dirty="0" smtClean="0"/>
              <a:t>maintainability</a:t>
            </a:r>
          </a:p>
          <a:p>
            <a:pPr algn="just"/>
            <a:r>
              <a:rPr lang="en-IN" dirty="0" smtClean="0"/>
              <a:t>Solution</a:t>
            </a:r>
          </a:p>
          <a:p>
            <a:pPr marL="822960" lvl="1" indent="-457200" algn="just">
              <a:buFont typeface="+mj-lt"/>
              <a:buAutoNum type="arabicPeriod"/>
            </a:pPr>
            <a:r>
              <a:rPr lang="en-IN" dirty="0" smtClean="0"/>
              <a:t>The </a:t>
            </a:r>
            <a:r>
              <a:rPr lang="en-IN" dirty="0"/>
              <a:t>procedural representation is </a:t>
            </a:r>
            <a:r>
              <a:rPr lang="en-IN" dirty="0" smtClean="0"/>
              <a:t>redesigned so </a:t>
            </a:r>
            <a:r>
              <a:rPr lang="en-IN" dirty="0"/>
              <a:t>that the "escape branch" is not required at a nested location in the flow of control</a:t>
            </a:r>
          </a:p>
          <a:p>
            <a:pPr marL="822960" lvl="1" indent="-457200" algn="just">
              <a:buFont typeface="+mj-lt"/>
              <a:buAutoNum type="arabicPeriod"/>
            </a:pPr>
            <a:r>
              <a:rPr lang="en-IN" dirty="0" smtClean="0"/>
              <a:t>The </a:t>
            </a:r>
            <a:r>
              <a:rPr lang="en-IN" dirty="0"/>
              <a:t>structured constructs are violated in a controlled manner; that is, a </a:t>
            </a:r>
            <a:r>
              <a:rPr lang="en-IN" dirty="0" smtClean="0"/>
              <a:t>constrained branch </a:t>
            </a:r>
            <a:r>
              <a:rPr lang="en-IN" dirty="0"/>
              <a:t>out of the nested flow is designed.</a:t>
            </a:r>
          </a:p>
        </p:txBody>
      </p:sp>
    </p:spTree>
    <p:extLst>
      <p:ext uri="{BB962C8B-B14F-4D97-AF65-F5344CB8AC3E}">
        <p14:creationId xmlns:p14="http://schemas.microsoft.com/office/powerpoint/2010/main" val="7917695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TESTING FUNDAMENTALS</a:t>
            </a:r>
          </a:p>
        </p:txBody>
      </p:sp>
      <p:sp>
        <p:nvSpPr>
          <p:cNvPr id="3" name="Content Placeholder 2"/>
          <p:cNvSpPr>
            <a:spLocks noGrp="1"/>
          </p:cNvSpPr>
          <p:nvPr>
            <p:ph sz="quarter" idx="1"/>
          </p:nvPr>
        </p:nvSpPr>
        <p:spPr>
          <a:xfrm>
            <a:off x="519447" y="1600200"/>
            <a:ext cx="8766221" cy="2340735"/>
          </a:xfrm>
        </p:spPr>
        <p:txBody>
          <a:bodyPr>
            <a:normAutofit/>
          </a:bodyPr>
          <a:lstStyle/>
          <a:p>
            <a:r>
              <a:rPr lang="en-IN" dirty="0" smtClean="0"/>
              <a:t>Destructive </a:t>
            </a:r>
            <a:r>
              <a:rPr lang="en-IN" dirty="0"/>
              <a:t>rather than constructive</a:t>
            </a:r>
            <a:r>
              <a:rPr lang="en-IN" dirty="0" smtClean="0"/>
              <a:t>.</a:t>
            </a:r>
          </a:p>
          <a:p>
            <a:pPr lvl="1"/>
            <a:r>
              <a:rPr lang="en-IN" dirty="0"/>
              <a:t>The </a:t>
            </a:r>
            <a:r>
              <a:rPr lang="en-IN" dirty="0" smtClean="0"/>
              <a:t>goal </a:t>
            </a:r>
            <a:r>
              <a:rPr lang="en-IN" dirty="0"/>
              <a:t>is to find </a:t>
            </a:r>
            <a:r>
              <a:rPr lang="en-IN" dirty="0" smtClean="0"/>
              <a:t>errors</a:t>
            </a:r>
          </a:p>
          <a:p>
            <a:r>
              <a:rPr lang="en-IN" dirty="0" smtClean="0"/>
              <a:t>Design and implement a testable software.</a:t>
            </a:r>
          </a:p>
          <a:p>
            <a:r>
              <a:rPr lang="en-IN" dirty="0" smtClean="0"/>
              <a:t>Testability - How easily a program can be tested.</a:t>
            </a:r>
          </a:p>
          <a:p>
            <a:pPr marL="0" indent="0">
              <a:buNone/>
            </a:pPr>
            <a:r>
              <a:rPr lang="en-IN" dirty="0" smtClean="0"/>
              <a:t>    Characteristics </a:t>
            </a:r>
            <a:r>
              <a:rPr lang="en-IN" dirty="0"/>
              <a:t>for </a:t>
            </a:r>
            <a:r>
              <a:rPr lang="en-IN" dirty="0" smtClean="0"/>
              <a:t>testable software</a:t>
            </a:r>
            <a:endParaRPr lang="en-IN" dirty="0"/>
          </a:p>
          <a:p>
            <a:pPr marL="731520" lvl="2" indent="0">
              <a:buNone/>
            </a:pPr>
            <a:endParaRPr lang="en-IN" dirty="0"/>
          </a:p>
          <a:p>
            <a:endParaRPr lang="en-IN" dirty="0" smtClean="0"/>
          </a:p>
          <a:p>
            <a:endParaRPr lang="en-IN" dirty="0"/>
          </a:p>
        </p:txBody>
      </p:sp>
      <p:sp>
        <p:nvSpPr>
          <p:cNvPr id="4" name="Content Placeholder 2"/>
          <p:cNvSpPr txBox="1">
            <a:spLocks/>
          </p:cNvSpPr>
          <p:nvPr/>
        </p:nvSpPr>
        <p:spPr>
          <a:xfrm>
            <a:off x="6003701" y="3786389"/>
            <a:ext cx="5572259" cy="2736932"/>
          </a:xfrm>
          <a:prstGeom prst="rect">
            <a:avLst/>
          </a:prstGeom>
        </p:spPr>
        <p:txBody>
          <a:bodyPr vert="horz">
            <a:normAutofit fontScale="9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lvl="1" algn="just"/>
            <a:r>
              <a:rPr lang="en-IN" dirty="0" smtClean="0"/>
              <a:t>Decomposability</a:t>
            </a:r>
          </a:p>
          <a:p>
            <a:pPr lvl="2" algn="just"/>
            <a:r>
              <a:rPr lang="en-IN" dirty="0" smtClean="0"/>
              <a:t>Modules are tested independently</a:t>
            </a:r>
          </a:p>
          <a:p>
            <a:pPr lvl="3" algn="just"/>
            <a:r>
              <a:rPr lang="en-US" dirty="0" smtClean="0"/>
              <a:t>Isolate problems</a:t>
            </a:r>
            <a:endParaRPr lang="en-IN" dirty="0" smtClean="0"/>
          </a:p>
          <a:p>
            <a:pPr lvl="1" algn="just"/>
            <a:r>
              <a:rPr lang="en-IN" dirty="0" smtClean="0"/>
              <a:t>Simplicity</a:t>
            </a:r>
          </a:p>
          <a:p>
            <a:pPr lvl="2" algn="just"/>
            <a:r>
              <a:rPr lang="en-IN" dirty="0" smtClean="0"/>
              <a:t>Functional, Structural &amp; Code simplicity</a:t>
            </a:r>
          </a:p>
          <a:p>
            <a:pPr lvl="1" algn="just"/>
            <a:r>
              <a:rPr lang="en-IN" dirty="0" smtClean="0"/>
              <a:t>Stability</a:t>
            </a:r>
          </a:p>
          <a:p>
            <a:pPr lvl="2" algn="just"/>
            <a:r>
              <a:rPr lang="en-IN" dirty="0" smtClean="0"/>
              <a:t>The fewer the changes the fewer the disruptions to testing</a:t>
            </a:r>
          </a:p>
          <a:p>
            <a:pPr lvl="1" algn="just"/>
            <a:r>
              <a:rPr lang="en-IN" dirty="0" err="1" smtClean="0"/>
              <a:t>Understandability</a:t>
            </a:r>
            <a:endParaRPr lang="en-IN" dirty="0" smtClean="0"/>
          </a:p>
          <a:p>
            <a:pPr lvl="2" algn="just"/>
            <a:r>
              <a:rPr lang="en-IN" dirty="0" smtClean="0"/>
              <a:t>More the information smaller the test</a:t>
            </a:r>
          </a:p>
          <a:p>
            <a:pPr marL="731520" lvl="2" indent="0" algn="just">
              <a:buFont typeface="Wingdings"/>
              <a:buNone/>
            </a:pPr>
            <a:endParaRPr lang="en-IN" dirty="0" smtClean="0"/>
          </a:p>
          <a:p>
            <a:pPr algn="just"/>
            <a:endParaRPr lang="en-IN" dirty="0" smtClean="0"/>
          </a:p>
          <a:p>
            <a:pPr algn="just"/>
            <a:endParaRPr lang="en-IN" dirty="0"/>
          </a:p>
        </p:txBody>
      </p:sp>
      <p:sp>
        <p:nvSpPr>
          <p:cNvPr id="5" name="Content Placeholder 2"/>
          <p:cNvSpPr txBox="1">
            <a:spLocks/>
          </p:cNvSpPr>
          <p:nvPr/>
        </p:nvSpPr>
        <p:spPr>
          <a:xfrm>
            <a:off x="431442" y="3786389"/>
            <a:ext cx="5572259" cy="2736932"/>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lvl="1" algn="just"/>
            <a:r>
              <a:rPr lang="en-IN" dirty="0" smtClean="0"/>
              <a:t>Operability</a:t>
            </a:r>
          </a:p>
          <a:p>
            <a:pPr lvl="2" algn="just"/>
            <a:r>
              <a:rPr lang="en-IN" dirty="0" smtClean="0"/>
              <a:t>The better it works more efficiently it can be tested</a:t>
            </a:r>
          </a:p>
          <a:p>
            <a:pPr lvl="1" algn="just"/>
            <a:r>
              <a:rPr lang="en-IN" dirty="0" err="1" smtClean="0"/>
              <a:t>Observability</a:t>
            </a:r>
            <a:endParaRPr lang="en-IN" dirty="0" smtClean="0"/>
          </a:p>
          <a:p>
            <a:pPr lvl="2" algn="just"/>
            <a:r>
              <a:rPr lang="en-IN" dirty="0" smtClean="0"/>
              <a:t>What you see is what you test</a:t>
            </a:r>
          </a:p>
          <a:p>
            <a:pPr lvl="1" algn="just"/>
            <a:r>
              <a:rPr lang="en-IN" dirty="0" smtClean="0"/>
              <a:t>Controllability</a:t>
            </a:r>
          </a:p>
          <a:p>
            <a:pPr lvl="2" algn="just"/>
            <a:r>
              <a:rPr lang="en-IN" dirty="0" smtClean="0"/>
              <a:t>Control over the software</a:t>
            </a:r>
          </a:p>
          <a:p>
            <a:pPr lvl="3" algn="just"/>
            <a:r>
              <a:rPr lang="en-IN" dirty="0" smtClean="0"/>
              <a:t>Automated and optimized testing</a:t>
            </a:r>
          </a:p>
          <a:p>
            <a:pPr marL="731520" lvl="2" indent="0" algn="just">
              <a:buFont typeface="Wingdings"/>
              <a:buNone/>
            </a:pPr>
            <a:endParaRPr lang="en-IN" dirty="0" smtClean="0"/>
          </a:p>
          <a:p>
            <a:pPr algn="just"/>
            <a:endParaRPr lang="en-IN" dirty="0" smtClean="0"/>
          </a:p>
          <a:p>
            <a:pPr algn="just"/>
            <a:endParaRPr lang="en-IN" dirty="0"/>
          </a:p>
        </p:txBody>
      </p:sp>
    </p:spTree>
    <p:extLst>
      <p:ext uri="{BB962C8B-B14F-4D97-AF65-F5344CB8AC3E}">
        <p14:creationId xmlns:p14="http://schemas.microsoft.com/office/powerpoint/2010/main" val="3180890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Test Characteristics</a:t>
            </a:r>
            <a:endParaRPr lang="en-IN" sz="3600" dirty="0"/>
          </a:p>
        </p:txBody>
      </p:sp>
      <p:sp>
        <p:nvSpPr>
          <p:cNvPr id="3" name="Content Placeholder 2"/>
          <p:cNvSpPr>
            <a:spLocks noGrp="1"/>
          </p:cNvSpPr>
          <p:nvPr>
            <p:ph sz="quarter" idx="1"/>
          </p:nvPr>
        </p:nvSpPr>
        <p:spPr/>
        <p:txBody>
          <a:bodyPr>
            <a:normAutofit/>
          </a:bodyPr>
          <a:lstStyle/>
          <a:p>
            <a:pPr algn="just">
              <a:lnSpc>
                <a:spcPct val="150000"/>
              </a:lnSpc>
            </a:pPr>
            <a:r>
              <a:rPr lang="en-IN" sz="2800" dirty="0" smtClean="0"/>
              <a:t>A good test has a high probability of finding an error</a:t>
            </a:r>
          </a:p>
          <a:p>
            <a:pPr algn="just">
              <a:lnSpc>
                <a:spcPct val="150000"/>
              </a:lnSpc>
            </a:pPr>
            <a:r>
              <a:rPr lang="en-IN" sz="2800" dirty="0" smtClean="0"/>
              <a:t>A good test is not redundant</a:t>
            </a:r>
          </a:p>
          <a:p>
            <a:pPr algn="just">
              <a:lnSpc>
                <a:spcPct val="150000"/>
              </a:lnSpc>
            </a:pPr>
            <a:r>
              <a:rPr lang="en-IN" sz="2800" dirty="0" smtClean="0"/>
              <a:t>A good test should be best of breed</a:t>
            </a:r>
          </a:p>
          <a:p>
            <a:pPr algn="just">
              <a:lnSpc>
                <a:spcPct val="150000"/>
              </a:lnSpc>
            </a:pPr>
            <a:r>
              <a:rPr lang="en-IN" sz="2800" dirty="0" smtClean="0"/>
              <a:t>A good test should be neither too simple nor too complex</a:t>
            </a:r>
            <a:endParaRPr lang="en-IN" sz="2800" dirty="0"/>
          </a:p>
        </p:txBody>
      </p:sp>
    </p:spTree>
    <p:extLst>
      <p:ext uri="{BB962C8B-B14F-4D97-AF65-F5344CB8AC3E}">
        <p14:creationId xmlns:p14="http://schemas.microsoft.com/office/powerpoint/2010/main" val="2485450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9283"/>
            <a:ext cx="9956800" cy="1143000"/>
          </a:xfrm>
        </p:spPr>
        <p:txBody>
          <a:bodyPr/>
          <a:lstStyle/>
          <a:p>
            <a:r>
              <a:rPr lang="en-IN" dirty="0"/>
              <a:t>TEST CASE DESIGN</a:t>
            </a:r>
          </a:p>
        </p:txBody>
      </p:sp>
      <p:sp>
        <p:nvSpPr>
          <p:cNvPr id="3" name="Content Placeholder 2"/>
          <p:cNvSpPr>
            <a:spLocks noGrp="1"/>
          </p:cNvSpPr>
          <p:nvPr>
            <p:ph sz="quarter" idx="1"/>
          </p:nvPr>
        </p:nvSpPr>
        <p:spPr>
          <a:xfrm>
            <a:off x="609600" y="673717"/>
            <a:ext cx="10487186" cy="5800235"/>
          </a:xfrm>
        </p:spPr>
        <p:txBody>
          <a:bodyPr>
            <a:normAutofit fontScale="92500"/>
          </a:bodyPr>
          <a:lstStyle/>
          <a:p>
            <a:pPr algn="just">
              <a:lnSpc>
                <a:spcPct val="150000"/>
              </a:lnSpc>
            </a:pPr>
            <a:r>
              <a:rPr lang="en-IN" dirty="0"/>
              <a:t>S</a:t>
            </a:r>
            <a:r>
              <a:rPr lang="en-IN" dirty="0" smtClean="0"/>
              <a:t>et </a:t>
            </a:r>
            <a:r>
              <a:rPr lang="en-IN" dirty="0"/>
              <a:t>of conditions or variables under which a tester will determine whether an application or software system is working </a:t>
            </a:r>
            <a:r>
              <a:rPr lang="en-IN" dirty="0" smtClean="0"/>
              <a:t>correctly.</a:t>
            </a:r>
          </a:p>
          <a:p>
            <a:pPr algn="just">
              <a:lnSpc>
                <a:spcPct val="150000"/>
              </a:lnSpc>
            </a:pPr>
            <a:r>
              <a:rPr lang="en-IN" dirty="0"/>
              <a:t>Any engineered product (and most other things) can be tested in one of two ways:</a:t>
            </a:r>
          </a:p>
          <a:p>
            <a:pPr lvl="1" algn="just">
              <a:lnSpc>
                <a:spcPct val="150000"/>
              </a:lnSpc>
            </a:pPr>
            <a:r>
              <a:rPr lang="en-IN" dirty="0" smtClean="0"/>
              <a:t>Knowing </a:t>
            </a:r>
            <a:r>
              <a:rPr lang="en-IN" dirty="0"/>
              <a:t>the specified function that a product has been designed to perform, </a:t>
            </a:r>
            <a:r>
              <a:rPr lang="en-IN" dirty="0" smtClean="0"/>
              <a:t>tests can </a:t>
            </a:r>
            <a:r>
              <a:rPr lang="en-IN" dirty="0"/>
              <a:t>be conducted that demonstrate each function is fully operational while at </a:t>
            </a:r>
            <a:r>
              <a:rPr lang="en-IN" dirty="0" smtClean="0"/>
              <a:t>the same </a:t>
            </a:r>
            <a:r>
              <a:rPr lang="en-IN" dirty="0"/>
              <a:t>time searching for errors in each function</a:t>
            </a:r>
            <a:r>
              <a:rPr lang="en-IN" dirty="0" smtClean="0"/>
              <a:t>; this approach is called </a:t>
            </a:r>
            <a:r>
              <a:rPr lang="en-IN" dirty="0"/>
              <a:t>black-box </a:t>
            </a:r>
            <a:r>
              <a:rPr lang="en-IN" dirty="0" smtClean="0"/>
              <a:t>testing.</a:t>
            </a:r>
          </a:p>
          <a:p>
            <a:pPr lvl="1" algn="just">
              <a:lnSpc>
                <a:spcPct val="150000"/>
              </a:lnSpc>
            </a:pPr>
            <a:r>
              <a:rPr lang="en-IN" dirty="0" smtClean="0"/>
              <a:t>knowing </a:t>
            </a:r>
            <a:r>
              <a:rPr lang="en-IN" dirty="0"/>
              <a:t>the internal </a:t>
            </a:r>
            <a:r>
              <a:rPr lang="en-IN" dirty="0" smtClean="0"/>
              <a:t>workings of </a:t>
            </a:r>
            <a:r>
              <a:rPr lang="en-IN" dirty="0"/>
              <a:t>a product, tests can be conducted to ensure that </a:t>
            </a:r>
            <a:r>
              <a:rPr lang="en-IN" dirty="0" smtClean="0"/>
              <a:t>the internal operations </a:t>
            </a:r>
            <a:r>
              <a:rPr lang="en-IN" dirty="0"/>
              <a:t>are performed according to specifications and all internal </a:t>
            </a:r>
            <a:r>
              <a:rPr lang="en-IN" dirty="0" smtClean="0"/>
              <a:t>components have </a:t>
            </a:r>
            <a:r>
              <a:rPr lang="en-IN" dirty="0"/>
              <a:t>been adequately exercised. </a:t>
            </a:r>
            <a:r>
              <a:rPr lang="en-IN" dirty="0" smtClean="0"/>
              <a:t>This approach is called, </a:t>
            </a:r>
            <a:r>
              <a:rPr lang="en-IN" dirty="0"/>
              <a:t>white-box testing.</a:t>
            </a:r>
            <a:endParaRPr lang="en-IN" dirty="0" smtClean="0"/>
          </a:p>
          <a:p>
            <a:pPr algn="just">
              <a:lnSpc>
                <a:spcPct val="150000"/>
              </a:lnSpc>
            </a:pPr>
            <a:endParaRPr lang="en-IN" dirty="0"/>
          </a:p>
        </p:txBody>
      </p:sp>
    </p:spTree>
    <p:extLst>
      <p:ext uri="{BB962C8B-B14F-4D97-AF65-F5344CB8AC3E}">
        <p14:creationId xmlns:p14="http://schemas.microsoft.com/office/powerpoint/2010/main" val="36121372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WHITE-BOX TESTING</a:t>
            </a:r>
          </a:p>
        </p:txBody>
      </p:sp>
      <p:sp>
        <p:nvSpPr>
          <p:cNvPr id="3" name="Content Placeholder 2"/>
          <p:cNvSpPr>
            <a:spLocks noGrp="1"/>
          </p:cNvSpPr>
          <p:nvPr>
            <p:ph sz="quarter" idx="1"/>
          </p:nvPr>
        </p:nvSpPr>
        <p:spPr>
          <a:xfrm>
            <a:off x="609600" y="1600200"/>
            <a:ext cx="10363200" cy="4873752"/>
          </a:xfrm>
        </p:spPr>
        <p:txBody>
          <a:bodyPr>
            <a:normAutofit fontScale="92500" lnSpcReduction="10000"/>
          </a:bodyPr>
          <a:lstStyle/>
          <a:p>
            <a:pPr algn="just">
              <a:lnSpc>
                <a:spcPct val="150000"/>
              </a:lnSpc>
            </a:pPr>
            <a:r>
              <a:rPr lang="en-IN" dirty="0"/>
              <a:t>White-box testing, sometimes called </a:t>
            </a:r>
            <a:r>
              <a:rPr lang="en-IN" i="1" dirty="0"/>
              <a:t>glass-box testing, </a:t>
            </a:r>
            <a:r>
              <a:rPr lang="en-IN" dirty="0"/>
              <a:t>is a test case design </a:t>
            </a:r>
            <a:r>
              <a:rPr lang="en-IN" dirty="0" smtClean="0"/>
              <a:t>method that </a:t>
            </a:r>
            <a:r>
              <a:rPr lang="en-IN" dirty="0"/>
              <a:t>uses the control structure </a:t>
            </a:r>
            <a:r>
              <a:rPr lang="en-IN" dirty="0" smtClean="0"/>
              <a:t>described as part of component level design to </a:t>
            </a:r>
            <a:r>
              <a:rPr lang="en-IN" dirty="0"/>
              <a:t>derive test cases</a:t>
            </a:r>
            <a:r>
              <a:rPr lang="en-IN" dirty="0" smtClean="0"/>
              <a:t>.</a:t>
            </a:r>
          </a:p>
          <a:p>
            <a:pPr algn="just">
              <a:lnSpc>
                <a:spcPct val="150000"/>
              </a:lnSpc>
            </a:pPr>
            <a:r>
              <a:rPr lang="en-IN" dirty="0" smtClean="0"/>
              <a:t>Using white-box </a:t>
            </a:r>
            <a:r>
              <a:rPr lang="en-IN" dirty="0"/>
              <a:t>testing methods, the software engineer can derive test cases that </a:t>
            </a:r>
            <a:endParaRPr lang="en-IN" dirty="0" smtClean="0"/>
          </a:p>
          <a:p>
            <a:pPr marL="822960" lvl="1" indent="-457200" algn="just">
              <a:lnSpc>
                <a:spcPct val="150000"/>
              </a:lnSpc>
              <a:buFont typeface="+mj-lt"/>
              <a:buAutoNum type="arabicPeriod"/>
            </a:pPr>
            <a:r>
              <a:rPr lang="en-IN" dirty="0" smtClean="0"/>
              <a:t>Guarantee that </a:t>
            </a:r>
            <a:r>
              <a:rPr lang="en-IN" dirty="0"/>
              <a:t>all independent paths within a module have been exercised at least once,</a:t>
            </a:r>
          </a:p>
          <a:p>
            <a:pPr marL="822960" lvl="1" indent="-457200" algn="just">
              <a:lnSpc>
                <a:spcPct val="150000"/>
              </a:lnSpc>
              <a:buFont typeface="+mj-lt"/>
              <a:buAutoNum type="arabicPeriod"/>
            </a:pPr>
            <a:r>
              <a:rPr lang="en-IN" dirty="0" smtClean="0"/>
              <a:t>Exercise </a:t>
            </a:r>
            <a:r>
              <a:rPr lang="en-IN" dirty="0"/>
              <a:t>all logical decisions on their true and false </a:t>
            </a:r>
            <a:r>
              <a:rPr lang="en-IN" dirty="0" smtClean="0"/>
              <a:t>sides,</a:t>
            </a:r>
          </a:p>
          <a:p>
            <a:pPr marL="822960" lvl="1" indent="-457200" algn="just">
              <a:lnSpc>
                <a:spcPct val="150000"/>
              </a:lnSpc>
              <a:buFont typeface="+mj-lt"/>
              <a:buAutoNum type="arabicPeriod"/>
            </a:pPr>
            <a:r>
              <a:rPr lang="en-IN" dirty="0" smtClean="0"/>
              <a:t>Execute </a:t>
            </a:r>
            <a:r>
              <a:rPr lang="en-IN" dirty="0"/>
              <a:t>all loops </a:t>
            </a:r>
            <a:r>
              <a:rPr lang="en-IN" dirty="0" smtClean="0"/>
              <a:t>at their </a:t>
            </a:r>
            <a:r>
              <a:rPr lang="en-IN" dirty="0"/>
              <a:t>boundaries and within their operational bounds</a:t>
            </a:r>
            <a:r>
              <a:rPr lang="en-IN" dirty="0" smtClean="0"/>
              <a:t>,</a:t>
            </a:r>
          </a:p>
          <a:p>
            <a:pPr marL="822960" lvl="1" indent="-457200" algn="just">
              <a:lnSpc>
                <a:spcPct val="150000"/>
              </a:lnSpc>
              <a:buFont typeface="+mj-lt"/>
              <a:buAutoNum type="arabicPeriod"/>
            </a:pPr>
            <a:r>
              <a:rPr lang="en-IN" dirty="0" smtClean="0"/>
              <a:t>Exercise </a:t>
            </a:r>
            <a:r>
              <a:rPr lang="en-IN" dirty="0"/>
              <a:t>internal </a:t>
            </a:r>
            <a:r>
              <a:rPr lang="en-IN" dirty="0" smtClean="0"/>
              <a:t>data structures </a:t>
            </a:r>
            <a:r>
              <a:rPr lang="en-IN" dirty="0"/>
              <a:t>to ensure their validity</a:t>
            </a:r>
          </a:p>
        </p:txBody>
      </p:sp>
    </p:spTree>
    <p:extLst>
      <p:ext uri="{BB962C8B-B14F-4D97-AF65-F5344CB8AC3E}">
        <p14:creationId xmlns:p14="http://schemas.microsoft.com/office/powerpoint/2010/main" val="13508839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BASIS PATH TESTING</a:t>
            </a:r>
          </a:p>
        </p:txBody>
      </p:sp>
      <p:sp>
        <p:nvSpPr>
          <p:cNvPr id="3" name="Content Placeholder 2"/>
          <p:cNvSpPr>
            <a:spLocks noGrp="1"/>
          </p:cNvSpPr>
          <p:nvPr>
            <p:ph sz="quarter" idx="1"/>
          </p:nvPr>
        </p:nvSpPr>
        <p:spPr/>
        <p:txBody>
          <a:bodyPr/>
          <a:lstStyle/>
          <a:p>
            <a:pPr algn="just">
              <a:lnSpc>
                <a:spcPct val="150000"/>
              </a:lnSpc>
            </a:pPr>
            <a:r>
              <a:rPr lang="en-IN" dirty="0"/>
              <a:t>A</a:t>
            </a:r>
            <a:r>
              <a:rPr lang="en-IN" dirty="0" smtClean="0"/>
              <a:t> </a:t>
            </a:r>
            <a:r>
              <a:rPr lang="en-IN" dirty="0"/>
              <a:t>white-box testing technique</a:t>
            </a:r>
            <a:endParaRPr lang="en-IN" dirty="0" smtClean="0"/>
          </a:p>
          <a:p>
            <a:pPr algn="just">
              <a:lnSpc>
                <a:spcPct val="150000"/>
              </a:lnSpc>
            </a:pPr>
            <a:r>
              <a:rPr lang="en-IN" dirty="0" smtClean="0"/>
              <a:t>The </a:t>
            </a:r>
            <a:r>
              <a:rPr lang="en-IN" dirty="0"/>
              <a:t>test case designer </a:t>
            </a:r>
            <a:r>
              <a:rPr lang="en-IN" dirty="0" smtClean="0"/>
              <a:t>derives </a:t>
            </a:r>
            <a:r>
              <a:rPr lang="en-IN" dirty="0"/>
              <a:t>a logical </a:t>
            </a:r>
            <a:r>
              <a:rPr lang="en-IN" dirty="0" smtClean="0"/>
              <a:t>complexity measure </a:t>
            </a:r>
            <a:r>
              <a:rPr lang="en-IN" dirty="0"/>
              <a:t>of a procedural design and use this measure as a guide for defining </a:t>
            </a:r>
            <a:r>
              <a:rPr lang="en-IN" dirty="0" smtClean="0"/>
              <a:t>a basis </a:t>
            </a:r>
            <a:r>
              <a:rPr lang="en-IN" dirty="0"/>
              <a:t>set of execution paths. </a:t>
            </a:r>
            <a:endParaRPr lang="en-IN" dirty="0" smtClean="0"/>
          </a:p>
          <a:p>
            <a:pPr algn="just">
              <a:lnSpc>
                <a:spcPct val="150000"/>
              </a:lnSpc>
            </a:pPr>
            <a:r>
              <a:rPr lang="en-IN" dirty="0" smtClean="0"/>
              <a:t>Test </a:t>
            </a:r>
            <a:r>
              <a:rPr lang="en-IN" dirty="0"/>
              <a:t>cases derived to exercise the basis set are </a:t>
            </a:r>
            <a:r>
              <a:rPr lang="en-IN" dirty="0" smtClean="0"/>
              <a:t>guaranteed to </a:t>
            </a:r>
            <a:r>
              <a:rPr lang="en-IN" dirty="0"/>
              <a:t>execute every statement in the program at least one time during testing</a:t>
            </a:r>
          </a:p>
        </p:txBody>
      </p:sp>
    </p:spTree>
    <p:extLst>
      <p:ext uri="{BB962C8B-B14F-4D97-AF65-F5344CB8AC3E}">
        <p14:creationId xmlns:p14="http://schemas.microsoft.com/office/powerpoint/2010/main" val="2379918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lstStyle/>
          <a:p>
            <a:pPr algn="just"/>
            <a:r>
              <a:rPr lang="en-IN" dirty="0"/>
              <a:t>Flow Graph </a:t>
            </a:r>
            <a:r>
              <a:rPr lang="en-IN" dirty="0" smtClean="0"/>
              <a:t>(Program Graph) Notation</a:t>
            </a:r>
          </a:p>
          <a:p>
            <a:pPr lvl="1" algn="just"/>
            <a:r>
              <a:rPr lang="en-IN" dirty="0"/>
              <a:t>D</a:t>
            </a:r>
            <a:r>
              <a:rPr lang="en-IN" dirty="0" smtClean="0"/>
              <a:t>epicts </a:t>
            </a:r>
            <a:r>
              <a:rPr lang="en-IN" dirty="0"/>
              <a:t>logical control </a:t>
            </a:r>
            <a:r>
              <a:rPr lang="en-IN" dirty="0" smtClean="0"/>
              <a:t>flow</a:t>
            </a:r>
          </a:p>
          <a:p>
            <a:pPr lvl="1" algn="just"/>
            <a:endParaRPr lang="en-IN" dirty="0"/>
          </a:p>
          <a:p>
            <a:pPr lvl="1" algn="just"/>
            <a:endParaRPr lang="en-IN" dirty="0" smtClean="0"/>
          </a:p>
          <a:p>
            <a:pPr lvl="1" algn="just"/>
            <a:endParaRPr lang="en-IN" dirty="0"/>
          </a:p>
          <a:p>
            <a:pPr lvl="1" algn="just"/>
            <a:endParaRPr lang="en-IN" dirty="0" smtClean="0"/>
          </a:p>
          <a:p>
            <a:pPr lvl="1" algn="just"/>
            <a:endParaRPr lang="en-IN" dirty="0"/>
          </a:p>
          <a:p>
            <a:pPr lvl="1" algn="just"/>
            <a:endParaRPr lang="en-IN" dirty="0" smtClean="0"/>
          </a:p>
          <a:p>
            <a:pPr lvl="1" algn="just"/>
            <a:r>
              <a:rPr lang="en-IN" dirty="0"/>
              <a:t>Each structured construct </a:t>
            </a:r>
            <a:r>
              <a:rPr lang="en-IN" dirty="0" smtClean="0"/>
              <a:t>has </a:t>
            </a:r>
            <a:r>
              <a:rPr lang="en-IN" dirty="0"/>
              <a:t>a corresponding flow graph symbol</a:t>
            </a:r>
            <a:r>
              <a:rPr lang="en-IN" dirty="0" smtClean="0"/>
              <a:t>.</a:t>
            </a:r>
          </a:p>
          <a:p>
            <a:pPr lvl="1" algn="just"/>
            <a:r>
              <a:rPr lang="en-IN" dirty="0"/>
              <a:t>Where each circle represents one or </a:t>
            </a:r>
            <a:r>
              <a:rPr lang="en-IN" dirty="0" smtClean="0"/>
              <a:t>more </a:t>
            </a:r>
            <a:r>
              <a:rPr lang="en-IN" dirty="0" err="1" smtClean="0"/>
              <a:t>nonbranching</a:t>
            </a:r>
            <a:r>
              <a:rPr lang="en-IN" dirty="0" smtClean="0"/>
              <a:t> </a:t>
            </a:r>
            <a:r>
              <a:rPr lang="en-IN" dirty="0"/>
              <a:t>PDL or source code statements</a:t>
            </a:r>
            <a:endParaRPr lang="en-IN" dirty="0" smtClean="0"/>
          </a:p>
          <a:p>
            <a:pPr lvl="1" algn="just"/>
            <a:endParaRPr lang="en-IN" dirty="0"/>
          </a:p>
        </p:txBody>
      </p:sp>
      <p:pic>
        <p:nvPicPr>
          <p:cNvPr id="4" name="Picture 3"/>
          <p:cNvPicPr>
            <a:picLocks noChangeAspect="1"/>
          </p:cNvPicPr>
          <p:nvPr/>
        </p:nvPicPr>
        <p:blipFill>
          <a:blip r:embed="rId2"/>
          <a:stretch>
            <a:fillRect/>
          </a:stretch>
        </p:blipFill>
        <p:spPr>
          <a:xfrm>
            <a:off x="772998" y="2600688"/>
            <a:ext cx="9630003" cy="1785338"/>
          </a:xfrm>
          <a:prstGeom prst="rect">
            <a:avLst/>
          </a:prstGeom>
        </p:spPr>
      </p:pic>
    </p:spTree>
    <p:extLst>
      <p:ext uri="{BB962C8B-B14F-4D97-AF65-F5344CB8AC3E}">
        <p14:creationId xmlns:p14="http://schemas.microsoft.com/office/powerpoint/2010/main" val="17968191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845824"/>
          </a:xfrm>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600" y="1043189"/>
            <a:ext cx="9956800" cy="5698574"/>
          </a:xfrm>
        </p:spPr>
        <p:txBody>
          <a:bodyPr>
            <a:normAutofit/>
          </a:bodyPr>
          <a:lstStyle/>
          <a:p>
            <a:r>
              <a:rPr lang="en-IN" sz="2800" dirty="0" smtClean="0"/>
              <a:t>Procedural design – flowchart</a:t>
            </a:r>
          </a:p>
          <a:p>
            <a:r>
              <a:rPr lang="en-IN" sz="2800" dirty="0"/>
              <a:t>Maps the flowchart into a corresponding flow </a:t>
            </a:r>
            <a:r>
              <a:rPr lang="en-IN" sz="2800" dirty="0" smtClean="0"/>
              <a:t>graph</a:t>
            </a:r>
          </a:p>
          <a:p>
            <a:pPr lvl="1" algn="just"/>
            <a:r>
              <a:rPr lang="en-US" sz="2500" dirty="0" smtClean="0"/>
              <a:t>Assumes no compound conditions contained in the decision diamond.</a:t>
            </a:r>
            <a:endParaRPr lang="en-IN" sz="2500"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endParaRPr lang="en-IN" dirty="0"/>
          </a:p>
          <a:p>
            <a:endParaRPr lang="en-IN" dirty="0" smtClean="0"/>
          </a:p>
          <a:p>
            <a:endParaRPr lang="en-IN" dirty="0"/>
          </a:p>
        </p:txBody>
      </p:sp>
      <p:pic>
        <p:nvPicPr>
          <p:cNvPr id="4" name="Picture 3"/>
          <p:cNvPicPr>
            <a:picLocks noChangeAspect="1"/>
          </p:cNvPicPr>
          <p:nvPr/>
        </p:nvPicPr>
        <p:blipFill>
          <a:blip r:embed="rId2"/>
          <a:stretch>
            <a:fillRect/>
          </a:stretch>
        </p:blipFill>
        <p:spPr>
          <a:xfrm>
            <a:off x="1014156" y="2939317"/>
            <a:ext cx="3884969" cy="3541819"/>
          </a:xfrm>
          <a:prstGeom prst="rect">
            <a:avLst/>
          </a:prstGeom>
        </p:spPr>
      </p:pic>
      <p:pic>
        <p:nvPicPr>
          <p:cNvPr id="6" name="Picture 5"/>
          <p:cNvPicPr>
            <a:picLocks noChangeAspect="1"/>
          </p:cNvPicPr>
          <p:nvPr/>
        </p:nvPicPr>
        <p:blipFill>
          <a:blip r:embed="rId3"/>
          <a:stretch>
            <a:fillRect/>
          </a:stretch>
        </p:blipFill>
        <p:spPr>
          <a:xfrm>
            <a:off x="5303680" y="3225504"/>
            <a:ext cx="5491271" cy="2946535"/>
          </a:xfrm>
          <a:prstGeom prst="rect">
            <a:avLst/>
          </a:prstGeom>
        </p:spPr>
      </p:pic>
    </p:spTree>
    <p:extLst>
      <p:ext uri="{BB962C8B-B14F-4D97-AF65-F5344CB8AC3E}">
        <p14:creationId xmlns:p14="http://schemas.microsoft.com/office/powerpoint/2010/main" val="3855093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a:bodyPr>
          <a:lstStyle/>
          <a:p>
            <a:r>
              <a:rPr lang="en-US" dirty="0"/>
              <a:t>Advantage 1: Fault isolation</a:t>
            </a:r>
          </a:p>
          <a:p>
            <a:pPr lvl="1"/>
            <a:r>
              <a:rPr lang="en-US" dirty="0"/>
              <a:t>Previously successful test case fails when </a:t>
            </a:r>
            <a:r>
              <a:rPr lang="en-US" dirty="0" err="1" smtClean="0"/>
              <a:t>M</a:t>
            </a:r>
            <a:r>
              <a:rPr lang="en-US" sz="1800" dirty="0" err="1" smtClean="0"/>
              <a:t>n</a:t>
            </a:r>
            <a:r>
              <a:rPr lang="en-US" sz="1600" dirty="0" err="1" smtClean="0"/>
              <a:t>ew</a:t>
            </a:r>
            <a:r>
              <a:rPr lang="en-US" dirty="0" smtClean="0"/>
              <a:t> </a:t>
            </a:r>
            <a:r>
              <a:rPr lang="en-US" dirty="0"/>
              <a:t>is added to what has been tested so </a:t>
            </a:r>
            <a:r>
              <a:rPr lang="en-US" dirty="0" smtClean="0"/>
              <a:t>far.</a:t>
            </a:r>
            <a:endParaRPr lang="en-US" dirty="0"/>
          </a:p>
          <a:p>
            <a:r>
              <a:rPr lang="en-US" dirty="0"/>
              <a:t>Advantage 2: Stubs not wasted</a:t>
            </a:r>
          </a:p>
          <a:p>
            <a:pPr lvl="1"/>
            <a:r>
              <a:rPr lang="en-US" dirty="0"/>
              <a:t>Stub expanded into corresponding complete module at appropriate </a:t>
            </a:r>
            <a:r>
              <a:rPr lang="en-US" dirty="0" smtClean="0"/>
              <a:t>step</a:t>
            </a:r>
            <a:endParaRPr lang="en-US" dirty="0"/>
          </a:p>
          <a:p>
            <a:r>
              <a:rPr lang="en-US" dirty="0"/>
              <a:t>Advantage 3: Major design flaws show up early</a:t>
            </a:r>
          </a:p>
          <a:p>
            <a:pPr lvl="1"/>
            <a:r>
              <a:rPr lang="en-US" dirty="0"/>
              <a:t>Logic modules include decision-making flow of control</a:t>
            </a:r>
          </a:p>
          <a:p>
            <a:pPr lvl="2"/>
            <a:r>
              <a:rPr lang="en-US" dirty="0"/>
              <a:t>In the example, modules a, b, c, d, g, j </a:t>
            </a:r>
          </a:p>
          <a:p>
            <a:pPr lvl="1"/>
            <a:r>
              <a:rPr lang="en-US" dirty="0"/>
              <a:t>Operational modules perform actual operations of module</a:t>
            </a:r>
          </a:p>
          <a:p>
            <a:pPr lvl="2"/>
            <a:r>
              <a:rPr lang="en-US" dirty="0"/>
              <a:t>In the example, modules e, f, h, </a:t>
            </a:r>
            <a:r>
              <a:rPr lang="en-US" dirty="0" err="1"/>
              <a:t>i</a:t>
            </a:r>
            <a:r>
              <a:rPr lang="en-US" dirty="0"/>
              <a:t>, k, l, m</a:t>
            </a:r>
          </a:p>
          <a:p>
            <a:r>
              <a:rPr lang="en-US" dirty="0"/>
              <a:t>Logic modules are developed before operational modules </a:t>
            </a:r>
          </a:p>
          <a:p>
            <a:endParaRPr lang="en-IN" dirty="0"/>
          </a:p>
        </p:txBody>
      </p:sp>
    </p:spTree>
    <p:extLst>
      <p:ext uri="{BB962C8B-B14F-4D97-AF65-F5344CB8AC3E}">
        <p14:creationId xmlns:p14="http://schemas.microsoft.com/office/powerpoint/2010/main" val="9459758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a:bodyPr>
          <a:lstStyle/>
          <a:p>
            <a:pPr algn="just"/>
            <a:r>
              <a:rPr lang="en-IN" dirty="0"/>
              <a:t>Circle in the flow graph, called a </a:t>
            </a:r>
            <a:r>
              <a:rPr lang="en-IN" i="1" dirty="0"/>
              <a:t>flow graph node, </a:t>
            </a:r>
            <a:r>
              <a:rPr lang="en-IN" dirty="0"/>
              <a:t>represents one or more procedural </a:t>
            </a:r>
            <a:r>
              <a:rPr lang="en-IN" dirty="0" smtClean="0"/>
              <a:t>statements.</a:t>
            </a:r>
            <a:endParaRPr lang="en-IN" dirty="0"/>
          </a:p>
          <a:p>
            <a:pPr algn="just"/>
            <a:r>
              <a:rPr lang="en-IN" dirty="0"/>
              <a:t>A sequence of process boxes and a decision diamond can map into a single node. </a:t>
            </a:r>
          </a:p>
          <a:p>
            <a:pPr algn="just"/>
            <a:r>
              <a:rPr lang="en-IN" dirty="0"/>
              <a:t>The arrows on the flow graph, called </a:t>
            </a:r>
            <a:r>
              <a:rPr lang="en-IN" i="1" dirty="0"/>
              <a:t>edges </a:t>
            </a:r>
            <a:r>
              <a:rPr lang="en-IN" dirty="0"/>
              <a:t>or </a:t>
            </a:r>
            <a:r>
              <a:rPr lang="en-IN" i="1" dirty="0"/>
              <a:t>links, </a:t>
            </a:r>
            <a:r>
              <a:rPr lang="en-IN" dirty="0"/>
              <a:t>represent flow of control and are analogous to flowchart </a:t>
            </a:r>
            <a:r>
              <a:rPr lang="en-IN" dirty="0" smtClean="0"/>
              <a:t>arrows</a:t>
            </a:r>
          </a:p>
          <a:p>
            <a:pPr algn="just"/>
            <a:r>
              <a:rPr lang="en-IN" dirty="0" smtClean="0"/>
              <a:t>An </a:t>
            </a:r>
            <a:r>
              <a:rPr lang="en-IN" dirty="0"/>
              <a:t>edge must </a:t>
            </a:r>
            <a:r>
              <a:rPr lang="en-IN" dirty="0" smtClean="0"/>
              <a:t>terminate at </a:t>
            </a:r>
            <a:r>
              <a:rPr lang="en-IN" dirty="0"/>
              <a:t>a node, even if the node does not represent any procedural </a:t>
            </a:r>
            <a:r>
              <a:rPr lang="en-IN" dirty="0" smtClean="0"/>
              <a:t>statements.</a:t>
            </a:r>
          </a:p>
          <a:p>
            <a:r>
              <a:rPr lang="en-IN" dirty="0"/>
              <a:t>Areas bounded by edges and nodes </a:t>
            </a:r>
            <a:r>
              <a:rPr lang="en-IN" dirty="0" smtClean="0"/>
              <a:t>are called </a:t>
            </a:r>
            <a:r>
              <a:rPr lang="en-IN" i="1" dirty="0"/>
              <a:t>regions. </a:t>
            </a:r>
            <a:endParaRPr lang="en-IN" i="1" dirty="0" smtClean="0"/>
          </a:p>
          <a:p>
            <a:pPr lvl="1"/>
            <a:r>
              <a:rPr lang="en-IN" dirty="0" smtClean="0"/>
              <a:t>When </a:t>
            </a:r>
            <a:r>
              <a:rPr lang="en-IN" dirty="0"/>
              <a:t>counting regions, we include the area outside the graph as </a:t>
            </a:r>
            <a:r>
              <a:rPr lang="en-IN" dirty="0" smtClean="0"/>
              <a:t>a region</a:t>
            </a:r>
            <a:endParaRPr lang="en-IN" dirty="0"/>
          </a:p>
        </p:txBody>
      </p:sp>
    </p:spTree>
    <p:extLst>
      <p:ext uri="{BB962C8B-B14F-4D97-AF65-F5344CB8AC3E}">
        <p14:creationId xmlns:p14="http://schemas.microsoft.com/office/powerpoint/2010/main" val="3092204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609600" y="526942"/>
            <a:ext cx="9956800" cy="5947010"/>
          </a:xfrm>
        </p:spPr>
        <p:txBody>
          <a:bodyPr/>
          <a:lstStyle/>
          <a:p>
            <a:pPr algn="just"/>
            <a:r>
              <a:rPr lang="en-IN" dirty="0"/>
              <a:t>A</a:t>
            </a:r>
            <a:r>
              <a:rPr lang="en-IN" dirty="0" smtClean="0"/>
              <a:t> </a:t>
            </a:r>
            <a:r>
              <a:rPr lang="en-IN" dirty="0"/>
              <a:t>separate node is </a:t>
            </a:r>
            <a:r>
              <a:rPr lang="en-IN" dirty="0" smtClean="0"/>
              <a:t>created for </a:t>
            </a:r>
            <a:r>
              <a:rPr lang="en-IN" dirty="0"/>
              <a:t>compound </a:t>
            </a:r>
            <a:r>
              <a:rPr lang="en-IN" dirty="0" smtClean="0"/>
              <a:t>conditions </a:t>
            </a:r>
          </a:p>
          <a:p>
            <a:pPr lvl="1" algn="just"/>
            <a:r>
              <a:rPr lang="en-IN" dirty="0" smtClean="0"/>
              <a:t>One or </a:t>
            </a:r>
            <a:r>
              <a:rPr lang="en-IN" dirty="0"/>
              <a:t>more Boolean operators (logical OR, AND, NAND, NOR) is present in </a:t>
            </a:r>
            <a:r>
              <a:rPr lang="en-IN" dirty="0" smtClean="0"/>
              <a:t>a conditional statement.</a:t>
            </a:r>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r>
              <a:rPr lang="en-IN" dirty="0" smtClean="0"/>
              <a:t>Each </a:t>
            </a:r>
            <a:r>
              <a:rPr lang="en-IN" dirty="0"/>
              <a:t>node that contains a condition is called a </a:t>
            </a:r>
            <a:r>
              <a:rPr lang="en-IN" i="1" dirty="0" smtClean="0"/>
              <a:t>predicate node </a:t>
            </a:r>
            <a:r>
              <a:rPr lang="en-IN" dirty="0"/>
              <a:t>and is characterized by two or more edges emanating from it.</a:t>
            </a:r>
          </a:p>
        </p:txBody>
      </p:sp>
      <p:pic>
        <p:nvPicPr>
          <p:cNvPr id="5" name="Picture 4"/>
          <p:cNvPicPr>
            <a:picLocks noChangeAspect="1"/>
          </p:cNvPicPr>
          <p:nvPr/>
        </p:nvPicPr>
        <p:blipFill>
          <a:blip r:embed="rId2"/>
          <a:stretch>
            <a:fillRect/>
          </a:stretch>
        </p:blipFill>
        <p:spPr>
          <a:xfrm>
            <a:off x="2348646" y="1906292"/>
            <a:ext cx="6331408" cy="3099661"/>
          </a:xfrm>
          <a:prstGeom prst="rect">
            <a:avLst/>
          </a:prstGeom>
        </p:spPr>
      </p:pic>
    </p:spTree>
    <p:extLst>
      <p:ext uri="{BB962C8B-B14F-4D97-AF65-F5344CB8AC3E}">
        <p14:creationId xmlns:p14="http://schemas.microsoft.com/office/powerpoint/2010/main" val="11693369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a:bodyPr>
          <a:lstStyle/>
          <a:p>
            <a:pPr algn="just"/>
            <a:r>
              <a:rPr lang="en-IN" dirty="0" smtClean="0"/>
              <a:t>Independent </a:t>
            </a:r>
            <a:r>
              <a:rPr lang="en-IN" dirty="0"/>
              <a:t>path</a:t>
            </a:r>
            <a:endParaRPr lang="en-IN" dirty="0" smtClean="0"/>
          </a:p>
          <a:p>
            <a:pPr lvl="1" algn="just"/>
            <a:r>
              <a:rPr lang="en-IN" dirty="0" smtClean="0"/>
              <a:t>Any path </a:t>
            </a:r>
            <a:r>
              <a:rPr lang="en-IN" dirty="0"/>
              <a:t>through the program that introduces at least </a:t>
            </a:r>
            <a:r>
              <a:rPr lang="en-IN" dirty="0" smtClean="0"/>
              <a:t>one new </a:t>
            </a:r>
            <a:r>
              <a:rPr lang="en-IN" dirty="0"/>
              <a:t>set of processing statements or a new condition</a:t>
            </a:r>
            <a:r>
              <a:rPr lang="en-IN" dirty="0" smtClean="0"/>
              <a:t>.</a:t>
            </a:r>
          </a:p>
          <a:p>
            <a:pPr lvl="1" algn="just"/>
            <a:r>
              <a:rPr lang="en-IN" dirty="0" smtClean="0"/>
              <a:t>An </a:t>
            </a:r>
            <a:r>
              <a:rPr lang="en-IN" dirty="0"/>
              <a:t>independent path must move along at least one edge that has not been </a:t>
            </a:r>
            <a:r>
              <a:rPr lang="en-IN" dirty="0" smtClean="0"/>
              <a:t>traversed before </a:t>
            </a:r>
            <a:r>
              <a:rPr lang="en-IN" dirty="0"/>
              <a:t>the path is </a:t>
            </a:r>
            <a:r>
              <a:rPr lang="en-IN" dirty="0" smtClean="0"/>
              <a:t>defined</a:t>
            </a:r>
          </a:p>
          <a:p>
            <a:pPr lvl="1" algn="just"/>
            <a:r>
              <a:rPr lang="en-IN" dirty="0"/>
              <a:t>path 1: 1-11</a:t>
            </a:r>
          </a:p>
          <a:p>
            <a:pPr lvl="1" algn="just"/>
            <a:r>
              <a:rPr lang="en-IN" dirty="0"/>
              <a:t>path 2: 1-2-3-4-5-10-1-11</a:t>
            </a:r>
          </a:p>
          <a:p>
            <a:pPr lvl="1" algn="just"/>
            <a:r>
              <a:rPr lang="en-IN" dirty="0"/>
              <a:t>path 3: 1-2-3-6-8-9-10-1-11</a:t>
            </a:r>
          </a:p>
          <a:p>
            <a:pPr lvl="1" algn="just"/>
            <a:r>
              <a:rPr lang="en-IN" dirty="0"/>
              <a:t>path 4: </a:t>
            </a:r>
            <a:r>
              <a:rPr lang="en-IN" dirty="0" smtClean="0"/>
              <a:t>1-2-3-6-7-9-10-1-11</a:t>
            </a:r>
          </a:p>
          <a:p>
            <a:pPr algn="just"/>
            <a:r>
              <a:rPr lang="en-IN" dirty="0"/>
              <a:t>1-2-3-4-5-10-1-2-3-6-8-9-10-1-11</a:t>
            </a:r>
          </a:p>
          <a:p>
            <a:pPr lvl="1" algn="just"/>
            <a:r>
              <a:rPr lang="en-IN" dirty="0" smtClean="0"/>
              <a:t>is  </a:t>
            </a:r>
            <a:r>
              <a:rPr lang="en-IN" dirty="0"/>
              <a:t>not considered to be an independent path because it is simply a combination </a:t>
            </a:r>
            <a:r>
              <a:rPr lang="en-IN" dirty="0" smtClean="0"/>
              <a:t>of already </a:t>
            </a:r>
            <a:r>
              <a:rPr lang="en-IN" dirty="0"/>
              <a:t>specified paths and does not traverse any new edges</a:t>
            </a:r>
          </a:p>
        </p:txBody>
      </p:sp>
    </p:spTree>
    <p:extLst>
      <p:ext uri="{BB962C8B-B14F-4D97-AF65-F5344CB8AC3E}">
        <p14:creationId xmlns:p14="http://schemas.microsoft.com/office/powerpoint/2010/main" val="26590502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600" y="1390918"/>
            <a:ext cx="9956800" cy="4365939"/>
          </a:xfrm>
        </p:spPr>
        <p:txBody>
          <a:bodyPr>
            <a:noAutofit/>
          </a:bodyPr>
          <a:lstStyle/>
          <a:p>
            <a:pPr algn="just"/>
            <a:r>
              <a:rPr lang="en-IN" sz="2800" dirty="0" smtClean="0"/>
              <a:t>Paths </a:t>
            </a:r>
            <a:r>
              <a:rPr lang="en-IN" sz="2800" dirty="0"/>
              <a:t>1, 2, 3, and 4 constitute a </a:t>
            </a:r>
            <a:r>
              <a:rPr lang="en-IN" sz="2800" i="1" dirty="0"/>
              <a:t>basis set </a:t>
            </a:r>
            <a:r>
              <a:rPr lang="en-IN" sz="2800" dirty="0"/>
              <a:t>for the flow </a:t>
            </a:r>
            <a:r>
              <a:rPr lang="en-IN" sz="2800" dirty="0" smtClean="0"/>
              <a:t>graph</a:t>
            </a:r>
          </a:p>
          <a:p>
            <a:pPr lvl="1" algn="just"/>
            <a:r>
              <a:rPr lang="en-IN" sz="2400" dirty="0" smtClean="0"/>
              <a:t>If </a:t>
            </a:r>
            <a:r>
              <a:rPr lang="en-IN" sz="2400" dirty="0"/>
              <a:t>tests can be designed to force execution of these paths (a basis set), </a:t>
            </a:r>
            <a:endParaRPr lang="en-IN" sz="2400" dirty="0" smtClean="0"/>
          </a:p>
          <a:p>
            <a:pPr lvl="2" algn="just"/>
            <a:r>
              <a:rPr lang="en-IN" sz="2000" dirty="0" smtClean="0"/>
              <a:t>Every statement in </a:t>
            </a:r>
            <a:r>
              <a:rPr lang="en-IN" sz="2000" dirty="0"/>
              <a:t>the program will have been guaranteed to be executed at least one time </a:t>
            </a:r>
            <a:r>
              <a:rPr lang="en-IN" sz="2000" dirty="0" smtClean="0"/>
              <a:t>and </a:t>
            </a:r>
          </a:p>
          <a:p>
            <a:pPr lvl="2" algn="just"/>
            <a:r>
              <a:rPr lang="en-IN" sz="2000" dirty="0" smtClean="0"/>
              <a:t>Every </a:t>
            </a:r>
            <a:r>
              <a:rPr lang="en-IN" sz="2000" dirty="0"/>
              <a:t>condition will have been executed on its true and false </a:t>
            </a:r>
            <a:r>
              <a:rPr lang="en-IN" sz="2000" dirty="0" smtClean="0"/>
              <a:t>sides</a:t>
            </a:r>
          </a:p>
          <a:p>
            <a:pPr algn="just"/>
            <a:r>
              <a:rPr lang="en-IN" sz="2800" dirty="0" smtClean="0"/>
              <a:t>Basis </a:t>
            </a:r>
            <a:r>
              <a:rPr lang="en-IN" sz="2800" dirty="0"/>
              <a:t>set is not </a:t>
            </a:r>
            <a:r>
              <a:rPr lang="en-IN" sz="2800" dirty="0" smtClean="0"/>
              <a:t>unique</a:t>
            </a:r>
          </a:p>
          <a:p>
            <a:pPr algn="just"/>
            <a:r>
              <a:rPr lang="en-IN" sz="2800" dirty="0"/>
              <a:t>A</a:t>
            </a:r>
            <a:r>
              <a:rPr lang="en-IN" sz="2800" dirty="0" smtClean="0"/>
              <a:t> </a:t>
            </a:r>
            <a:r>
              <a:rPr lang="en-IN" sz="2800" dirty="0"/>
              <a:t>number of different basis sets can be </a:t>
            </a:r>
            <a:r>
              <a:rPr lang="en-IN" sz="2800" dirty="0" smtClean="0"/>
              <a:t>derived for </a:t>
            </a:r>
            <a:r>
              <a:rPr lang="en-IN" sz="2800" dirty="0"/>
              <a:t>a given procedural design</a:t>
            </a:r>
            <a:r>
              <a:rPr lang="en-IN" sz="2800" dirty="0" smtClean="0"/>
              <a:t>.</a:t>
            </a:r>
          </a:p>
          <a:p>
            <a:pPr algn="just"/>
            <a:r>
              <a:rPr lang="en-IN" sz="2800" dirty="0"/>
              <a:t>The computation of </a:t>
            </a:r>
            <a:r>
              <a:rPr lang="en-IN" sz="2800" dirty="0" err="1" smtClean="0"/>
              <a:t>cyclomatic</a:t>
            </a:r>
            <a:r>
              <a:rPr lang="en-IN" sz="2800" dirty="0" smtClean="0"/>
              <a:t> complexity provides the number</a:t>
            </a:r>
            <a:endParaRPr lang="en-IN" sz="2800" dirty="0"/>
          </a:p>
        </p:txBody>
      </p:sp>
    </p:spTree>
    <p:extLst>
      <p:ext uri="{BB962C8B-B14F-4D97-AF65-F5344CB8AC3E}">
        <p14:creationId xmlns:p14="http://schemas.microsoft.com/office/powerpoint/2010/main" val="8098909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599" y="1455312"/>
            <a:ext cx="10157139" cy="5018639"/>
          </a:xfrm>
        </p:spPr>
        <p:txBody>
          <a:bodyPr>
            <a:normAutofit/>
          </a:bodyPr>
          <a:lstStyle/>
          <a:p>
            <a:pPr algn="just">
              <a:lnSpc>
                <a:spcPct val="150000"/>
              </a:lnSpc>
            </a:pPr>
            <a:r>
              <a:rPr lang="en-IN" dirty="0" smtClean="0"/>
              <a:t>The </a:t>
            </a:r>
            <a:r>
              <a:rPr lang="en-IN" dirty="0" err="1" smtClean="0"/>
              <a:t>Cyclomatic</a:t>
            </a:r>
            <a:r>
              <a:rPr lang="en-IN" dirty="0" smtClean="0"/>
              <a:t> Complexity is a software metric that provides a quantitative measure of the logical complexity of the program.</a:t>
            </a:r>
          </a:p>
          <a:p>
            <a:pPr algn="just">
              <a:lnSpc>
                <a:spcPct val="150000"/>
              </a:lnSpc>
            </a:pPr>
            <a:r>
              <a:rPr lang="en-IN" dirty="0" smtClean="0"/>
              <a:t>Defines the number of independent paths in the basis set of a program and provides with an upper bound for the number of tests that must be conducted to ensure that all statements have been executed at least once.</a:t>
            </a:r>
            <a:endParaRPr lang="en-IN" dirty="0"/>
          </a:p>
          <a:p>
            <a:pPr algn="just">
              <a:lnSpc>
                <a:spcPct val="150000"/>
              </a:lnSpc>
            </a:pPr>
            <a:r>
              <a:rPr lang="en-IN" dirty="0" err="1"/>
              <a:t>Cyclomatic</a:t>
            </a:r>
            <a:r>
              <a:rPr lang="en-IN" dirty="0"/>
              <a:t> complexity has a foundation in graph theory and provides us with </a:t>
            </a:r>
            <a:r>
              <a:rPr lang="en-IN" dirty="0" smtClean="0"/>
              <a:t>an extremely </a:t>
            </a:r>
            <a:r>
              <a:rPr lang="en-IN" dirty="0"/>
              <a:t>useful software metric. </a:t>
            </a:r>
            <a:endParaRPr lang="en-IN" dirty="0" smtClean="0"/>
          </a:p>
        </p:txBody>
      </p:sp>
    </p:spTree>
    <p:extLst>
      <p:ext uri="{BB962C8B-B14F-4D97-AF65-F5344CB8AC3E}">
        <p14:creationId xmlns:p14="http://schemas.microsoft.com/office/powerpoint/2010/main" val="13104622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lnSpcReduction="10000"/>
          </a:bodyPr>
          <a:lstStyle/>
          <a:p>
            <a:pPr algn="just">
              <a:lnSpc>
                <a:spcPct val="150000"/>
              </a:lnSpc>
            </a:pPr>
            <a:r>
              <a:rPr lang="en-IN" dirty="0"/>
              <a:t>Complexity is computed in one of three ways:</a:t>
            </a:r>
            <a:endParaRPr lang="en-IN" dirty="0" smtClean="0"/>
          </a:p>
          <a:p>
            <a:pPr lvl="1" algn="just">
              <a:lnSpc>
                <a:spcPct val="150000"/>
              </a:lnSpc>
            </a:pPr>
            <a:r>
              <a:rPr lang="en-IN" dirty="0" smtClean="0"/>
              <a:t>The </a:t>
            </a:r>
            <a:r>
              <a:rPr lang="en-IN" dirty="0"/>
              <a:t>number of regions of the flow graph correspond to the </a:t>
            </a:r>
            <a:r>
              <a:rPr lang="en-IN" dirty="0" err="1"/>
              <a:t>cyclomatic</a:t>
            </a:r>
            <a:r>
              <a:rPr lang="en-IN" dirty="0"/>
              <a:t> complexity.</a:t>
            </a:r>
          </a:p>
          <a:p>
            <a:pPr lvl="1" algn="just">
              <a:lnSpc>
                <a:spcPct val="150000"/>
              </a:lnSpc>
            </a:pPr>
            <a:r>
              <a:rPr lang="en-IN" dirty="0" err="1"/>
              <a:t>Cyclomatic</a:t>
            </a:r>
            <a:r>
              <a:rPr lang="en-IN" dirty="0"/>
              <a:t> complexity, </a:t>
            </a:r>
            <a:r>
              <a:rPr lang="en-IN" i="1" dirty="0"/>
              <a:t>V</a:t>
            </a:r>
            <a:r>
              <a:rPr lang="en-IN" dirty="0"/>
              <a:t>(</a:t>
            </a:r>
            <a:r>
              <a:rPr lang="en-IN" i="1" dirty="0"/>
              <a:t>G</a:t>
            </a:r>
            <a:r>
              <a:rPr lang="en-IN" dirty="0"/>
              <a:t>), for a flow graph, </a:t>
            </a:r>
            <a:r>
              <a:rPr lang="en-IN" i="1" dirty="0"/>
              <a:t>G, </a:t>
            </a:r>
            <a:r>
              <a:rPr lang="en-IN" dirty="0"/>
              <a:t>is defined as</a:t>
            </a:r>
          </a:p>
          <a:p>
            <a:pPr marL="365760" lvl="1" indent="0" algn="just">
              <a:lnSpc>
                <a:spcPct val="150000"/>
              </a:lnSpc>
              <a:buNone/>
            </a:pPr>
            <a:r>
              <a:rPr lang="en-IN" i="1" dirty="0"/>
              <a:t>		V</a:t>
            </a:r>
            <a:r>
              <a:rPr lang="en-IN" dirty="0"/>
              <a:t>(</a:t>
            </a:r>
            <a:r>
              <a:rPr lang="en-IN" i="1" dirty="0"/>
              <a:t>G</a:t>
            </a:r>
            <a:r>
              <a:rPr lang="en-IN" dirty="0"/>
              <a:t>) = </a:t>
            </a:r>
            <a:r>
              <a:rPr lang="en-IN" i="1" dirty="0"/>
              <a:t>E -</a:t>
            </a:r>
            <a:r>
              <a:rPr lang="en-IN" dirty="0"/>
              <a:t> </a:t>
            </a:r>
            <a:r>
              <a:rPr lang="en-IN" i="1" dirty="0"/>
              <a:t>N </a:t>
            </a:r>
            <a:r>
              <a:rPr lang="en-IN" dirty="0"/>
              <a:t>+ 2</a:t>
            </a:r>
          </a:p>
          <a:p>
            <a:pPr lvl="3"/>
            <a:r>
              <a:rPr lang="en-IN" dirty="0"/>
              <a:t>where </a:t>
            </a:r>
            <a:r>
              <a:rPr lang="en-IN" i="1" dirty="0"/>
              <a:t>E </a:t>
            </a:r>
            <a:r>
              <a:rPr lang="en-IN" dirty="0"/>
              <a:t>is the number of flow graph edges, </a:t>
            </a:r>
            <a:r>
              <a:rPr lang="en-IN" i="1" dirty="0"/>
              <a:t>N </a:t>
            </a:r>
            <a:r>
              <a:rPr lang="en-IN" dirty="0"/>
              <a:t>is the number of flow graph nodes.</a:t>
            </a:r>
          </a:p>
          <a:p>
            <a:pPr lvl="1" algn="just">
              <a:lnSpc>
                <a:spcPct val="150000"/>
              </a:lnSpc>
            </a:pPr>
            <a:endParaRPr lang="en-IN" dirty="0" smtClean="0"/>
          </a:p>
          <a:p>
            <a:pPr lvl="1" algn="just">
              <a:lnSpc>
                <a:spcPct val="150000"/>
              </a:lnSpc>
            </a:pPr>
            <a:r>
              <a:rPr lang="en-IN" dirty="0" err="1" smtClean="0"/>
              <a:t>Cyclomatic</a:t>
            </a:r>
            <a:r>
              <a:rPr lang="en-IN" dirty="0" smtClean="0"/>
              <a:t> </a:t>
            </a:r>
            <a:r>
              <a:rPr lang="en-IN" dirty="0"/>
              <a:t>complexity, </a:t>
            </a:r>
            <a:r>
              <a:rPr lang="en-IN" i="1" dirty="0"/>
              <a:t>V</a:t>
            </a:r>
            <a:r>
              <a:rPr lang="en-IN" dirty="0"/>
              <a:t>(</a:t>
            </a:r>
            <a:r>
              <a:rPr lang="en-IN" i="1" dirty="0"/>
              <a:t>G</a:t>
            </a:r>
            <a:r>
              <a:rPr lang="en-IN" dirty="0"/>
              <a:t>), for a flow graph, </a:t>
            </a:r>
            <a:r>
              <a:rPr lang="en-IN" i="1" dirty="0"/>
              <a:t>G, </a:t>
            </a:r>
            <a:r>
              <a:rPr lang="en-IN" dirty="0"/>
              <a:t>is also defined as</a:t>
            </a:r>
          </a:p>
          <a:p>
            <a:pPr marL="365760" lvl="1" indent="0" algn="just">
              <a:lnSpc>
                <a:spcPct val="150000"/>
              </a:lnSpc>
              <a:buNone/>
            </a:pPr>
            <a:r>
              <a:rPr lang="en-IN" i="1" dirty="0" smtClean="0"/>
              <a:t>	V</a:t>
            </a:r>
            <a:r>
              <a:rPr lang="en-IN" dirty="0" smtClean="0"/>
              <a:t>(</a:t>
            </a:r>
            <a:r>
              <a:rPr lang="en-IN" i="1" dirty="0" smtClean="0"/>
              <a:t>G</a:t>
            </a:r>
            <a:r>
              <a:rPr lang="en-IN" dirty="0"/>
              <a:t>) = </a:t>
            </a:r>
            <a:r>
              <a:rPr lang="en-IN" i="1" dirty="0"/>
              <a:t>P </a:t>
            </a:r>
            <a:r>
              <a:rPr lang="en-IN" dirty="0"/>
              <a:t>+ 1</a:t>
            </a:r>
          </a:p>
          <a:p>
            <a:pPr lvl="2" algn="just">
              <a:lnSpc>
                <a:spcPct val="150000"/>
              </a:lnSpc>
            </a:pPr>
            <a:r>
              <a:rPr lang="en-IN" dirty="0"/>
              <a:t>where </a:t>
            </a:r>
            <a:r>
              <a:rPr lang="en-IN" i="1" dirty="0"/>
              <a:t>P </a:t>
            </a:r>
            <a:r>
              <a:rPr lang="en-IN" dirty="0"/>
              <a:t>is the number of predicate nodes contained in the flow graph G</a:t>
            </a:r>
            <a:r>
              <a:rPr lang="en-IN" dirty="0" smtClean="0"/>
              <a:t>.</a:t>
            </a:r>
            <a:endParaRPr lang="en-IN" dirty="0"/>
          </a:p>
        </p:txBody>
      </p:sp>
    </p:spTree>
    <p:extLst>
      <p:ext uri="{BB962C8B-B14F-4D97-AF65-F5344CB8AC3E}">
        <p14:creationId xmlns:p14="http://schemas.microsoft.com/office/powerpoint/2010/main" val="5920697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lstStyle/>
          <a:p>
            <a:pPr algn="just">
              <a:lnSpc>
                <a:spcPct val="150000"/>
              </a:lnSpc>
            </a:pPr>
            <a:r>
              <a:rPr lang="en-IN" dirty="0"/>
              <a:t>Referring once more to the flow graph, the </a:t>
            </a:r>
            <a:r>
              <a:rPr lang="en-IN" dirty="0" err="1"/>
              <a:t>cyclomatic</a:t>
            </a:r>
            <a:r>
              <a:rPr lang="en-IN" dirty="0"/>
              <a:t> complexity can be computed using each of the algorithms just noted:</a:t>
            </a:r>
          </a:p>
          <a:p>
            <a:pPr lvl="1" algn="just">
              <a:lnSpc>
                <a:spcPct val="150000"/>
              </a:lnSpc>
            </a:pPr>
            <a:r>
              <a:rPr lang="en-IN" dirty="0"/>
              <a:t>The flow graph has four regions.</a:t>
            </a:r>
          </a:p>
          <a:p>
            <a:pPr lvl="1" algn="just">
              <a:lnSpc>
                <a:spcPct val="150000"/>
              </a:lnSpc>
            </a:pPr>
            <a:r>
              <a:rPr lang="en-IN" i="1" dirty="0"/>
              <a:t>V</a:t>
            </a:r>
            <a:r>
              <a:rPr lang="en-IN" dirty="0"/>
              <a:t>(</a:t>
            </a:r>
            <a:r>
              <a:rPr lang="en-IN" i="1" dirty="0"/>
              <a:t>G</a:t>
            </a:r>
            <a:r>
              <a:rPr lang="en-IN" dirty="0"/>
              <a:t>) = 11 edges  9 nodes + 2 = 4.</a:t>
            </a:r>
          </a:p>
          <a:p>
            <a:pPr lvl="1" algn="just">
              <a:lnSpc>
                <a:spcPct val="150000"/>
              </a:lnSpc>
            </a:pPr>
            <a:r>
              <a:rPr lang="en-IN" i="1" dirty="0"/>
              <a:t>V</a:t>
            </a:r>
            <a:r>
              <a:rPr lang="en-IN" dirty="0"/>
              <a:t>(</a:t>
            </a:r>
            <a:r>
              <a:rPr lang="en-IN" i="1" dirty="0"/>
              <a:t>G</a:t>
            </a:r>
            <a:r>
              <a:rPr lang="en-IN" dirty="0"/>
              <a:t>) = 3 predicate nodes + 1 = 4</a:t>
            </a:r>
          </a:p>
          <a:p>
            <a:endParaRPr lang="en-IN" dirty="0"/>
          </a:p>
        </p:txBody>
      </p:sp>
      <p:pic>
        <p:nvPicPr>
          <p:cNvPr id="4" name="Picture 3"/>
          <p:cNvPicPr>
            <a:picLocks noChangeAspect="1"/>
          </p:cNvPicPr>
          <p:nvPr/>
        </p:nvPicPr>
        <p:blipFill>
          <a:blip r:embed="rId2"/>
          <a:stretch>
            <a:fillRect/>
          </a:stretch>
        </p:blipFill>
        <p:spPr>
          <a:xfrm>
            <a:off x="5651413" y="2774739"/>
            <a:ext cx="5491271" cy="2946535"/>
          </a:xfrm>
          <a:prstGeom prst="rect">
            <a:avLst/>
          </a:prstGeom>
        </p:spPr>
      </p:pic>
    </p:spTree>
    <p:extLst>
      <p:ext uri="{BB962C8B-B14F-4D97-AF65-F5344CB8AC3E}">
        <p14:creationId xmlns:p14="http://schemas.microsoft.com/office/powerpoint/2010/main" val="3067315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Deriving Test Cases</a:t>
            </a:r>
          </a:p>
        </p:txBody>
      </p:sp>
      <p:sp>
        <p:nvSpPr>
          <p:cNvPr id="3" name="Content Placeholder 2"/>
          <p:cNvSpPr>
            <a:spLocks noGrp="1"/>
          </p:cNvSpPr>
          <p:nvPr>
            <p:ph sz="quarter" idx="1"/>
          </p:nvPr>
        </p:nvSpPr>
        <p:spPr/>
        <p:txBody>
          <a:bodyPr/>
          <a:lstStyle/>
          <a:p>
            <a:pPr algn="just">
              <a:lnSpc>
                <a:spcPct val="150000"/>
              </a:lnSpc>
            </a:pPr>
            <a:r>
              <a:rPr lang="en-IN" dirty="0"/>
              <a:t>Using the design or code as a foundation, draw a corresponding </a:t>
            </a:r>
            <a:r>
              <a:rPr lang="en-IN" dirty="0" smtClean="0"/>
              <a:t>flow graph</a:t>
            </a:r>
          </a:p>
          <a:p>
            <a:pPr algn="just">
              <a:lnSpc>
                <a:spcPct val="150000"/>
              </a:lnSpc>
            </a:pPr>
            <a:r>
              <a:rPr lang="en-IN" dirty="0"/>
              <a:t>Determine the </a:t>
            </a:r>
            <a:r>
              <a:rPr lang="en-IN" dirty="0" err="1"/>
              <a:t>cyclomatic</a:t>
            </a:r>
            <a:r>
              <a:rPr lang="en-IN" dirty="0"/>
              <a:t> complexity of the resultant flow </a:t>
            </a:r>
            <a:r>
              <a:rPr lang="en-IN" dirty="0" smtClean="0"/>
              <a:t>graph</a:t>
            </a:r>
          </a:p>
          <a:p>
            <a:pPr algn="just">
              <a:lnSpc>
                <a:spcPct val="150000"/>
              </a:lnSpc>
            </a:pPr>
            <a:r>
              <a:rPr lang="en-IN" dirty="0"/>
              <a:t>Determine a basis set of linearly independent </a:t>
            </a:r>
            <a:r>
              <a:rPr lang="en-IN" dirty="0" smtClean="0"/>
              <a:t>paths</a:t>
            </a:r>
          </a:p>
          <a:p>
            <a:pPr algn="just">
              <a:lnSpc>
                <a:spcPct val="150000"/>
              </a:lnSpc>
            </a:pPr>
            <a:r>
              <a:rPr lang="en-IN" dirty="0"/>
              <a:t>Prepare test cases that will force execution of each path in the </a:t>
            </a:r>
            <a:r>
              <a:rPr lang="en-IN" dirty="0" smtClean="0"/>
              <a:t>basis set.</a:t>
            </a:r>
          </a:p>
        </p:txBody>
      </p:sp>
    </p:spTree>
    <p:extLst>
      <p:ext uri="{BB962C8B-B14F-4D97-AF65-F5344CB8AC3E}">
        <p14:creationId xmlns:p14="http://schemas.microsoft.com/office/powerpoint/2010/main" val="18046464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601125"/>
          </a:xfrm>
        </p:spPr>
        <p:txBody>
          <a:bodyPr/>
          <a:lstStyle/>
          <a:p>
            <a:r>
              <a:rPr lang="en-IN" dirty="0" smtClean="0"/>
              <a:t>Example</a:t>
            </a:r>
            <a:endParaRPr lang="en-IN" dirty="0"/>
          </a:p>
        </p:txBody>
      </p:sp>
      <p:sp>
        <p:nvSpPr>
          <p:cNvPr id="3" name="Content Placeholder 2"/>
          <p:cNvSpPr>
            <a:spLocks noGrp="1"/>
          </p:cNvSpPr>
          <p:nvPr>
            <p:ph sz="quarter"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609600" y="785611"/>
            <a:ext cx="6666963" cy="6085268"/>
          </a:xfrm>
          <a:prstGeom prst="rect">
            <a:avLst/>
          </a:prstGeom>
        </p:spPr>
      </p:pic>
      <p:pic>
        <p:nvPicPr>
          <p:cNvPr id="6" name="Picture 5"/>
          <p:cNvPicPr>
            <a:picLocks noChangeAspect="1"/>
          </p:cNvPicPr>
          <p:nvPr/>
        </p:nvPicPr>
        <p:blipFill>
          <a:blip r:embed="rId3"/>
          <a:stretch>
            <a:fillRect/>
          </a:stretch>
        </p:blipFill>
        <p:spPr>
          <a:xfrm>
            <a:off x="6326597" y="1741869"/>
            <a:ext cx="5311136" cy="4873752"/>
          </a:xfrm>
          <a:prstGeom prst="rect">
            <a:avLst/>
          </a:prstGeom>
        </p:spPr>
      </p:pic>
    </p:spTree>
    <p:extLst>
      <p:ext uri="{BB962C8B-B14F-4D97-AF65-F5344CB8AC3E}">
        <p14:creationId xmlns:p14="http://schemas.microsoft.com/office/powerpoint/2010/main" val="1288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lnSpcReduction="10000"/>
          </a:bodyPr>
          <a:lstStyle/>
          <a:p>
            <a:r>
              <a:rPr lang="en-IN" b="1" dirty="0" err="1" smtClean="0"/>
              <a:t>Cyclomatic</a:t>
            </a:r>
            <a:r>
              <a:rPr lang="en-IN" b="1" dirty="0" smtClean="0"/>
              <a:t> Complexity</a:t>
            </a:r>
            <a:endParaRPr lang="en-IN" i="1" dirty="0" smtClean="0"/>
          </a:p>
          <a:p>
            <a:pPr lvl="1"/>
            <a:r>
              <a:rPr lang="en-IN" i="1" dirty="0" smtClean="0"/>
              <a:t>V</a:t>
            </a:r>
            <a:r>
              <a:rPr lang="en-IN" dirty="0" smtClean="0"/>
              <a:t>(</a:t>
            </a:r>
            <a:r>
              <a:rPr lang="en-IN" i="1" dirty="0" smtClean="0"/>
              <a:t>G</a:t>
            </a:r>
            <a:r>
              <a:rPr lang="en-IN" dirty="0"/>
              <a:t>)  6 regions</a:t>
            </a:r>
          </a:p>
          <a:p>
            <a:pPr lvl="1"/>
            <a:r>
              <a:rPr lang="en-IN" i="1" dirty="0"/>
              <a:t>V</a:t>
            </a:r>
            <a:r>
              <a:rPr lang="en-IN" dirty="0"/>
              <a:t>(</a:t>
            </a:r>
            <a:r>
              <a:rPr lang="en-IN" i="1" dirty="0"/>
              <a:t>G</a:t>
            </a:r>
            <a:r>
              <a:rPr lang="en-IN" dirty="0"/>
              <a:t>)  17 edges </a:t>
            </a:r>
            <a:r>
              <a:rPr lang="en-IN" dirty="0" smtClean="0"/>
              <a:t>- 13 </a:t>
            </a:r>
            <a:r>
              <a:rPr lang="en-IN" dirty="0"/>
              <a:t>nodes </a:t>
            </a:r>
            <a:r>
              <a:rPr lang="en-IN" dirty="0" smtClean="0"/>
              <a:t>+ </a:t>
            </a:r>
            <a:r>
              <a:rPr lang="en-IN" dirty="0"/>
              <a:t>2  </a:t>
            </a:r>
            <a:r>
              <a:rPr lang="en-IN" dirty="0" smtClean="0"/>
              <a:t>= 6</a:t>
            </a:r>
            <a:endParaRPr lang="en-IN" dirty="0"/>
          </a:p>
          <a:p>
            <a:pPr lvl="1"/>
            <a:r>
              <a:rPr lang="en-IN" i="1" dirty="0"/>
              <a:t>V</a:t>
            </a:r>
            <a:r>
              <a:rPr lang="en-IN" dirty="0"/>
              <a:t>(</a:t>
            </a:r>
            <a:r>
              <a:rPr lang="en-IN" i="1" dirty="0"/>
              <a:t>G</a:t>
            </a:r>
            <a:r>
              <a:rPr lang="en-IN" dirty="0"/>
              <a:t>)  5 predicate nodes </a:t>
            </a:r>
            <a:r>
              <a:rPr lang="en-IN" dirty="0" smtClean="0"/>
              <a:t>+ </a:t>
            </a:r>
            <a:r>
              <a:rPr lang="en-IN" dirty="0"/>
              <a:t>1 </a:t>
            </a:r>
            <a:r>
              <a:rPr lang="en-IN" dirty="0" smtClean="0"/>
              <a:t>= 6</a:t>
            </a:r>
          </a:p>
          <a:p>
            <a:pPr lvl="2"/>
            <a:r>
              <a:rPr lang="en-IN" dirty="0"/>
              <a:t>Predicate Nodes</a:t>
            </a:r>
          </a:p>
          <a:p>
            <a:pPr lvl="3"/>
            <a:r>
              <a:rPr lang="en-IN" dirty="0"/>
              <a:t>2, 3, 5, 6, and </a:t>
            </a:r>
            <a:r>
              <a:rPr lang="en-IN" dirty="0" smtClean="0"/>
              <a:t>10</a:t>
            </a:r>
          </a:p>
          <a:p>
            <a:r>
              <a:rPr lang="en-IN" b="1" dirty="0" smtClean="0"/>
              <a:t>Independent Paths</a:t>
            </a:r>
          </a:p>
          <a:p>
            <a:pPr lvl="1"/>
            <a:r>
              <a:rPr lang="en-IN" dirty="0"/>
              <a:t>Path 1: </a:t>
            </a:r>
            <a:r>
              <a:rPr lang="en-IN" dirty="0" smtClean="0"/>
              <a:t>1-2-9-10-11-13</a:t>
            </a:r>
            <a:endParaRPr lang="en-IN" dirty="0"/>
          </a:p>
          <a:p>
            <a:pPr lvl="1"/>
            <a:r>
              <a:rPr lang="en-IN" dirty="0"/>
              <a:t>Path 2: </a:t>
            </a:r>
            <a:r>
              <a:rPr lang="en-IN" dirty="0" smtClean="0"/>
              <a:t>1-2-9-10-12-13</a:t>
            </a:r>
          </a:p>
          <a:p>
            <a:pPr lvl="1"/>
            <a:r>
              <a:rPr lang="en-IN" dirty="0"/>
              <a:t>Path 3: </a:t>
            </a:r>
            <a:r>
              <a:rPr lang="en-IN" dirty="0" smtClean="0"/>
              <a:t>1-2-3-9-10-11-13</a:t>
            </a:r>
            <a:endParaRPr lang="en-IN" dirty="0"/>
          </a:p>
          <a:p>
            <a:pPr lvl="1"/>
            <a:r>
              <a:rPr lang="en-IN" dirty="0"/>
              <a:t>Path 4: </a:t>
            </a:r>
            <a:r>
              <a:rPr lang="en-IN" dirty="0" smtClean="0"/>
              <a:t>1-2-3-4-5-8-2-</a:t>
            </a:r>
            <a:r>
              <a:rPr lang="en-IN" dirty="0"/>
              <a:t>. . .</a:t>
            </a:r>
          </a:p>
          <a:p>
            <a:pPr lvl="1"/>
            <a:r>
              <a:rPr lang="en-IN" dirty="0"/>
              <a:t>Path 5: </a:t>
            </a:r>
            <a:r>
              <a:rPr lang="en-IN" dirty="0" smtClean="0"/>
              <a:t>1-2-3-4-5-6-8-2-</a:t>
            </a:r>
            <a:r>
              <a:rPr lang="en-IN" dirty="0"/>
              <a:t>. . .</a:t>
            </a:r>
          </a:p>
          <a:p>
            <a:pPr lvl="1"/>
            <a:r>
              <a:rPr lang="en-IN" dirty="0"/>
              <a:t>Path 6: </a:t>
            </a:r>
            <a:r>
              <a:rPr lang="en-IN" dirty="0" smtClean="0"/>
              <a:t>1-2-3-4-5-6-7-8-2-</a:t>
            </a:r>
            <a:r>
              <a:rPr lang="en-IN" dirty="0"/>
              <a:t>. . </a:t>
            </a:r>
            <a:r>
              <a:rPr lang="en-IN" dirty="0" smtClean="0"/>
              <a:t>.</a:t>
            </a:r>
          </a:p>
        </p:txBody>
      </p:sp>
    </p:spTree>
    <p:extLst>
      <p:ext uri="{BB962C8B-B14F-4D97-AF65-F5344CB8AC3E}">
        <p14:creationId xmlns:p14="http://schemas.microsoft.com/office/powerpoint/2010/main" val="321614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lstStyle/>
          <a:p>
            <a:r>
              <a:rPr lang="en-US" dirty="0"/>
              <a:t>Problem 1</a:t>
            </a:r>
          </a:p>
          <a:p>
            <a:pPr lvl="1"/>
            <a:r>
              <a:rPr lang="en-US" dirty="0"/>
              <a:t>Reusable modules are not properly tested</a:t>
            </a:r>
          </a:p>
          <a:p>
            <a:pPr lvl="1"/>
            <a:r>
              <a:rPr lang="en-US" dirty="0"/>
              <a:t>Lower level (operational) modules are not tested frequently </a:t>
            </a:r>
          </a:p>
          <a:p>
            <a:pPr lvl="1"/>
            <a:r>
              <a:rPr lang="en-US" dirty="0"/>
              <a:t>The situation is </a:t>
            </a:r>
            <a:r>
              <a:rPr lang="en-US" dirty="0" smtClean="0"/>
              <a:t>intensified </a:t>
            </a:r>
            <a:r>
              <a:rPr lang="en-US" dirty="0"/>
              <a:t>if the product is </a:t>
            </a:r>
            <a:r>
              <a:rPr lang="en-US" dirty="0" smtClean="0"/>
              <a:t>not well </a:t>
            </a:r>
            <a:r>
              <a:rPr lang="en-US" dirty="0"/>
              <a:t>designed</a:t>
            </a:r>
          </a:p>
          <a:p>
            <a:r>
              <a:rPr lang="en-US" dirty="0"/>
              <a:t>Defensive programming (fault shielding)</a:t>
            </a:r>
          </a:p>
          <a:p>
            <a:pPr lvl="1"/>
            <a:r>
              <a:rPr lang="en-US" dirty="0"/>
              <a:t>Example:</a:t>
            </a:r>
          </a:p>
          <a:p>
            <a:pPr lvl="1">
              <a:buFontTx/>
              <a:buNone/>
            </a:pPr>
            <a:r>
              <a:rPr lang="en-US" dirty="0">
                <a:cs typeface="Times New Roman" panose="02020603050405020304" pitchFamily="18" charset="0"/>
              </a:rPr>
              <a:t>		</a:t>
            </a:r>
            <a:r>
              <a:rPr lang="en-US" sz="2000" dirty="0">
                <a:cs typeface="Times New Roman" panose="02020603050405020304" pitchFamily="18" charset="0"/>
              </a:rPr>
              <a:t>if (x &gt;= 0) </a:t>
            </a:r>
          </a:p>
          <a:p>
            <a:pPr lvl="2">
              <a:buFontTx/>
              <a:buNone/>
            </a:pPr>
            <a:r>
              <a:rPr lang="en-US" dirty="0">
                <a:cs typeface="Times New Roman" panose="02020603050405020304" pitchFamily="18" charset="0"/>
              </a:rPr>
              <a:t>		y = </a:t>
            </a:r>
            <a:r>
              <a:rPr lang="en-US" dirty="0" err="1">
                <a:cs typeface="Times New Roman" panose="02020603050405020304" pitchFamily="18" charset="0"/>
              </a:rPr>
              <a:t>computeSquareRoot</a:t>
            </a:r>
            <a:r>
              <a:rPr lang="en-US" dirty="0">
                <a:cs typeface="Times New Roman" panose="02020603050405020304" pitchFamily="18" charset="0"/>
              </a:rPr>
              <a:t> (x, </a:t>
            </a:r>
            <a:r>
              <a:rPr lang="en-US" dirty="0" err="1">
                <a:cs typeface="Times New Roman" panose="02020603050405020304" pitchFamily="18" charset="0"/>
              </a:rPr>
              <a:t>errorFlag</a:t>
            </a:r>
            <a:r>
              <a:rPr lang="en-US" dirty="0">
                <a:cs typeface="Times New Roman" panose="02020603050405020304" pitchFamily="18" charset="0"/>
              </a:rPr>
              <a:t>);</a:t>
            </a:r>
            <a:r>
              <a:rPr lang="en-US" dirty="0"/>
              <a:t> </a:t>
            </a:r>
          </a:p>
          <a:p>
            <a:pPr lvl="1"/>
            <a:r>
              <a:rPr lang="en-US" dirty="0"/>
              <a:t>Never tested with </a:t>
            </a:r>
            <a:r>
              <a:rPr lang="en-US" sz="2000" dirty="0"/>
              <a:t>x</a:t>
            </a:r>
            <a:r>
              <a:rPr lang="en-US" dirty="0">
                <a:latin typeface="Courier" charset="0"/>
              </a:rPr>
              <a:t> &lt; 0</a:t>
            </a:r>
          </a:p>
          <a:p>
            <a:pPr lvl="1"/>
            <a:r>
              <a:rPr lang="en-US" dirty="0"/>
              <a:t>Reuse implications</a:t>
            </a:r>
          </a:p>
          <a:p>
            <a:endParaRPr lang="en-IN" dirty="0"/>
          </a:p>
        </p:txBody>
      </p:sp>
    </p:spTree>
    <p:extLst>
      <p:ext uri="{BB962C8B-B14F-4D97-AF65-F5344CB8AC3E}">
        <p14:creationId xmlns:p14="http://schemas.microsoft.com/office/powerpoint/2010/main" val="35724741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endParaRPr lang="en-IN" dirty="0"/>
          </a:p>
        </p:txBody>
      </p:sp>
      <p:sp>
        <p:nvSpPr>
          <p:cNvPr id="3" name="Content Placeholder 2"/>
          <p:cNvSpPr>
            <a:spLocks noGrp="1"/>
          </p:cNvSpPr>
          <p:nvPr>
            <p:ph sz="quarter" idx="1"/>
          </p:nvPr>
        </p:nvSpPr>
        <p:spPr>
          <a:xfrm>
            <a:off x="609599" y="1600200"/>
            <a:ext cx="10350321" cy="4873752"/>
          </a:xfrm>
        </p:spPr>
        <p:txBody>
          <a:bodyPr>
            <a:normAutofit lnSpcReduction="10000"/>
          </a:bodyPr>
          <a:lstStyle/>
          <a:p>
            <a:r>
              <a:rPr lang="en-IN" b="1" dirty="0"/>
              <a:t>Path 1 test case:</a:t>
            </a:r>
          </a:p>
          <a:p>
            <a:pPr lvl="1"/>
            <a:r>
              <a:rPr lang="en-IN" dirty="0"/>
              <a:t>value(</a:t>
            </a:r>
            <a:r>
              <a:rPr lang="en-IN" i="1" dirty="0"/>
              <a:t>k</a:t>
            </a:r>
            <a:r>
              <a:rPr lang="en-IN" dirty="0"/>
              <a:t>) = valid input, where </a:t>
            </a:r>
            <a:r>
              <a:rPr lang="en-IN" i="1" dirty="0"/>
              <a:t>k </a:t>
            </a:r>
            <a:r>
              <a:rPr lang="en-IN" dirty="0"/>
              <a:t>&lt; </a:t>
            </a:r>
            <a:r>
              <a:rPr lang="en-IN" i="1" dirty="0"/>
              <a:t>i </a:t>
            </a:r>
            <a:r>
              <a:rPr lang="en-IN" dirty="0"/>
              <a:t>for 2 ≤ </a:t>
            </a:r>
            <a:r>
              <a:rPr lang="en-IN" i="1" dirty="0"/>
              <a:t>i </a:t>
            </a:r>
            <a:r>
              <a:rPr lang="en-IN" dirty="0"/>
              <a:t>≤ 100</a:t>
            </a:r>
          </a:p>
          <a:p>
            <a:pPr lvl="1"/>
            <a:r>
              <a:rPr lang="en-IN" dirty="0"/>
              <a:t>value(</a:t>
            </a:r>
            <a:r>
              <a:rPr lang="en-IN" i="1" dirty="0"/>
              <a:t>i</a:t>
            </a:r>
            <a:r>
              <a:rPr lang="en-IN" dirty="0"/>
              <a:t>) = 999 where 2 ≤ </a:t>
            </a:r>
            <a:r>
              <a:rPr lang="en-IN" i="1" dirty="0"/>
              <a:t>i </a:t>
            </a:r>
            <a:r>
              <a:rPr lang="en-IN" dirty="0"/>
              <a:t>≤ 100</a:t>
            </a:r>
          </a:p>
          <a:p>
            <a:pPr lvl="1"/>
            <a:r>
              <a:rPr lang="en-IN" i="1" dirty="0"/>
              <a:t>Expected results: </a:t>
            </a:r>
            <a:r>
              <a:rPr lang="en-IN" dirty="0"/>
              <a:t>Correct average based on </a:t>
            </a:r>
            <a:r>
              <a:rPr lang="en-IN" i="1" dirty="0"/>
              <a:t>k </a:t>
            </a:r>
            <a:r>
              <a:rPr lang="en-IN" dirty="0"/>
              <a:t>values and proper totals.</a:t>
            </a:r>
          </a:p>
          <a:p>
            <a:pPr lvl="1"/>
            <a:r>
              <a:rPr lang="en-IN" i="1" dirty="0"/>
              <a:t>Note: </a:t>
            </a:r>
            <a:r>
              <a:rPr lang="en-IN" dirty="0"/>
              <a:t>Path 1 cannot be tested stand-alone but must be tested as part of path 4, 5</a:t>
            </a:r>
            <a:r>
              <a:rPr lang="en-IN"/>
              <a:t>, </a:t>
            </a:r>
            <a:r>
              <a:rPr lang="en-IN" smtClean="0"/>
              <a:t>and 6 </a:t>
            </a:r>
            <a:r>
              <a:rPr lang="en-IN" dirty="0"/>
              <a:t>tests.</a:t>
            </a:r>
          </a:p>
          <a:p>
            <a:r>
              <a:rPr lang="en-IN" b="1" dirty="0"/>
              <a:t>Path 2 test case:</a:t>
            </a:r>
          </a:p>
          <a:p>
            <a:pPr lvl="1"/>
            <a:r>
              <a:rPr lang="en-IN" dirty="0"/>
              <a:t>value(1) = 999</a:t>
            </a:r>
          </a:p>
          <a:p>
            <a:pPr lvl="1"/>
            <a:r>
              <a:rPr lang="en-IN" i="1" dirty="0"/>
              <a:t>Expected results: </a:t>
            </a:r>
            <a:r>
              <a:rPr lang="en-IN" dirty="0"/>
              <a:t>Average = 999; other totals at initial values.</a:t>
            </a:r>
          </a:p>
          <a:p>
            <a:r>
              <a:rPr lang="en-IN" b="1" dirty="0"/>
              <a:t>Path 3 test case:</a:t>
            </a:r>
          </a:p>
          <a:p>
            <a:pPr lvl="1"/>
            <a:r>
              <a:rPr lang="en-IN" dirty="0"/>
              <a:t>Attempt to process 101 or more values.</a:t>
            </a:r>
          </a:p>
          <a:p>
            <a:pPr lvl="1"/>
            <a:r>
              <a:rPr lang="en-IN" dirty="0"/>
              <a:t>First 100 values should be valid.</a:t>
            </a:r>
          </a:p>
          <a:p>
            <a:pPr lvl="1"/>
            <a:r>
              <a:rPr lang="en-IN" i="1" dirty="0"/>
              <a:t>Expected results: </a:t>
            </a:r>
            <a:r>
              <a:rPr lang="en-IN" dirty="0"/>
              <a:t>Same as test case 1</a:t>
            </a:r>
            <a:r>
              <a:rPr lang="en-IN" dirty="0" smtClean="0"/>
              <a:t>.</a:t>
            </a:r>
            <a:endParaRPr lang="en-IN" dirty="0"/>
          </a:p>
        </p:txBody>
      </p:sp>
    </p:spTree>
    <p:extLst>
      <p:ext uri="{BB962C8B-B14F-4D97-AF65-F5344CB8AC3E}">
        <p14:creationId xmlns:p14="http://schemas.microsoft.com/office/powerpoint/2010/main" val="3993863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lstStyle/>
          <a:p>
            <a:r>
              <a:rPr lang="en-IN" b="1" dirty="0"/>
              <a:t>Path 4 test case:</a:t>
            </a:r>
          </a:p>
          <a:p>
            <a:pPr lvl="1"/>
            <a:r>
              <a:rPr lang="en-IN" dirty="0"/>
              <a:t>value(</a:t>
            </a:r>
            <a:r>
              <a:rPr lang="en-IN" i="1" dirty="0"/>
              <a:t>i</a:t>
            </a:r>
            <a:r>
              <a:rPr lang="en-IN" dirty="0"/>
              <a:t>) = valid input where i &lt; 100</a:t>
            </a:r>
          </a:p>
          <a:p>
            <a:pPr lvl="1"/>
            <a:r>
              <a:rPr lang="en-IN" dirty="0"/>
              <a:t>value(</a:t>
            </a:r>
            <a:r>
              <a:rPr lang="en-IN" i="1" dirty="0"/>
              <a:t>k</a:t>
            </a:r>
            <a:r>
              <a:rPr lang="en-IN" dirty="0"/>
              <a:t>) &lt; minimum where </a:t>
            </a:r>
            <a:r>
              <a:rPr lang="en-IN" i="1" dirty="0"/>
              <a:t>k </a:t>
            </a:r>
            <a:r>
              <a:rPr lang="en-IN" dirty="0"/>
              <a:t>&lt; </a:t>
            </a:r>
            <a:r>
              <a:rPr lang="en-IN" i="1" dirty="0"/>
              <a:t>i</a:t>
            </a:r>
          </a:p>
          <a:p>
            <a:pPr lvl="1"/>
            <a:r>
              <a:rPr lang="en-IN" i="1" dirty="0"/>
              <a:t>Expected results: </a:t>
            </a:r>
            <a:r>
              <a:rPr lang="en-IN" dirty="0"/>
              <a:t>Correct average based on </a:t>
            </a:r>
            <a:r>
              <a:rPr lang="en-IN" i="1" dirty="0"/>
              <a:t>k </a:t>
            </a:r>
            <a:r>
              <a:rPr lang="en-IN" dirty="0"/>
              <a:t>values and proper totals.</a:t>
            </a:r>
          </a:p>
          <a:p>
            <a:r>
              <a:rPr lang="en-IN" b="1" dirty="0" smtClean="0"/>
              <a:t>Path </a:t>
            </a:r>
            <a:r>
              <a:rPr lang="en-IN" b="1" dirty="0"/>
              <a:t>5 test case:</a:t>
            </a:r>
          </a:p>
          <a:p>
            <a:pPr lvl="1"/>
            <a:r>
              <a:rPr lang="en-IN" dirty="0"/>
              <a:t>value(</a:t>
            </a:r>
            <a:r>
              <a:rPr lang="en-IN" i="1" dirty="0"/>
              <a:t>i</a:t>
            </a:r>
            <a:r>
              <a:rPr lang="en-IN" dirty="0"/>
              <a:t>) = valid input where </a:t>
            </a:r>
            <a:r>
              <a:rPr lang="en-IN" i="1" dirty="0"/>
              <a:t>i </a:t>
            </a:r>
            <a:r>
              <a:rPr lang="en-IN" dirty="0"/>
              <a:t>&lt; 100</a:t>
            </a:r>
          </a:p>
          <a:p>
            <a:pPr lvl="1"/>
            <a:r>
              <a:rPr lang="en-IN" dirty="0"/>
              <a:t>value(</a:t>
            </a:r>
            <a:r>
              <a:rPr lang="en-IN" i="1" dirty="0"/>
              <a:t>k</a:t>
            </a:r>
            <a:r>
              <a:rPr lang="en-IN" dirty="0"/>
              <a:t>) &gt; maximum where </a:t>
            </a:r>
            <a:r>
              <a:rPr lang="en-IN" i="1" dirty="0"/>
              <a:t>k </a:t>
            </a:r>
            <a:r>
              <a:rPr lang="en-IN" dirty="0"/>
              <a:t>&lt;= </a:t>
            </a:r>
            <a:r>
              <a:rPr lang="en-IN" i="1" dirty="0"/>
              <a:t>i</a:t>
            </a:r>
          </a:p>
          <a:p>
            <a:pPr lvl="1"/>
            <a:r>
              <a:rPr lang="en-IN" i="1" dirty="0"/>
              <a:t>Expected results: </a:t>
            </a:r>
            <a:r>
              <a:rPr lang="en-IN" dirty="0"/>
              <a:t>Correct average based on </a:t>
            </a:r>
            <a:r>
              <a:rPr lang="en-IN" i="1" dirty="0"/>
              <a:t>n </a:t>
            </a:r>
            <a:r>
              <a:rPr lang="en-IN" dirty="0"/>
              <a:t>values and proper totals.</a:t>
            </a:r>
          </a:p>
          <a:p>
            <a:r>
              <a:rPr lang="en-IN" b="1" dirty="0"/>
              <a:t>Path 6 test case:</a:t>
            </a:r>
          </a:p>
          <a:p>
            <a:pPr lvl="1"/>
            <a:r>
              <a:rPr lang="en-IN" dirty="0"/>
              <a:t>value(</a:t>
            </a:r>
            <a:r>
              <a:rPr lang="en-IN" i="1" dirty="0"/>
              <a:t>i</a:t>
            </a:r>
            <a:r>
              <a:rPr lang="en-IN" dirty="0"/>
              <a:t>) = valid input where </a:t>
            </a:r>
            <a:r>
              <a:rPr lang="en-IN" i="1" dirty="0"/>
              <a:t>i </a:t>
            </a:r>
            <a:r>
              <a:rPr lang="en-IN" dirty="0"/>
              <a:t>&lt; 100</a:t>
            </a:r>
          </a:p>
          <a:p>
            <a:pPr lvl="1"/>
            <a:r>
              <a:rPr lang="en-IN" i="1" dirty="0"/>
              <a:t>Expected results: </a:t>
            </a:r>
            <a:r>
              <a:rPr lang="en-IN" dirty="0"/>
              <a:t>Correct average based on </a:t>
            </a:r>
            <a:r>
              <a:rPr lang="en-IN" i="1" dirty="0"/>
              <a:t>n </a:t>
            </a:r>
            <a:r>
              <a:rPr lang="en-IN" dirty="0"/>
              <a:t>values and proper totals</a:t>
            </a:r>
            <a:r>
              <a:rPr lang="en-IN" dirty="0" smtClean="0"/>
              <a:t>.</a:t>
            </a:r>
          </a:p>
          <a:p>
            <a:r>
              <a:rPr lang="en-IN" dirty="0"/>
              <a:t>Some independent paths cannot be tested in stand-alone fashion</a:t>
            </a:r>
          </a:p>
          <a:p>
            <a:pPr lvl="1"/>
            <a:endParaRPr lang="en-IN" dirty="0"/>
          </a:p>
        </p:txBody>
      </p:sp>
    </p:spTree>
    <p:extLst>
      <p:ext uri="{BB962C8B-B14F-4D97-AF65-F5344CB8AC3E}">
        <p14:creationId xmlns:p14="http://schemas.microsoft.com/office/powerpoint/2010/main" val="3036156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164"/>
            <a:ext cx="9956800" cy="1143000"/>
          </a:xfrm>
        </p:spPr>
        <p:txBody>
          <a:bodyPr/>
          <a:lstStyle/>
          <a:p>
            <a:r>
              <a:rPr lang="en-IN" dirty="0"/>
              <a:t>Graph Matrices</a:t>
            </a:r>
          </a:p>
        </p:txBody>
      </p:sp>
      <p:sp>
        <p:nvSpPr>
          <p:cNvPr id="3" name="Content Placeholder 2"/>
          <p:cNvSpPr>
            <a:spLocks noGrp="1"/>
          </p:cNvSpPr>
          <p:nvPr>
            <p:ph sz="quarter" idx="1"/>
          </p:nvPr>
        </p:nvSpPr>
        <p:spPr/>
        <p:txBody>
          <a:bodyPr/>
          <a:lstStyle/>
          <a:p>
            <a:pPr algn="just"/>
            <a:r>
              <a:rPr lang="en-IN" dirty="0"/>
              <a:t>Tabular representation of a flow </a:t>
            </a:r>
            <a:r>
              <a:rPr lang="en-IN" dirty="0" smtClean="0"/>
              <a:t>graph</a:t>
            </a:r>
          </a:p>
          <a:p>
            <a:pPr algn="just"/>
            <a:r>
              <a:rPr lang="en-IN" dirty="0" smtClean="0"/>
              <a:t>Useful for </a:t>
            </a:r>
            <a:r>
              <a:rPr lang="en-IN" dirty="0"/>
              <a:t>developing a software tool that assists in basis path </a:t>
            </a:r>
            <a:r>
              <a:rPr lang="en-IN" dirty="0" smtClean="0"/>
              <a:t>testing.</a:t>
            </a:r>
            <a:endParaRPr lang="en-IN" dirty="0"/>
          </a:p>
          <a:p>
            <a:pPr algn="just"/>
            <a:r>
              <a:rPr lang="en-IN" dirty="0" smtClean="0"/>
              <a:t>A </a:t>
            </a:r>
            <a:r>
              <a:rPr lang="en-IN" dirty="0"/>
              <a:t>square matrix whose size (i.e., number of rows and columns</a:t>
            </a:r>
            <a:r>
              <a:rPr lang="en-IN" dirty="0" smtClean="0"/>
              <a:t>) is </a:t>
            </a:r>
            <a:r>
              <a:rPr lang="en-IN" dirty="0"/>
              <a:t>equal to the number of nodes on the flow </a:t>
            </a:r>
            <a:r>
              <a:rPr lang="en-IN" dirty="0" smtClean="0"/>
              <a:t>graph.</a:t>
            </a:r>
          </a:p>
          <a:p>
            <a:pPr algn="just"/>
            <a:r>
              <a:rPr lang="en-IN" dirty="0"/>
              <a:t>Each row and column </a:t>
            </a:r>
            <a:r>
              <a:rPr lang="en-IN" dirty="0" smtClean="0"/>
              <a:t>corresponds to </a:t>
            </a:r>
            <a:r>
              <a:rPr lang="en-IN" dirty="0"/>
              <a:t>an identified node, and matrix entries correspond to connections (an edge) </a:t>
            </a:r>
            <a:r>
              <a:rPr lang="en-IN" dirty="0" smtClean="0"/>
              <a:t>between nodes.</a:t>
            </a:r>
          </a:p>
          <a:p>
            <a:pPr algn="just"/>
            <a:r>
              <a:rPr lang="en-IN" dirty="0"/>
              <a:t>E</a:t>
            </a:r>
            <a:r>
              <a:rPr lang="en-IN" dirty="0" smtClean="0"/>
              <a:t>ach </a:t>
            </a:r>
            <a:r>
              <a:rPr lang="en-IN" dirty="0"/>
              <a:t>node on the flow graph is identified by numbers, </a:t>
            </a:r>
            <a:endParaRPr lang="en-IN" dirty="0" smtClean="0"/>
          </a:p>
          <a:p>
            <a:pPr algn="just"/>
            <a:r>
              <a:rPr lang="en-IN" dirty="0" smtClean="0"/>
              <a:t>Each </a:t>
            </a:r>
            <a:r>
              <a:rPr lang="en-IN" dirty="0"/>
              <a:t>edge is identified by </a:t>
            </a:r>
            <a:r>
              <a:rPr lang="en-IN" dirty="0" smtClean="0"/>
              <a:t>letters</a:t>
            </a:r>
          </a:p>
          <a:p>
            <a:pPr algn="just"/>
            <a:r>
              <a:rPr lang="en-IN" dirty="0"/>
              <a:t>A letter entry is made in the matrix to </a:t>
            </a:r>
            <a:r>
              <a:rPr lang="en-IN" dirty="0" smtClean="0"/>
              <a:t>correspond to </a:t>
            </a:r>
            <a:r>
              <a:rPr lang="en-IN" dirty="0"/>
              <a:t>a connection between two </a:t>
            </a:r>
            <a:r>
              <a:rPr lang="en-IN" dirty="0" smtClean="0"/>
              <a:t>nodes</a:t>
            </a:r>
          </a:p>
          <a:p>
            <a:pPr algn="just"/>
            <a:endParaRPr lang="en-IN" dirty="0"/>
          </a:p>
        </p:txBody>
      </p:sp>
    </p:spTree>
    <p:extLst>
      <p:ext uri="{BB962C8B-B14F-4D97-AF65-F5344CB8AC3E}">
        <p14:creationId xmlns:p14="http://schemas.microsoft.com/office/powerpoint/2010/main" val="7766481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p:cNvPicPr>
            <a:picLocks noChangeAspect="1"/>
          </p:cNvPicPr>
          <p:nvPr/>
        </p:nvPicPr>
        <p:blipFill>
          <a:blip r:embed="rId2"/>
          <a:stretch>
            <a:fillRect/>
          </a:stretch>
        </p:blipFill>
        <p:spPr>
          <a:xfrm>
            <a:off x="970274" y="1600200"/>
            <a:ext cx="8470133" cy="3487118"/>
          </a:xfrm>
          <a:prstGeom prst="rect">
            <a:avLst/>
          </a:prstGeom>
        </p:spPr>
      </p:pic>
    </p:spTree>
    <p:extLst>
      <p:ext uri="{BB962C8B-B14F-4D97-AF65-F5344CB8AC3E}">
        <p14:creationId xmlns:p14="http://schemas.microsoft.com/office/powerpoint/2010/main" val="5938831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609599" y="805912"/>
            <a:ext cx="10719661" cy="5668040"/>
          </a:xfrm>
        </p:spPr>
        <p:txBody>
          <a:bodyPr>
            <a:normAutofit lnSpcReduction="10000"/>
          </a:bodyPr>
          <a:lstStyle/>
          <a:p>
            <a:pPr algn="just">
              <a:lnSpc>
                <a:spcPct val="150000"/>
              </a:lnSpc>
            </a:pPr>
            <a:r>
              <a:rPr lang="en-IN" dirty="0"/>
              <a:t>B</a:t>
            </a:r>
            <a:r>
              <a:rPr lang="en-IN" dirty="0" smtClean="0"/>
              <a:t>y </a:t>
            </a:r>
            <a:r>
              <a:rPr lang="en-IN" dirty="0"/>
              <a:t>adding a </a:t>
            </a:r>
            <a:r>
              <a:rPr lang="en-IN" i="1" dirty="0"/>
              <a:t>link weight </a:t>
            </a:r>
            <a:r>
              <a:rPr lang="en-IN" dirty="0"/>
              <a:t>to each matrix entry, the graph </a:t>
            </a:r>
            <a:r>
              <a:rPr lang="en-IN" dirty="0" smtClean="0"/>
              <a:t>matrix can </a:t>
            </a:r>
            <a:r>
              <a:rPr lang="en-IN" dirty="0"/>
              <a:t>become a powerful tool for evaluating program control structure during testing</a:t>
            </a:r>
            <a:r>
              <a:rPr lang="en-IN" dirty="0" smtClean="0"/>
              <a:t>.</a:t>
            </a:r>
          </a:p>
          <a:p>
            <a:pPr algn="just">
              <a:lnSpc>
                <a:spcPct val="150000"/>
              </a:lnSpc>
            </a:pPr>
            <a:r>
              <a:rPr lang="en-IN" dirty="0"/>
              <a:t>T</a:t>
            </a:r>
            <a:r>
              <a:rPr lang="en-IN" dirty="0" smtClean="0"/>
              <a:t>he </a:t>
            </a:r>
            <a:r>
              <a:rPr lang="en-IN" dirty="0"/>
              <a:t>link weight is 1 (a connection exists) or 0 (a connection does not exist). </a:t>
            </a:r>
            <a:endParaRPr lang="en-IN" dirty="0" smtClean="0"/>
          </a:p>
          <a:p>
            <a:pPr algn="just">
              <a:lnSpc>
                <a:spcPct val="150000"/>
              </a:lnSpc>
            </a:pPr>
            <a:r>
              <a:rPr lang="en-IN" dirty="0" smtClean="0"/>
              <a:t>Assigned properties of </a:t>
            </a:r>
            <a:r>
              <a:rPr lang="en-IN" dirty="0"/>
              <a:t>link </a:t>
            </a:r>
            <a:r>
              <a:rPr lang="en-IN" dirty="0" smtClean="0"/>
              <a:t>weights</a:t>
            </a:r>
          </a:p>
          <a:p>
            <a:pPr lvl="1" algn="just">
              <a:lnSpc>
                <a:spcPct val="150000"/>
              </a:lnSpc>
            </a:pPr>
            <a:r>
              <a:rPr lang="en-IN" dirty="0"/>
              <a:t>The probability that a link (edge) will be executed.</a:t>
            </a:r>
          </a:p>
          <a:p>
            <a:pPr lvl="1" algn="just">
              <a:lnSpc>
                <a:spcPct val="150000"/>
              </a:lnSpc>
            </a:pPr>
            <a:r>
              <a:rPr lang="en-IN" dirty="0" smtClean="0"/>
              <a:t>The </a:t>
            </a:r>
            <a:r>
              <a:rPr lang="en-IN" dirty="0"/>
              <a:t>processing time expended during traversal of a link.</a:t>
            </a:r>
          </a:p>
          <a:p>
            <a:pPr lvl="1" algn="just">
              <a:lnSpc>
                <a:spcPct val="150000"/>
              </a:lnSpc>
            </a:pPr>
            <a:r>
              <a:rPr lang="en-IN" dirty="0" smtClean="0"/>
              <a:t>The </a:t>
            </a:r>
            <a:r>
              <a:rPr lang="en-IN" dirty="0"/>
              <a:t>memory required during traversal of a link.</a:t>
            </a:r>
          </a:p>
          <a:p>
            <a:pPr lvl="1" algn="just">
              <a:lnSpc>
                <a:spcPct val="150000"/>
              </a:lnSpc>
            </a:pPr>
            <a:r>
              <a:rPr lang="en-IN" dirty="0" smtClean="0"/>
              <a:t>The </a:t>
            </a:r>
            <a:r>
              <a:rPr lang="en-IN" dirty="0"/>
              <a:t>resources required during traversal of a link.</a:t>
            </a:r>
          </a:p>
        </p:txBody>
      </p:sp>
    </p:spTree>
    <p:extLst>
      <p:ext uri="{BB962C8B-B14F-4D97-AF65-F5344CB8AC3E}">
        <p14:creationId xmlns:p14="http://schemas.microsoft.com/office/powerpoint/2010/main" val="73102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p:txBody>
          <a:bodyPr>
            <a:normAutofit fontScale="92500"/>
          </a:bodyPr>
          <a:lstStyle/>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lnSpc>
                <a:spcPct val="150000"/>
              </a:lnSpc>
            </a:pPr>
            <a:r>
              <a:rPr lang="en-IN" dirty="0" smtClean="0"/>
              <a:t>Each </a:t>
            </a:r>
            <a:r>
              <a:rPr lang="en-IN" dirty="0"/>
              <a:t>letter </a:t>
            </a:r>
            <a:r>
              <a:rPr lang="en-IN" dirty="0" smtClean="0"/>
              <a:t>in the graph matrix has </a:t>
            </a:r>
            <a:r>
              <a:rPr lang="en-IN" dirty="0"/>
              <a:t>been </a:t>
            </a:r>
            <a:r>
              <a:rPr lang="en-IN" dirty="0" smtClean="0"/>
              <a:t>replaced with </a:t>
            </a:r>
            <a:r>
              <a:rPr lang="en-IN" dirty="0"/>
              <a:t>a 1, indicating that a connection exists (zeros have been excluded for clarity).</a:t>
            </a:r>
          </a:p>
          <a:p>
            <a:pPr algn="just">
              <a:lnSpc>
                <a:spcPct val="150000"/>
              </a:lnSpc>
            </a:pPr>
            <a:r>
              <a:rPr lang="en-IN" dirty="0"/>
              <a:t>Represented in this form, the graph matrix is called a </a:t>
            </a:r>
            <a:r>
              <a:rPr lang="en-IN" i="1" dirty="0"/>
              <a:t>connection matrix.</a:t>
            </a:r>
            <a:endParaRPr lang="en-IN" dirty="0"/>
          </a:p>
        </p:txBody>
      </p:sp>
      <p:pic>
        <p:nvPicPr>
          <p:cNvPr id="4" name="Picture 3"/>
          <p:cNvPicPr>
            <a:picLocks noChangeAspect="1"/>
          </p:cNvPicPr>
          <p:nvPr/>
        </p:nvPicPr>
        <p:blipFill>
          <a:blip r:embed="rId2"/>
          <a:stretch>
            <a:fillRect/>
          </a:stretch>
        </p:blipFill>
        <p:spPr>
          <a:xfrm>
            <a:off x="1668429" y="325172"/>
            <a:ext cx="7352329" cy="3208437"/>
          </a:xfrm>
          <a:prstGeom prst="rect">
            <a:avLst/>
          </a:prstGeom>
        </p:spPr>
      </p:pic>
    </p:spTree>
    <p:extLst>
      <p:ext uri="{BB962C8B-B14F-4D97-AF65-F5344CB8AC3E}">
        <p14:creationId xmlns:p14="http://schemas.microsoft.com/office/powerpoint/2010/main" val="24650518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600" y="1600200"/>
            <a:ext cx="10564678" cy="4873752"/>
          </a:xfrm>
        </p:spPr>
        <p:txBody>
          <a:bodyPr/>
          <a:lstStyle/>
          <a:p>
            <a:pPr algn="just">
              <a:lnSpc>
                <a:spcPct val="200000"/>
              </a:lnSpc>
            </a:pPr>
            <a:r>
              <a:rPr lang="en-IN" dirty="0" smtClean="0"/>
              <a:t>Each </a:t>
            </a:r>
            <a:r>
              <a:rPr lang="en-IN" dirty="0"/>
              <a:t>row with two or more entries represents a </a:t>
            </a:r>
            <a:r>
              <a:rPr lang="en-IN" dirty="0" smtClean="0"/>
              <a:t>predicate node.</a:t>
            </a:r>
          </a:p>
          <a:p>
            <a:pPr algn="just">
              <a:lnSpc>
                <a:spcPct val="200000"/>
              </a:lnSpc>
            </a:pPr>
            <a:r>
              <a:rPr lang="en-IN" dirty="0" smtClean="0"/>
              <a:t>Performing </a:t>
            </a:r>
            <a:r>
              <a:rPr lang="en-IN" dirty="0"/>
              <a:t>the arithmetic shown to the right of the connection </a:t>
            </a:r>
            <a:r>
              <a:rPr lang="en-IN" dirty="0" smtClean="0"/>
              <a:t>matrix provides </a:t>
            </a:r>
            <a:r>
              <a:rPr lang="en-IN" dirty="0"/>
              <a:t>us with still another method for determining </a:t>
            </a:r>
            <a:r>
              <a:rPr lang="en-IN" dirty="0" err="1"/>
              <a:t>cyclomatic</a:t>
            </a:r>
            <a:r>
              <a:rPr lang="en-IN" dirty="0"/>
              <a:t> </a:t>
            </a:r>
            <a:r>
              <a:rPr lang="en-IN" dirty="0" smtClean="0"/>
              <a:t>complexity</a:t>
            </a:r>
          </a:p>
          <a:p>
            <a:pPr algn="just">
              <a:lnSpc>
                <a:spcPct val="200000"/>
              </a:lnSpc>
            </a:pPr>
            <a:r>
              <a:rPr lang="en-IN" dirty="0"/>
              <a:t>Using these techniques, the </a:t>
            </a:r>
            <a:r>
              <a:rPr lang="en-IN" dirty="0" smtClean="0"/>
              <a:t>analysis required </a:t>
            </a:r>
            <a:r>
              <a:rPr lang="en-IN" dirty="0"/>
              <a:t>to design test cases can be partially or fully automated</a:t>
            </a:r>
          </a:p>
        </p:txBody>
      </p:sp>
    </p:spTree>
    <p:extLst>
      <p:ext uri="{BB962C8B-B14F-4D97-AF65-F5344CB8AC3E}">
        <p14:creationId xmlns:p14="http://schemas.microsoft.com/office/powerpoint/2010/main" val="27792641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2792"/>
            <a:ext cx="9956800" cy="1478859"/>
          </a:xfrm>
        </p:spPr>
        <p:txBody>
          <a:bodyPr/>
          <a:lstStyle/>
          <a:p>
            <a:r>
              <a:rPr lang="en-IN" dirty="0" smtClean="0"/>
              <a:t>Control Structure Testing</a:t>
            </a:r>
            <a:endParaRPr lang="en-IN" dirty="0"/>
          </a:p>
        </p:txBody>
      </p:sp>
      <p:sp>
        <p:nvSpPr>
          <p:cNvPr id="3" name="Content Placeholder 2"/>
          <p:cNvSpPr>
            <a:spLocks noGrp="1"/>
          </p:cNvSpPr>
          <p:nvPr>
            <p:ph sz="quarter" idx="1"/>
          </p:nvPr>
        </p:nvSpPr>
        <p:spPr>
          <a:xfrm>
            <a:off x="294468" y="945397"/>
            <a:ext cx="11081288" cy="5796366"/>
          </a:xfrm>
        </p:spPr>
        <p:txBody>
          <a:bodyPr>
            <a:normAutofit fontScale="92500" lnSpcReduction="10000"/>
          </a:bodyPr>
          <a:lstStyle/>
          <a:p>
            <a:pPr algn="just">
              <a:lnSpc>
                <a:spcPct val="150000"/>
              </a:lnSpc>
            </a:pPr>
            <a:r>
              <a:rPr lang="en-IN" dirty="0"/>
              <a:t>V</a:t>
            </a:r>
            <a:r>
              <a:rPr lang="en-IN" dirty="0" smtClean="0"/>
              <a:t>ariations </a:t>
            </a:r>
            <a:r>
              <a:rPr lang="en-IN" dirty="0"/>
              <a:t>on control </a:t>
            </a:r>
            <a:r>
              <a:rPr lang="en-IN" dirty="0" smtClean="0"/>
              <a:t>structure testing</a:t>
            </a:r>
          </a:p>
          <a:p>
            <a:pPr algn="just">
              <a:lnSpc>
                <a:spcPct val="150000"/>
              </a:lnSpc>
            </a:pPr>
            <a:r>
              <a:rPr lang="en-IN" dirty="0"/>
              <a:t>Condition </a:t>
            </a:r>
            <a:r>
              <a:rPr lang="en-IN" dirty="0" smtClean="0"/>
              <a:t>Testing</a:t>
            </a:r>
          </a:p>
          <a:p>
            <a:pPr lvl="1" algn="just">
              <a:lnSpc>
                <a:spcPct val="150000"/>
              </a:lnSpc>
            </a:pPr>
            <a:r>
              <a:rPr lang="en-IN" dirty="0" smtClean="0"/>
              <a:t>A </a:t>
            </a:r>
            <a:r>
              <a:rPr lang="en-IN" dirty="0"/>
              <a:t>test case design method that exercises the logical </a:t>
            </a:r>
            <a:r>
              <a:rPr lang="en-IN" dirty="0" smtClean="0"/>
              <a:t>conditions contained </a:t>
            </a:r>
            <a:r>
              <a:rPr lang="en-IN" dirty="0"/>
              <a:t>in a program </a:t>
            </a:r>
            <a:r>
              <a:rPr lang="en-IN" dirty="0" smtClean="0"/>
              <a:t>module</a:t>
            </a:r>
          </a:p>
          <a:p>
            <a:pPr lvl="1" algn="just">
              <a:lnSpc>
                <a:spcPct val="150000"/>
              </a:lnSpc>
            </a:pPr>
            <a:r>
              <a:rPr lang="en-IN" dirty="0"/>
              <a:t>A relational </a:t>
            </a:r>
            <a:r>
              <a:rPr lang="en-IN" dirty="0" smtClean="0"/>
              <a:t>expression takes </a:t>
            </a:r>
            <a:r>
              <a:rPr lang="en-IN" dirty="0"/>
              <a:t>the </a:t>
            </a:r>
            <a:r>
              <a:rPr lang="en-IN" dirty="0" smtClean="0"/>
              <a:t>form </a:t>
            </a:r>
          </a:p>
          <a:p>
            <a:pPr lvl="2" algn="just">
              <a:lnSpc>
                <a:spcPct val="150000"/>
              </a:lnSpc>
            </a:pPr>
            <a:r>
              <a:rPr lang="en-IN" i="1" dirty="0" smtClean="0"/>
              <a:t>E</a:t>
            </a:r>
            <a:r>
              <a:rPr lang="en-IN" sz="1000" i="1" dirty="0" smtClean="0"/>
              <a:t>1</a:t>
            </a:r>
            <a:r>
              <a:rPr lang="en-IN" sz="500" i="1" dirty="0" smtClean="0"/>
              <a:t> </a:t>
            </a:r>
            <a:r>
              <a:rPr lang="en-IN" dirty="0"/>
              <a:t>&lt;relational-operator&gt; </a:t>
            </a:r>
            <a:r>
              <a:rPr lang="en-IN" i="1" dirty="0" smtClean="0"/>
              <a:t>E</a:t>
            </a:r>
            <a:r>
              <a:rPr lang="en-IN" sz="1000" i="1" dirty="0" smtClean="0"/>
              <a:t>2</a:t>
            </a:r>
          </a:p>
          <a:p>
            <a:pPr lvl="3" algn="just">
              <a:lnSpc>
                <a:spcPct val="150000"/>
              </a:lnSpc>
            </a:pPr>
            <a:r>
              <a:rPr lang="en-IN" dirty="0"/>
              <a:t>where </a:t>
            </a:r>
            <a:r>
              <a:rPr lang="en-IN" i="1" dirty="0"/>
              <a:t>E</a:t>
            </a:r>
            <a:r>
              <a:rPr lang="en-IN" sz="1500" i="1" dirty="0"/>
              <a:t>1</a:t>
            </a:r>
            <a:r>
              <a:rPr lang="en-IN" sz="200" i="1" dirty="0"/>
              <a:t> </a:t>
            </a:r>
            <a:r>
              <a:rPr lang="en-IN" dirty="0"/>
              <a:t>and </a:t>
            </a:r>
            <a:r>
              <a:rPr lang="en-IN" i="1" dirty="0"/>
              <a:t>E</a:t>
            </a:r>
            <a:r>
              <a:rPr lang="en-IN" sz="1500" i="1" dirty="0"/>
              <a:t>2</a:t>
            </a:r>
            <a:r>
              <a:rPr lang="en-IN" sz="200" i="1" dirty="0"/>
              <a:t> </a:t>
            </a:r>
            <a:r>
              <a:rPr lang="en-IN" dirty="0"/>
              <a:t>are arithmetic expressions </a:t>
            </a:r>
            <a:endParaRPr lang="en-IN" dirty="0" smtClean="0"/>
          </a:p>
          <a:p>
            <a:pPr lvl="3" algn="just">
              <a:lnSpc>
                <a:spcPct val="150000"/>
              </a:lnSpc>
            </a:pPr>
            <a:r>
              <a:rPr lang="en-IN" dirty="0" smtClean="0"/>
              <a:t>&lt;</a:t>
            </a:r>
            <a:r>
              <a:rPr lang="en-IN" dirty="0"/>
              <a:t>relational-operator&gt; is one of </a:t>
            </a:r>
            <a:r>
              <a:rPr lang="en-IN" dirty="0" smtClean="0"/>
              <a:t>the following</a:t>
            </a:r>
            <a:r>
              <a:rPr lang="en-IN" dirty="0"/>
              <a:t>: &lt;, ≤, =, ≠ (</a:t>
            </a:r>
            <a:r>
              <a:rPr lang="en-IN" dirty="0" err="1"/>
              <a:t>nonequality</a:t>
            </a:r>
            <a:r>
              <a:rPr lang="en-IN" dirty="0"/>
              <a:t>), &gt;, or ≥</a:t>
            </a:r>
            <a:r>
              <a:rPr lang="en-IN" dirty="0" smtClean="0"/>
              <a:t>.</a:t>
            </a:r>
          </a:p>
          <a:p>
            <a:pPr lvl="1" algn="just">
              <a:lnSpc>
                <a:spcPct val="150000"/>
              </a:lnSpc>
            </a:pPr>
            <a:r>
              <a:rPr lang="en-IN" dirty="0" smtClean="0"/>
              <a:t>A </a:t>
            </a:r>
            <a:r>
              <a:rPr lang="en-IN" i="1" dirty="0"/>
              <a:t>compound condition </a:t>
            </a:r>
            <a:r>
              <a:rPr lang="en-IN" dirty="0"/>
              <a:t>is composed of </a:t>
            </a:r>
            <a:r>
              <a:rPr lang="en-IN" dirty="0" smtClean="0"/>
              <a:t>two or </a:t>
            </a:r>
            <a:r>
              <a:rPr lang="en-IN" dirty="0"/>
              <a:t>more simple conditions, Boolean operators, and </a:t>
            </a:r>
            <a:r>
              <a:rPr lang="en-IN" dirty="0" smtClean="0"/>
              <a:t>parentheses.</a:t>
            </a:r>
          </a:p>
          <a:p>
            <a:pPr lvl="3" algn="just">
              <a:lnSpc>
                <a:spcPct val="150000"/>
              </a:lnSpc>
            </a:pPr>
            <a:r>
              <a:rPr lang="en-IN" dirty="0" smtClean="0"/>
              <a:t>We </a:t>
            </a:r>
            <a:r>
              <a:rPr lang="en-IN" dirty="0"/>
              <a:t>assume </a:t>
            </a:r>
            <a:r>
              <a:rPr lang="en-IN" dirty="0" smtClean="0"/>
              <a:t>that Boolean </a:t>
            </a:r>
            <a:r>
              <a:rPr lang="en-IN" dirty="0"/>
              <a:t>operators allowed in a compound condition include OR (</a:t>
            </a:r>
            <a:r>
              <a:rPr lang="en-IN" sz="1700" dirty="0"/>
              <a:t>|</a:t>
            </a:r>
            <a:r>
              <a:rPr lang="en-IN" dirty="0"/>
              <a:t>), AND (&amp;) and </a:t>
            </a:r>
            <a:r>
              <a:rPr lang="en-IN" dirty="0" smtClean="0"/>
              <a:t>NOT (¬). </a:t>
            </a:r>
          </a:p>
          <a:p>
            <a:pPr lvl="3" algn="just">
              <a:lnSpc>
                <a:spcPct val="150000"/>
              </a:lnSpc>
            </a:pPr>
            <a:r>
              <a:rPr lang="en-IN" dirty="0" smtClean="0"/>
              <a:t>A </a:t>
            </a:r>
            <a:r>
              <a:rPr lang="en-IN" dirty="0"/>
              <a:t>condition without relational expressions is referred to as a </a:t>
            </a:r>
            <a:r>
              <a:rPr lang="en-IN" i="1" dirty="0"/>
              <a:t>Boolean expression.</a:t>
            </a:r>
            <a:endParaRPr lang="en-IN" dirty="0"/>
          </a:p>
        </p:txBody>
      </p:sp>
    </p:spTree>
    <p:extLst>
      <p:ext uri="{BB962C8B-B14F-4D97-AF65-F5344CB8AC3E}">
        <p14:creationId xmlns:p14="http://schemas.microsoft.com/office/powerpoint/2010/main" val="11475171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599" y="1600200"/>
            <a:ext cx="10427595" cy="4873752"/>
          </a:xfrm>
        </p:spPr>
        <p:txBody>
          <a:bodyPr>
            <a:normAutofit fontScale="92500" lnSpcReduction="10000"/>
          </a:bodyPr>
          <a:lstStyle/>
          <a:p>
            <a:pPr algn="just"/>
            <a:r>
              <a:rPr lang="en-IN" dirty="0" smtClean="0"/>
              <a:t>The </a:t>
            </a:r>
            <a:r>
              <a:rPr lang="en-IN" dirty="0"/>
              <a:t>possible types of elements in a condition include </a:t>
            </a:r>
            <a:endParaRPr lang="en-IN" dirty="0" smtClean="0"/>
          </a:p>
          <a:p>
            <a:pPr lvl="1" algn="just"/>
            <a:r>
              <a:rPr lang="en-IN" dirty="0" smtClean="0"/>
              <a:t>a </a:t>
            </a:r>
            <a:r>
              <a:rPr lang="en-IN" dirty="0"/>
              <a:t>Boolean </a:t>
            </a:r>
            <a:r>
              <a:rPr lang="en-IN" dirty="0" smtClean="0"/>
              <a:t>operator,</a:t>
            </a:r>
          </a:p>
          <a:p>
            <a:pPr lvl="1" algn="just"/>
            <a:r>
              <a:rPr lang="en-IN" dirty="0" smtClean="0"/>
              <a:t>a </a:t>
            </a:r>
            <a:r>
              <a:rPr lang="en-IN" dirty="0"/>
              <a:t>Boolean variable, </a:t>
            </a:r>
            <a:endParaRPr lang="en-IN" dirty="0" smtClean="0"/>
          </a:p>
          <a:p>
            <a:pPr lvl="1" algn="just"/>
            <a:r>
              <a:rPr lang="en-IN" dirty="0" smtClean="0"/>
              <a:t>a </a:t>
            </a:r>
            <a:r>
              <a:rPr lang="en-IN" dirty="0"/>
              <a:t>pair of Boolean parentheses (surrounding a simple or </a:t>
            </a:r>
            <a:r>
              <a:rPr lang="en-IN" dirty="0" smtClean="0"/>
              <a:t>compound condition),</a:t>
            </a:r>
          </a:p>
          <a:p>
            <a:pPr lvl="1" algn="just"/>
            <a:r>
              <a:rPr lang="en-IN" dirty="0" smtClean="0"/>
              <a:t>a </a:t>
            </a:r>
            <a:r>
              <a:rPr lang="en-IN" dirty="0"/>
              <a:t>relational operator</a:t>
            </a:r>
            <a:r>
              <a:rPr lang="en-IN" dirty="0" smtClean="0"/>
              <a:t>,</a:t>
            </a:r>
          </a:p>
          <a:p>
            <a:pPr lvl="1" algn="just"/>
            <a:r>
              <a:rPr lang="en-IN" dirty="0" smtClean="0"/>
              <a:t>an </a:t>
            </a:r>
            <a:r>
              <a:rPr lang="en-IN" dirty="0"/>
              <a:t>arithmetic </a:t>
            </a:r>
            <a:r>
              <a:rPr lang="en-IN" dirty="0" smtClean="0"/>
              <a:t>expression</a:t>
            </a:r>
          </a:p>
          <a:p>
            <a:pPr algn="just"/>
            <a:r>
              <a:rPr lang="en-IN" dirty="0"/>
              <a:t>If a condition is incorrect, then at least one component of the condition is incorrect.</a:t>
            </a:r>
          </a:p>
          <a:p>
            <a:pPr algn="just"/>
            <a:r>
              <a:rPr lang="en-IN" dirty="0" smtClean="0"/>
              <a:t>Types </a:t>
            </a:r>
            <a:r>
              <a:rPr lang="en-IN" dirty="0"/>
              <a:t>of errors in a condition include the following</a:t>
            </a:r>
            <a:r>
              <a:rPr lang="en-IN" dirty="0" smtClean="0"/>
              <a:t>:</a:t>
            </a:r>
          </a:p>
          <a:p>
            <a:pPr lvl="1" algn="just"/>
            <a:r>
              <a:rPr lang="en-IN" dirty="0"/>
              <a:t>Boolean operator error (incorrect/missing/extra Boolean operators).</a:t>
            </a:r>
          </a:p>
          <a:p>
            <a:pPr lvl="1" algn="just"/>
            <a:r>
              <a:rPr lang="en-IN" dirty="0" smtClean="0"/>
              <a:t>Boolean </a:t>
            </a:r>
            <a:r>
              <a:rPr lang="en-IN" dirty="0"/>
              <a:t>variable error.</a:t>
            </a:r>
          </a:p>
          <a:p>
            <a:pPr lvl="1" algn="just"/>
            <a:r>
              <a:rPr lang="en-IN" dirty="0" smtClean="0"/>
              <a:t>Boolean </a:t>
            </a:r>
            <a:r>
              <a:rPr lang="en-IN" dirty="0"/>
              <a:t>parenthesis error.</a:t>
            </a:r>
          </a:p>
          <a:p>
            <a:pPr lvl="1" algn="just"/>
            <a:r>
              <a:rPr lang="en-IN" dirty="0" smtClean="0"/>
              <a:t>Relational </a:t>
            </a:r>
            <a:r>
              <a:rPr lang="en-IN" dirty="0"/>
              <a:t>operator error.</a:t>
            </a:r>
          </a:p>
          <a:p>
            <a:pPr lvl="1" algn="just"/>
            <a:r>
              <a:rPr lang="en-IN" dirty="0" smtClean="0"/>
              <a:t>Arithmetic </a:t>
            </a:r>
            <a:r>
              <a:rPr lang="en-IN" dirty="0"/>
              <a:t>expression error.</a:t>
            </a:r>
          </a:p>
        </p:txBody>
      </p:sp>
    </p:spTree>
    <p:extLst>
      <p:ext uri="{BB962C8B-B14F-4D97-AF65-F5344CB8AC3E}">
        <p14:creationId xmlns:p14="http://schemas.microsoft.com/office/powerpoint/2010/main" val="11494999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lstStyle/>
          <a:p>
            <a:pPr algn="just">
              <a:lnSpc>
                <a:spcPct val="150000"/>
              </a:lnSpc>
            </a:pPr>
            <a:r>
              <a:rPr lang="en-IN" dirty="0" smtClean="0"/>
              <a:t>Advantages</a:t>
            </a:r>
            <a:r>
              <a:rPr lang="en-IN" dirty="0"/>
              <a:t>.</a:t>
            </a:r>
          </a:p>
          <a:p>
            <a:pPr lvl="1" algn="just">
              <a:lnSpc>
                <a:spcPct val="150000"/>
              </a:lnSpc>
            </a:pPr>
            <a:r>
              <a:rPr lang="en-IN" dirty="0" smtClean="0"/>
              <a:t>Focuses </a:t>
            </a:r>
            <a:r>
              <a:rPr lang="en-IN" dirty="0"/>
              <a:t>on testing each condition in the program</a:t>
            </a:r>
            <a:endParaRPr lang="en-IN" dirty="0" smtClean="0"/>
          </a:p>
          <a:p>
            <a:pPr lvl="1" algn="just">
              <a:lnSpc>
                <a:spcPct val="150000"/>
              </a:lnSpc>
            </a:pPr>
            <a:r>
              <a:rPr lang="en-IN" dirty="0" smtClean="0"/>
              <a:t>First</a:t>
            </a:r>
            <a:r>
              <a:rPr lang="en-IN" dirty="0"/>
              <a:t>, measurement of test coverage of a condition is simple. </a:t>
            </a:r>
            <a:endParaRPr lang="en-IN" dirty="0" smtClean="0"/>
          </a:p>
          <a:p>
            <a:pPr lvl="1" algn="just">
              <a:lnSpc>
                <a:spcPct val="150000"/>
              </a:lnSpc>
            </a:pPr>
            <a:r>
              <a:rPr lang="en-IN" dirty="0" smtClean="0"/>
              <a:t>Second</a:t>
            </a:r>
            <a:r>
              <a:rPr lang="en-IN" dirty="0"/>
              <a:t>, the </a:t>
            </a:r>
            <a:r>
              <a:rPr lang="en-IN" dirty="0" smtClean="0"/>
              <a:t>test coverage </a:t>
            </a:r>
            <a:r>
              <a:rPr lang="en-IN" dirty="0"/>
              <a:t>of conditions in a program provides guidance for the generation of </a:t>
            </a:r>
            <a:r>
              <a:rPr lang="en-IN" dirty="0" smtClean="0"/>
              <a:t>additional tests </a:t>
            </a:r>
            <a:r>
              <a:rPr lang="en-IN" dirty="0"/>
              <a:t>for the program</a:t>
            </a:r>
            <a:r>
              <a:rPr lang="en-IN" dirty="0" smtClean="0"/>
              <a:t>.</a:t>
            </a:r>
          </a:p>
          <a:p>
            <a:pPr lvl="1" algn="just"/>
            <a:r>
              <a:rPr lang="en-IN" dirty="0" smtClean="0"/>
              <a:t>Focuses </a:t>
            </a:r>
            <a:r>
              <a:rPr lang="en-IN" dirty="0"/>
              <a:t>on testing each condition in the program to </a:t>
            </a:r>
            <a:r>
              <a:rPr lang="en-IN" dirty="0" smtClean="0"/>
              <a:t>ensure that </a:t>
            </a:r>
            <a:r>
              <a:rPr lang="en-IN" dirty="0"/>
              <a:t>it does not contain errors.</a:t>
            </a:r>
          </a:p>
        </p:txBody>
      </p:sp>
    </p:spTree>
    <p:extLst>
      <p:ext uri="{BB962C8B-B14F-4D97-AF65-F5344CB8AC3E}">
        <p14:creationId xmlns:p14="http://schemas.microsoft.com/office/powerpoint/2010/main" val="1010185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600" y="1600200"/>
            <a:ext cx="5907110" cy="4873752"/>
          </a:xfrm>
        </p:spPr>
        <p:txBody>
          <a:bodyPr/>
          <a:lstStyle/>
          <a:p>
            <a:pPr algn="just"/>
            <a:r>
              <a:rPr lang="en-US" dirty="0" smtClean="0"/>
              <a:t>Bottom-up Implementation</a:t>
            </a:r>
          </a:p>
          <a:p>
            <a:pPr lvl="1" algn="just"/>
            <a:r>
              <a:rPr lang="en-US" dirty="0" smtClean="0"/>
              <a:t>If module M1 calls module M</a:t>
            </a:r>
            <a:r>
              <a:rPr lang="en-US" sz="1600" dirty="0" smtClean="0"/>
              <a:t>2</a:t>
            </a:r>
            <a:r>
              <a:rPr lang="en-US" dirty="0" smtClean="0"/>
              <a:t>, then M</a:t>
            </a:r>
            <a:r>
              <a:rPr lang="en-US" sz="1800" dirty="0" smtClean="0"/>
              <a:t>2</a:t>
            </a:r>
            <a:r>
              <a:rPr lang="en-US" dirty="0" smtClean="0"/>
              <a:t> is implemented and integrated before M</a:t>
            </a:r>
            <a:r>
              <a:rPr lang="en-US" sz="1700" dirty="0" smtClean="0"/>
              <a:t>1</a:t>
            </a:r>
          </a:p>
          <a:p>
            <a:pPr lvl="1" algn="just">
              <a:lnSpc>
                <a:spcPct val="90000"/>
              </a:lnSpc>
            </a:pPr>
            <a:r>
              <a:rPr lang="en-US" dirty="0" smtClean="0"/>
              <a:t>One </a:t>
            </a:r>
            <a:r>
              <a:rPr lang="en-US" dirty="0"/>
              <a:t>possible bottom-up ordering is</a:t>
            </a:r>
          </a:p>
          <a:p>
            <a:pPr lvl="2" algn="just">
              <a:lnSpc>
                <a:spcPct val="90000"/>
              </a:lnSpc>
              <a:buFontTx/>
              <a:buNone/>
            </a:pPr>
            <a:r>
              <a:rPr lang="en-US" dirty="0"/>
              <a:t> l, m, h, </a:t>
            </a:r>
            <a:r>
              <a:rPr lang="en-US" dirty="0" err="1"/>
              <a:t>i</a:t>
            </a:r>
            <a:r>
              <a:rPr lang="en-US" dirty="0"/>
              <a:t>, j, k, e, f, g, b, c, d, a</a:t>
            </a:r>
          </a:p>
          <a:p>
            <a:pPr lvl="1" algn="just">
              <a:lnSpc>
                <a:spcPct val="90000"/>
              </a:lnSpc>
            </a:pPr>
            <a:r>
              <a:rPr lang="en-US" dirty="0"/>
              <a:t>Another possible bottom-up ordering is</a:t>
            </a:r>
          </a:p>
          <a:p>
            <a:pPr lvl="2" algn="just">
              <a:lnSpc>
                <a:spcPct val="90000"/>
              </a:lnSpc>
              <a:buFontTx/>
              <a:buNone/>
            </a:pPr>
            <a:r>
              <a:rPr lang="en-US" dirty="0"/>
              <a:t>h, e, b</a:t>
            </a:r>
          </a:p>
          <a:p>
            <a:pPr lvl="2" algn="just">
              <a:lnSpc>
                <a:spcPct val="90000"/>
              </a:lnSpc>
              <a:buFontTx/>
              <a:buNone/>
            </a:pPr>
            <a:r>
              <a:rPr lang="en-US" dirty="0" err="1"/>
              <a:t>i</a:t>
            </a:r>
            <a:r>
              <a:rPr lang="en-US" dirty="0"/>
              <a:t>, f, c, d</a:t>
            </a:r>
          </a:p>
          <a:p>
            <a:pPr lvl="2" algn="just">
              <a:lnSpc>
                <a:spcPct val="90000"/>
              </a:lnSpc>
              <a:buFontTx/>
              <a:buNone/>
            </a:pPr>
            <a:r>
              <a:rPr lang="en-US" dirty="0"/>
              <a:t>l, m, j, k, </a:t>
            </a:r>
            <a:r>
              <a:rPr lang="en-US" dirty="0" smtClean="0"/>
              <a:t>g	</a:t>
            </a:r>
            <a:r>
              <a:rPr lang="en-US" dirty="0"/>
              <a:t>	[d]</a:t>
            </a:r>
          </a:p>
          <a:p>
            <a:pPr lvl="2" algn="just">
              <a:lnSpc>
                <a:spcPct val="90000"/>
              </a:lnSpc>
              <a:buFontTx/>
              <a:buNone/>
            </a:pPr>
            <a:r>
              <a:rPr lang="en-US" dirty="0"/>
              <a:t>a			</a:t>
            </a:r>
            <a:r>
              <a:rPr lang="en-US" dirty="0" smtClean="0"/>
              <a:t>          [</a:t>
            </a:r>
            <a:r>
              <a:rPr lang="en-US" dirty="0"/>
              <a:t>b, c, d</a:t>
            </a:r>
            <a:r>
              <a:rPr lang="en-US" dirty="0" smtClean="0"/>
              <a:t>]</a:t>
            </a:r>
          </a:p>
          <a:p>
            <a:pPr lvl="1" algn="just">
              <a:lnSpc>
                <a:spcPct val="90000"/>
              </a:lnSpc>
            </a:pPr>
            <a:endParaRPr lang="en-US" dirty="0"/>
          </a:p>
          <a:p>
            <a:pPr lvl="1" algn="just">
              <a:lnSpc>
                <a:spcPct val="90000"/>
              </a:lnSpc>
            </a:pPr>
            <a:r>
              <a:rPr lang="en-US" dirty="0" smtClean="0"/>
              <a:t>Drivers</a:t>
            </a:r>
            <a:endParaRPr lang="en-US" dirty="0"/>
          </a:p>
          <a:p>
            <a:pPr lvl="1" algn="just"/>
            <a:endParaRPr lang="en-IN" dirty="0"/>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6151" y="1270861"/>
            <a:ext cx="4628719" cy="4757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8319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4810"/>
            <a:ext cx="9956800" cy="1143000"/>
          </a:xfrm>
        </p:spPr>
        <p:txBody>
          <a:bodyPr/>
          <a:lstStyle/>
          <a:p>
            <a:r>
              <a:rPr lang="en-IN" dirty="0"/>
              <a:t>Data Flow Testing</a:t>
            </a:r>
          </a:p>
        </p:txBody>
      </p:sp>
      <p:sp>
        <p:nvSpPr>
          <p:cNvPr id="3" name="Content Placeholder 2"/>
          <p:cNvSpPr>
            <a:spLocks noGrp="1"/>
          </p:cNvSpPr>
          <p:nvPr>
            <p:ph sz="quarter" idx="1"/>
          </p:nvPr>
        </p:nvSpPr>
        <p:spPr>
          <a:xfrm>
            <a:off x="263471" y="1177871"/>
            <a:ext cx="11375755" cy="5680129"/>
          </a:xfrm>
        </p:spPr>
        <p:txBody>
          <a:bodyPr>
            <a:normAutofit/>
          </a:bodyPr>
          <a:lstStyle/>
          <a:p>
            <a:pPr algn="just"/>
            <a:r>
              <a:rPr lang="en-IN" sz="2800" dirty="0"/>
              <a:t>The </a:t>
            </a:r>
            <a:r>
              <a:rPr lang="en-IN" sz="2800" i="1" dirty="0"/>
              <a:t>data flow testing </a:t>
            </a:r>
            <a:r>
              <a:rPr lang="en-IN" sz="2800" dirty="0"/>
              <a:t>method selects test paths of a </a:t>
            </a:r>
            <a:r>
              <a:rPr lang="en-IN" sz="2800" dirty="0" smtClean="0"/>
              <a:t>program</a:t>
            </a:r>
          </a:p>
          <a:p>
            <a:pPr lvl="1" algn="just"/>
            <a:r>
              <a:rPr lang="en-IN" sz="2400" dirty="0" smtClean="0"/>
              <a:t>Variables in </a:t>
            </a:r>
            <a:r>
              <a:rPr lang="en-IN" sz="2400" dirty="0"/>
              <a:t>the </a:t>
            </a:r>
            <a:r>
              <a:rPr lang="en-IN" sz="2400" dirty="0" smtClean="0"/>
              <a:t>program</a:t>
            </a:r>
          </a:p>
          <a:p>
            <a:pPr lvl="2" algn="just"/>
            <a:r>
              <a:rPr lang="en-IN" sz="2200" dirty="0" smtClean="0"/>
              <a:t>According </a:t>
            </a:r>
            <a:r>
              <a:rPr lang="en-IN" sz="2200" dirty="0"/>
              <a:t>to the </a:t>
            </a:r>
            <a:r>
              <a:rPr lang="en-IN" sz="2200" dirty="0" smtClean="0"/>
              <a:t>locations of </a:t>
            </a:r>
            <a:r>
              <a:rPr lang="en-IN" sz="2200" dirty="0"/>
              <a:t>definitions </a:t>
            </a:r>
            <a:r>
              <a:rPr lang="en-IN" sz="2200" dirty="0" smtClean="0"/>
              <a:t> and use</a:t>
            </a:r>
          </a:p>
          <a:p>
            <a:pPr lvl="1" algn="just"/>
            <a:r>
              <a:rPr lang="en-IN" sz="2400" dirty="0" smtClean="0"/>
              <a:t>E.g. assume that each statement in a program is assigned a unique statement number and that each function does not modify its parameters or global variables. For a statement with </a:t>
            </a:r>
            <a:r>
              <a:rPr lang="en-IN" sz="2400" i="1" dirty="0" smtClean="0"/>
              <a:t>S </a:t>
            </a:r>
            <a:r>
              <a:rPr lang="en-IN" sz="2400" dirty="0" smtClean="0"/>
              <a:t>as its statement number,</a:t>
            </a:r>
          </a:p>
          <a:p>
            <a:pPr lvl="2" algn="just"/>
            <a:r>
              <a:rPr lang="en-IN" sz="2000" dirty="0" smtClean="0"/>
              <a:t>DEF(</a:t>
            </a:r>
            <a:r>
              <a:rPr lang="en-IN" sz="2000" i="1" dirty="0" smtClean="0"/>
              <a:t>S</a:t>
            </a:r>
            <a:r>
              <a:rPr lang="en-IN" sz="2000" dirty="0"/>
              <a:t>) = {</a:t>
            </a:r>
            <a:r>
              <a:rPr lang="en-IN" sz="2000" i="1" dirty="0"/>
              <a:t>X </a:t>
            </a:r>
            <a:r>
              <a:rPr lang="en-IN" sz="2000" dirty="0"/>
              <a:t>| statement </a:t>
            </a:r>
            <a:r>
              <a:rPr lang="en-IN" sz="2000" i="1" dirty="0"/>
              <a:t>S </a:t>
            </a:r>
            <a:r>
              <a:rPr lang="en-IN" sz="2000" dirty="0"/>
              <a:t>contains a definition of </a:t>
            </a:r>
            <a:r>
              <a:rPr lang="en-IN" sz="2000" i="1" dirty="0"/>
              <a:t>X</a:t>
            </a:r>
            <a:r>
              <a:rPr lang="en-IN" sz="2000" dirty="0"/>
              <a:t>}</a:t>
            </a:r>
          </a:p>
          <a:p>
            <a:pPr lvl="2" algn="just"/>
            <a:r>
              <a:rPr lang="en-IN" sz="2000" dirty="0"/>
              <a:t>USE(</a:t>
            </a:r>
            <a:r>
              <a:rPr lang="en-IN" sz="2000" i="1" dirty="0"/>
              <a:t>S</a:t>
            </a:r>
            <a:r>
              <a:rPr lang="en-IN" sz="2000" dirty="0"/>
              <a:t>) = {</a:t>
            </a:r>
            <a:r>
              <a:rPr lang="en-IN" sz="2000" i="1" dirty="0"/>
              <a:t>X </a:t>
            </a:r>
            <a:r>
              <a:rPr lang="en-IN" sz="2000" dirty="0"/>
              <a:t>| statement </a:t>
            </a:r>
            <a:r>
              <a:rPr lang="en-IN" sz="2000" i="1" dirty="0"/>
              <a:t>S </a:t>
            </a:r>
            <a:r>
              <a:rPr lang="en-IN" sz="2000" dirty="0"/>
              <a:t>contains a use of </a:t>
            </a:r>
            <a:r>
              <a:rPr lang="en-IN" sz="2000" i="1" dirty="0"/>
              <a:t>X</a:t>
            </a:r>
            <a:r>
              <a:rPr lang="en-IN" sz="2000" dirty="0"/>
              <a:t>}</a:t>
            </a:r>
          </a:p>
          <a:p>
            <a:pPr lvl="3" algn="just"/>
            <a:r>
              <a:rPr lang="en-IN" sz="2000" dirty="0"/>
              <a:t>If statement </a:t>
            </a:r>
            <a:r>
              <a:rPr lang="en-IN" sz="2000" i="1" dirty="0"/>
              <a:t>S </a:t>
            </a:r>
            <a:r>
              <a:rPr lang="en-IN" sz="2000" dirty="0"/>
              <a:t>is an </a:t>
            </a:r>
            <a:r>
              <a:rPr lang="en-IN" sz="2000" i="1" dirty="0"/>
              <a:t>if </a:t>
            </a:r>
            <a:r>
              <a:rPr lang="en-IN" sz="2000" dirty="0"/>
              <a:t>or </a:t>
            </a:r>
            <a:r>
              <a:rPr lang="en-IN" sz="2000" i="1" dirty="0"/>
              <a:t>loop </a:t>
            </a:r>
            <a:r>
              <a:rPr lang="en-IN" sz="2000" dirty="0"/>
              <a:t>statement, its DEF set is empty and its USE set is </a:t>
            </a:r>
            <a:r>
              <a:rPr lang="en-IN" sz="2000" dirty="0" smtClean="0"/>
              <a:t>based on </a:t>
            </a:r>
            <a:r>
              <a:rPr lang="en-IN" sz="2000" dirty="0"/>
              <a:t>the condition of statement </a:t>
            </a:r>
            <a:r>
              <a:rPr lang="en-IN" sz="2000" i="1" dirty="0"/>
              <a:t>S</a:t>
            </a:r>
            <a:r>
              <a:rPr lang="en-IN" sz="2000" i="1" dirty="0" smtClean="0"/>
              <a:t>.</a:t>
            </a:r>
          </a:p>
          <a:p>
            <a:pPr lvl="3" algn="just"/>
            <a:r>
              <a:rPr lang="en-IN" sz="2000" dirty="0" smtClean="0"/>
              <a:t>The </a:t>
            </a:r>
            <a:r>
              <a:rPr lang="en-IN" sz="2000" dirty="0"/>
              <a:t>definition of variable </a:t>
            </a:r>
            <a:r>
              <a:rPr lang="en-IN" sz="2000" i="1" dirty="0"/>
              <a:t>X </a:t>
            </a:r>
            <a:r>
              <a:rPr lang="en-IN" sz="2000" dirty="0"/>
              <a:t>at statement </a:t>
            </a:r>
            <a:r>
              <a:rPr lang="en-IN" sz="2000" i="1" dirty="0"/>
              <a:t>S </a:t>
            </a:r>
            <a:r>
              <a:rPr lang="en-IN" sz="2000" dirty="0"/>
              <a:t>is said </a:t>
            </a:r>
            <a:r>
              <a:rPr lang="en-IN" sz="2000" dirty="0" smtClean="0"/>
              <a:t>to be </a:t>
            </a:r>
            <a:r>
              <a:rPr lang="en-IN" sz="2000" i="1" dirty="0"/>
              <a:t>live </a:t>
            </a:r>
            <a:r>
              <a:rPr lang="en-IN" sz="2000" dirty="0"/>
              <a:t>at statement </a:t>
            </a:r>
            <a:r>
              <a:rPr lang="en-IN" sz="2000" i="1" dirty="0"/>
              <a:t>S' </a:t>
            </a:r>
            <a:r>
              <a:rPr lang="en-IN" sz="2000" dirty="0"/>
              <a:t>if there exists a path from statement </a:t>
            </a:r>
            <a:r>
              <a:rPr lang="en-IN" sz="2000" i="1" dirty="0"/>
              <a:t>S </a:t>
            </a:r>
            <a:r>
              <a:rPr lang="en-IN" sz="2000" dirty="0"/>
              <a:t>to statement </a:t>
            </a:r>
            <a:r>
              <a:rPr lang="en-IN" sz="2000" i="1" dirty="0"/>
              <a:t>S' </a:t>
            </a:r>
            <a:r>
              <a:rPr lang="en-IN" sz="2000" dirty="0"/>
              <a:t>that </a:t>
            </a:r>
            <a:r>
              <a:rPr lang="en-IN" sz="2000" dirty="0" smtClean="0"/>
              <a:t>contains no </a:t>
            </a:r>
            <a:r>
              <a:rPr lang="en-IN" sz="2000" dirty="0"/>
              <a:t>other definition of </a:t>
            </a:r>
            <a:r>
              <a:rPr lang="en-IN" sz="2000" i="1" dirty="0"/>
              <a:t>X</a:t>
            </a:r>
            <a:r>
              <a:rPr lang="en-IN" sz="2000" i="1" dirty="0" smtClean="0"/>
              <a:t>. </a:t>
            </a:r>
          </a:p>
          <a:p>
            <a:pPr lvl="3" algn="just"/>
            <a:r>
              <a:rPr lang="en-IN" sz="2000" dirty="0" smtClean="0"/>
              <a:t>A </a:t>
            </a:r>
            <a:r>
              <a:rPr lang="en-IN" sz="2000" i="1" dirty="0"/>
              <a:t>definition-use </a:t>
            </a:r>
            <a:r>
              <a:rPr lang="en-IN" sz="2000" dirty="0"/>
              <a:t>(DU) </a:t>
            </a:r>
            <a:r>
              <a:rPr lang="en-IN" sz="2000" i="1" dirty="0"/>
              <a:t>chain </a:t>
            </a:r>
            <a:r>
              <a:rPr lang="en-IN" sz="2000" dirty="0"/>
              <a:t>of variable </a:t>
            </a:r>
            <a:r>
              <a:rPr lang="en-IN" sz="2000" i="1" dirty="0"/>
              <a:t>X </a:t>
            </a:r>
            <a:r>
              <a:rPr lang="en-IN" sz="2000" dirty="0"/>
              <a:t>is of the form [</a:t>
            </a:r>
            <a:r>
              <a:rPr lang="en-IN" sz="2000" i="1" dirty="0"/>
              <a:t>X, S, S'</a:t>
            </a:r>
            <a:r>
              <a:rPr lang="en-IN" sz="2000" dirty="0"/>
              <a:t>], where </a:t>
            </a:r>
            <a:r>
              <a:rPr lang="en-IN" sz="2000" i="1" dirty="0"/>
              <a:t>S </a:t>
            </a:r>
            <a:r>
              <a:rPr lang="en-IN" sz="2000" dirty="0"/>
              <a:t>and </a:t>
            </a:r>
            <a:r>
              <a:rPr lang="en-IN" sz="2000" i="1" dirty="0"/>
              <a:t>S' </a:t>
            </a:r>
            <a:r>
              <a:rPr lang="en-IN" sz="2000" dirty="0" smtClean="0"/>
              <a:t>are statement </a:t>
            </a:r>
            <a:r>
              <a:rPr lang="en-IN" sz="2000" dirty="0"/>
              <a:t>numbers, </a:t>
            </a:r>
            <a:r>
              <a:rPr lang="en-IN" sz="2000" i="1" dirty="0"/>
              <a:t>X </a:t>
            </a:r>
            <a:r>
              <a:rPr lang="en-IN" sz="2000" dirty="0"/>
              <a:t>is in DEF(</a:t>
            </a:r>
            <a:r>
              <a:rPr lang="en-IN" sz="2000" i="1" dirty="0"/>
              <a:t>S</a:t>
            </a:r>
            <a:r>
              <a:rPr lang="en-IN" sz="2000" dirty="0"/>
              <a:t>) and USE</a:t>
            </a:r>
            <a:r>
              <a:rPr lang="en-IN" sz="2000" i="1" dirty="0"/>
              <a:t>(S'</a:t>
            </a:r>
            <a:r>
              <a:rPr lang="en-IN" sz="2000" dirty="0"/>
              <a:t>), and the definition of </a:t>
            </a:r>
            <a:r>
              <a:rPr lang="en-IN" sz="2000" i="1" dirty="0"/>
              <a:t>X </a:t>
            </a:r>
            <a:r>
              <a:rPr lang="en-IN" sz="2000" dirty="0"/>
              <a:t>in </a:t>
            </a:r>
            <a:r>
              <a:rPr lang="en-IN" sz="2000" dirty="0" smtClean="0"/>
              <a:t>statement </a:t>
            </a:r>
            <a:r>
              <a:rPr lang="en-IN" sz="2000" i="1" dirty="0" smtClean="0"/>
              <a:t>S </a:t>
            </a:r>
            <a:r>
              <a:rPr lang="en-IN" sz="2000" dirty="0"/>
              <a:t>is live at statement </a:t>
            </a:r>
            <a:r>
              <a:rPr lang="en-IN" sz="2000" i="1" dirty="0"/>
              <a:t>S'.</a:t>
            </a:r>
            <a:endParaRPr lang="en-IN" sz="2000" dirty="0"/>
          </a:p>
        </p:txBody>
      </p:sp>
    </p:spTree>
    <p:extLst>
      <p:ext uri="{BB962C8B-B14F-4D97-AF65-F5344CB8AC3E}">
        <p14:creationId xmlns:p14="http://schemas.microsoft.com/office/powerpoint/2010/main" val="5586439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600" y="1600200"/>
            <a:ext cx="10479110" cy="4873752"/>
          </a:xfrm>
        </p:spPr>
        <p:txBody>
          <a:bodyPr>
            <a:normAutofit/>
          </a:bodyPr>
          <a:lstStyle/>
          <a:p>
            <a:pPr algn="just"/>
            <a:r>
              <a:rPr lang="en-IN" dirty="0"/>
              <a:t>One simple data flow testing strategy is to require that every DU chain be </a:t>
            </a:r>
            <a:r>
              <a:rPr lang="en-IN" dirty="0" smtClean="0"/>
              <a:t>covered at </a:t>
            </a:r>
            <a:r>
              <a:rPr lang="en-IN" dirty="0"/>
              <a:t>least </a:t>
            </a:r>
            <a:r>
              <a:rPr lang="en-IN" dirty="0" smtClean="0"/>
              <a:t>once (</a:t>
            </a:r>
            <a:r>
              <a:rPr lang="en-IN" i="1" dirty="0" smtClean="0"/>
              <a:t>DU </a:t>
            </a:r>
            <a:r>
              <a:rPr lang="en-IN" i="1" dirty="0"/>
              <a:t>testing </a:t>
            </a:r>
            <a:r>
              <a:rPr lang="en-IN" i="1" dirty="0" smtClean="0"/>
              <a:t>strategy). </a:t>
            </a:r>
          </a:p>
          <a:p>
            <a:pPr algn="just"/>
            <a:r>
              <a:rPr lang="en-IN" dirty="0" smtClean="0"/>
              <a:t>It </a:t>
            </a:r>
            <a:r>
              <a:rPr lang="en-IN" dirty="0"/>
              <a:t>has been </a:t>
            </a:r>
            <a:r>
              <a:rPr lang="en-IN" dirty="0" smtClean="0"/>
              <a:t>shown that </a:t>
            </a:r>
            <a:r>
              <a:rPr lang="en-IN" dirty="0"/>
              <a:t>DU testing does not guarantee the coverage of all branches of a program</a:t>
            </a:r>
            <a:r>
              <a:rPr lang="en-IN" dirty="0" smtClean="0"/>
              <a:t>.</a:t>
            </a:r>
          </a:p>
          <a:p>
            <a:pPr algn="just"/>
            <a:r>
              <a:rPr lang="en-IN" dirty="0" smtClean="0"/>
              <a:t>A </a:t>
            </a:r>
            <a:r>
              <a:rPr lang="en-IN" dirty="0"/>
              <a:t>branch is not guaranteed to be covered by DU testing only in rare </a:t>
            </a:r>
            <a:r>
              <a:rPr lang="en-IN" dirty="0" smtClean="0"/>
              <a:t>situations such as</a:t>
            </a:r>
          </a:p>
          <a:p>
            <a:pPr lvl="1" algn="just"/>
            <a:r>
              <a:rPr lang="en-IN" dirty="0" smtClean="0"/>
              <a:t>if-then-else </a:t>
            </a:r>
            <a:r>
              <a:rPr lang="en-IN" dirty="0"/>
              <a:t>constructs in which the </a:t>
            </a:r>
            <a:r>
              <a:rPr lang="en-IN" i="1" dirty="0"/>
              <a:t>then part </a:t>
            </a:r>
            <a:r>
              <a:rPr lang="en-IN" dirty="0"/>
              <a:t>has no definition of any </a:t>
            </a:r>
            <a:r>
              <a:rPr lang="en-IN" dirty="0" smtClean="0"/>
              <a:t>variable and the </a:t>
            </a:r>
            <a:r>
              <a:rPr lang="en-IN" i="1" dirty="0"/>
              <a:t>else part </a:t>
            </a:r>
            <a:r>
              <a:rPr lang="en-IN" dirty="0"/>
              <a:t>does not exist. </a:t>
            </a:r>
            <a:endParaRPr lang="en-IN" dirty="0" smtClean="0"/>
          </a:p>
          <a:p>
            <a:pPr lvl="2"/>
            <a:r>
              <a:rPr lang="en-IN" dirty="0" smtClean="0"/>
              <a:t>The </a:t>
            </a:r>
            <a:r>
              <a:rPr lang="en-IN" dirty="0"/>
              <a:t>else branch of the </a:t>
            </a:r>
            <a:r>
              <a:rPr lang="en-IN" i="1"/>
              <a:t>if </a:t>
            </a:r>
            <a:r>
              <a:rPr lang="en-IN" smtClean="0"/>
              <a:t>statement is </a:t>
            </a:r>
            <a:r>
              <a:rPr lang="en-IN" dirty="0"/>
              <a:t>not necessarily covered by DU testing.</a:t>
            </a:r>
            <a:endParaRPr lang="en-IN" dirty="0" smtClean="0"/>
          </a:p>
          <a:p>
            <a:pPr algn="just"/>
            <a:r>
              <a:rPr lang="en-IN" dirty="0"/>
              <a:t>Data flow testing strategies are useful for selecting test paths of a program </a:t>
            </a:r>
            <a:r>
              <a:rPr lang="en-IN" dirty="0" smtClean="0"/>
              <a:t>containing nested </a:t>
            </a:r>
            <a:r>
              <a:rPr lang="en-IN" i="1" dirty="0"/>
              <a:t>if </a:t>
            </a:r>
            <a:r>
              <a:rPr lang="en-IN" dirty="0"/>
              <a:t>and </a:t>
            </a:r>
            <a:r>
              <a:rPr lang="en-IN" i="1" dirty="0"/>
              <a:t>loop </a:t>
            </a:r>
            <a:r>
              <a:rPr lang="en-IN" dirty="0"/>
              <a:t>statements.</a:t>
            </a:r>
            <a:endParaRPr lang="en-IN" dirty="0" smtClean="0"/>
          </a:p>
        </p:txBody>
      </p:sp>
    </p:spTree>
    <p:extLst>
      <p:ext uri="{BB962C8B-B14F-4D97-AF65-F5344CB8AC3E}">
        <p14:creationId xmlns:p14="http://schemas.microsoft.com/office/powerpoint/2010/main" val="4474321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 Testing</a:t>
            </a:r>
          </a:p>
        </p:txBody>
      </p:sp>
      <p:sp>
        <p:nvSpPr>
          <p:cNvPr id="3" name="Content Placeholder 2"/>
          <p:cNvSpPr>
            <a:spLocks noGrp="1"/>
          </p:cNvSpPr>
          <p:nvPr>
            <p:ph sz="quarter" idx="1"/>
          </p:nvPr>
        </p:nvSpPr>
        <p:spPr>
          <a:xfrm>
            <a:off x="609600" y="1600200"/>
            <a:ext cx="9464298" cy="4873752"/>
          </a:xfrm>
        </p:spPr>
        <p:txBody>
          <a:bodyPr/>
          <a:lstStyle/>
          <a:p>
            <a:pPr algn="just"/>
            <a:r>
              <a:rPr lang="en-IN" i="1" dirty="0"/>
              <a:t>Loop testing </a:t>
            </a:r>
            <a:r>
              <a:rPr lang="en-IN" dirty="0"/>
              <a:t>is a white-box testing technique that focuses exclusively on the </a:t>
            </a:r>
            <a:r>
              <a:rPr lang="en-IN" dirty="0" smtClean="0"/>
              <a:t>validity of </a:t>
            </a:r>
            <a:r>
              <a:rPr lang="en-IN" dirty="0"/>
              <a:t>loop constructs. </a:t>
            </a:r>
            <a:endParaRPr lang="en-IN" dirty="0" smtClean="0"/>
          </a:p>
          <a:p>
            <a:pPr algn="just"/>
            <a:r>
              <a:rPr lang="en-IN" sz="2800" b="1" dirty="0" smtClean="0"/>
              <a:t>Different </a:t>
            </a:r>
            <a:r>
              <a:rPr lang="en-IN" sz="2800" b="1" dirty="0"/>
              <a:t>classes of </a:t>
            </a:r>
            <a:r>
              <a:rPr lang="en-IN" sz="2800" b="1" dirty="0" smtClean="0"/>
              <a:t>loops;</a:t>
            </a:r>
          </a:p>
          <a:p>
            <a:pPr algn="just"/>
            <a:r>
              <a:rPr lang="en-IN" b="1" dirty="0"/>
              <a:t>Simple </a:t>
            </a:r>
            <a:r>
              <a:rPr lang="en-IN" b="1" dirty="0" smtClean="0"/>
              <a:t>loops</a:t>
            </a:r>
          </a:p>
          <a:p>
            <a:pPr lvl="1" algn="just"/>
            <a:r>
              <a:rPr lang="en-IN" dirty="0"/>
              <a:t>The following set of tests can be applied to simple loops, where </a:t>
            </a:r>
            <a:r>
              <a:rPr lang="en-IN" i="1" dirty="0"/>
              <a:t>n </a:t>
            </a:r>
            <a:r>
              <a:rPr lang="en-IN" dirty="0" smtClean="0"/>
              <a:t>is the </a:t>
            </a:r>
            <a:r>
              <a:rPr lang="en-IN" dirty="0"/>
              <a:t>maximum number of allowable passes through the loop.</a:t>
            </a:r>
          </a:p>
          <a:p>
            <a:pPr marL="1074420" lvl="2" indent="-342900" algn="just">
              <a:buFont typeface="+mj-lt"/>
              <a:buAutoNum type="arabicPeriod"/>
            </a:pPr>
            <a:r>
              <a:rPr lang="en-IN" dirty="0" smtClean="0"/>
              <a:t>Skip </a:t>
            </a:r>
            <a:r>
              <a:rPr lang="en-IN" dirty="0"/>
              <a:t>the loop </a:t>
            </a:r>
            <a:r>
              <a:rPr lang="en-IN" dirty="0" smtClean="0"/>
              <a:t>entirely.</a:t>
            </a:r>
          </a:p>
          <a:p>
            <a:pPr marL="1074420" lvl="2" indent="-342900" algn="just">
              <a:buFont typeface="+mj-lt"/>
              <a:buAutoNum type="arabicPeriod"/>
            </a:pPr>
            <a:r>
              <a:rPr lang="en-IN" dirty="0" smtClean="0"/>
              <a:t>Only </a:t>
            </a:r>
            <a:r>
              <a:rPr lang="en-IN" dirty="0"/>
              <a:t>one pass through the </a:t>
            </a:r>
            <a:r>
              <a:rPr lang="en-IN" dirty="0" smtClean="0"/>
              <a:t>loop.</a:t>
            </a:r>
          </a:p>
          <a:p>
            <a:pPr marL="1074420" lvl="2" indent="-342900" algn="just">
              <a:buFont typeface="+mj-lt"/>
              <a:buAutoNum type="arabicPeriod"/>
            </a:pPr>
            <a:r>
              <a:rPr lang="en-IN" dirty="0" smtClean="0"/>
              <a:t>Two </a:t>
            </a:r>
            <a:r>
              <a:rPr lang="en-IN" dirty="0"/>
              <a:t>passes through the </a:t>
            </a:r>
            <a:r>
              <a:rPr lang="en-IN" dirty="0" smtClean="0"/>
              <a:t>loop.</a:t>
            </a:r>
          </a:p>
          <a:p>
            <a:pPr marL="1074420" lvl="2" indent="-342900" algn="just">
              <a:buFont typeface="+mj-lt"/>
              <a:buAutoNum type="arabicPeriod"/>
            </a:pPr>
            <a:r>
              <a:rPr lang="en-IN" i="1" dirty="0" smtClean="0"/>
              <a:t>m </a:t>
            </a:r>
            <a:r>
              <a:rPr lang="en-IN" dirty="0"/>
              <a:t>passes through the loop where </a:t>
            </a:r>
            <a:r>
              <a:rPr lang="en-IN" i="1" dirty="0"/>
              <a:t>m </a:t>
            </a:r>
            <a:r>
              <a:rPr lang="en-IN" dirty="0"/>
              <a:t>&lt; </a:t>
            </a:r>
            <a:r>
              <a:rPr lang="en-IN" i="1" dirty="0" smtClean="0"/>
              <a:t>n</a:t>
            </a:r>
            <a:r>
              <a:rPr lang="en-IN" dirty="0" smtClean="0"/>
              <a:t>.</a:t>
            </a:r>
          </a:p>
          <a:p>
            <a:pPr marL="1074420" lvl="2" indent="-342900" algn="just">
              <a:buFont typeface="+mj-lt"/>
              <a:buAutoNum type="arabicPeriod"/>
            </a:pPr>
            <a:r>
              <a:rPr lang="en-IN" i="1" dirty="0" smtClean="0"/>
              <a:t>n - </a:t>
            </a:r>
            <a:r>
              <a:rPr lang="en-IN" dirty="0" smtClean="0"/>
              <a:t>1</a:t>
            </a:r>
            <a:r>
              <a:rPr lang="en-IN" dirty="0"/>
              <a:t>, </a:t>
            </a:r>
            <a:r>
              <a:rPr lang="en-IN" i="1" dirty="0"/>
              <a:t>n</a:t>
            </a:r>
            <a:r>
              <a:rPr lang="en-IN" dirty="0"/>
              <a:t>, </a:t>
            </a:r>
            <a:r>
              <a:rPr lang="en-IN" i="1" dirty="0"/>
              <a:t>n </a:t>
            </a:r>
            <a:r>
              <a:rPr lang="en-IN" dirty="0"/>
              <a:t>+ 1 passes through the loop.</a:t>
            </a:r>
          </a:p>
        </p:txBody>
      </p:sp>
      <p:pic>
        <p:nvPicPr>
          <p:cNvPr id="4" name="Picture 3"/>
          <p:cNvPicPr>
            <a:picLocks noChangeAspect="1"/>
          </p:cNvPicPr>
          <p:nvPr/>
        </p:nvPicPr>
        <p:blipFill>
          <a:blip r:embed="rId2"/>
          <a:stretch>
            <a:fillRect/>
          </a:stretch>
        </p:blipFill>
        <p:spPr>
          <a:xfrm>
            <a:off x="10073898" y="2990357"/>
            <a:ext cx="1580828" cy="3867643"/>
          </a:xfrm>
          <a:prstGeom prst="rect">
            <a:avLst/>
          </a:prstGeom>
        </p:spPr>
      </p:pic>
    </p:spTree>
    <p:extLst>
      <p:ext uri="{BB962C8B-B14F-4D97-AF65-F5344CB8AC3E}">
        <p14:creationId xmlns:p14="http://schemas.microsoft.com/office/powerpoint/2010/main" val="41069048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609600" y="139485"/>
            <a:ext cx="8689383" cy="6334467"/>
          </a:xfrm>
        </p:spPr>
        <p:txBody>
          <a:bodyPr>
            <a:normAutofit/>
          </a:bodyPr>
          <a:lstStyle/>
          <a:p>
            <a:pPr algn="just"/>
            <a:r>
              <a:rPr lang="en-IN" sz="2800" b="1" dirty="0"/>
              <a:t>Nested loops</a:t>
            </a:r>
            <a:r>
              <a:rPr lang="en-IN" sz="2800" b="1" dirty="0" smtClean="0"/>
              <a:t>.</a:t>
            </a:r>
          </a:p>
          <a:p>
            <a:pPr lvl="1" algn="just"/>
            <a:r>
              <a:rPr lang="en-IN" sz="2400" dirty="0" smtClean="0"/>
              <a:t>If </a:t>
            </a:r>
            <a:r>
              <a:rPr lang="en-IN" sz="2400" dirty="0"/>
              <a:t>we were to extend the test approach for simple loops to </a:t>
            </a:r>
            <a:r>
              <a:rPr lang="en-IN" sz="2400" dirty="0" smtClean="0"/>
              <a:t>nested loops</a:t>
            </a:r>
            <a:r>
              <a:rPr lang="en-IN" sz="2400" dirty="0"/>
              <a:t>, the number of possible tests would grow geometrically as the level of </a:t>
            </a:r>
            <a:r>
              <a:rPr lang="en-IN" sz="2400" dirty="0" smtClean="0"/>
              <a:t>nesting increases</a:t>
            </a:r>
            <a:r>
              <a:rPr lang="en-IN" sz="2400" dirty="0"/>
              <a:t>. </a:t>
            </a:r>
            <a:endParaRPr lang="en-IN" sz="2400" dirty="0" smtClean="0"/>
          </a:p>
          <a:p>
            <a:pPr lvl="1" algn="just"/>
            <a:r>
              <a:rPr lang="en-IN" sz="2400" dirty="0" smtClean="0"/>
              <a:t>This </a:t>
            </a:r>
            <a:r>
              <a:rPr lang="en-IN" sz="2400" dirty="0"/>
              <a:t>would result in an impractical number of tests. </a:t>
            </a:r>
            <a:endParaRPr lang="en-IN" sz="2400" dirty="0" smtClean="0"/>
          </a:p>
          <a:p>
            <a:pPr lvl="1" algn="just"/>
            <a:r>
              <a:rPr lang="en-IN" sz="2400" dirty="0" smtClean="0"/>
              <a:t>An </a:t>
            </a:r>
            <a:r>
              <a:rPr lang="en-IN" sz="2400" dirty="0"/>
              <a:t>approach that will help to reduce the number of tests:</a:t>
            </a:r>
          </a:p>
          <a:p>
            <a:pPr marL="1074420" lvl="2" indent="-342900" algn="just">
              <a:buFont typeface="+mj-lt"/>
              <a:buAutoNum type="arabicPeriod"/>
            </a:pPr>
            <a:r>
              <a:rPr lang="en-IN" sz="2000" dirty="0" smtClean="0"/>
              <a:t>Start </a:t>
            </a:r>
            <a:r>
              <a:rPr lang="en-IN" sz="2000" dirty="0"/>
              <a:t>at the innermost loop. Set all other loops to minimum </a:t>
            </a:r>
            <a:r>
              <a:rPr lang="en-IN" sz="2000" dirty="0" smtClean="0"/>
              <a:t>values.</a:t>
            </a:r>
          </a:p>
          <a:p>
            <a:pPr marL="1074420" lvl="2" indent="-342900" algn="just">
              <a:buFont typeface="+mj-lt"/>
              <a:buAutoNum type="arabicPeriod"/>
            </a:pPr>
            <a:r>
              <a:rPr lang="en-IN" sz="2000" dirty="0" smtClean="0"/>
              <a:t>Conduct </a:t>
            </a:r>
            <a:r>
              <a:rPr lang="en-IN" sz="2000" dirty="0"/>
              <a:t>simple loop tests for the innermost loop while holding the </a:t>
            </a:r>
            <a:r>
              <a:rPr lang="en-IN" sz="2000" dirty="0" smtClean="0"/>
              <a:t>outer loops </a:t>
            </a:r>
            <a:r>
              <a:rPr lang="en-IN" sz="2000" dirty="0"/>
              <a:t>at their minimum iteration parameter (e.g., loop counter) values. </a:t>
            </a:r>
            <a:r>
              <a:rPr lang="en-IN" sz="2000" dirty="0" smtClean="0"/>
              <a:t>Add other </a:t>
            </a:r>
            <a:r>
              <a:rPr lang="en-IN" sz="2000" dirty="0"/>
              <a:t>tests for out-of-range or excluded </a:t>
            </a:r>
            <a:r>
              <a:rPr lang="en-IN" sz="2000" dirty="0" smtClean="0"/>
              <a:t>values.</a:t>
            </a:r>
          </a:p>
          <a:p>
            <a:pPr marL="1074420" lvl="2" indent="-342900" algn="just">
              <a:buFont typeface="+mj-lt"/>
              <a:buAutoNum type="arabicPeriod"/>
            </a:pPr>
            <a:r>
              <a:rPr lang="en-IN" sz="2000" dirty="0" smtClean="0"/>
              <a:t>Work </a:t>
            </a:r>
            <a:r>
              <a:rPr lang="en-IN" sz="2000" dirty="0"/>
              <a:t>outward, conducting tests for the next loop, but keeping all other </a:t>
            </a:r>
            <a:r>
              <a:rPr lang="en-IN" sz="2000" dirty="0" smtClean="0"/>
              <a:t>outer loops </a:t>
            </a:r>
            <a:r>
              <a:rPr lang="en-IN" sz="2000" dirty="0"/>
              <a:t>at minimum values and other nested loops to "typical" </a:t>
            </a:r>
            <a:r>
              <a:rPr lang="en-IN" sz="2000" dirty="0" smtClean="0"/>
              <a:t>values.</a:t>
            </a:r>
          </a:p>
          <a:p>
            <a:pPr marL="1074420" lvl="2" indent="-342900" algn="just">
              <a:buFont typeface="+mj-lt"/>
              <a:buAutoNum type="arabicPeriod"/>
            </a:pPr>
            <a:r>
              <a:rPr lang="en-IN" sz="2000" dirty="0" smtClean="0"/>
              <a:t>Continue </a:t>
            </a:r>
            <a:r>
              <a:rPr lang="en-IN" sz="2000" dirty="0"/>
              <a:t>until all loops have been tested.</a:t>
            </a:r>
          </a:p>
        </p:txBody>
      </p:sp>
      <p:pic>
        <p:nvPicPr>
          <p:cNvPr id="4" name="Picture 3"/>
          <p:cNvPicPr>
            <a:picLocks noChangeAspect="1"/>
          </p:cNvPicPr>
          <p:nvPr/>
        </p:nvPicPr>
        <p:blipFill>
          <a:blip r:embed="rId2"/>
          <a:stretch>
            <a:fillRect/>
          </a:stretch>
        </p:blipFill>
        <p:spPr>
          <a:xfrm>
            <a:off x="9624448" y="697425"/>
            <a:ext cx="2114022" cy="4804474"/>
          </a:xfrm>
          <a:prstGeom prst="rect">
            <a:avLst/>
          </a:prstGeom>
        </p:spPr>
      </p:pic>
    </p:spTree>
    <p:extLst>
      <p:ext uri="{BB962C8B-B14F-4D97-AF65-F5344CB8AC3E}">
        <p14:creationId xmlns:p14="http://schemas.microsoft.com/office/powerpoint/2010/main" val="16936333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609600" y="635429"/>
            <a:ext cx="7759485" cy="5931511"/>
          </a:xfrm>
        </p:spPr>
        <p:txBody>
          <a:bodyPr>
            <a:normAutofit lnSpcReduction="10000"/>
          </a:bodyPr>
          <a:lstStyle/>
          <a:p>
            <a:pPr algn="just"/>
            <a:r>
              <a:rPr lang="en-IN" sz="2800" b="1" dirty="0"/>
              <a:t>Concatenated loops. </a:t>
            </a:r>
            <a:r>
              <a:rPr lang="en-IN" sz="2800" dirty="0"/>
              <a:t>Concatenated loops can be tested using the approach </a:t>
            </a:r>
            <a:r>
              <a:rPr lang="en-IN" sz="2800" dirty="0" smtClean="0"/>
              <a:t>defined for </a:t>
            </a:r>
            <a:r>
              <a:rPr lang="en-IN" sz="2800" dirty="0"/>
              <a:t>simple loops, if each of the loops is independent of the other. </a:t>
            </a:r>
            <a:endParaRPr lang="en-IN" sz="2800" dirty="0" smtClean="0"/>
          </a:p>
          <a:p>
            <a:pPr algn="just"/>
            <a:r>
              <a:rPr lang="en-IN" sz="2800" dirty="0" smtClean="0"/>
              <a:t>However</a:t>
            </a:r>
            <a:r>
              <a:rPr lang="en-IN" sz="2800" dirty="0"/>
              <a:t>, if </a:t>
            </a:r>
            <a:r>
              <a:rPr lang="en-IN" sz="2800" dirty="0" smtClean="0"/>
              <a:t>two loops </a:t>
            </a:r>
            <a:r>
              <a:rPr lang="en-IN" sz="2800" dirty="0"/>
              <a:t>are concatenated and the loop counter for </a:t>
            </a:r>
            <a:r>
              <a:rPr lang="en-IN" sz="2800" dirty="0" smtClean="0"/>
              <a:t>loop1 </a:t>
            </a:r>
            <a:r>
              <a:rPr lang="en-IN" sz="2800" dirty="0"/>
              <a:t>is used as the initial value </a:t>
            </a:r>
            <a:r>
              <a:rPr lang="en-IN" sz="2800" dirty="0" smtClean="0"/>
              <a:t>for loop </a:t>
            </a:r>
            <a:r>
              <a:rPr lang="en-IN" sz="2800" dirty="0"/>
              <a:t>2, then the loops are not independent. </a:t>
            </a:r>
            <a:endParaRPr lang="en-IN" sz="2800" dirty="0" smtClean="0"/>
          </a:p>
          <a:p>
            <a:pPr lvl="1" algn="just"/>
            <a:r>
              <a:rPr lang="en-IN" sz="2400" dirty="0" smtClean="0"/>
              <a:t>When </a:t>
            </a:r>
            <a:r>
              <a:rPr lang="en-IN" sz="2400" dirty="0"/>
              <a:t>the loops are not independent, </a:t>
            </a:r>
            <a:r>
              <a:rPr lang="en-IN" sz="2400" dirty="0" smtClean="0"/>
              <a:t>the approach </a:t>
            </a:r>
            <a:r>
              <a:rPr lang="en-IN" sz="2400" dirty="0"/>
              <a:t>applied to nested loops is recommended.</a:t>
            </a:r>
          </a:p>
          <a:p>
            <a:pPr algn="just"/>
            <a:r>
              <a:rPr lang="en-IN" sz="2800" b="1" dirty="0"/>
              <a:t>Unstructured loops. </a:t>
            </a:r>
            <a:r>
              <a:rPr lang="en-IN" sz="2800" dirty="0"/>
              <a:t>Whenever possible, this class of loops should be </a:t>
            </a:r>
            <a:r>
              <a:rPr lang="en-IN" sz="2800" dirty="0" smtClean="0"/>
              <a:t>redesigned to </a:t>
            </a:r>
            <a:r>
              <a:rPr lang="en-IN" sz="2800" dirty="0"/>
              <a:t>reflect the use of the structured programming constructs</a:t>
            </a:r>
          </a:p>
        </p:txBody>
      </p:sp>
      <p:pic>
        <p:nvPicPr>
          <p:cNvPr id="4" name="Picture 3"/>
          <p:cNvPicPr>
            <a:picLocks noChangeAspect="1"/>
          </p:cNvPicPr>
          <p:nvPr/>
        </p:nvPicPr>
        <p:blipFill>
          <a:blip r:embed="rId2"/>
          <a:stretch>
            <a:fillRect/>
          </a:stretch>
        </p:blipFill>
        <p:spPr>
          <a:xfrm>
            <a:off x="8572573" y="659668"/>
            <a:ext cx="2861723" cy="5814283"/>
          </a:xfrm>
          <a:prstGeom prst="rect">
            <a:avLst/>
          </a:prstGeom>
        </p:spPr>
      </p:pic>
    </p:spTree>
    <p:extLst>
      <p:ext uri="{BB962C8B-B14F-4D97-AF65-F5344CB8AC3E}">
        <p14:creationId xmlns:p14="http://schemas.microsoft.com/office/powerpoint/2010/main" val="33872617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tx1"/>
                </a:solidFill>
              </a:rPr>
              <a:t>BLACK-BOX TESTING</a:t>
            </a:r>
          </a:p>
        </p:txBody>
      </p:sp>
      <p:sp>
        <p:nvSpPr>
          <p:cNvPr id="3" name="Content Placeholder 2"/>
          <p:cNvSpPr>
            <a:spLocks noGrp="1"/>
          </p:cNvSpPr>
          <p:nvPr>
            <p:ph sz="quarter" idx="1"/>
          </p:nvPr>
        </p:nvSpPr>
        <p:spPr/>
        <p:txBody>
          <a:bodyPr/>
          <a:lstStyle/>
          <a:p>
            <a:pPr algn="just">
              <a:lnSpc>
                <a:spcPct val="150000"/>
              </a:lnSpc>
            </a:pPr>
            <a:r>
              <a:rPr lang="en-IN" i="1" dirty="0"/>
              <a:t>Black-box testing, </a:t>
            </a:r>
            <a:r>
              <a:rPr lang="en-IN" dirty="0"/>
              <a:t>also called </a:t>
            </a:r>
            <a:r>
              <a:rPr lang="en-IN" i="1" dirty="0" smtClean="0"/>
              <a:t>behavioural </a:t>
            </a:r>
            <a:r>
              <a:rPr lang="en-IN" i="1" dirty="0"/>
              <a:t>testing, </a:t>
            </a:r>
            <a:r>
              <a:rPr lang="en-IN" dirty="0"/>
              <a:t>focuses on the functional </a:t>
            </a:r>
            <a:r>
              <a:rPr lang="en-IN" dirty="0" smtClean="0"/>
              <a:t>requirements of </a:t>
            </a:r>
            <a:r>
              <a:rPr lang="en-IN" dirty="0"/>
              <a:t>the software. </a:t>
            </a:r>
            <a:endParaRPr lang="en-IN" dirty="0" smtClean="0"/>
          </a:p>
          <a:p>
            <a:pPr algn="just">
              <a:lnSpc>
                <a:spcPct val="150000"/>
              </a:lnSpc>
            </a:pPr>
            <a:r>
              <a:rPr lang="en-IN" dirty="0" smtClean="0"/>
              <a:t>Black-box </a:t>
            </a:r>
            <a:r>
              <a:rPr lang="en-IN" dirty="0"/>
              <a:t>testing enables the software engineer </a:t>
            </a:r>
            <a:r>
              <a:rPr lang="en-IN" dirty="0" smtClean="0"/>
              <a:t>to derive </a:t>
            </a:r>
            <a:r>
              <a:rPr lang="en-IN" dirty="0"/>
              <a:t>sets of input conditions that will fully exercise all functional requirements </a:t>
            </a:r>
            <a:r>
              <a:rPr lang="en-IN" dirty="0" smtClean="0"/>
              <a:t>for a </a:t>
            </a:r>
            <a:r>
              <a:rPr lang="en-IN" dirty="0"/>
              <a:t>program. </a:t>
            </a:r>
            <a:endParaRPr lang="en-IN" dirty="0" smtClean="0"/>
          </a:p>
          <a:p>
            <a:pPr algn="just">
              <a:lnSpc>
                <a:spcPct val="150000"/>
              </a:lnSpc>
            </a:pPr>
            <a:r>
              <a:rPr lang="en-IN" dirty="0" smtClean="0"/>
              <a:t>Black-box </a:t>
            </a:r>
            <a:r>
              <a:rPr lang="en-IN" dirty="0"/>
              <a:t>testing is not an alternative to white-box techniques. Rather</a:t>
            </a:r>
            <a:r>
              <a:rPr lang="en-IN" dirty="0" smtClean="0"/>
              <a:t>, it </a:t>
            </a:r>
            <a:r>
              <a:rPr lang="en-IN" dirty="0"/>
              <a:t>is a complementary approach that is likely to uncover a different class of </a:t>
            </a:r>
            <a:r>
              <a:rPr lang="en-IN" dirty="0" smtClean="0"/>
              <a:t>errors than </a:t>
            </a:r>
            <a:r>
              <a:rPr lang="en-IN" dirty="0"/>
              <a:t>white-box methods.</a:t>
            </a:r>
          </a:p>
        </p:txBody>
      </p:sp>
    </p:spTree>
    <p:extLst>
      <p:ext uri="{BB962C8B-B14F-4D97-AF65-F5344CB8AC3E}">
        <p14:creationId xmlns:p14="http://schemas.microsoft.com/office/powerpoint/2010/main" val="25323429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599" y="1600200"/>
            <a:ext cx="10414715" cy="4873752"/>
          </a:xfrm>
        </p:spPr>
        <p:txBody>
          <a:bodyPr/>
          <a:lstStyle/>
          <a:p>
            <a:pPr>
              <a:lnSpc>
                <a:spcPct val="150000"/>
              </a:lnSpc>
            </a:pPr>
            <a:r>
              <a:rPr lang="en-IN" dirty="0"/>
              <a:t>Black-box testing attempts to find errors in the following </a:t>
            </a:r>
            <a:r>
              <a:rPr lang="en-IN" dirty="0" smtClean="0"/>
              <a:t>categories:</a:t>
            </a:r>
          </a:p>
          <a:p>
            <a:pPr marL="822960" lvl="1" indent="-457200">
              <a:lnSpc>
                <a:spcPct val="150000"/>
              </a:lnSpc>
              <a:buFont typeface="+mj-lt"/>
              <a:buAutoNum type="arabicPeriod"/>
            </a:pPr>
            <a:r>
              <a:rPr lang="en-IN" dirty="0" smtClean="0"/>
              <a:t>Incorrect or </a:t>
            </a:r>
            <a:r>
              <a:rPr lang="en-IN" dirty="0"/>
              <a:t>missing </a:t>
            </a:r>
            <a:r>
              <a:rPr lang="en-IN" dirty="0" smtClean="0"/>
              <a:t>functions,</a:t>
            </a:r>
          </a:p>
          <a:p>
            <a:pPr marL="822960" lvl="1" indent="-457200">
              <a:lnSpc>
                <a:spcPct val="150000"/>
              </a:lnSpc>
              <a:buFont typeface="+mj-lt"/>
              <a:buAutoNum type="arabicPeriod"/>
            </a:pPr>
            <a:r>
              <a:rPr lang="en-IN" dirty="0" smtClean="0"/>
              <a:t>Interface errors,</a:t>
            </a:r>
          </a:p>
          <a:p>
            <a:pPr marL="822960" lvl="1" indent="-457200">
              <a:lnSpc>
                <a:spcPct val="150000"/>
              </a:lnSpc>
              <a:buFont typeface="+mj-lt"/>
              <a:buAutoNum type="arabicPeriod"/>
            </a:pPr>
            <a:r>
              <a:rPr lang="en-IN" dirty="0" smtClean="0"/>
              <a:t>Errors </a:t>
            </a:r>
            <a:r>
              <a:rPr lang="en-IN" dirty="0"/>
              <a:t>in data structures or external </a:t>
            </a:r>
            <a:r>
              <a:rPr lang="en-IN" dirty="0" smtClean="0"/>
              <a:t>data base access,</a:t>
            </a:r>
          </a:p>
          <a:p>
            <a:pPr marL="822960" lvl="1" indent="-457200">
              <a:lnSpc>
                <a:spcPct val="150000"/>
              </a:lnSpc>
              <a:buFont typeface="+mj-lt"/>
              <a:buAutoNum type="arabicPeriod"/>
            </a:pPr>
            <a:r>
              <a:rPr lang="en-IN" dirty="0" smtClean="0"/>
              <a:t>Behaviour </a:t>
            </a:r>
            <a:r>
              <a:rPr lang="en-IN" dirty="0"/>
              <a:t>or performance errors, and </a:t>
            </a:r>
            <a:endParaRPr lang="en-IN" dirty="0" smtClean="0"/>
          </a:p>
          <a:p>
            <a:pPr marL="822960" lvl="1" indent="-457200">
              <a:lnSpc>
                <a:spcPct val="150000"/>
              </a:lnSpc>
              <a:buFont typeface="+mj-lt"/>
              <a:buAutoNum type="arabicPeriod"/>
            </a:pPr>
            <a:r>
              <a:rPr lang="en-IN" dirty="0" smtClean="0"/>
              <a:t>Initialization </a:t>
            </a:r>
            <a:r>
              <a:rPr lang="en-IN" dirty="0"/>
              <a:t>and </a:t>
            </a:r>
            <a:r>
              <a:rPr lang="en-IN" dirty="0" smtClean="0"/>
              <a:t>termination errors.</a:t>
            </a:r>
          </a:p>
          <a:p>
            <a:pPr algn="just"/>
            <a:r>
              <a:rPr lang="en-IN" dirty="0"/>
              <a:t>Black-box testing tends to be applied during later stages of testing.</a:t>
            </a:r>
          </a:p>
          <a:p>
            <a:pPr algn="just"/>
            <a:r>
              <a:rPr lang="en-IN" dirty="0"/>
              <a:t>Because black-box testing purposely disregards control structure, attention is focused on the information domain.</a:t>
            </a:r>
          </a:p>
        </p:txBody>
      </p:sp>
    </p:spTree>
    <p:extLst>
      <p:ext uri="{BB962C8B-B14F-4D97-AF65-F5344CB8AC3E}">
        <p14:creationId xmlns:p14="http://schemas.microsoft.com/office/powerpoint/2010/main" val="17976445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lstStyle/>
          <a:p>
            <a:pPr algn="just"/>
            <a:r>
              <a:rPr lang="en-IN" dirty="0"/>
              <a:t>By applying black-box techniques, we derive a set of test cases that satisfy the </a:t>
            </a:r>
            <a:r>
              <a:rPr lang="en-IN" dirty="0" smtClean="0"/>
              <a:t>following criteria</a:t>
            </a:r>
          </a:p>
          <a:p>
            <a:pPr marL="822960" lvl="1" indent="-457200" algn="just">
              <a:buFont typeface="+mj-lt"/>
              <a:buAutoNum type="arabicPeriod"/>
            </a:pPr>
            <a:r>
              <a:rPr lang="en-IN" dirty="0" smtClean="0"/>
              <a:t>Test cases </a:t>
            </a:r>
            <a:r>
              <a:rPr lang="en-IN" dirty="0"/>
              <a:t>that reduce, by a count that is greater than one</a:t>
            </a:r>
            <a:r>
              <a:rPr lang="en-IN" dirty="0" smtClean="0"/>
              <a:t>, the </a:t>
            </a:r>
            <a:r>
              <a:rPr lang="en-IN" dirty="0"/>
              <a:t>number of additional test cases that must be designed to achieve reasonable </a:t>
            </a:r>
            <a:r>
              <a:rPr lang="en-IN" dirty="0" smtClean="0"/>
              <a:t>testing.</a:t>
            </a:r>
          </a:p>
          <a:p>
            <a:pPr marL="822960" lvl="1" indent="-457200" algn="just">
              <a:buFont typeface="+mj-lt"/>
              <a:buAutoNum type="arabicPeriod"/>
            </a:pPr>
            <a:r>
              <a:rPr lang="en-IN" dirty="0" smtClean="0"/>
              <a:t>Test cases </a:t>
            </a:r>
            <a:r>
              <a:rPr lang="en-IN" dirty="0"/>
              <a:t>that tell us something about the presence or absence of </a:t>
            </a:r>
            <a:r>
              <a:rPr lang="en-IN" dirty="0" smtClean="0"/>
              <a:t>classes of </a:t>
            </a:r>
            <a:r>
              <a:rPr lang="en-IN" dirty="0"/>
              <a:t>errors, rather than an error associated only with the specific test at hand.</a:t>
            </a:r>
          </a:p>
        </p:txBody>
      </p:sp>
    </p:spTree>
    <p:extLst>
      <p:ext uri="{BB962C8B-B14F-4D97-AF65-F5344CB8AC3E}">
        <p14:creationId xmlns:p14="http://schemas.microsoft.com/office/powerpoint/2010/main" val="4476610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Graph-Based Testing Methods</a:t>
            </a:r>
          </a:p>
        </p:txBody>
      </p:sp>
      <p:sp>
        <p:nvSpPr>
          <p:cNvPr id="3" name="Content Placeholder 2"/>
          <p:cNvSpPr>
            <a:spLocks noGrp="1"/>
          </p:cNvSpPr>
          <p:nvPr>
            <p:ph sz="quarter" idx="1"/>
          </p:nvPr>
        </p:nvSpPr>
        <p:spPr>
          <a:xfrm>
            <a:off x="609600" y="1600200"/>
            <a:ext cx="9956800" cy="3319530"/>
          </a:xfrm>
        </p:spPr>
        <p:txBody>
          <a:bodyPr>
            <a:normAutofit fontScale="92500" lnSpcReduction="10000"/>
          </a:bodyPr>
          <a:lstStyle/>
          <a:p>
            <a:pPr algn="just"/>
            <a:r>
              <a:rPr lang="en-IN" dirty="0" smtClean="0"/>
              <a:t>Software testing begins </a:t>
            </a:r>
            <a:r>
              <a:rPr lang="en-IN" dirty="0"/>
              <a:t>by </a:t>
            </a:r>
            <a:endParaRPr lang="en-IN" dirty="0" smtClean="0"/>
          </a:p>
          <a:p>
            <a:pPr lvl="1" algn="just"/>
            <a:r>
              <a:rPr lang="en-IN" dirty="0" smtClean="0"/>
              <a:t>Creating </a:t>
            </a:r>
            <a:r>
              <a:rPr lang="en-IN" dirty="0"/>
              <a:t>a graph of important objects and their relationships and </a:t>
            </a:r>
            <a:endParaRPr lang="en-IN" dirty="0" smtClean="0"/>
          </a:p>
          <a:p>
            <a:pPr lvl="1" algn="just"/>
            <a:r>
              <a:rPr lang="en-IN" dirty="0" smtClean="0"/>
              <a:t>Then devising </a:t>
            </a:r>
            <a:r>
              <a:rPr lang="en-IN" dirty="0"/>
              <a:t>a series of tests that will cover the graph so that each object and </a:t>
            </a:r>
            <a:r>
              <a:rPr lang="en-IN" dirty="0" smtClean="0"/>
              <a:t>relationship is </a:t>
            </a:r>
            <a:r>
              <a:rPr lang="en-IN" dirty="0"/>
              <a:t>exercised and </a:t>
            </a:r>
            <a:r>
              <a:rPr lang="en-IN" dirty="0" smtClean="0"/>
              <a:t>errors </a:t>
            </a:r>
            <a:r>
              <a:rPr lang="en-IN" dirty="0"/>
              <a:t>are uncovered</a:t>
            </a:r>
            <a:r>
              <a:rPr lang="en-IN" dirty="0" smtClean="0"/>
              <a:t>.</a:t>
            </a:r>
          </a:p>
          <a:p>
            <a:pPr algn="just"/>
            <a:r>
              <a:rPr lang="en-IN" dirty="0"/>
              <a:t>A</a:t>
            </a:r>
            <a:r>
              <a:rPr lang="en-IN" dirty="0" smtClean="0"/>
              <a:t> </a:t>
            </a:r>
            <a:r>
              <a:rPr lang="en-IN" i="1" dirty="0" smtClean="0"/>
              <a:t>graph</a:t>
            </a:r>
            <a:endParaRPr lang="en-IN" dirty="0"/>
          </a:p>
          <a:p>
            <a:pPr lvl="1" algn="just"/>
            <a:r>
              <a:rPr lang="en-IN" dirty="0" smtClean="0"/>
              <a:t>A collection </a:t>
            </a:r>
            <a:r>
              <a:rPr lang="en-IN" dirty="0"/>
              <a:t>of </a:t>
            </a:r>
            <a:r>
              <a:rPr lang="en-IN" i="1" dirty="0"/>
              <a:t>nodes </a:t>
            </a:r>
            <a:r>
              <a:rPr lang="en-IN" dirty="0"/>
              <a:t>that represent objects; </a:t>
            </a:r>
            <a:endParaRPr lang="en-IN" dirty="0" smtClean="0"/>
          </a:p>
          <a:p>
            <a:pPr lvl="1" algn="just"/>
            <a:r>
              <a:rPr lang="en-IN" i="1" dirty="0" smtClean="0"/>
              <a:t>links </a:t>
            </a:r>
            <a:r>
              <a:rPr lang="en-IN" dirty="0"/>
              <a:t>that represent the relationships </a:t>
            </a:r>
            <a:r>
              <a:rPr lang="en-IN" dirty="0" smtClean="0"/>
              <a:t>between objects</a:t>
            </a:r>
            <a:r>
              <a:rPr lang="en-IN" dirty="0"/>
              <a:t>; </a:t>
            </a:r>
            <a:endParaRPr lang="en-IN" dirty="0" smtClean="0"/>
          </a:p>
          <a:p>
            <a:pPr lvl="1" algn="just"/>
            <a:r>
              <a:rPr lang="en-IN" i="1" dirty="0" smtClean="0"/>
              <a:t>node </a:t>
            </a:r>
            <a:r>
              <a:rPr lang="en-IN" i="1" dirty="0"/>
              <a:t>weights </a:t>
            </a:r>
            <a:r>
              <a:rPr lang="en-IN" dirty="0"/>
              <a:t>that describe the properties of a node (e.g., a specific data </a:t>
            </a:r>
            <a:r>
              <a:rPr lang="en-IN" dirty="0" smtClean="0"/>
              <a:t>value or </a:t>
            </a:r>
            <a:r>
              <a:rPr lang="en-IN" dirty="0"/>
              <a:t>state </a:t>
            </a:r>
            <a:r>
              <a:rPr lang="en-IN" dirty="0" smtClean="0"/>
              <a:t>behaviour); </a:t>
            </a:r>
            <a:r>
              <a:rPr lang="en-IN" dirty="0"/>
              <a:t>and </a:t>
            </a:r>
            <a:endParaRPr lang="en-IN" dirty="0" smtClean="0"/>
          </a:p>
          <a:p>
            <a:pPr lvl="1" algn="just"/>
            <a:r>
              <a:rPr lang="en-IN" i="1" dirty="0" smtClean="0"/>
              <a:t>link </a:t>
            </a:r>
            <a:r>
              <a:rPr lang="en-IN" i="1" dirty="0"/>
              <a:t>weights </a:t>
            </a:r>
            <a:r>
              <a:rPr lang="en-IN" dirty="0"/>
              <a:t>that describe some characteristic of a link.</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4" y="4811265"/>
            <a:ext cx="44672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2144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609600" y="274638"/>
            <a:ext cx="11014129" cy="4235369"/>
          </a:xfrm>
        </p:spPr>
        <p:txBody>
          <a:bodyPr>
            <a:normAutofit/>
          </a:bodyPr>
          <a:lstStyle/>
          <a:p>
            <a:pPr algn="just"/>
            <a:r>
              <a:rPr lang="en-IN" dirty="0"/>
              <a:t>Nodes are </a:t>
            </a:r>
            <a:r>
              <a:rPr lang="en-IN" dirty="0" smtClean="0"/>
              <a:t>represented as </a:t>
            </a:r>
            <a:r>
              <a:rPr lang="en-IN" dirty="0"/>
              <a:t>circles connected by links that take a number of different forms</a:t>
            </a:r>
            <a:r>
              <a:rPr lang="en-IN" dirty="0" smtClean="0"/>
              <a:t>.</a:t>
            </a:r>
          </a:p>
          <a:p>
            <a:pPr algn="just"/>
            <a:r>
              <a:rPr lang="en-IN" dirty="0" smtClean="0"/>
              <a:t>A </a:t>
            </a:r>
            <a:r>
              <a:rPr lang="en-IN" i="1" dirty="0" smtClean="0"/>
              <a:t>directed link </a:t>
            </a:r>
            <a:r>
              <a:rPr lang="en-IN" dirty="0"/>
              <a:t>(represented by an arrow) indicates that a relationship moves in only one direction.</a:t>
            </a:r>
          </a:p>
          <a:p>
            <a:pPr algn="just"/>
            <a:r>
              <a:rPr lang="en-IN" dirty="0"/>
              <a:t>A </a:t>
            </a:r>
            <a:r>
              <a:rPr lang="en-IN" i="1" dirty="0"/>
              <a:t>bidirectional link, </a:t>
            </a:r>
            <a:r>
              <a:rPr lang="en-IN" dirty="0"/>
              <a:t>also called a </a:t>
            </a:r>
            <a:r>
              <a:rPr lang="en-IN" i="1" dirty="0"/>
              <a:t>symmetric link</a:t>
            </a:r>
            <a:r>
              <a:rPr lang="en-IN" dirty="0"/>
              <a:t>, implies that the </a:t>
            </a:r>
            <a:r>
              <a:rPr lang="en-IN" dirty="0" smtClean="0"/>
              <a:t>relationship applies </a:t>
            </a:r>
            <a:r>
              <a:rPr lang="en-IN" dirty="0"/>
              <a:t>in both directions. </a:t>
            </a:r>
            <a:endParaRPr lang="en-IN" dirty="0" smtClean="0"/>
          </a:p>
          <a:p>
            <a:pPr algn="just"/>
            <a:r>
              <a:rPr lang="en-IN" i="1" dirty="0" smtClean="0"/>
              <a:t>Parallel </a:t>
            </a:r>
            <a:r>
              <a:rPr lang="en-IN" i="1" dirty="0"/>
              <a:t>links </a:t>
            </a:r>
            <a:r>
              <a:rPr lang="en-IN" dirty="0"/>
              <a:t>are used when a number of different </a:t>
            </a:r>
            <a:r>
              <a:rPr lang="en-IN" dirty="0" smtClean="0"/>
              <a:t>relationships are </a:t>
            </a:r>
            <a:r>
              <a:rPr lang="en-IN" dirty="0"/>
              <a:t>established between graph nodes.</a:t>
            </a:r>
          </a:p>
          <a:p>
            <a:pPr algn="just"/>
            <a:r>
              <a:rPr lang="en-IN" dirty="0"/>
              <a:t>As a simple example, consider a portion of a graph for a word-processing </a:t>
            </a:r>
            <a:r>
              <a:rPr lang="en-IN" dirty="0" smtClean="0"/>
              <a:t>application figure where</a:t>
            </a:r>
            <a:endParaRPr lang="en-IN" dirty="0"/>
          </a:p>
        </p:txBody>
      </p:sp>
      <p:sp>
        <p:nvSpPr>
          <p:cNvPr id="6" name="TextBox 5"/>
          <p:cNvSpPr txBox="1"/>
          <p:nvPr/>
        </p:nvSpPr>
        <p:spPr>
          <a:xfrm>
            <a:off x="609600" y="4680490"/>
            <a:ext cx="4907797" cy="1323439"/>
          </a:xfrm>
          <a:prstGeom prst="rect">
            <a:avLst/>
          </a:prstGeom>
          <a:noFill/>
        </p:spPr>
        <p:txBody>
          <a:bodyPr wrap="square" rtlCol="0">
            <a:spAutoFit/>
          </a:bodyPr>
          <a:lstStyle/>
          <a:p>
            <a:pPr lvl="1" algn="just"/>
            <a:r>
              <a:rPr lang="en-IN" sz="2000" i="1" dirty="0"/>
              <a:t>Object #1 </a:t>
            </a:r>
            <a:r>
              <a:rPr lang="en-IN" sz="2000" dirty="0"/>
              <a:t>= </a:t>
            </a:r>
            <a:r>
              <a:rPr lang="en-IN" sz="2000" b="1" dirty="0"/>
              <a:t>new file menu select</a:t>
            </a:r>
          </a:p>
          <a:p>
            <a:pPr lvl="1" algn="just"/>
            <a:r>
              <a:rPr lang="en-IN" sz="2000" i="1" dirty="0"/>
              <a:t>Object #2 </a:t>
            </a:r>
            <a:r>
              <a:rPr lang="en-IN" sz="2000" dirty="0"/>
              <a:t>= </a:t>
            </a:r>
            <a:r>
              <a:rPr lang="en-IN" sz="2000" b="1" dirty="0"/>
              <a:t>document window</a:t>
            </a:r>
          </a:p>
          <a:p>
            <a:pPr lvl="1" algn="just"/>
            <a:r>
              <a:rPr lang="en-IN" sz="2000" i="1" dirty="0"/>
              <a:t>Object #3 </a:t>
            </a:r>
            <a:r>
              <a:rPr lang="en-IN" sz="2000" dirty="0"/>
              <a:t>= </a:t>
            </a:r>
            <a:r>
              <a:rPr lang="en-IN" sz="2000" b="1" dirty="0"/>
              <a:t>document text</a:t>
            </a:r>
            <a:endParaRPr lang="en-IN" sz="2000" dirty="0"/>
          </a:p>
          <a:p>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4653" y="3992451"/>
            <a:ext cx="6567348" cy="2865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2752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609600" y="1390918"/>
            <a:ext cx="9956800" cy="5083034"/>
          </a:xfrm>
        </p:spPr>
        <p:txBody>
          <a:bodyPr>
            <a:normAutofit/>
          </a:bodyPr>
          <a:lstStyle/>
          <a:p>
            <a:pPr algn="just"/>
            <a:r>
              <a:rPr lang="en-US" dirty="0"/>
              <a:t>Advantage 1</a:t>
            </a:r>
          </a:p>
          <a:p>
            <a:pPr lvl="1" algn="just"/>
            <a:r>
              <a:rPr lang="en-US" dirty="0"/>
              <a:t>Operational modules thoroughly </a:t>
            </a:r>
            <a:r>
              <a:rPr lang="en-US" dirty="0" smtClean="0"/>
              <a:t>tested</a:t>
            </a:r>
            <a:endParaRPr lang="en-US" dirty="0"/>
          </a:p>
          <a:p>
            <a:pPr algn="just"/>
            <a:r>
              <a:rPr lang="en-US" dirty="0"/>
              <a:t>Advantage 2</a:t>
            </a:r>
          </a:p>
          <a:p>
            <a:pPr lvl="1" algn="just"/>
            <a:r>
              <a:rPr lang="en-US" dirty="0"/>
              <a:t>Operational modules are tested with drivers, not by fault shielding, defensively programmed calling </a:t>
            </a:r>
            <a:r>
              <a:rPr lang="en-US" dirty="0" smtClean="0"/>
              <a:t>modules.</a:t>
            </a:r>
            <a:endParaRPr lang="en-US" dirty="0"/>
          </a:p>
          <a:p>
            <a:pPr algn="just"/>
            <a:r>
              <a:rPr lang="en-US" dirty="0"/>
              <a:t>Advantage 3</a:t>
            </a:r>
          </a:p>
          <a:p>
            <a:pPr lvl="1" algn="just"/>
            <a:r>
              <a:rPr lang="en-US" dirty="0"/>
              <a:t>Fault </a:t>
            </a:r>
            <a:r>
              <a:rPr lang="en-US" dirty="0" smtClean="0"/>
              <a:t>isolation</a:t>
            </a:r>
          </a:p>
          <a:p>
            <a:pPr algn="just"/>
            <a:r>
              <a:rPr lang="en-US" dirty="0"/>
              <a:t>Difficulty 1</a:t>
            </a:r>
          </a:p>
          <a:p>
            <a:pPr lvl="1" algn="just"/>
            <a:r>
              <a:rPr lang="en-US" dirty="0"/>
              <a:t>Major design faults are detected </a:t>
            </a:r>
            <a:r>
              <a:rPr lang="en-US" dirty="0" smtClean="0"/>
              <a:t>late</a:t>
            </a:r>
            <a:endParaRPr lang="en-US" dirty="0"/>
          </a:p>
          <a:p>
            <a:pPr algn="just"/>
            <a:r>
              <a:rPr lang="en-US" dirty="0"/>
              <a:t>Solution</a:t>
            </a:r>
          </a:p>
          <a:p>
            <a:pPr lvl="1" algn="just"/>
            <a:r>
              <a:rPr lang="en-US" dirty="0"/>
              <a:t>Combine top-down and bottom-up strategies making use of their strengths and minimizing their weaknesses </a:t>
            </a:r>
          </a:p>
          <a:p>
            <a:pPr lvl="1" algn="just"/>
            <a:endParaRPr lang="en-US" dirty="0"/>
          </a:p>
        </p:txBody>
      </p:sp>
      <p:sp>
        <p:nvSpPr>
          <p:cNvPr id="4" name="Title 1"/>
          <p:cNvSpPr txBox="1">
            <a:spLocks/>
          </p:cNvSpPr>
          <p:nvPr/>
        </p:nvSpPr>
        <p:spPr>
          <a:xfrm>
            <a:off x="762000" y="259611"/>
            <a:ext cx="99568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mtClean="0"/>
              <a:t>Contnd..</a:t>
            </a:r>
            <a:endParaRPr lang="en-IN" dirty="0"/>
          </a:p>
        </p:txBody>
      </p:sp>
    </p:spTree>
    <p:extLst>
      <p:ext uri="{BB962C8B-B14F-4D97-AF65-F5344CB8AC3E}">
        <p14:creationId xmlns:p14="http://schemas.microsoft.com/office/powerpoint/2010/main" val="3711903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717035"/>
          </a:xfrm>
        </p:spPr>
        <p:txBody>
          <a:bodyPr/>
          <a:lstStyle/>
          <a:p>
            <a:r>
              <a:rPr lang="en-IN" dirty="0" err="1" smtClean="0"/>
              <a:t>Contnd</a:t>
            </a:r>
            <a:r>
              <a:rPr lang="en-IN" dirty="0" smtClean="0"/>
              <a:t>..</a:t>
            </a:r>
            <a:endParaRPr lang="en-IN" dirty="0"/>
          </a:p>
        </p:txBody>
      </p:sp>
      <p:sp>
        <p:nvSpPr>
          <p:cNvPr id="3" name="Content Placeholder 2"/>
          <p:cNvSpPr>
            <a:spLocks noGrp="1"/>
          </p:cNvSpPr>
          <p:nvPr>
            <p:ph sz="quarter" idx="1"/>
          </p:nvPr>
        </p:nvSpPr>
        <p:spPr>
          <a:xfrm>
            <a:off x="693647" y="927279"/>
            <a:ext cx="10828149" cy="5520915"/>
          </a:xfrm>
        </p:spPr>
        <p:txBody>
          <a:bodyPr>
            <a:normAutofit/>
          </a:bodyPr>
          <a:lstStyle/>
          <a:p>
            <a:pPr algn="just"/>
            <a:r>
              <a:rPr lang="en-IN" dirty="0" smtClean="0"/>
              <a:t>A </a:t>
            </a:r>
            <a:r>
              <a:rPr lang="en-IN" dirty="0"/>
              <a:t>menu select on </a:t>
            </a:r>
            <a:r>
              <a:rPr lang="en-IN" b="1" dirty="0"/>
              <a:t>new file </a:t>
            </a:r>
            <a:r>
              <a:rPr lang="en-IN" dirty="0"/>
              <a:t>generates a </a:t>
            </a:r>
            <a:r>
              <a:rPr lang="en-IN" b="1" dirty="0"/>
              <a:t>document window.</a:t>
            </a:r>
          </a:p>
          <a:p>
            <a:pPr algn="just"/>
            <a:r>
              <a:rPr lang="en-IN" dirty="0"/>
              <a:t>The node weight of </a:t>
            </a:r>
            <a:r>
              <a:rPr lang="en-IN" b="1" dirty="0"/>
              <a:t>document window </a:t>
            </a:r>
            <a:r>
              <a:rPr lang="en-IN" dirty="0"/>
              <a:t>provides a list of the window attributes </a:t>
            </a:r>
            <a:r>
              <a:rPr lang="en-IN" dirty="0" smtClean="0"/>
              <a:t>that are </a:t>
            </a:r>
            <a:r>
              <a:rPr lang="en-IN" dirty="0"/>
              <a:t>to be expected when the window is generated. </a:t>
            </a:r>
            <a:endParaRPr lang="en-IN" dirty="0" smtClean="0"/>
          </a:p>
          <a:p>
            <a:pPr algn="just"/>
            <a:r>
              <a:rPr lang="en-IN" dirty="0" smtClean="0"/>
              <a:t>The </a:t>
            </a:r>
            <a:r>
              <a:rPr lang="en-IN" dirty="0"/>
              <a:t>link weight indicates that </a:t>
            </a:r>
            <a:r>
              <a:rPr lang="en-IN" dirty="0" smtClean="0"/>
              <a:t>the window </a:t>
            </a:r>
            <a:r>
              <a:rPr lang="en-IN" dirty="0"/>
              <a:t>must be generated in less than 1.0 second. </a:t>
            </a:r>
            <a:endParaRPr lang="en-IN" dirty="0" smtClean="0"/>
          </a:p>
          <a:p>
            <a:pPr algn="just"/>
            <a:r>
              <a:rPr lang="en-IN" dirty="0" smtClean="0"/>
              <a:t>An </a:t>
            </a:r>
            <a:r>
              <a:rPr lang="en-IN" dirty="0"/>
              <a:t>undirected link establishes </a:t>
            </a:r>
            <a:r>
              <a:rPr lang="en-IN" dirty="0" smtClean="0"/>
              <a:t>a </a:t>
            </a:r>
            <a:r>
              <a:rPr lang="en-IN" dirty="0"/>
              <a:t>symmetric relationship between the </a:t>
            </a:r>
            <a:r>
              <a:rPr lang="en-IN" b="1" dirty="0"/>
              <a:t>new file menu select </a:t>
            </a:r>
            <a:r>
              <a:rPr lang="en-IN" dirty="0"/>
              <a:t>and </a:t>
            </a:r>
            <a:r>
              <a:rPr lang="en-IN" b="1" dirty="0"/>
              <a:t>document </a:t>
            </a:r>
            <a:r>
              <a:rPr lang="en-IN" b="1" dirty="0" smtClean="0"/>
              <a:t>text,</a:t>
            </a:r>
          </a:p>
          <a:p>
            <a:pPr algn="just"/>
            <a:r>
              <a:rPr lang="en-IN" dirty="0" smtClean="0"/>
              <a:t>Parallel </a:t>
            </a:r>
            <a:r>
              <a:rPr lang="en-IN" dirty="0"/>
              <a:t>links indicate relationships between </a:t>
            </a:r>
            <a:r>
              <a:rPr lang="en-IN" b="1" dirty="0"/>
              <a:t>document window </a:t>
            </a:r>
            <a:r>
              <a:rPr lang="en-IN" dirty="0"/>
              <a:t>and </a:t>
            </a:r>
            <a:r>
              <a:rPr lang="en-IN" b="1" dirty="0" smtClean="0"/>
              <a:t>document text.</a:t>
            </a:r>
          </a:p>
          <a:p>
            <a:pPr algn="just"/>
            <a:r>
              <a:rPr lang="en-IN" dirty="0" smtClean="0"/>
              <a:t>The </a:t>
            </a:r>
            <a:r>
              <a:rPr lang="en-IN" dirty="0"/>
              <a:t>software engineer then derives test cases by </a:t>
            </a:r>
            <a:r>
              <a:rPr lang="en-IN" dirty="0" smtClean="0"/>
              <a:t>traversing the </a:t>
            </a:r>
            <a:r>
              <a:rPr lang="en-IN" dirty="0"/>
              <a:t>graph and covering each of the relationships shown. </a:t>
            </a:r>
            <a:endParaRPr lang="en-IN" dirty="0" smtClean="0"/>
          </a:p>
          <a:p>
            <a:pPr algn="just"/>
            <a:r>
              <a:rPr lang="en-IN" dirty="0" smtClean="0"/>
              <a:t>These </a:t>
            </a:r>
            <a:r>
              <a:rPr lang="en-IN" dirty="0"/>
              <a:t>test cases are </a:t>
            </a:r>
            <a:r>
              <a:rPr lang="en-IN" dirty="0" smtClean="0"/>
              <a:t>designed in </a:t>
            </a:r>
            <a:r>
              <a:rPr lang="en-IN" dirty="0"/>
              <a:t>an attempt to find errors in any of the relationships.</a:t>
            </a:r>
          </a:p>
        </p:txBody>
      </p:sp>
    </p:spTree>
    <p:extLst>
      <p:ext uri="{BB962C8B-B14F-4D97-AF65-F5344CB8AC3E}">
        <p14:creationId xmlns:p14="http://schemas.microsoft.com/office/powerpoint/2010/main" val="42876081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609600" y="743919"/>
            <a:ext cx="10874644" cy="5730033"/>
          </a:xfrm>
        </p:spPr>
        <p:txBody>
          <a:bodyPr>
            <a:noAutofit/>
          </a:bodyPr>
          <a:lstStyle/>
          <a:p>
            <a:pPr algn="just"/>
            <a:r>
              <a:rPr lang="en-IN" sz="2800" dirty="0" smtClean="0"/>
              <a:t>Behavioural </a:t>
            </a:r>
            <a:r>
              <a:rPr lang="en-IN" sz="2800" dirty="0"/>
              <a:t>testing methods that can </a:t>
            </a:r>
            <a:r>
              <a:rPr lang="en-IN" sz="2800" dirty="0" smtClean="0"/>
              <a:t>make use </a:t>
            </a:r>
            <a:r>
              <a:rPr lang="en-IN" sz="2800" dirty="0"/>
              <a:t>of graphs</a:t>
            </a:r>
            <a:r>
              <a:rPr lang="en-IN" sz="2800" dirty="0" smtClean="0"/>
              <a:t>:</a:t>
            </a:r>
          </a:p>
          <a:p>
            <a:pPr lvl="1" algn="just"/>
            <a:r>
              <a:rPr lang="en-IN" sz="2000" b="1" dirty="0" smtClean="0"/>
              <a:t>Transaction </a:t>
            </a:r>
            <a:r>
              <a:rPr lang="en-IN" sz="2000" b="1" dirty="0"/>
              <a:t>flow </a:t>
            </a:r>
            <a:r>
              <a:rPr lang="en-IN" sz="2000" b="1" dirty="0" smtClean="0"/>
              <a:t>modelling</a:t>
            </a:r>
            <a:endParaRPr lang="en-IN" sz="2000" b="1" dirty="0"/>
          </a:p>
          <a:p>
            <a:pPr lvl="2" algn="just"/>
            <a:r>
              <a:rPr lang="en-IN" sz="2000" dirty="0" smtClean="0"/>
              <a:t>The </a:t>
            </a:r>
            <a:r>
              <a:rPr lang="en-IN" sz="2000" dirty="0"/>
              <a:t>nodes represent steps in some </a:t>
            </a:r>
            <a:r>
              <a:rPr lang="en-IN" sz="2000" dirty="0" smtClean="0"/>
              <a:t>transaction</a:t>
            </a:r>
            <a:r>
              <a:rPr lang="en-IN" sz="1400" dirty="0" smtClean="0"/>
              <a:t> </a:t>
            </a:r>
            <a:r>
              <a:rPr lang="en-IN" sz="2000" dirty="0" smtClean="0"/>
              <a:t>(</a:t>
            </a:r>
            <a:r>
              <a:rPr lang="en-IN" sz="2000" dirty="0"/>
              <a:t>e.g., the steps required to make an airline reservation using an </a:t>
            </a:r>
            <a:r>
              <a:rPr lang="en-IN" sz="2000" dirty="0" smtClean="0"/>
              <a:t>on-line service</a:t>
            </a:r>
            <a:r>
              <a:rPr lang="en-IN" sz="2000" dirty="0"/>
              <a:t>), </a:t>
            </a:r>
            <a:endParaRPr lang="en-IN" sz="2000" dirty="0" smtClean="0"/>
          </a:p>
          <a:p>
            <a:pPr lvl="2" algn="just"/>
            <a:r>
              <a:rPr lang="en-IN" sz="2000" dirty="0" smtClean="0"/>
              <a:t>The </a:t>
            </a:r>
            <a:r>
              <a:rPr lang="en-IN" sz="2000" dirty="0"/>
              <a:t>links represent the logical connection between steps (e.g</a:t>
            </a:r>
            <a:r>
              <a:rPr lang="en-IN" sz="2000" dirty="0" smtClean="0"/>
              <a:t>.,</a:t>
            </a:r>
            <a:r>
              <a:rPr lang="en-IN" sz="2000" b="1" dirty="0" err="1" smtClean="0"/>
              <a:t>flightInformationIinput</a:t>
            </a:r>
            <a:r>
              <a:rPr lang="en-IN" sz="2000" b="1" dirty="0" smtClean="0"/>
              <a:t> </a:t>
            </a:r>
            <a:r>
              <a:rPr lang="en-IN" sz="2000" dirty="0"/>
              <a:t>is followed by </a:t>
            </a:r>
            <a:r>
              <a:rPr lang="en-IN" sz="2000" i="1" dirty="0" smtClean="0"/>
              <a:t>validation/</a:t>
            </a:r>
            <a:r>
              <a:rPr lang="en-IN" sz="2000" i="1" dirty="0" err="1" smtClean="0"/>
              <a:t>availabilityProcessing</a:t>
            </a:r>
            <a:r>
              <a:rPr lang="en-IN" sz="2000" dirty="0" smtClean="0"/>
              <a:t>).</a:t>
            </a:r>
          </a:p>
          <a:p>
            <a:pPr lvl="2" algn="just"/>
            <a:r>
              <a:rPr lang="en-IN" sz="2000" dirty="0" smtClean="0"/>
              <a:t>The </a:t>
            </a:r>
            <a:r>
              <a:rPr lang="en-IN" sz="2000" dirty="0"/>
              <a:t>data flow </a:t>
            </a:r>
            <a:r>
              <a:rPr lang="en-IN" sz="2000" dirty="0" smtClean="0"/>
              <a:t>diagram </a:t>
            </a:r>
            <a:r>
              <a:rPr lang="en-IN" sz="2000" dirty="0"/>
              <a:t>can be used to assist in creating </a:t>
            </a:r>
            <a:r>
              <a:rPr lang="en-IN" sz="2000" dirty="0" smtClean="0"/>
              <a:t>graphs of </a:t>
            </a:r>
            <a:r>
              <a:rPr lang="en-IN" sz="2000" dirty="0"/>
              <a:t>this type.</a:t>
            </a:r>
          </a:p>
          <a:p>
            <a:pPr lvl="1" algn="just"/>
            <a:r>
              <a:rPr lang="en-IN" sz="2000" b="1" dirty="0"/>
              <a:t>Finite state </a:t>
            </a:r>
            <a:r>
              <a:rPr lang="en-IN" sz="2000" b="1" dirty="0" smtClean="0"/>
              <a:t>modelling</a:t>
            </a:r>
            <a:endParaRPr lang="en-IN" sz="2000" b="1" dirty="0"/>
          </a:p>
          <a:p>
            <a:pPr lvl="2" algn="just"/>
            <a:r>
              <a:rPr lang="en-IN" sz="2000" dirty="0" smtClean="0"/>
              <a:t>The </a:t>
            </a:r>
            <a:r>
              <a:rPr lang="en-IN" sz="2000" dirty="0"/>
              <a:t>nodes represent different user observable </a:t>
            </a:r>
            <a:r>
              <a:rPr lang="en-IN" sz="2000" dirty="0" smtClean="0"/>
              <a:t>states of </a:t>
            </a:r>
            <a:r>
              <a:rPr lang="en-IN" sz="2000" dirty="0"/>
              <a:t>the software (e.g., each of the “screens” that appear as an order entry </a:t>
            </a:r>
            <a:r>
              <a:rPr lang="en-IN" sz="2000" dirty="0" smtClean="0"/>
              <a:t>clerk takes </a:t>
            </a:r>
            <a:r>
              <a:rPr lang="en-IN" sz="2000" dirty="0"/>
              <a:t>a phone order), </a:t>
            </a:r>
            <a:endParaRPr lang="en-IN" sz="2000" dirty="0" smtClean="0"/>
          </a:p>
          <a:p>
            <a:pPr lvl="2" algn="just"/>
            <a:r>
              <a:rPr lang="en-IN" sz="2000" dirty="0" smtClean="0"/>
              <a:t>The </a:t>
            </a:r>
            <a:r>
              <a:rPr lang="en-IN" sz="2000" dirty="0"/>
              <a:t>links represent the transitions that occur </a:t>
            </a:r>
            <a:r>
              <a:rPr lang="en-IN" sz="2000" dirty="0" smtClean="0"/>
              <a:t>to move </a:t>
            </a:r>
            <a:r>
              <a:rPr lang="en-IN" sz="2000" dirty="0"/>
              <a:t>from state to state (e.g., </a:t>
            </a:r>
            <a:r>
              <a:rPr lang="en-IN" sz="2000" b="1" dirty="0" err="1" smtClean="0"/>
              <a:t>orderInformation</a:t>
            </a:r>
            <a:r>
              <a:rPr lang="en-IN" sz="2000" b="1" dirty="0" smtClean="0"/>
              <a:t> </a:t>
            </a:r>
            <a:r>
              <a:rPr lang="en-IN" sz="2000" dirty="0"/>
              <a:t>is verified during </a:t>
            </a:r>
            <a:r>
              <a:rPr lang="en-IN" sz="2000" i="1" dirty="0" err="1" smtClean="0"/>
              <a:t>inventoryAvailabilityLook</a:t>
            </a:r>
            <a:r>
              <a:rPr lang="en-IN" sz="2000" i="1" dirty="0" smtClean="0"/>
              <a:t>-up </a:t>
            </a:r>
            <a:r>
              <a:rPr lang="en-IN" sz="2000" dirty="0"/>
              <a:t>and is followed by </a:t>
            </a:r>
            <a:r>
              <a:rPr lang="en-IN" sz="2000" b="1" dirty="0" err="1" smtClean="0"/>
              <a:t>customerBillingInformation</a:t>
            </a:r>
            <a:r>
              <a:rPr lang="en-IN" sz="2000" b="1" dirty="0" smtClean="0"/>
              <a:t> </a:t>
            </a:r>
            <a:r>
              <a:rPr lang="en-IN" sz="2000" dirty="0" smtClean="0"/>
              <a:t>input</a:t>
            </a:r>
            <a:r>
              <a:rPr lang="en-IN" sz="2000" dirty="0"/>
              <a:t>). </a:t>
            </a:r>
            <a:endParaRPr lang="en-IN" sz="2000" dirty="0" smtClean="0"/>
          </a:p>
          <a:p>
            <a:pPr lvl="2" algn="just"/>
            <a:r>
              <a:rPr lang="en-IN" sz="2000" dirty="0" smtClean="0"/>
              <a:t>The </a:t>
            </a:r>
            <a:r>
              <a:rPr lang="en-IN" sz="2000" dirty="0"/>
              <a:t>state transition </a:t>
            </a:r>
            <a:r>
              <a:rPr lang="en-IN" sz="2000" dirty="0" smtClean="0"/>
              <a:t>diagram can </a:t>
            </a:r>
            <a:r>
              <a:rPr lang="en-IN" sz="2000" dirty="0"/>
              <a:t>be used to assist </a:t>
            </a:r>
            <a:r>
              <a:rPr lang="en-IN" sz="2000" dirty="0" smtClean="0"/>
              <a:t>in creating </a:t>
            </a:r>
            <a:r>
              <a:rPr lang="en-IN" sz="2000" dirty="0"/>
              <a:t>graphs of this type</a:t>
            </a:r>
            <a:r>
              <a:rPr lang="en-IN" sz="2000" dirty="0" smtClean="0"/>
              <a:t>.</a:t>
            </a:r>
            <a:endParaRPr lang="en-IN" sz="2000" dirty="0"/>
          </a:p>
        </p:txBody>
      </p:sp>
    </p:spTree>
    <p:extLst>
      <p:ext uri="{BB962C8B-B14F-4D97-AF65-F5344CB8AC3E}">
        <p14:creationId xmlns:p14="http://schemas.microsoft.com/office/powerpoint/2010/main" val="17469660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600" y="1600200"/>
            <a:ext cx="10781654" cy="4873752"/>
          </a:xfrm>
        </p:spPr>
        <p:txBody>
          <a:bodyPr/>
          <a:lstStyle/>
          <a:p>
            <a:pPr algn="just"/>
            <a:r>
              <a:rPr lang="en-IN" b="1" dirty="0"/>
              <a:t>Data flow </a:t>
            </a:r>
            <a:r>
              <a:rPr lang="en-IN" b="1" dirty="0" err="1"/>
              <a:t>modeling</a:t>
            </a:r>
            <a:endParaRPr lang="en-IN" b="1" dirty="0"/>
          </a:p>
          <a:p>
            <a:pPr lvl="1" algn="just"/>
            <a:r>
              <a:rPr lang="en-IN" sz="2400" dirty="0"/>
              <a:t>The nodes are data objects and the links are the</a:t>
            </a:r>
            <a:r>
              <a:rPr lang="en-IN" sz="1800" dirty="0"/>
              <a:t> </a:t>
            </a:r>
            <a:r>
              <a:rPr lang="en-IN" sz="2400" dirty="0"/>
              <a:t>transformations that occur to translate one data object into another. </a:t>
            </a:r>
          </a:p>
          <a:p>
            <a:pPr lvl="1" algn="just"/>
            <a:r>
              <a:rPr lang="en-IN" sz="2400" dirty="0"/>
              <a:t>For example, the node </a:t>
            </a:r>
            <a:r>
              <a:rPr lang="en-IN" sz="2400" b="1" dirty="0" err="1"/>
              <a:t>FICA.tax.withheld</a:t>
            </a:r>
            <a:r>
              <a:rPr lang="en-IN" sz="2400" b="1" dirty="0"/>
              <a:t> (FTW) </a:t>
            </a:r>
            <a:r>
              <a:rPr lang="en-IN" sz="2400" dirty="0"/>
              <a:t>is computed from </a:t>
            </a:r>
            <a:r>
              <a:rPr lang="en-IN" sz="2400" b="1" dirty="0" err="1"/>
              <a:t>gross.wages</a:t>
            </a:r>
            <a:r>
              <a:rPr lang="en-IN" sz="2400" b="1" dirty="0"/>
              <a:t> (GW) </a:t>
            </a:r>
            <a:r>
              <a:rPr lang="en-IN" sz="2400" dirty="0"/>
              <a:t>using the relationship, FTW = 0.62  GW.</a:t>
            </a:r>
          </a:p>
          <a:p>
            <a:pPr algn="just"/>
            <a:r>
              <a:rPr lang="en-IN" b="1" dirty="0"/>
              <a:t>Timing </a:t>
            </a:r>
            <a:r>
              <a:rPr lang="en-IN" b="1" dirty="0" err="1"/>
              <a:t>modeling</a:t>
            </a:r>
            <a:r>
              <a:rPr lang="en-IN" b="1" dirty="0"/>
              <a:t>. </a:t>
            </a:r>
          </a:p>
          <a:p>
            <a:pPr lvl="1" algn="just"/>
            <a:r>
              <a:rPr lang="en-IN" sz="2400" dirty="0"/>
              <a:t>The nodes are program objects and the links are the sequential connections between those objects.</a:t>
            </a:r>
          </a:p>
          <a:p>
            <a:pPr lvl="1" algn="just"/>
            <a:r>
              <a:rPr lang="en-IN" sz="2400" dirty="0"/>
              <a:t>Link weights are used to specify the required execution times as the program executes.</a:t>
            </a:r>
          </a:p>
          <a:p>
            <a:endParaRPr lang="en-IN" dirty="0"/>
          </a:p>
        </p:txBody>
      </p:sp>
    </p:spTree>
    <p:extLst>
      <p:ext uri="{BB962C8B-B14F-4D97-AF65-F5344CB8AC3E}">
        <p14:creationId xmlns:p14="http://schemas.microsoft.com/office/powerpoint/2010/main" val="346160548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599" y="1600200"/>
            <a:ext cx="10376080" cy="4873752"/>
          </a:xfrm>
        </p:spPr>
        <p:txBody>
          <a:bodyPr>
            <a:normAutofit fontScale="92500"/>
          </a:bodyPr>
          <a:lstStyle/>
          <a:p>
            <a:pPr algn="just"/>
            <a:r>
              <a:rPr lang="en-IN" dirty="0"/>
              <a:t>Graph-based testing begins with the definition of all nodes and node weights</a:t>
            </a:r>
            <a:r>
              <a:rPr lang="en-IN" dirty="0" smtClean="0"/>
              <a:t>.</a:t>
            </a:r>
          </a:p>
          <a:p>
            <a:pPr algn="just"/>
            <a:r>
              <a:rPr lang="en-IN" dirty="0"/>
              <a:t>To provide an indication of the </a:t>
            </a:r>
            <a:r>
              <a:rPr lang="en-IN" dirty="0" smtClean="0"/>
              <a:t>start and </a:t>
            </a:r>
            <a:r>
              <a:rPr lang="en-IN" dirty="0"/>
              <a:t>stop points for the graph, it is useful to define entry and exit </a:t>
            </a:r>
            <a:r>
              <a:rPr lang="en-IN" dirty="0" smtClean="0"/>
              <a:t>nodes</a:t>
            </a:r>
          </a:p>
          <a:p>
            <a:pPr algn="just"/>
            <a:r>
              <a:rPr lang="en-IN" dirty="0" smtClean="0"/>
              <a:t>Links </a:t>
            </a:r>
            <a:r>
              <a:rPr lang="en-IN" dirty="0"/>
              <a:t>and link weights should be established</a:t>
            </a:r>
            <a:r>
              <a:rPr lang="en-IN" dirty="0" smtClean="0"/>
              <a:t>.</a:t>
            </a:r>
          </a:p>
          <a:p>
            <a:r>
              <a:rPr lang="en-IN" dirty="0"/>
              <a:t>Loop testing </a:t>
            </a:r>
            <a:r>
              <a:rPr lang="en-IN" dirty="0" smtClean="0"/>
              <a:t>can </a:t>
            </a:r>
            <a:r>
              <a:rPr lang="en-IN" dirty="0"/>
              <a:t>also be </a:t>
            </a:r>
            <a:r>
              <a:rPr lang="en-IN" dirty="0" smtClean="0"/>
              <a:t>applied.</a:t>
            </a:r>
          </a:p>
          <a:p>
            <a:pPr algn="just"/>
            <a:r>
              <a:rPr lang="en-IN" dirty="0"/>
              <a:t>The </a:t>
            </a:r>
            <a:r>
              <a:rPr lang="en-IN" i="1" dirty="0" smtClean="0"/>
              <a:t>transitivity </a:t>
            </a:r>
            <a:r>
              <a:rPr lang="en-IN" dirty="0" smtClean="0"/>
              <a:t>of </a:t>
            </a:r>
            <a:r>
              <a:rPr lang="en-IN" dirty="0"/>
              <a:t>sequential relationships is studied to determine how the impact of </a:t>
            </a:r>
            <a:r>
              <a:rPr lang="en-IN" dirty="0" smtClean="0"/>
              <a:t>relationships propagates </a:t>
            </a:r>
            <a:r>
              <a:rPr lang="en-IN" dirty="0"/>
              <a:t>across objects defined in a </a:t>
            </a:r>
            <a:r>
              <a:rPr lang="en-IN" dirty="0" smtClean="0"/>
              <a:t>graph.</a:t>
            </a:r>
          </a:p>
          <a:p>
            <a:pPr algn="just"/>
            <a:r>
              <a:rPr lang="en-IN" dirty="0"/>
              <a:t>If a link is indeed bidirectional (</a:t>
            </a:r>
            <a:r>
              <a:rPr lang="en-IN" i="1" dirty="0"/>
              <a:t>symmetric</a:t>
            </a:r>
            <a:r>
              <a:rPr lang="en-IN" dirty="0"/>
              <a:t>), it is important to test </a:t>
            </a:r>
            <a:r>
              <a:rPr lang="en-IN" dirty="0" smtClean="0"/>
              <a:t>this feature.</a:t>
            </a:r>
          </a:p>
          <a:p>
            <a:pPr algn="just"/>
            <a:r>
              <a:rPr lang="en-IN" i="1" dirty="0" smtClean="0"/>
              <a:t>Reflexive </a:t>
            </a:r>
            <a:r>
              <a:rPr lang="en-IN" dirty="0"/>
              <a:t>relationships should also be </a:t>
            </a:r>
            <a:r>
              <a:rPr lang="en-IN" dirty="0" smtClean="0"/>
              <a:t>tested.</a:t>
            </a:r>
          </a:p>
          <a:p>
            <a:pPr algn="just"/>
            <a:r>
              <a:rPr lang="en-IN" i="1" dirty="0" smtClean="0"/>
              <a:t>Achieve node coverage &amp; </a:t>
            </a:r>
            <a:r>
              <a:rPr lang="en-IN" i="1" dirty="0"/>
              <a:t>link </a:t>
            </a:r>
            <a:r>
              <a:rPr lang="en-IN" i="1" dirty="0" smtClean="0"/>
              <a:t>coverage.</a:t>
            </a:r>
            <a:endParaRPr lang="en-IN" dirty="0"/>
          </a:p>
        </p:txBody>
      </p:sp>
    </p:spTree>
    <p:extLst>
      <p:ext uri="{BB962C8B-B14F-4D97-AF65-F5344CB8AC3E}">
        <p14:creationId xmlns:p14="http://schemas.microsoft.com/office/powerpoint/2010/main" val="1887463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3810"/>
            <a:ext cx="9956800" cy="1143000"/>
          </a:xfrm>
        </p:spPr>
        <p:txBody>
          <a:bodyPr/>
          <a:lstStyle/>
          <a:p>
            <a:r>
              <a:rPr lang="en-IN" dirty="0"/>
              <a:t>Equivalence Partitioning</a:t>
            </a:r>
          </a:p>
        </p:txBody>
      </p:sp>
      <p:sp>
        <p:nvSpPr>
          <p:cNvPr id="3" name="Content Placeholder 2"/>
          <p:cNvSpPr>
            <a:spLocks noGrp="1"/>
          </p:cNvSpPr>
          <p:nvPr>
            <p:ph sz="quarter" idx="1"/>
          </p:nvPr>
        </p:nvSpPr>
        <p:spPr>
          <a:xfrm>
            <a:off x="232475" y="999190"/>
            <a:ext cx="11406751" cy="5474762"/>
          </a:xfrm>
        </p:spPr>
        <p:txBody>
          <a:bodyPr>
            <a:normAutofit lnSpcReduction="10000"/>
          </a:bodyPr>
          <a:lstStyle/>
          <a:p>
            <a:pPr algn="just"/>
            <a:r>
              <a:rPr lang="en-IN" i="1" dirty="0"/>
              <a:t>Equivalence partitioning </a:t>
            </a:r>
            <a:r>
              <a:rPr lang="en-IN" dirty="0"/>
              <a:t>is a black-box testing method that divides the input domain </a:t>
            </a:r>
            <a:r>
              <a:rPr lang="en-IN" dirty="0" smtClean="0"/>
              <a:t>of a </a:t>
            </a:r>
            <a:r>
              <a:rPr lang="en-IN" dirty="0"/>
              <a:t>program into classes of data from which test cases can be </a:t>
            </a:r>
            <a:r>
              <a:rPr lang="en-IN" dirty="0" smtClean="0"/>
              <a:t>derived.</a:t>
            </a:r>
          </a:p>
          <a:p>
            <a:pPr algn="just"/>
            <a:r>
              <a:rPr lang="en-IN" dirty="0" smtClean="0"/>
              <a:t>Define </a:t>
            </a:r>
            <a:r>
              <a:rPr lang="en-IN" dirty="0"/>
              <a:t>a test case that uncovers </a:t>
            </a:r>
            <a:r>
              <a:rPr lang="en-IN" dirty="0" smtClean="0"/>
              <a:t>classes of </a:t>
            </a:r>
            <a:r>
              <a:rPr lang="en-IN" dirty="0"/>
              <a:t>errors, thereby reducing the total number of test cases that must be developed</a:t>
            </a:r>
            <a:r>
              <a:rPr lang="en-IN" dirty="0" smtClean="0"/>
              <a:t>.</a:t>
            </a:r>
          </a:p>
          <a:p>
            <a:pPr algn="just"/>
            <a:r>
              <a:rPr lang="en-IN" dirty="0"/>
              <a:t>An </a:t>
            </a:r>
            <a:r>
              <a:rPr lang="en-IN" i="1" dirty="0"/>
              <a:t>equivalence class </a:t>
            </a:r>
            <a:r>
              <a:rPr lang="en-IN" dirty="0" smtClean="0"/>
              <a:t>represents a </a:t>
            </a:r>
            <a:r>
              <a:rPr lang="en-IN" dirty="0"/>
              <a:t>set of valid or invalid states for input </a:t>
            </a:r>
            <a:r>
              <a:rPr lang="en-IN" dirty="0" smtClean="0"/>
              <a:t>conditions.</a:t>
            </a:r>
          </a:p>
          <a:p>
            <a:pPr algn="just"/>
            <a:r>
              <a:rPr lang="en-IN" dirty="0" smtClean="0"/>
              <a:t>Equivalence </a:t>
            </a:r>
            <a:r>
              <a:rPr lang="en-IN" dirty="0"/>
              <a:t>classes may be defined according to the following guidelines:</a:t>
            </a:r>
          </a:p>
          <a:p>
            <a:pPr marL="822960" lvl="1" indent="-457200" algn="just">
              <a:buFont typeface="+mj-lt"/>
              <a:buAutoNum type="arabicPeriod"/>
            </a:pPr>
            <a:r>
              <a:rPr lang="en-IN" dirty="0" smtClean="0"/>
              <a:t>If </a:t>
            </a:r>
            <a:r>
              <a:rPr lang="en-IN" dirty="0"/>
              <a:t>an input condition specifies a </a:t>
            </a:r>
            <a:r>
              <a:rPr lang="en-IN" i="1" dirty="0"/>
              <a:t>range, </a:t>
            </a:r>
            <a:r>
              <a:rPr lang="en-IN" dirty="0"/>
              <a:t>one valid and two invalid </a:t>
            </a:r>
            <a:r>
              <a:rPr lang="en-IN" dirty="0" smtClean="0"/>
              <a:t>equivalence classes </a:t>
            </a:r>
            <a:r>
              <a:rPr lang="en-IN" dirty="0"/>
              <a:t>are </a:t>
            </a:r>
            <a:r>
              <a:rPr lang="en-IN" dirty="0" smtClean="0"/>
              <a:t>defined.</a:t>
            </a:r>
          </a:p>
          <a:p>
            <a:pPr marL="822960" lvl="1" indent="-457200" algn="just">
              <a:buFont typeface="+mj-lt"/>
              <a:buAutoNum type="arabicPeriod"/>
            </a:pPr>
            <a:r>
              <a:rPr lang="en-IN" dirty="0" smtClean="0"/>
              <a:t>If </a:t>
            </a:r>
            <a:r>
              <a:rPr lang="en-IN" dirty="0"/>
              <a:t>an input condition requires a specific </a:t>
            </a:r>
            <a:r>
              <a:rPr lang="en-IN" i="1" dirty="0"/>
              <a:t>value, </a:t>
            </a:r>
            <a:r>
              <a:rPr lang="en-IN" dirty="0"/>
              <a:t>one valid and two </a:t>
            </a:r>
            <a:r>
              <a:rPr lang="en-IN" dirty="0" smtClean="0"/>
              <a:t>invalid equivalence </a:t>
            </a:r>
            <a:r>
              <a:rPr lang="en-IN" dirty="0"/>
              <a:t>classes are defined</a:t>
            </a:r>
            <a:r>
              <a:rPr lang="en-IN" dirty="0" smtClean="0"/>
              <a:t>. </a:t>
            </a:r>
          </a:p>
          <a:p>
            <a:pPr marL="822960" lvl="1" indent="-457200" algn="just">
              <a:buFont typeface="+mj-lt"/>
              <a:buAutoNum type="arabicPeriod"/>
            </a:pPr>
            <a:r>
              <a:rPr lang="en-IN" dirty="0" smtClean="0"/>
              <a:t>If </a:t>
            </a:r>
            <a:r>
              <a:rPr lang="en-IN" dirty="0"/>
              <a:t>an input condition specifies a member of a </a:t>
            </a:r>
            <a:r>
              <a:rPr lang="en-IN" i="1" dirty="0"/>
              <a:t>set, </a:t>
            </a:r>
            <a:r>
              <a:rPr lang="en-IN" dirty="0"/>
              <a:t>one valid and one </a:t>
            </a:r>
            <a:r>
              <a:rPr lang="en-IN" dirty="0" smtClean="0"/>
              <a:t>invalid equivalence </a:t>
            </a:r>
            <a:r>
              <a:rPr lang="en-IN" dirty="0"/>
              <a:t>class are </a:t>
            </a:r>
            <a:r>
              <a:rPr lang="en-IN" dirty="0" smtClean="0"/>
              <a:t>defined.</a:t>
            </a:r>
          </a:p>
          <a:p>
            <a:pPr marL="822960" lvl="1" indent="-457200" algn="just">
              <a:buFont typeface="+mj-lt"/>
              <a:buAutoNum type="arabicPeriod"/>
            </a:pPr>
            <a:r>
              <a:rPr lang="en-IN" dirty="0" smtClean="0"/>
              <a:t>If </a:t>
            </a:r>
            <a:r>
              <a:rPr lang="en-IN" dirty="0"/>
              <a:t>an input condition is </a:t>
            </a:r>
            <a:r>
              <a:rPr lang="en-IN" i="1" dirty="0"/>
              <a:t>Boolean, </a:t>
            </a:r>
            <a:r>
              <a:rPr lang="en-IN" dirty="0"/>
              <a:t>one valid and one invalid class are defined.</a:t>
            </a:r>
          </a:p>
        </p:txBody>
      </p:sp>
    </p:spTree>
    <p:extLst>
      <p:ext uri="{BB962C8B-B14F-4D97-AF65-F5344CB8AC3E}">
        <p14:creationId xmlns:p14="http://schemas.microsoft.com/office/powerpoint/2010/main" val="24782643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9956800" cy="1143000"/>
          </a:xfrm>
        </p:spPr>
        <p:txBody>
          <a:bodyPr/>
          <a:lstStyle/>
          <a:p>
            <a:r>
              <a:rPr lang="en-IN" dirty="0"/>
              <a:t>Boundary Value Analysis</a:t>
            </a:r>
          </a:p>
        </p:txBody>
      </p:sp>
      <p:sp>
        <p:nvSpPr>
          <p:cNvPr id="3" name="Content Placeholder 2"/>
          <p:cNvSpPr>
            <a:spLocks noGrp="1"/>
          </p:cNvSpPr>
          <p:nvPr>
            <p:ph sz="quarter" idx="1"/>
          </p:nvPr>
        </p:nvSpPr>
        <p:spPr>
          <a:xfrm>
            <a:off x="743919" y="1389827"/>
            <a:ext cx="10216002" cy="5242794"/>
          </a:xfrm>
        </p:spPr>
        <p:txBody>
          <a:bodyPr>
            <a:normAutofit lnSpcReduction="10000"/>
          </a:bodyPr>
          <a:lstStyle/>
          <a:p>
            <a:pPr algn="just">
              <a:lnSpc>
                <a:spcPct val="150000"/>
              </a:lnSpc>
            </a:pPr>
            <a:r>
              <a:rPr lang="en-IN" sz="2800" dirty="0" smtClean="0"/>
              <a:t>A </a:t>
            </a:r>
            <a:r>
              <a:rPr lang="en-IN" sz="2800" dirty="0"/>
              <a:t>greater number of errors tends to </a:t>
            </a:r>
            <a:r>
              <a:rPr lang="en-IN" sz="2800" dirty="0" smtClean="0"/>
              <a:t>occur at </a:t>
            </a:r>
            <a:r>
              <a:rPr lang="en-IN" sz="2800" dirty="0"/>
              <a:t>the boundaries of the input domain rather than in the </a:t>
            </a:r>
            <a:r>
              <a:rPr lang="en-IN" sz="2800" dirty="0" smtClean="0"/>
              <a:t>"centre.“</a:t>
            </a:r>
          </a:p>
          <a:p>
            <a:pPr algn="just">
              <a:lnSpc>
                <a:spcPct val="150000"/>
              </a:lnSpc>
            </a:pPr>
            <a:r>
              <a:rPr lang="en-IN" sz="2800" dirty="0"/>
              <a:t>Boundary value analysis is a test case design technique that complements </a:t>
            </a:r>
            <a:r>
              <a:rPr lang="en-IN" sz="2800" dirty="0" smtClean="0"/>
              <a:t>equivalence partitioning</a:t>
            </a:r>
            <a:r>
              <a:rPr lang="en-IN" sz="2800" dirty="0"/>
              <a:t>. Rather than selecting any element of an equivalence class, </a:t>
            </a:r>
            <a:r>
              <a:rPr lang="en-IN" sz="2800" dirty="0" smtClean="0"/>
              <a:t>BVA leads </a:t>
            </a:r>
            <a:r>
              <a:rPr lang="en-IN" sz="2800" dirty="0"/>
              <a:t>to the selection of test cases at the "edges" of the class. </a:t>
            </a:r>
            <a:endParaRPr lang="en-IN" sz="2800" dirty="0" smtClean="0"/>
          </a:p>
          <a:p>
            <a:pPr algn="just">
              <a:lnSpc>
                <a:spcPct val="150000"/>
              </a:lnSpc>
            </a:pPr>
            <a:r>
              <a:rPr lang="en-IN" sz="2800" dirty="0" smtClean="0"/>
              <a:t>Rather </a:t>
            </a:r>
            <a:r>
              <a:rPr lang="en-IN" sz="2800" dirty="0"/>
              <a:t>than </a:t>
            </a:r>
            <a:r>
              <a:rPr lang="en-IN" sz="2800" dirty="0" smtClean="0"/>
              <a:t>focusing solely </a:t>
            </a:r>
            <a:r>
              <a:rPr lang="en-IN" sz="2800" dirty="0"/>
              <a:t>on input conditions, BVA derives test cases from the output domain as </a:t>
            </a:r>
            <a:r>
              <a:rPr lang="en-IN" sz="2800" dirty="0" smtClean="0"/>
              <a:t>well.</a:t>
            </a:r>
            <a:endParaRPr lang="en-IN" sz="2800" dirty="0"/>
          </a:p>
        </p:txBody>
      </p:sp>
    </p:spTree>
    <p:extLst>
      <p:ext uri="{BB962C8B-B14F-4D97-AF65-F5344CB8AC3E}">
        <p14:creationId xmlns:p14="http://schemas.microsoft.com/office/powerpoint/2010/main" val="40161054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201479" y="619932"/>
            <a:ext cx="11422250" cy="5854020"/>
          </a:xfrm>
        </p:spPr>
        <p:txBody>
          <a:bodyPr>
            <a:normAutofit fontScale="92500" lnSpcReduction="20000"/>
          </a:bodyPr>
          <a:lstStyle/>
          <a:p>
            <a:pPr algn="just">
              <a:lnSpc>
                <a:spcPct val="150000"/>
              </a:lnSpc>
            </a:pPr>
            <a:r>
              <a:rPr lang="en-IN" dirty="0"/>
              <a:t>Guidelines for BVA are similar in many respects to those provided for equivalence partitioning:</a:t>
            </a:r>
          </a:p>
          <a:p>
            <a:pPr marL="822960" lvl="1" indent="-457200" algn="just">
              <a:lnSpc>
                <a:spcPct val="150000"/>
              </a:lnSpc>
              <a:buFont typeface="+mj-lt"/>
              <a:buAutoNum type="arabicPeriod"/>
            </a:pPr>
            <a:r>
              <a:rPr lang="en-IN" dirty="0"/>
              <a:t>If an input condition specifies a range bounded by values </a:t>
            </a:r>
            <a:r>
              <a:rPr lang="en-IN" i="1" dirty="0"/>
              <a:t>a </a:t>
            </a:r>
            <a:r>
              <a:rPr lang="en-IN" dirty="0"/>
              <a:t>and </a:t>
            </a:r>
            <a:r>
              <a:rPr lang="en-IN" i="1" dirty="0"/>
              <a:t>b, </a:t>
            </a:r>
            <a:r>
              <a:rPr lang="en-IN" dirty="0"/>
              <a:t>test cases should be designed with values </a:t>
            </a:r>
            <a:r>
              <a:rPr lang="en-IN" i="1" dirty="0"/>
              <a:t>a </a:t>
            </a:r>
            <a:r>
              <a:rPr lang="en-IN" dirty="0"/>
              <a:t>and </a:t>
            </a:r>
            <a:r>
              <a:rPr lang="en-IN" i="1" dirty="0"/>
              <a:t>b </a:t>
            </a:r>
            <a:r>
              <a:rPr lang="en-IN" dirty="0"/>
              <a:t>and just above and just below </a:t>
            </a:r>
            <a:r>
              <a:rPr lang="en-IN" i="1" dirty="0"/>
              <a:t>a </a:t>
            </a:r>
            <a:r>
              <a:rPr lang="en-IN" dirty="0"/>
              <a:t>and </a:t>
            </a:r>
            <a:r>
              <a:rPr lang="en-IN" i="1" dirty="0"/>
              <a:t>b</a:t>
            </a:r>
            <a:r>
              <a:rPr lang="en-IN" dirty="0"/>
              <a:t>.</a:t>
            </a:r>
          </a:p>
          <a:p>
            <a:pPr marL="822960" lvl="1" indent="-457200" algn="just">
              <a:lnSpc>
                <a:spcPct val="150000"/>
              </a:lnSpc>
              <a:buFont typeface="+mj-lt"/>
              <a:buAutoNum type="arabicPeriod"/>
            </a:pPr>
            <a:r>
              <a:rPr lang="en-IN" dirty="0"/>
              <a:t>If an input condition specifies a number of values, test cases should be developed that exercise the minimum and maximum numbers. Values just above and below minimum and maximum are also tested.</a:t>
            </a:r>
          </a:p>
          <a:p>
            <a:pPr marL="822960" lvl="1" indent="-457200" algn="just">
              <a:lnSpc>
                <a:spcPct val="150000"/>
              </a:lnSpc>
              <a:buFont typeface="+mj-lt"/>
              <a:buAutoNum type="arabicPeriod"/>
            </a:pPr>
            <a:r>
              <a:rPr lang="en-IN" dirty="0"/>
              <a:t>Apply guidelines 1 and 2 to output conditions. For example, assume that a temperature vs. pressure table is required as output from an engineering analysis program. Test cases should be designed to create an output report that produces the maximum (and minimum) allowable number of table entries.</a:t>
            </a:r>
          </a:p>
          <a:p>
            <a:pPr marL="822960" lvl="1" indent="-457200" algn="just">
              <a:lnSpc>
                <a:spcPct val="150000"/>
              </a:lnSpc>
              <a:buFont typeface="+mj-lt"/>
              <a:buAutoNum type="arabicPeriod"/>
            </a:pPr>
            <a:r>
              <a:rPr lang="en-IN" dirty="0"/>
              <a:t>If internal program data structures have prescribed boundaries (e.g., an array has a defined limit of 100 entries), be certain to design a test case to exercise the data structure at its boundary.</a:t>
            </a:r>
          </a:p>
          <a:p>
            <a:pPr algn="just">
              <a:lnSpc>
                <a:spcPct val="150000"/>
              </a:lnSpc>
            </a:pPr>
            <a:endParaRPr lang="en-IN" dirty="0"/>
          </a:p>
        </p:txBody>
      </p:sp>
    </p:spTree>
    <p:extLst>
      <p:ext uri="{BB962C8B-B14F-4D97-AF65-F5344CB8AC3E}">
        <p14:creationId xmlns:p14="http://schemas.microsoft.com/office/powerpoint/2010/main" val="12986705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Testing</a:t>
            </a:r>
          </a:p>
        </p:txBody>
      </p:sp>
      <p:sp>
        <p:nvSpPr>
          <p:cNvPr id="3" name="Content Placeholder 2"/>
          <p:cNvSpPr>
            <a:spLocks noGrp="1"/>
          </p:cNvSpPr>
          <p:nvPr>
            <p:ph sz="quarter" idx="1"/>
          </p:nvPr>
        </p:nvSpPr>
        <p:spPr/>
        <p:txBody>
          <a:bodyPr/>
          <a:lstStyle/>
          <a:p>
            <a:pPr algn="just"/>
            <a:r>
              <a:rPr lang="en-IN" i="1" dirty="0" smtClean="0"/>
              <a:t>Back-to-back </a:t>
            </a:r>
            <a:r>
              <a:rPr lang="en-IN" i="1" dirty="0"/>
              <a:t>testing</a:t>
            </a:r>
            <a:endParaRPr lang="en-IN" dirty="0" smtClean="0"/>
          </a:p>
          <a:p>
            <a:pPr algn="just"/>
            <a:r>
              <a:rPr lang="en-IN" dirty="0" smtClean="0"/>
              <a:t>Each version </a:t>
            </a:r>
            <a:r>
              <a:rPr lang="en-IN" dirty="0"/>
              <a:t>can be tested with the same test data to ensure that all provide </a:t>
            </a:r>
            <a:r>
              <a:rPr lang="en-IN" dirty="0" smtClean="0"/>
              <a:t>identical output</a:t>
            </a:r>
            <a:r>
              <a:rPr lang="en-IN" dirty="0"/>
              <a:t>. </a:t>
            </a:r>
            <a:endParaRPr lang="en-IN" dirty="0" smtClean="0"/>
          </a:p>
          <a:p>
            <a:pPr algn="just"/>
            <a:r>
              <a:rPr lang="en-IN" dirty="0" smtClean="0"/>
              <a:t>All </a:t>
            </a:r>
            <a:r>
              <a:rPr lang="en-IN" dirty="0"/>
              <a:t>versions are executed in parallel with real-time comparison </a:t>
            </a:r>
            <a:r>
              <a:rPr lang="en-IN" dirty="0" smtClean="0"/>
              <a:t>of results </a:t>
            </a:r>
            <a:r>
              <a:rPr lang="en-IN" dirty="0"/>
              <a:t>to ensure consistency.</a:t>
            </a:r>
          </a:p>
        </p:txBody>
      </p:sp>
    </p:spTree>
    <p:extLst>
      <p:ext uri="{BB962C8B-B14F-4D97-AF65-F5344CB8AC3E}">
        <p14:creationId xmlns:p14="http://schemas.microsoft.com/office/powerpoint/2010/main" val="36004019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Orthogonal Array Testing</a:t>
            </a:r>
          </a:p>
        </p:txBody>
      </p:sp>
      <p:sp>
        <p:nvSpPr>
          <p:cNvPr id="3" name="Content Placeholder 2"/>
          <p:cNvSpPr>
            <a:spLocks noGrp="1"/>
          </p:cNvSpPr>
          <p:nvPr>
            <p:ph sz="quarter" idx="1"/>
          </p:nvPr>
        </p:nvSpPr>
        <p:spPr>
          <a:xfrm>
            <a:off x="609599" y="1613079"/>
            <a:ext cx="10414715" cy="4873752"/>
          </a:xfrm>
        </p:spPr>
        <p:txBody>
          <a:bodyPr/>
          <a:lstStyle/>
          <a:p>
            <a:pPr algn="just">
              <a:lnSpc>
                <a:spcPct val="200000"/>
              </a:lnSpc>
            </a:pPr>
            <a:r>
              <a:rPr lang="en-IN" i="1" dirty="0"/>
              <a:t>Orthogonal array testing </a:t>
            </a:r>
            <a:r>
              <a:rPr lang="en-IN" dirty="0"/>
              <a:t>can be applied to problems in which the input </a:t>
            </a:r>
            <a:r>
              <a:rPr lang="en-IN" dirty="0" smtClean="0"/>
              <a:t>domain is </a:t>
            </a:r>
            <a:r>
              <a:rPr lang="en-IN" dirty="0"/>
              <a:t>relatively small but too large to accommodate exhaustive </a:t>
            </a:r>
            <a:r>
              <a:rPr lang="en-IN" dirty="0" smtClean="0"/>
              <a:t>testing.</a:t>
            </a:r>
          </a:p>
          <a:p>
            <a:pPr algn="just">
              <a:lnSpc>
                <a:spcPct val="200000"/>
              </a:lnSpc>
            </a:pPr>
            <a:r>
              <a:rPr lang="en-IN" dirty="0"/>
              <a:t>U</a:t>
            </a:r>
            <a:r>
              <a:rPr lang="en-IN" dirty="0" smtClean="0"/>
              <a:t>seful </a:t>
            </a:r>
            <a:r>
              <a:rPr lang="en-IN" dirty="0"/>
              <a:t>in finding errors associated </a:t>
            </a:r>
            <a:r>
              <a:rPr lang="en-IN" dirty="0" smtClean="0"/>
              <a:t>with </a:t>
            </a:r>
            <a:r>
              <a:rPr lang="en-IN" i="1" dirty="0" smtClean="0"/>
              <a:t>region </a:t>
            </a:r>
            <a:r>
              <a:rPr lang="en-IN" i="1" dirty="0"/>
              <a:t>faults</a:t>
            </a:r>
            <a:r>
              <a:rPr lang="en-IN" dirty="0"/>
              <a:t>—an error </a:t>
            </a:r>
            <a:r>
              <a:rPr lang="en-IN" dirty="0" smtClean="0"/>
              <a:t> category </a:t>
            </a:r>
            <a:r>
              <a:rPr lang="en-IN" dirty="0"/>
              <a:t>associated with faulty logic within a </a:t>
            </a:r>
            <a:r>
              <a:rPr lang="en-IN" dirty="0" smtClean="0"/>
              <a:t>software component</a:t>
            </a:r>
            <a:r>
              <a:rPr lang="en-IN" dirty="0"/>
              <a:t>.</a:t>
            </a:r>
          </a:p>
        </p:txBody>
      </p:sp>
    </p:spTree>
    <p:extLst>
      <p:ext uri="{BB962C8B-B14F-4D97-AF65-F5344CB8AC3E}">
        <p14:creationId xmlns:p14="http://schemas.microsoft.com/office/powerpoint/2010/main" val="15702444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09600" y="1600200"/>
                <a:ext cx="8853723" cy="4873752"/>
              </a:xfrm>
            </p:spPr>
            <p:txBody>
              <a:bodyPr>
                <a:normAutofit lnSpcReduction="10000"/>
              </a:bodyPr>
              <a:lstStyle/>
              <a:p>
                <a:pPr algn="just">
                  <a:lnSpc>
                    <a:spcPct val="150000"/>
                  </a:lnSpc>
                </a:pPr>
                <a:r>
                  <a:rPr lang="en-IN" dirty="0" smtClean="0"/>
                  <a:t>Difference </a:t>
                </a:r>
                <a:r>
                  <a:rPr lang="en-IN" dirty="0"/>
                  <a:t>between orthogonal array testing and more </a:t>
                </a:r>
                <a:r>
                  <a:rPr lang="en-IN" dirty="0" smtClean="0"/>
                  <a:t>conventional “</a:t>
                </a:r>
                <a:r>
                  <a:rPr lang="en-IN" dirty="0"/>
                  <a:t>one input item at a time” </a:t>
                </a:r>
                <a:r>
                  <a:rPr lang="en-IN" dirty="0" smtClean="0"/>
                  <a:t>approaches</a:t>
                </a:r>
              </a:p>
              <a:p>
                <a:pPr lvl="1" algn="just">
                  <a:lnSpc>
                    <a:spcPct val="150000"/>
                  </a:lnSpc>
                </a:pPr>
                <a:r>
                  <a:rPr lang="en-IN" dirty="0" smtClean="0"/>
                  <a:t>Consider </a:t>
                </a:r>
                <a:r>
                  <a:rPr lang="en-IN" dirty="0"/>
                  <a:t>a system that has three </a:t>
                </a:r>
                <a:r>
                  <a:rPr lang="en-IN" dirty="0" smtClean="0"/>
                  <a:t>input items</a:t>
                </a:r>
                <a:r>
                  <a:rPr lang="en-IN" dirty="0"/>
                  <a:t>, </a:t>
                </a:r>
                <a:r>
                  <a:rPr lang="en-IN" i="1" dirty="0"/>
                  <a:t>X, Y, </a:t>
                </a:r>
                <a:r>
                  <a:rPr lang="en-IN" dirty="0"/>
                  <a:t>and </a:t>
                </a:r>
                <a:r>
                  <a:rPr lang="en-IN" i="1" dirty="0"/>
                  <a:t>Z. </a:t>
                </a:r>
                <a:endParaRPr lang="en-IN" i="1" dirty="0" smtClean="0"/>
              </a:p>
              <a:p>
                <a:pPr lvl="1" algn="just">
                  <a:lnSpc>
                    <a:spcPct val="150000"/>
                  </a:lnSpc>
                </a:pPr>
                <a:r>
                  <a:rPr lang="en-IN" dirty="0" smtClean="0"/>
                  <a:t>Each </a:t>
                </a:r>
                <a:r>
                  <a:rPr lang="en-IN" dirty="0"/>
                  <a:t>of these input items has three distinct values associated </a:t>
                </a:r>
                <a:r>
                  <a:rPr lang="en-IN" dirty="0" smtClean="0"/>
                  <a:t>with it</a:t>
                </a:r>
                <a:r>
                  <a:rPr lang="en-IN" dirty="0"/>
                  <a:t>. </a:t>
                </a:r>
                <a:endParaRPr lang="en-IN" dirty="0" smtClean="0"/>
              </a:p>
              <a:p>
                <a:pPr lvl="1" algn="just">
                  <a:lnSpc>
                    <a:spcPct val="150000"/>
                  </a:lnSpc>
                </a:pPr>
                <a:r>
                  <a:rPr lang="en-IN" dirty="0" smtClean="0"/>
                  <a:t>There </a:t>
                </a:r>
                <a:r>
                  <a:rPr lang="en-IN" dirty="0"/>
                  <a:t>are </a:t>
                </a:r>
                <a14:m>
                  <m:oMath xmlns:m="http://schemas.openxmlformats.org/officeDocument/2006/math">
                    <m:sSup>
                      <m:sSupPr>
                        <m:ctrlPr>
                          <a:rPr lang="en-IN" i="1" smtClean="0">
                            <a:latin typeface="Cambria Math"/>
                          </a:rPr>
                        </m:ctrlPr>
                      </m:sSupPr>
                      <m:e>
                        <m:r>
                          <a:rPr lang="en-IN" b="0" i="1" smtClean="0">
                            <a:latin typeface="Cambria Math" panose="02040503050406030204" pitchFamily="18" charset="0"/>
                          </a:rPr>
                          <m:t>3</m:t>
                        </m:r>
                      </m:e>
                      <m:sup>
                        <m:r>
                          <a:rPr lang="en-IN" b="0" i="1" smtClean="0">
                            <a:latin typeface="Cambria Math" panose="02040503050406030204" pitchFamily="18" charset="0"/>
                          </a:rPr>
                          <m:t>3</m:t>
                        </m:r>
                      </m:sup>
                    </m:sSup>
                  </m:oMath>
                </a14:m>
                <a:r>
                  <a:rPr lang="en-IN" dirty="0" smtClean="0"/>
                  <a:t>= </a:t>
                </a:r>
                <a:r>
                  <a:rPr lang="en-IN" dirty="0"/>
                  <a:t>27 possible test </a:t>
                </a:r>
                <a:r>
                  <a:rPr lang="en-IN" dirty="0" smtClean="0"/>
                  <a:t>cases.</a:t>
                </a:r>
              </a:p>
              <a:p>
                <a:pPr algn="just">
                  <a:lnSpc>
                    <a:spcPct val="150000"/>
                  </a:lnSpc>
                </a:pPr>
                <a:r>
                  <a:rPr lang="en-IN" dirty="0" smtClean="0"/>
                  <a:t>As shown in the figure one </a:t>
                </a:r>
                <a:r>
                  <a:rPr lang="en-IN" dirty="0"/>
                  <a:t>input item at a time may be varied in sequence along each </a:t>
                </a:r>
                <a:r>
                  <a:rPr lang="en-IN" dirty="0" smtClean="0"/>
                  <a:t>input axis</a:t>
                </a:r>
                <a:r>
                  <a:rPr lang="en-IN" dirty="0"/>
                  <a:t>. This results in relatively limited coverage of the input domain</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09600" y="1600200"/>
                <a:ext cx="8853723" cy="4873752"/>
              </a:xfrm>
              <a:blipFill rotWithShape="1">
                <a:blip r:embed="rId2"/>
                <a:stretch>
                  <a:fillRect l="-275" r="-1033"/>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9463323" y="3781580"/>
            <a:ext cx="2699498" cy="3076405"/>
          </a:xfrm>
          <a:prstGeom prst="rect">
            <a:avLst/>
          </a:prstGeom>
        </p:spPr>
      </p:pic>
    </p:spTree>
    <p:extLst>
      <p:ext uri="{BB962C8B-B14F-4D97-AF65-F5344CB8AC3E}">
        <p14:creationId xmlns:p14="http://schemas.microsoft.com/office/powerpoint/2010/main" val="2746862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a:xfrm>
            <a:off x="609600" y="1600200"/>
            <a:ext cx="5605220" cy="4873752"/>
          </a:xfrm>
        </p:spPr>
        <p:txBody>
          <a:bodyPr>
            <a:normAutofit/>
          </a:bodyPr>
          <a:lstStyle/>
          <a:p>
            <a:pPr algn="just"/>
            <a:r>
              <a:rPr lang="en-US" sz="3200" dirty="0"/>
              <a:t>Sandwich </a:t>
            </a:r>
            <a:r>
              <a:rPr lang="en-US" sz="3200" dirty="0" smtClean="0"/>
              <a:t>Implementation</a:t>
            </a:r>
          </a:p>
          <a:p>
            <a:pPr lvl="1" algn="just">
              <a:lnSpc>
                <a:spcPct val="90000"/>
              </a:lnSpc>
            </a:pPr>
            <a:r>
              <a:rPr lang="en-US" sz="2800" dirty="0"/>
              <a:t>Logic modules are implemented and integrated top-down</a:t>
            </a:r>
          </a:p>
          <a:p>
            <a:pPr lvl="1" algn="just">
              <a:lnSpc>
                <a:spcPct val="90000"/>
              </a:lnSpc>
            </a:pPr>
            <a:r>
              <a:rPr lang="en-US" sz="2800" dirty="0"/>
              <a:t>Operational modules are implemented and integrated bottom-up</a:t>
            </a:r>
          </a:p>
          <a:p>
            <a:pPr lvl="1" algn="just">
              <a:lnSpc>
                <a:spcPct val="90000"/>
              </a:lnSpc>
            </a:pPr>
            <a:r>
              <a:rPr lang="en-US" sz="2800" dirty="0"/>
              <a:t>Finally, the interfaces between the two groups are tested</a:t>
            </a:r>
          </a:p>
          <a:p>
            <a:pPr lvl="1" algn="just"/>
            <a:endParaRPr lang="en-IN" sz="2800" dirty="0"/>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8769" y="666427"/>
            <a:ext cx="5340457" cy="599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11932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609600" y="697424"/>
            <a:ext cx="9956800" cy="5776528"/>
          </a:xfrm>
        </p:spPr>
        <p:txBody>
          <a:bodyPr>
            <a:normAutofit/>
          </a:bodyPr>
          <a:lstStyle/>
          <a:p>
            <a:pPr algn="just"/>
            <a:r>
              <a:rPr lang="en-IN" sz="2800" dirty="0"/>
              <a:t>When orthogonal array testing occurs, an </a:t>
            </a:r>
            <a:r>
              <a:rPr lang="en-IN" sz="2800" i="1" dirty="0"/>
              <a:t>L9 orthogonal array </a:t>
            </a:r>
            <a:r>
              <a:rPr lang="en-IN" sz="2800" dirty="0"/>
              <a:t>of test cases is created.</a:t>
            </a:r>
          </a:p>
          <a:p>
            <a:pPr lvl="1" algn="just"/>
            <a:r>
              <a:rPr lang="en-IN" sz="2500" dirty="0" smtClean="0"/>
              <a:t>Has </a:t>
            </a:r>
            <a:r>
              <a:rPr lang="en-IN" sz="2500" dirty="0"/>
              <a:t>a “balancing </a:t>
            </a:r>
            <a:r>
              <a:rPr lang="en-IN" sz="2500" dirty="0" smtClean="0"/>
              <a:t>property.” </a:t>
            </a:r>
          </a:p>
          <a:p>
            <a:pPr lvl="1" algn="just"/>
            <a:r>
              <a:rPr lang="en-IN" sz="2500" dirty="0" smtClean="0"/>
              <a:t>Test cases (</a:t>
            </a:r>
            <a:r>
              <a:rPr lang="en-IN" sz="2500" dirty="0"/>
              <a:t>represented by black dots in the figure) are “dispersed uniformly throughout the </a:t>
            </a:r>
            <a:r>
              <a:rPr lang="en-IN" sz="2500" dirty="0" smtClean="0"/>
              <a:t>test </a:t>
            </a:r>
            <a:r>
              <a:rPr lang="en-IN" sz="2500" dirty="0"/>
              <a:t>domain,” as illustrated in the </a:t>
            </a:r>
            <a:r>
              <a:rPr lang="en-IN" sz="2500" dirty="0" smtClean="0"/>
              <a:t>figure</a:t>
            </a:r>
          </a:p>
          <a:p>
            <a:pPr algn="just"/>
            <a:r>
              <a:rPr lang="en-IN" sz="2800" dirty="0" smtClean="0"/>
              <a:t>Test </a:t>
            </a:r>
            <a:r>
              <a:rPr lang="en-IN" sz="2800" dirty="0"/>
              <a:t>coverage </a:t>
            </a:r>
            <a:r>
              <a:rPr lang="en-IN" sz="2800" dirty="0" smtClean="0"/>
              <a:t>across the </a:t>
            </a:r>
            <a:r>
              <a:rPr lang="en-IN" sz="2800" dirty="0"/>
              <a:t>input domain is more complete.</a:t>
            </a:r>
          </a:p>
        </p:txBody>
      </p:sp>
      <p:pic>
        <p:nvPicPr>
          <p:cNvPr id="4" name="Picture 3"/>
          <p:cNvPicPr>
            <a:picLocks noChangeAspect="1"/>
          </p:cNvPicPr>
          <p:nvPr/>
        </p:nvPicPr>
        <p:blipFill>
          <a:blip r:embed="rId2"/>
          <a:stretch>
            <a:fillRect/>
          </a:stretch>
        </p:blipFill>
        <p:spPr>
          <a:xfrm>
            <a:off x="4669701" y="4215680"/>
            <a:ext cx="3358421" cy="2642320"/>
          </a:xfrm>
          <a:prstGeom prst="rect">
            <a:avLst/>
          </a:prstGeom>
        </p:spPr>
      </p:pic>
    </p:spTree>
    <p:extLst>
      <p:ext uri="{BB962C8B-B14F-4D97-AF65-F5344CB8AC3E}">
        <p14:creationId xmlns:p14="http://schemas.microsoft.com/office/powerpoint/2010/main" val="4645002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evels </a:t>
            </a:r>
            <a:r>
              <a:rPr lang="en-US" dirty="0"/>
              <a:t>of Testing</a:t>
            </a:r>
            <a:endParaRPr lang="en-IN" dirty="0"/>
          </a:p>
        </p:txBody>
      </p:sp>
      <p:sp>
        <p:nvSpPr>
          <p:cNvPr id="3" name="Content Placeholder 2"/>
          <p:cNvSpPr>
            <a:spLocks noGrp="1"/>
          </p:cNvSpPr>
          <p:nvPr>
            <p:ph sz="quarter" idx="1"/>
          </p:nvPr>
        </p:nvSpPr>
        <p:spPr>
          <a:xfrm>
            <a:off x="609600" y="1600200"/>
            <a:ext cx="10673166" cy="4873752"/>
          </a:xfrm>
        </p:spPr>
        <p:txBody>
          <a:bodyPr>
            <a:normAutofit fontScale="92500"/>
          </a:bodyPr>
          <a:lstStyle/>
          <a:p>
            <a:pPr algn="just">
              <a:lnSpc>
                <a:spcPct val="150000"/>
              </a:lnSpc>
            </a:pPr>
            <a:r>
              <a:rPr lang="en-IN" sz="2800" dirty="0"/>
              <a:t>G</a:t>
            </a:r>
            <a:r>
              <a:rPr lang="en-IN" sz="2800" dirty="0" smtClean="0"/>
              <a:t>eneric Characteristics of Test Strategies</a:t>
            </a:r>
          </a:p>
          <a:p>
            <a:pPr lvl="1" algn="just">
              <a:lnSpc>
                <a:spcPct val="150000"/>
              </a:lnSpc>
            </a:pPr>
            <a:r>
              <a:rPr lang="en-IN" sz="2400" dirty="0"/>
              <a:t>Testing begins at the component </a:t>
            </a:r>
            <a:r>
              <a:rPr lang="en-IN" sz="2400" dirty="0" smtClean="0"/>
              <a:t>level </a:t>
            </a:r>
            <a:r>
              <a:rPr lang="en-IN" sz="2400" dirty="0"/>
              <a:t>and works "outward" toward the </a:t>
            </a:r>
            <a:r>
              <a:rPr lang="en-IN" sz="2400" dirty="0" smtClean="0"/>
              <a:t>integration of </a:t>
            </a:r>
            <a:r>
              <a:rPr lang="en-IN" sz="2400" dirty="0"/>
              <a:t>the entire computer-based system.</a:t>
            </a:r>
          </a:p>
          <a:p>
            <a:pPr lvl="1" algn="just">
              <a:lnSpc>
                <a:spcPct val="150000"/>
              </a:lnSpc>
            </a:pPr>
            <a:r>
              <a:rPr lang="en-IN" sz="2400" dirty="0" smtClean="0"/>
              <a:t>Different </a:t>
            </a:r>
            <a:r>
              <a:rPr lang="en-IN" sz="2400" dirty="0"/>
              <a:t>testing techniques are appropriate at different points in time.</a:t>
            </a:r>
          </a:p>
          <a:p>
            <a:pPr lvl="1" algn="just">
              <a:lnSpc>
                <a:spcPct val="150000"/>
              </a:lnSpc>
            </a:pPr>
            <a:r>
              <a:rPr lang="en-IN" sz="2400" dirty="0" smtClean="0"/>
              <a:t>Testing </a:t>
            </a:r>
            <a:r>
              <a:rPr lang="en-IN" sz="2400" dirty="0"/>
              <a:t>is conducted by the developer of the software and (for large projects</a:t>
            </a:r>
            <a:r>
              <a:rPr lang="en-IN" sz="2400" dirty="0" smtClean="0"/>
              <a:t>) an </a:t>
            </a:r>
            <a:r>
              <a:rPr lang="en-IN" sz="2400" dirty="0"/>
              <a:t>independent test group.</a:t>
            </a:r>
          </a:p>
          <a:p>
            <a:pPr lvl="1" algn="just">
              <a:lnSpc>
                <a:spcPct val="150000"/>
              </a:lnSpc>
            </a:pPr>
            <a:r>
              <a:rPr lang="en-IN" sz="2400" dirty="0" smtClean="0"/>
              <a:t>Testing </a:t>
            </a:r>
            <a:r>
              <a:rPr lang="en-IN" sz="2400" dirty="0"/>
              <a:t>and debugging are different activities, but debugging must be </a:t>
            </a:r>
            <a:r>
              <a:rPr lang="en-IN" sz="2400" dirty="0" smtClean="0"/>
              <a:t>accommodated in </a:t>
            </a:r>
            <a:r>
              <a:rPr lang="en-IN" sz="2400" dirty="0"/>
              <a:t>any testing strategy.</a:t>
            </a:r>
          </a:p>
        </p:txBody>
      </p:sp>
    </p:spTree>
    <p:extLst>
      <p:ext uri="{BB962C8B-B14F-4D97-AF65-F5344CB8AC3E}">
        <p14:creationId xmlns:p14="http://schemas.microsoft.com/office/powerpoint/2010/main" val="1809925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Verification and </a:t>
            </a:r>
            <a:r>
              <a:rPr lang="en-IN" dirty="0" smtClean="0"/>
              <a:t>Validation (V&amp;V)</a:t>
            </a:r>
            <a:endParaRPr lang="en-IN" dirty="0"/>
          </a:p>
        </p:txBody>
      </p:sp>
      <p:sp>
        <p:nvSpPr>
          <p:cNvPr id="3" name="Content Placeholder 2"/>
          <p:cNvSpPr>
            <a:spLocks noGrp="1"/>
          </p:cNvSpPr>
          <p:nvPr>
            <p:ph sz="quarter" idx="1"/>
          </p:nvPr>
        </p:nvSpPr>
        <p:spPr>
          <a:xfrm>
            <a:off x="609599" y="1600200"/>
            <a:ext cx="10736687" cy="4873752"/>
          </a:xfrm>
        </p:spPr>
        <p:txBody>
          <a:bodyPr>
            <a:normAutofit/>
          </a:bodyPr>
          <a:lstStyle/>
          <a:p>
            <a:pPr algn="just">
              <a:lnSpc>
                <a:spcPct val="150000"/>
              </a:lnSpc>
            </a:pPr>
            <a:r>
              <a:rPr lang="en-IN" sz="2800" i="1" dirty="0"/>
              <a:t>Verification </a:t>
            </a:r>
            <a:r>
              <a:rPr lang="en-IN" sz="2800" dirty="0"/>
              <a:t>refers to the set of activities that ensure </a:t>
            </a:r>
            <a:r>
              <a:rPr lang="en-IN" sz="2800" dirty="0" smtClean="0"/>
              <a:t>that software </a:t>
            </a:r>
            <a:r>
              <a:rPr lang="en-IN" sz="2800" dirty="0"/>
              <a:t>correctly implements a specific function. </a:t>
            </a:r>
            <a:endParaRPr lang="en-IN" sz="2800" dirty="0" smtClean="0"/>
          </a:p>
          <a:p>
            <a:pPr lvl="1" algn="just">
              <a:lnSpc>
                <a:spcPct val="150000"/>
              </a:lnSpc>
            </a:pPr>
            <a:r>
              <a:rPr lang="en-IN" sz="2400" dirty="0"/>
              <a:t>"Are we building the product right?"</a:t>
            </a:r>
            <a:endParaRPr lang="en-IN" sz="2400" dirty="0" smtClean="0"/>
          </a:p>
          <a:p>
            <a:pPr algn="just">
              <a:lnSpc>
                <a:spcPct val="150000"/>
              </a:lnSpc>
            </a:pPr>
            <a:r>
              <a:rPr lang="en-IN" sz="2800" i="1" dirty="0" smtClean="0"/>
              <a:t>Validation </a:t>
            </a:r>
            <a:r>
              <a:rPr lang="en-IN" sz="2800" dirty="0"/>
              <a:t>refers to a different </a:t>
            </a:r>
            <a:r>
              <a:rPr lang="en-IN" sz="2800" dirty="0" smtClean="0"/>
              <a:t>set of </a:t>
            </a:r>
            <a:r>
              <a:rPr lang="en-IN" sz="2800" dirty="0"/>
              <a:t>activities that ensure that the software that has been built is traceable to </a:t>
            </a:r>
            <a:r>
              <a:rPr lang="en-IN" sz="2800" dirty="0" smtClean="0"/>
              <a:t>customer requirements.</a:t>
            </a:r>
          </a:p>
          <a:p>
            <a:pPr lvl="1" algn="just">
              <a:lnSpc>
                <a:spcPct val="150000"/>
              </a:lnSpc>
            </a:pPr>
            <a:r>
              <a:rPr lang="en-IN" sz="2400" dirty="0"/>
              <a:t>"Are we building the right product?"</a:t>
            </a:r>
          </a:p>
        </p:txBody>
      </p:sp>
    </p:spTree>
    <p:extLst>
      <p:ext uri="{BB962C8B-B14F-4D97-AF65-F5344CB8AC3E}">
        <p14:creationId xmlns:p14="http://schemas.microsoft.com/office/powerpoint/2010/main" val="285239560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Levels of Testing</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p:cNvPicPr>
            <a:picLocks noChangeAspect="1"/>
          </p:cNvPicPr>
          <p:nvPr/>
        </p:nvPicPr>
        <p:blipFill>
          <a:blip r:embed="rId2"/>
          <a:stretch>
            <a:fillRect/>
          </a:stretch>
        </p:blipFill>
        <p:spPr>
          <a:xfrm>
            <a:off x="1084531" y="1720312"/>
            <a:ext cx="8600180" cy="4060555"/>
          </a:xfrm>
          <a:prstGeom prst="rect">
            <a:avLst/>
          </a:prstGeom>
        </p:spPr>
      </p:pic>
    </p:spTree>
    <p:extLst>
      <p:ext uri="{BB962C8B-B14F-4D97-AF65-F5344CB8AC3E}">
        <p14:creationId xmlns:p14="http://schemas.microsoft.com/office/powerpoint/2010/main" val="372046365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Testing</a:t>
            </a:r>
            <a:endParaRPr lang="en-IN" dirty="0"/>
          </a:p>
        </p:txBody>
      </p:sp>
      <p:sp>
        <p:nvSpPr>
          <p:cNvPr id="3" name="Content Placeholder 2"/>
          <p:cNvSpPr>
            <a:spLocks noGrp="1"/>
          </p:cNvSpPr>
          <p:nvPr>
            <p:ph sz="quarter" idx="1"/>
          </p:nvPr>
        </p:nvSpPr>
        <p:spPr/>
        <p:txBody>
          <a:bodyPr>
            <a:normAutofit lnSpcReduction="10000"/>
          </a:bodyPr>
          <a:lstStyle/>
          <a:p>
            <a:pPr algn="just"/>
            <a:r>
              <a:rPr lang="en-IN" sz="2800" dirty="0" smtClean="0"/>
              <a:t>A verification </a:t>
            </a:r>
            <a:r>
              <a:rPr lang="en-IN" sz="2800" dirty="0"/>
              <a:t>effort on the smallest unit of software </a:t>
            </a:r>
            <a:r>
              <a:rPr lang="en-IN" sz="2800" dirty="0" smtClean="0"/>
              <a:t>design (the software </a:t>
            </a:r>
            <a:r>
              <a:rPr lang="en-IN" sz="2800" dirty="0"/>
              <a:t>component or </a:t>
            </a:r>
            <a:r>
              <a:rPr lang="en-IN" sz="2800" dirty="0" smtClean="0"/>
              <a:t>module).</a:t>
            </a:r>
          </a:p>
          <a:p>
            <a:pPr algn="just"/>
            <a:r>
              <a:rPr lang="en-IN" sz="2800" dirty="0"/>
              <a:t>Using the component-level design description as </a:t>
            </a:r>
            <a:r>
              <a:rPr lang="en-IN" sz="2800" dirty="0" smtClean="0"/>
              <a:t>a guide</a:t>
            </a:r>
            <a:r>
              <a:rPr lang="en-IN" sz="2800" dirty="0"/>
              <a:t>, important control paths are tested to uncover errors within the boundary </a:t>
            </a:r>
            <a:r>
              <a:rPr lang="en-IN" sz="2800" dirty="0" smtClean="0"/>
              <a:t>of the </a:t>
            </a:r>
            <a:r>
              <a:rPr lang="en-IN" sz="2800" dirty="0"/>
              <a:t>module. </a:t>
            </a:r>
            <a:endParaRPr lang="en-IN" sz="2800" dirty="0" smtClean="0"/>
          </a:p>
          <a:p>
            <a:pPr algn="just"/>
            <a:r>
              <a:rPr lang="en-IN" sz="2800" dirty="0" smtClean="0"/>
              <a:t>The </a:t>
            </a:r>
            <a:r>
              <a:rPr lang="en-IN" sz="2800" dirty="0"/>
              <a:t>relative complexity of tests and uncovered errors is limited by </a:t>
            </a:r>
            <a:r>
              <a:rPr lang="en-IN" sz="2800" dirty="0" smtClean="0"/>
              <a:t>the constrained </a:t>
            </a:r>
            <a:r>
              <a:rPr lang="en-IN" sz="2800" dirty="0"/>
              <a:t>scope established for unit testing</a:t>
            </a:r>
            <a:r>
              <a:rPr lang="en-IN" sz="2800" dirty="0" smtClean="0"/>
              <a:t>.</a:t>
            </a:r>
          </a:p>
          <a:p>
            <a:pPr algn="just"/>
            <a:r>
              <a:rPr lang="en-IN" sz="2800" dirty="0" smtClean="0"/>
              <a:t>The </a:t>
            </a:r>
            <a:r>
              <a:rPr lang="en-IN" sz="2800" dirty="0"/>
              <a:t>unit test is white-box </a:t>
            </a:r>
            <a:r>
              <a:rPr lang="en-IN" sz="2800" dirty="0" smtClean="0"/>
              <a:t>oriented.</a:t>
            </a:r>
          </a:p>
          <a:p>
            <a:pPr algn="just"/>
            <a:r>
              <a:rPr lang="en-IN" sz="2800" dirty="0" smtClean="0"/>
              <a:t>The </a:t>
            </a:r>
            <a:r>
              <a:rPr lang="en-IN" sz="2800" dirty="0"/>
              <a:t>step can be conducted in parallel for multiple components.</a:t>
            </a:r>
          </a:p>
        </p:txBody>
      </p:sp>
    </p:spTree>
    <p:extLst>
      <p:ext uri="{BB962C8B-B14F-4D97-AF65-F5344CB8AC3E}">
        <p14:creationId xmlns:p14="http://schemas.microsoft.com/office/powerpoint/2010/main" val="35698634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609600" y="604434"/>
            <a:ext cx="9956800" cy="5869518"/>
          </a:xfrm>
        </p:spPr>
        <p:txBody>
          <a:bodyPr/>
          <a:lstStyle/>
          <a:p>
            <a:r>
              <a:rPr lang="en-IN" dirty="0"/>
              <a:t>Unit Test </a:t>
            </a:r>
            <a:r>
              <a:rPr lang="en-IN" dirty="0" smtClean="0"/>
              <a:t>Considerations</a:t>
            </a:r>
          </a:p>
          <a:p>
            <a:endParaRPr lang="en-IN" dirty="0"/>
          </a:p>
        </p:txBody>
      </p:sp>
      <p:pic>
        <p:nvPicPr>
          <p:cNvPr id="6" name="Picture 5"/>
          <p:cNvPicPr>
            <a:picLocks noChangeAspect="1"/>
          </p:cNvPicPr>
          <p:nvPr/>
        </p:nvPicPr>
        <p:blipFill>
          <a:blip r:embed="rId2"/>
          <a:stretch>
            <a:fillRect/>
          </a:stretch>
        </p:blipFill>
        <p:spPr>
          <a:xfrm>
            <a:off x="3150886" y="1638286"/>
            <a:ext cx="4874227" cy="4615018"/>
          </a:xfrm>
          <a:prstGeom prst="rect">
            <a:avLst/>
          </a:prstGeom>
        </p:spPr>
      </p:pic>
    </p:spTree>
    <p:extLst>
      <p:ext uri="{BB962C8B-B14F-4D97-AF65-F5344CB8AC3E}">
        <p14:creationId xmlns:p14="http://schemas.microsoft.com/office/powerpoint/2010/main" val="353829709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246250" y="104160"/>
            <a:ext cx="6542007" cy="6309461"/>
          </a:xfrm>
        </p:spPr>
        <p:txBody>
          <a:bodyPr>
            <a:noAutofit/>
          </a:bodyPr>
          <a:lstStyle/>
          <a:p>
            <a:pPr algn="just">
              <a:lnSpc>
                <a:spcPct val="150000"/>
              </a:lnSpc>
            </a:pPr>
            <a:r>
              <a:rPr lang="en-IN" sz="3200" dirty="0"/>
              <a:t>Unit Test </a:t>
            </a:r>
            <a:r>
              <a:rPr lang="en-IN" sz="3200" dirty="0" smtClean="0"/>
              <a:t>Procedures</a:t>
            </a:r>
          </a:p>
          <a:p>
            <a:pPr lvl="1" algn="just">
              <a:lnSpc>
                <a:spcPct val="150000"/>
              </a:lnSpc>
            </a:pPr>
            <a:r>
              <a:rPr lang="en-IN" sz="2800" dirty="0" smtClean="0"/>
              <a:t>Considered </a:t>
            </a:r>
            <a:r>
              <a:rPr lang="en-IN" sz="2800" dirty="0"/>
              <a:t>as an </a:t>
            </a:r>
            <a:r>
              <a:rPr lang="en-IN" sz="2800" dirty="0" smtClean="0"/>
              <a:t>assistant </a:t>
            </a:r>
            <a:r>
              <a:rPr lang="en-IN" sz="2800" dirty="0"/>
              <a:t>to the coding </a:t>
            </a:r>
            <a:r>
              <a:rPr lang="en-IN" sz="2800" dirty="0" smtClean="0"/>
              <a:t>step.</a:t>
            </a:r>
          </a:p>
          <a:p>
            <a:pPr lvl="1" algn="just">
              <a:lnSpc>
                <a:spcPct val="150000"/>
              </a:lnSpc>
            </a:pPr>
            <a:r>
              <a:rPr lang="en-IN" sz="2800" dirty="0"/>
              <a:t>After source </a:t>
            </a:r>
            <a:r>
              <a:rPr lang="en-IN" sz="2800" dirty="0" smtClean="0"/>
              <a:t>level code </a:t>
            </a:r>
            <a:r>
              <a:rPr lang="en-IN" sz="2800" dirty="0"/>
              <a:t>has been developed, reviewed, and verified for correspondence to </a:t>
            </a:r>
            <a:r>
              <a:rPr lang="en-IN" sz="2800" dirty="0" smtClean="0"/>
              <a:t>component level design</a:t>
            </a:r>
            <a:r>
              <a:rPr lang="en-IN" sz="2800" dirty="0"/>
              <a:t>, unit test case design </a:t>
            </a:r>
            <a:r>
              <a:rPr lang="en-IN" sz="2800" dirty="0" smtClean="0"/>
              <a:t>begins.</a:t>
            </a:r>
          </a:p>
          <a:p>
            <a:pPr lvl="1" algn="just">
              <a:lnSpc>
                <a:spcPct val="150000"/>
              </a:lnSpc>
            </a:pPr>
            <a:r>
              <a:rPr lang="en-IN" sz="2800" dirty="0" smtClean="0"/>
              <a:t>Each </a:t>
            </a:r>
            <a:r>
              <a:rPr lang="en-IN" sz="2800" dirty="0"/>
              <a:t>test case should be coupled with a set of </a:t>
            </a:r>
            <a:r>
              <a:rPr lang="en-IN" sz="2800" dirty="0" smtClean="0"/>
              <a:t>expected results.</a:t>
            </a:r>
          </a:p>
        </p:txBody>
      </p:sp>
      <p:pic>
        <p:nvPicPr>
          <p:cNvPr id="4" name="Picture 3"/>
          <p:cNvPicPr>
            <a:picLocks noChangeAspect="1"/>
          </p:cNvPicPr>
          <p:nvPr/>
        </p:nvPicPr>
        <p:blipFill>
          <a:blip r:embed="rId2"/>
          <a:stretch>
            <a:fillRect/>
          </a:stretch>
        </p:blipFill>
        <p:spPr>
          <a:xfrm>
            <a:off x="6788257" y="1286359"/>
            <a:ext cx="4959456" cy="5075687"/>
          </a:xfrm>
          <a:prstGeom prst="rect">
            <a:avLst/>
          </a:prstGeom>
        </p:spPr>
      </p:pic>
    </p:spTree>
    <p:extLst>
      <p:ext uri="{BB962C8B-B14F-4D97-AF65-F5344CB8AC3E}">
        <p14:creationId xmlns:p14="http://schemas.microsoft.com/office/powerpoint/2010/main" val="39272972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lstStyle/>
          <a:p>
            <a:pPr algn="just"/>
            <a:r>
              <a:rPr lang="en-IN" sz="3200" dirty="0"/>
              <a:t>Unit testing is simplified when a component with high cohesion is designed. </a:t>
            </a:r>
          </a:p>
          <a:p>
            <a:pPr algn="just"/>
            <a:r>
              <a:rPr lang="en-IN" sz="3200" dirty="0"/>
              <a:t>When only one function is addressed by a component, </a:t>
            </a:r>
          </a:p>
          <a:p>
            <a:pPr lvl="1" algn="just"/>
            <a:r>
              <a:rPr lang="en-IN" sz="2800" dirty="0"/>
              <a:t>The number of test cases is reduced</a:t>
            </a:r>
          </a:p>
          <a:p>
            <a:pPr lvl="1" algn="just"/>
            <a:r>
              <a:rPr lang="en-IN" sz="2800" dirty="0"/>
              <a:t>Errors can be more easily predicted and uncovered.</a:t>
            </a:r>
          </a:p>
          <a:p>
            <a:endParaRPr lang="en-IN" dirty="0"/>
          </a:p>
        </p:txBody>
      </p:sp>
    </p:spTree>
    <p:extLst>
      <p:ext uri="{BB962C8B-B14F-4D97-AF65-F5344CB8AC3E}">
        <p14:creationId xmlns:p14="http://schemas.microsoft.com/office/powerpoint/2010/main" val="11755929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Integration Testing</a:t>
            </a:r>
            <a:endParaRPr lang="en-IN" sz="4000" dirty="0"/>
          </a:p>
        </p:txBody>
      </p:sp>
      <p:sp>
        <p:nvSpPr>
          <p:cNvPr id="3" name="Content Placeholder 2"/>
          <p:cNvSpPr>
            <a:spLocks noGrp="1"/>
          </p:cNvSpPr>
          <p:nvPr>
            <p:ph sz="quarter" idx="1"/>
          </p:nvPr>
        </p:nvSpPr>
        <p:spPr/>
        <p:txBody>
          <a:bodyPr/>
          <a:lstStyle/>
          <a:p>
            <a:pPr algn="just">
              <a:lnSpc>
                <a:spcPct val="150000"/>
              </a:lnSpc>
            </a:pPr>
            <a:r>
              <a:rPr lang="en-IN" dirty="0" smtClean="0"/>
              <a:t>A </a:t>
            </a:r>
            <a:r>
              <a:rPr lang="en-IN" dirty="0"/>
              <a:t>systematic technique for constructing the program </a:t>
            </a:r>
            <a:r>
              <a:rPr lang="en-IN" dirty="0" smtClean="0"/>
              <a:t>structure while </a:t>
            </a:r>
            <a:r>
              <a:rPr lang="en-IN" dirty="0"/>
              <a:t>at the same time conducting tests to uncover errors associated with interfacing.</a:t>
            </a:r>
          </a:p>
          <a:p>
            <a:pPr algn="just">
              <a:lnSpc>
                <a:spcPct val="150000"/>
              </a:lnSpc>
            </a:pPr>
            <a:r>
              <a:rPr lang="en-IN" dirty="0"/>
              <a:t>The objective is to take unit tested components and build a program </a:t>
            </a:r>
            <a:r>
              <a:rPr lang="en-IN" dirty="0" smtClean="0"/>
              <a:t>structure that </a:t>
            </a:r>
            <a:r>
              <a:rPr lang="en-IN" dirty="0"/>
              <a:t>has been dictated by design</a:t>
            </a:r>
            <a:r>
              <a:rPr lang="en-IN" dirty="0" smtClean="0"/>
              <a:t>.</a:t>
            </a:r>
          </a:p>
          <a:p>
            <a:pPr algn="just">
              <a:lnSpc>
                <a:spcPct val="150000"/>
              </a:lnSpc>
            </a:pPr>
            <a:r>
              <a:rPr lang="en-IN" dirty="0" smtClean="0"/>
              <a:t>Problems of “big </a:t>
            </a:r>
            <a:r>
              <a:rPr lang="en-IN" dirty="0"/>
              <a:t>bang" </a:t>
            </a:r>
            <a:r>
              <a:rPr lang="en-IN" dirty="0" smtClean="0"/>
              <a:t>approach</a:t>
            </a:r>
          </a:p>
          <a:p>
            <a:pPr lvl="1" algn="just">
              <a:lnSpc>
                <a:spcPct val="150000"/>
              </a:lnSpc>
            </a:pPr>
            <a:r>
              <a:rPr lang="en-IN" dirty="0" smtClean="0"/>
              <a:t>Solution - </a:t>
            </a:r>
            <a:r>
              <a:rPr lang="en-IN" dirty="0"/>
              <a:t>incremental </a:t>
            </a:r>
            <a:r>
              <a:rPr lang="en-IN" dirty="0" smtClean="0"/>
              <a:t>integration</a:t>
            </a:r>
          </a:p>
          <a:p>
            <a:pPr marL="0" indent="0" algn="just">
              <a:lnSpc>
                <a:spcPct val="150000"/>
              </a:lnSpc>
              <a:buNone/>
            </a:pPr>
            <a:endParaRPr lang="en-IN" dirty="0"/>
          </a:p>
        </p:txBody>
      </p:sp>
    </p:spTree>
    <p:extLst>
      <p:ext uri="{BB962C8B-B14F-4D97-AF65-F5344CB8AC3E}">
        <p14:creationId xmlns:p14="http://schemas.microsoft.com/office/powerpoint/2010/main" val="25486221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Incremental integration </a:t>
            </a:r>
            <a:r>
              <a:rPr lang="en-IN" dirty="0"/>
              <a:t>strategies</a:t>
            </a:r>
          </a:p>
        </p:txBody>
      </p:sp>
      <p:sp>
        <p:nvSpPr>
          <p:cNvPr id="3" name="Content Placeholder 2"/>
          <p:cNvSpPr>
            <a:spLocks noGrp="1"/>
          </p:cNvSpPr>
          <p:nvPr>
            <p:ph sz="quarter" idx="1"/>
          </p:nvPr>
        </p:nvSpPr>
        <p:spPr/>
        <p:txBody>
          <a:bodyPr/>
          <a:lstStyle/>
          <a:p>
            <a:pPr algn="just"/>
            <a:r>
              <a:rPr lang="en-IN" dirty="0"/>
              <a:t>Top-down </a:t>
            </a:r>
            <a:r>
              <a:rPr lang="en-IN" dirty="0" smtClean="0"/>
              <a:t>Integration</a:t>
            </a:r>
          </a:p>
          <a:p>
            <a:pPr lvl="1" algn="just"/>
            <a:r>
              <a:rPr lang="en-IN" dirty="0"/>
              <a:t>Modules are integrated by moving downward through the control hierarchy</a:t>
            </a:r>
            <a:r>
              <a:rPr lang="en-IN" dirty="0" smtClean="0"/>
              <a:t>, </a:t>
            </a:r>
          </a:p>
          <a:p>
            <a:pPr lvl="1" algn="just"/>
            <a:r>
              <a:rPr lang="en-IN" dirty="0" smtClean="0"/>
              <a:t>Beginning </a:t>
            </a:r>
            <a:r>
              <a:rPr lang="en-IN" dirty="0"/>
              <a:t>with the main control module (main program). </a:t>
            </a:r>
            <a:endParaRPr lang="en-IN" dirty="0" smtClean="0"/>
          </a:p>
          <a:p>
            <a:pPr lvl="1" algn="just"/>
            <a:r>
              <a:rPr lang="en-IN" dirty="0" smtClean="0"/>
              <a:t>Modules subordinate (</a:t>
            </a:r>
            <a:r>
              <a:rPr lang="en-IN" dirty="0"/>
              <a:t>and ultimately subordinate) to the main control module are incorporated into </a:t>
            </a:r>
            <a:r>
              <a:rPr lang="en-IN" dirty="0" smtClean="0"/>
              <a:t>the structure </a:t>
            </a:r>
            <a:r>
              <a:rPr lang="en-IN" dirty="0"/>
              <a:t>in either a depth-first or breadth-first manner</a:t>
            </a:r>
            <a:r>
              <a:rPr lang="en-IN" dirty="0" smtClean="0"/>
              <a:t>.</a:t>
            </a:r>
          </a:p>
          <a:p>
            <a:pPr lvl="1" algn="just"/>
            <a:r>
              <a:rPr lang="en-IN" i="1" dirty="0"/>
              <a:t>D</a:t>
            </a:r>
            <a:r>
              <a:rPr lang="en-IN" i="1" dirty="0" smtClean="0"/>
              <a:t>epth-first integration</a:t>
            </a:r>
          </a:p>
          <a:p>
            <a:pPr lvl="2" algn="just"/>
            <a:r>
              <a:rPr lang="en-IN" i="1" dirty="0" smtClean="0"/>
              <a:t>M1,M2,M5.M8 (M6)</a:t>
            </a:r>
          </a:p>
          <a:p>
            <a:pPr lvl="1" algn="just"/>
            <a:r>
              <a:rPr lang="en-IN" i="1" dirty="0"/>
              <a:t>Breadth-first </a:t>
            </a:r>
            <a:r>
              <a:rPr lang="en-IN" i="1" dirty="0" smtClean="0"/>
              <a:t>integration</a:t>
            </a:r>
          </a:p>
          <a:p>
            <a:pPr lvl="2" algn="just"/>
            <a:r>
              <a:rPr lang="en-IN" i="1" dirty="0" smtClean="0"/>
              <a:t>M1,M2,M3,M4</a:t>
            </a:r>
            <a:endParaRPr lang="en-IN" dirty="0"/>
          </a:p>
        </p:txBody>
      </p:sp>
      <p:pic>
        <p:nvPicPr>
          <p:cNvPr id="4" name="Picture 3"/>
          <p:cNvPicPr>
            <a:picLocks noChangeAspect="1"/>
          </p:cNvPicPr>
          <p:nvPr/>
        </p:nvPicPr>
        <p:blipFill>
          <a:blip r:embed="rId2"/>
          <a:stretch>
            <a:fillRect/>
          </a:stretch>
        </p:blipFill>
        <p:spPr>
          <a:xfrm>
            <a:off x="6803757" y="3897317"/>
            <a:ext cx="3762644" cy="2847094"/>
          </a:xfrm>
          <a:prstGeom prst="rect">
            <a:avLst/>
          </a:prstGeom>
        </p:spPr>
      </p:pic>
    </p:spTree>
    <p:extLst>
      <p:ext uri="{BB962C8B-B14F-4D97-AF65-F5344CB8AC3E}">
        <p14:creationId xmlns:p14="http://schemas.microsoft.com/office/powerpoint/2010/main" val="3537127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lstStyle/>
          <a:p>
            <a:r>
              <a:rPr lang="en-US" dirty="0"/>
              <a:t>Advantage 1</a:t>
            </a:r>
          </a:p>
          <a:p>
            <a:pPr lvl="1"/>
            <a:r>
              <a:rPr lang="en-US" dirty="0"/>
              <a:t>Major design faults are caught early</a:t>
            </a:r>
          </a:p>
          <a:p>
            <a:r>
              <a:rPr lang="en-US" dirty="0"/>
              <a:t>Advantage 2</a:t>
            </a:r>
          </a:p>
          <a:p>
            <a:pPr lvl="1"/>
            <a:r>
              <a:rPr lang="en-US" dirty="0"/>
              <a:t>Operational modules are thoroughly tested</a:t>
            </a:r>
          </a:p>
          <a:p>
            <a:pPr lvl="1"/>
            <a:r>
              <a:rPr lang="en-US" dirty="0"/>
              <a:t>They may be reused with confidence</a:t>
            </a:r>
          </a:p>
          <a:p>
            <a:r>
              <a:rPr lang="en-US" dirty="0"/>
              <a:t>Advantage 3</a:t>
            </a:r>
          </a:p>
          <a:p>
            <a:pPr lvl="1"/>
            <a:r>
              <a:rPr lang="en-US" dirty="0"/>
              <a:t>There is fault isolation at all times</a:t>
            </a:r>
          </a:p>
          <a:p>
            <a:endParaRPr lang="en-IN" dirty="0"/>
          </a:p>
        </p:txBody>
      </p:sp>
    </p:spTree>
    <p:extLst>
      <p:ext uri="{BB962C8B-B14F-4D97-AF65-F5344CB8AC3E}">
        <p14:creationId xmlns:p14="http://schemas.microsoft.com/office/powerpoint/2010/main" val="33944102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609600" y="960895"/>
            <a:ext cx="9956800" cy="5513057"/>
          </a:xfrm>
        </p:spPr>
        <p:txBody>
          <a:bodyPr>
            <a:noAutofit/>
          </a:bodyPr>
          <a:lstStyle/>
          <a:p>
            <a:pPr algn="just"/>
            <a:r>
              <a:rPr lang="en-IN" sz="2800" dirty="0"/>
              <a:t>The integration process is performed in a series of five steps:</a:t>
            </a:r>
          </a:p>
          <a:p>
            <a:pPr lvl="1" algn="just"/>
            <a:r>
              <a:rPr lang="en-IN" sz="2400" dirty="0" smtClean="0"/>
              <a:t>The </a:t>
            </a:r>
            <a:r>
              <a:rPr lang="en-IN" sz="2400" dirty="0"/>
              <a:t>main control module is used as a test driver and stubs are substituted </a:t>
            </a:r>
            <a:r>
              <a:rPr lang="en-IN" sz="2400" dirty="0" smtClean="0"/>
              <a:t>for all </a:t>
            </a:r>
            <a:r>
              <a:rPr lang="en-IN" sz="2400" dirty="0"/>
              <a:t>components directly subordinate to the main control module.</a:t>
            </a:r>
          </a:p>
          <a:p>
            <a:pPr lvl="1" algn="just"/>
            <a:r>
              <a:rPr lang="en-IN" sz="2400" dirty="0" smtClean="0"/>
              <a:t>Depending </a:t>
            </a:r>
            <a:r>
              <a:rPr lang="en-IN" sz="2400" dirty="0"/>
              <a:t>on the integration approach selected (i.e., depth or breadth first</a:t>
            </a:r>
            <a:r>
              <a:rPr lang="en-IN" sz="2400" dirty="0" smtClean="0"/>
              <a:t>), subordinate </a:t>
            </a:r>
            <a:r>
              <a:rPr lang="en-IN" sz="2400" dirty="0"/>
              <a:t>stubs are replaced one at a time with actual components.</a:t>
            </a:r>
          </a:p>
          <a:p>
            <a:pPr lvl="1" algn="just"/>
            <a:r>
              <a:rPr lang="en-IN" sz="2400" dirty="0" smtClean="0"/>
              <a:t>Tests </a:t>
            </a:r>
            <a:r>
              <a:rPr lang="en-IN" sz="2400" dirty="0"/>
              <a:t>are conducted as each component is integrated.</a:t>
            </a:r>
          </a:p>
          <a:p>
            <a:pPr lvl="1" algn="just"/>
            <a:r>
              <a:rPr lang="en-IN" sz="2400" dirty="0" smtClean="0"/>
              <a:t>On </a:t>
            </a:r>
            <a:r>
              <a:rPr lang="en-IN" sz="2400" dirty="0"/>
              <a:t>completion of each set of tests, another stub is replaced with the </a:t>
            </a:r>
            <a:r>
              <a:rPr lang="en-IN" sz="2400" dirty="0" smtClean="0"/>
              <a:t>real component</a:t>
            </a:r>
            <a:r>
              <a:rPr lang="en-IN" sz="2400" dirty="0"/>
              <a:t>.</a:t>
            </a:r>
          </a:p>
          <a:p>
            <a:pPr lvl="1" algn="just"/>
            <a:r>
              <a:rPr lang="en-IN" sz="2400" dirty="0" smtClean="0"/>
              <a:t>Regression </a:t>
            </a:r>
            <a:r>
              <a:rPr lang="en-IN" sz="2400" dirty="0"/>
              <a:t>testing </a:t>
            </a:r>
            <a:r>
              <a:rPr lang="en-IN" sz="2400" dirty="0" smtClean="0"/>
              <a:t>may </a:t>
            </a:r>
            <a:r>
              <a:rPr lang="en-IN" sz="2400" dirty="0"/>
              <a:t>be conducted to ensure that </a:t>
            </a:r>
            <a:r>
              <a:rPr lang="en-IN" sz="2400" dirty="0" smtClean="0"/>
              <a:t>new errors </a:t>
            </a:r>
            <a:r>
              <a:rPr lang="en-IN" sz="2400" dirty="0"/>
              <a:t>have not been introduced.</a:t>
            </a:r>
          </a:p>
        </p:txBody>
      </p:sp>
    </p:spTree>
    <p:extLst>
      <p:ext uri="{BB962C8B-B14F-4D97-AF65-F5344CB8AC3E}">
        <p14:creationId xmlns:p14="http://schemas.microsoft.com/office/powerpoint/2010/main" val="21407795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a:bodyPr>
          <a:lstStyle/>
          <a:p>
            <a:pPr algn="just"/>
            <a:r>
              <a:rPr lang="en-IN" dirty="0" smtClean="0"/>
              <a:t>Verifies </a:t>
            </a:r>
            <a:r>
              <a:rPr lang="en-IN" dirty="0"/>
              <a:t>major control or decision points </a:t>
            </a:r>
            <a:r>
              <a:rPr lang="en-IN" dirty="0" smtClean="0"/>
              <a:t>early in </a:t>
            </a:r>
            <a:r>
              <a:rPr lang="en-IN" dirty="0"/>
              <a:t>the test process</a:t>
            </a:r>
            <a:r>
              <a:rPr lang="en-IN" dirty="0" smtClean="0"/>
              <a:t>.</a:t>
            </a:r>
          </a:p>
          <a:p>
            <a:pPr algn="just"/>
            <a:r>
              <a:rPr lang="en-IN" dirty="0"/>
              <a:t>If depth-first integration is selected, </a:t>
            </a:r>
            <a:r>
              <a:rPr lang="en-IN" dirty="0" smtClean="0"/>
              <a:t>a complete </a:t>
            </a:r>
            <a:r>
              <a:rPr lang="en-IN" dirty="0"/>
              <a:t>function of the software may be implemented and </a:t>
            </a:r>
            <a:r>
              <a:rPr lang="en-IN" dirty="0" smtClean="0"/>
              <a:t>demonstrated</a:t>
            </a:r>
          </a:p>
          <a:p>
            <a:pPr algn="just"/>
            <a:r>
              <a:rPr lang="en-IN" dirty="0" smtClean="0"/>
              <a:t>Problem</a:t>
            </a:r>
          </a:p>
          <a:p>
            <a:pPr lvl="1" algn="just"/>
            <a:r>
              <a:rPr lang="en-IN" dirty="0"/>
              <a:t>Stubs replace </a:t>
            </a:r>
            <a:r>
              <a:rPr lang="en-IN" dirty="0" smtClean="0"/>
              <a:t>low-level modules </a:t>
            </a:r>
            <a:r>
              <a:rPr lang="en-IN" dirty="0"/>
              <a:t>at the beginning of top-down testing; therefore, no significant data </a:t>
            </a:r>
            <a:r>
              <a:rPr lang="en-IN" dirty="0" smtClean="0"/>
              <a:t>can flow </a:t>
            </a:r>
            <a:r>
              <a:rPr lang="en-IN" dirty="0"/>
              <a:t>upward in the program structure</a:t>
            </a:r>
            <a:r>
              <a:rPr lang="en-IN" dirty="0" smtClean="0"/>
              <a:t>.</a:t>
            </a:r>
            <a:endParaRPr lang="en-IN" dirty="0"/>
          </a:p>
          <a:p>
            <a:pPr algn="just"/>
            <a:r>
              <a:rPr lang="en-IN" dirty="0" smtClean="0"/>
              <a:t>Solution</a:t>
            </a:r>
          </a:p>
          <a:p>
            <a:pPr lvl="1" algn="just"/>
            <a:r>
              <a:rPr lang="en-IN" dirty="0" smtClean="0"/>
              <a:t>Delay many </a:t>
            </a:r>
            <a:r>
              <a:rPr lang="en-IN" dirty="0"/>
              <a:t>tests until stubs are replaced with actual modules, </a:t>
            </a:r>
            <a:endParaRPr lang="en-IN" dirty="0" smtClean="0"/>
          </a:p>
          <a:p>
            <a:pPr lvl="1" algn="just"/>
            <a:r>
              <a:rPr lang="en-IN" dirty="0" smtClean="0"/>
              <a:t>Develop </a:t>
            </a:r>
            <a:r>
              <a:rPr lang="en-IN" dirty="0"/>
              <a:t>stubs that </a:t>
            </a:r>
            <a:r>
              <a:rPr lang="en-IN" dirty="0" smtClean="0"/>
              <a:t>perform limited </a:t>
            </a:r>
            <a:r>
              <a:rPr lang="en-IN" dirty="0"/>
              <a:t>functions that simulate the actual module</a:t>
            </a:r>
            <a:r>
              <a:rPr lang="en-IN" dirty="0" smtClean="0"/>
              <a:t>,</a:t>
            </a:r>
          </a:p>
          <a:p>
            <a:pPr lvl="1" algn="just"/>
            <a:r>
              <a:rPr lang="en-IN" dirty="0" smtClean="0"/>
              <a:t>Integrate </a:t>
            </a:r>
            <a:r>
              <a:rPr lang="en-IN" dirty="0"/>
              <a:t>the </a:t>
            </a:r>
            <a:r>
              <a:rPr lang="en-IN" dirty="0" smtClean="0"/>
              <a:t>software from </a:t>
            </a:r>
            <a:r>
              <a:rPr lang="en-IN" dirty="0"/>
              <a:t>the bottom of the hierarchy upward.</a:t>
            </a:r>
          </a:p>
        </p:txBody>
      </p:sp>
    </p:spTree>
    <p:extLst>
      <p:ext uri="{BB962C8B-B14F-4D97-AF65-F5344CB8AC3E}">
        <p14:creationId xmlns:p14="http://schemas.microsoft.com/office/powerpoint/2010/main" val="142065940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609600" y="511445"/>
            <a:ext cx="10363200" cy="5962508"/>
          </a:xfrm>
        </p:spPr>
        <p:txBody>
          <a:bodyPr>
            <a:noAutofit/>
          </a:bodyPr>
          <a:lstStyle/>
          <a:p>
            <a:pPr algn="just"/>
            <a:r>
              <a:rPr lang="en-IN" sz="3600" dirty="0"/>
              <a:t>Bottom-up </a:t>
            </a:r>
            <a:r>
              <a:rPr lang="en-IN" sz="3600" dirty="0" smtClean="0"/>
              <a:t>Integration</a:t>
            </a:r>
          </a:p>
          <a:p>
            <a:pPr lvl="1" algn="just"/>
            <a:r>
              <a:rPr lang="en-IN" sz="3200" dirty="0" smtClean="0"/>
              <a:t>Begins </a:t>
            </a:r>
            <a:r>
              <a:rPr lang="en-IN" sz="3200" dirty="0"/>
              <a:t>construction and </a:t>
            </a:r>
            <a:r>
              <a:rPr lang="en-IN" sz="3200" dirty="0" smtClean="0"/>
              <a:t>testing with </a:t>
            </a:r>
            <a:r>
              <a:rPr lang="en-IN" sz="3200" i="1" dirty="0"/>
              <a:t>atomic </a:t>
            </a:r>
            <a:r>
              <a:rPr lang="en-IN" sz="3200" i="1" dirty="0" smtClean="0"/>
              <a:t>modules</a:t>
            </a:r>
          </a:p>
          <a:p>
            <a:pPr lvl="1" algn="just"/>
            <a:r>
              <a:rPr lang="en-IN" sz="3200" dirty="0" smtClean="0"/>
              <a:t>Need </a:t>
            </a:r>
            <a:r>
              <a:rPr lang="en-IN" sz="3200" dirty="0"/>
              <a:t>for stubs </a:t>
            </a:r>
            <a:r>
              <a:rPr lang="en-IN" sz="3200" dirty="0" smtClean="0"/>
              <a:t>is eliminated.</a:t>
            </a:r>
          </a:p>
          <a:p>
            <a:pPr lvl="1" algn="just"/>
            <a:r>
              <a:rPr lang="en-IN" sz="3200" dirty="0"/>
              <a:t>A bottom-up integration strategy may be implemented with the following steps:</a:t>
            </a:r>
          </a:p>
          <a:p>
            <a:pPr marL="1097280" lvl="2" indent="-457200" algn="just">
              <a:buFont typeface="+mj-lt"/>
              <a:buAutoNum type="arabicPeriod"/>
            </a:pPr>
            <a:r>
              <a:rPr lang="en-IN" sz="2400" dirty="0" smtClean="0"/>
              <a:t>Low-level </a:t>
            </a:r>
            <a:r>
              <a:rPr lang="en-IN" sz="2400" dirty="0"/>
              <a:t>components are combined into clusters (sometimes called </a:t>
            </a:r>
            <a:r>
              <a:rPr lang="en-IN" sz="2400" i="1" dirty="0"/>
              <a:t>builds</a:t>
            </a:r>
            <a:r>
              <a:rPr lang="en-IN" sz="2400" dirty="0" smtClean="0"/>
              <a:t>) that </a:t>
            </a:r>
            <a:r>
              <a:rPr lang="en-IN" sz="2400" dirty="0"/>
              <a:t>perform a specific software </a:t>
            </a:r>
            <a:r>
              <a:rPr lang="en-IN" sz="2400" dirty="0" smtClean="0"/>
              <a:t>sub-function.</a:t>
            </a:r>
          </a:p>
          <a:p>
            <a:pPr marL="1097280" lvl="2" indent="-457200" algn="just">
              <a:buFont typeface="+mj-lt"/>
              <a:buAutoNum type="arabicPeriod"/>
            </a:pPr>
            <a:r>
              <a:rPr lang="en-IN" sz="2400" dirty="0" smtClean="0"/>
              <a:t>A </a:t>
            </a:r>
            <a:r>
              <a:rPr lang="en-IN" sz="2400" dirty="0"/>
              <a:t>driver (a control program for testing) is written to coordinate test </a:t>
            </a:r>
            <a:r>
              <a:rPr lang="en-IN" sz="2400" dirty="0" smtClean="0"/>
              <a:t>case input </a:t>
            </a:r>
            <a:r>
              <a:rPr lang="en-IN" sz="2400" dirty="0"/>
              <a:t>and </a:t>
            </a:r>
            <a:r>
              <a:rPr lang="en-IN" sz="2400" dirty="0" smtClean="0"/>
              <a:t>output.</a:t>
            </a:r>
          </a:p>
          <a:p>
            <a:pPr marL="1097280" lvl="2" indent="-457200" algn="just">
              <a:buFont typeface="+mj-lt"/>
              <a:buAutoNum type="arabicPeriod"/>
            </a:pPr>
            <a:r>
              <a:rPr lang="en-IN" sz="2400" dirty="0" smtClean="0"/>
              <a:t>The </a:t>
            </a:r>
            <a:r>
              <a:rPr lang="en-IN" sz="2400" dirty="0"/>
              <a:t>cluster is </a:t>
            </a:r>
            <a:r>
              <a:rPr lang="en-IN" sz="2400" dirty="0" smtClean="0"/>
              <a:t>tested.</a:t>
            </a:r>
          </a:p>
          <a:p>
            <a:pPr marL="1097280" lvl="2" indent="-457200" algn="just">
              <a:buFont typeface="+mj-lt"/>
              <a:buAutoNum type="arabicPeriod"/>
            </a:pPr>
            <a:r>
              <a:rPr lang="en-IN" sz="2400" dirty="0" smtClean="0"/>
              <a:t>Drivers </a:t>
            </a:r>
            <a:r>
              <a:rPr lang="en-IN" sz="2400" dirty="0"/>
              <a:t>are removed and clusters are combined moving upward in the </a:t>
            </a:r>
            <a:r>
              <a:rPr lang="en-IN" sz="2400" dirty="0" smtClean="0"/>
              <a:t>program structure</a:t>
            </a:r>
            <a:r>
              <a:rPr lang="en-IN" sz="2400" dirty="0"/>
              <a:t>.</a:t>
            </a:r>
          </a:p>
        </p:txBody>
      </p:sp>
    </p:spTree>
    <p:extLst>
      <p:ext uri="{BB962C8B-B14F-4D97-AF65-F5344CB8AC3E}">
        <p14:creationId xmlns:p14="http://schemas.microsoft.com/office/powerpoint/2010/main" val="19580713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361627" y="408999"/>
            <a:ext cx="6628109" cy="6039999"/>
          </a:xfrm>
        </p:spPr>
        <p:txBody>
          <a:bodyPr>
            <a:normAutofit fontScale="92500"/>
          </a:bodyPr>
          <a:lstStyle/>
          <a:p>
            <a:pPr algn="just">
              <a:lnSpc>
                <a:spcPct val="150000"/>
              </a:lnSpc>
            </a:pPr>
            <a:r>
              <a:rPr lang="en-IN" dirty="0"/>
              <a:t>Components are </a:t>
            </a:r>
            <a:r>
              <a:rPr lang="en-IN" dirty="0" smtClean="0"/>
              <a:t>combined to </a:t>
            </a:r>
            <a:r>
              <a:rPr lang="en-IN" dirty="0"/>
              <a:t>form clusters 1, 2, and 3. </a:t>
            </a:r>
            <a:endParaRPr lang="en-IN" dirty="0" smtClean="0"/>
          </a:p>
          <a:p>
            <a:pPr algn="just">
              <a:lnSpc>
                <a:spcPct val="150000"/>
              </a:lnSpc>
            </a:pPr>
            <a:r>
              <a:rPr lang="en-IN" dirty="0" smtClean="0"/>
              <a:t>Each </a:t>
            </a:r>
            <a:r>
              <a:rPr lang="en-IN" dirty="0"/>
              <a:t>of the clusters is tested using a </a:t>
            </a:r>
            <a:r>
              <a:rPr lang="en-IN" dirty="0" smtClean="0"/>
              <a:t>driver. </a:t>
            </a:r>
          </a:p>
          <a:p>
            <a:pPr algn="just">
              <a:lnSpc>
                <a:spcPct val="150000"/>
              </a:lnSpc>
            </a:pPr>
            <a:r>
              <a:rPr lang="en-IN" dirty="0" smtClean="0"/>
              <a:t>Components </a:t>
            </a:r>
            <a:r>
              <a:rPr lang="en-IN" dirty="0"/>
              <a:t>in clusters 1 and 2 are subordinate to Ma. </a:t>
            </a:r>
            <a:endParaRPr lang="en-IN" dirty="0" smtClean="0"/>
          </a:p>
          <a:p>
            <a:pPr algn="just">
              <a:lnSpc>
                <a:spcPct val="150000"/>
              </a:lnSpc>
            </a:pPr>
            <a:r>
              <a:rPr lang="en-IN" dirty="0" smtClean="0"/>
              <a:t>Drivers D1 </a:t>
            </a:r>
            <a:r>
              <a:rPr lang="en-IN" dirty="0"/>
              <a:t>and D2 are removed and the clusters are interfaced directly to Ma. </a:t>
            </a:r>
            <a:endParaRPr lang="en-IN" dirty="0" smtClean="0"/>
          </a:p>
          <a:p>
            <a:pPr algn="just">
              <a:lnSpc>
                <a:spcPct val="150000"/>
              </a:lnSpc>
            </a:pPr>
            <a:r>
              <a:rPr lang="en-IN" dirty="0" smtClean="0"/>
              <a:t>Similarly, driver </a:t>
            </a:r>
            <a:r>
              <a:rPr lang="en-IN" dirty="0"/>
              <a:t>D3 for cluster 3 is removed prior to integration with module Mb. </a:t>
            </a:r>
            <a:endParaRPr lang="en-IN" dirty="0" smtClean="0"/>
          </a:p>
          <a:p>
            <a:pPr algn="just">
              <a:lnSpc>
                <a:spcPct val="150000"/>
              </a:lnSpc>
            </a:pPr>
            <a:r>
              <a:rPr lang="en-IN" dirty="0" smtClean="0"/>
              <a:t>Both </a:t>
            </a:r>
            <a:r>
              <a:rPr lang="en-IN" dirty="0"/>
              <a:t>Ma </a:t>
            </a:r>
            <a:r>
              <a:rPr lang="en-IN" dirty="0" smtClean="0"/>
              <a:t>and Mb </a:t>
            </a:r>
            <a:r>
              <a:rPr lang="en-IN" dirty="0"/>
              <a:t>will ultimately be integrated with component </a:t>
            </a:r>
            <a:r>
              <a:rPr lang="en-IN" dirty="0" err="1"/>
              <a:t>Mc</a:t>
            </a:r>
            <a:r>
              <a:rPr lang="en-IN" dirty="0"/>
              <a:t>, and so forth.</a:t>
            </a:r>
          </a:p>
        </p:txBody>
      </p:sp>
      <p:pic>
        <p:nvPicPr>
          <p:cNvPr id="4" name="Picture 3"/>
          <p:cNvPicPr>
            <a:picLocks noChangeAspect="1"/>
          </p:cNvPicPr>
          <p:nvPr/>
        </p:nvPicPr>
        <p:blipFill>
          <a:blip r:embed="rId2"/>
          <a:stretch>
            <a:fillRect/>
          </a:stretch>
        </p:blipFill>
        <p:spPr>
          <a:xfrm>
            <a:off x="6881248" y="1187614"/>
            <a:ext cx="4804474" cy="5261384"/>
          </a:xfrm>
          <a:prstGeom prst="rect">
            <a:avLst/>
          </a:prstGeom>
        </p:spPr>
      </p:pic>
    </p:spTree>
    <p:extLst>
      <p:ext uri="{BB962C8B-B14F-4D97-AF65-F5344CB8AC3E}">
        <p14:creationId xmlns:p14="http://schemas.microsoft.com/office/powerpoint/2010/main" val="6107449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Regression Testing</a:t>
            </a:r>
          </a:p>
        </p:txBody>
      </p:sp>
      <p:sp>
        <p:nvSpPr>
          <p:cNvPr id="3" name="Content Placeholder 2"/>
          <p:cNvSpPr>
            <a:spLocks noGrp="1"/>
          </p:cNvSpPr>
          <p:nvPr>
            <p:ph sz="quarter" idx="1"/>
          </p:nvPr>
        </p:nvSpPr>
        <p:spPr/>
        <p:txBody>
          <a:bodyPr>
            <a:normAutofit lnSpcReduction="10000"/>
          </a:bodyPr>
          <a:lstStyle/>
          <a:p>
            <a:pPr algn="just"/>
            <a:r>
              <a:rPr lang="en-IN" dirty="0"/>
              <a:t>Each time a new module is added as part of integration testing, the software changes.</a:t>
            </a:r>
          </a:p>
          <a:p>
            <a:pPr lvl="1" algn="just"/>
            <a:r>
              <a:rPr lang="en-IN" dirty="0"/>
              <a:t>New data flow paths are established, </a:t>
            </a:r>
            <a:endParaRPr lang="en-IN" dirty="0" smtClean="0"/>
          </a:p>
          <a:p>
            <a:pPr lvl="1" algn="just"/>
            <a:r>
              <a:rPr lang="en-IN" dirty="0" smtClean="0"/>
              <a:t>New </a:t>
            </a:r>
            <a:r>
              <a:rPr lang="en-IN" dirty="0"/>
              <a:t>I/O may occur, </a:t>
            </a:r>
            <a:endParaRPr lang="en-IN" dirty="0" smtClean="0"/>
          </a:p>
          <a:p>
            <a:pPr lvl="1" algn="just"/>
            <a:r>
              <a:rPr lang="en-IN" dirty="0" smtClean="0"/>
              <a:t>New </a:t>
            </a:r>
            <a:r>
              <a:rPr lang="en-IN" dirty="0"/>
              <a:t>control logic </a:t>
            </a:r>
            <a:r>
              <a:rPr lang="en-IN" dirty="0" smtClean="0"/>
              <a:t>is invoked</a:t>
            </a:r>
            <a:r>
              <a:rPr lang="en-IN" dirty="0"/>
              <a:t>. </a:t>
            </a:r>
            <a:endParaRPr lang="en-IN" dirty="0" smtClean="0"/>
          </a:p>
          <a:p>
            <a:pPr algn="just"/>
            <a:r>
              <a:rPr lang="en-IN" dirty="0" smtClean="0"/>
              <a:t>These </a:t>
            </a:r>
            <a:r>
              <a:rPr lang="en-IN" dirty="0"/>
              <a:t>changes may cause problems with functions that previously </a:t>
            </a:r>
            <a:r>
              <a:rPr lang="en-IN" dirty="0" smtClean="0"/>
              <a:t>worked flawlessly.</a:t>
            </a:r>
          </a:p>
          <a:p>
            <a:pPr algn="just"/>
            <a:r>
              <a:rPr lang="en-IN" dirty="0"/>
              <a:t>Regression testing is the activity that helps to ensure that changes (</a:t>
            </a:r>
            <a:r>
              <a:rPr lang="en-IN" dirty="0" smtClean="0"/>
              <a:t>due to </a:t>
            </a:r>
            <a:r>
              <a:rPr lang="en-IN" dirty="0"/>
              <a:t>testing or for other reasons) do not introduce unintended </a:t>
            </a:r>
            <a:r>
              <a:rPr lang="en-IN" dirty="0" err="1"/>
              <a:t>behavior</a:t>
            </a:r>
            <a:r>
              <a:rPr lang="en-IN" dirty="0"/>
              <a:t> or </a:t>
            </a:r>
            <a:r>
              <a:rPr lang="en-IN" dirty="0" smtClean="0"/>
              <a:t>additional errors.</a:t>
            </a:r>
          </a:p>
          <a:p>
            <a:pPr lvl="1"/>
            <a:r>
              <a:rPr lang="en-IN" dirty="0"/>
              <a:t>Regression testing may be conducted manually, by re-executing a subset of all </a:t>
            </a:r>
            <a:r>
              <a:rPr lang="en-IN" dirty="0" smtClean="0"/>
              <a:t>test cases</a:t>
            </a:r>
          </a:p>
          <a:p>
            <a:pPr lvl="1"/>
            <a:r>
              <a:rPr lang="en-IN" dirty="0" smtClean="0"/>
              <a:t>or </a:t>
            </a:r>
            <a:r>
              <a:rPr lang="en-IN" dirty="0"/>
              <a:t>using automated </a:t>
            </a:r>
            <a:r>
              <a:rPr lang="en-IN" i="1" dirty="0"/>
              <a:t>capture/playback tools</a:t>
            </a:r>
            <a:endParaRPr lang="en-IN" dirty="0"/>
          </a:p>
        </p:txBody>
      </p:sp>
    </p:spTree>
    <p:extLst>
      <p:ext uri="{BB962C8B-B14F-4D97-AF65-F5344CB8AC3E}">
        <p14:creationId xmlns:p14="http://schemas.microsoft.com/office/powerpoint/2010/main" val="143724157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a:bodyPr>
          <a:lstStyle/>
          <a:p>
            <a:pPr algn="just"/>
            <a:r>
              <a:rPr lang="en-IN" sz="2800" dirty="0" smtClean="0"/>
              <a:t>Different classes </a:t>
            </a:r>
            <a:r>
              <a:rPr lang="en-IN" sz="2800" dirty="0"/>
              <a:t>of test </a:t>
            </a:r>
            <a:r>
              <a:rPr lang="en-IN" sz="2800" dirty="0" smtClean="0"/>
              <a:t>cases of regression </a:t>
            </a:r>
            <a:r>
              <a:rPr lang="en-IN" sz="2800" dirty="0"/>
              <a:t>test suite </a:t>
            </a:r>
            <a:r>
              <a:rPr lang="en-IN" sz="2800" dirty="0" smtClean="0"/>
              <a:t>:</a:t>
            </a:r>
            <a:endParaRPr lang="en-IN" sz="2800" dirty="0"/>
          </a:p>
          <a:p>
            <a:pPr lvl="1" algn="just"/>
            <a:r>
              <a:rPr lang="en-IN" sz="2400" dirty="0" smtClean="0"/>
              <a:t>A </a:t>
            </a:r>
            <a:r>
              <a:rPr lang="en-IN" sz="2400" dirty="0"/>
              <a:t>representative sample of tests that will exercise all software functions.</a:t>
            </a:r>
          </a:p>
          <a:p>
            <a:pPr lvl="1" algn="just"/>
            <a:r>
              <a:rPr lang="en-IN" sz="2400" dirty="0" smtClean="0"/>
              <a:t>Additional </a:t>
            </a:r>
            <a:r>
              <a:rPr lang="en-IN" sz="2400" dirty="0"/>
              <a:t>tests that focus on software functions that are likely to be </a:t>
            </a:r>
            <a:r>
              <a:rPr lang="en-IN" sz="2400" dirty="0" smtClean="0"/>
              <a:t>affected by </a:t>
            </a:r>
            <a:r>
              <a:rPr lang="en-IN" sz="2400" dirty="0"/>
              <a:t>the change.</a:t>
            </a:r>
          </a:p>
          <a:p>
            <a:pPr lvl="1" algn="just"/>
            <a:r>
              <a:rPr lang="en-IN" sz="2400" dirty="0" smtClean="0"/>
              <a:t>Tests </a:t>
            </a:r>
            <a:r>
              <a:rPr lang="en-IN" sz="2400" dirty="0"/>
              <a:t>that focus on the software components that have been changed</a:t>
            </a:r>
            <a:r>
              <a:rPr lang="en-IN" sz="2400" dirty="0" smtClean="0"/>
              <a:t>.</a:t>
            </a:r>
          </a:p>
          <a:p>
            <a:pPr algn="just"/>
            <a:r>
              <a:rPr lang="en-IN" sz="2800" dirty="0"/>
              <a:t>I</a:t>
            </a:r>
            <a:r>
              <a:rPr lang="en-IN" sz="2800" dirty="0" smtClean="0"/>
              <a:t>nclude </a:t>
            </a:r>
            <a:r>
              <a:rPr lang="en-IN" sz="2800" dirty="0"/>
              <a:t>only those </a:t>
            </a:r>
            <a:r>
              <a:rPr lang="en-IN" sz="2800" dirty="0" smtClean="0"/>
              <a:t>tests that </a:t>
            </a:r>
            <a:r>
              <a:rPr lang="en-IN" sz="2800" dirty="0"/>
              <a:t>address one or more classes of errors in each of the major program functions</a:t>
            </a:r>
          </a:p>
        </p:txBody>
      </p:sp>
    </p:spTree>
    <p:extLst>
      <p:ext uri="{BB962C8B-B14F-4D97-AF65-F5344CB8AC3E}">
        <p14:creationId xmlns:p14="http://schemas.microsoft.com/office/powerpoint/2010/main" val="288899967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8799"/>
            <a:ext cx="9956800" cy="1143000"/>
          </a:xfrm>
        </p:spPr>
        <p:txBody>
          <a:bodyPr/>
          <a:lstStyle/>
          <a:p>
            <a:r>
              <a:rPr lang="en-IN" dirty="0"/>
              <a:t>Smoke Testing</a:t>
            </a:r>
          </a:p>
        </p:txBody>
      </p:sp>
      <p:sp>
        <p:nvSpPr>
          <p:cNvPr id="3" name="Content Placeholder 2"/>
          <p:cNvSpPr>
            <a:spLocks noGrp="1"/>
          </p:cNvSpPr>
          <p:nvPr>
            <p:ph sz="quarter" idx="1"/>
          </p:nvPr>
        </p:nvSpPr>
        <p:spPr>
          <a:xfrm>
            <a:off x="454619" y="1038386"/>
            <a:ext cx="10983132" cy="5435566"/>
          </a:xfrm>
        </p:spPr>
        <p:txBody>
          <a:bodyPr>
            <a:normAutofit fontScale="77500" lnSpcReduction="20000"/>
          </a:bodyPr>
          <a:lstStyle/>
          <a:p>
            <a:pPr algn="just">
              <a:lnSpc>
                <a:spcPct val="150000"/>
              </a:lnSpc>
            </a:pPr>
            <a:r>
              <a:rPr lang="en-IN" sz="3000" i="1" dirty="0"/>
              <a:t>Smoke testing </a:t>
            </a:r>
            <a:r>
              <a:rPr lang="en-IN" sz="3000" dirty="0"/>
              <a:t>is an integration testing approach that is commonly used when “</a:t>
            </a:r>
            <a:r>
              <a:rPr lang="en-IN" sz="3000" dirty="0" smtClean="0"/>
              <a:t>shrink wrapped” software products (</a:t>
            </a:r>
            <a:r>
              <a:rPr lang="en-IN" sz="2800" dirty="0" smtClean="0"/>
              <a:t>time-critical)</a:t>
            </a:r>
            <a:r>
              <a:rPr lang="en-IN" sz="3000" dirty="0" smtClean="0"/>
              <a:t> </a:t>
            </a:r>
            <a:r>
              <a:rPr lang="en-IN" sz="3000" dirty="0"/>
              <a:t>are being </a:t>
            </a:r>
            <a:r>
              <a:rPr lang="en-IN" sz="3000" dirty="0" smtClean="0"/>
              <a:t>developed</a:t>
            </a:r>
          </a:p>
          <a:p>
            <a:pPr algn="just">
              <a:lnSpc>
                <a:spcPct val="150000"/>
              </a:lnSpc>
            </a:pPr>
            <a:r>
              <a:rPr lang="en-IN" sz="3000" dirty="0" smtClean="0"/>
              <a:t>Activities</a:t>
            </a:r>
            <a:r>
              <a:rPr lang="en-IN" sz="3000" dirty="0"/>
              <a:t>:</a:t>
            </a:r>
          </a:p>
          <a:p>
            <a:pPr marL="457200" indent="-457200" algn="just">
              <a:lnSpc>
                <a:spcPct val="150000"/>
              </a:lnSpc>
              <a:buFont typeface="+mj-lt"/>
              <a:buAutoNum type="arabicPeriod"/>
            </a:pPr>
            <a:r>
              <a:rPr lang="en-IN" dirty="0" smtClean="0"/>
              <a:t>Software </a:t>
            </a:r>
            <a:r>
              <a:rPr lang="en-IN" dirty="0"/>
              <a:t>components that have been translated into code are integrated </a:t>
            </a:r>
            <a:r>
              <a:rPr lang="en-IN" dirty="0" smtClean="0"/>
              <a:t>into a </a:t>
            </a:r>
            <a:r>
              <a:rPr lang="en-IN" dirty="0"/>
              <a:t>“build.” </a:t>
            </a:r>
            <a:endParaRPr lang="en-IN" dirty="0" smtClean="0"/>
          </a:p>
          <a:p>
            <a:pPr lvl="1" algn="just">
              <a:lnSpc>
                <a:spcPct val="150000"/>
              </a:lnSpc>
            </a:pPr>
            <a:r>
              <a:rPr lang="en-IN" dirty="0" smtClean="0"/>
              <a:t>A </a:t>
            </a:r>
            <a:r>
              <a:rPr lang="en-IN" dirty="0"/>
              <a:t>build includes all data files, libraries, reusable modules, and </a:t>
            </a:r>
            <a:r>
              <a:rPr lang="en-IN" dirty="0" smtClean="0"/>
              <a:t>engineered components </a:t>
            </a:r>
            <a:r>
              <a:rPr lang="en-IN" dirty="0"/>
              <a:t>that are required to implement one or more </a:t>
            </a:r>
            <a:r>
              <a:rPr lang="en-IN" dirty="0" smtClean="0"/>
              <a:t>product functions.</a:t>
            </a:r>
          </a:p>
          <a:p>
            <a:pPr marL="457200" indent="-457200" algn="just">
              <a:lnSpc>
                <a:spcPct val="150000"/>
              </a:lnSpc>
              <a:buFont typeface="+mj-lt"/>
              <a:buAutoNum type="arabicPeriod"/>
            </a:pPr>
            <a:r>
              <a:rPr lang="en-IN" dirty="0" smtClean="0"/>
              <a:t>A </a:t>
            </a:r>
            <a:r>
              <a:rPr lang="en-IN" dirty="0"/>
              <a:t>series of tests is designed to expose errors that will keep the build </a:t>
            </a:r>
            <a:r>
              <a:rPr lang="en-IN" dirty="0" smtClean="0"/>
              <a:t>from properly </a:t>
            </a:r>
            <a:r>
              <a:rPr lang="en-IN" dirty="0"/>
              <a:t>performing its function. </a:t>
            </a:r>
            <a:endParaRPr lang="en-IN" dirty="0" smtClean="0"/>
          </a:p>
          <a:p>
            <a:pPr lvl="1" algn="just">
              <a:lnSpc>
                <a:spcPct val="150000"/>
              </a:lnSpc>
            </a:pPr>
            <a:r>
              <a:rPr lang="en-IN" dirty="0" smtClean="0"/>
              <a:t>The </a:t>
            </a:r>
            <a:r>
              <a:rPr lang="en-IN" dirty="0"/>
              <a:t>intent should be to uncover “show stopper</a:t>
            </a:r>
            <a:r>
              <a:rPr lang="en-IN" dirty="0" smtClean="0"/>
              <a:t>” errors </a:t>
            </a:r>
            <a:r>
              <a:rPr lang="en-IN" dirty="0"/>
              <a:t>that have the highest likelihood of throwing the software </a:t>
            </a:r>
            <a:r>
              <a:rPr lang="en-IN" dirty="0" smtClean="0"/>
              <a:t>project behind schedule.</a:t>
            </a:r>
          </a:p>
          <a:p>
            <a:pPr marL="457200" indent="-457200" algn="just">
              <a:lnSpc>
                <a:spcPct val="150000"/>
              </a:lnSpc>
              <a:buFont typeface="+mj-lt"/>
              <a:buAutoNum type="arabicPeriod"/>
            </a:pPr>
            <a:r>
              <a:rPr lang="en-IN" dirty="0" smtClean="0"/>
              <a:t>The </a:t>
            </a:r>
            <a:r>
              <a:rPr lang="en-IN" dirty="0"/>
              <a:t>build is integrated with other builds and the entire product (in its </a:t>
            </a:r>
            <a:r>
              <a:rPr lang="en-IN" dirty="0" smtClean="0"/>
              <a:t>current form</a:t>
            </a:r>
            <a:r>
              <a:rPr lang="en-IN" dirty="0"/>
              <a:t>) is smoke tested daily. The integration approach may be top down </a:t>
            </a:r>
            <a:r>
              <a:rPr lang="en-IN" dirty="0" smtClean="0"/>
              <a:t>or bottom </a:t>
            </a:r>
            <a:r>
              <a:rPr lang="en-IN" dirty="0"/>
              <a:t>up.</a:t>
            </a:r>
          </a:p>
        </p:txBody>
      </p:sp>
    </p:spTree>
    <p:extLst>
      <p:ext uri="{BB962C8B-B14F-4D97-AF65-F5344CB8AC3E}">
        <p14:creationId xmlns:p14="http://schemas.microsoft.com/office/powerpoint/2010/main" val="115567225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Contnd</a:t>
            </a:r>
            <a:r>
              <a:rPr lang="en-US" dirty="0" smtClean="0"/>
              <a:t>..</a:t>
            </a:r>
            <a:endParaRPr lang="en-IN" dirty="0"/>
          </a:p>
        </p:txBody>
      </p:sp>
      <p:sp>
        <p:nvSpPr>
          <p:cNvPr id="3" name="Content Placeholder 2"/>
          <p:cNvSpPr>
            <a:spLocks noGrp="1"/>
          </p:cNvSpPr>
          <p:nvPr>
            <p:ph sz="quarter" idx="1"/>
          </p:nvPr>
        </p:nvSpPr>
        <p:spPr/>
        <p:txBody>
          <a:bodyPr>
            <a:normAutofit/>
          </a:bodyPr>
          <a:lstStyle/>
          <a:p>
            <a:r>
              <a:rPr lang="en-IN" sz="2800" dirty="0" smtClean="0"/>
              <a:t>Benefits</a:t>
            </a:r>
          </a:p>
          <a:p>
            <a:pPr lvl="1"/>
            <a:r>
              <a:rPr lang="en-IN" sz="2400" i="1" dirty="0"/>
              <a:t>Integration risk is </a:t>
            </a:r>
            <a:r>
              <a:rPr lang="en-IN" sz="2400" i="1" dirty="0" smtClean="0"/>
              <a:t>minimized</a:t>
            </a:r>
          </a:p>
          <a:p>
            <a:pPr lvl="1"/>
            <a:r>
              <a:rPr lang="en-IN" sz="2400" i="1" dirty="0"/>
              <a:t>The quality of the end-product is </a:t>
            </a:r>
            <a:r>
              <a:rPr lang="en-IN" sz="2400" i="1" dirty="0" smtClean="0"/>
              <a:t>improved</a:t>
            </a:r>
          </a:p>
          <a:p>
            <a:pPr lvl="1"/>
            <a:r>
              <a:rPr lang="en-IN" sz="2400" i="1" dirty="0"/>
              <a:t>Error diagnosis and correction are </a:t>
            </a:r>
            <a:r>
              <a:rPr lang="en-IN" sz="2400" i="1" dirty="0" smtClean="0"/>
              <a:t>simplified</a:t>
            </a:r>
          </a:p>
          <a:p>
            <a:pPr lvl="1"/>
            <a:r>
              <a:rPr lang="en-IN" sz="2400" i="1" dirty="0"/>
              <a:t>Progress is easier to assess.</a:t>
            </a:r>
            <a:endParaRPr lang="en-IN" sz="2400" dirty="0"/>
          </a:p>
        </p:txBody>
      </p:sp>
    </p:spTree>
    <p:extLst>
      <p:ext uri="{BB962C8B-B14F-4D97-AF65-F5344CB8AC3E}">
        <p14:creationId xmlns:p14="http://schemas.microsoft.com/office/powerpoint/2010/main" val="338501951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
          </p:nvPr>
        </p:nvSpPr>
        <p:spPr/>
        <p:txBody>
          <a:bodyPr>
            <a:normAutofit/>
          </a:bodyPr>
          <a:lstStyle/>
          <a:p>
            <a:pPr algn="just"/>
            <a:r>
              <a:rPr lang="en-IN" i="1" dirty="0"/>
              <a:t>sandwich </a:t>
            </a:r>
            <a:r>
              <a:rPr lang="en-IN" i="1" dirty="0" smtClean="0"/>
              <a:t>testing</a:t>
            </a:r>
          </a:p>
          <a:p>
            <a:pPr algn="just"/>
            <a:r>
              <a:rPr lang="en-IN" dirty="0"/>
              <a:t>Identify </a:t>
            </a:r>
            <a:r>
              <a:rPr lang="en-IN" i="1" dirty="0"/>
              <a:t>critical modules</a:t>
            </a:r>
          </a:p>
          <a:p>
            <a:pPr lvl="1" algn="just"/>
            <a:r>
              <a:rPr lang="en-IN" dirty="0" smtClean="0"/>
              <a:t>Characteristics:</a:t>
            </a:r>
          </a:p>
          <a:p>
            <a:pPr marL="822960" lvl="1" indent="-457200" algn="just">
              <a:buFont typeface="+mj-lt"/>
              <a:buAutoNum type="arabicPeriod"/>
            </a:pPr>
            <a:r>
              <a:rPr lang="en-IN" dirty="0" smtClean="0"/>
              <a:t>Addresses several software </a:t>
            </a:r>
            <a:r>
              <a:rPr lang="en-IN" dirty="0"/>
              <a:t>requirements, </a:t>
            </a:r>
            <a:endParaRPr lang="en-IN" dirty="0" smtClean="0"/>
          </a:p>
          <a:p>
            <a:pPr marL="822960" lvl="1" indent="-457200" algn="just">
              <a:buFont typeface="+mj-lt"/>
              <a:buAutoNum type="arabicPeriod"/>
            </a:pPr>
            <a:r>
              <a:rPr lang="en-IN" dirty="0" smtClean="0"/>
              <a:t>Has </a:t>
            </a:r>
            <a:r>
              <a:rPr lang="en-IN" dirty="0"/>
              <a:t>a high level of control (resides relatively high </a:t>
            </a:r>
            <a:r>
              <a:rPr lang="en-IN" dirty="0" smtClean="0"/>
              <a:t>in the </a:t>
            </a:r>
            <a:r>
              <a:rPr lang="en-IN" dirty="0"/>
              <a:t>program structure), </a:t>
            </a:r>
            <a:endParaRPr lang="en-IN" dirty="0" smtClean="0"/>
          </a:p>
          <a:p>
            <a:pPr marL="822960" lvl="1" indent="-457200" algn="just">
              <a:buFont typeface="+mj-lt"/>
              <a:buAutoNum type="arabicPeriod"/>
            </a:pPr>
            <a:r>
              <a:rPr lang="en-IN" dirty="0" smtClean="0"/>
              <a:t>Is </a:t>
            </a:r>
            <a:r>
              <a:rPr lang="en-IN" dirty="0"/>
              <a:t>complex or error prone (</a:t>
            </a:r>
            <a:r>
              <a:rPr lang="en-IN" dirty="0" err="1"/>
              <a:t>cyclomatic</a:t>
            </a:r>
            <a:r>
              <a:rPr lang="en-IN" dirty="0"/>
              <a:t> complexity may </a:t>
            </a:r>
            <a:r>
              <a:rPr lang="en-IN" dirty="0" smtClean="0"/>
              <a:t>be used </a:t>
            </a:r>
            <a:r>
              <a:rPr lang="en-IN" dirty="0"/>
              <a:t>as an indicator), or </a:t>
            </a:r>
            <a:endParaRPr lang="en-IN" dirty="0" smtClean="0"/>
          </a:p>
          <a:p>
            <a:pPr marL="822960" lvl="1" indent="-457200" algn="just">
              <a:buFont typeface="+mj-lt"/>
              <a:buAutoNum type="arabicPeriod"/>
            </a:pPr>
            <a:r>
              <a:rPr lang="en-IN" dirty="0" smtClean="0"/>
              <a:t>Has </a:t>
            </a:r>
            <a:r>
              <a:rPr lang="en-IN" dirty="0"/>
              <a:t>definite performance requirements. </a:t>
            </a:r>
            <a:endParaRPr lang="en-IN" dirty="0" smtClean="0"/>
          </a:p>
          <a:p>
            <a:pPr algn="just"/>
            <a:r>
              <a:rPr lang="en-IN" dirty="0" smtClean="0"/>
              <a:t>Critical modules should </a:t>
            </a:r>
            <a:r>
              <a:rPr lang="en-IN" dirty="0"/>
              <a:t>be tested as early as is possible. </a:t>
            </a:r>
            <a:endParaRPr lang="en-IN" dirty="0" smtClean="0"/>
          </a:p>
          <a:p>
            <a:pPr algn="just"/>
            <a:r>
              <a:rPr lang="en-IN" dirty="0" smtClean="0"/>
              <a:t>In </a:t>
            </a:r>
            <a:r>
              <a:rPr lang="en-IN" dirty="0"/>
              <a:t>addition, regression tests should focus </a:t>
            </a:r>
            <a:r>
              <a:rPr lang="en-IN" dirty="0" smtClean="0"/>
              <a:t>on critical </a:t>
            </a:r>
            <a:r>
              <a:rPr lang="en-IN" dirty="0"/>
              <a:t>module function.</a:t>
            </a:r>
          </a:p>
        </p:txBody>
      </p:sp>
    </p:spTree>
    <p:extLst>
      <p:ext uri="{BB962C8B-B14F-4D97-AF65-F5344CB8AC3E}">
        <p14:creationId xmlns:p14="http://schemas.microsoft.com/office/powerpoint/2010/main" val="339253280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Integration Test Documentation</a:t>
            </a:r>
            <a:endParaRPr lang="en-IN" b="1" dirty="0"/>
          </a:p>
        </p:txBody>
      </p:sp>
      <p:sp>
        <p:nvSpPr>
          <p:cNvPr id="3" name="Content Placeholder 2"/>
          <p:cNvSpPr>
            <a:spLocks noGrp="1"/>
          </p:cNvSpPr>
          <p:nvPr>
            <p:ph sz="quarter" idx="1"/>
          </p:nvPr>
        </p:nvSpPr>
        <p:spPr/>
        <p:txBody>
          <a:bodyPr/>
          <a:lstStyle/>
          <a:p>
            <a:r>
              <a:rPr lang="en-IN" i="1" dirty="0"/>
              <a:t>Test </a:t>
            </a:r>
            <a:r>
              <a:rPr lang="en-IN" i="1" dirty="0" smtClean="0"/>
              <a:t>Specification</a:t>
            </a:r>
          </a:p>
          <a:p>
            <a:pPr lvl="1"/>
            <a:r>
              <a:rPr lang="en-IN" dirty="0"/>
              <a:t>T</a:t>
            </a:r>
            <a:r>
              <a:rPr lang="en-IN" dirty="0" smtClean="0"/>
              <a:t>est plan: </a:t>
            </a:r>
            <a:r>
              <a:rPr lang="en-IN" dirty="0"/>
              <a:t>overall strategy for integration</a:t>
            </a:r>
            <a:endParaRPr lang="en-IN" dirty="0" smtClean="0"/>
          </a:p>
          <a:p>
            <a:pPr lvl="1"/>
            <a:r>
              <a:rPr lang="en-IN" dirty="0" smtClean="0"/>
              <a:t>Test procedure,</a:t>
            </a:r>
          </a:p>
          <a:p>
            <a:pPr lvl="1"/>
            <a:r>
              <a:rPr lang="en-IN" dirty="0" smtClean="0"/>
              <a:t>A history </a:t>
            </a:r>
            <a:r>
              <a:rPr lang="en-IN" dirty="0"/>
              <a:t>of actual test results, </a:t>
            </a:r>
            <a:endParaRPr lang="en-IN" dirty="0" smtClean="0"/>
          </a:p>
          <a:p>
            <a:pPr lvl="1"/>
            <a:r>
              <a:rPr lang="en-IN" dirty="0"/>
              <a:t>P</a:t>
            </a:r>
            <a:r>
              <a:rPr lang="en-IN" dirty="0" smtClean="0"/>
              <a:t>roblems</a:t>
            </a:r>
            <a:r>
              <a:rPr lang="en-IN" dirty="0"/>
              <a:t>, </a:t>
            </a:r>
            <a:endParaRPr lang="en-IN" dirty="0" smtClean="0"/>
          </a:p>
          <a:p>
            <a:pPr lvl="1"/>
            <a:r>
              <a:rPr lang="en-IN" dirty="0"/>
              <a:t>P</a:t>
            </a:r>
            <a:r>
              <a:rPr lang="en-IN" dirty="0" smtClean="0"/>
              <a:t>eculiarities</a:t>
            </a:r>
            <a:endParaRPr lang="en-IN" dirty="0"/>
          </a:p>
        </p:txBody>
      </p:sp>
    </p:spTree>
    <p:extLst>
      <p:ext uri="{BB962C8B-B14F-4D97-AF65-F5344CB8AC3E}">
        <p14:creationId xmlns:p14="http://schemas.microsoft.com/office/powerpoint/2010/main" val="22974444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2648</TotalTime>
  <Words>7919</Words>
  <Application>Microsoft Office PowerPoint</Application>
  <PresentationFormat>Custom</PresentationFormat>
  <Paragraphs>863</Paragraphs>
  <Slides>111</Slides>
  <Notes>0</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Oriel</vt:lpstr>
      <vt:lpstr>Software  engineering module – V Implementation &amp; Testing</vt:lpstr>
      <vt:lpstr>Introduction</vt:lpstr>
      <vt:lpstr>Implementation Techniques</vt:lpstr>
      <vt:lpstr>Contnd..</vt:lpstr>
      <vt:lpstr>Contnd..</vt:lpstr>
      <vt:lpstr>Contnd..</vt:lpstr>
      <vt:lpstr> </vt:lpstr>
      <vt:lpstr>Contnd..</vt:lpstr>
      <vt:lpstr>Contnd..</vt:lpstr>
      <vt:lpstr>Summary </vt:lpstr>
      <vt:lpstr>Implementation Techniques</vt:lpstr>
      <vt:lpstr>Contnd..</vt:lpstr>
      <vt:lpstr>Contnd..</vt:lpstr>
      <vt:lpstr>Implementation Techniques</vt:lpstr>
      <vt:lpstr>Contnd..</vt:lpstr>
      <vt:lpstr>Contnd..</vt:lpstr>
      <vt:lpstr>Contnd..</vt:lpstr>
      <vt:lpstr>Contnd..</vt:lpstr>
      <vt:lpstr>Contnd..</vt:lpstr>
      <vt:lpstr>Contnd..</vt:lpstr>
      <vt:lpstr>Programming principles and guidelines</vt:lpstr>
      <vt:lpstr> </vt:lpstr>
      <vt:lpstr>Contnd..</vt:lpstr>
      <vt:lpstr>Contnd..</vt:lpstr>
      <vt:lpstr> </vt:lpstr>
      <vt:lpstr>Contnd..</vt:lpstr>
      <vt:lpstr>Contnd..</vt:lpstr>
      <vt:lpstr>Contnd..</vt:lpstr>
      <vt:lpstr>STRUCTURED PROGRAMMING</vt:lpstr>
      <vt:lpstr>Contnd..</vt:lpstr>
      <vt:lpstr>Graphical Design Notation</vt:lpstr>
      <vt:lpstr>Contnd..</vt:lpstr>
      <vt:lpstr>SOFTWARE TESTING FUNDAMENTALS</vt:lpstr>
      <vt:lpstr>Test Characteristics</vt:lpstr>
      <vt:lpstr>TEST CASE DESIGN</vt:lpstr>
      <vt:lpstr>WHITE-BOX TESTING</vt:lpstr>
      <vt:lpstr>BASIS PATH TESTING</vt:lpstr>
      <vt:lpstr>Contnd..</vt:lpstr>
      <vt:lpstr>Contnd..</vt:lpstr>
      <vt:lpstr>Contnd..</vt:lpstr>
      <vt:lpstr> </vt:lpstr>
      <vt:lpstr>Contnd..</vt:lpstr>
      <vt:lpstr>Contnd..</vt:lpstr>
      <vt:lpstr>Contnd..</vt:lpstr>
      <vt:lpstr>Contnd..</vt:lpstr>
      <vt:lpstr>Contnd..</vt:lpstr>
      <vt:lpstr>Deriving Test Cases</vt:lpstr>
      <vt:lpstr>Example</vt:lpstr>
      <vt:lpstr>Contnd…</vt:lpstr>
      <vt:lpstr>Contnd</vt:lpstr>
      <vt:lpstr>Contnd..</vt:lpstr>
      <vt:lpstr>Graph Matrices</vt:lpstr>
      <vt:lpstr>Example</vt:lpstr>
      <vt:lpstr> </vt:lpstr>
      <vt:lpstr> </vt:lpstr>
      <vt:lpstr>Contnd..</vt:lpstr>
      <vt:lpstr>Control Structure Testing</vt:lpstr>
      <vt:lpstr>Contnd..</vt:lpstr>
      <vt:lpstr>Contnd..</vt:lpstr>
      <vt:lpstr>Data Flow Testing</vt:lpstr>
      <vt:lpstr>Contnd..</vt:lpstr>
      <vt:lpstr>Loop Testing</vt:lpstr>
      <vt:lpstr>PowerPoint Presentation</vt:lpstr>
      <vt:lpstr>PowerPoint Presentation</vt:lpstr>
      <vt:lpstr>BLACK-BOX TESTING</vt:lpstr>
      <vt:lpstr>Contnd..</vt:lpstr>
      <vt:lpstr>Contnd..</vt:lpstr>
      <vt:lpstr>Graph-Based Testing Methods</vt:lpstr>
      <vt:lpstr> </vt:lpstr>
      <vt:lpstr>Contnd..</vt:lpstr>
      <vt:lpstr> </vt:lpstr>
      <vt:lpstr>Contnd..</vt:lpstr>
      <vt:lpstr>Contnd..</vt:lpstr>
      <vt:lpstr>Equivalence Partitioning</vt:lpstr>
      <vt:lpstr>Boundary Value Analysis</vt:lpstr>
      <vt:lpstr> </vt:lpstr>
      <vt:lpstr>Comparison Testing</vt:lpstr>
      <vt:lpstr>Orthogonal Array Testing</vt:lpstr>
      <vt:lpstr>Contnd..</vt:lpstr>
      <vt:lpstr> </vt:lpstr>
      <vt:lpstr>Levels of Testing</vt:lpstr>
      <vt:lpstr>Verification and Validation (V&amp;V)</vt:lpstr>
      <vt:lpstr>Levels of Testing</vt:lpstr>
      <vt:lpstr>Unit Testing</vt:lpstr>
      <vt:lpstr> </vt:lpstr>
      <vt:lpstr> </vt:lpstr>
      <vt:lpstr>Contnd..</vt:lpstr>
      <vt:lpstr>Integration Testing</vt:lpstr>
      <vt:lpstr>Incremental integration strategies</vt:lpstr>
      <vt:lpstr> </vt:lpstr>
      <vt:lpstr>Contnd..</vt:lpstr>
      <vt:lpstr> </vt:lpstr>
      <vt:lpstr> </vt:lpstr>
      <vt:lpstr>Regression Testing</vt:lpstr>
      <vt:lpstr>Contnd..</vt:lpstr>
      <vt:lpstr>Smoke Testing</vt:lpstr>
      <vt:lpstr>Contnd..</vt:lpstr>
      <vt:lpstr>Conclusion</vt:lpstr>
      <vt:lpstr>Integration Test Documentation</vt:lpstr>
      <vt:lpstr>VALIDATION TESTING- Testing Criteria </vt:lpstr>
      <vt:lpstr>Contnd..</vt:lpstr>
      <vt:lpstr>Contnd..</vt:lpstr>
      <vt:lpstr>PowerPoint Presentation</vt:lpstr>
      <vt:lpstr>System Testing</vt:lpstr>
      <vt:lpstr>Contnd..</vt:lpstr>
      <vt:lpstr>Contnd..</vt:lpstr>
      <vt:lpstr>Contnd..</vt:lpstr>
      <vt:lpstr>Contnd..</vt:lpstr>
      <vt:lpstr>Contnd..</vt:lpstr>
      <vt:lpstr>DEBUGGING</vt:lpstr>
      <vt:lpstr>Contnd..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module – V Implementation &amp; Testing</dc:title>
  <dc:creator>Amel Austine</dc:creator>
  <cp:lastModifiedBy>Amel</cp:lastModifiedBy>
  <cp:revision>252</cp:revision>
  <dcterms:created xsi:type="dcterms:W3CDTF">2013-04-14T15:33:25Z</dcterms:created>
  <dcterms:modified xsi:type="dcterms:W3CDTF">2017-04-01T09:33:36Z</dcterms:modified>
</cp:coreProperties>
</file>