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0" r:id="rId2"/>
    <p:sldId id="321" r:id="rId3"/>
    <p:sldId id="319" r:id="rId4"/>
    <p:sldId id="257" r:id="rId5"/>
    <p:sldId id="258" r:id="rId6"/>
    <p:sldId id="260" r:id="rId7"/>
    <p:sldId id="261" r:id="rId8"/>
    <p:sldId id="262" r:id="rId9"/>
    <p:sldId id="263" r:id="rId10"/>
    <p:sldId id="267" r:id="rId11"/>
    <p:sldId id="264"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47" d="100"/>
          <a:sy n="47" d="100"/>
        </p:scale>
        <p:origin x="-1176" y="-90"/>
      </p:cViewPr>
      <p:guideLst>
        <p:guide orient="horz" pos="2160"/>
        <p:guide pos="2880"/>
      </p:guideLst>
    </p:cSldViewPr>
  </p:slideViewPr>
  <p:outlineViewPr>
    <p:cViewPr>
      <p:scale>
        <a:sx n="33" d="100"/>
        <a:sy n="33" d="100"/>
      </p:scale>
      <p:origin x="0" y="118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5/7/2015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5/7/2015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SHELL FEATURES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normAutofit/>
          </a:bodyPr>
          <a:lstStyle/>
          <a:p>
            <a:pPr algn="just"/>
            <a:r>
              <a:rPr lang="en-US" sz="2800" dirty="0" smtClean="0"/>
              <a:t>Redirection is the process by which we specify that a file is to be used in place of one of the standard files</a:t>
            </a:r>
          </a:p>
          <a:p>
            <a:pPr algn="just"/>
            <a:r>
              <a:rPr lang="en-US" sz="2800" dirty="0" smtClean="0"/>
              <a:t>With input files, we call it input redirection</a:t>
            </a:r>
          </a:p>
          <a:p>
            <a:pPr algn="just"/>
            <a:r>
              <a:rPr lang="en-US" sz="2800" dirty="0" smtClean="0"/>
              <a:t> with output files, we call it output redirection and with the error file, we call it error redirection. </a:t>
            </a:r>
          </a:p>
          <a:p>
            <a:pPr algn="just"/>
            <a:r>
              <a:rPr lang="en-US" sz="2800" dirty="0" smtClean="0"/>
              <a:t>We use the stream descriptors for the standard files: 0 for standard input, 1 for standard output and 2 for standard error.</a:t>
            </a:r>
            <a:endParaRPr lang="en-IN" sz="2800" dirty="0" smtClean="0"/>
          </a:p>
          <a:p>
            <a:pPr algn="just"/>
            <a:endParaRPr lang="en-IN"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Redirecting input</a:t>
            </a:r>
            <a:r>
              <a:rPr lang="en-IN" dirty="0" smtClean="0"/>
              <a:t/>
            </a:r>
            <a:br>
              <a:rPr lang="en-IN" dirty="0" smtClean="0"/>
            </a:br>
            <a:endParaRPr lang="en-IN" dirty="0"/>
          </a:p>
        </p:txBody>
      </p:sp>
      <p:sp>
        <p:nvSpPr>
          <p:cNvPr id="3" name="Content Placeholder 2"/>
          <p:cNvSpPr>
            <a:spLocks noGrp="1"/>
          </p:cNvSpPr>
          <p:nvPr>
            <p:ph sz="quarter" idx="1"/>
          </p:nvPr>
        </p:nvSpPr>
        <p:spPr/>
        <p:txBody>
          <a:bodyPr>
            <a:noAutofit/>
          </a:bodyPr>
          <a:lstStyle/>
          <a:p>
            <a:pPr algn="just"/>
            <a:r>
              <a:rPr lang="en-US" sz="2800" dirty="0" smtClean="0"/>
              <a:t>We can redirect the standard input from the keyboard to any text file. </a:t>
            </a:r>
          </a:p>
          <a:p>
            <a:pPr algn="just"/>
            <a:r>
              <a:rPr lang="en-US" sz="2800" dirty="0" smtClean="0"/>
              <a:t>The input redirection operator is the less than character (&lt;)</a:t>
            </a:r>
          </a:p>
          <a:p>
            <a:pPr algn="just"/>
            <a:r>
              <a:rPr lang="en-US" sz="2800" dirty="0" smtClean="0"/>
              <a:t> The redirection can be specified in two ways. </a:t>
            </a:r>
          </a:p>
          <a:p>
            <a:pPr algn="just"/>
            <a:r>
              <a:rPr lang="en-US" sz="2800" dirty="0" smtClean="0"/>
              <a:t>The first method explicitly specifies that the redirection is applied to standard input by coding the 0 descriptor (command 0&lt; file1). </a:t>
            </a:r>
          </a:p>
          <a:p>
            <a:pPr algn="just"/>
            <a:r>
              <a:rPr lang="en-US" sz="2800" dirty="0" smtClean="0"/>
              <a:t>The second method omits the descriptor (command &lt; file1).</a:t>
            </a:r>
            <a:endParaRPr lang="en-IN" sz="2800" dirty="0" smtClean="0"/>
          </a:p>
          <a:p>
            <a:pPr algn="just">
              <a:buNone/>
            </a:pPr>
            <a:endParaRPr lang="en-IN" sz="2800" dirty="0" smtClean="0"/>
          </a:p>
          <a:p>
            <a:pPr algn="just"/>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Redirecting output </a:t>
            </a:r>
            <a:r>
              <a:rPr lang="en-IN" dirty="0" smtClean="0"/>
              <a:t/>
            </a:r>
            <a:br>
              <a:rPr lang="en-IN" dirty="0" smtClean="0"/>
            </a:br>
            <a:endParaRPr lang="en-IN" dirty="0"/>
          </a:p>
        </p:txBody>
      </p:sp>
      <p:sp>
        <p:nvSpPr>
          <p:cNvPr id="3" name="Content Placeholder 2"/>
          <p:cNvSpPr>
            <a:spLocks noGrp="1"/>
          </p:cNvSpPr>
          <p:nvPr>
            <p:ph sz="quarter" idx="1"/>
          </p:nvPr>
        </p:nvSpPr>
        <p:spPr/>
        <p:txBody>
          <a:bodyPr>
            <a:noAutofit/>
          </a:bodyPr>
          <a:lstStyle/>
          <a:p>
            <a:pPr algn="just"/>
            <a:r>
              <a:rPr lang="en-US" sz="2800" dirty="0" smtClean="0"/>
              <a:t>When we redirect standard output, the command’s output is copied to a file rather than displayed on the monitor. </a:t>
            </a:r>
          </a:p>
          <a:p>
            <a:pPr algn="just"/>
            <a:r>
              <a:rPr lang="en-US" sz="2800" dirty="0" smtClean="0"/>
              <a:t>There are two basic redirection operators for standard output. Both start with a greater than character (&gt;). </a:t>
            </a:r>
          </a:p>
          <a:p>
            <a:pPr algn="just"/>
            <a:r>
              <a:rPr lang="en-US" sz="2800" dirty="0" smtClean="0"/>
              <a:t>If you want the file to contain only the output from this execution of the command, you use one greater than token (&gt;). </a:t>
            </a:r>
          </a:p>
          <a:p>
            <a:pPr algn="just"/>
            <a:r>
              <a:rPr lang="en-US" sz="2800" dirty="0" smtClean="0"/>
              <a:t>In this case, when you redirect the output to a file that doesn’t exist, UNIX creates it and writes the output</a:t>
            </a:r>
            <a:endParaRPr lang="en-IN"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a:bodyPr>
          <a:lstStyle/>
          <a:p>
            <a:pPr algn="just"/>
            <a:r>
              <a:rPr lang="en-US" sz="2800" dirty="0" smtClean="0"/>
              <a:t>If you want to append the output to the file, the redirection token is two greater than characters (&gt;&gt;). </a:t>
            </a:r>
          </a:p>
          <a:p>
            <a:pPr algn="just"/>
            <a:r>
              <a:rPr lang="en-US" sz="2800" dirty="0" smtClean="0"/>
              <a:t>When you append output, if the file doesn’t exist, UNIX creates it and writes the output. If it already exists, however, UNIX moves to the end of the file before writing any new output.</a:t>
            </a:r>
            <a:endParaRPr lang="en-IN" sz="2800" dirty="0" smtClean="0"/>
          </a:p>
          <a:p>
            <a:pPr algn="just"/>
            <a:endParaRPr lang="en-IN"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IN" dirty="0" smtClean="0"/>
              <a:t/>
            </a:r>
            <a:br>
              <a:rPr lang="en-IN" dirty="0" smtClean="0"/>
            </a:br>
            <a:r>
              <a:rPr lang="en-US" b="1" dirty="0" smtClean="0"/>
              <a:t>Redirecting Errors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When we redirect error, the error is copied to a file rather than displayed on the monitor</a:t>
            </a:r>
          </a:p>
          <a:p>
            <a:pPr algn="just"/>
            <a:r>
              <a:rPr lang="en-US" sz="2800" dirty="0" smtClean="0"/>
              <a:t>Consider the example where we want to do the long listing of permissions of two files. If both are valid, one displays after the other. If only one file is valid, it displays an error message for the other one on the same monitor.</a:t>
            </a:r>
          </a:p>
          <a:p>
            <a:r>
              <a:rPr lang="en-US" sz="2800" b="1" i="1" dirty="0" err="1" smtClean="0"/>
              <a:t>ls</a:t>
            </a:r>
            <a:r>
              <a:rPr lang="en-US" sz="2800" b="1" i="1" dirty="0" smtClean="0"/>
              <a:t>  -l file1 file2</a:t>
            </a:r>
          </a:p>
          <a:p>
            <a:pPr>
              <a:buNone/>
            </a:pPr>
            <a:r>
              <a:rPr lang="en-US" sz="2800" b="1" i="1" dirty="0" smtClean="0"/>
              <a:t>	-</a:t>
            </a:r>
            <a:r>
              <a:rPr lang="en-US" sz="2800" b="1" i="1" dirty="0" err="1" smtClean="0"/>
              <a:t>rw</a:t>
            </a:r>
            <a:r>
              <a:rPr lang="en-US" sz="2800" b="1" i="1" dirty="0" smtClean="0"/>
              <a:t>-r--r-- 1 root </a:t>
            </a:r>
            <a:r>
              <a:rPr lang="en-US" sz="2800" b="1" i="1" dirty="0" err="1" smtClean="0"/>
              <a:t>root</a:t>
            </a:r>
            <a:r>
              <a:rPr lang="en-US" sz="2800" b="1" i="1" dirty="0" smtClean="0"/>
              <a:t> 6338 Oct 20 09:42 file1</a:t>
            </a:r>
            <a:endParaRPr lang="en-IN" sz="2800" dirty="0" smtClean="0"/>
          </a:p>
          <a:p>
            <a:pPr>
              <a:buNone/>
            </a:pPr>
            <a:r>
              <a:rPr lang="en-US" sz="2800" b="1" i="1" dirty="0" smtClean="0"/>
              <a:t>	</a:t>
            </a:r>
            <a:r>
              <a:rPr lang="en-US" sz="2800" b="1" i="1" dirty="0" err="1" smtClean="0"/>
              <a:t>ls</a:t>
            </a:r>
            <a:r>
              <a:rPr lang="en-US" sz="2800" b="1" i="1" dirty="0" smtClean="0"/>
              <a:t>: cannot access file2: No such file or directory</a:t>
            </a:r>
            <a:endParaRPr lang="en-IN" sz="2800" dirty="0" smtClean="0"/>
          </a:p>
          <a:p>
            <a:pPr algn="just"/>
            <a:endParaRPr lang="en-IN" sz="2800" dirty="0" smtClean="0"/>
          </a:p>
          <a:p>
            <a:pPr algn="just"/>
            <a:endParaRPr lang="en-IN"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normAutofit/>
          </a:bodyPr>
          <a:lstStyle/>
          <a:p>
            <a:pPr algn="just"/>
            <a:r>
              <a:rPr lang="en-US" sz="2800" dirty="0" smtClean="0"/>
              <a:t>We can redirect the standard output to a file and leave the standard error file assigned to the monitor.</a:t>
            </a:r>
            <a:endParaRPr lang="en-IN" sz="2800" dirty="0" smtClean="0"/>
          </a:p>
          <a:p>
            <a:pPr algn="just"/>
            <a:r>
              <a:rPr lang="en-US" sz="2800" b="1" i="1" dirty="0" err="1" smtClean="0"/>
              <a:t>ls</a:t>
            </a:r>
            <a:r>
              <a:rPr lang="en-US" sz="2800" b="1" i="1" dirty="0" smtClean="0"/>
              <a:t> -l file1 file2  1&gt;</a:t>
            </a:r>
            <a:r>
              <a:rPr lang="en-US" sz="2800" b="1" i="1" dirty="0" err="1" smtClean="0"/>
              <a:t>fileList</a:t>
            </a:r>
            <a:endParaRPr lang="en-IN" sz="2800" dirty="0" smtClean="0"/>
          </a:p>
          <a:p>
            <a:pPr algn="just">
              <a:buNone/>
            </a:pPr>
            <a:r>
              <a:rPr lang="en-US" sz="2800" b="1" i="1" dirty="0" smtClean="0"/>
              <a:t>	</a:t>
            </a:r>
            <a:r>
              <a:rPr lang="en-US" sz="2800" b="1" i="1" dirty="0" err="1" smtClean="0"/>
              <a:t>ls</a:t>
            </a:r>
            <a:r>
              <a:rPr lang="en-US" sz="2800" b="1" i="1" dirty="0" smtClean="0"/>
              <a:t>: cannot access file2: No such file or directory</a:t>
            </a:r>
            <a:endParaRPr lang="en-IN" sz="2800" dirty="0" smtClean="0"/>
          </a:p>
          <a:p>
            <a:pPr algn="just"/>
            <a:r>
              <a:rPr lang="en-US" sz="2800" b="1" i="1" dirty="0" smtClean="0"/>
              <a:t>more </a:t>
            </a:r>
            <a:r>
              <a:rPr lang="en-US" sz="2800" b="1" i="1" dirty="0" err="1" smtClean="0"/>
              <a:t>fileList</a:t>
            </a:r>
            <a:endParaRPr lang="en-IN" sz="2800" dirty="0" smtClean="0"/>
          </a:p>
          <a:p>
            <a:pPr algn="just">
              <a:buNone/>
            </a:pPr>
            <a:r>
              <a:rPr lang="en-US" sz="2800" b="1" i="1" dirty="0" smtClean="0"/>
              <a:t>	-</a:t>
            </a:r>
            <a:r>
              <a:rPr lang="en-US" sz="2800" b="1" i="1" dirty="0" err="1" smtClean="0"/>
              <a:t>rw</a:t>
            </a:r>
            <a:r>
              <a:rPr lang="en-US" sz="2800" b="1" i="1" dirty="0" smtClean="0"/>
              <a:t>-r--r-- 1 root </a:t>
            </a:r>
            <a:r>
              <a:rPr lang="en-US" sz="2800" b="1" i="1" dirty="0" err="1" smtClean="0"/>
              <a:t>root</a:t>
            </a:r>
            <a:r>
              <a:rPr lang="en-US" sz="2800" b="1" i="1" dirty="0" smtClean="0"/>
              <a:t> 6338 Oct 20 09:42 file1</a:t>
            </a:r>
            <a:endParaRPr lang="en-IN" sz="2800" dirty="0" smtClean="0"/>
          </a:p>
          <a:p>
            <a:pPr algn="just"/>
            <a:endParaRPr lang="en-IN"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28600"/>
            <a:ext cx="7772400" cy="5791200"/>
          </a:xfrm>
        </p:spPr>
        <p:txBody>
          <a:bodyPr/>
          <a:lstStyle/>
          <a:p>
            <a:pPr algn="just"/>
            <a:r>
              <a:rPr lang="en-US" dirty="0" smtClean="0"/>
              <a:t>we can redirect both the standard output and standard error - to files. Look at the following example:</a:t>
            </a:r>
            <a:endParaRPr lang="en-IN" dirty="0" smtClean="0"/>
          </a:p>
          <a:p>
            <a:pPr algn="just"/>
            <a:r>
              <a:rPr lang="en-US" b="1" i="1" dirty="0" err="1" smtClean="0"/>
              <a:t>ls</a:t>
            </a:r>
            <a:r>
              <a:rPr lang="en-US" b="1" i="1" dirty="0" smtClean="0"/>
              <a:t> -l file1 file2 1&gt;</a:t>
            </a:r>
            <a:r>
              <a:rPr lang="en-US" b="1" i="1" dirty="0" err="1" smtClean="0"/>
              <a:t>myStdOut</a:t>
            </a:r>
            <a:r>
              <a:rPr lang="en-US" b="1" i="1" dirty="0" smtClean="0"/>
              <a:t> </a:t>
            </a:r>
            <a:r>
              <a:rPr lang="en-US" b="1" i="1" dirty="0" smtClean="0"/>
              <a:t>2&gt;</a:t>
            </a:r>
            <a:r>
              <a:rPr lang="en-US" b="1" i="1" dirty="0" err="1" smtClean="0"/>
              <a:t>myStdErr</a:t>
            </a:r>
            <a:endParaRPr lang="en-US" b="1" i="1" dirty="0" smtClean="0"/>
          </a:p>
          <a:p>
            <a:pPr algn="just"/>
            <a:endParaRPr lang="en-IN" dirty="0" smtClean="0"/>
          </a:p>
          <a:p>
            <a:pPr algn="just"/>
            <a:r>
              <a:rPr lang="en-US" b="1" i="1" dirty="0" smtClean="0"/>
              <a:t>more </a:t>
            </a:r>
            <a:r>
              <a:rPr lang="en-US" b="1" i="1" dirty="0" err="1" smtClean="0"/>
              <a:t>myStdOut</a:t>
            </a:r>
            <a:endParaRPr lang="en-IN" dirty="0" smtClean="0"/>
          </a:p>
          <a:p>
            <a:pPr algn="just">
              <a:buNone/>
            </a:pPr>
            <a:r>
              <a:rPr lang="en-US" b="1" i="1" dirty="0" smtClean="0"/>
              <a:t>	-</a:t>
            </a:r>
            <a:r>
              <a:rPr lang="en-US" b="1" i="1" dirty="0" err="1" smtClean="0"/>
              <a:t>rw</a:t>
            </a:r>
            <a:r>
              <a:rPr lang="en-US" b="1" i="1" dirty="0" smtClean="0"/>
              <a:t>-r--r-- 1 root </a:t>
            </a:r>
            <a:r>
              <a:rPr lang="en-US" b="1" i="1" dirty="0" err="1" smtClean="0"/>
              <a:t>root</a:t>
            </a:r>
            <a:r>
              <a:rPr lang="en-US" b="1" i="1" dirty="0" smtClean="0"/>
              <a:t> 6338 Oct 20 09:42 iptables.lst</a:t>
            </a:r>
            <a:endParaRPr lang="en-IN" dirty="0" smtClean="0"/>
          </a:p>
          <a:p>
            <a:pPr algn="just"/>
            <a:r>
              <a:rPr lang="en-US" b="1" i="1" dirty="0" smtClean="0"/>
              <a:t>more </a:t>
            </a:r>
            <a:r>
              <a:rPr lang="en-US" b="1" i="1" dirty="0" err="1" smtClean="0"/>
              <a:t>myStdErr</a:t>
            </a:r>
            <a:endParaRPr lang="en-IN" dirty="0" smtClean="0"/>
          </a:p>
          <a:p>
            <a:pPr algn="just">
              <a:buNone/>
            </a:pPr>
            <a:r>
              <a:rPr lang="en-US" b="1" i="1" dirty="0" err="1" smtClean="0"/>
              <a:t>ls</a:t>
            </a:r>
            <a:r>
              <a:rPr lang="en-US" b="1" i="1" dirty="0" smtClean="0"/>
              <a:t>: cannot access </a:t>
            </a:r>
            <a:r>
              <a:rPr lang="en-US" b="1" i="1" dirty="0" err="1" smtClean="0"/>
              <a:t>noFile</a:t>
            </a:r>
            <a:r>
              <a:rPr lang="en-US" b="1" i="1" dirty="0" smtClean="0"/>
              <a:t>: No such file or </a:t>
            </a:r>
            <a:r>
              <a:rPr lang="en-US" b="1" i="1" dirty="0" smtClean="0"/>
              <a:t>directory</a:t>
            </a:r>
          </a:p>
          <a:p>
            <a:pPr algn="just">
              <a:buNone/>
            </a:pPr>
            <a:endParaRPr lang="en-US" b="1" i="1" dirty="0" smtClean="0"/>
          </a:p>
          <a:p>
            <a:pPr algn="just">
              <a:buNone/>
            </a:pPr>
            <a:r>
              <a:rPr lang="en-US" b="1" i="1" dirty="0" smtClean="0"/>
              <a:t>//here the output </a:t>
            </a:r>
            <a:r>
              <a:rPr lang="en-US" b="1" i="1" dirty="0" smtClean="0"/>
              <a:t>is directed </a:t>
            </a:r>
            <a:r>
              <a:rPr lang="en-US" b="1" i="1" dirty="0" smtClean="0"/>
              <a:t>to </a:t>
            </a:r>
            <a:r>
              <a:rPr lang="en-US" b="1" i="1" dirty="0" err="1" smtClean="0"/>
              <a:t>myStdOut</a:t>
            </a:r>
            <a:r>
              <a:rPr lang="en-US" b="1" i="1" dirty="0" smtClean="0"/>
              <a:t> and error redirected to </a:t>
            </a:r>
            <a:r>
              <a:rPr lang="en-US" b="1" i="1" dirty="0" err="1" smtClean="0"/>
              <a:t>myStdErr</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lstStyle/>
          <a:p>
            <a:pPr algn="just"/>
            <a:r>
              <a:rPr lang="en-US" dirty="0" smtClean="0"/>
              <a:t>To write all output to the same file, we must tell UNIX that the second file is really the same as the first. We do this with another operator, the ampersand (&amp;) operator.</a:t>
            </a:r>
            <a:endParaRPr lang="en-IN" dirty="0" smtClean="0"/>
          </a:p>
          <a:p>
            <a:pPr algn="just"/>
            <a:r>
              <a:rPr lang="en-US" b="1" i="1" dirty="0" err="1" smtClean="0"/>
              <a:t>ls</a:t>
            </a:r>
            <a:r>
              <a:rPr lang="en-US" b="1" i="1" dirty="0" smtClean="0"/>
              <a:t> -l file1 file2 1&gt;</a:t>
            </a:r>
            <a:r>
              <a:rPr lang="en-US" b="1" i="1" dirty="0" err="1" smtClean="0"/>
              <a:t>myStdOut</a:t>
            </a:r>
            <a:r>
              <a:rPr lang="en-US" b="1" i="1" dirty="0" smtClean="0"/>
              <a:t> 2&gt;&amp;1</a:t>
            </a:r>
            <a:endParaRPr lang="en-IN" dirty="0" smtClean="0"/>
          </a:p>
          <a:p>
            <a:pPr algn="just"/>
            <a:r>
              <a:rPr lang="en-US" b="1" i="1" dirty="0" smtClean="0"/>
              <a:t>more </a:t>
            </a:r>
            <a:r>
              <a:rPr lang="en-US" b="1" i="1" dirty="0" err="1" smtClean="0"/>
              <a:t>myStdOut</a:t>
            </a:r>
            <a:endParaRPr lang="en-IN" dirty="0" smtClean="0"/>
          </a:p>
          <a:p>
            <a:pPr algn="just">
              <a:buNone/>
            </a:pPr>
            <a:r>
              <a:rPr lang="en-US" b="1" i="1" dirty="0" smtClean="0"/>
              <a:t>	</a:t>
            </a:r>
            <a:r>
              <a:rPr lang="en-US" b="1" i="1" dirty="0" err="1" smtClean="0"/>
              <a:t>ls</a:t>
            </a:r>
            <a:r>
              <a:rPr lang="en-US" b="1" i="1" dirty="0" smtClean="0"/>
              <a:t>: cannot access </a:t>
            </a:r>
            <a:r>
              <a:rPr lang="en-US" b="1" i="1" dirty="0" err="1" smtClean="0"/>
              <a:t>noFile</a:t>
            </a:r>
            <a:r>
              <a:rPr lang="en-US" b="1" i="1" dirty="0" smtClean="0"/>
              <a:t>: No such file or directory</a:t>
            </a:r>
            <a:endParaRPr lang="en-IN" dirty="0" smtClean="0"/>
          </a:p>
          <a:p>
            <a:pPr algn="just">
              <a:buNone/>
            </a:pPr>
            <a:r>
              <a:rPr lang="en-US" b="1" i="1" dirty="0" smtClean="0"/>
              <a:t>	-</a:t>
            </a:r>
            <a:r>
              <a:rPr lang="en-US" b="1" i="1" dirty="0" err="1" smtClean="0"/>
              <a:t>rw</a:t>
            </a:r>
            <a:r>
              <a:rPr lang="en-US" b="1" i="1" dirty="0" smtClean="0"/>
              <a:t>-r--</a:t>
            </a:r>
            <a:r>
              <a:rPr lang="en-US" b="1" i="1" dirty="0" smtClean="0"/>
              <a:t>r-- </a:t>
            </a:r>
            <a:r>
              <a:rPr lang="en-US" b="1" i="1" dirty="0" smtClean="0"/>
              <a:t>1 root </a:t>
            </a:r>
            <a:r>
              <a:rPr lang="en-US" b="1" i="1" dirty="0" err="1" smtClean="0"/>
              <a:t>root</a:t>
            </a:r>
            <a:r>
              <a:rPr lang="en-US" b="1" i="1" dirty="0" smtClean="0"/>
              <a:t> 6338 Oct 20 09:42 </a:t>
            </a:r>
            <a:r>
              <a:rPr lang="en-US" b="1" i="1" dirty="0" smtClean="0"/>
              <a:t>iptables.lst</a:t>
            </a:r>
          </a:p>
          <a:p>
            <a:pPr algn="just">
              <a:buNone/>
            </a:pPr>
            <a:endParaRPr lang="en-US" b="1" i="1" dirty="0" smtClean="0"/>
          </a:p>
          <a:p>
            <a:pPr algn="just">
              <a:buNone/>
            </a:pPr>
            <a:r>
              <a:rPr lang="en-US" b="1" i="1" dirty="0" smtClean="0"/>
              <a:t>//Here  output and error redirected to the same file named </a:t>
            </a:r>
            <a:r>
              <a:rPr lang="en-US" b="1" i="1" dirty="0" err="1" smtClean="0"/>
              <a:t>myStdOut</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785818"/>
          </a:xfrm>
        </p:spPr>
        <p:txBody>
          <a:bodyPr/>
          <a:lstStyle/>
          <a:p>
            <a:r>
              <a:rPr lang="en-US" dirty="0" smtClean="0"/>
              <a:t>pipe operator</a:t>
            </a:r>
            <a:endParaRPr lang="en-IN" dirty="0"/>
          </a:p>
        </p:txBody>
      </p:sp>
      <p:sp>
        <p:nvSpPr>
          <p:cNvPr id="3" name="Content Placeholder 2"/>
          <p:cNvSpPr>
            <a:spLocks noGrp="1"/>
          </p:cNvSpPr>
          <p:nvPr>
            <p:ph sz="quarter" idx="1"/>
          </p:nvPr>
        </p:nvSpPr>
        <p:spPr>
          <a:xfrm>
            <a:off x="914400" y="1000108"/>
            <a:ext cx="7772400" cy="5572164"/>
          </a:xfrm>
        </p:spPr>
        <p:txBody>
          <a:bodyPr>
            <a:noAutofit/>
          </a:bodyPr>
          <a:lstStyle/>
          <a:p>
            <a:pPr algn="just"/>
            <a:r>
              <a:rPr lang="en-US" sz="2800" dirty="0" smtClean="0"/>
              <a:t>temporarily saves the output of one command in a buffer that is being used at the same time as the input of next command</a:t>
            </a:r>
          </a:p>
          <a:p>
            <a:r>
              <a:rPr lang="en-US" sz="2800" dirty="0" smtClean="0"/>
              <a:t>pipe is an operator, not a command   (|)</a:t>
            </a:r>
          </a:p>
          <a:p>
            <a:r>
              <a:rPr lang="en-US" sz="2800" dirty="0" smtClean="0"/>
              <a:t>must be placed between two commands</a:t>
            </a:r>
          </a:p>
          <a:p>
            <a:pPr algn="just"/>
            <a:r>
              <a:rPr lang="en-US" sz="2800" dirty="0" smtClean="0"/>
              <a:t>the first command must be able to send its output to a standard output</a:t>
            </a:r>
          </a:p>
          <a:p>
            <a:pPr algn="just"/>
            <a:r>
              <a:rPr lang="en-US" sz="2800" dirty="0" smtClean="0"/>
              <a:t>the second command must be able to read its input from standard input</a:t>
            </a:r>
          </a:p>
          <a:p>
            <a:pPr algn="just"/>
            <a:r>
              <a:rPr lang="en-US" sz="2800" dirty="0" smtClean="0"/>
              <a:t>pipe receives its input from standard output and send it to next command through standard input</a:t>
            </a:r>
          </a:p>
          <a:p>
            <a:pPr algn="just"/>
            <a:r>
              <a:rPr lang="en-US" sz="2800" dirty="0" smtClean="0"/>
              <a:t>who | more</a:t>
            </a:r>
          </a:p>
          <a:p>
            <a:pPr algn="just"/>
            <a:endParaRPr lang="en-US" sz="2800" dirty="0" smtClean="0"/>
          </a:p>
          <a:p>
            <a:pPr algn="just"/>
            <a:endParaRPr lang="en-IN"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tee command</a:t>
            </a:r>
            <a:endParaRPr lang="en-IN" dirty="0"/>
          </a:p>
        </p:txBody>
      </p:sp>
      <p:sp>
        <p:nvSpPr>
          <p:cNvPr id="3" name="Content Placeholder 2"/>
          <p:cNvSpPr>
            <a:spLocks noGrp="1"/>
          </p:cNvSpPr>
          <p:nvPr>
            <p:ph sz="quarter" idx="1"/>
          </p:nvPr>
        </p:nvSpPr>
        <p:spPr>
          <a:xfrm>
            <a:off x="914400" y="1214422"/>
            <a:ext cx="7772400" cy="4805378"/>
          </a:xfrm>
        </p:spPr>
        <p:txBody>
          <a:bodyPr>
            <a:normAutofit/>
          </a:bodyPr>
          <a:lstStyle/>
          <a:p>
            <a:r>
              <a:rPr lang="en-US" sz="2800" dirty="0" smtClean="0"/>
              <a:t>copies standard input to standard output and at same time copies it in to one or more files</a:t>
            </a:r>
          </a:p>
          <a:p>
            <a:r>
              <a:rPr lang="en-US" sz="2800" dirty="0" smtClean="0"/>
              <a:t>create output files if they don’t exist and overwrites them if already exists</a:t>
            </a:r>
          </a:p>
          <a:p>
            <a:r>
              <a:rPr lang="en-US" sz="2800" dirty="0" smtClean="0"/>
              <a:t>to prevent files from overwritten, use –a  option </a:t>
            </a:r>
          </a:p>
          <a:p>
            <a:r>
              <a:rPr lang="en-US" sz="2800" dirty="0" smtClean="0"/>
              <a:t>who | tee file1</a:t>
            </a:r>
            <a:endParaRPr lang="en-IN"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81000"/>
            <a:ext cx="7772400" cy="5638800"/>
          </a:xfrm>
        </p:spPr>
        <p:txBody>
          <a:bodyPr/>
          <a:lstStyle/>
          <a:p>
            <a:r>
              <a:rPr lang="en-US" dirty="0" smtClean="0">
                <a:solidFill>
                  <a:srgbClr val="FF0000"/>
                </a:solidFill>
              </a:rPr>
              <a:t>Redirection</a:t>
            </a:r>
          </a:p>
          <a:p>
            <a:r>
              <a:rPr lang="en-US" dirty="0" smtClean="0"/>
              <a:t>Pipe</a:t>
            </a:r>
          </a:p>
          <a:p>
            <a:r>
              <a:rPr lang="en-US" dirty="0" smtClean="0"/>
              <a:t>Tee</a:t>
            </a:r>
          </a:p>
          <a:p>
            <a:r>
              <a:rPr lang="en-US" dirty="0" smtClean="0"/>
              <a:t>Combining commands</a:t>
            </a:r>
          </a:p>
          <a:p>
            <a:r>
              <a:rPr lang="en-US" dirty="0" smtClean="0"/>
              <a:t>Quotes</a:t>
            </a:r>
          </a:p>
          <a:p>
            <a:r>
              <a:rPr lang="en-US" dirty="0" smtClean="0">
                <a:solidFill>
                  <a:srgbClr val="FF0000"/>
                </a:solidFill>
              </a:rPr>
              <a:t>Command substitution</a:t>
            </a:r>
          </a:p>
          <a:p>
            <a:r>
              <a:rPr lang="en-US" dirty="0" smtClean="0"/>
              <a:t>Job control </a:t>
            </a:r>
          </a:p>
          <a:p>
            <a:r>
              <a:rPr lang="en-US" dirty="0" smtClean="0">
                <a:solidFill>
                  <a:srgbClr val="FF0000"/>
                </a:solidFill>
              </a:rPr>
              <a:t>Alias </a:t>
            </a:r>
          </a:p>
          <a:p>
            <a:r>
              <a:rPr lang="en-US" dirty="0" smtClean="0">
                <a:solidFill>
                  <a:srgbClr val="FF0000"/>
                </a:solidFill>
              </a:rPr>
              <a:t>Shell &amp; Environment variables</a:t>
            </a:r>
          </a:p>
          <a:p>
            <a:r>
              <a:rPr lang="en-US" dirty="0" smtClean="0"/>
              <a:t>Customization of </a:t>
            </a:r>
            <a:r>
              <a:rPr lang="en-US" dirty="0" smtClean="0"/>
              <a:t>Shell &amp; Environment </a:t>
            </a:r>
            <a:r>
              <a:rPr lang="en-US" dirty="0" smtClean="0"/>
              <a:t>variables (temporary &amp; permanent)</a:t>
            </a:r>
          </a:p>
          <a:p>
            <a:r>
              <a:rPr lang="en-US" dirty="0" smtClean="0">
                <a:solidFill>
                  <a:srgbClr val="FF0000"/>
                </a:solidFill>
              </a:rPr>
              <a:t>Startup and shutdown scripts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 </a:t>
            </a:r>
            <a:r>
              <a:rPr lang="en-US" dirty="0" smtClean="0"/>
              <a:t>execution (combining commands)</a:t>
            </a:r>
            <a:endParaRPr lang="en-IN" dirty="0"/>
          </a:p>
        </p:txBody>
      </p:sp>
      <p:sp>
        <p:nvSpPr>
          <p:cNvPr id="3" name="Content Placeholder 2"/>
          <p:cNvSpPr>
            <a:spLocks noGrp="1"/>
          </p:cNvSpPr>
          <p:nvPr>
            <p:ph sz="quarter" idx="1"/>
          </p:nvPr>
        </p:nvSpPr>
        <p:spPr/>
        <p:txBody>
          <a:bodyPr>
            <a:normAutofit/>
          </a:bodyPr>
          <a:lstStyle/>
          <a:p>
            <a:pPr>
              <a:buNone/>
            </a:pPr>
            <a:r>
              <a:rPr lang="en-US" sz="2800" dirty="0" smtClean="0"/>
              <a:t>formats for combining multiple commands in to one line</a:t>
            </a:r>
          </a:p>
          <a:p>
            <a:r>
              <a:rPr lang="en-US" sz="2800" dirty="0" smtClean="0"/>
              <a:t>sequenced commands</a:t>
            </a:r>
          </a:p>
          <a:p>
            <a:r>
              <a:rPr lang="en-US" sz="2800" dirty="0" smtClean="0"/>
              <a:t>grouped commands</a:t>
            </a:r>
          </a:p>
          <a:p>
            <a:r>
              <a:rPr lang="en-US" sz="2800" dirty="0" smtClean="0"/>
              <a:t>chained commands </a:t>
            </a:r>
          </a:p>
          <a:p>
            <a:r>
              <a:rPr lang="en-US" sz="2800" dirty="0" smtClean="0"/>
              <a:t>conditional commands</a:t>
            </a:r>
            <a:endParaRPr lang="en-IN"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sequenced commands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A sequence of commands can be entered on one line.</a:t>
            </a:r>
          </a:p>
          <a:p>
            <a:pPr algn="just"/>
            <a:r>
              <a:rPr lang="en-US" sz="2800" dirty="0" smtClean="0"/>
              <a:t>Each command must be separated from its predecessor by a semicolon.</a:t>
            </a:r>
          </a:p>
          <a:p>
            <a:pPr algn="just"/>
            <a:r>
              <a:rPr lang="en-US" sz="2800" dirty="0" smtClean="0"/>
              <a:t> There is no direct relationship between the commands; that is, one command does not communicate with the other. </a:t>
            </a:r>
          </a:p>
          <a:p>
            <a:pPr algn="just"/>
            <a:r>
              <a:rPr lang="en-US" sz="2800" dirty="0" smtClean="0"/>
              <a:t>They are simply combined into one line and executed</a:t>
            </a:r>
          </a:p>
          <a:p>
            <a:pPr algn="just">
              <a:buNone/>
            </a:pPr>
            <a:r>
              <a:rPr lang="en-US" sz="2800" dirty="0" smtClean="0"/>
              <a:t>	who &gt; f1;date&gt;f2</a:t>
            </a:r>
            <a:endParaRPr lang="en-IN"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grouped commands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When we group commands, we apply the same operation to the group. </a:t>
            </a:r>
          </a:p>
          <a:p>
            <a:pPr algn="just"/>
            <a:r>
              <a:rPr lang="en-US" sz="2800" dirty="0" smtClean="0"/>
              <a:t>Commands are grouped by placing them in parentheses</a:t>
            </a:r>
          </a:p>
          <a:p>
            <a:pPr algn="just">
              <a:buNone/>
            </a:pPr>
            <a:r>
              <a:rPr lang="en-US" sz="2800" dirty="0" smtClean="0"/>
              <a:t>(who ; date)&gt;&gt;f1</a:t>
            </a:r>
            <a:endParaRPr lang="en-IN" sz="2800" dirty="0" smtClean="0"/>
          </a:p>
          <a:p>
            <a:pPr algn="just"/>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commands</a:t>
            </a:r>
            <a:endParaRPr lang="en-IN" dirty="0"/>
          </a:p>
        </p:txBody>
      </p:sp>
      <p:sp>
        <p:nvSpPr>
          <p:cNvPr id="3" name="Content Placeholder 2"/>
          <p:cNvSpPr>
            <a:spLocks noGrp="1"/>
          </p:cNvSpPr>
          <p:nvPr>
            <p:ph sz="quarter" idx="1"/>
          </p:nvPr>
        </p:nvSpPr>
        <p:spPr/>
        <p:txBody>
          <a:bodyPr>
            <a:normAutofit/>
          </a:bodyPr>
          <a:lstStyle/>
          <a:p>
            <a:r>
              <a:rPr lang="en-US" sz="2800" dirty="0" smtClean="0"/>
              <a:t>direct relationship between commands</a:t>
            </a:r>
          </a:p>
          <a:p>
            <a:r>
              <a:rPr lang="en-US" sz="2800" dirty="0" smtClean="0"/>
              <a:t>output of first becomes the input to the second</a:t>
            </a:r>
          </a:p>
          <a:p>
            <a:r>
              <a:rPr lang="en-US" sz="2800" dirty="0" smtClean="0"/>
              <a:t>who | more</a:t>
            </a:r>
          </a:p>
          <a:p>
            <a:endParaRPr lang="en-US" sz="2800" dirty="0" smtClean="0"/>
          </a:p>
          <a:p>
            <a:endParaRPr lang="en-IN"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conditional commands</a:t>
            </a:r>
            <a:endParaRPr lang="en-IN" dirty="0"/>
          </a:p>
        </p:txBody>
      </p:sp>
      <p:sp>
        <p:nvSpPr>
          <p:cNvPr id="3" name="Content Placeholder 2"/>
          <p:cNvSpPr>
            <a:spLocks noGrp="1"/>
          </p:cNvSpPr>
          <p:nvPr>
            <p:ph sz="quarter" idx="1"/>
          </p:nvPr>
        </p:nvSpPr>
        <p:spPr>
          <a:xfrm>
            <a:off x="914400" y="1214422"/>
            <a:ext cx="7772400" cy="4805378"/>
          </a:xfrm>
        </p:spPr>
        <p:txBody>
          <a:bodyPr>
            <a:normAutofit/>
          </a:bodyPr>
          <a:lstStyle/>
          <a:p>
            <a:pPr algn="just"/>
            <a:r>
              <a:rPr lang="en-US" sz="2800" dirty="0" smtClean="0"/>
              <a:t>combining two or more commands using conditional relationships (&amp;&amp; and ||)</a:t>
            </a:r>
          </a:p>
          <a:p>
            <a:pPr algn="just"/>
            <a:r>
              <a:rPr lang="en-US" sz="2800" dirty="0" smtClean="0"/>
              <a:t>when two commands are combined using logical &amp;&amp;, the second executes only if the first  command is successful</a:t>
            </a:r>
          </a:p>
          <a:p>
            <a:pPr algn="just"/>
            <a:r>
              <a:rPr lang="en-US" sz="2800" dirty="0" smtClean="0"/>
              <a:t>when two commands are combined using logical ||, the second executes only if the first  fails</a:t>
            </a:r>
          </a:p>
          <a:p>
            <a:pPr algn="just"/>
            <a:r>
              <a:rPr lang="en-US" sz="2800" dirty="0" smtClean="0"/>
              <a:t>cp file1 file2 &amp;&amp; echo “success”</a:t>
            </a:r>
          </a:p>
          <a:p>
            <a:pPr algn="just"/>
            <a:r>
              <a:rPr lang="en-US" sz="2800" dirty="0" smtClean="0"/>
              <a:t>cp file1 file2 || echo “fail”</a:t>
            </a:r>
          </a:p>
          <a:p>
            <a:pPr algn="just"/>
            <a:endParaRPr lang="en-US" sz="28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Quotes</a:t>
            </a:r>
            <a:endParaRPr lang="en-IN" dirty="0"/>
          </a:p>
        </p:txBody>
      </p:sp>
      <p:sp>
        <p:nvSpPr>
          <p:cNvPr id="3" name="Content Placeholder 2"/>
          <p:cNvSpPr>
            <a:spLocks noGrp="1"/>
          </p:cNvSpPr>
          <p:nvPr>
            <p:ph sz="quarter" idx="1"/>
          </p:nvPr>
        </p:nvSpPr>
        <p:spPr>
          <a:xfrm>
            <a:off x="914400" y="1285860"/>
            <a:ext cx="7772400" cy="4733940"/>
          </a:xfrm>
        </p:spPr>
        <p:txBody>
          <a:bodyPr>
            <a:normAutofit fontScale="92500" lnSpcReduction="20000"/>
          </a:bodyPr>
          <a:lstStyle/>
          <a:p>
            <a:pPr algn="just"/>
            <a:r>
              <a:rPr lang="en-US" sz="2800" dirty="0" smtClean="0"/>
              <a:t>The shells use a selected set of metacharacters in commands. </a:t>
            </a:r>
          </a:p>
          <a:p>
            <a:pPr algn="just"/>
            <a:r>
              <a:rPr lang="en-US" sz="2800" dirty="0" smtClean="0"/>
              <a:t>Metacharacters are characters that have a special interpretation.</a:t>
            </a:r>
          </a:p>
          <a:p>
            <a:pPr algn="just"/>
            <a:r>
              <a:rPr lang="en-US" sz="2800" dirty="0" smtClean="0"/>
              <a:t>In addition to being used to communicate with the shell, metacharacters are commonly used as text. </a:t>
            </a:r>
          </a:p>
          <a:p>
            <a:pPr algn="just"/>
            <a:r>
              <a:rPr lang="en-US" sz="2800" dirty="0" smtClean="0"/>
              <a:t>We therefore need some way to tell the shell interpreter when we want to use them as metacharacters and when we want to use them as text.</a:t>
            </a:r>
          </a:p>
          <a:p>
            <a:pPr algn="just"/>
            <a:r>
              <a:rPr lang="en-US" sz="2800" dirty="0" smtClean="0"/>
              <a:t> three types of quotes</a:t>
            </a:r>
          </a:p>
          <a:p>
            <a:pPr algn="just">
              <a:buNone/>
            </a:pPr>
            <a:r>
              <a:rPr lang="en-US" sz="2800" dirty="0" smtClean="0"/>
              <a:t>		backslash   (\)</a:t>
            </a:r>
          </a:p>
          <a:p>
            <a:pPr algn="just">
              <a:buNone/>
            </a:pPr>
            <a:r>
              <a:rPr lang="en-US" sz="2800" dirty="0" smtClean="0"/>
              <a:t>		double quotes</a:t>
            </a:r>
          </a:p>
          <a:p>
            <a:pPr algn="just">
              <a:buNone/>
            </a:pPr>
            <a:r>
              <a:rPr lang="en-US" sz="2800" dirty="0" smtClean="0"/>
              <a:t>		single quotes</a:t>
            </a:r>
          </a:p>
          <a:p>
            <a:pPr algn="just">
              <a:buNone/>
            </a:pPr>
            <a:endParaRPr lang="en-US" sz="2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backslash</a:t>
            </a:r>
            <a:endParaRPr lang="en-IN" dirty="0"/>
          </a:p>
        </p:txBody>
      </p:sp>
      <p:sp>
        <p:nvSpPr>
          <p:cNvPr id="3" name="Content Placeholder 2"/>
          <p:cNvSpPr>
            <a:spLocks noGrp="1"/>
          </p:cNvSpPr>
          <p:nvPr>
            <p:ph sz="quarter" idx="1"/>
          </p:nvPr>
        </p:nvSpPr>
        <p:spPr>
          <a:xfrm>
            <a:off x="914400" y="1214422"/>
            <a:ext cx="7772400" cy="4805378"/>
          </a:xfrm>
        </p:spPr>
        <p:txBody>
          <a:bodyPr>
            <a:normAutofit fontScale="92500" lnSpcReduction="10000"/>
          </a:bodyPr>
          <a:lstStyle/>
          <a:p>
            <a:pPr algn="just"/>
            <a:r>
              <a:rPr lang="en-US" sz="2800" dirty="0" smtClean="0"/>
              <a:t>The backslash </a:t>
            </a:r>
            <a:r>
              <a:rPr lang="en-US" sz="2800" dirty="0" err="1" smtClean="0"/>
              <a:t>metacharacter</a:t>
            </a:r>
            <a:r>
              <a:rPr lang="en-US" sz="2800" dirty="0" smtClean="0"/>
              <a:t> (\) changes the interpretation of the character that follows it.</a:t>
            </a:r>
          </a:p>
          <a:p>
            <a:pPr algn="just"/>
            <a:r>
              <a:rPr lang="en-US" sz="2800" dirty="0" smtClean="0"/>
              <a:t> converts literal characters into special characters and special characters into literal characters</a:t>
            </a:r>
          </a:p>
          <a:p>
            <a:pPr algn="just"/>
            <a:r>
              <a:rPr lang="en-US" sz="2800" dirty="0" smtClean="0"/>
              <a:t>changes the interpretation of character that follows</a:t>
            </a:r>
          </a:p>
          <a:p>
            <a:pPr algn="just"/>
            <a:r>
              <a:rPr lang="en-US" sz="2800" dirty="0" smtClean="0"/>
              <a:t>&lt;  is interpreted as  redirection by the shell</a:t>
            </a:r>
          </a:p>
          <a:p>
            <a:pPr algn="just"/>
            <a:r>
              <a:rPr lang="en-US" sz="2800" dirty="0" smtClean="0"/>
              <a:t>*  is interpreted as wildcard by the shell</a:t>
            </a:r>
          </a:p>
          <a:p>
            <a:pPr algn="just"/>
            <a:r>
              <a:rPr lang="en-US" sz="2800" dirty="0" smtClean="0"/>
              <a:t>\&lt;   now interpreted as less than symbol by the shell</a:t>
            </a:r>
          </a:p>
          <a:p>
            <a:pPr algn="just"/>
            <a:r>
              <a:rPr lang="en-US" sz="2800" dirty="0" smtClean="0"/>
              <a:t>\*     now interpreted as asterisk by the shell</a:t>
            </a:r>
          </a:p>
          <a:p>
            <a:pPr algn="just"/>
            <a:r>
              <a:rPr lang="en-US" sz="2800" dirty="0" smtClean="0"/>
              <a:t>backslash character changes only the meaning of one character that follows</a:t>
            </a:r>
            <a:endParaRPr lang="en-IN"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US" dirty="0" smtClean="0"/>
              <a:t>double quotes</a:t>
            </a:r>
            <a:endParaRPr lang="en-IN" dirty="0"/>
          </a:p>
        </p:txBody>
      </p:sp>
      <p:sp>
        <p:nvSpPr>
          <p:cNvPr id="3" name="Content Placeholder 2"/>
          <p:cNvSpPr>
            <a:spLocks noGrp="1"/>
          </p:cNvSpPr>
          <p:nvPr>
            <p:ph sz="quarter" idx="1"/>
          </p:nvPr>
        </p:nvSpPr>
        <p:spPr>
          <a:xfrm>
            <a:off x="571472" y="1142984"/>
            <a:ext cx="8286808" cy="4876816"/>
          </a:xfrm>
        </p:spPr>
        <p:txBody>
          <a:bodyPr>
            <a:normAutofit/>
          </a:bodyPr>
          <a:lstStyle/>
          <a:p>
            <a:r>
              <a:rPr lang="en-US" sz="2800" dirty="0" smtClean="0"/>
              <a:t>used to change the meaning of several characters</a:t>
            </a:r>
          </a:p>
          <a:p>
            <a:r>
              <a:rPr lang="en-US" sz="2800" dirty="0" err="1" smtClean="0"/>
              <a:t>ie</a:t>
            </a:r>
            <a:r>
              <a:rPr lang="en-US" sz="2800" dirty="0" smtClean="0"/>
              <a:t> remove the special interpretation of most </a:t>
            </a:r>
            <a:r>
              <a:rPr lang="en-US" sz="2800" dirty="0" err="1" smtClean="0"/>
              <a:t>metacharacters</a:t>
            </a:r>
            <a:r>
              <a:rPr lang="en-US" sz="2800" dirty="0" smtClean="0"/>
              <a:t> except $ .</a:t>
            </a:r>
          </a:p>
          <a:p>
            <a:pPr>
              <a:buNone/>
            </a:pPr>
            <a:r>
              <a:rPr lang="en-US" sz="2800" dirty="0" smtClean="0"/>
              <a:t>Example</a:t>
            </a:r>
          </a:p>
          <a:p>
            <a:pPr>
              <a:buNone/>
            </a:pPr>
            <a:r>
              <a:rPr lang="en-US" sz="2800" dirty="0" smtClean="0"/>
              <a:t>	x=hello</a:t>
            </a:r>
          </a:p>
          <a:p>
            <a:pPr>
              <a:buNone/>
            </a:pPr>
            <a:r>
              <a:rPr lang="en-US" sz="2800" dirty="0" smtClean="0"/>
              <a:t>	echo “&lt; &gt;  $x  ‘y’ ? &amp;”</a:t>
            </a:r>
          </a:p>
          <a:p>
            <a:pPr>
              <a:buNone/>
            </a:pPr>
            <a:r>
              <a:rPr lang="en-US" sz="2800" dirty="0" smtClean="0"/>
              <a:t>	&lt; &gt; hello ‘y’ ? &amp;</a:t>
            </a:r>
          </a:p>
          <a:p>
            <a:r>
              <a:rPr lang="en-US" sz="2800" dirty="0" smtClean="0"/>
              <a:t>double quotes preserves whitespace characters such as space, tab and whitespace</a:t>
            </a:r>
            <a:endParaRPr lang="en-IN"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quotes</a:t>
            </a:r>
            <a:endParaRPr lang="en-IN" dirty="0"/>
          </a:p>
        </p:txBody>
      </p:sp>
      <p:sp>
        <p:nvSpPr>
          <p:cNvPr id="3" name="Content Placeholder 2"/>
          <p:cNvSpPr>
            <a:spLocks noGrp="1"/>
          </p:cNvSpPr>
          <p:nvPr>
            <p:ph sz="quarter" idx="1"/>
          </p:nvPr>
        </p:nvSpPr>
        <p:spPr/>
        <p:txBody>
          <a:bodyPr>
            <a:normAutofit/>
          </a:bodyPr>
          <a:lstStyle/>
          <a:p>
            <a:r>
              <a:rPr lang="en-US" sz="2800" dirty="0" smtClean="0"/>
              <a:t>operate like double quotes, but the effect is stronger</a:t>
            </a:r>
          </a:p>
          <a:p>
            <a:r>
              <a:rPr lang="en-US" sz="2800" dirty="0" smtClean="0"/>
              <a:t>any enclosed metacharacters are treated as literal characters</a:t>
            </a:r>
          </a:p>
          <a:p>
            <a:pPr>
              <a:buNone/>
            </a:pPr>
            <a:r>
              <a:rPr lang="en-US" sz="2800" dirty="0" smtClean="0"/>
              <a:t>Example:</a:t>
            </a:r>
          </a:p>
          <a:p>
            <a:pPr>
              <a:buNone/>
            </a:pPr>
            <a:r>
              <a:rPr lang="en-US" sz="2800" dirty="0" smtClean="0"/>
              <a:t>	x=hello</a:t>
            </a:r>
          </a:p>
          <a:p>
            <a:pPr>
              <a:buNone/>
            </a:pPr>
            <a:r>
              <a:rPr lang="en-US" sz="2800" dirty="0" smtClean="0"/>
              <a:t>	echo ‘&lt; &gt; $x  “y” ? &amp;’</a:t>
            </a:r>
          </a:p>
          <a:p>
            <a:pPr>
              <a:buNone/>
            </a:pPr>
            <a:r>
              <a:rPr lang="en-US" sz="2800" dirty="0" smtClean="0"/>
              <a:t>	&lt; &gt; $x  “y” ? &amp;</a:t>
            </a:r>
            <a:endParaRPr lang="en-IN"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r>
              <a:rPr lang="en-US" dirty="0" smtClean="0"/>
              <a:t>command substitution</a:t>
            </a:r>
            <a:endParaRPr lang="en-IN" dirty="0"/>
          </a:p>
        </p:txBody>
      </p:sp>
      <p:sp>
        <p:nvSpPr>
          <p:cNvPr id="3" name="Content Placeholder 2"/>
          <p:cNvSpPr>
            <a:spLocks noGrp="1"/>
          </p:cNvSpPr>
          <p:nvPr>
            <p:ph sz="quarter" idx="1"/>
          </p:nvPr>
        </p:nvSpPr>
        <p:spPr>
          <a:xfrm>
            <a:off x="914400" y="1214422"/>
            <a:ext cx="7772400" cy="5643578"/>
          </a:xfrm>
        </p:spPr>
        <p:txBody>
          <a:bodyPr>
            <a:noAutofit/>
          </a:bodyPr>
          <a:lstStyle/>
          <a:p>
            <a:pPr algn="just"/>
            <a:r>
              <a:rPr lang="en-US" sz="2800" dirty="0" smtClean="0"/>
              <a:t>converts the output of a command to a string</a:t>
            </a:r>
          </a:p>
          <a:p>
            <a:pPr algn="just"/>
            <a:r>
              <a:rPr lang="en-US" sz="2800" dirty="0" smtClean="0"/>
              <a:t>operator that  converts the output of a command to a string is dollar sign and a set of parenthesis</a:t>
            </a:r>
          </a:p>
          <a:p>
            <a:pPr algn="just"/>
            <a:r>
              <a:rPr lang="en-US" sz="2800" dirty="0" smtClean="0"/>
              <a:t>command is placed in a set of parenthesis preceded by dollar sign</a:t>
            </a:r>
          </a:p>
          <a:p>
            <a:pPr algn="just"/>
            <a:r>
              <a:rPr lang="en-US" sz="2800" dirty="0" smtClean="0"/>
              <a:t>the command is executed and output created and converted to a string of characters</a:t>
            </a:r>
          </a:p>
          <a:p>
            <a:pPr algn="just">
              <a:buNone/>
            </a:pPr>
            <a:r>
              <a:rPr lang="en-US" sz="2800" dirty="0" smtClean="0"/>
              <a:t>echo the date and time are :date</a:t>
            </a:r>
          </a:p>
          <a:p>
            <a:pPr algn="just">
              <a:buNone/>
            </a:pPr>
            <a:r>
              <a:rPr lang="en-US" sz="2800" dirty="0" smtClean="0"/>
              <a:t>	the date and time are :date</a:t>
            </a:r>
          </a:p>
          <a:p>
            <a:pPr algn="just">
              <a:buNone/>
            </a:pPr>
            <a:r>
              <a:rPr lang="en-US" sz="2800" dirty="0" smtClean="0"/>
              <a:t>echo the date and time are :$(date)</a:t>
            </a:r>
          </a:p>
          <a:p>
            <a:pPr algn="just">
              <a:buNone/>
            </a:pPr>
            <a:r>
              <a:rPr lang="en-US" sz="2800" dirty="0" smtClean="0"/>
              <a:t>	the date and time are :</a:t>
            </a:r>
            <a:r>
              <a:rPr lang="en-US" sz="2800" dirty="0" err="1" smtClean="0"/>
              <a:t>mon</a:t>
            </a:r>
            <a:r>
              <a:rPr lang="en-US" sz="2800" dirty="0" smtClean="0"/>
              <a:t> </a:t>
            </a:r>
            <a:r>
              <a:rPr lang="en-US" sz="2800" dirty="0" err="1" smtClean="0"/>
              <a:t>feb</a:t>
            </a:r>
            <a:r>
              <a:rPr lang="en-US" sz="2800" dirty="0" smtClean="0"/>
              <a:t> 3 09:46:45 IST 2014</a:t>
            </a:r>
          </a:p>
          <a:p>
            <a:pPr algn="just"/>
            <a:endParaRPr lang="en-US" sz="2800" dirty="0" smtClean="0"/>
          </a:p>
          <a:p>
            <a:pPr algn="just"/>
            <a:endParaRPr lang="en-US" sz="2800" dirty="0" smtClean="0"/>
          </a:p>
          <a:p>
            <a:pPr algn="just"/>
            <a:endParaRPr lang="en-IN"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normAutofit/>
          </a:bodyPr>
          <a:lstStyle/>
          <a:p>
            <a:r>
              <a:rPr lang="en-US" sz="2800" dirty="0" smtClean="0">
                <a:solidFill>
                  <a:srgbClr val="FF0000"/>
                </a:solidFill>
              </a:rPr>
              <a:t>THIS   TOPIC APPEARS  TWICE (SECOND AND FOURTH MODULE).</a:t>
            </a:r>
          </a:p>
          <a:p>
            <a:endParaRPr lang="en-US" sz="2800" dirty="0" smtClean="0">
              <a:solidFill>
                <a:srgbClr val="FF0000"/>
              </a:solidFill>
            </a:endParaRPr>
          </a:p>
          <a:p>
            <a:r>
              <a:rPr lang="en-US" sz="2800" dirty="0" smtClean="0">
                <a:solidFill>
                  <a:srgbClr val="FF0000"/>
                </a:solidFill>
              </a:rPr>
              <a:t> GO THROUGH THIS PPT TO KNOW WHAT ARE THE FEATURES AND THEN REFER MODULE 4</a:t>
            </a:r>
          </a:p>
          <a:p>
            <a:endParaRPr lang="en-US" sz="2800" dirty="0" smtClean="0">
              <a:solidFill>
                <a:srgbClr val="FF0000"/>
              </a:solidFill>
            </a:endParaRPr>
          </a:p>
          <a:p>
            <a:r>
              <a:rPr lang="en-US" sz="2800" dirty="0" smtClean="0">
                <a:solidFill>
                  <a:srgbClr val="FF0000"/>
                </a:solidFill>
              </a:rPr>
              <a:t>REFER  APPENDIX   H  OF UNIX AND SHELL PROGRAMMING BY BEHROUZ A FOROUZAN</a:t>
            </a:r>
          </a:p>
          <a:p>
            <a:endParaRPr lang="en-US" sz="2800" dirty="0" smtClean="0">
              <a:solidFill>
                <a:srgbClr val="FF0000"/>
              </a:solidFill>
            </a:endParaRPr>
          </a:p>
          <a:p>
            <a:r>
              <a:rPr lang="en-US" sz="2800" dirty="0" smtClean="0">
                <a:solidFill>
                  <a:srgbClr val="FF0000"/>
                </a:solidFill>
              </a:rPr>
              <a:t>THE RED LINE IN THE PREVIOUS SLIDE DENOTES THE SYNAX </a:t>
            </a:r>
            <a:r>
              <a:rPr lang="en-US" sz="2800" smtClean="0">
                <a:solidFill>
                  <a:srgbClr val="FF0000"/>
                </a:solidFill>
              </a:rPr>
              <a:t>IS DIFFERENT </a:t>
            </a:r>
            <a:endParaRPr lang="en-US" sz="2800" dirty="0" smtClean="0">
              <a:solidFill>
                <a:srgbClr val="FF0000"/>
              </a:solidFill>
            </a:endParaRPr>
          </a:p>
          <a:p>
            <a:endParaRPr lang="en-US" sz="2800" dirty="0" smtClean="0">
              <a:solidFill>
                <a:srgbClr val="FF0000"/>
              </a:solidFill>
            </a:endParaRPr>
          </a:p>
          <a:p>
            <a:endParaRPr lang="en-US" sz="2800" dirty="0" smtClean="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control</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job – user task run on computer</a:t>
            </a:r>
          </a:p>
          <a:p>
            <a:pPr algn="just"/>
            <a:r>
              <a:rPr lang="en-US" sz="2800" dirty="0" smtClean="0"/>
              <a:t>A job is a  command or set of commands entered on  command line</a:t>
            </a:r>
          </a:p>
          <a:p>
            <a:pPr algn="just">
              <a:buNone/>
            </a:pPr>
            <a:r>
              <a:rPr lang="en-US" sz="2800" dirty="0" smtClean="0"/>
              <a:t>	</a:t>
            </a:r>
            <a:r>
              <a:rPr lang="en-US" sz="2800" dirty="0" err="1" smtClean="0"/>
              <a:t>ls</a:t>
            </a:r>
            <a:endParaRPr lang="en-US" sz="2800" dirty="0" smtClean="0"/>
          </a:p>
          <a:p>
            <a:pPr algn="just">
              <a:buNone/>
            </a:pPr>
            <a:r>
              <a:rPr lang="en-US" sz="2800" dirty="0" smtClean="0"/>
              <a:t>	</a:t>
            </a:r>
            <a:r>
              <a:rPr lang="en-US" sz="2800" dirty="0" err="1" smtClean="0"/>
              <a:t>ls</a:t>
            </a:r>
            <a:r>
              <a:rPr lang="en-US" sz="2800" dirty="0" smtClean="0"/>
              <a:t> | </a:t>
            </a:r>
            <a:r>
              <a:rPr lang="en-US" sz="2800" dirty="0" err="1" smtClean="0"/>
              <a:t>lpr</a:t>
            </a:r>
            <a:r>
              <a:rPr lang="en-US" sz="2800" dirty="0" smtClean="0"/>
              <a:t>  </a:t>
            </a:r>
          </a:p>
          <a:p>
            <a:pPr algn="just">
              <a:buNone/>
            </a:pPr>
            <a:r>
              <a:rPr lang="en-US" sz="2800" dirty="0" smtClean="0"/>
              <a:t>	are both jobs</a:t>
            </a:r>
          </a:p>
          <a:p>
            <a:pPr algn="just"/>
            <a:endParaRPr lang="en-US" sz="2800" dirty="0" smtClean="0"/>
          </a:p>
          <a:p>
            <a:pPr algn="just">
              <a:buNone/>
            </a:pPr>
            <a:endParaRPr lang="en-IN"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and background jobs</a:t>
            </a:r>
            <a:endParaRPr lang="en-IN" dirty="0"/>
          </a:p>
        </p:txBody>
      </p:sp>
      <p:sp>
        <p:nvSpPr>
          <p:cNvPr id="3" name="Content Placeholder 2"/>
          <p:cNvSpPr>
            <a:spLocks noGrp="1"/>
          </p:cNvSpPr>
          <p:nvPr>
            <p:ph sz="quarter" idx="1"/>
          </p:nvPr>
        </p:nvSpPr>
        <p:spPr/>
        <p:txBody>
          <a:bodyPr>
            <a:normAutofit/>
          </a:bodyPr>
          <a:lstStyle/>
          <a:p>
            <a:pPr algn="just"/>
            <a:endParaRPr lang="en-US" sz="2800" dirty="0" smtClean="0"/>
          </a:p>
          <a:p>
            <a:pPr algn="just"/>
            <a:r>
              <a:rPr lang="en-US" sz="2800" dirty="0" err="1" smtClean="0"/>
              <a:t>unix</a:t>
            </a:r>
            <a:r>
              <a:rPr lang="en-US" sz="2800" dirty="0" smtClean="0"/>
              <a:t> support multitasking, </a:t>
            </a:r>
            <a:r>
              <a:rPr lang="en-US" sz="2800" dirty="0" err="1" smtClean="0"/>
              <a:t>ie</a:t>
            </a:r>
            <a:r>
              <a:rPr lang="en-US" sz="2800" dirty="0" smtClean="0"/>
              <a:t> can run more than  one job at a time</a:t>
            </a:r>
          </a:p>
          <a:p>
            <a:pPr algn="just"/>
            <a:r>
              <a:rPr lang="en-US" sz="2800" dirty="0" smtClean="0"/>
              <a:t>when a job is started on the foreground, standard input and output is locked</a:t>
            </a:r>
          </a:p>
          <a:p>
            <a:pPr algn="just"/>
            <a:r>
              <a:rPr lang="en-US" sz="2800" dirty="0" smtClean="0"/>
              <a:t>so one  job  can run at a time</a:t>
            </a:r>
          </a:p>
          <a:p>
            <a:pPr algn="just"/>
            <a:r>
              <a:rPr lang="en-US" sz="2800" dirty="0" smtClean="0"/>
              <a:t>to allow multiple jobs, </a:t>
            </a:r>
            <a:r>
              <a:rPr lang="en-US" sz="2800" dirty="0" err="1" smtClean="0"/>
              <a:t>unix</a:t>
            </a:r>
            <a:r>
              <a:rPr lang="en-US" sz="2800" dirty="0" smtClean="0"/>
              <a:t> allows two types of jobs</a:t>
            </a:r>
            <a:endParaRPr lang="en-IN"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jobs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any job run under the active supervision of user</a:t>
            </a:r>
          </a:p>
          <a:p>
            <a:pPr algn="just"/>
            <a:r>
              <a:rPr lang="en-US" sz="2800" dirty="0" smtClean="0"/>
              <a:t>it is started by the user and interact with user through standard input and output</a:t>
            </a:r>
          </a:p>
          <a:p>
            <a:pPr algn="just"/>
            <a:r>
              <a:rPr lang="en-US" sz="2800" dirty="0" smtClean="0"/>
              <a:t>while it is running , no other jobs may be  started</a:t>
            </a:r>
          </a:p>
          <a:p>
            <a:pPr algn="just"/>
            <a:r>
              <a:rPr lang="en-US" sz="2800" dirty="0" smtClean="0"/>
              <a:t>to start a foreground job, type the command and press enter</a:t>
            </a:r>
            <a:endParaRPr lang="en-IN"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algn="just"/>
            <a:r>
              <a:rPr lang="en-US" sz="2800" dirty="0" smtClean="0"/>
              <a:t>suspending foreground job, key </a:t>
            </a:r>
            <a:r>
              <a:rPr lang="en-US" sz="2800" dirty="0" err="1" smtClean="0"/>
              <a:t>ctrl+Z</a:t>
            </a:r>
            <a:endParaRPr lang="en-US" sz="2800" dirty="0" smtClean="0"/>
          </a:p>
          <a:p>
            <a:pPr algn="just"/>
            <a:r>
              <a:rPr lang="en-US" sz="2800" dirty="0" smtClean="0"/>
              <a:t>to resume , use </a:t>
            </a:r>
            <a:r>
              <a:rPr lang="en-US" sz="2800" dirty="0" err="1" smtClean="0"/>
              <a:t>fg</a:t>
            </a:r>
            <a:r>
              <a:rPr lang="en-US" sz="2800" dirty="0" smtClean="0"/>
              <a:t> command</a:t>
            </a:r>
          </a:p>
          <a:p>
            <a:pPr algn="just"/>
            <a:r>
              <a:rPr lang="en-US" sz="2800" dirty="0" smtClean="0"/>
              <a:t>to kill foreground job , key </a:t>
            </a:r>
            <a:r>
              <a:rPr lang="en-US" sz="2800" dirty="0" err="1" smtClean="0"/>
              <a:t>ctrl+C</a:t>
            </a:r>
            <a:endParaRPr lang="en-IN"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job</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if a job takes long time , we can run it in the background</a:t>
            </a:r>
          </a:p>
          <a:p>
            <a:pPr algn="just"/>
            <a:r>
              <a:rPr lang="en-US" sz="2800" dirty="0" smtClean="0"/>
              <a:t>bg jobs free the standard input and standard output</a:t>
            </a:r>
          </a:p>
          <a:p>
            <a:pPr algn="just"/>
            <a:r>
              <a:rPr lang="en-US" sz="2800" dirty="0" smtClean="0"/>
              <a:t>starting background job , add &amp; as the last argument of the command</a:t>
            </a:r>
          </a:p>
          <a:p>
            <a:pPr algn="just"/>
            <a:r>
              <a:rPr lang="en-US" sz="2800" dirty="0" smtClean="0"/>
              <a:t>To suspend , use stop command</a:t>
            </a:r>
          </a:p>
          <a:p>
            <a:pPr algn="just"/>
            <a:r>
              <a:rPr lang="en-US" sz="2800" dirty="0" smtClean="0"/>
              <a:t>to restart , use  bg command    </a:t>
            </a:r>
          </a:p>
          <a:p>
            <a:pPr algn="just"/>
            <a:r>
              <a:rPr lang="en-US" sz="2800" dirty="0" smtClean="0"/>
              <a:t>to terminate , use kill command</a:t>
            </a:r>
          </a:p>
          <a:p>
            <a:pPr algn="just"/>
            <a:r>
              <a:rPr lang="en-US" sz="2800" dirty="0" smtClean="0"/>
              <a:t>all three commands require job number</a:t>
            </a:r>
          </a:p>
          <a:p>
            <a:pPr algn="just"/>
            <a:endParaRPr lang="en-IN"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moving between background and foreground</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to move a job between foreground an background, the job must be suspended</a:t>
            </a:r>
          </a:p>
          <a:p>
            <a:pPr algn="just"/>
            <a:r>
              <a:rPr lang="en-US" sz="2800" dirty="0" smtClean="0"/>
              <a:t>to move the job from suspended state to background, use bg command</a:t>
            </a:r>
          </a:p>
          <a:p>
            <a:pPr algn="just"/>
            <a:r>
              <a:rPr lang="en-US" sz="2800" dirty="0" smtClean="0"/>
              <a:t>to move a background job to  foreground , use </a:t>
            </a:r>
            <a:r>
              <a:rPr lang="en-US" sz="2800" dirty="0" err="1" smtClean="0"/>
              <a:t>fg</a:t>
            </a:r>
            <a:r>
              <a:rPr lang="en-US" sz="2800" dirty="0" smtClean="0"/>
              <a:t> command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Multiple Background Jobs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US" dirty="0" smtClean="0"/>
              <a:t>When multiple jobs are running in the background, the job number is required on commands to identify which job we want to affect. </a:t>
            </a:r>
          </a:p>
          <a:p>
            <a:pPr algn="just"/>
            <a:r>
              <a:rPr lang="en-US" dirty="0" smtClean="0"/>
              <a:t>To list the current jobs and their status, we use the </a:t>
            </a:r>
            <a:r>
              <a:rPr lang="en-US" b="1" dirty="0" smtClean="0"/>
              <a:t>jobs</a:t>
            </a:r>
            <a:r>
              <a:rPr lang="en-US" dirty="0" smtClean="0"/>
              <a:t> command</a:t>
            </a:r>
          </a:p>
          <a:p>
            <a:pPr algn="just"/>
            <a:endParaRPr lang="en-US" dirty="0" smtClean="0"/>
          </a:p>
          <a:p>
            <a:r>
              <a:rPr lang="en-US" b="1" i="1" dirty="0" smtClean="0"/>
              <a:t>$ jobs</a:t>
            </a:r>
            <a:endParaRPr lang="en-IN" dirty="0" smtClean="0"/>
          </a:p>
          <a:p>
            <a:r>
              <a:rPr lang="en-US" b="1" i="1" dirty="0" smtClean="0"/>
              <a:t>[4] + Stopped (SIGTSTP)	longJob.scr</a:t>
            </a:r>
            <a:endParaRPr lang="en-IN" dirty="0" smtClean="0"/>
          </a:p>
          <a:p>
            <a:r>
              <a:rPr lang="en-US" b="1" i="1" dirty="0" smtClean="0"/>
              <a:t>[3] – Running			bgCount200.scr&amp;</a:t>
            </a:r>
            <a:endParaRPr lang="en-IN" dirty="0" smtClean="0"/>
          </a:p>
          <a:p>
            <a:r>
              <a:rPr lang="en-US" b="1" i="1" dirty="0" smtClean="0"/>
              <a:t>[2]   Running			bgCount200.scr&amp;</a:t>
            </a:r>
            <a:endParaRPr lang="en-IN" dirty="0" smtClean="0"/>
          </a:p>
          <a:p>
            <a:pPr algn="just"/>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Currency Flag</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r>
              <a:rPr lang="en-US" dirty="0" smtClean="0"/>
              <a:t>Job 4 above has a plus (+) in the second column. </a:t>
            </a:r>
          </a:p>
          <a:p>
            <a:r>
              <a:rPr lang="en-US" dirty="0" smtClean="0"/>
              <a:t>Job 3 has a minus (-) in the second column. </a:t>
            </a:r>
          </a:p>
          <a:p>
            <a:r>
              <a:rPr lang="en-US" dirty="0" smtClean="0"/>
              <a:t>These tokens are known as the </a:t>
            </a:r>
            <a:r>
              <a:rPr lang="en-US" b="1" dirty="0" smtClean="0"/>
              <a:t>currency flags</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Using Job Numbers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US" dirty="0" smtClean="0"/>
              <a:t>the stop and kill commands always require a job number, and the </a:t>
            </a:r>
            <a:r>
              <a:rPr lang="en-US" dirty="0" err="1" smtClean="0"/>
              <a:t>fg</a:t>
            </a:r>
            <a:r>
              <a:rPr lang="en-US" dirty="0" smtClean="0"/>
              <a:t> and </a:t>
            </a:r>
            <a:r>
              <a:rPr lang="en-US" dirty="0" err="1" smtClean="0"/>
              <a:t>bg</a:t>
            </a:r>
            <a:r>
              <a:rPr lang="en-US" dirty="0" smtClean="0"/>
              <a:t> commands require one only if there is more than one job. </a:t>
            </a:r>
          </a:p>
          <a:p>
            <a:pPr algn="just"/>
            <a:r>
              <a:rPr lang="en-US" dirty="0" smtClean="0"/>
              <a:t>The job number is preceded by a percent sign (%) and is separated from the command by one space</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Aliases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creating customized commands by assigning a name to a command</a:t>
            </a:r>
          </a:p>
          <a:p>
            <a:pPr algn="just"/>
            <a:r>
              <a:rPr lang="en-US" sz="2800" dirty="0" smtClean="0"/>
              <a:t>aliases are handled differently in each shell</a:t>
            </a:r>
          </a:p>
          <a:p>
            <a:pPr algn="just">
              <a:buNone/>
            </a:pPr>
            <a:endParaRPr lang="en-I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IN" dirty="0" smtClean="0"/>
              <a:t/>
            </a:r>
            <a:br>
              <a:rPr lang="en-IN" dirty="0" smtClean="0"/>
            </a:br>
            <a:r>
              <a:rPr lang="en-US" dirty="0" smtClean="0"/>
              <a:t> </a:t>
            </a:r>
            <a:r>
              <a:rPr lang="en-IN" dirty="0" smtClean="0"/>
              <a:t/>
            </a:r>
            <a:br>
              <a:rPr lang="en-IN" dirty="0" smtClean="0"/>
            </a:br>
            <a:r>
              <a:rPr lang="en-US" b="1" dirty="0" smtClean="0"/>
              <a:t> Introduction to Shells</a:t>
            </a:r>
            <a:endParaRPr lang="en-IN" dirty="0"/>
          </a:p>
        </p:txBody>
      </p:sp>
      <p:sp>
        <p:nvSpPr>
          <p:cNvPr id="3" name="Content Placeholder 2"/>
          <p:cNvSpPr>
            <a:spLocks noGrp="1"/>
          </p:cNvSpPr>
          <p:nvPr>
            <p:ph sz="quarter" idx="1"/>
          </p:nvPr>
        </p:nvSpPr>
        <p:spPr/>
        <p:txBody>
          <a:bodyPr/>
          <a:lstStyle/>
          <a:p>
            <a:pPr algn="just"/>
            <a:r>
              <a:rPr lang="en-US" dirty="0" smtClean="0"/>
              <a:t>A shell is a program that sits between you and the raw UNIX operating system. </a:t>
            </a:r>
          </a:p>
          <a:p>
            <a:pPr algn="just"/>
            <a:r>
              <a:rPr lang="en-US" dirty="0" smtClean="0"/>
              <a:t>There are four shells that are commonly supported by UNIX vendors:</a:t>
            </a:r>
          </a:p>
          <a:p>
            <a:pPr algn="just"/>
            <a:r>
              <a:rPr lang="en-US" b="1" dirty="0" smtClean="0"/>
              <a:t>Bourne shell (</a:t>
            </a:r>
            <a:r>
              <a:rPr lang="en-US" b="1" dirty="0" err="1" smtClean="0"/>
              <a:t>sh</a:t>
            </a:r>
            <a:r>
              <a:rPr lang="en-US" b="1" dirty="0" smtClean="0"/>
              <a:t>)</a:t>
            </a:r>
            <a:endParaRPr lang="en-US" dirty="0" smtClean="0"/>
          </a:p>
          <a:p>
            <a:pPr algn="just"/>
            <a:r>
              <a:rPr lang="en-US" b="1" dirty="0" err="1" smtClean="0"/>
              <a:t>Korn</a:t>
            </a:r>
            <a:r>
              <a:rPr lang="en-US" b="1" dirty="0" smtClean="0"/>
              <a:t> shell (</a:t>
            </a:r>
            <a:r>
              <a:rPr lang="en-US" b="1" dirty="0" err="1" smtClean="0"/>
              <a:t>ksh</a:t>
            </a:r>
            <a:r>
              <a:rPr lang="en-US" b="1" dirty="0" smtClean="0"/>
              <a:t>)</a:t>
            </a:r>
            <a:endParaRPr lang="en-US" dirty="0" smtClean="0"/>
          </a:p>
          <a:p>
            <a:pPr algn="just"/>
            <a:r>
              <a:rPr lang="en-US" b="1" dirty="0" smtClean="0"/>
              <a:t>C shell (</a:t>
            </a:r>
            <a:r>
              <a:rPr lang="en-US" b="1" dirty="0" err="1" smtClean="0"/>
              <a:t>csh</a:t>
            </a:r>
            <a:r>
              <a:rPr lang="en-US" b="1" dirty="0" smtClean="0"/>
              <a:t>)</a:t>
            </a:r>
            <a:r>
              <a:rPr lang="en-US" dirty="0" smtClean="0"/>
              <a:t> </a:t>
            </a:r>
          </a:p>
          <a:p>
            <a:pPr algn="just"/>
            <a:r>
              <a:rPr lang="en-US" b="1" dirty="0" smtClean="0"/>
              <a:t>Bourne Again shell </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 in </a:t>
            </a:r>
            <a:r>
              <a:rPr lang="en-US" dirty="0" err="1" smtClean="0"/>
              <a:t>korn</a:t>
            </a:r>
            <a:r>
              <a:rPr lang="en-US" dirty="0" smtClean="0"/>
              <a:t> and Bash shells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aliases is created by using alias command</a:t>
            </a:r>
          </a:p>
          <a:p>
            <a:pPr algn="just">
              <a:buNone/>
            </a:pPr>
            <a:endParaRPr lang="en-US" sz="2800" dirty="0" smtClean="0"/>
          </a:p>
          <a:p>
            <a:pPr algn="just">
              <a:buNone/>
            </a:pPr>
            <a:r>
              <a:rPr lang="en-US" sz="2800" dirty="0" smtClean="0"/>
              <a:t>SYNTAX</a:t>
            </a:r>
          </a:p>
          <a:p>
            <a:pPr algn="just">
              <a:buNone/>
            </a:pPr>
            <a:r>
              <a:rPr lang="en-US" sz="2800" dirty="0" smtClean="0"/>
              <a:t>		alias  name=command-definition</a:t>
            </a:r>
          </a:p>
          <a:p>
            <a:pPr algn="just"/>
            <a:r>
              <a:rPr lang="en-US" sz="2800" dirty="0" smtClean="0"/>
              <a:t>alias is command keyword</a:t>
            </a:r>
          </a:p>
          <a:p>
            <a:pPr algn="just"/>
            <a:r>
              <a:rPr lang="en-US" sz="2800" dirty="0" smtClean="0"/>
              <a:t>name is the name of alias being created</a:t>
            </a:r>
          </a:p>
          <a:p>
            <a:pPr algn="just"/>
            <a:r>
              <a:rPr lang="en-US" sz="2800" dirty="0" smtClean="0"/>
              <a:t>command-definition is the code</a:t>
            </a:r>
          </a:p>
          <a:p>
            <a:pPr algn="just"/>
            <a:r>
              <a:rPr lang="en-US" sz="2800" dirty="0" smtClean="0"/>
              <a:t>no space before or after the assignment operator</a:t>
            </a:r>
            <a:endParaRPr lang="en-IN"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commands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rename command using alias</a:t>
            </a:r>
          </a:p>
          <a:p>
            <a:pPr algn="just">
              <a:buNone/>
            </a:pPr>
            <a:r>
              <a:rPr lang="en-US" sz="2800" dirty="0" smtClean="0"/>
              <a:t>	alias dir=</a:t>
            </a:r>
            <a:r>
              <a:rPr lang="en-US" sz="2800" dirty="0" err="1" smtClean="0"/>
              <a:t>ls</a:t>
            </a:r>
            <a:endParaRPr lang="en-US" sz="2800" dirty="0" smtClean="0"/>
          </a:p>
          <a:p>
            <a:pPr algn="just">
              <a:buNone/>
            </a:pPr>
            <a:r>
              <a:rPr lang="en-US" sz="2800" dirty="0" smtClean="0"/>
              <a:t>	dir</a:t>
            </a:r>
          </a:p>
          <a:p>
            <a:pPr algn="just"/>
            <a:r>
              <a:rPr lang="en-US" sz="2800" dirty="0" smtClean="0"/>
              <a:t>Alias of command with options</a:t>
            </a:r>
          </a:p>
          <a:p>
            <a:pPr algn="just">
              <a:buNone/>
            </a:pPr>
            <a:r>
              <a:rPr lang="en-US" sz="2800" dirty="0" smtClean="0"/>
              <a:t>	alias dir=’</a:t>
            </a:r>
            <a:r>
              <a:rPr lang="en-US" sz="2800" dirty="0" err="1" smtClean="0"/>
              <a:t>ls</a:t>
            </a:r>
            <a:r>
              <a:rPr lang="en-US" sz="2800" dirty="0" smtClean="0"/>
              <a:t>   –l’</a:t>
            </a:r>
          </a:p>
          <a:p>
            <a:pPr algn="just">
              <a:buNone/>
            </a:pPr>
            <a:r>
              <a:rPr lang="en-US" sz="2800" dirty="0" smtClean="0"/>
              <a:t>	dir</a:t>
            </a:r>
          </a:p>
          <a:p>
            <a:pPr algn="just"/>
            <a:r>
              <a:rPr lang="en-US" sz="2800" dirty="0" smtClean="0"/>
              <a:t>using alias with  multiple command lines</a:t>
            </a:r>
            <a:endParaRPr lang="en-IN" sz="2800" dirty="0" smtClean="0"/>
          </a:p>
          <a:p>
            <a:pPr algn="just">
              <a:buNone/>
            </a:pPr>
            <a:r>
              <a:rPr lang="en-US" sz="2800" dirty="0" smtClean="0"/>
              <a:t>	alias dir=‘</a:t>
            </a:r>
            <a:r>
              <a:rPr lang="en-US" sz="2800" dirty="0" err="1" smtClean="0"/>
              <a:t>ls</a:t>
            </a:r>
            <a:r>
              <a:rPr lang="en-US" sz="2800" dirty="0" smtClean="0"/>
              <a:t> –l | more’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r>
              <a:rPr lang="en-US" sz="2800" dirty="0" smtClean="0"/>
              <a:t>using alias in an alias definition</a:t>
            </a:r>
          </a:p>
          <a:p>
            <a:pPr>
              <a:buNone/>
            </a:pPr>
            <a:r>
              <a:rPr lang="en-US" sz="2800" dirty="0" smtClean="0"/>
              <a:t>	alias   dir=</a:t>
            </a:r>
            <a:r>
              <a:rPr lang="en-US" sz="2800" dirty="0" err="1" smtClean="0"/>
              <a:t>ls</a:t>
            </a:r>
            <a:endParaRPr lang="en-US" sz="2800" dirty="0" smtClean="0"/>
          </a:p>
          <a:p>
            <a:pPr>
              <a:buNone/>
            </a:pPr>
            <a:r>
              <a:rPr lang="en-US" sz="2800" dirty="0" smtClean="0"/>
              <a:t>	alias    </a:t>
            </a:r>
            <a:r>
              <a:rPr lang="en-US" sz="2800" dirty="0" err="1" smtClean="0"/>
              <a:t>lndir</a:t>
            </a:r>
            <a:r>
              <a:rPr lang="en-US" sz="2800" dirty="0" smtClean="0"/>
              <a:t> = ‘dir –l | more’</a:t>
            </a:r>
          </a:p>
          <a:p>
            <a:r>
              <a:rPr lang="en-US" sz="2800" dirty="0" smtClean="0"/>
              <a:t>To list all aliases , use the alias command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pPr>
              <a:buNone/>
            </a:pPr>
            <a:r>
              <a:rPr lang="en-US" sz="2800" dirty="0" smtClean="0"/>
              <a:t>Removing alias names</a:t>
            </a:r>
          </a:p>
          <a:p>
            <a:r>
              <a:rPr lang="en-US" sz="2800" dirty="0" err="1" smtClean="0"/>
              <a:t>unalias</a:t>
            </a:r>
            <a:r>
              <a:rPr lang="en-US" sz="2800" dirty="0" smtClean="0"/>
              <a:t>  command name</a:t>
            </a:r>
          </a:p>
          <a:p>
            <a:pPr>
              <a:buNone/>
            </a:pPr>
            <a:r>
              <a:rPr lang="en-US" sz="2800" dirty="0" smtClean="0"/>
              <a:t>	</a:t>
            </a:r>
            <a:r>
              <a:rPr lang="en-US" sz="2800" dirty="0" err="1" smtClean="0"/>
              <a:t>unalias</a:t>
            </a:r>
            <a:r>
              <a:rPr lang="en-US" sz="2800" dirty="0" smtClean="0"/>
              <a:t> dir</a:t>
            </a:r>
            <a:endParaRPr lang="en-IN"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Aliases in C Shell</a:t>
            </a:r>
            <a:endParaRPr lang="en-IN" dirty="0"/>
          </a:p>
        </p:txBody>
      </p:sp>
      <p:sp>
        <p:nvSpPr>
          <p:cNvPr id="3" name="Content Placeholder 2"/>
          <p:cNvSpPr>
            <a:spLocks noGrp="1"/>
          </p:cNvSpPr>
          <p:nvPr>
            <p:ph sz="quarter" idx="1"/>
          </p:nvPr>
        </p:nvSpPr>
        <p:spPr/>
        <p:txBody>
          <a:bodyPr>
            <a:normAutofit/>
          </a:bodyPr>
          <a:lstStyle/>
          <a:p>
            <a:r>
              <a:rPr lang="en-US" sz="2800" dirty="0" smtClean="0"/>
              <a:t>Alias definition in C shell</a:t>
            </a:r>
          </a:p>
          <a:p>
            <a:pPr>
              <a:buNone/>
            </a:pPr>
            <a:r>
              <a:rPr lang="en-US" sz="2800" dirty="0" smtClean="0"/>
              <a:t>SYNTAX</a:t>
            </a:r>
          </a:p>
          <a:p>
            <a:r>
              <a:rPr lang="en-US" sz="2800" dirty="0" smtClean="0"/>
              <a:t>	alias name definition</a:t>
            </a:r>
          </a:p>
          <a:p>
            <a:pPr>
              <a:buNone/>
            </a:pPr>
            <a:r>
              <a:rPr lang="en-US" sz="2800" dirty="0" smtClean="0"/>
              <a:t>Example: alias dir </a:t>
            </a:r>
            <a:r>
              <a:rPr lang="en-US" sz="2800" dirty="0" err="1" smtClean="0"/>
              <a:t>ls</a:t>
            </a:r>
            <a:endParaRPr lang="en-US" sz="2800" dirty="0" smtClean="0"/>
          </a:p>
          <a:p>
            <a:r>
              <a:rPr lang="en-US" sz="2800" dirty="0" smtClean="0"/>
              <a:t>alias  - keyword</a:t>
            </a:r>
          </a:p>
          <a:p>
            <a:r>
              <a:rPr lang="en-US" sz="2800" dirty="0" smtClean="0"/>
              <a:t>dir – name </a:t>
            </a:r>
          </a:p>
          <a:p>
            <a:r>
              <a:rPr lang="en-US" sz="2800" dirty="0" err="1" smtClean="0"/>
              <a:t>ls</a:t>
            </a:r>
            <a:r>
              <a:rPr lang="en-US" sz="2800" dirty="0" smtClean="0"/>
              <a:t> - definition</a:t>
            </a:r>
          </a:p>
          <a:p>
            <a:endParaRPr lang="en-IN" sz="28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7166"/>
            <a:ext cx="7772400" cy="1060472"/>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arguments to alias commands </a:t>
            </a:r>
            <a:br>
              <a:rPr lang="en-US" dirty="0" smtClean="0"/>
            </a:br>
            <a:endParaRPr lang="en-IN" dirty="0"/>
          </a:p>
        </p:txBody>
      </p:sp>
      <p:sp>
        <p:nvSpPr>
          <p:cNvPr id="3" name="Content Placeholder 2"/>
          <p:cNvSpPr>
            <a:spLocks noGrp="1"/>
          </p:cNvSpPr>
          <p:nvPr>
            <p:ph sz="quarter" idx="1"/>
          </p:nvPr>
        </p:nvSpPr>
        <p:spPr/>
        <p:txBody>
          <a:bodyPr>
            <a:normAutofit/>
          </a:bodyPr>
          <a:lstStyle/>
          <a:p>
            <a:r>
              <a:rPr lang="en-US" sz="2800" dirty="0" smtClean="0"/>
              <a:t>allows us to control the position of arguments</a:t>
            </a:r>
          </a:p>
          <a:p>
            <a:r>
              <a:rPr lang="en-US" sz="2800" dirty="0" smtClean="0"/>
              <a:t>use position designators</a:t>
            </a:r>
          </a:p>
          <a:p>
            <a:pPr>
              <a:buNone/>
            </a:pPr>
            <a:r>
              <a:rPr lang="en-US" sz="2800" dirty="0" smtClean="0"/>
              <a:t>	Designator		meaning</a:t>
            </a:r>
          </a:p>
          <a:p>
            <a:pPr>
              <a:buNone/>
            </a:pPr>
            <a:r>
              <a:rPr lang="en-US" sz="2800" dirty="0" smtClean="0"/>
              <a:t>		\!*		position of the only argument</a:t>
            </a:r>
          </a:p>
          <a:p>
            <a:pPr>
              <a:buNone/>
            </a:pPr>
            <a:r>
              <a:rPr lang="en-US" sz="2800" dirty="0" smtClean="0"/>
              <a:t>		\!^		position of first argument</a:t>
            </a:r>
          </a:p>
          <a:p>
            <a:pPr>
              <a:buNone/>
            </a:pPr>
            <a:r>
              <a:rPr lang="en-US" sz="2800" dirty="0" smtClean="0"/>
              <a:t>		\!$		position of last argument</a:t>
            </a:r>
          </a:p>
          <a:p>
            <a:pPr>
              <a:buNone/>
            </a:pPr>
            <a:r>
              <a:rPr lang="en-US" sz="2800" dirty="0" smtClean="0"/>
              <a:t>		\!:n		position of the nth argument</a:t>
            </a:r>
            <a:endParaRPr lang="en-IN" sz="28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pPr>
              <a:buNone/>
            </a:pPr>
            <a:r>
              <a:rPr lang="en-US" sz="2800" dirty="0" smtClean="0"/>
              <a:t>	alias  f1 ‘</a:t>
            </a:r>
            <a:r>
              <a:rPr lang="en-US" sz="2800" dirty="0" err="1" smtClean="0"/>
              <a:t>ls</a:t>
            </a:r>
            <a:r>
              <a:rPr lang="en-US" sz="2800" dirty="0" smtClean="0"/>
              <a:t>  -l    \! *’   </a:t>
            </a:r>
          </a:p>
          <a:p>
            <a:pPr>
              <a:buNone/>
            </a:pPr>
            <a:r>
              <a:rPr lang="en-US" sz="2800" dirty="0" smtClean="0"/>
              <a:t>	f1 file1</a:t>
            </a:r>
          </a:p>
          <a:p>
            <a:r>
              <a:rPr lang="en-US" sz="2800" dirty="0" smtClean="0"/>
              <a:t>alias command with two arguments</a:t>
            </a:r>
          </a:p>
          <a:p>
            <a:pPr>
              <a:buNone/>
            </a:pPr>
            <a:r>
              <a:rPr lang="en-US" sz="2800" dirty="0" smtClean="0"/>
              <a:t>	alias   cpto  ‘cp \!:1 \!$’</a:t>
            </a:r>
          </a:p>
          <a:p>
            <a:pPr>
              <a:buNone/>
            </a:pPr>
            <a:r>
              <a:rPr lang="en-US" sz="2800" dirty="0" smtClean="0"/>
              <a:t>	cpto f1 f2</a:t>
            </a:r>
          </a:p>
          <a:p>
            <a:r>
              <a:rPr lang="en-US" sz="2800" dirty="0" smtClean="0"/>
              <a:t>alias command  to list the aliases</a:t>
            </a:r>
          </a:p>
          <a:p>
            <a:r>
              <a:rPr lang="en-US" sz="2800" dirty="0" smtClean="0"/>
              <a:t> removing aliases</a:t>
            </a:r>
          </a:p>
          <a:p>
            <a:pPr>
              <a:buNone/>
            </a:pPr>
            <a:r>
              <a:rPr lang="en-US" sz="2800" dirty="0" smtClean="0"/>
              <a:t>	</a:t>
            </a:r>
            <a:r>
              <a:rPr lang="en-US" sz="2800" dirty="0" err="1" smtClean="0"/>
              <a:t>unalias</a:t>
            </a:r>
            <a:r>
              <a:rPr lang="en-US" sz="2800" dirty="0" smtClean="0"/>
              <a:t>  name</a:t>
            </a:r>
          </a:p>
          <a:p>
            <a:pPr>
              <a:buNone/>
            </a:pPr>
            <a:endParaRPr lang="en-IN" sz="28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aliases in three shells </a:t>
            </a:r>
            <a:endParaRPr lang="en-IN" dirty="0"/>
          </a:p>
        </p:txBody>
      </p:sp>
      <p:graphicFrame>
        <p:nvGraphicFramePr>
          <p:cNvPr id="4" name="Content Placeholder 3"/>
          <p:cNvGraphicFramePr>
            <a:graphicFrameLocks noGrp="1"/>
          </p:cNvGraphicFramePr>
          <p:nvPr>
            <p:ph sz="quarter" idx="1"/>
          </p:nvPr>
        </p:nvGraphicFramePr>
        <p:xfrm>
          <a:off x="214281" y="1673848"/>
          <a:ext cx="8715437" cy="5184152"/>
        </p:xfrm>
        <a:graphic>
          <a:graphicData uri="http://schemas.openxmlformats.org/drawingml/2006/table">
            <a:tbl>
              <a:tblPr firstRow="1" bandRow="1">
                <a:tableStyleId>{BDBED569-4797-4DF1-A0F4-6AAB3CD982D8}</a:tableStyleId>
              </a:tblPr>
              <a:tblGrid>
                <a:gridCol w="3199229"/>
                <a:gridCol w="3211324"/>
                <a:gridCol w="2304884"/>
              </a:tblGrid>
              <a:tr h="762638">
                <a:tc>
                  <a:txBody>
                    <a:bodyPr/>
                    <a:lstStyle/>
                    <a:p>
                      <a:pPr algn="ctr"/>
                      <a:r>
                        <a:rPr lang="en-US" sz="2800" dirty="0" smtClean="0"/>
                        <a:t>feature</a:t>
                      </a:r>
                      <a:endParaRPr lang="en-IN" sz="2800" dirty="0"/>
                    </a:p>
                  </a:txBody>
                  <a:tcPr/>
                </a:tc>
                <a:tc>
                  <a:txBody>
                    <a:bodyPr/>
                    <a:lstStyle/>
                    <a:p>
                      <a:pPr algn="ctr"/>
                      <a:r>
                        <a:rPr lang="en-US" sz="2800" dirty="0" err="1" smtClean="0"/>
                        <a:t>korn</a:t>
                      </a:r>
                      <a:r>
                        <a:rPr lang="en-US" sz="2800" dirty="0" smtClean="0"/>
                        <a:t> &amp; bash</a:t>
                      </a:r>
                      <a:endParaRPr lang="en-IN" sz="2800" dirty="0"/>
                    </a:p>
                  </a:txBody>
                  <a:tcPr/>
                </a:tc>
                <a:tc>
                  <a:txBody>
                    <a:bodyPr/>
                    <a:lstStyle/>
                    <a:p>
                      <a:pPr algn="ctr"/>
                      <a:r>
                        <a:rPr lang="en-US" sz="3600" dirty="0" smtClean="0"/>
                        <a:t>C</a:t>
                      </a:r>
                      <a:endParaRPr lang="en-IN" sz="3600" dirty="0"/>
                    </a:p>
                  </a:txBody>
                  <a:tcPr/>
                </a:tc>
              </a:tr>
              <a:tr h="762638">
                <a:tc>
                  <a:txBody>
                    <a:bodyPr/>
                    <a:lstStyle/>
                    <a:p>
                      <a:pPr algn="l"/>
                      <a:r>
                        <a:rPr lang="en-US" sz="3200" dirty="0" smtClean="0"/>
                        <a:t>Define</a:t>
                      </a:r>
                      <a:endParaRPr lang="en-IN" sz="3200" dirty="0"/>
                    </a:p>
                  </a:txBody>
                  <a:tcPr/>
                </a:tc>
                <a:tc>
                  <a:txBody>
                    <a:bodyPr/>
                    <a:lstStyle/>
                    <a:p>
                      <a:r>
                        <a:rPr lang="en-US" sz="3200" dirty="0" smtClean="0"/>
                        <a:t>alias x=command</a:t>
                      </a:r>
                      <a:endParaRPr lang="en-IN" sz="3200" dirty="0"/>
                    </a:p>
                  </a:txBody>
                  <a:tcPr/>
                </a:tc>
                <a:tc>
                  <a:txBody>
                    <a:bodyPr/>
                    <a:lstStyle/>
                    <a:p>
                      <a:r>
                        <a:rPr lang="en-US" sz="3200" dirty="0" smtClean="0"/>
                        <a:t>alias x  command</a:t>
                      </a:r>
                      <a:endParaRPr lang="en-IN" sz="3200" dirty="0"/>
                    </a:p>
                  </a:txBody>
                  <a:tcPr/>
                </a:tc>
              </a:tr>
              <a:tr h="762638">
                <a:tc>
                  <a:txBody>
                    <a:bodyPr/>
                    <a:lstStyle/>
                    <a:p>
                      <a:r>
                        <a:rPr lang="en-US" sz="3200" dirty="0" smtClean="0"/>
                        <a:t>argument</a:t>
                      </a:r>
                      <a:endParaRPr lang="en-IN" sz="3200" dirty="0"/>
                    </a:p>
                  </a:txBody>
                  <a:tcPr/>
                </a:tc>
                <a:tc>
                  <a:txBody>
                    <a:bodyPr/>
                    <a:lstStyle/>
                    <a:p>
                      <a:r>
                        <a:rPr lang="en-US" sz="3200" dirty="0" smtClean="0"/>
                        <a:t>only at end</a:t>
                      </a:r>
                      <a:endParaRPr lang="en-IN" sz="3200" dirty="0"/>
                    </a:p>
                  </a:txBody>
                  <a:tcPr/>
                </a:tc>
                <a:tc>
                  <a:txBody>
                    <a:bodyPr/>
                    <a:lstStyle/>
                    <a:p>
                      <a:r>
                        <a:rPr lang="en-US" sz="3200" dirty="0" smtClean="0"/>
                        <a:t>anywhere</a:t>
                      </a:r>
                      <a:endParaRPr lang="en-IN" sz="3200" dirty="0"/>
                    </a:p>
                  </a:txBody>
                  <a:tcPr/>
                </a:tc>
              </a:tr>
              <a:tr h="762638">
                <a:tc>
                  <a:txBody>
                    <a:bodyPr/>
                    <a:lstStyle/>
                    <a:p>
                      <a:r>
                        <a:rPr lang="en-US" sz="3200" dirty="0" smtClean="0"/>
                        <a:t>list</a:t>
                      </a:r>
                      <a:endParaRPr lang="en-IN" sz="3200" dirty="0"/>
                    </a:p>
                  </a:txBody>
                  <a:tcPr/>
                </a:tc>
                <a:tc>
                  <a:txBody>
                    <a:bodyPr/>
                    <a:lstStyle/>
                    <a:p>
                      <a:r>
                        <a:rPr lang="en-US" sz="3200" dirty="0" smtClean="0"/>
                        <a:t>alias</a:t>
                      </a:r>
                      <a:endParaRPr lang="en-IN" sz="3200" dirty="0"/>
                    </a:p>
                  </a:txBody>
                  <a:tcPr/>
                </a:tc>
                <a:tc>
                  <a:txBody>
                    <a:bodyPr/>
                    <a:lstStyle/>
                    <a:p>
                      <a:r>
                        <a:rPr lang="en-US" sz="3200" dirty="0" smtClean="0"/>
                        <a:t>alias</a:t>
                      </a:r>
                      <a:endParaRPr lang="en-IN" sz="3200" dirty="0"/>
                    </a:p>
                  </a:txBody>
                  <a:tcPr/>
                </a:tc>
              </a:tr>
              <a:tr h="762638">
                <a:tc>
                  <a:txBody>
                    <a:bodyPr/>
                    <a:lstStyle/>
                    <a:p>
                      <a:r>
                        <a:rPr lang="en-US" sz="3200" dirty="0" smtClean="0"/>
                        <a:t>remove</a:t>
                      </a:r>
                      <a:endParaRPr lang="en-IN" sz="3200" dirty="0"/>
                    </a:p>
                  </a:txBody>
                  <a:tcPr/>
                </a:tc>
                <a:tc>
                  <a:txBody>
                    <a:bodyPr/>
                    <a:lstStyle/>
                    <a:p>
                      <a:r>
                        <a:rPr lang="en-US" sz="3200" dirty="0" err="1" smtClean="0"/>
                        <a:t>unalias</a:t>
                      </a:r>
                      <a:r>
                        <a:rPr lang="en-US" sz="3200" dirty="0" smtClean="0"/>
                        <a:t>   x</a:t>
                      </a:r>
                      <a:endParaRPr lang="en-IN" sz="3200" dirty="0"/>
                    </a:p>
                  </a:txBody>
                  <a:tcPr/>
                </a:tc>
                <a:tc>
                  <a:txBody>
                    <a:bodyPr/>
                    <a:lstStyle/>
                    <a:p>
                      <a:r>
                        <a:rPr lang="en-US" sz="3200" dirty="0" err="1" smtClean="0"/>
                        <a:t>unalias</a:t>
                      </a:r>
                      <a:r>
                        <a:rPr lang="en-US" sz="3200" dirty="0" smtClean="0"/>
                        <a:t>   x</a:t>
                      </a:r>
                    </a:p>
                    <a:p>
                      <a:endParaRPr lang="en-US" sz="3200" dirty="0" smtClean="0"/>
                    </a:p>
                  </a:txBody>
                  <a:tcPr/>
                </a:tc>
              </a:tr>
              <a:tr h="762638">
                <a:tc>
                  <a:txBody>
                    <a:bodyPr/>
                    <a:lstStyle/>
                    <a:p>
                      <a:r>
                        <a:rPr lang="en-US" sz="3200" dirty="0" smtClean="0"/>
                        <a:t>remove all</a:t>
                      </a:r>
                      <a:endParaRPr lang="en-IN" sz="3200" dirty="0"/>
                    </a:p>
                  </a:txBody>
                  <a:tcPr/>
                </a:tc>
                <a:tc>
                  <a:txBody>
                    <a:bodyPr/>
                    <a:lstStyle/>
                    <a:p>
                      <a:r>
                        <a:rPr lang="en-US" sz="3200" dirty="0" err="1" smtClean="0"/>
                        <a:t>unalias</a:t>
                      </a:r>
                      <a:r>
                        <a:rPr lang="en-US" sz="3200" dirty="0" smtClean="0"/>
                        <a:t>    –a</a:t>
                      </a:r>
                      <a:endParaRPr lang="en-IN" sz="3200" dirty="0"/>
                    </a:p>
                  </a:txBody>
                  <a:tcPr/>
                </a:tc>
                <a:tc>
                  <a:txBody>
                    <a:bodyPr/>
                    <a:lstStyle/>
                    <a:p>
                      <a:r>
                        <a:rPr lang="en-US" sz="3200" dirty="0" err="1" smtClean="0"/>
                        <a:t>unalias</a:t>
                      </a:r>
                      <a:r>
                        <a:rPr lang="en-US" sz="3200" dirty="0" smtClean="0"/>
                        <a:t>   *</a:t>
                      </a:r>
                    </a:p>
                  </a:txBody>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Variables</a:t>
            </a: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location in memory where value can be stored</a:t>
            </a:r>
          </a:p>
          <a:p>
            <a:pPr algn="just"/>
            <a:r>
              <a:rPr lang="en-US" sz="2800" dirty="0" smtClean="0"/>
              <a:t>each shell  allow  us to create,  store and access values in variables</a:t>
            </a:r>
          </a:p>
          <a:p>
            <a:pPr algn="just"/>
            <a:r>
              <a:rPr lang="en-US" sz="2800" dirty="0" smtClean="0"/>
              <a:t>two classification of  variables</a:t>
            </a:r>
          </a:p>
          <a:p>
            <a:pPr algn="just">
              <a:buNone/>
            </a:pPr>
            <a:r>
              <a:rPr lang="en-US" sz="2800" dirty="0" smtClean="0"/>
              <a:t>		user defined variables </a:t>
            </a:r>
          </a:p>
          <a:p>
            <a:pPr algn="just">
              <a:buNone/>
            </a:pPr>
            <a:r>
              <a:rPr lang="en-US" sz="2800" dirty="0" smtClean="0"/>
              <a:t>		predefined variables</a:t>
            </a:r>
          </a:p>
          <a:p>
            <a:pPr algn="just">
              <a:buNone/>
            </a:pPr>
            <a:endParaRPr lang="en-US" sz="2800" dirty="0" smtClean="0"/>
          </a:p>
          <a:p>
            <a:pPr algn="just"/>
            <a:endParaRPr lang="en-IN"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storing  &amp; Accessing data in variables</a:t>
            </a:r>
            <a:endParaRPr lang="en-IN" dirty="0"/>
          </a:p>
        </p:txBody>
      </p:sp>
      <p:graphicFrame>
        <p:nvGraphicFramePr>
          <p:cNvPr id="4" name="Content Placeholder 3"/>
          <p:cNvGraphicFramePr>
            <a:graphicFrameLocks noGrp="1"/>
          </p:cNvGraphicFramePr>
          <p:nvPr>
            <p:ph sz="quarter" idx="1"/>
          </p:nvPr>
        </p:nvGraphicFramePr>
        <p:xfrm>
          <a:off x="1" y="1447800"/>
          <a:ext cx="9144000" cy="2834640"/>
        </p:xfrm>
        <a:graphic>
          <a:graphicData uri="http://schemas.openxmlformats.org/drawingml/2006/table">
            <a:tbl>
              <a:tblPr firstRow="1" bandRow="1">
                <a:tableStyleId>{8799B23B-EC83-4686-B30A-512413B5E67A}</a:tableStyleId>
              </a:tblPr>
              <a:tblGrid>
                <a:gridCol w="3048000"/>
                <a:gridCol w="3048000"/>
                <a:gridCol w="3048000"/>
              </a:tblGrid>
              <a:tr h="370840">
                <a:tc>
                  <a:txBody>
                    <a:bodyPr/>
                    <a:lstStyle/>
                    <a:p>
                      <a:pPr algn="ctr"/>
                      <a:r>
                        <a:rPr lang="en-US" sz="2800" dirty="0" smtClean="0"/>
                        <a:t>Action</a:t>
                      </a:r>
                    </a:p>
                    <a:p>
                      <a:pPr algn="ctr"/>
                      <a:endParaRPr lang="en-IN" sz="2800" dirty="0"/>
                    </a:p>
                  </a:txBody>
                  <a:tcPr/>
                </a:tc>
                <a:tc>
                  <a:txBody>
                    <a:bodyPr/>
                    <a:lstStyle/>
                    <a:p>
                      <a:pPr algn="ctr"/>
                      <a:r>
                        <a:rPr lang="en-US" sz="2800" dirty="0" err="1" smtClean="0"/>
                        <a:t>Korn</a:t>
                      </a:r>
                      <a:r>
                        <a:rPr lang="en-US" sz="2800" dirty="0" smtClean="0"/>
                        <a:t> &amp;Bash</a:t>
                      </a:r>
                      <a:endParaRPr lang="en-IN" sz="2800" dirty="0"/>
                    </a:p>
                  </a:txBody>
                  <a:tcPr/>
                </a:tc>
                <a:tc>
                  <a:txBody>
                    <a:bodyPr/>
                    <a:lstStyle/>
                    <a:p>
                      <a:pPr algn="ctr"/>
                      <a:r>
                        <a:rPr lang="en-US" sz="2800" dirty="0" smtClean="0"/>
                        <a:t>C</a:t>
                      </a:r>
                      <a:r>
                        <a:rPr lang="en-US" sz="2800" baseline="0" dirty="0" smtClean="0"/>
                        <a:t> shell</a:t>
                      </a:r>
                      <a:endParaRPr lang="en-IN" sz="2800" dirty="0"/>
                    </a:p>
                  </a:txBody>
                  <a:tcPr/>
                </a:tc>
              </a:tr>
              <a:tr h="370840">
                <a:tc>
                  <a:txBody>
                    <a:bodyPr/>
                    <a:lstStyle/>
                    <a:p>
                      <a:r>
                        <a:rPr lang="en-US" sz="2800" dirty="0" smtClean="0"/>
                        <a:t>Assignment</a:t>
                      </a:r>
                    </a:p>
                    <a:p>
                      <a:endParaRPr lang="en-IN" sz="2800" dirty="0"/>
                    </a:p>
                  </a:txBody>
                  <a:tcPr/>
                </a:tc>
                <a:tc>
                  <a:txBody>
                    <a:bodyPr/>
                    <a:lstStyle/>
                    <a:p>
                      <a:r>
                        <a:rPr lang="en-US" sz="2800" dirty="0" smtClean="0"/>
                        <a:t>variable=value</a:t>
                      </a:r>
                      <a:endParaRPr lang="en-IN" sz="2800" dirty="0"/>
                    </a:p>
                  </a:txBody>
                  <a:tcPr/>
                </a:tc>
                <a:tc>
                  <a:txBody>
                    <a:bodyPr/>
                    <a:lstStyle/>
                    <a:p>
                      <a:r>
                        <a:rPr lang="en-US" sz="2800" dirty="0" smtClean="0"/>
                        <a:t>set  variable = value</a:t>
                      </a:r>
                      <a:endParaRPr lang="en-IN" sz="2800" dirty="0"/>
                    </a:p>
                  </a:txBody>
                  <a:tcPr/>
                </a:tc>
              </a:tr>
              <a:tr h="370840">
                <a:tc>
                  <a:txBody>
                    <a:bodyPr/>
                    <a:lstStyle/>
                    <a:p>
                      <a:r>
                        <a:rPr lang="en-US" sz="2800" dirty="0" smtClean="0"/>
                        <a:t>Reference</a:t>
                      </a:r>
                    </a:p>
                    <a:p>
                      <a:endParaRPr lang="en-IN" sz="2800" dirty="0"/>
                    </a:p>
                  </a:txBody>
                  <a:tcPr/>
                </a:tc>
                <a:tc>
                  <a:txBody>
                    <a:bodyPr/>
                    <a:lstStyle/>
                    <a:p>
                      <a:r>
                        <a:rPr lang="en-US" sz="2800" dirty="0" smtClean="0"/>
                        <a:t>$variable</a:t>
                      </a:r>
                      <a:endParaRPr lang="en-IN" sz="2800" dirty="0"/>
                    </a:p>
                  </a:txBody>
                  <a:tcPr/>
                </a:tc>
                <a:tc>
                  <a:txBody>
                    <a:bodyPr/>
                    <a:lstStyle/>
                    <a:p>
                      <a:r>
                        <a:rPr lang="en-US" sz="2800" dirty="0" smtClean="0"/>
                        <a:t>$variable</a:t>
                      </a:r>
                      <a:endParaRPr lang="en-IN" sz="2800"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UNIX Session</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a:bodyPr>
          <a:lstStyle/>
          <a:p>
            <a:pPr algn="just"/>
            <a:r>
              <a:rPr lang="en-US" sz="2800" dirty="0" smtClean="0">
                <a:latin typeface="Perpetua" pitchFamily="18" charset="0"/>
              </a:rPr>
              <a:t>A UNIX session consists of logging into the system and then executing commands to accomplish our work and log out of the system.</a:t>
            </a:r>
            <a:endParaRPr lang="en-IN" sz="2800" dirty="0" smtClean="0">
              <a:latin typeface="Perpetua" pitchFamily="18" charset="0"/>
            </a:endParaRPr>
          </a:p>
          <a:p>
            <a:pPr algn="just"/>
            <a:r>
              <a:rPr lang="en-US" sz="2800" dirty="0" smtClean="0">
                <a:latin typeface="Perpetua" pitchFamily="18" charset="0"/>
              </a:rPr>
              <a:t>When we move from one shell to another, UNIX remembers the path we followed by creating a patent-child relationship. Our login shell is always the most senior shell in the relationship </a:t>
            </a:r>
            <a:endParaRPr lang="en-IN" sz="2800" dirty="0">
              <a:latin typeface="Perpetua"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storing and accessing  data in </a:t>
            </a:r>
            <a:r>
              <a:rPr lang="en-US" dirty="0" err="1" smtClean="0"/>
              <a:t>korn</a:t>
            </a:r>
            <a:r>
              <a:rPr lang="en-US" dirty="0" smtClean="0"/>
              <a:t> &amp; Bash shells</a:t>
            </a:r>
            <a:endParaRPr lang="en-IN" dirty="0"/>
          </a:p>
        </p:txBody>
      </p:sp>
      <p:sp>
        <p:nvSpPr>
          <p:cNvPr id="3" name="Content Placeholder 2"/>
          <p:cNvSpPr>
            <a:spLocks noGrp="1"/>
          </p:cNvSpPr>
          <p:nvPr>
            <p:ph sz="quarter" idx="1"/>
          </p:nvPr>
        </p:nvSpPr>
        <p:spPr/>
        <p:txBody>
          <a:bodyPr/>
          <a:lstStyle/>
          <a:p>
            <a:pPr>
              <a:buNone/>
            </a:pPr>
            <a:r>
              <a:rPr lang="en-US" dirty="0" smtClean="0"/>
              <a:t>x=23</a:t>
            </a:r>
          </a:p>
          <a:p>
            <a:pPr>
              <a:buNone/>
            </a:pPr>
            <a:r>
              <a:rPr lang="en-US" dirty="0" smtClean="0"/>
              <a:t>echo $x</a:t>
            </a:r>
          </a:p>
          <a:p>
            <a:pPr>
              <a:buNone/>
            </a:pPr>
            <a:r>
              <a:rPr lang="en-US" dirty="0" smtClean="0"/>
              <a:t>23</a:t>
            </a:r>
          </a:p>
          <a:p>
            <a:endParaRPr lang="en-US" dirty="0" smtClean="0"/>
          </a:p>
          <a:p>
            <a:pPr>
              <a:buNone/>
            </a:pPr>
            <a:r>
              <a:rPr lang="en-US" dirty="0" smtClean="0"/>
              <a:t>x=“hello”</a:t>
            </a:r>
          </a:p>
          <a:p>
            <a:pPr>
              <a:buNone/>
            </a:pPr>
            <a:r>
              <a:rPr lang="en-US" dirty="0" smtClean="0"/>
              <a:t>echo $x</a:t>
            </a:r>
          </a:p>
          <a:p>
            <a:pPr>
              <a:buNone/>
            </a:pPr>
            <a:r>
              <a:rPr lang="en-US" dirty="0" smtClean="0"/>
              <a:t>hello</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storing and accessing  data in C shells</a:t>
            </a:r>
            <a:endParaRPr lang="en-IN" dirty="0"/>
          </a:p>
        </p:txBody>
      </p:sp>
      <p:sp>
        <p:nvSpPr>
          <p:cNvPr id="3" name="Content Placeholder 2"/>
          <p:cNvSpPr>
            <a:spLocks noGrp="1"/>
          </p:cNvSpPr>
          <p:nvPr>
            <p:ph sz="quarter" idx="1"/>
          </p:nvPr>
        </p:nvSpPr>
        <p:spPr/>
        <p:txBody>
          <a:bodyPr/>
          <a:lstStyle/>
          <a:p>
            <a:pPr>
              <a:buNone/>
            </a:pPr>
            <a:r>
              <a:rPr lang="en-US" dirty="0" smtClean="0"/>
              <a:t>set   x=23</a:t>
            </a:r>
          </a:p>
          <a:p>
            <a:pPr>
              <a:buNone/>
            </a:pPr>
            <a:r>
              <a:rPr lang="en-US" dirty="0" smtClean="0"/>
              <a:t>echo $x</a:t>
            </a:r>
          </a:p>
          <a:p>
            <a:pPr>
              <a:buNone/>
            </a:pPr>
            <a:r>
              <a:rPr lang="en-US" dirty="0" smtClean="0"/>
              <a:t>23</a:t>
            </a:r>
          </a:p>
          <a:p>
            <a:endParaRPr lang="en-US" dirty="0" smtClean="0"/>
          </a:p>
          <a:p>
            <a:pPr>
              <a:buNone/>
            </a:pPr>
            <a:r>
              <a:rPr lang="en-US" dirty="0" smtClean="0"/>
              <a:t>set   x=“hello”</a:t>
            </a:r>
          </a:p>
          <a:p>
            <a:pPr>
              <a:buNone/>
            </a:pPr>
            <a:r>
              <a:rPr lang="en-US" dirty="0" smtClean="0"/>
              <a:t>echo $x</a:t>
            </a:r>
          </a:p>
          <a:p>
            <a:pPr>
              <a:buNone/>
            </a:pPr>
            <a:r>
              <a:rPr lang="en-US" dirty="0" smtClean="0"/>
              <a:t>hello</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variable</a:t>
            </a:r>
            <a:endParaRPr lang="en-IN" dirty="0"/>
          </a:p>
        </p:txBody>
      </p:sp>
      <p:sp>
        <p:nvSpPr>
          <p:cNvPr id="3" name="Content Placeholder 2"/>
          <p:cNvSpPr>
            <a:spLocks noGrp="1"/>
          </p:cNvSpPr>
          <p:nvPr>
            <p:ph sz="quarter" idx="1"/>
          </p:nvPr>
        </p:nvSpPr>
        <p:spPr/>
        <p:txBody>
          <a:bodyPr>
            <a:normAutofit/>
          </a:bodyPr>
          <a:lstStyle/>
          <a:p>
            <a:pPr algn="just">
              <a:buNone/>
            </a:pPr>
            <a:r>
              <a:rPr lang="en-US" sz="3200" dirty="0" smtClean="0"/>
              <a:t>Two types</a:t>
            </a:r>
          </a:p>
          <a:p>
            <a:pPr algn="just"/>
            <a:r>
              <a:rPr lang="en-US" sz="3200" dirty="0" smtClean="0">
                <a:solidFill>
                  <a:srgbClr val="FF0000"/>
                </a:solidFill>
              </a:rPr>
              <a:t>shell variables </a:t>
            </a:r>
            <a:r>
              <a:rPr lang="en-US" sz="3200" dirty="0" smtClean="0"/>
              <a:t>– contains values for the shell to use</a:t>
            </a:r>
          </a:p>
          <a:p>
            <a:pPr algn="just"/>
            <a:r>
              <a:rPr lang="en-US" sz="3200" dirty="0" smtClean="0">
                <a:solidFill>
                  <a:srgbClr val="FF0000"/>
                </a:solidFill>
              </a:rPr>
              <a:t>environmental variables  </a:t>
            </a:r>
            <a:r>
              <a:rPr lang="en-US" sz="3200" dirty="0" smtClean="0"/>
              <a:t>- store values about the user’s working environment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500042"/>
            <a:ext cx="7772400" cy="5519758"/>
          </a:xfrm>
        </p:spPr>
        <p:txBody>
          <a:bodyPr/>
          <a:lstStyle/>
          <a:p>
            <a:r>
              <a:rPr lang="en-US" dirty="0" smtClean="0"/>
              <a:t>PATH – contains path to be searched for finding executable 		command</a:t>
            </a:r>
          </a:p>
          <a:p>
            <a:r>
              <a:rPr lang="en-US" dirty="0" smtClean="0"/>
              <a:t>HOME – path name for home directory</a:t>
            </a:r>
          </a:p>
          <a:p>
            <a:r>
              <a:rPr lang="en-US" dirty="0" smtClean="0"/>
              <a:t>MAIL – contains the location of  user mailbox</a:t>
            </a:r>
          </a:p>
          <a:p>
            <a:r>
              <a:rPr lang="en-US" dirty="0" smtClean="0"/>
              <a:t>PS1 &amp; PS2 – contains the shell prompt($ and %)</a:t>
            </a:r>
          </a:p>
          <a:p>
            <a:r>
              <a:rPr lang="en-US" dirty="0" smtClean="0"/>
              <a:t>SHELL – pathname of user’s login shell</a:t>
            </a:r>
          </a:p>
          <a:p>
            <a:r>
              <a:rPr lang="en-US" dirty="0" smtClean="0"/>
              <a:t>TERM - contains information about type of terminal</a:t>
            </a:r>
          </a:p>
          <a:p>
            <a:r>
              <a:rPr lang="en-US" dirty="0" smtClean="0"/>
              <a:t>LOGNAME – stores the login name of the user</a:t>
            </a:r>
          </a:p>
          <a:p>
            <a:r>
              <a:rPr lang="en-US" dirty="0" smtClean="0"/>
              <a:t>PWD – absolute path name of current directory</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set, unset and display variables</a:t>
            </a:r>
            <a:endParaRPr lang="en-IN" dirty="0"/>
          </a:p>
        </p:txBody>
      </p:sp>
      <p:graphicFrame>
        <p:nvGraphicFramePr>
          <p:cNvPr id="4" name="Content Placeholder 3"/>
          <p:cNvGraphicFramePr>
            <a:graphicFrameLocks noGrp="1"/>
          </p:cNvGraphicFramePr>
          <p:nvPr>
            <p:ph sz="quarter" idx="1"/>
          </p:nvPr>
        </p:nvGraphicFramePr>
        <p:xfrm>
          <a:off x="428596" y="1447800"/>
          <a:ext cx="8501122" cy="4905388"/>
        </p:xfrm>
        <a:graphic>
          <a:graphicData uri="http://schemas.openxmlformats.org/drawingml/2006/table">
            <a:tbl>
              <a:tblPr firstRow="1" bandRow="1">
                <a:tableStyleId>{8799B23B-EC83-4686-B30A-512413B5E67A}</a:tableStyleId>
              </a:tblPr>
              <a:tblGrid>
                <a:gridCol w="2094262"/>
                <a:gridCol w="2792350"/>
                <a:gridCol w="3614510"/>
              </a:tblGrid>
              <a:tr h="370840">
                <a:tc>
                  <a:txBody>
                    <a:bodyPr/>
                    <a:lstStyle/>
                    <a:p>
                      <a:pPr algn="ctr"/>
                      <a:r>
                        <a:rPr lang="en-US" sz="2400" dirty="0" smtClean="0"/>
                        <a:t>operation</a:t>
                      </a:r>
                    </a:p>
                    <a:p>
                      <a:pPr algn="ctr"/>
                      <a:endParaRPr lang="en-IN" sz="2400" dirty="0"/>
                    </a:p>
                  </a:txBody>
                  <a:tcPr/>
                </a:tc>
                <a:tc>
                  <a:txBody>
                    <a:bodyPr/>
                    <a:lstStyle/>
                    <a:p>
                      <a:pPr algn="ctr"/>
                      <a:r>
                        <a:rPr lang="en-US" sz="2400" dirty="0" err="1" smtClean="0"/>
                        <a:t>korn</a:t>
                      </a:r>
                      <a:r>
                        <a:rPr lang="en-US" sz="2400" dirty="0" smtClean="0"/>
                        <a:t> &amp; bash</a:t>
                      </a:r>
                      <a:endParaRPr lang="en-IN" sz="2400" dirty="0"/>
                    </a:p>
                  </a:txBody>
                  <a:tcPr/>
                </a:tc>
                <a:tc>
                  <a:txBody>
                    <a:bodyPr/>
                    <a:lstStyle/>
                    <a:p>
                      <a:pPr algn="ctr"/>
                      <a:r>
                        <a:rPr lang="en-US" sz="2400" dirty="0" smtClean="0"/>
                        <a:t>C shell</a:t>
                      </a:r>
                      <a:endParaRPr lang="en-IN" sz="2400" dirty="0"/>
                    </a:p>
                  </a:txBody>
                  <a:tcPr/>
                </a:tc>
              </a:tr>
              <a:tr h="370840">
                <a:tc>
                  <a:txBody>
                    <a:bodyPr/>
                    <a:lstStyle/>
                    <a:p>
                      <a:pPr algn="l"/>
                      <a:r>
                        <a:rPr lang="en-US" sz="3200" dirty="0" smtClean="0"/>
                        <a:t>set</a:t>
                      </a:r>
                      <a:endParaRPr lang="en-IN" sz="3200" dirty="0"/>
                    </a:p>
                  </a:txBody>
                  <a:tcPr/>
                </a:tc>
                <a:tc>
                  <a:txBody>
                    <a:bodyPr/>
                    <a:lstStyle/>
                    <a:p>
                      <a:pPr algn="l"/>
                      <a:r>
                        <a:rPr lang="en-US" sz="3200" dirty="0" err="1" smtClean="0"/>
                        <a:t>var</a:t>
                      </a:r>
                      <a:r>
                        <a:rPr lang="en-US" sz="3200" dirty="0" smtClean="0"/>
                        <a:t>=value</a:t>
                      </a:r>
                      <a:endParaRPr lang="en-IN" sz="3200" dirty="0"/>
                    </a:p>
                  </a:txBody>
                  <a:tcPr/>
                </a:tc>
                <a:tc>
                  <a:txBody>
                    <a:bodyPr/>
                    <a:lstStyle/>
                    <a:p>
                      <a:pPr algn="l"/>
                      <a:r>
                        <a:rPr lang="en-US" sz="3200" dirty="0" smtClean="0"/>
                        <a:t>set  </a:t>
                      </a:r>
                      <a:r>
                        <a:rPr lang="en-US" sz="3200" dirty="0" err="1" smtClean="0"/>
                        <a:t>var</a:t>
                      </a:r>
                      <a:r>
                        <a:rPr lang="en-US" sz="3200" dirty="0" smtClean="0"/>
                        <a:t>=value</a:t>
                      </a:r>
                    </a:p>
                    <a:p>
                      <a:pPr algn="l"/>
                      <a:r>
                        <a:rPr lang="en-US" sz="3200" dirty="0" err="1" smtClean="0"/>
                        <a:t>setenv</a:t>
                      </a:r>
                      <a:r>
                        <a:rPr lang="en-US" sz="3200" baseline="0" dirty="0" smtClean="0"/>
                        <a:t>  </a:t>
                      </a:r>
                      <a:r>
                        <a:rPr lang="en-US" sz="3200" baseline="0" dirty="0" err="1" smtClean="0"/>
                        <a:t>var</a:t>
                      </a:r>
                      <a:r>
                        <a:rPr lang="en-US" sz="3200" baseline="0" dirty="0" smtClean="0"/>
                        <a:t> value</a:t>
                      </a:r>
                      <a:endParaRPr lang="en-IN" sz="3200" dirty="0"/>
                    </a:p>
                  </a:txBody>
                  <a:tcPr/>
                </a:tc>
              </a:tr>
              <a:tr h="370840">
                <a:tc>
                  <a:txBody>
                    <a:bodyPr/>
                    <a:lstStyle/>
                    <a:p>
                      <a:pPr algn="l"/>
                      <a:r>
                        <a:rPr lang="en-US" sz="3200" dirty="0" smtClean="0"/>
                        <a:t>unset</a:t>
                      </a:r>
                      <a:endParaRPr lang="en-IN" sz="3200" dirty="0"/>
                    </a:p>
                  </a:txBody>
                  <a:tcPr/>
                </a:tc>
                <a:tc>
                  <a:txBody>
                    <a:bodyPr/>
                    <a:lstStyle/>
                    <a:p>
                      <a:pPr algn="l"/>
                      <a:r>
                        <a:rPr lang="en-US" sz="3200" dirty="0" smtClean="0"/>
                        <a:t>unset </a:t>
                      </a:r>
                      <a:r>
                        <a:rPr lang="en-US" sz="3200" dirty="0" err="1" smtClean="0"/>
                        <a:t>var</a:t>
                      </a:r>
                      <a:endParaRPr lang="en-IN" sz="3200" dirty="0"/>
                    </a:p>
                  </a:txBody>
                  <a:tcPr/>
                </a:tc>
                <a:tc>
                  <a:txBody>
                    <a:bodyPr/>
                    <a:lstStyle/>
                    <a:p>
                      <a:pPr algn="l"/>
                      <a:r>
                        <a:rPr lang="en-US" sz="3200" dirty="0" smtClean="0"/>
                        <a:t>unset</a:t>
                      </a:r>
                      <a:r>
                        <a:rPr lang="en-US" sz="3200" baseline="0" dirty="0" smtClean="0"/>
                        <a:t> </a:t>
                      </a:r>
                      <a:r>
                        <a:rPr lang="en-US" sz="3200" baseline="0" dirty="0" err="1" smtClean="0"/>
                        <a:t>var</a:t>
                      </a:r>
                      <a:endParaRPr lang="en-US" sz="3200" baseline="0" dirty="0" smtClean="0"/>
                    </a:p>
                    <a:p>
                      <a:pPr algn="l"/>
                      <a:r>
                        <a:rPr lang="en-US" sz="3200" baseline="0" dirty="0" err="1" smtClean="0"/>
                        <a:t>unsetenv</a:t>
                      </a:r>
                      <a:r>
                        <a:rPr lang="en-US" sz="3200" baseline="0" dirty="0" smtClean="0"/>
                        <a:t>   </a:t>
                      </a:r>
                      <a:r>
                        <a:rPr lang="en-US" sz="3200" baseline="0" dirty="0" err="1" smtClean="0"/>
                        <a:t>var</a:t>
                      </a:r>
                      <a:endParaRPr lang="en-IN" sz="3200" dirty="0"/>
                    </a:p>
                  </a:txBody>
                  <a:tcPr/>
                </a:tc>
              </a:tr>
              <a:tr h="882028">
                <a:tc>
                  <a:txBody>
                    <a:bodyPr/>
                    <a:lstStyle/>
                    <a:p>
                      <a:pPr algn="l"/>
                      <a:r>
                        <a:rPr lang="en-US" sz="3200" dirty="0" smtClean="0"/>
                        <a:t>display one</a:t>
                      </a:r>
                      <a:endParaRPr lang="en-IN" sz="3200" dirty="0"/>
                    </a:p>
                  </a:txBody>
                  <a:tcPr/>
                </a:tc>
                <a:tc>
                  <a:txBody>
                    <a:bodyPr/>
                    <a:lstStyle/>
                    <a:p>
                      <a:pPr algn="l"/>
                      <a:r>
                        <a:rPr lang="en-US" sz="3200" dirty="0" smtClean="0"/>
                        <a:t>echo $</a:t>
                      </a:r>
                      <a:r>
                        <a:rPr lang="en-US" sz="3200" dirty="0" err="1" smtClean="0"/>
                        <a:t>var</a:t>
                      </a:r>
                      <a:endParaRPr lang="en-IN" sz="3200" dirty="0"/>
                    </a:p>
                  </a:txBody>
                  <a:tcPr/>
                </a:tc>
                <a:tc>
                  <a:txBody>
                    <a:bodyPr/>
                    <a:lstStyle/>
                    <a:p>
                      <a:pPr algn="l"/>
                      <a:r>
                        <a:rPr lang="en-US" sz="3200" dirty="0" smtClean="0"/>
                        <a:t>echo $</a:t>
                      </a:r>
                      <a:r>
                        <a:rPr lang="en-US" sz="3200" dirty="0" err="1" smtClean="0"/>
                        <a:t>var</a:t>
                      </a:r>
                      <a:endParaRPr lang="en-IN" sz="3200" dirty="0"/>
                    </a:p>
                  </a:txBody>
                  <a:tcPr/>
                </a:tc>
              </a:tr>
              <a:tr h="370840">
                <a:tc>
                  <a:txBody>
                    <a:bodyPr/>
                    <a:lstStyle/>
                    <a:p>
                      <a:pPr algn="l"/>
                      <a:r>
                        <a:rPr lang="en-US" sz="3200" dirty="0" smtClean="0"/>
                        <a:t>display all</a:t>
                      </a:r>
                    </a:p>
                    <a:p>
                      <a:pPr algn="l"/>
                      <a:endParaRPr lang="en-IN" sz="3200" dirty="0"/>
                    </a:p>
                  </a:txBody>
                  <a:tcPr/>
                </a:tc>
                <a:tc>
                  <a:txBody>
                    <a:bodyPr/>
                    <a:lstStyle/>
                    <a:p>
                      <a:pPr algn="l"/>
                      <a:r>
                        <a:rPr lang="en-US" sz="3200" dirty="0" smtClean="0"/>
                        <a:t>set</a:t>
                      </a:r>
                      <a:endParaRPr lang="en-IN" sz="3200" dirty="0"/>
                    </a:p>
                  </a:txBody>
                  <a:tcPr/>
                </a:tc>
                <a:tc>
                  <a:txBody>
                    <a:bodyPr/>
                    <a:lstStyle/>
                    <a:p>
                      <a:pPr algn="l"/>
                      <a:r>
                        <a:rPr lang="en-US" sz="3200" dirty="0" smtClean="0"/>
                        <a:t>set</a:t>
                      </a:r>
                    </a:p>
                    <a:p>
                      <a:pPr algn="l"/>
                      <a:r>
                        <a:rPr lang="en-US" sz="3200" dirty="0" err="1" smtClean="0"/>
                        <a:t>setenv</a:t>
                      </a:r>
                      <a:endParaRPr lang="en-IN" sz="3200" dirty="0"/>
                    </a:p>
                  </a:txBody>
                  <a:tcPr/>
                </a:tc>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korn</a:t>
            </a:r>
            <a:r>
              <a:rPr lang="en-US" dirty="0" smtClean="0"/>
              <a:t> &amp; bash shell</a:t>
            </a:r>
            <a:endParaRPr lang="en-IN" dirty="0"/>
          </a:p>
        </p:txBody>
      </p:sp>
      <p:sp>
        <p:nvSpPr>
          <p:cNvPr id="3" name="Content Placeholder 2"/>
          <p:cNvSpPr>
            <a:spLocks noGrp="1"/>
          </p:cNvSpPr>
          <p:nvPr>
            <p:ph sz="quarter" idx="1"/>
          </p:nvPr>
        </p:nvSpPr>
        <p:spPr/>
        <p:txBody>
          <a:bodyPr/>
          <a:lstStyle/>
          <a:p>
            <a:r>
              <a:rPr lang="en-US" dirty="0" smtClean="0"/>
              <a:t>to set variable</a:t>
            </a:r>
          </a:p>
          <a:p>
            <a:pPr>
              <a:buNone/>
            </a:pPr>
            <a:r>
              <a:rPr lang="en-US" dirty="0" smtClean="0"/>
              <a:t>	TERM=vt100</a:t>
            </a:r>
          </a:p>
          <a:p>
            <a:r>
              <a:rPr lang="en-US" dirty="0" smtClean="0"/>
              <a:t>to unset variable</a:t>
            </a:r>
          </a:p>
          <a:p>
            <a:pPr>
              <a:buNone/>
            </a:pPr>
            <a:r>
              <a:rPr lang="en-US" dirty="0" smtClean="0"/>
              <a:t>	unset TERM</a:t>
            </a:r>
          </a:p>
          <a:p>
            <a:r>
              <a:rPr lang="en-US" dirty="0" smtClean="0"/>
              <a:t>to display individual variable</a:t>
            </a:r>
          </a:p>
          <a:p>
            <a:pPr>
              <a:buNone/>
            </a:pPr>
            <a:r>
              <a:rPr lang="en-US" dirty="0" smtClean="0"/>
              <a:t>	echo $TERM</a:t>
            </a:r>
          </a:p>
          <a:p>
            <a:r>
              <a:rPr lang="en-US" dirty="0" smtClean="0"/>
              <a:t>to display all the variables that are currently set</a:t>
            </a:r>
          </a:p>
          <a:p>
            <a:pPr>
              <a:buNone/>
            </a:pPr>
            <a:r>
              <a:rPr lang="en-US" dirty="0" smtClean="0"/>
              <a:t>	set</a:t>
            </a:r>
          </a:p>
          <a:p>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11156"/>
          </a:xfrm>
        </p:spPr>
        <p:txBody>
          <a:bodyPr>
            <a:normAutofit fontScale="90000"/>
          </a:bodyPr>
          <a:lstStyle/>
          <a:p>
            <a:r>
              <a:rPr lang="en-US" dirty="0" smtClean="0"/>
              <a:t>C shell</a:t>
            </a:r>
            <a:endParaRPr lang="en-IN" dirty="0"/>
          </a:p>
        </p:txBody>
      </p:sp>
      <p:sp>
        <p:nvSpPr>
          <p:cNvPr id="3" name="Content Placeholder 2"/>
          <p:cNvSpPr>
            <a:spLocks noGrp="1"/>
          </p:cNvSpPr>
          <p:nvPr>
            <p:ph sz="quarter" idx="1"/>
          </p:nvPr>
        </p:nvSpPr>
        <p:spPr>
          <a:xfrm>
            <a:off x="914400" y="1000108"/>
            <a:ext cx="7772400" cy="5019692"/>
          </a:xfrm>
        </p:spPr>
        <p:txBody>
          <a:bodyPr>
            <a:normAutofit fontScale="92500" lnSpcReduction="10000"/>
          </a:bodyPr>
          <a:lstStyle/>
          <a:p>
            <a:r>
              <a:rPr lang="en-US" dirty="0" smtClean="0"/>
              <a:t>to set shell variable</a:t>
            </a:r>
          </a:p>
          <a:p>
            <a:pPr>
              <a:buNone/>
            </a:pPr>
            <a:r>
              <a:rPr lang="en-US" dirty="0" smtClean="0"/>
              <a:t>	set </a:t>
            </a:r>
            <a:r>
              <a:rPr lang="en-US" dirty="0" err="1" smtClean="0"/>
              <a:t>promt</a:t>
            </a:r>
            <a:r>
              <a:rPr lang="en-US" dirty="0" smtClean="0"/>
              <a:t> =‘CSH %’</a:t>
            </a:r>
          </a:p>
          <a:p>
            <a:r>
              <a:rPr lang="en-US" dirty="0" smtClean="0"/>
              <a:t>to set environmental variable</a:t>
            </a:r>
          </a:p>
          <a:p>
            <a:pPr>
              <a:buNone/>
            </a:pPr>
            <a:r>
              <a:rPr lang="en-US" dirty="0" smtClean="0"/>
              <a:t>	set TERM=vt100</a:t>
            </a:r>
          </a:p>
          <a:p>
            <a:r>
              <a:rPr lang="en-US" dirty="0" smtClean="0"/>
              <a:t>to unset shell variable</a:t>
            </a:r>
          </a:p>
          <a:p>
            <a:pPr>
              <a:buNone/>
            </a:pPr>
            <a:r>
              <a:rPr lang="en-US" dirty="0" smtClean="0"/>
              <a:t>	unset prompt</a:t>
            </a:r>
          </a:p>
          <a:p>
            <a:r>
              <a:rPr lang="en-US" dirty="0" smtClean="0"/>
              <a:t>to unset environmental variable</a:t>
            </a:r>
          </a:p>
          <a:p>
            <a:pPr>
              <a:buNone/>
            </a:pPr>
            <a:r>
              <a:rPr lang="en-US" dirty="0" smtClean="0"/>
              <a:t>	</a:t>
            </a:r>
            <a:r>
              <a:rPr lang="en-US" dirty="0" err="1" smtClean="0"/>
              <a:t>unsetenv</a:t>
            </a:r>
            <a:r>
              <a:rPr lang="en-US" dirty="0" smtClean="0"/>
              <a:t> TERM</a:t>
            </a:r>
          </a:p>
          <a:p>
            <a:r>
              <a:rPr lang="en-US" dirty="0" smtClean="0"/>
              <a:t>to display variables</a:t>
            </a:r>
          </a:p>
          <a:p>
            <a:pPr>
              <a:buNone/>
            </a:pPr>
            <a:r>
              <a:rPr lang="en-US" dirty="0" smtClean="0"/>
              <a:t>	echo $variable name      //display one variable</a:t>
            </a:r>
          </a:p>
          <a:p>
            <a:pPr>
              <a:buNone/>
            </a:pPr>
            <a:r>
              <a:rPr lang="en-US" dirty="0" smtClean="0"/>
              <a:t>	set                                  //display all shell variable</a:t>
            </a:r>
          </a:p>
          <a:p>
            <a:pPr>
              <a:buNone/>
            </a:pPr>
            <a:r>
              <a:rPr lang="en-US" dirty="0" smtClean="0"/>
              <a:t>	</a:t>
            </a:r>
            <a:r>
              <a:rPr lang="en-US" dirty="0" err="1" smtClean="0"/>
              <a:t>setenv</a:t>
            </a:r>
            <a:r>
              <a:rPr lang="en-US" dirty="0" smtClean="0"/>
              <a:t>                            //display all environmental variable</a:t>
            </a:r>
          </a:p>
          <a:p>
            <a:endParaRPr lang="en-US" dirty="0" smtClean="0"/>
          </a:p>
          <a:p>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shell options</a:t>
            </a:r>
            <a:endParaRPr lang="en-IN" dirty="0"/>
          </a:p>
        </p:txBody>
      </p:sp>
      <p:graphicFrame>
        <p:nvGraphicFramePr>
          <p:cNvPr id="4" name="Content Placeholder 3"/>
          <p:cNvGraphicFramePr>
            <a:graphicFrameLocks noGrp="1"/>
          </p:cNvGraphicFramePr>
          <p:nvPr>
            <p:ph sz="quarter" idx="1"/>
          </p:nvPr>
        </p:nvGraphicFramePr>
        <p:xfrm>
          <a:off x="428596" y="1447800"/>
          <a:ext cx="8358246" cy="5235584"/>
        </p:xfrm>
        <a:graphic>
          <a:graphicData uri="http://schemas.openxmlformats.org/drawingml/2006/table">
            <a:tbl>
              <a:tblPr firstRow="1" bandRow="1">
                <a:tableStyleId>{8799B23B-EC83-4686-B30A-512413B5E67A}</a:tableStyleId>
              </a:tblPr>
              <a:tblGrid>
                <a:gridCol w="1743807"/>
                <a:gridCol w="1563412"/>
                <a:gridCol w="5051027"/>
              </a:tblGrid>
              <a:tr h="563563">
                <a:tc>
                  <a:txBody>
                    <a:bodyPr/>
                    <a:lstStyle/>
                    <a:p>
                      <a:r>
                        <a:rPr lang="en-US" sz="2400" dirty="0" err="1" smtClean="0"/>
                        <a:t>korn</a:t>
                      </a:r>
                      <a:r>
                        <a:rPr lang="en-US" sz="2400" dirty="0" smtClean="0"/>
                        <a:t> &amp; bash shell</a:t>
                      </a:r>
                      <a:endParaRPr lang="en-IN" sz="2400" dirty="0"/>
                    </a:p>
                  </a:txBody>
                  <a:tcPr/>
                </a:tc>
                <a:tc>
                  <a:txBody>
                    <a:bodyPr/>
                    <a:lstStyle/>
                    <a:p>
                      <a:r>
                        <a:rPr lang="en-US" sz="2400" dirty="0" smtClean="0"/>
                        <a:t>C shell</a:t>
                      </a:r>
                      <a:endParaRPr lang="en-IN" sz="2400" dirty="0"/>
                    </a:p>
                  </a:txBody>
                  <a:tcPr/>
                </a:tc>
                <a:tc>
                  <a:txBody>
                    <a:bodyPr/>
                    <a:lstStyle/>
                    <a:p>
                      <a:r>
                        <a:rPr lang="en-US" sz="2400" dirty="0" smtClean="0"/>
                        <a:t>explanation</a:t>
                      </a:r>
                      <a:endParaRPr lang="en-IN" sz="2400" dirty="0"/>
                    </a:p>
                  </a:txBody>
                  <a:tcPr/>
                </a:tc>
              </a:tr>
              <a:tr h="563563">
                <a:tc>
                  <a:txBody>
                    <a:bodyPr/>
                    <a:lstStyle/>
                    <a:p>
                      <a:r>
                        <a:rPr lang="en-US" sz="2400" dirty="0" err="1" smtClean="0"/>
                        <a:t>noglob</a:t>
                      </a:r>
                      <a:endParaRPr lang="en-IN" sz="2400" dirty="0"/>
                    </a:p>
                  </a:txBody>
                  <a:tcPr/>
                </a:tc>
                <a:tc>
                  <a:txBody>
                    <a:bodyPr/>
                    <a:lstStyle/>
                    <a:p>
                      <a:r>
                        <a:rPr lang="en-US" sz="2400" dirty="0" err="1" smtClean="0"/>
                        <a:t>noglob</a:t>
                      </a:r>
                      <a:endParaRPr lang="en-IN" sz="2400" dirty="0"/>
                    </a:p>
                  </a:txBody>
                  <a:tcPr/>
                </a:tc>
                <a:tc>
                  <a:txBody>
                    <a:bodyPr/>
                    <a:lstStyle/>
                    <a:p>
                      <a:r>
                        <a:rPr lang="en-US" sz="2400" dirty="0" smtClean="0"/>
                        <a:t>controls</a:t>
                      </a:r>
                      <a:r>
                        <a:rPr lang="en-US" sz="2400" baseline="0" dirty="0" smtClean="0"/>
                        <a:t> the </a:t>
                      </a:r>
                      <a:r>
                        <a:rPr lang="en-US" sz="2400" baseline="0" smtClean="0"/>
                        <a:t>expansion of </a:t>
                      </a:r>
                      <a:r>
                        <a:rPr lang="en-US" sz="2400" smtClean="0"/>
                        <a:t>wildcards</a:t>
                      </a:r>
                      <a:endParaRPr lang="en-IN" sz="2400" dirty="0"/>
                    </a:p>
                  </a:txBody>
                  <a:tcPr/>
                </a:tc>
              </a:tr>
              <a:tr h="563563">
                <a:tc>
                  <a:txBody>
                    <a:bodyPr/>
                    <a:lstStyle/>
                    <a:p>
                      <a:r>
                        <a:rPr lang="en-US" sz="2400" dirty="0" smtClean="0"/>
                        <a:t>verbose</a:t>
                      </a:r>
                      <a:endParaRPr lang="en-IN" sz="2400" dirty="0"/>
                    </a:p>
                  </a:txBody>
                  <a:tcPr/>
                </a:tc>
                <a:tc>
                  <a:txBody>
                    <a:bodyPr/>
                    <a:lstStyle/>
                    <a:p>
                      <a:r>
                        <a:rPr lang="en-US" sz="2400" dirty="0" smtClean="0"/>
                        <a:t>verbose</a:t>
                      </a:r>
                      <a:endParaRPr lang="en-IN" sz="2400" dirty="0"/>
                    </a:p>
                  </a:txBody>
                  <a:tcPr/>
                </a:tc>
                <a:tc>
                  <a:txBody>
                    <a:bodyPr/>
                    <a:lstStyle/>
                    <a:p>
                      <a:r>
                        <a:rPr lang="en-US" sz="2400" dirty="0" smtClean="0"/>
                        <a:t>prints commands before executing them</a:t>
                      </a:r>
                      <a:endParaRPr lang="en-IN" sz="2400" dirty="0"/>
                    </a:p>
                  </a:txBody>
                  <a:tcPr/>
                </a:tc>
              </a:tr>
              <a:tr h="1031246">
                <a:tc>
                  <a:txBody>
                    <a:bodyPr/>
                    <a:lstStyle/>
                    <a:p>
                      <a:r>
                        <a:rPr lang="en-US" sz="2400" dirty="0" err="1" smtClean="0"/>
                        <a:t>xtrace</a:t>
                      </a:r>
                      <a:endParaRPr lang="en-IN" sz="2400" dirty="0"/>
                    </a:p>
                  </a:txBody>
                  <a:tcPr/>
                </a:tc>
                <a:tc>
                  <a:txBody>
                    <a:bodyPr/>
                    <a:lstStyle/>
                    <a:p>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prints commands and arguments</a:t>
                      </a:r>
                      <a:r>
                        <a:rPr lang="en-US" sz="2400" baseline="0" dirty="0" smtClean="0"/>
                        <a:t> </a:t>
                      </a:r>
                      <a:r>
                        <a:rPr lang="en-US" sz="2400" dirty="0" smtClean="0"/>
                        <a:t>before executing them</a:t>
                      </a:r>
                      <a:endParaRPr lang="en-IN" sz="2400" dirty="0" smtClean="0"/>
                    </a:p>
                  </a:txBody>
                  <a:tcPr/>
                </a:tc>
              </a:tr>
              <a:tr h="563563">
                <a:tc>
                  <a:txBody>
                    <a:bodyPr/>
                    <a:lstStyle/>
                    <a:p>
                      <a:r>
                        <a:rPr lang="en-US" sz="2400" dirty="0" err="1" smtClean="0"/>
                        <a:t>emacs</a:t>
                      </a:r>
                      <a:endParaRPr lang="en-IN" sz="2400" dirty="0"/>
                    </a:p>
                  </a:txBody>
                  <a:tcPr/>
                </a:tc>
                <a:tc>
                  <a:txBody>
                    <a:bodyPr/>
                    <a:lstStyle/>
                    <a:p>
                      <a:endParaRPr lang="en-IN" sz="2400" dirty="0"/>
                    </a:p>
                  </a:txBody>
                  <a:tcPr/>
                </a:tc>
                <a:tc>
                  <a:txBody>
                    <a:bodyPr/>
                    <a:lstStyle/>
                    <a:p>
                      <a:r>
                        <a:rPr lang="en-US" sz="2400" dirty="0" smtClean="0"/>
                        <a:t>use </a:t>
                      </a:r>
                      <a:r>
                        <a:rPr lang="en-US" sz="2400" dirty="0" err="1" smtClean="0"/>
                        <a:t>emacs</a:t>
                      </a:r>
                      <a:r>
                        <a:rPr lang="en-US" sz="2400" dirty="0" smtClean="0"/>
                        <a:t> for command line editing</a:t>
                      </a:r>
                      <a:endParaRPr lang="en-IN" sz="2400" dirty="0"/>
                    </a:p>
                  </a:txBody>
                  <a:tcPr/>
                </a:tc>
              </a:tr>
              <a:tr h="563563">
                <a:tc>
                  <a:txBody>
                    <a:bodyPr/>
                    <a:lstStyle/>
                    <a:p>
                      <a:r>
                        <a:rPr lang="en-US" sz="2400" dirty="0" err="1" smtClean="0"/>
                        <a:t>ignoreeof</a:t>
                      </a:r>
                      <a:endParaRPr lang="en-IN" sz="2400" dirty="0"/>
                    </a:p>
                  </a:txBody>
                  <a:tcPr/>
                </a:tc>
                <a:tc>
                  <a:txBody>
                    <a:bodyPr/>
                    <a:lstStyle/>
                    <a:p>
                      <a:r>
                        <a:rPr lang="en-US" sz="2400" dirty="0" err="1" smtClean="0"/>
                        <a:t>ignoreeof</a:t>
                      </a:r>
                      <a:endParaRPr lang="en-IN" sz="2400" dirty="0"/>
                    </a:p>
                  </a:txBody>
                  <a:tcPr/>
                </a:tc>
                <a:tc>
                  <a:txBody>
                    <a:bodyPr/>
                    <a:lstStyle/>
                    <a:p>
                      <a:r>
                        <a:rPr lang="en-US" sz="2400" dirty="0" smtClean="0"/>
                        <a:t>disallows </a:t>
                      </a:r>
                      <a:r>
                        <a:rPr lang="en-US" sz="2400" dirty="0" err="1" smtClean="0"/>
                        <a:t>cntrl</a:t>
                      </a:r>
                      <a:r>
                        <a:rPr lang="en-US" sz="2400" dirty="0" smtClean="0"/>
                        <a:t> +d to exit shell</a:t>
                      </a:r>
                      <a:endParaRPr lang="en-IN" sz="2400" dirty="0"/>
                    </a:p>
                  </a:txBody>
                  <a:tcPr/>
                </a:tc>
              </a:tr>
              <a:tr h="563563">
                <a:tc>
                  <a:txBody>
                    <a:bodyPr/>
                    <a:lstStyle/>
                    <a:p>
                      <a:r>
                        <a:rPr lang="en-US" sz="2400" dirty="0" err="1" smtClean="0"/>
                        <a:t>noclobber</a:t>
                      </a:r>
                      <a:endParaRPr lang="en-IN" sz="2400" dirty="0"/>
                    </a:p>
                  </a:txBody>
                  <a:tcPr/>
                </a:tc>
                <a:tc>
                  <a:txBody>
                    <a:bodyPr/>
                    <a:lstStyle/>
                    <a:p>
                      <a:r>
                        <a:rPr lang="en-US" sz="2400" dirty="0" err="1" smtClean="0"/>
                        <a:t>noclobber</a:t>
                      </a:r>
                      <a:endParaRPr lang="en-IN" sz="2400" dirty="0"/>
                    </a:p>
                  </a:txBody>
                  <a:tcPr/>
                </a:tc>
                <a:tc>
                  <a:txBody>
                    <a:bodyPr/>
                    <a:lstStyle/>
                    <a:p>
                      <a:r>
                        <a:rPr lang="en-US" sz="2400" smtClean="0"/>
                        <a:t>does not</a:t>
                      </a:r>
                      <a:r>
                        <a:rPr lang="en-US" sz="2400" baseline="0" smtClean="0"/>
                        <a:t> </a:t>
                      </a:r>
                      <a:r>
                        <a:rPr lang="en-US" sz="2400" baseline="0" dirty="0" smtClean="0"/>
                        <a:t>allow redirection</a:t>
                      </a:r>
                      <a:endParaRPr lang="en-IN" sz="2400" dirty="0"/>
                    </a:p>
                  </a:txBody>
                  <a:tcPr/>
                </a:tc>
              </a:tr>
              <a:tr h="563563">
                <a:tc>
                  <a:txBody>
                    <a:bodyPr/>
                    <a:lstStyle/>
                    <a:p>
                      <a:r>
                        <a:rPr lang="en-US" sz="2400" dirty="0" smtClean="0"/>
                        <a:t>vi</a:t>
                      </a:r>
                      <a:endParaRPr lang="en-IN" sz="2400" dirty="0"/>
                    </a:p>
                  </a:txBody>
                  <a:tcPr/>
                </a:tc>
                <a:tc>
                  <a:txBody>
                    <a:bodyPr/>
                    <a:lstStyle/>
                    <a:p>
                      <a:endParaRPr lang="en-IN" sz="2400" dirty="0"/>
                    </a:p>
                  </a:txBody>
                  <a:tcPr/>
                </a:tc>
                <a:tc>
                  <a:txBody>
                    <a:bodyPr/>
                    <a:lstStyle/>
                    <a:p>
                      <a:r>
                        <a:rPr lang="en-US" sz="2400" dirty="0" smtClean="0"/>
                        <a:t>use vi for command line editing</a:t>
                      </a: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commands for set ,unset &amp; display shell options</a:t>
            </a:r>
            <a:endParaRPr lang="en-IN" dirty="0"/>
          </a:p>
        </p:txBody>
      </p:sp>
      <p:graphicFrame>
        <p:nvGraphicFramePr>
          <p:cNvPr id="4" name="Content Placeholder 3"/>
          <p:cNvGraphicFramePr>
            <a:graphicFrameLocks noGrp="1"/>
          </p:cNvGraphicFramePr>
          <p:nvPr>
            <p:ph sz="quarter" idx="1"/>
          </p:nvPr>
        </p:nvGraphicFramePr>
        <p:xfrm>
          <a:off x="914400" y="1447800"/>
          <a:ext cx="7772400" cy="3665232"/>
        </p:xfrm>
        <a:graphic>
          <a:graphicData uri="http://schemas.openxmlformats.org/drawingml/2006/table">
            <a:tbl>
              <a:tblPr firstRow="1" bandRow="1">
                <a:tableStyleId>{8799B23B-EC83-4686-B30A-512413B5E67A}</a:tableStyleId>
              </a:tblPr>
              <a:tblGrid>
                <a:gridCol w="2371716"/>
                <a:gridCol w="2809884"/>
                <a:gridCol w="2590800"/>
              </a:tblGrid>
              <a:tr h="1052506">
                <a:tc>
                  <a:txBody>
                    <a:bodyPr/>
                    <a:lstStyle/>
                    <a:p>
                      <a:r>
                        <a:rPr lang="en-US" sz="4000" dirty="0" smtClean="0"/>
                        <a:t>operation</a:t>
                      </a:r>
                      <a:endParaRPr lang="en-IN" sz="4000" dirty="0"/>
                    </a:p>
                  </a:txBody>
                  <a:tcPr/>
                </a:tc>
                <a:tc>
                  <a:txBody>
                    <a:bodyPr/>
                    <a:lstStyle/>
                    <a:p>
                      <a:r>
                        <a:rPr lang="en-US" sz="3600" dirty="0" err="1" smtClean="0"/>
                        <a:t>korn</a:t>
                      </a:r>
                      <a:r>
                        <a:rPr lang="en-US" sz="3600" dirty="0" smtClean="0"/>
                        <a:t> &amp;  bash shell</a:t>
                      </a:r>
                      <a:endParaRPr lang="en-IN" sz="3600" dirty="0"/>
                    </a:p>
                  </a:txBody>
                  <a:tcPr/>
                </a:tc>
                <a:tc>
                  <a:txBody>
                    <a:bodyPr/>
                    <a:lstStyle/>
                    <a:p>
                      <a:r>
                        <a:rPr lang="en-US" sz="4000" dirty="0" smtClean="0"/>
                        <a:t>C shell</a:t>
                      </a:r>
                      <a:endParaRPr lang="en-IN" sz="4000" dirty="0"/>
                    </a:p>
                  </a:txBody>
                  <a:tcPr/>
                </a:tc>
              </a:tr>
              <a:tr h="370840">
                <a:tc>
                  <a:txBody>
                    <a:bodyPr/>
                    <a:lstStyle/>
                    <a:p>
                      <a:pPr algn="l"/>
                      <a:r>
                        <a:rPr lang="en-US" sz="4000" dirty="0" smtClean="0"/>
                        <a:t>set</a:t>
                      </a:r>
                      <a:endParaRPr lang="en-IN" sz="4000" dirty="0"/>
                    </a:p>
                  </a:txBody>
                  <a:tcPr/>
                </a:tc>
                <a:tc>
                  <a:txBody>
                    <a:bodyPr/>
                    <a:lstStyle/>
                    <a:p>
                      <a:pPr algn="l"/>
                      <a:r>
                        <a:rPr lang="en-US" sz="4000" dirty="0" smtClean="0"/>
                        <a:t>set –o option</a:t>
                      </a:r>
                      <a:endParaRPr lang="en-IN" sz="4000" dirty="0"/>
                    </a:p>
                  </a:txBody>
                  <a:tcPr/>
                </a:tc>
                <a:tc>
                  <a:txBody>
                    <a:bodyPr/>
                    <a:lstStyle/>
                    <a:p>
                      <a:pPr algn="l"/>
                      <a:r>
                        <a:rPr lang="en-US" sz="4000" dirty="0" smtClean="0"/>
                        <a:t>set option</a:t>
                      </a:r>
                      <a:endParaRPr lang="en-IN" sz="4000" dirty="0"/>
                    </a:p>
                  </a:txBody>
                  <a:tcPr/>
                </a:tc>
              </a:tr>
              <a:tr h="1074432">
                <a:tc>
                  <a:txBody>
                    <a:bodyPr/>
                    <a:lstStyle/>
                    <a:p>
                      <a:pPr algn="l"/>
                      <a:r>
                        <a:rPr lang="en-US" sz="4000" dirty="0" smtClean="0"/>
                        <a:t>unset</a:t>
                      </a:r>
                      <a:endParaRPr lang="en-IN" sz="4000" dirty="0"/>
                    </a:p>
                  </a:txBody>
                  <a:tcPr/>
                </a:tc>
                <a:tc>
                  <a:txBody>
                    <a:bodyPr/>
                    <a:lstStyle/>
                    <a:p>
                      <a:pPr algn="l"/>
                      <a:r>
                        <a:rPr lang="en-US" sz="4000" dirty="0" smtClean="0"/>
                        <a:t>set +o option</a:t>
                      </a:r>
                      <a:endParaRPr lang="en-IN" sz="4000" dirty="0"/>
                    </a:p>
                  </a:txBody>
                  <a:tcPr/>
                </a:tc>
                <a:tc>
                  <a:txBody>
                    <a:bodyPr/>
                    <a:lstStyle/>
                    <a:p>
                      <a:pPr algn="l"/>
                      <a:r>
                        <a:rPr lang="en-US" sz="4000" dirty="0" smtClean="0"/>
                        <a:t>unset</a:t>
                      </a:r>
                      <a:r>
                        <a:rPr lang="en-US" sz="4000" baseline="0" dirty="0" smtClean="0"/>
                        <a:t> option</a:t>
                      </a:r>
                      <a:endParaRPr lang="en-IN" sz="4000" dirty="0"/>
                    </a:p>
                  </a:txBody>
                  <a:tcPr/>
                </a:tc>
              </a:tr>
              <a:tr h="370840">
                <a:tc>
                  <a:txBody>
                    <a:bodyPr/>
                    <a:lstStyle/>
                    <a:p>
                      <a:r>
                        <a:rPr lang="en-US" sz="4000" dirty="0" smtClean="0"/>
                        <a:t>display all</a:t>
                      </a:r>
                      <a:endParaRPr lang="en-IN" sz="4000" dirty="0"/>
                    </a:p>
                  </a:txBody>
                  <a:tcPr/>
                </a:tc>
                <a:tc>
                  <a:txBody>
                    <a:bodyPr/>
                    <a:lstStyle/>
                    <a:p>
                      <a:pPr algn="l"/>
                      <a:r>
                        <a:rPr lang="en-US" sz="4000" dirty="0" smtClean="0"/>
                        <a:t>set    –o</a:t>
                      </a:r>
                      <a:endParaRPr lang="en-IN" sz="4000" dirty="0"/>
                    </a:p>
                  </a:txBody>
                  <a:tcPr/>
                </a:tc>
                <a:tc>
                  <a:txBody>
                    <a:bodyPr/>
                    <a:lstStyle/>
                    <a:p>
                      <a:pPr algn="l"/>
                      <a:r>
                        <a:rPr lang="en-US" sz="4000" dirty="0" smtClean="0"/>
                        <a:t>set </a:t>
                      </a:r>
                      <a:endParaRPr lang="en-IN" sz="4000" dirty="0"/>
                    </a:p>
                  </a:txBody>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11156"/>
          </a:xfrm>
        </p:spPr>
        <p:txBody>
          <a:bodyPr>
            <a:normAutofit fontScale="90000"/>
          </a:bodyPr>
          <a:lstStyle/>
          <a:p>
            <a:r>
              <a:rPr lang="en-US" dirty="0" smtClean="0"/>
              <a:t>Shell/Environment Customization</a:t>
            </a:r>
            <a:endParaRPr lang="en-IN" dirty="0"/>
          </a:p>
        </p:txBody>
      </p:sp>
      <p:sp>
        <p:nvSpPr>
          <p:cNvPr id="3" name="Content Placeholder 2"/>
          <p:cNvSpPr>
            <a:spLocks noGrp="1"/>
          </p:cNvSpPr>
          <p:nvPr>
            <p:ph sz="quarter" idx="1"/>
          </p:nvPr>
        </p:nvSpPr>
        <p:spPr>
          <a:xfrm>
            <a:off x="914400" y="1000108"/>
            <a:ext cx="7772400" cy="5357850"/>
          </a:xfrm>
        </p:spPr>
        <p:txBody>
          <a:bodyPr>
            <a:normAutofit/>
          </a:bodyPr>
          <a:lstStyle/>
          <a:p>
            <a:pPr algn="just"/>
            <a:r>
              <a:rPr lang="en-US" dirty="0" smtClean="0">
                <a:ea typeface="Times New Roman"/>
              </a:rPr>
              <a:t>UNIX allows us to customize the shells and the environment we use</a:t>
            </a:r>
          </a:p>
          <a:p>
            <a:pPr algn="just"/>
            <a:r>
              <a:rPr lang="en-US" dirty="0" smtClean="0"/>
              <a:t>customizing the shell and the environment can be temporary or permanent</a:t>
            </a:r>
          </a:p>
          <a:p>
            <a:pPr algn="just"/>
            <a:r>
              <a:rPr lang="en-US" b="1" dirty="0" smtClean="0"/>
              <a:t>Temporary Customization</a:t>
            </a:r>
            <a:endParaRPr lang="en-IN" dirty="0" smtClean="0"/>
          </a:p>
          <a:p>
            <a:pPr algn="just">
              <a:buNone/>
            </a:pPr>
            <a:r>
              <a:rPr lang="en-US" dirty="0" smtClean="0"/>
              <a:t>	Temporary customization can be used to change the shell environment and configuration for the complete current session or for only part of a session. Normally we customize our environment for only a part of the session, such as when we are working on something special. </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457200"/>
            <a:ext cx="7772400" cy="5562600"/>
          </a:xfrm>
        </p:spPr>
        <p:txBody>
          <a:bodyPr/>
          <a:lstStyle/>
          <a:p>
            <a:pPr algn="just"/>
            <a:r>
              <a:rPr lang="en-US" dirty="0" smtClean="0"/>
              <a:t>To move up one level from the child to parent, we should use the exit command. </a:t>
            </a:r>
          </a:p>
          <a:p>
            <a:pPr algn="just"/>
            <a:r>
              <a:rPr lang="en-US" dirty="0" smtClean="0"/>
              <a:t>Each exit command moves up one shell in the hierarchy; that is, it moves up one shell in the parent-child relationship</a:t>
            </a:r>
          </a:p>
          <a:p>
            <a:pPr algn="just"/>
            <a:r>
              <a:rPr lang="en-US" dirty="0" smtClean="0"/>
              <a:t> When we move up to the parent shell, the child shell is destroyed – it no longer exists.</a:t>
            </a:r>
          </a:p>
          <a:p>
            <a:pPr algn="just"/>
            <a:r>
              <a:rPr lang="en-US" dirty="0" smtClean="0"/>
              <a:t>To quit the session – that is to log out of the system – we must be at the original login shell. </a:t>
            </a:r>
          </a:p>
          <a:p>
            <a:pPr algn="just"/>
            <a:r>
              <a:rPr lang="en-US" dirty="0" smtClean="0"/>
              <a:t>We cannot log out from a child. If we try to log out from a child, we will get an error message.</a:t>
            </a:r>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08266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Permanent Customization in </a:t>
            </a:r>
            <a:r>
              <a:rPr lang="en-US" b="1" dirty="0" err="1" smtClean="0"/>
              <a:t>korn</a:t>
            </a:r>
            <a:r>
              <a:rPr lang="en-US" b="1" dirty="0" smtClean="0"/>
              <a:t> shell</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r>
              <a:rPr lang="en-US" dirty="0" smtClean="0"/>
              <a:t>Permanent customization is achieved through startup and shutdown files. Startup files are system files that are used to customize the environment when a shell begins.</a:t>
            </a:r>
          </a:p>
          <a:p>
            <a:pPr algn="just"/>
            <a:r>
              <a:rPr lang="en-US" dirty="0" smtClean="0"/>
              <a:t> We can add customization commands and set customization variables by adding commands to the startup file. Shutdown files are executed at logout time.</a:t>
            </a:r>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korn</a:t>
            </a:r>
            <a:r>
              <a:rPr lang="en-US" dirty="0" smtClean="0"/>
              <a:t> shell</a:t>
            </a:r>
            <a:endParaRPr lang="en-IN" dirty="0"/>
          </a:p>
        </p:txBody>
      </p:sp>
      <p:sp>
        <p:nvSpPr>
          <p:cNvPr id="3" name="Content Placeholder 2"/>
          <p:cNvSpPr>
            <a:spLocks noGrp="1"/>
          </p:cNvSpPr>
          <p:nvPr>
            <p:ph sz="quarter" idx="1"/>
          </p:nvPr>
        </p:nvSpPr>
        <p:spPr/>
        <p:txBody>
          <a:bodyPr/>
          <a:lstStyle/>
          <a:p>
            <a:pPr algn="just"/>
            <a:r>
              <a:rPr lang="en-US" dirty="0" smtClean="0"/>
              <a:t>The </a:t>
            </a:r>
            <a:r>
              <a:rPr lang="en-US" dirty="0" err="1" smtClean="0"/>
              <a:t>Korn</a:t>
            </a:r>
            <a:r>
              <a:rPr lang="en-US" dirty="0" smtClean="0"/>
              <a:t> Shell uses the three profile files are described below.</a:t>
            </a:r>
            <a:endParaRPr lang="en-IN" dirty="0" smtClean="0"/>
          </a:p>
          <a:p>
            <a:pPr algn="just"/>
            <a:r>
              <a:rPr lang="en-US" b="1" dirty="0" smtClean="0"/>
              <a:t>System Profile File</a:t>
            </a:r>
            <a:r>
              <a:rPr lang="en-US" dirty="0" smtClean="0"/>
              <a:t>: There is one system-level profile file, which is stored in the /etc directory. Maintained by the system administrator</a:t>
            </a:r>
          </a:p>
          <a:p>
            <a:pPr algn="just"/>
            <a:r>
              <a:rPr lang="en-US" dirty="0" smtClean="0"/>
              <a:t>it contains general commands and variable settings that are applied to every user of the system at login time.</a:t>
            </a:r>
          </a:p>
          <a:p>
            <a:pPr algn="just"/>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b="1" dirty="0" smtClean="0"/>
              <a:t>Personal Profile File</a:t>
            </a:r>
            <a:r>
              <a:rPr lang="en-US" dirty="0" smtClean="0"/>
              <a:t>: The personal profile, ~/.profile, contains commands that are used to customize the startup shell.</a:t>
            </a:r>
          </a:p>
          <a:p>
            <a:pPr algn="just"/>
            <a:r>
              <a:rPr lang="en-US" dirty="0" smtClean="0"/>
              <a:t> It is an optional file that is run immediately after the system profile file. Although it is a user file, it is often created by the system administrator to customize a new user’s shell</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b="1" dirty="0" smtClean="0"/>
              <a:t>Environment File</a:t>
            </a:r>
            <a:r>
              <a:rPr lang="en-US" dirty="0" smtClean="0"/>
              <a:t>: In addition, the </a:t>
            </a:r>
            <a:r>
              <a:rPr lang="en-US" dirty="0" err="1" smtClean="0"/>
              <a:t>Korn</a:t>
            </a:r>
            <a:r>
              <a:rPr lang="en-US" dirty="0" smtClean="0"/>
              <a:t> shell has an environmental file that is run whenever a new shell is started.</a:t>
            </a:r>
          </a:p>
          <a:p>
            <a:pPr algn="just"/>
            <a:r>
              <a:rPr lang="en-US" dirty="0" smtClean="0"/>
              <a:t> It contains environmental variables that are to be exported to sub shells and programs that run under the shell</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Standard Streams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a:bodyPr>
          <a:lstStyle/>
          <a:p>
            <a:pPr algn="just"/>
            <a:r>
              <a:rPr lang="en-US" dirty="0" smtClean="0"/>
              <a:t>UNIX defines three standard streams that are used by commands. </a:t>
            </a:r>
          </a:p>
          <a:p>
            <a:pPr algn="just"/>
            <a:r>
              <a:rPr lang="en-US" dirty="0" smtClean="0"/>
              <a:t>Each command takes its input from a stream known as </a:t>
            </a:r>
            <a:r>
              <a:rPr lang="en-US" b="1" dirty="0" smtClean="0"/>
              <a:t>standard input</a:t>
            </a:r>
            <a:r>
              <a:rPr lang="en-US" dirty="0" smtClean="0"/>
              <a:t>. </a:t>
            </a:r>
          </a:p>
          <a:p>
            <a:pPr algn="just"/>
            <a:r>
              <a:rPr lang="en-US" dirty="0" smtClean="0"/>
              <a:t>Commands that create output send it to a stream known as </a:t>
            </a:r>
            <a:r>
              <a:rPr lang="en-US" b="1" dirty="0" smtClean="0"/>
              <a:t>standard output</a:t>
            </a:r>
            <a:r>
              <a:rPr lang="en-US" dirty="0" smtClean="0"/>
              <a:t>.</a:t>
            </a:r>
          </a:p>
          <a:p>
            <a:pPr algn="just"/>
            <a:r>
              <a:rPr lang="en-US" dirty="0" smtClean="0"/>
              <a:t> If an executing command encounters an error, the error message is sent to </a:t>
            </a:r>
            <a:r>
              <a:rPr lang="en-US" b="1" dirty="0" smtClean="0"/>
              <a:t>standard error</a:t>
            </a:r>
            <a:r>
              <a:rPr lang="en-US" dirty="0" smtClean="0"/>
              <a:t>.</a:t>
            </a:r>
          </a:p>
          <a:p>
            <a:pPr algn="just"/>
            <a:r>
              <a:rPr lang="en-US" dirty="0" smtClean="0"/>
              <a:t>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914400" y="533400"/>
            <a:ext cx="7772400" cy="5486400"/>
          </a:xfrm>
        </p:spPr>
        <p:txBody>
          <a:bodyPr>
            <a:normAutofit/>
          </a:bodyPr>
          <a:lstStyle/>
          <a:p>
            <a:pPr algn="just"/>
            <a:r>
              <a:rPr lang="en-US" sz="2800" dirty="0" smtClean="0"/>
              <a:t>UNIX assigns a descriptor to each stream so that we can reference them. The descriptor for </a:t>
            </a:r>
            <a:r>
              <a:rPr lang="en-US" sz="2800" b="1" dirty="0" smtClean="0"/>
              <a:t>standard input</a:t>
            </a:r>
            <a:r>
              <a:rPr lang="en-US" sz="2800" dirty="0" smtClean="0"/>
              <a:t> is </a:t>
            </a:r>
            <a:r>
              <a:rPr lang="en-US" sz="2800" b="1" dirty="0" smtClean="0"/>
              <a:t>0</a:t>
            </a:r>
            <a:r>
              <a:rPr lang="en-US" sz="2800" dirty="0" smtClean="0"/>
              <a:t> (zero), for </a:t>
            </a:r>
            <a:r>
              <a:rPr lang="en-US" sz="2800" b="1" dirty="0" smtClean="0"/>
              <a:t>standard output</a:t>
            </a:r>
            <a:r>
              <a:rPr lang="en-US" sz="2800" dirty="0" smtClean="0"/>
              <a:t> is </a:t>
            </a:r>
            <a:r>
              <a:rPr lang="en-US" sz="2800" b="1" dirty="0" smtClean="0"/>
              <a:t>1</a:t>
            </a:r>
            <a:r>
              <a:rPr lang="en-US" sz="2800" dirty="0" smtClean="0"/>
              <a:t> and for </a:t>
            </a:r>
            <a:r>
              <a:rPr lang="en-US" sz="2800" b="1" dirty="0" smtClean="0"/>
              <a:t>standard error</a:t>
            </a:r>
            <a:r>
              <a:rPr lang="en-US" sz="2800" dirty="0" smtClean="0"/>
              <a:t> is </a:t>
            </a:r>
            <a:r>
              <a:rPr lang="en-US" sz="2800" b="1" dirty="0" smtClean="0"/>
              <a:t>2</a:t>
            </a:r>
            <a:r>
              <a:rPr lang="en-US" sz="2800" dirty="0" smtClean="0"/>
              <a:t>.</a:t>
            </a:r>
            <a:endParaRPr lang="en-IN" sz="2800" dirty="0" smtClean="0"/>
          </a:p>
          <a:p>
            <a:pPr algn="just"/>
            <a:r>
              <a:rPr lang="en-US" sz="2800" dirty="0" smtClean="0"/>
              <a:t>The default physical file associated with each stream is also fixed: </a:t>
            </a:r>
          </a:p>
          <a:p>
            <a:pPr algn="just"/>
            <a:r>
              <a:rPr lang="en-US" sz="2800" dirty="0" smtClean="0"/>
              <a:t>Standard input is associated with the keyboard</a:t>
            </a:r>
          </a:p>
          <a:p>
            <a:pPr algn="just"/>
            <a:r>
              <a:rPr lang="en-US" sz="2800" dirty="0" smtClean="0"/>
              <a:t>standard output is associated with the monitor </a:t>
            </a:r>
          </a:p>
          <a:p>
            <a:pPr algn="just"/>
            <a:r>
              <a:rPr lang="en-US" sz="2800" dirty="0" smtClean="0"/>
              <a:t>standard error is also associated with the monitor. </a:t>
            </a:r>
            <a:endParaRPr lang="en-IN"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Redirection</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a:bodyPr>
          <a:lstStyle/>
          <a:p>
            <a:pPr algn="just"/>
            <a:r>
              <a:rPr lang="en-US" sz="2800" dirty="0" smtClean="0"/>
              <a:t>Each command may use standard input stream, standard output stream and standard error stream. </a:t>
            </a:r>
          </a:p>
          <a:p>
            <a:pPr algn="just"/>
            <a:r>
              <a:rPr lang="en-US" sz="2800" dirty="0" smtClean="0"/>
              <a:t>These streams are pre-assigned to the keyboard and the monitor. </a:t>
            </a:r>
          </a:p>
          <a:p>
            <a:pPr algn="just"/>
            <a:r>
              <a:rPr lang="en-US" sz="2800" dirty="0" smtClean="0"/>
              <a:t>Whenever necessary, we can change these default assignments temporarily using redirection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416</TotalTime>
  <Words>2533</Words>
  <Application>Microsoft Office PowerPoint</Application>
  <PresentationFormat>On-screen Show (4:3)</PresentationFormat>
  <Paragraphs>429</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Equity</vt:lpstr>
      <vt:lpstr>SHELL FEATURES</vt:lpstr>
      <vt:lpstr>Slide 2</vt:lpstr>
      <vt:lpstr>Slide 3</vt:lpstr>
      <vt:lpstr>        Introduction to Shells</vt:lpstr>
      <vt:lpstr>UNIX Session </vt:lpstr>
      <vt:lpstr>Slide 6</vt:lpstr>
      <vt:lpstr>Standard Streams </vt:lpstr>
      <vt:lpstr>Slide 8</vt:lpstr>
      <vt:lpstr>Redirection </vt:lpstr>
      <vt:lpstr>Slide 10</vt:lpstr>
      <vt:lpstr>Redirecting input </vt:lpstr>
      <vt:lpstr>Redirecting output  </vt:lpstr>
      <vt:lpstr>Slide 13</vt:lpstr>
      <vt:lpstr>  Redirecting Errors </vt:lpstr>
      <vt:lpstr>Slide 15</vt:lpstr>
      <vt:lpstr>Slide 16</vt:lpstr>
      <vt:lpstr>Slide 17</vt:lpstr>
      <vt:lpstr>pipe operator</vt:lpstr>
      <vt:lpstr>tee command</vt:lpstr>
      <vt:lpstr>command execution (combining commands)</vt:lpstr>
      <vt:lpstr>sequenced commands</vt:lpstr>
      <vt:lpstr>grouped commands</vt:lpstr>
      <vt:lpstr>chained commands</vt:lpstr>
      <vt:lpstr>conditional commands</vt:lpstr>
      <vt:lpstr>Quotes</vt:lpstr>
      <vt:lpstr>backslash</vt:lpstr>
      <vt:lpstr>double quotes</vt:lpstr>
      <vt:lpstr>single quotes</vt:lpstr>
      <vt:lpstr>command substitution</vt:lpstr>
      <vt:lpstr>job control</vt:lpstr>
      <vt:lpstr>foreground and background jobs</vt:lpstr>
      <vt:lpstr>foreground jobs</vt:lpstr>
      <vt:lpstr>Slide 33</vt:lpstr>
      <vt:lpstr>background job</vt:lpstr>
      <vt:lpstr>moving between background and foreground</vt:lpstr>
      <vt:lpstr>Multiple Background Jobs </vt:lpstr>
      <vt:lpstr>Currency Flag </vt:lpstr>
      <vt:lpstr>Using Job Numbers </vt:lpstr>
      <vt:lpstr>Aliases</vt:lpstr>
      <vt:lpstr>Aliases in korn and Bash shells</vt:lpstr>
      <vt:lpstr>Renaming commands</vt:lpstr>
      <vt:lpstr>Slide 42</vt:lpstr>
      <vt:lpstr>Slide 43</vt:lpstr>
      <vt:lpstr>Aliases in C Shell</vt:lpstr>
      <vt:lpstr>         arguments to alias commands  </vt:lpstr>
      <vt:lpstr>Slide 46</vt:lpstr>
      <vt:lpstr>use of aliases in three shells </vt:lpstr>
      <vt:lpstr> Variables</vt:lpstr>
      <vt:lpstr>storing  &amp; Accessing data in variables</vt:lpstr>
      <vt:lpstr>storing and accessing  data in korn &amp; Bash shells</vt:lpstr>
      <vt:lpstr>storing and accessing  data in C shells</vt:lpstr>
      <vt:lpstr>predefined variable</vt:lpstr>
      <vt:lpstr>Slide 53</vt:lpstr>
      <vt:lpstr>how to set, unset and display variables</vt:lpstr>
      <vt:lpstr>korn &amp; bash shell</vt:lpstr>
      <vt:lpstr>C shell</vt:lpstr>
      <vt:lpstr>shell options</vt:lpstr>
      <vt:lpstr>commands for set ,unset &amp; display shell options</vt:lpstr>
      <vt:lpstr>Shell/Environment Customization</vt:lpstr>
      <vt:lpstr>         Permanent Customization in korn shell </vt:lpstr>
      <vt:lpstr>korn shell</vt:lpstr>
      <vt:lpstr>Slide 62</vt:lpstr>
      <vt:lpstr>Slide 63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Shells   </dc:title>
  <dc:creator>SAMSUNG</dc:creator>
  <cp:lastModifiedBy>joe</cp:lastModifiedBy>
  <cp:revision>36</cp:revision>
  <dcterms:created xsi:type="dcterms:W3CDTF">2006-08-16T00:00:00Z</dcterms:created>
  <dcterms:modified xsi:type="dcterms:W3CDTF">2015-05-07T06:57:10Z</dcterms:modified>
</cp:coreProperties>
</file>