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8996-1EC4-42F7-9C9D-D077A9D787B4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9F9C4-5D7E-4EA5-A54B-F6B8D83C9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cat example.txt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</a:t>
            </a:r>
            <a:r>
              <a:rPr lang="en-US" dirty="0" err="1" smtClean="0">
                <a:latin typeface="Perpetua" pitchFamily="18" charset="0"/>
              </a:rPr>
              <a:t>linux</a:t>
            </a:r>
            <a:r>
              <a:rPr lang="en-US" dirty="0" smtClean="0">
                <a:latin typeface="Perpetua" pitchFamily="18" charset="0"/>
              </a:rPr>
              <a:t> storage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</a:t>
            </a:r>
            <a:r>
              <a:rPr lang="en-US" dirty="0" err="1" smtClean="0">
                <a:latin typeface="Perpetua" pitchFamily="18" charset="0"/>
              </a:rPr>
              <a:t>ubuntu</a:t>
            </a:r>
            <a:r>
              <a:rPr lang="en-US" dirty="0" smtClean="0">
                <a:latin typeface="Perpetua" pitchFamily="18" charset="0"/>
              </a:rPr>
              <a:t> </a:t>
            </a:r>
            <a:r>
              <a:rPr lang="en-US" dirty="0" err="1" smtClean="0">
                <a:latin typeface="Perpetua" pitchFamily="18" charset="0"/>
              </a:rPr>
              <a:t>os</a:t>
            </a:r>
            <a:r>
              <a:rPr lang="en-US" dirty="0" smtClean="0"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fedora</a:t>
            </a:r>
            <a:endParaRPr lang="en-US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By default, the head command prints the first 10 lines from a file. 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head example.txt</a:t>
            </a:r>
          </a:p>
          <a:p>
            <a:r>
              <a:rPr lang="en-US" sz="2800" dirty="0" smtClean="0">
                <a:latin typeface="Perpetua" pitchFamily="18" charset="0"/>
              </a:rPr>
              <a:t>Use the -n option to </a:t>
            </a:r>
            <a:r>
              <a:rPr lang="en-US" sz="2800" b="1" dirty="0" smtClean="0">
                <a:latin typeface="Perpetua" pitchFamily="18" charset="0"/>
              </a:rPr>
              <a:t>print the first n lines from a file</a:t>
            </a:r>
            <a:r>
              <a:rPr lang="en-US" sz="2800" dirty="0" smtClean="0">
                <a:latin typeface="Perpetua" pitchFamily="18" charset="0"/>
              </a:rPr>
              <a:t>. The following example prints the first 2 lines from the file: 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head -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n2</a:t>
            </a:r>
            <a:r>
              <a:rPr lang="en-US" sz="2800" dirty="0" smtClean="0">
                <a:latin typeface="Perpetua" pitchFamily="18" charset="0"/>
              </a:rPr>
              <a:t> example.txt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storage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ubuntu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err="1" smtClean="0">
                <a:latin typeface="Perpetua" pitchFamily="18" charset="0"/>
              </a:rPr>
              <a:t>os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ail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The tail command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system is used to print the last N lines from the file on the terminal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r>
              <a:rPr lang="en-US" sz="2800" dirty="0" smtClean="0">
                <a:latin typeface="Perpetua" pitchFamily="18" charset="0"/>
              </a:rPr>
              <a:t>tail [options] [files]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cat example.txt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virtual storage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oracle virtual instance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</a:t>
            </a:r>
            <a:r>
              <a:rPr lang="en-US" dirty="0" err="1" smtClean="0">
                <a:latin typeface="Perpetua" pitchFamily="18" charset="0"/>
              </a:rPr>
              <a:t>mysql</a:t>
            </a:r>
            <a:r>
              <a:rPr lang="en-US" dirty="0" smtClean="0">
                <a:latin typeface="Perpetua" pitchFamily="18" charset="0"/>
              </a:rPr>
              <a:t> backup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dedicated hosting server </a:t>
            </a:r>
          </a:p>
          <a:p>
            <a:pPr>
              <a:buNone/>
            </a:pPr>
            <a:r>
              <a:rPr lang="en-US" dirty="0" smtClean="0">
                <a:latin typeface="Perpetua" pitchFamily="18" charset="0"/>
              </a:rPr>
              <a:t>	cloud servers</a:t>
            </a:r>
            <a:endParaRPr lang="en-US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By default, the tail command </a:t>
            </a:r>
            <a:r>
              <a:rPr lang="en-US" sz="2800" b="1" dirty="0">
                <a:latin typeface="Perpetua" pitchFamily="18" charset="0"/>
              </a:rPr>
              <a:t>prints the last 10 </a:t>
            </a:r>
            <a:r>
              <a:rPr lang="en-US" sz="2800" b="1" dirty="0" smtClean="0">
                <a:latin typeface="Perpetua" pitchFamily="18" charset="0"/>
              </a:rPr>
              <a:t>lines from the file</a:t>
            </a:r>
            <a:r>
              <a:rPr lang="en-US" sz="2800" dirty="0" smtClean="0">
                <a:latin typeface="Perpetua" pitchFamily="18" charset="0"/>
              </a:rPr>
              <a:t>.</a:t>
            </a:r>
            <a:endParaRPr lang="en-US" sz="2800" b="1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tail example.txt</a:t>
            </a:r>
          </a:p>
          <a:p>
            <a:pPr algn="just"/>
            <a:r>
              <a:rPr lang="en-US" sz="2800" dirty="0">
                <a:latin typeface="Perpetua" pitchFamily="18" charset="0"/>
              </a:rPr>
              <a:t>Use the -n option to </a:t>
            </a:r>
            <a:r>
              <a:rPr lang="en-US" sz="2800" b="1" dirty="0">
                <a:latin typeface="Perpetua" pitchFamily="18" charset="0"/>
              </a:rPr>
              <a:t>print the last n lines from the file</a:t>
            </a:r>
            <a:r>
              <a:rPr lang="en-US" sz="2800" dirty="0">
                <a:latin typeface="Perpetua" pitchFamily="18" charset="0"/>
              </a:rPr>
              <a:t>. The following example prints the last 2 lines from the file: </a:t>
            </a: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tail -n2 example.txt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dedicated hosting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cloud servers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 err="1" smtClean="0">
                <a:solidFill>
                  <a:srgbClr val="FF0000"/>
                </a:solidFill>
              </a:rPr>
              <a:t>niq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command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system is used to suppress the duplicate lines from a file. </a:t>
            </a:r>
            <a:endParaRPr lang="en-US" sz="2800" dirty="0" smtClean="0">
              <a:latin typeface="Perpetua" pitchFamily="18" charset="0"/>
            </a:endParaRPr>
          </a:p>
          <a:p>
            <a:r>
              <a:rPr lang="en-US" sz="2800" dirty="0" smtClean="0">
                <a:latin typeface="Perpetua" pitchFamily="18" charset="0"/>
              </a:rPr>
              <a:t>It </a:t>
            </a:r>
            <a:r>
              <a:rPr lang="en-US" sz="2800" dirty="0">
                <a:latin typeface="Perpetua" pitchFamily="18" charset="0"/>
              </a:rPr>
              <a:t>discards all the successive identical lines except one from the input and writes </a:t>
            </a:r>
            <a:r>
              <a:rPr lang="en-US" sz="2800" dirty="0" smtClean="0">
                <a:latin typeface="Perpetua" pitchFamily="18" charset="0"/>
              </a:rPr>
              <a:t>the output.</a:t>
            </a:r>
          </a:p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syntax of </a:t>
            </a:r>
            <a:r>
              <a:rPr lang="en-US" sz="2800" dirty="0" err="1">
                <a:latin typeface="Perpetua" pitchFamily="18" charset="0"/>
              </a:rPr>
              <a:t>uniq</a:t>
            </a:r>
            <a:r>
              <a:rPr lang="en-US" sz="2800" dirty="0">
                <a:latin typeface="Perpetua" pitchFamily="18" charset="0"/>
              </a:rPr>
              <a:t> command is </a:t>
            </a: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[option] filename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erpetua" pitchFamily="18" charset="0"/>
              </a:rPr>
              <a:t>The options of </a:t>
            </a:r>
            <a:r>
              <a:rPr lang="en-US" dirty="0" err="1" smtClean="0">
                <a:latin typeface="Perpetua" pitchFamily="18" charset="0"/>
              </a:rPr>
              <a:t>uniq</a:t>
            </a:r>
            <a:r>
              <a:rPr lang="en-US" dirty="0" smtClean="0">
                <a:latin typeface="Perpetua" pitchFamily="18" charset="0"/>
              </a:rPr>
              <a:t> command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-c	: </a:t>
            </a:r>
            <a:r>
              <a:rPr lang="en-US" sz="2800" dirty="0">
                <a:latin typeface="Perpetua" pitchFamily="18" charset="0"/>
              </a:rPr>
              <a:t>Count of occurrence of each line.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-d	: </a:t>
            </a:r>
            <a:r>
              <a:rPr lang="en-US" sz="2800" dirty="0">
                <a:latin typeface="Perpetua" pitchFamily="18" charset="0"/>
              </a:rPr>
              <a:t>Prints only duplicate lines.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-D: </a:t>
            </a:r>
            <a:r>
              <a:rPr lang="en-US" sz="2800" dirty="0">
                <a:latin typeface="Perpetua" pitchFamily="18" charset="0"/>
              </a:rPr>
              <a:t>Print all duplicate lines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-f	: </a:t>
            </a:r>
            <a:r>
              <a:rPr lang="en-US" sz="2800" dirty="0">
                <a:latin typeface="Perpetua" pitchFamily="18" charset="0"/>
              </a:rPr>
              <a:t>Avoid comparing first N fields.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</a:t>
            </a:r>
            <a:r>
              <a:rPr lang="en-US" sz="2800" dirty="0" err="1" smtClean="0">
                <a:latin typeface="Perpetua" pitchFamily="18" charset="0"/>
              </a:rPr>
              <a:t>i</a:t>
            </a:r>
            <a:r>
              <a:rPr lang="en-US" sz="2800" dirty="0" smtClean="0">
                <a:latin typeface="Perpetua" pitchFamily="18" charset="0"/>
              </a:rPr>
              <a:t>	: </a:t>
            </a:r>
            <a:r>
              <a:rPr lang="en-US" sz="2800" dirty="0">
                <a:latin typeface="Perpetua" pitchFamily="18" charset="0"/>
              </a:rPr>
              <a:t>Ignore case when comparing.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-s	: </a:t>
            </a:r>
            <a:r>
              <a:rPr lang="en-US" sz="2800" dirty="0">
                <a:latin typeface="Perpetua" pitchFamily="18" charset="0"/>
              </a:rPr>
              <a:t>Avoid comparing first N characters.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-u	: </a:t>
            </a:r>
            <a:r>
              <a:rPr lang="en-US" sz="2800" dirty="0">
                <a:latin typeface="Perpetua" pitchFamily="18" charset="0"/>
              </a:rPr>
              <a:t>Prints only unique lines.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-w	: </a:t>
            </a:r>
            <a:r>
              <a:rPr lang="en-US" sz="2800" dirty="0">
                <a:latin typeface="Perpetua" pitchFamily="18" charset="0"/>
              </a:rPr>
              <a:t>Compare no more than N characters in lines</a:t>
            </a:r>
          </a:p>
          <a:p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example.txt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operating system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unix operating system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dedicated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The default behavior of the </a:t>
            </a: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command is to suppress the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duplicate line. Note that, you have to pass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sorted</a:t>
            </a:r>
            <a:r>
              <a:rPr lang="en-US" sz="2800" dirty="0" smtClean="0">
                <a:latin typeface="Perpetua" pitchFamily="18" charset="0"/>
              </a:rPr>
              <a:t> input to the </a:t>
            </a:r>
          </a:p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, as it compares only successive lines. 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example.txt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operating system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dedicated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</a:t>
            </a:r>
          </a:p>
          <a:p>
            <a:pPr>
              <a:buNone/>
            </a:pPr>
            <a:endParaRPr lang="en-US" sz="2800" dirty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Duplicate line is suppressed (marked red in input file)</a:t>
            </a:r>
          </a:p>
          <a:p>
            <a:pPr>
              <a:buNone/>
            </a:pPr>
            <a:endParaRPr lang="en-US" sz="2800" dirty="0">
              <a:latin typeface="Perpetua" pitchFamily="18" charset="0"/>
            </a:endParaRPr>
          </a:p>
          <a:p>
            <a:pPr>
              <a:buNone/>
            </a:pP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ut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c</a:t>
            </a:r>
            <a:r>
              <a:rPr lang="en-US" sz="2800" dirty="0" smtClean="0">
                <a:latin typeface="Perpetua" pitchFamily="18" charset="0"/>
              </a:rPr>
              <a:t>ut </a:t>
            </a:r>
            <a:r>
              <a:rPr lang="en-US" sz="2800" dirty="0">
                <a:latin typeface="Perpetua" pitchFamily="18" charset="0"/>
              </a:rPr>
              <a:t>command in unix </a:t>
            </a:r>
            <a:r>
              <a:rPr lang="en-US" sz="2800" dirty="0" smtClean="0">
                <a:latin typeface="Perpetua" pitchFamily="18" charset="0"/>
              </a:rPr>
              <a:t>is </a:t>
            </a:r>
            <a:r>
              <a:rPr lang="en-US" sz="2800" dirty="0">
                <a:latin typeface="Perpetua" pitchFamily="18" charset="0"/>
              </a:rPr>
              <a:t>used to select sections of text from each line of files.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You </a:t>
            </a:r>
            <a:r>
              <a:rPr lang="en-US" sz="2800" dirty="0">
                <a:latin typeface="Perpetua" pitchFamily="18" charset="0"/>
              </a:rPr>
              <a:t>can use the cut command to select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fields or columns </a:t>
            </a:r>
            <a:r>
              <a:rPr lang="en-US" sz="2800" dirty="0">
                <a:latin typeface="Perpetua" pitchFamily="18" charset="0"/>
              </a:rPr>
              <a:t>from a line by specifying a delimiter or you can select a portion of text by specifying the range or characters.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Basically </a:t>
            </a:r>
            <a:r>
              <a:rPr lang="en-US" sz="2800" dirty="0">
                <a:latin typeface="Perpetua" pitchFamily="18" charset="0"/>
              </a:rPr>
              <a:t>the cut command slices a line and extracts the text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Perpetua" pitchFamily="18" charset="0"/>
              </a:rPr>
              <a:t>-c option is used to cut the columns</a:t>
            </a:r>
          </a:p>
          <a:p>
            <a:pPr algn="just"/>
            <a:r>
              <a:rPr lang="en-US" sz="2800" dirty="0" smtClean="0">
                <a:latin typeface="Perpetua" pitchFamily="18" charset="0"/>
              </a:rPr>
              <a:t>-f options to cut the fields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If the lines in the file are not in sorted order, then use the </a:t>
            </a: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sort </a:t>
            </a:r>
            <a:r>
              <a:rPr lang="en-US" sz="2800" dirty="0">
                <a:latin typeface="Perpetua" pitchFamily="18" charset="0"/>
              </a:rPr>
              <a:t>command and then pipe the output to the </a:t>
            </a:r>
            <a:r>
              <a:rPr lang="en-US" sz="2800" dirty="0" err="1">
                <a:latin typeface="Perpetua" pitchFamily="18" charset="0"/>
              </a:rPr>
              <a:t>uniq</a:t>
            </a:r>
            <a:r>
              <a:rPr lang="en-US" sz="2800" dirty="0">
                <a:latin typeface="Perpetua" pitchFamily="18" charset="0"/>
              </a:rPr>
              <a:t> </a:t>
            </a:r>
            <a:r>
              <a:rPr lang="en-US" sz="2800" dirty="0" smtClean="0">
                <a:latin typeface="Perpetua" pitchFamily="18" charset="0"/>
              </a:rPr>
              <a:t>command</a:t>
            </a:r>
            <a:r>
              <a:rPr lang="en-US" sz="2800" dirty="0">
                <a:latin typeface="Perpetua" pitchFamily="18" charset="0"/>
              </a:rPr>
              <a:t>. 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sort example.txt | </a:t>
            </a:r>
            <a:r>
              <a:rPr lang="en-US" sz="2800" dirty="0" err="1" smtClean="0">
                <a:latin typeface="Perpetua" pitchFamily="18" charset="0"/>
              </a:rPr>
              <a:t>uniq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-c option is used to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find how many times each line </a:t>
            </a:r>
            <a:r>
              <a:rPr lang="en-US" sz="2800" dirty="0">
                <a:latin typeface="Perpetua" pitchFamily="18" charset="0"/>
              </a:rPr>
              <a:t>occurs in the file.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It </a:t>
            </a:r>
            <a:r>
              <a:rPr lang="en-US" sz="2800" dirty="0">
                <a:latin typeface="Perpetua" pitchFamily="18" charset="0"/>
              </a:rPr>
              <a:t>prefixes each line with the count. 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-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c</a:t>
            </a:r>
            <a:r>
              <a:rPr lang="en-US" sz="2800" dirty="0" smtClean="0">
                <a:latin typeface="Perpetua" pitchFamily="18" charset="0"/>
              </a:rPr>
              <a:t> example.txt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2800" dirty="0" smtClean="0">
                <a:latin typeface="Perpetua" pitchFamily="18" charset="0"/>
              </a:rPr>
              <a:t> unix operating system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2800" dirty="0" smtClean="0">
                <a:latin typeface="Perpetua" pitchFamily="18" charset="0"/>
              </a:rPr>
              <a:t> unix dedicated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800" dirty="0" smtClean="0">
                <a:latin typeface="Perpetua" pitchFamily="18" charset="0"/>
              </a:rPr>
              <a:t>You </a:t>
            </a:r>
            <a:r>
              <a:rPr lang="en-US" sz="2800" dirty="0">
                <a:latin typeface="Perpetua" pitchFamily="18" charset="0"/>
              </a:rPr>
              <a:t>can print only the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lines that occur more than once </a:t>
            </a:r>
            <a:r>
              <a:rPr lang="en-US" sz="2800" dirty="0">
                <a:latin typeface="Perpetua" pitchFamily="18" charset="0"/>
              </a:rPr>
              <a:t>in a </a:t>
            </a:r>
            <a:r>
              <a:rPr lang="en-US" sz="2800" dirty="0" smtClean="0">
                <a:latin typeface="Perpetua" pitchFamily="18" charset="0"/>
              </a:rPr>
              <a:t>file using the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-d</a:t>
            </a:r>
            <a:r>
              <a:rPr lang="en-US" sz="2800" dirty="0" smtClean="0">
                <a:latin typeface="Perpetua" pitchFamily="18" charset="0"/>
              </a:rPr>
              <a:t>  option</a:t>
            </a:r>
            <a:r>
              <a:rPr lang="en-US" sz="2800" dirty="0">
                <a:latin typeface="Perpetua" pitchFamily="18" charset="0"/>
              </a:rPr>
              <a:t>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-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d</a:t>
            </a:r>
            <a:r>
              <a:rPr lang="en-US" sz="2800" dirty="0" smtClean="0">
                <a:latin typeface="Perpetua" pitchFamily="18" charset="0"/>
              </a:rPr>
              <a:t> example.txt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operating system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uniq</a:t>
            </a:r>
            <a:r>
              <a:rPr lang="en-US" sz="2800" dirty="0" smtClean="0">
                <a:latin typeface="Perpetua" pitchFamily="18" charset="0"/>
              </a:rPr>
              <a:t> -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D</a:t>
            </a:r>
            <a:r>
              <a:rPr lang="en-US" sz="2800" dirty="0" smtClean="0">
                <a:latin typeface="Perpetua" pitchFamily="18" charset="0"/>
              </a:rPr>
              <a:t> example.txt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operating system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operating system </a:t>
            </a:r>
          </a:p>
          <a:p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-D option prints all the duplicate lines. 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(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/>
              <a:t>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Perpetua" pitchFamily="18" charset="0"/>
              </a:rPr>
              <a:t>tr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stands for translate or transliterate.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 err="1">
                <a:latin typeface="Perpetua" pitchFamily="18" charset="0"/>
              </a:rPr>
              <a:t>tr</a:t>
            </a:r>
            <a:r>
              <a:rPr lang="en-US" sz="2800" dirty="0">
                <a:latin typeface="Perpetua" pitchFamily="18" charset="0"/>
              </a:rPr>
              <a:t> utility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system is used to translate, delete or squeeze characters.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syntax of </a:t>
            </a:r>
            <a:r>
              <a:rPr lang="en-US" sz="2800" dirty="0" err="1">
                <a:latin typeface="Perpetua" pitchFamily="18" charset="0"/>
              </a:rPr>
              <a:t>tr</a:t>
            </a:r>
            <a:r>
              <a:rPr lang="en-US" sz="2800" dirty="0">
                <a:latin typeface="Perpetua" pitchFamily="18" charset="0"/>
              </a:rPr>
              <a:t> command is 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err="1" smtClean="0">
                <a:latin typeface="Perpetua" pitchFamily="18" charset="0"/>
              </a:rPr>
              <a:t>tr</a:t>
            </a:r>
            <a:r>
              <a:rPr lang="en-US" sz="2800" dirty="0" smtClean="0">
                <a:latin typeface="Perpetua" pitchFamily="18" charset="0"/>
              </a:rPr>
              <a:t> [options] set1 [set2]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The options of </a:t>
            </a:r>
            <a:r>
              <a:rPr lang="en-US" sz="2800" dirty="0" err="1">
                <a:latin typeface="Perpetua" pitchFamily="18" charset="0"/>
              </a:rPr>
              <a:t>tr</a:t>
            </a:r>
            <a:r>
              <a:rPr lang="en-US" sz="2800" dirty="0">
                <a:latin typeface="Perpetua" pitchFamily="18" charset="0"/>
              </a:rPr>
              <a:t> command are: </a:t>
            </a: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</a:t>
            </a:r>
            <a:r>
              <a:rPr lang="en-US" sz="2800" dirty="0">
                <a:latin typeface="Perpetua" pitchFamily="18" charset="0"/>
              </a:rPr>
              <a:t>c : complements the set of characters in string.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-d </a:t>
            </a:r>
            <a:r>
              <a:rPr lang="en-US" sz="2800" dirty="0">
                <a:latin typeface="Perpetua" pitchFamily="18" charset="0"/>
              </a:rPr>
              <a:t>: deletes the characters in set1</a:t>
            </a:r>
          </a:p>
          <a:p>
            <a:pPr>
              <a:buNone/>
            </a:pPr>
            <a:r>
              <a:rPr lang="en-US" sz="2800" dirty="0">
                <a:latin typeface="Perpetua" pitchFamily="18" charset="0"/>
              </a:rPr>
              <a:t>-s : replaces repeated characters listed in the set1 with single occurrence</a:t>
            </a:r>
          </a:p>
          <a:p>
            <a:pPr>
              <a:buNone/>
            </a:pPr>
            <a:r>
              <a:rPr lang="en-US" sz="2800" dirty="0">
                <a:latin typeface="Perpetua" pitchFamily="18" charset="0"/>
              </a:rPr>
              <a:t>-t : truncates set1</a:t>
            </a:r>
          </a:p>
          <a:p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file1.txt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</a:t>
            </a:r>
          </a:p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EXAMPLE</a:t>
            </a:r>
          </a:p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tr</a:t>
            </a:r>
            <a:r>
              <a:rPr lang="en-US" sz="2800" dirty="0" smtClean="0">
                <a:latin typeface="Perpetua" pitchFamily="18" charset="0"/>
              </a:rPr>
              <a:t> "[a-z]" "[A-Z]" &lt; file1.txt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LINUX DEDICATED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echo "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server" | </a:t>
            </a:r>
            <a:r>
              <a:rPr lang="en-US" sz="2800" dirty="0" err="1" smtClean="0">
                <a:latin typeface="Perpetua" pitchFamily="18" charset="0"/>
              </a:rPr>
              <a:t>tr</a:t>
            </a:r>
            <a:r>
              <a:rPr lang="en-US" sz="2800" dirty="0" smtClean="0">
                <a:latin typeface="Perpetua" pitchFamily="18" charset="0"/>
              </a:rPr>
              <a:t> "[a-z]" "[A-Z</a:t>
            </a:r>
            <a:r>
              <a:rPr lang="en-US" sz="2800" dirty="0" smtClean="0">
                <a:latin typeface="Perpetua" pitchFamily="18" charset="0"/>
              </a:rPr>
              <a:t>]“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Output:</a:t>
            </a:r>
            <a:endParaRPr lang="en-US" sz="2800" i="1" dirty="0" smtClean="0">
              <a:solidFill>
                <a:srgbClr val="FF0000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LINUX DEDICATED SERVER</a:t>
            </a:r>
          </a:p>
          <a:p>
            <a:pPr>
              <a:buNone/>
            </a:pPr>
            <a:endParaRPr lang="en-US" sz="2800" dirty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“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dedicated server” is passed to translate command and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the lower case letters are translated to uppercase letters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/>
            <a:r>
              <a:rPr lang="en-US" sz="2800" dirty="0">
                <a:latin typeface="Perpetua" pitchFamily="18" charset="0"/>
              </a:rPr>
              <a:t>The -c option is used to replace the non-matching characters with another set of characters.</a:t>
            </a: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s-ES" sz="2800" dirty="0" smtClean="0">
                <a:latin typeface="Perpetua" pitchFamily="18" charset="0"/>
              </a:rPr>
              <a:t>echo "unix" | </a:t>
            </a:r>
            <a:r>
              <a:rPr lang="es-ES" sz="2800" dirty="0" err="1" smtClean="0">
                <a:latin typeface="Perpetua" pitchFamily="18" charset="0"/>
              </a:rPr>
              <a:t>tr</a:t>
            </a:r>
            <a:r>
              <a:rPr lang="es-ES" sz="2800" dirty="0" smtClean="0">
                <a:latin typeface="Perpetua" pitchFamily="18" charset="0"/>
              </a:rPr>
              <a:t> -c "u" "a" </a:t>
            </a:r>
          </a:p>
          <a:p>
            <a:pPr>
              <a:buNone/>
            </a:pPr>
            <a:r>
              <a:rPr lang="es-ES" sz="2800" dirty="0" smtClean="0">
                <a:latin typeface="Perpetua" pitchFamily="18" charset="0"/>
              </a:rPr>
              <a:t>	</a:t>
            </a:r>
            <a:r>
              <a:rPr lang="es-ES" sz="2800" dirty="0" err="1" smtClean="0">
                <a:latin typeface="Perpetua" pitchFamily="18" charset="0"/>
              </a:rPr>
              <a:t>uaaa</a:t>
            </a:r>
            <a:endParaRPr lang="es-E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s-ES" sz="2800" dirty="0" smtClean="0">
                <a:latin typeface="Perpetua" pitchFamily="18" charset="0"/>
              </a:rPr>
              <a:t>//</a:t>
            </a:r>
            <a:r>
              <a:rPr lang="es-ES" sz="2800" dirty="0" err="1" smtClean="0">
                <a:latin typeface="Perpetua" pitchFamily="18" charset="0"/>
              </a:rPr>
              <a:t>here</a:t>
            </a:r>
            <a:r>
              <a:rPr lang="es-ES" sz="2800" dirty="0" smtClean="0">
                <a:latin typeface="Perpetua" pitchFamily="18" charset="0"/>
              </a:rPr>
              <a:t> </a:t>
            </a:r>
            <a:r>
              <a:rPr lang="es-ES" sz="2800" dirty="0" err="1" smtClean="0">
                <a:latin typeface="Perpetua" pitchFamily="18" charset="0"/>
              </a:rPr>
              <a:t>the</a:t>
            </a:r>
            <a:r>
              <a:rPr lang="es-ES" sz="2800" dirty="0" smtClean="0">
                <a:latin typeface="Perpetua" pitchFamily="18" charset="0"/>
              </a:rPr>
              <a:t> non </a:t>
            </a:r>
            <a:r>
              <a:rPr lang="es-ES" sz="2800" dirty="0" err="1" smtClean="0">
                <a:latin typeface="Perpetua" pitchFamily="18" charset="0"/>
              </a:rPr>
              <a:t>matching</a:t>
            </a:r>
            <a:r>
              <a:rPr lang="es-ES" sz="2800" dirty="0" smtClean="0">
                <a:latin typeface="Perpetua" pitchFamily="18" charset="0"/>
              </a:rPr>
              <a:t> </a:t>
            </a:r>
            <a:r>
              <a:rPr lang="es-ES" sz="2800" dirty="0" err="1" smtClean="0">
                <a:latin typeface="Perpetua" pitchFamily="18" charset="0"/>
              </a:rPr>
              <a:t>characters</a:t>
            </a:r>
            <a:r>
              <a:rPr lang="es-ES" sz="2800" dirty="0" smtClean="0">
                <a:latin typeface="Perpetua" pitchFamily="18" charset="0"/>
              </a:rPr>
              <a:t> are ‘</a:t>
            </a:r>
            <a:r>
              <a:rPr lang="es-ES" sz="2800" dirty="0" err="1" smtClean="0">
                <a:latin typeface="Perpetua" pitchFamily="18" charset="0"/>
              </a:rPr>
              <a:t>nix</a:t>
            </a:r>
            <a:r>
              <a:rPr lang="es-ES" sz="2800" dirty="0" smtClean="0">
                <a:latin typeface="Perpetua" pitchFamily="18" charset="0"/>
              </a:rPr>
              <a:t>’ are </a:t>
            </a:r>
            <a:r>
              <a:rPr lang="es-ES" sz="2800" dirty="0" err="1" smtClean="0">
                <a:latin typeface="Perpetua" pitchFamily="18" charset="0"/>
              </a:rPr>
              <a:t>replaced</a:t>
            </a:r>
            <a:r>
              <a:rPr lang="es-ES" sz="2800" dirty="0" smtClean="0">
                <a:latin typeface="Perpetua" pitchFamily="18" charset="0"/>
              </a:rPr>
              <a:t> </a:t>
            </a:r>
            <a:r>
              <a:rPr lang="es-ES" sz="2800" dirty="0" err="1" smtClean="0">
                <a:latin typeface="Perpetua" pitchFamily="18" charset="0"/>
              </a:rPr>
              <a:t>by</a:t>
            </a:r>
            <a:r>
              <a:rPr lang="es-ES" sz="2800" dirty="0" smtClean="0">
                <a:latin typeface="Perpetua" pitchFamily="18" charset="0"/>
              </a:rPr>
              <a:t> ‘a’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aste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Perpetua" pitchFamily="18" charset="0"/>
              </a:rPr>
              <a:t>paste </a:t>
            </a:r>
            <a:r>
              <a:rPr lang="en-US" sz="2800" dirty="0">
                <a:latin typeface="Perpetua" pitchFamily="18" charset="0"/>
              </a:rPr>
              <a:t>command is one of the useful commands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operating system.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paste command merges the lines from multiple files. The paste command sequentially writes the corresponding lines from each file separated by a TAB delimiter on the unix terminal. 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>
                <a:latin typeface="Perpetua" pitchFamily="18" charset="0"/>
              </a:rPr>
              <a:t>The syntax of the paste command </a:t>
            </a:r>
            <a:r>
              <a:rPr lang="en-US" sz="2800" dirty="0" smtClean="0">
                <a:latin typeface="Perpetua" pitchFamily="18" charset="0"/>
              </a:rPr>
              <a:t>is</a:t>
            </a:r>
          </a:p>
          <a:p>
            <a:pPr algn="just"/>
            <a:r>
              <a:rPr lang="en-US" sz="2800" dirty="0" smtClean="0">
                <a:latin typeface="Perpetua" pitchFamily="18" charset="0"/>
              </a:rPr>
              <a:t>paste [options] files-list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cat file.txt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	unix or 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err="1" smtClean="0">
                <a:latin typeface="Perpetua" pitchFamily="18" charset="0"/>
              </a:rPr>
              <a:t>os</a:t>
            </a:r>
            <a:r>
              <a:rPr lang="en-US" sz="2800" dirty="0" smtClean="0"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	is unix good </a:t>
            </a:r>
            <a:r>
              <a:rPr lang="en-US" sz="2800" dirty="0" err="1" smtClean="0">
                <a:latin typeface="Perpetua" pitchFamily="18" charset="0"/>
              </a:rPr>
              <a:t>os</a:t>
            </a:r>
            <a:r>
              <a:rPr lang="en-US" sz="2800" dirty="0" smtClean="0"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	is 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good </a:t>
            </a:r>
            <a:r>
              <a:rPr lang="en-US" sz="2800" dirty="0" err="1" smtClean="0">
                <a:latin typeface="Perpetua" pitchFamily="18" charset="0"/>
              </a:rPr>
              <a:t>os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paste o</a:t>
            </a: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ptions:</a:t>
            </a:r>
            <a:endParaRPr lang="en-US" sz="2800" i="1" dirty="0" smtClean="0">
              <a:solidFill>
                <a:srgbClr val="FF0000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-d : Specify of a list of delimiters.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-s : Paste one file at a time instead of in parallel</a:t>
            </a:r>
            <a:r>
              <a:rPr lang="en-US" sz="2800" dirty="0" smtClean="0">
                <a:latin typeface="Perpetua" pitchFamily="18" charset="0"/>
              </a:rPr>
              <a:t>.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file1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Linux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file2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Dedicated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Virtual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>
                <a:latin typeface="Perpetua" pitchFamily="18" charset="0"/>
              </a:rPr>
              <a:t>the paste command merges the files in parallel. </a:t>
            </a:r>
            <a:endParaRPr lang="en-US" sz="2800" dirty="0" smtClean="0">
              <a:latin typeface="Perpetua" pitchFamily="18" charset="0"/>
            </a:endParaRPr>
          </a:p>
          <a:p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paste command writes corresponding lines from the files as a tab delimited on the terminal.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>
                <a:latin typeface="Perpetua" pitchFamily="18" charset="0"/>
              </a:rPr>
              <a:t>p</a:t>
            </a:r>
            <a:r>
              <a:rPr lang="en-US" sz="2800" dirty="0" smtClean="0">
                <a:latin typeface="Perpetua" pitchFamily="18" charset="0"/>
              </a:rPr>
              <a:t>aste file1 file2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	Dedicated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Linux 	Virtual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Perpetua" pitchFamily="18" charset="0"/>
              </a:rPr>
              <a:t>paste </a:t>
            </a:r>
            <a:r>
              <a:rPr lang="en-US" sz="2800" dirty="0">
                <a:latin typeface="Perpetua" pitchFamily="18" charset="0"/>
              </a:rPr>
              <a:t>command uses the tab delimiter by default for merging the files.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You </a:t>
            </a:r>
            <a:r>
              <a:rPr lang="en-US" sz="2800" dirty="0">
                <a:latin typeface="Perpetua" pitchFamily="18" charset="0"/>
              </a:rPr>
              <a:t>can change the delimiter to any other character by using the -d option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paste -d"|" file1 file2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Unix|Dedicated</a:t>
            </a:r>
            <a:r>
              <a:rPr lang="en-US" sz="2800" dirty="0" smtClean="0">
                <a:latin typeface="Perpetua" pitchFamily="18" charset="0"/>
              </a:rPr>
              <a:t>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Linux|Virtual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latin typeface="Perpetua" pitchFamily="18" charset="0"/>
              </a:rPr>
              <a:t>server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ord count (</a:t>
            </a:r>
            <a:r>
              <a:rPr lang="en-US" dirty="0" err="1" smtClean="0">
                <a:solidFill>
                  <a:srgbClr val="FF0000"/>
                </a:solidFill>
              </a:rPr>
              <a:t>wc</a:t>
            </a:r>
            <a:r>
              <a:rPr lang="en-US" dirty="0" smtClean="0"/>
              <a:t>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command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is used to find the number of lines, words and characters in a file. The syntax of </a:t>
            </a:r>
            <a:r>
              <a:rPr lang="en-US" sz="2800" dirty="0" err="1">
                <a:latin typeface="Perpetua" pitchFamily="18" charset="0"/>
              </a:rPr>
              <a:t>wc</a:t>
            </a:r>
            <a:r>
              <a:rPr lang="en-US" sz="2800" dirty="0">
                <a:latin typeface="Perpetua" pitchFamily="18" charset="0"/>
              </a:rPr>
              <a:t> command is shown below</a:t>
            </a:r>
            <a:r>
              <a:rPr lang="en-US" sz="2800" dirty="0" smtClean="0">
                <a:latin typeface="Perpetua" pitchFamily="18" charset="0"/>
              </a:rPr>
              <a:t>:</a:t>
            </a:r>
          </a:p>
          <a:p>
            <a:pPr algn="just"/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[options] filenames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-l : Prints the number of lines in a file.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-w : prints the number of words in a file.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-m : Displays the count of bytes in a file.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-c : prints the count of characters from a file.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-L : prints only the length of the longest line in a file.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 sample.txt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Oracle Storage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distributed system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file server </a:t>
            </a:r>
          </a:p>
          <a:p>
            <a:pPr>
              <a:buNone/>
            </a:pPr>
            <a:r>
              <a:rPr lang="en-US" sz="2800" dirty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debian</a:t>
            </a:r>
            <a:r>
              <a:rPr lang="en-US" sz="2800" dirty="0" smtClean="0">
                <a:latin typeface="Perpetua" pitchFamily="18" charset="0"/>
              </a:rPr>
              <a:t>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Oracle backup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Printing count of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lines</a:t>
            </a:r>
          </a:p>
          <a:p>
            <a:pPr algn="just">
              <a:buNone/>
            </a:pPr>
            <a:r>
              <a:rPr lang="en-US" sz="2800" dirty="0">
                <a:latin typeface="Perpetua" pitchFamily="18" charset="0"/>
              </a:rPr>
              <a:t>This is the most commonly used operation to find the </a:t>
            </a:r>
            <a:r>
              <a:rPr lang="en-US" sz="2800" dirty="0" smtClean="0">
                <a:latin typeface="Perpetua" pitchFamily="18" charset="0"/>
              </a:rPr>
              <a:t>number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of </a:t>
            </a:r>
            <a:r>
              <a:rPr lang="en-US" sz="2800" dirty="0">
                <a:latin typeface="Perpetua" pitchFamily="18" charset="0"/>
              </a:rPr>
              <a:t>lines from a file. </a:t>
            </a: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Run </a:t>
            </a:r>
            <a:r>
              <a:rPr lang="en-US" sz="2800" dirty="0">
                <a:latin typeface="Perpetua" pitchFamily="18" charset="0"/>
              </a:rPr>
              <a:t>the below command to display the number of lines</a:t>
            </a:r>
            <a:r>
              <a:rPr lang="en-US" sz="2800" dirty="0" smtClean="0">
                <a:latin typeface="Perpetua" pitchFamily="18" charset="0"/>
              </a:rPr>
              <a:t>:</a:t>
            </a:r>
          </a:p>
          <a:p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-l sample.txt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5 sample.txt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5 is number of lines in sample.txt followed by filename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Displaying the number of words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.</a:t>
            </a:r>
          </a:p>
          <a:p>
            <a:pPr>
              <a:buNone/>
            </a:pPr>
            <a:r>
              <a:rPr lang="en-US" sz="2800" dirty="0">
                <a:latin typeface="Perpetua" pitchFamily="18" charset="0"/>
              </a:rPr>
              <a:t>use the -w option to find the count of words in a </a:t>
            </a:r>
            <a:r>
              <a:rPr lang="en-US" sz="2800" dirty="0" smtClean="0">
                <a:latin typeface="Perpetua" pitchFamily="18" charset="0"/>
              </a:rPr>
              <a:t>file</a:t>
            </a:r>
          </a:p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-w sample.txt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13 sample.txt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13 is number of words in sample.txt followed by filename</a:t>
            </a:r>
          </a:p>
          <a:p>
            <a:pPr>
              <a:buNone/>
            </a:pP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use the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-c and -m </a:t>
            </a:r>
            <a:r>
              <a:rPr lang="en-US" sz="2800" dirty="0">
                <a:latin typeface="Perpetua" pitchFamily="18" charset="0"/>
              </a:rPr>
              <a:t>options to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find the number of bytes and characters </a:t>
            </a:r>
            <a:r>
              <a:rPr lang="en-US" sz="2800" dirty="0">
                <a:latin typeface="Perpetua" pitchFamily="18" charset="0"/>
              </a:rPr>
              <a:t>respectively in a file.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endParaRPr lang="en-US" sz="2800" dirty="0" smtClean="0">
              <a:latin typeface="Perpetua" pitchFamily="18" charset="0"/>
            </a:endParaRPr>
          </a:p>
          <a:p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-c sample.txt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	92 sample.txt </a:t>
            </a:r>
          </a:p>
          <a:p>
            <a:pPr>
              <a:buNone/>
            </a:pPr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wc</a:t>
            </a:r>
            <a:r>
              <a:rPr lang="en-US" sz="2800" dirty="0" smtClean="0">
                <a:latin typeface="Perpetua" pitchFamily="18" charset="0"/>
              </a:rPr>
              <a:t> -m sample.txt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	92 sample.txt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The cut command can be used to print characters in a line by specifying the position of the characters.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To </a:t>
            </a:r>
            <a:r>
              <a:rPr lang="en-US" sz="2800" dirty="0">
                <a:latin typeface="Perpetua" pitchFamily="18" charset="0"/>
              </a:rPr>
              <a:t>print the characters in a </a:t>
            </a:r>
            <a:r>
              <a:rPr lang="en-US" sz="2800" dirty="0" smtClean="0">
                <a:latin typeface="Perpetua" pitchFamily="18" charset="0"/>
              </a:rPr>
              <a:t>line</a:t>
            </a:r>
            <a:r>
              <a:rPr lang="en-US" sz="2800" dirty="0">
                <a:latin typeface="Perpetua" pitchFamily="18" charset="0"/>
              </a:rPr>
              <a:t>, use the -c option in cut </a:t>
            </a:r>
            <a:r>
              <a:rPr lang="en-US" sz="2800" dirty="0" smtClean="0">
                <a:latin typeface="Perpetua" pitchFamily="18" charset="0"/>
              </a:rPr>
              <a:t>command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cut -c4 file.txt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x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u </a:t>
            </a:r>
          </a:p>
          <a:p>
            <a:pPr algn="just">
              <a:buNone/>
            </a:pPr>
            <a:r>
              <a:rPr lang="en-US" sz="2800" dirty="0">
                <a:latin typeface="Perpetua" pitchFamily="18" charset="0"/>
              </a:rPr>
              <a:t>l</a:t>
            </a: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It will cut the fourth character in file.txt (input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ompare (</a:t>
            </a:r>
            <a:r>
              <a:rPr lang="en-US" dirty="0" err="1" smtClean="0">
                <a:solidFill>
                  <a:srgbClr val="FF0000"/>
                </a:solidFill>
              </a:rPr>
              <a:t>cmp</a:t>
            </a:r>
            <a:r>
              <a:rPr lang="en-US" dirty="0" smtClean="0"/>
              <a:t>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The </a:t>
            </a:r>
            <a:r>
              <a:rPr lang="en-US" sz="2800" dirty="0" err="1">
                <a:latin typeface="Perpetua" pitchFamily="18" charset="0"/>
              </a:rPr>
              <a:t>cmp</a:t>
            </a:r>
            <a:r>
              <a:rPr lang="en-US" sz="2800" dirty="0">
                <a:latin typeface="Perpetua" pitchFamily="18" charset="0"/>
              </a:rPr>
              <a:t> (compare) command compares two files, character (byte) by character, and provides the location of the differences to the screen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pPr algn="just"/>
            <a:r>
              <a:rPr lang="en-US" sz="2800" dirty="0">
                <a:latin typeface="Perpetua" pitchFamily="18" charset="0"/>
              </a:rPr>
              <a:t>Used with no options, </a:t>
            </a:r>
            <a:r>
              <a:rPr lang="en-US" sz="2800" dirty="0" err="1">
                <a:latin typeface="Perpetua" pitchFamily="18" charset="0"/>
              </a:rPr>
              <a:t>cmp</a:t>
            </a:r>
            <a:r>
              <a:rPr lang="en-US" sz="2800" dirty="0">
                <a:latin typeface="Perpetua" pitchFamily="18" charset="0"/>
              </a:rPr>
              <a:t> will only provide the location of the first discrepancy in the form of “char, line”.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However</a:t>
            </a:r>
            <a:r>
              <a:rPr lang="en-US" sz="2800" dirty="0">
                <a:latin typeface="Perpetua" pitchFamily="18" charset="0"/>
              </a:rPr>
              <a:t>, there are options that will provide you with more information. 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The </a:t>
            </a:r>
            <a:r>
              <a:rPr lang="en-US" sz="2800" dirty="0">
                <a:latin typeface="Perpetua" pitchFamily="18" charset="0"/>
              </a:rPr>
              <a:t>“-l” option will provide you with a list of the byte number and the ASCII octal value of the differing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erpetua" pitchFamily="18" charset="0"/>
              </a:rPr>
              <a:t>-c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>
                <a:latin typeface="Perpetua" pitchFamily="18" charset="0"/>
              </a:rPr>
              <a:t>Output differing bytes as characters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r>
              <a:rPr lang="en-US" sz="2800" b="1" dirty="0">
                <a:latin typeface="Perpetua" pitchFamily="18" charset="0"/>
              </a:rPr>
              <a:t>-l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>
                <a:latin typeface="Perpetua" pitchFamily="18" charset="0"/>
              </a:rPr>
              <a:t>Write the byte number (decimal) and the differing bytes (octal) for each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b="1" dirty="0" smtClean="0">
                <a:latin typeface="Perpetua" pitchFamily="18" charset="0"/>
              </a:rPr>
              <a:t>cat</a:t>
            </a:r>
            <a:r>
              <a:rPr lang="en-US" sz="2800" dirty="0" smtClean="0">
                <a:latin typeface="Perpetua" pitchFamily="18" charset="0"/>
              </a:rPr>
              <a:t> file2.txt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My name is </a:t>
            </a:r>
            <a:r>
              <a:rPr lang="en-US" sz="2800" dirty="0" err="1" smtClean="0">
                <a:latin typeface="Perpetua" pitchFamily="18" charset="0"/>
              </a:rPr>
              <a:t>Mohak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err="1" smtClean="0">
                <a:latin typeface="Perpetua" pitchFamily="18" charset="0"/>
              </a:rPr>
              <a:t>Kataria</a:t>
            </a:r>
            <a:r>
              <a:rPr lang="en-US" sz="2800" dirty="0" smtClean="0"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latin typeface="Perpetua" pitchFamily="18" charset="0"/>
              </a:rPr>
              <a:t>cat</a:t>
            </a:r>
            <a:r>
              <a:rPr lang="en-US" sz="2800" dirty="0" smtClean="0">
                <a:latin typeface="Perpetua" pitchFamily="18" charset="0"/>
              </a:rPr>
              <a:t> file1.txt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My name is </a:t>
            </a:r>
            <a:r>
              <a:rPr lang="en-US" sz="2800" dirty="0" err="1" smtClean="0">
                <a:latin typeface="Perpetua" pitchFamily="18" charset="0"/>
              </a:rPr>
              <a:t>Mohak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Compare file1 to file2 and outputs results</a:t>
            </a:r>
          </a:p>
          <a:p>
            <a:pPr>
              <a:buNone/>
            </a:pPr>
            <a:endParaRPr lang="en-US" sz="2800" b="1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b="1" dirty="0" err="1" smtClean="0">
                <a:latin typeface="Perpetua" pitchFamily="18" charset="0"/>
              </a:rPr>
              <a:t>cmp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file1.txt </a:t>
            </a:r>
            <a:r>
              <a:rPr lang="en-US" sz="2800" dirty="0" smtClean="0">
                <a:latin typeface="Perpetua" pitchFamily="18" charset="0"/>
              </a:rPr>
              <a:t>file2.txt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file1.txt file2.txt differ: byte </a:t>
            </a:r>
            <a:r>
              <a:rPr lang="en-US" sz="2800" dirty="0">
                <a:latin typeface="Perpetua" pitchFamily="18" charset="0"/>
              </a:rPr>
              <a:t>17</a:t>
            </a:r>
            <a:r>
              <a:rPr lang="en-US" sz="2800" dirty="0" smtClean="0">
                <a:latin typeface="Perpetua" pitchFamily="18" charset="0"/>
              </a:rPr>
              <a:t>, line </a:t>
            </a:r>
            <a:r>
              <a:rPr lang="en-US" sz="2800" dirty="0">
                <a:latin typeface="Perpetua" pitchFamily="18" charset="0"/>
              </a:rPr>
              <a:t>1</a:t>
            </a:r>
          </a:p>
          <a:p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ort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Perpetua" pitchFamily="18" charset="0"/>
              </a:rPr>
              <a:t>sort </a:t>
            </a:r>
            <a:r>
              <a:rPr lang="en-US" sz="2800" dirty="0">
                <a:latin typeface="Perpetua" pitchFamily="18" charset="0"/>
              </a:rPr>
              <a:t>command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system is used to order the elements or text. Sort command has the capability of sorting numerical values and strings. The sort command can order the lines in a text file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>
                <a:latin typeface="Perpetua" pitchFamily="18" charset="0"/>
              </a:rPr>
              <a:t>The syntax of sort command is</a:t>
            </a:r>
            <a:r>
              <a:rPr lang="en-US" sz="2800" dirty="0" smtClean="0">
                <a:latin typeface="Perpetua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Perpetua" pitchFamily="18" charset="0"/>
              </a:rPr>
              <a:t>sort [options] filename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Perpetua" pitchFamily="18" charset="0"/>
              </a:rPr>
              <a:t>-b : Ignores leading spaces in each line </a:t>
            </a:r>
          </a:p>
          <a:p>
            <a:r>
              <a:rPr lang="en-US" sz="2800" dirty="0" smtClean="0">
                <a:latin typeface="Perpetua" pitchFamily="18" charset="0"/>
              </a:rPr>
              <a:t>-d : Uses dictionary sort order. </a:t>
            </a:r>
            <a:r>
              <a:rPr lang="en-US" sz="2800" dirty="0" err="1" smtClean="0">
                <a:latin typeface="Perpetua" pitchFamily="18" charset="0"/>
              </a:rPr>
              <a:t>Conisders</a:t>
            </a:r>
            <a:r>
              <a:rPr lang="en-US" sz="2800" dirty="0" smtClean="0">
                <a:latin typeface="Perpetua" pitchFamily="18" charset="0"/>
              </a:rPr>
              <a:t> only spaces and alphanumeric characters in sorting </a:t>
            </a:r>
          </a:p>
          <a:p>
            <a:r>
              <a:rPr lang="en-US" sz="2800" dirty="0" smtClean="0">
                <a:latin typeface="Perpetua" pitchFamily="18" charset="0"/>
              </a:rPr>
              <a:t>-f : Uses case insensitive sorting. </a:t>
            </a:r>
          </a:p>
          <a:p>
            <a:r>
              <a:rPr lang="en-US" sz="2800" dirty="0" smtClean="0">
                <a:latin typeface="Perpetua" pitchFamily="18" charset="0"/>
              </a:rPr>
              <a:t>-M : Sorts based on months. </a:t>
            </a:r>
          </a:p>
          <a:p>
            <a:r>
              <a:rPr lang="en-US" sz="2800" dirty="0" smtClean="0">
                <a:latin typeface="Perpetua" pitchFamily="18" charset="0"/>
              </a:rPr>
              <a:t>-n : Uses numeric sorting </a:t>
            </a:r>
          </a:p>
          <a:p>
            <a:r>
              <a:rPr lang="en-US" sz="2800" dirty="0" smtClean="0">
                <a:latin typeface="Perpetua" pitchFamily="18" charset="0"/>
              </a:rPr>
              <a:t>-R : Sorts the input file randomly. -r : Reverse order sorting </a:t>
            </a:r>
          </a:p>
          <a:p>
            <a:r>
              <a:rPr lang="en-US" sz="2800" dirty="0" smtClean="0">
                <a:latin typeface="Perpetua" pitchFamily="18" charset="0"/>
              </a:rPr>
              <a:t>-k : Sorts file based on the data in the specified field positions. </a:t>
            </a:r>
          </a:p>
          <a:p>
            <a:r>
              <a:rPr lang="en-US" sz="2800" dirty="0" smtClean="0">
                <a:latin typeface="Perpetua" pitchFamily="18" charset="0"/>
              </a:rPr>
              <a:t>-u : Suppresses duplicate lines </a:t>
            </a:r>
          </a:p>
          <a:p>
            <a:r>
              <a:rPr lang="en-US" sz="2800" dirty="0" smtClean="0">
                <a:latin typeface="Perpetua" pitchFamily="18" charset="0"/>
              </a:rPr>
              <a:t>-t : input field separator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Perpetua" pitchFamily="18" charset="0"/>
              </a:rPr>
              <a:t>INPUT FILE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cat order.txt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Linux virtual 3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Distributed processing 6 system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The default sort command uses alphabetical order (ASCII order) to sort the file. It treats </a:t>
            </a:r>
            <a:r>
              <a:rPr lang="en-US" sz="2800" dirty="0" smtClean="0">
                <a:latin typeface="Perpetua" pitchFamily="18" charset="0"/>
              </a:rPr>
              <a:t>each </a:t>
            </a:r>
            <a:r>
              <a:rPr lang="en-US" sz="2800" dirty="0">
                <a:latin typeface="Perpetua" pitchFamily="18" charset="0"/>
              </a:rPr>
              <a:t>line as a string and then sorts the </a:t>
            </a:r>
            <a:r>
              <a:rPr lang="en-US" sz="2800" dirty="0" smtClean="0">
                <a:latin typeface="Perpetua" pitchFamily="18" charset="0"/>
              </a:rPr>
              <a:t>lines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sort</a:t>
            </a:r>
            <a:r>
              <a:rPr lang="en-US" sz="2800" dirty="0" smtClean="0">
                <a:latin typeface="Perpetua" pitchFamily="18" charset="0"/>
              </a:rPr>
              <a:t> order.txt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Distributed processing 6 system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Linux virtual 3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Perpetua" pitchFamily="18" charset="0"/>
              </a:rPr>
              <a:t>You can specify the field </a:t>
            </a:r>
            <a:r>
              <a:rPr lang="en-US" sz="2400" dirty="0" err="1">
                <a:latin typeface="Perpetua" pitchFamily="18" charset="0"/>
              </a:rPr>
              <a:t>postions</a:t>
            </a:r>
            <a:r>
              <a:rPr lang="en-US" sz="2400" dirty="0">
                <a:latin typeface="Perpetua" pitchFamily="18" charset="0"/>
              </a:rPr>
              <a:t> using the -k option of sort command. The sort command uses the space or tab as the default delimiter. </a:t>
            </a:r>
            <a:endParaRPr lang="en-US" sz="2400" dirty="0" smtClean="0">
              <a:latin typeface="Perpetua" pitchFamily="18" charset="0"/>
            </a:endParaRPr>
          </a:p>
          <a:p>
            <a:pPr algn="just"/>
            <a:r>
              <a:rPr lang="en-US" sz="2400" dirty="0" smtClean="0">
                <a:latin typeface="Perpetua" pitchFamily="18" charset="0"/>
              </a:rPr>
              <a:t>To </a:t>
            </a:r>
            <a:r>
              <a:rPr lang="en-US" sz="2400" dirty="0">
                <a:latin typeface="Perpetua" pitchFamily="18" charset="0"/>
              </a:rPr>
              <a:t>sort based on the data in the second field, run the below command</a:t>
            </a:r>
            <a:r>
              <a:rPr lang="en-US" sz="2400" dirty="0" smtClean="0">
                <a:latin typeface="Perpetua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sort -k2 order.txt 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Unix </a:t>
            </a:r>
            <a:r>
              <a:rPr lang="en-US" sz="2400" dirty="0" smtClean="0">
                <a:solidFill>
                  <a:srgbClr val="FF0000"/>
                </a:solidFill>
                <a:latin typeface="Perpetua" pitchFamily="18" charset="0"/>
              </a:rPr>
              <a:t>distributed</a:t>
            </a:r>
            <a:r>
              <a:rPr lang="en-US" sz="2400" dirty="0" smtClean="0">
                <a:latin typeface="Perpetua" pitchFamily="18" charset="0"/>
              </a:rPr>
              <a:t> 05 server 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Unix </a:t>
            </a:r>
            <a:r>
              <a:rPr lang="en-US" sz="2400" dirty="0" smtClean="0">
                <a:solidFill>
                  <a:srgbClr val="FF0000"/>
                </a:solidFill>
                <a:latin typeface="Perpetua" pitchFamily="18" charset="0"/>
              </a:rPr>
              <a:t>distributed</a:t>
            </a:r>
            <a:r>
              <a:rPr lang="en-US" sz="2400" dirty="0" smtClean="0">
                <a:latin typeface="Perpetua" pitchFamily="18" charset="0"/>
              </a:rPr>
              <a:t> 05 server 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Distributed </a:t>
            </a:r>
            <a:r>
              <a:rPr lang="en-US" sz="2400" dirty="0" smtClean="0">
                <a:solidFill>
                  <a:srgbClr val="FF0000"/>
                </a:solidFill>
                <a:latin typeface="Perpetua" pitchFamily="18" charset="0"/>
              </a:rPr>
              <a:t>processing</a:t>
            </a:r>
            <a:r>
              <a:rPr lang="en-US" sz="2400" dirty="0" smtClean="0">
                <a:latin typeface="Perpetua" pitchFamily="18" charset="0"/>
              </a:rPr>
              <a:t> 6 system </a:t>
            </a:r>
          </a:p>
          <a:p>
            <a:pPr algn="just"/>
            <a:r>
              <a:rPr lang="en-US" sz="2400" dirty="0" smtClean="0">
                <a:latin typeface="Perpetua" pitchFamily="18" charset="0"/>
              </a:rPr>
              <a:t>Linux </a:t>
            </a:r>
            <a:r>
              <a:rPr lang="en-US" sz="2400" dirty="0" smtClean="0">
                <a:solidFill>
                  <a:srgbClr val="FF0000"/>
                </a:solidFill>
                <a:latin typeface="Perpetua" pitchFamily="18" charset="0"/>
              </a:rPr>
              <a:t>virtual</a:t>
            </a:r>
            <a:r>
              <a:rPr lang="en-US" sz="2400" dirty="0" smtClean="0">
                <a:latin typeface="Perpetua" pitchFamily="18" charset="0"/>
              </a:rPr>
              <a:t> 3 server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Instead of the default alphabetical sorting order, you can make the sort command to sort in numeric order using the -n option. This is shown below</a:t>
            </a:r>
            <a:r>
              <a:rPr lang="en-US" sz="2800" dirty="0" smtClean="0">
                <a:latin typeface="Perpetua" pitchFamily="18" charset="0"/>
              </a:rPr>
              <a:t>: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sort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-nk3 </a:t>
            </a:r>
            <a:r>
              <a:rPr lang="en-US" sz="2800" dirty="0" smtClean="0">
                <a:latin typeface="Perpetua" pitchFamily="18" charset="0"/>
              </a:rPr>
              <a:t>order.txt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Linux virtual 3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Distributed processing 6 system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				</a:t>
            </a:r>
            <a:r>
              <a:rPr lang="en-US" sz="2800" i="1" dirty="0" smtClean="0">
                <a:latin typeface="Perpetua" pitchFamily="18" charset="0"/>
              </a:rPr>
              <a:t>//[ third field numeric sorting]</a:t>
            </a:r>
            <a:endParaRPr lang="en-US" sz="2800" i="1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You can print more than one character at a time by specifying the character positions in a comma separated list as shown in the below </a:t>
            </a:r>
            <a:r>
              <a:rPr lang="en-US" sz="2800" dirty="0" smtClean="0">
                <a:latin typeface="Perpetua" pitchFamily="18" charset="0"/>
              </a:rPr>
              <a:t>example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cut -c4,6 file.txt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xo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ui</a:t>
            </a:r>
            <a:r>
              <a:rPr lang="en-US" sz="2800" dirty="0" smtClean="0">
                <a:latin typeface="Perpetua" pitchFamily="18" charset="0"/>
              </a:rPr>
              <a:t>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ln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It will cut the fourth and sixth character in each line of file.txt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the sort command sorts the data in ascending order. You can change this to descending order using the -r option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sort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-nrk3 </a:t>
            </a:r>
            <a:r>
              <a:rPr lang="en-US" sz="2800" dirty="0" smtClean="0">
                <a:latin typeface="Perpetua" pitchFamily="18" charset="0"/>
              </a:rPr>
              <a:t>order.txt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Distributed processing 6 system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</a:t>
            </a:r>
          </a:p>
          <a:p>
            <a:pPr algn="just">
              <a:buNone/>
            </a:pPr>
            <a:r>
              <a:rPr lang="en-US" sz="2800" dirty="0">
                <a:latin typeface="Perpetua" pitchFamily="18" charset="0"/>
              </a:rPr>
              <a:t>	</a:t>
            </a:r>
            <a:r>
              <a:rPr lang="en-US" sz="2800" dirty="0" smtClean="0">
                <a:latin typeface="Perpetua" pitchFamily="18" charset="0"/>
              </a:rPr>
              <a:t>Unix distributed 05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Linux virtual 3 server</a:t>
            </a:r>
          </a:p>
          <a:p>
            <a:pPr algn="just">
              <a:buNone/>
            </a:pPr>
            <a:r>
              <a:rPr lang="en-US" sz="2800" i="1" dirty="0" smtClean="0">
                <a:latin typeface="Perpetua" pitchFamily="18" charset="0"/>
              </a:rPr>
              <a:t>// numeric sorting field three in reverse order</a:t>
            </a:r>
            <a:endParaRPr lang="en-US" sz="2800" i="1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Suppressing duplicates or Print only unique </a:t>
            </a:r>
            <a:r>
              <a:rPr lang="en-US" sz="2800" dirty="0" smtClean="0">
                <a:latin typeface="Perpetua" pitchFamily="18" charset="0"/>
              </a:rPr>
              <a:t>values</a:t>
            </a:r>
            <a:endParaRPr lang="en-US" sz="2800" dirty="0">
              <a:latin typeface="Perpetua" pitchFamily="18" charset="0"/>
            </a:endParaRPr>
          </a:p>
          <a:p>
            <a:endParaRPr lang="en-US" sz="2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sort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-u</a:t>
            </a:r>
            <a:r>
              <a:rPr lang="en-US" sz="2800" dirty="0" smtClean="0">
                <a:latin typeface="Perpetua" pitchFamily="18" charset="0"/>
              </a:rPr>
              <a:t> order.txt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Distributed processing 6 system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Linux virtual 3 server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distributed 05 server    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common(</a:t>
            </a:r>
            <a:r>
              <a:rPr lang="en-US" dirty="0" err="1" smtClean="0">
                <a:solidFill>
                  <a:srgbClr val="FF0000"/>
                </a:solidFill>
              </a:rPr>
              <a:t>comm</a:t>
            </a:r>
            <a:r>
              <a:rPr lang="en-US" dirty="0" smtClean="0"/>
              <a:t>)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Perpetua" pitchFamily="18" charset="0"/>
              </a:rPr>
              <a:t>comm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command is used to compare two sorted files line by line.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This </a:t>
            </a:r>
            <a:r>
              <a:rPr lang="en-US" sz="2800" dirty="0">
                <a:latin typeface="Perpetua" pitchFamily="18" charset="0"/>
              </a:rPr>
              <a:t>command will display the lines unique in file1, lines unique in file2, and lines common to both file1 and file2 </a:t>
            </a:r>
            <a:endParaRPr lang="en-US" sz="2800" dirty="0" smtClean="0">
              <a:latin typeface="Perpetua" pitchFamily="18" charset="0"/>
            </a:endParaRPr>
          </a:p>
          <a:p>
            <a:r>
              <a:rPr lang="en-US" sz="2800" dirty="0">
                <a:latin typeface="Perpetua" pitchFamily="18" charset="0"/>
              </a:rPr>
              <a:t>First column displays the lines unique in file1 </a:t>
            </a:r>
          </a:p>
          <a:p>
            <a:r>
              <a:rPr lang="en-US" sz="2800" dirty="0">
                <a:latin typeface="Perpetua" pitchFamily="18" charset="0"/>
              </a:rPr>
              <a:t>Second column displays the lines unique in file2 </a:t>
            </a:r>
          </a:p>
          <a:p>
            <a:r>
              <a:rPr lang="en-US" sz="2800" dirty="0">
                <a:latin typeface="Perpetua" pitchFamily="18" charset="0"/>
              </a:rPr>
              <a:t>Third column displays the lines that are common in both the files</a:t>
            </a:r>
          </a:p>
          <a:p>
            <a:pPr algn="just"/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erpetua" pitchFamily="18" charset="0"/>
              </a:rPr>
              <a:t>cat name_list.txt </a:t>
            </a:r>
          </a:p>
          <a:p>
            <a:r>
              <a:rPr lang="en-US" sz="2400" dirty="0" smtClean="0">
                <a:latin typeface="Perpetua" pitchFamily="18" charset="0"/>
              </a:rPr>
              <a:t>India </a:t>
            </a:r>
          </a:p>
          <a:p>
            <a:r>
              <a:rPr lang="en-US" sz="2400" dirty="0" smtClean="0">
                <a:latin typeface="Perpetua" pitchFamily="18" charset="0"/>
              </a:rPr>
              <a:t>China</a:t>
            </a:r>
          </a:p>
          <a:p>
            <a:endParaRPr lang="en-US" sz="2400" dirty="0">
              <a:latin typeface="Perpetua" pitchFamily="18" charset="0"/>
            </a:endParaRPr>
          </a:p>
          <a:p>
            <a:r>
              <a:rPr lang="en-US" sz="2400" dirty="0" smtClean="0">
                <a:latin typeface="Perpetua" pitchFamily="18" charset="0"/>
              </a:rPr>
              <a:t>cat name_list_new.txt </a:t>
            </a:r>
          </a:p>
          <a:p>
            <a:r>
              <a:rPr lang="en-US" sz="2400" dirty="0" smtClean="0">
                <a:latin typeface="Perpetua" pitchFamily="18" charset="0"/>
              </a:rPr>
              <a:t>Australia </a:t>
            </a:r>
          </a:p>
          <a:p>
            <a:r>
              <a:rPr lang="en-US" sz="2400" dirty="0" smtClean="0">
                <a:latin typeface="Perpetua" pitchFamily="18" charset="0"/>
              </a:rPr>
              <a:t>China 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>
                <a:latin typeface="Perpetua" pitchFamily="18" charset="0"/>
              </a:rPr>
              <a:t>comm</a:t>
            </a:r>
            <a:r>
              <a:rPr lang="en-US" dirty="0" smtClean="0">
                <a:latin typeface="Perpetua" pitchFamily="18" charset="0"/>
              </a:rPr>
              <a:t> name_list.txt name_list_new.txt</a:t>
            </a:r>
          </a:p>
          <a:p>
            <a:endParaRPr lang="en-US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India</a:t>
            </a:r>
          </a:p>
          <a:p>
            <a:pPr lvl="2">
              <a:buNone/>
            </a:pPr>
            <a:r>
              <a:rPr lang="en-US" dirty="0" smtClean="0">
                <a:latin typeface="Perpetua" pitchFamily="18" charset="0"/>
              </a:rPr>
              <a:t>	Australia</a:t>
            </a:r>
          </a:p>
          <a:p>
            <a:pPr lvl="5">
              <a:buNone/>
            </a:pPr>
            <a:r>
              <a:rPr lang="en-US" sz="2400" dirty="0" smtClean="0">
                <a:latin typeface="Perpetua" pitchFamily="18" charset="0"/>
              </a:rPr>
              <a:t>	china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difference(</a:t>
            </a:r>
            <a:r>
              <a:rPr lang="en-US" dirty="0" smtClean="0">
                <a:solidFill>
                  <a:srgbClr val="FF0000"/>
                </a:solidFill>
              </a:rPr>
              <a:t>diff</a:t>
            </a:r>
            <a:r>
              <a:rPr lang="en-US" dirty="0" smtClean="0"/>
              <a:t>)command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erpetua" pitchFamily="18" charset="0"/>
              </a:rPr>
              <a:t>diff command is used to find differences between two files</a:t>
            </a:r>
            <a:r>
              <a:rPr lang="en-US" sz="2800" dirty="0" smtClean="0">
                <a:latin typeface="Perpetua" pitchFamily="18" charset="0"/>
              </a:rPr>
              <a:t>.</a:t>
            </a:r>
          </a:p>
          <a:p>
            <a:r>
              <a:rPr lang="en-US" sz="2800" dirty="0">
                <a:latin typeface="Perpetua" pitchFamily="18" charset="0"/>
              </a:rPr>
              <a:t>The Syntax is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>
                <a:latin typeface="Perpetua" pitchFamily="18" charset="0"/>
              </a:rPr>
              <a:t>diff [options..] </a:t>
            </a:r>
            <a:r>
              <a:rPr lang="en-US" sz="2800" dirty="0" smtClean="0">
                <a:latin typeface="Perpetua" pitchFamily="18" charset="0"/>
              </a:rPr>
              <a:t>file1 file2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Perpetua" pitchFamily="18" charset="0"/>
              </a:rPr>
              <a:t>cat file1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Hi,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Hello,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How are you?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I am fine,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Thank you</a:t>
            </a:r>
            <a:r>
              <a:rPr lang="en-US" sz="2400" dirty="0" smtClean="0">
                <a:latin typeface="Perpetua" pitchFamily="18" charset="0"/>
              </a:rPr>
              <a:t>.</a:t>
            </a:r>
          </a:p>
          <a:p>
            <a:endParaRPr lang="en-US" sz="2400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cat file2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Hello,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Hi,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How are you?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>
                <a:latin typeface="Perpetua" pitchFamily="18" charset="0"/>
              </a:rPr>
              <a:t>I am fine.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Perpetua" pitchFamily="18" charset="0"/>
              </a:rPr>
              <a:t>diff file1 file2</a:t>
            </a:r>
            <a:r>
              <a:rPr lang="en-US" sz="2000" dirty="0">
                <a:latin typeface="Perpetua" pitchFamily="18" charset="0"/>
              </a:rPr>
              <a:t/>
            </a:r>
            <a:br>
              <a:rPr lang="en-US" sz="2000" dirty="0">
                <a:latin typeface="Perpetua" pitchFamily="18" charset="0"/>
              </a:rPr>
            </a:br>
            <a:r>
              <a:rPr lang="en-US" sz="2000" dirty="0">
                <a:latin typeface="Perpetua" pitchFamily="18" charset="0"/>
              </a:rPr>
              <a:t>1d0</a:t>
            </a:r>
            <a:br>
              <a:rPr lang="en-US" sz="2000" dirty="0">
                <a:latin typeface="Perpetua" pitchFamily="18" charset="0"/>
              </a:rPr>
            </a:br>
            <a:r>
              <a:rPr lang="en-US" sz="2000" dirty="0">
                <a:latin typeface="Perpetua" pitchFamily="18" charset="0"/>
              </a:rPr>
              <a:t>&lt; Hi, 2a2 &gt; Hi,</a:t>
            </a:r>
            <a:br>
              <a:rPr lang="en-US" sz="2000" dirty="0">
                <a:latin typeface="Perpetua" pitchFamily="18" charset="0"/>
              </a:rPr>
            </a:br>
            <a:r>
              <a:rPr lang="en-US" sz="2000" dirty="0">
                <a:latin typeface="Perpetua" pitchFamily="18" charset="0"/>
              </a:rPr>
              <a:t>4,5c4</a:t>
            </a:r>
            <a:br>
              <a:rPr lang="en-US" sz="2000" dirty="0">
                <a:latin typeface="Perpetua" pitchFamily="18" charset="0"/>
              </a:rPr>
            </a:br>
            <a:r>
              <a:rPr lang="en-US" sz="2000" dirty="0">
                <a:latin typeface="Perpetua" pitchFamily="18" charset="0"/>
              </a:rPr>
              <a:t>&lt; I am fine,</a:t>
            </a:r>
            <a:br>
              <a:rPr lang="en-US" sz="2000" dirty="0">
                <a:latin typeface="Perpetua" pitchFamily="18" charset="0"/>
              </a:rPr>
            </a:br>
            <a:r>
              <a:rPr lang="en-US" sz="2000" dirty="0">
                <a:latin typeface="Perpetua" pitchFamily="18" charset="0"/>
              </a:rPr>
              <a:t>&lt; Thank you.</a:t>
            </a:r>
          </a:p>
          <a:p>
            <a:r>
              <a:rPr lang="en-US" sz="2000" dirty="0">
                <a:latin typeface="Perpetua" pitchFamily="18" charset="0"/>
              </a:rPr>
              <a:t>---</a:t>
            </a:r>
          </a:p>
          <a:p>
            <a:r>
              <a:rPr lang="en-US" sz="2000" dirty="0">
                <a:latin typeface="Perpetua" pitchFamily="18" charset="0"/>
              </a:rPr>
              <a:t>&gt; I am fine</a:t>
            </a:r>
            <a:r>
              <a:rPr lang="en-US" sz="2000" dirty="0" smtClean="0">
                <a:latin typeface="Perpetua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// </a:t>
            </a:r>
            <a:r>
              <a:rPr lang="en-US" sz="2000" dirty="0">
                <a:latin typeface="Perpetua" pitchFamily="18" charset="0"/>
              </a:rPr>
              <a:t>1d0 means that the 1st line of the </a:t>
            </a:r>
            <a:r>
              <a:rPr lang="en-US" sz="2000" dirty="0" smtClean="0">
                <a:latin typeface="Perpetua" pitchFamily="18" charset="0"/>
              </a:rPr>
              <a:t>file1 </a:t>
            </a:r>
            <a:r>
              <a:rPr lang="en-US" sz="2000" dirty="0">
                <a:latin typeface="Perpetua" pitchFamily="18" charset="0"/>
              </a:rPr>
              <a:t>should be deleted (d) in order to sync up both the files beginning at line 0.</a:t>
            </a:r>
            <a:endParaRPr lang="en-US" sz="20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//2a2 </a:t>
            </a:r>
            <a:r>
              <a:rPr lang="en-US" sz="2000" dirty="0">
                <a:latin typeface="Perpetua" pitchFamily="18" charset="0"/>
              </a:rPr>
              <a:t>means that the second line from the </a:t>
            </a:r>
            <a:r>
              <a:rPr lang="en-US" sz="2000" dirty="0" smtClean="0">
                <a:latin typeface="Perpetua" pitchFamily="18" charset="0"/>
              </a:rPr>
              <a:t>file2should </a:t>
            </a:r>
            <a:r>
              <a:rPr lang="en-US" sz="2000" dirty="0">
                <a:latin typeface="Perpetua" pitchFamily="18" charset="0"/>
              </a:rPr>
              <a:t>be added after second line of </a:t>
            </a:r>
            <a:r>
              <a:rPr lang="en-US" sz="2000" dirty="0" smtClean="0">
                <a:latin typeface="Perpetua" pitchFamily="18" charset="0"/>
              </a:rPr>
              <a:t>file1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// </a:t>
            </a:r>
            <a:r>
              <a:rPr lang="en-US" sz="2000" dirty="0">
                <a:latin typeface="Perpetua" pitchFamily="18" charset="0"/>
              </a:rPr>
              <a:t>4,5c4 means that the line numbers ranging from 4 to 5 in the </a:t>
            </a:r>
            <a:r>
              <a:rPr lang="en-US" sz="2000" dirty="0" smtClean="0">
                <a:latin typeface="Perpetua" pitchFamily="18" charset="0"/>
              </a:rPr>
              <a:t>file1are </a:t>
            </a:r>
            <a:r>
              <a:rPr lang="en-US" sz="2000" dirty="0">
                <a:latin typeface="Perpetua" pitchFamily="18" charset="0"/>
              </a:rPr>
              <a:t>now changed and should be replaced with the 4th line of the </a:t>
            </a:r>
            <a:r>
              <a:rPr lang="en-US" sz="2000" dirty="0" smtClean="0">
                <a:latin typeface="Perpetua" pitchFamily="18" charset="0"/>
              </a:rPr>
              <a:t>file2</a:t>
            </a:r>
            <a:endParaRPr lang="en-US" sz="2000" dirty="0">
              <a:latin typeface="Perpetua" pitchFamily="18" charset="0"/>
            </a:endParaRPr>
          </a:p>
          <a:p>
            <a:endParaRPr lang="en-US" sz="20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You can print a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range of characters </a:t>
            </a:r>
            <a:r>
              <a:rPr lang="en-US" sz="2800" dirty="0">
                <a:latin typeface="Perpetua" pitchFamily="18" charset="0"/>
              </a:rPr>
              <a:t>in a line by specifying the start and end position of the characters.</a:t>
            </a:r>
            <a:r>
              <a:rPr lang="en-US" sz="2800" dirty="0" smtClean="0">
                <a:latin typeface="Perpetua" pitchFamily="18" charset="0"/>
              </a:rPr>
              <a:t/>
            </a:r>
            <a:br>
              <a:rPr lang="en-US" sz="2800" dirty="0" smtClean="0">
                <a:latin typeface="Perpetua" pitchFamily="18" charset="0"/>
              </a:rPr>
            </a:b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cut -c4-7 file.txt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x or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</a:t>
            </a:r>
            <a:endParaRPr lang="en-US" sz="28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Cut the characters from fourth to seventh position from each line in file.txt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erpetua" pitchFamily="18" charset="0"/>
              </a:rPr>
              <a:t>cut command to </a:t>
            </a:r>
            <a:r>
              <a:rPr lang="en-US" dirty="0">
                <a:solidFill>
                  <a:srgbClr val="FF0000"/>
                </a:solidFill>
                <a:latin typeface="Perpetua" pitchFamily="18" charset="0"/>
              </a:rPr>
              <a:t>print the </a:t>
            </a:r>
            <a:r>
              <a:rPr lang="en-US" dirty="0" smtClean="0">
                <a:solidFill>
                  <a:srgbClr val="FF0000"/>
                </a:solidFill>
                <a:latin typeface="Perpetua" pitchFamily="18" charset="0"/>
              </a:rPr>
              <a:t>fields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cut -f2 file.txt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or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unix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	Linux</a:t>
            </a:r>
          </a:p>
          <a:p>
            <a:endParaRPr lang="en-US" sz="2800" dirty="0">
              <a:latin typeface="Perpetua" pitchFamily="18" charset="0"/>
            </a:endParaRPr>
          </a:p>
          <a:p>
            <a:r>
              <a:rPr lang="en-US" sz="2800" dirty="0" smtClean="0">
                <a:latin typeface="Perpetua" pitchFamily="18" charset="0"/>
              </a:rPr>
              <a:t>prints (or cut)the </a:t>
            </a:r>
            <a:r>
              <a:rPr lang="en-US" sz="2800" dirty="0">
                <a:latin typeface="Perpetua" pitchFamily="18" charset="0"/>
              </a:rPr>
              <a:t>second field in each </a:t>
            </a:r>
            <a:r>
              <a:rPr lang="en-US" sz="2800" dirty="0" smtClean="0">
                <a:latin typeface="Perpetua" pitchFamily="18" charset="0"/>
              </a:rPr>
              <a:t>line of file.txt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erpetua" pitchFamily="18" charset="0"/>
              </a:rPr>
              <a:t>cut command to print the fields using the </a:t>
            </a:r>
            <a:r>
              <a:rPr lang="en-US" dirty="0" smtClean="0">
                <a:latin typeface="Perpetua" pitchFamily="18" charset="0"/>
              </a:rPr>
              <a:t>delimiter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cut –d ' ' -f2,3 file.txt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or 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unix good </a:t>
            </a:r>
          </a:p>
          <a:p>
            <a:pPr algn="just">
              <a:buNone/>
            </a:pPr>
            <a:r>
              <a:rPr lang="en-US" sz="2800" dirty="0" smtClean="0">
                <a:latin typeface="Perpetua" pitchFamily="18" charset="0"/>
              </a:rPr>
              <a:t>	</a:t>
            </a:r>
            <a:r>
              <a:rPr lang="en-US" sz="2800" dirty="0" err="1" smtClean="0">
                <a:latin typeface="Perpetua" pitchFamily="18" charset="0"/>
              </a:rPr>
              <a:t>linux</a:t>
            </a:r>
            <a:r>
              <a:rPr lang="en-US" sz="2800" dirty="0" smtClean="0">
                <a:latin typeface="Perpetua" pitchFamily="18" charset="0"/>
              </a:rPr>
              <a:t> good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Cut the fields 2 &amp; 3 from file.txt</a:t>
            </a:r>
            <a:endParaRPr lang="en-US" sz="2800" dirty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-d specifies the delimiter(space is the </a:t>
            </a:r>
            <a:r>
              <a:rPr lang="en-US" sz="2800" dirty="0" err="1" smtClean="0">
                <a:latin typeface="Perpetua" pitchFamily="18" charset="0"/>
              </a:rPr>
              <a:t>delimitter</a:t>
            </a:r>
            <a:r>
              <a:rPr lang="en-US" sz="2800" dirty="0" smtClean="0">
                <a:latin typeface="Perpetua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Perpetua" pitchFamily="18" charset="0"/>
              </a:rPr>
              <a:t>-f specifies the field</a:t>
            </a:r>
          </a:p>
          <a:p>
            <a:pPr algn="just">
              <a:buNone/>
            </a:pPr>
            <a:endParaRPr lang="en-US" sz="2800" dirty="0" smtClean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The head command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system is used to print the first N lines from the file to the terminal. The syntax of head command is 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head [options] [files]</a:t>
            </a:r>
            <a:endParaRPr lang="en-US" sz="2800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1404</Words>
  <Application>Microsoft Office PowerPoint</Application>
  <PresentationFormat>On-screen Show (4:3)</PresentationFormat>
  <Paragraphs>316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FILTER COMMANDS</vt:lpstr>
      <vt:lpstr>cut command</vt:lpstr>
      <vt:lpstr>Slide 3</vt:lpstr>
      <vt:lpstr>Slide 4</vt:lpstr>
      <vt:lpstr>Slide 5</vt:lpstr>
      <vt:lpstr>Slide 6</vt:lpstr>
      <vt:lpstr>cut command to print the fields  </vt:lpstr>
      <vt:lpstr>cut command to print the fields using the delimiter</vt:lpstr>
      <vt:lpstr>head command</vt:lpstr>
      <vt:lpstr>Slide 10</vt:lpstr>
      <vt:lpstr>Slide 11</vt:lpstr>
      <vt:lpstr>tail command</vt:lpstr>
      <vt:lpstr>Slide 13</vt:lpstr>
      <vt:lpstr>Slide 14</vt:lpstr>
      <vt:lpstr>uniq command</vt:lpstr>
      <vt:lpstr>The options of uniq command are: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translate (tr) command</vt:lpstr>
      <vt:lpstr>Slide 25</vt:lpstr>
      <vt:lpstr>Slide 26</vt:lpstr>
      <vt:lpstr>Slide 27</vt:lpstr>
      <vt:lpstr>Slide 28</vt:lpstr>
      <vt:lpstr>paste command</vt:lpstr>
      <vt:lpstr>Slide 30</vt:lpstr>
      <vt:lpstr>Slide 31</vt:lpstr>
      <vt:lpstr>Slide 32</vt:lpstr>
      <vt:lpstr>Slide 33</vt:lpstr>
      <vt:lpstr>word count (wc) command</vt:lpstr>
      <vt:lpstr>Slide 35</vt:lpstr>
      <vt:lpstr>Slide 36</vt:lpstr>
      <vt:lpstr>Slide 37</vt:lpstr>
      <vt:lpstr>Slide 38</vt:lpstr>
      <vt:lpstr>Slide 39</vt:lpstr>
      <vt:lpstr>compare (cmp) command</vt:lpstr>
      <vt:lpstr>Slide 41</vt:lpstr>
      <vt:lpstr>Slide 42</vt:lpstr>
      <vt:lpstr>Slide 43</vt:lpstr>
      <vt:lpstr>sort command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common(comm) command</vt:lpstr>
      <vt:lpstr>Slide 53</vt:lpstr>
      <vt:lpstr>Slide 54</vt:lpstr>
      <vt:lpstr>difference(diff)command</vt:lpstr>
      <vt:lpstr>Slide 56</vt:lpstr>
      <vt:lpstr>Slide 57</vt:lpstr>
    </vt:vector>
  </TitlesOfParts>
  <Company>vjcet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COMMANDS</dc:title>
  <dc:creator>csfac118</dc:creator>
  <cp:lastModifiedBy>csfac118</cp:lastModifiedBy>
  <cp:revision>64</cp:revision>
  <dcterms:created xsi:type="dcterms:W3CDTF">2015-05-05T04:44:17Z</dcterms:created>
  <dcterms:modified xsi:type="dcterms:W3CDTF">2015-05-05T10:29:07Z</dcterms:modified>
</cp:coreProperties>
</file>