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38" r:id="rId3"/>
    <p:sldId id="323" r:id="rId4"/>
    <p:sldId id="324" r:id="rId5"/>
    <p:sldId id="325" r:id="rId6"/>
    <p:sldId id="326" r:id="rId7"/>
    <p:sldId id="327" r:id="rId8"/>
    <p:sldId id="329" r:id="rId9"/>
    <p:sldId id="328" r:id="rId10"/>
    <p:sldId id="330" r:id="rId11"/>
    <p:sldId id="333" r:id="rId12"/>
    <p:sldId id="257" r:id="rId13"/>
    <p:sldId id="258" r:id="rId14"/>
    <p:sldId id="287" r:id="rId15"/>
    <p:sldId id="259" r:id="rId16"/>
    <p:sldId id="260" r:id="rId17"/>
    <p:sldId id="261" r:id="rId18"/>
    <p:sldId id="288" r:id="rId19"/>
    <p:sldId id="263" r:id="rId20"/>
    <p:sldId id="289" r:id="rId21"/>
    <p:sldId id="265" r:id="rId22"/>
    <p:sldId id="267" r:id="rId23"/>
    <p:sldId id="332" r:id="rId24"/>
    <p:sldId id="272" r:id="rId25"/>
    <p:sldId id="273" r:id="rId26"/>
    <p:sldId id="274" r:id="rId27"/>
    <p:sldId id="339" r:id="rId28"/>
    <p:sldId id="275" r:id="rId29"/>
    <p:sldId id="276" r:id="rId30"/>
    <p:sldId id="277" r:id="rId31"/>
    <p:sldId id="278" r:id="rId32"/>
    <p:sldId id="280" r:id="rId33"/>
    <p:sldId id="281" r:id="rId34"/>
    <p:sldId id="283" r:id="rId35"/>
    <p:sldId id="335" r:id="rId36"/>
    <p:sldId id="284" r:id="rId37"/>
    <p:sldId id="291" r:id="rId38"/>
    <p:sldId id="292" r:id="rId39"/>
    <p:sldId id="293" r:id="rId40"/>
    <p:sldId id="304" r:id="rId41"/>
    <p:sldId id="305" r:id="rId42"/>
    <p:sldId id="306" r:id="rId43"/>
    <p:sldId id="307" r:id="rId44"/>
    <p:sldId id="308" r:id="rId45"/>
    <p:sldId id="310" r:id="rId46"/>
    <p:sldId id="312" r:id="rId47"/>
    <p:sldId id="313" r:id="rId48"/>
    <p:sldId id="314" r:id="rId49"/>
    <p:sldId id="315" r:id="rId50"/>
    <p:sldId id="316" r:id="rId51"/>
    <p:sldId id="317" r:id="rId52"/>
    <p:sldId id="318" r:id="rId53"/>
    <p:sldId id="321" r:id="rId54"/>
    <p:sldId id="322" r:id="rId55"/>
    <p:sldId id="340" r:id="rId56"/>
    <p:sldId id="341"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52" d="100"/>
          <a:sy n="52" d="100"/>
        </p:scale>
        <p:origin x="-1026" y="6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2A2F263-893E-4886-849D-F7354825876F}" type="datetimeFigureOut">
              <a:rPr lang="en-US" smtClean="0"/>
              <a:pPr/>
              <a:t>5/7/2015</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8031018-D4CB-4F82-9977-B6BE8284C419}"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A2F263-893E-4886-849D-F7354825876F}" type="datetimeFigureOut">
              <a:rPr lang="en-US" smtClean="0"/>
              <a:pPr/>
              <a:t>5/7/2015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031018-D4CB-4F82-9977-B6BE8284C41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A2F263-893E-4886-849D-F7354825876F}" type="datetimeFigureOut">
              <a:rPr lang="en-US" smtClean="0"/>
              <a:pPr/>
              <a:t>5/7/2015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031018-D4CB-4F82-9977-B6BE8284C41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2A2F263-893E-4886-849D-F7354825876F}" type="datetimeFigureOut">
              <a:rPr lang="en-US" smtClean="0"/>
              <a:pPr/>
              <a:t>5/7/2015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031018-D4CB-4F82-9977-B6BE8284C419}"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A2F263-893E-4886-849D-F7354825876F}" type="datetimeFigureOut">
              <a:rPr lang="en-US" smtClean="0"/>
              <a:pPr/>
              <a:t>5/7/2015</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78031018-D4CB-4F82-9977-B6BE8284C419}"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2A2F263-893E-4886-849D-F7354825876F}" type="datetimeFigureOut">
              <a:rPr lang="en-US" smtClean="0"/>
              <a:pPr/>
              <a:t>5/7/2015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031018-D4CB-4F82-9977-B6BE8284C419}"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2A2F263-893E-4886-849D-F7354825876F}" type="datetimeFigureOut">
              <a:rPr lang="en-US" smtClean="0"/>
              <a:pPr/>
              <a:t>5/7/2015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031018-D4CB-4F82-9977-B6BE8284C419}"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2A2F263-893E-4886-849D-F7354825876F}" type="datetimeFigureOut">
              <a:rPr lang="en-US" smtClean="0"/>
              <a:pPr/>
              <a:t>5/7/2015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031018-D4CB-4F82-9977-B6BE8284C41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A2F263-893E-4886-849D-F7354825876F}" type="datetimeFigureOut">
              <a:rPr lang="en-US" smtClean="0"/>
              <a:pPr/>
              <a:t>5/7/2015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031018-D4CB-4F82-9977-B6BE8284C41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2A2F263-893E-4886-849D-F7354825876F}" type="datetimeFigureOut">
              <a:rPr lang="en-US" smtClean="0"/>
              <a:pPr/>
              <a:t>5/7/2015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031018-D4CB-4F82-9977-B6BE8284C419}"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2A2F263-893E-4886-849D-F7354825876F}" type="datetimeFigureOut">
              <a:rPr lang="en-US" smtClean="0"/>
              <a:pPr/>
              <a:t>5/7/2015</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78031018-D4CB-4F82-9977-B6BE8284C419}"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2A2F263-893E-4886-849D-F7354825876F}" type="datetimeFigureOut">
              <a:rPr lang="en-US" smtClean="0"/>
              <a:pPr/>
              <a:t>5/7/2015</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8031018-D4CB-4F82-9977-B6BE8284C41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IN"/>
          </a:p>
        </p:txBody>
      </p:sp>
      <p:sp>
        <p:nvSpPr>
          <p:cNvPr id="2" name="Title 1"/>
          <p:cNvSpPr>
            <a:spLocks noGrp="1"/>
          </p:cNvSpPr>
          <p:nvPr>
            <p:ph type="ctrTitle"/>
          </p:nvPr>
        </p:nvSpPr>
        <p:spPr/>
        <p:txBody>
          <a:bodyPr/>
          <a:lstStyle/>
          <a:p>
            <a:r>
              <a:rPr smtClean="0"/>
              <a:t>C SHELL </a:t>
            </a:r>
            <a:br>
              <a:rPr smtClean="0"/>
            </a:br>
            <a:r>
              <a:rPr smtClean="0"/>
              <a:t>PROGRAMMING FEATURES</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normAutofit fontScale="90000"/>
          </a:bodyPr>
          <a:lstStyle/>
          <a:p>
            <a:r>
              <a:rPr lang="en-GB" dirty="0" smtClean="0"/>
              <a:t> </a:t>
            </a:r>
            <a:r>
              <a:rPr lang="en-US" dirty="0" smtClean="0"/>
              <a:t/>
            </a:r>
            <a:br>
              <a:rPr lang="en-US" dirty="0" smtClean="0"/>
            </a:br>
            <a:r>
              <a:rPr lang="en-GB" b="1" dirty="0" smtClean="0"/>
              <a:t>Arguments and Positional Parameters</a:t>
            </a:r>
            <a:r>
              <a:rPr lang="en-US" dirty="0" smtClean="0"/>
              <a:t/>
            </a:r>
            <a:br>
              <a:rPr lang="en-US" dirty="0" smtClean="0"/>
            </a:br>
            <a:r>
              <a:rPr lang="en-GB" dirty="0" smtClean="0"/>
              <a:t> </a:t>
            </a:r>
            <a:r>
              <a:rPr lang="en-US" dirty="0" smtClean="0"/>
              <a:t/>
            </a:r>
            <a:br>
              <a:rPr lang="en-US" dirty="0" smtClean="0"/>
            </a:br>
            <a:r>
              <a:rPr lang="en-GB" b="1" dirty="0" smtClean="0"/>
              <a:t>Arguments and Positional Parameters</a:t>
            </a:r>
            <a:r>
              <a:rPr lang="en-US" dirty="0" smtClean="0"/>
              <a:t/>
            </a:r>
            <a:br>
              <a:rPr lang="en-US" dirty="0" smtClean="0"/>
            </a:br>
            <a:r>
              <a:rPr lang="en-GB" dirty="0" smtClean="0"/>
              <a:t> </a:t>
            </a:r>
            <a:r>
              <a:rPr lang="en-US" dirty="0" smtClean="0"/>
              <a:t/>
            </a:r>
            <a:br>
              <a:rPr lang="en-US" dirty="0" smtClean="0"/>
            </a:br>
            <a:r>
              <a:rPr lang="en-GB" b="1" dirty="0" smtClean="0"/>
              <a:t>Arguments and Positional Parameters</a:t>
            </a:r>
            <a:r>
              <a:rPr lang="en-US" dirty="0" smtClean="0"/>
              <a:t/>
            </a:r>
            <a:br>
              <a:rPr lang="en-US" dirty="0" smtClean="0"/>
            </a:br>
            <a:r>
              <a:rPr lang="en-GB" dirty="0" smtClean="0"/>
              <a:t> </a:t>
            </a:r>
            <a:r>
              <a:rPr lang="en-US" dirty="0" smtClean="0"/>
              <a:t/>
            </a:r>
            <a:br>
              <a:rPr lang="en-US" dirty="0" smtClean="0"/>
            </a:br>
            <a:r>
              <a:rPr lang="en-GB" b="1" dirty="0" smtClean="0"/>
              <a:t>Arguments and Positional Parameters</a:t>
            </a:r>
            <a:r>
              <a:rPr lang="en-US" dirty="0" smtClean="0"/>
              <a:t/>
            </a:r>
            <a:br>
              <a:rPr lang="en-US" dirty="0" smtClean="0"/>
            </a:br>
            <a:r>
              <a:rPr lang="en-GB" dirty="0" smtClean="0"/>
              <a:t> </a:t>
            </a:r>
            <a:r>
              <a:rPr lang="en-US" dirty="0" smtClean="0"/>
              <a:t/>
            </a:r>
            <a:br>
              <a:rPr lang="en-US" dirty="0" smtClean="0"/>
            </a:br>
            <a:r>
              <a:rPr lang="en-GB" b="1" dirty="0" smtClean="0"/>
              <a:t>Arguments and Positional Parameters</a:t>
            </a:r>
            <a:r>
              <a:rPr lang="en-US" dirty="0" smtClean="0"/>
              <a:t/>
            </a:r>
            <a:br>
              <a:rPr lang="en-US" dirty="0" smtClean="0"/>
            </a:br>
            <a:r>
              <a:rPr lang="en-GB" dirty="0" smtClean="0"/>
              <a:t> </a:t>
            </a:r>
            <a:r>
              <a:rPr lang="en-US" dirty="0" smtClean="0"/>
              <a:t/>
            </a:r>
            <a:br>
              <a:rPr lang="en-US" dirty="0" smtClean="0"/>
            </a:br>
            <a:r>
              <a:rPr lang="en-US" dirty="0" smtClean="0"/>
              <a:t/>
            </a:r>
            <a:br>
              <a:rPr lang="en-US" dirty="0" smtClean="0"/>
            </a:br>
            <a:r>
              <a:rPr lang="en-GB" b="1" dirty="0" smtClean="0"/>
              <a:t> Arguments and Positional Parameters</a:t>
            </a:r>
            <a:endParaRPr lang="en-US" dirty="0"/>
          </a:p>
        </p:txBody>
      </p:sp>
      <p:sp>
        <p:nvSpPr>
          <p:cNvPr id="3" name="Content Placeholder 2"/>
          <p:cNvSpPr>
            <a:spLocks noGrp="1"/>
          </p:cNvSpPr>
          <p:nvPr>
            <p:ph sz="quarter" idx="1"/>
          </p:nvPr>
        </p:nvSpPr>
        <p:spPr>
          <a:xfrm>
            <a:off x="914400" y="1142984"/>
            <a:ext cx="7772400" cy="4876816"/>
          </a:xfrm>
        </p:spPr>
        <p:txBody>
          <a:bodyPr>
            <a:normAutofit/>
          </a:bodyPr>
          <a:lstStyle/>
          <a:p>
            <a:pPr algn="just"/>
            <a:r>
              <a:rPr lang="en-US" dirty="0" smtClean="0"/>
              <a:t>Arguments are user-supplied data that follow the script name on the command line and are input to the script. </a:t>
            </a:r>
          </a:p>
          <a:p>
            <a:pPr algn="just"/>
            <a:r>
              <a:rPr lang="en-US" dirty="0" smtClean="0"/>
              <a:t>Positional parameters are predefined memory variables (buffers) in the shell script. There are nine positional parameters, </a:t>
            </a:r>
            <a:r>
              <a:rPr lang="en-US" dirty="0" err="1" smtClean="0"/>
              <a:t>labelled</a:t>
            </a:r>
            <a:r>
              <a:rPr lang="en-US" dirty="0" smtClean="0"/>
              <a:t> $</a:t>
            </a:r>
            <a:r>
              <a:rPr lang="en-US" dirty="0" err="1" smtClean="0"/>
              <a:t>argv</a:t>
            </a:r>
            <a:r>
              <a:rPr lang="en-US" dirty="0" smtClean="0"/>
              <a:t>[1], $</a:t>
            </a:r>
            <a:r>
              <a:rPr lang="en-US" dirty="0" err="1" smtClean="0"/>
              <a:t>argv</a:t>
            </a:r>
            <a:r>
              <a:rPr lang="en-US" dirty="0" smtClean="0"/>
              <a:t>[2], ….,$</a:t>
            </a:r>
            <a:r>
              <a:rPr lang="en-US" dirty="0" err="1" smtClean="0"/>
              <a:t>argv</a:t>
            </a:r>
            <a:r>
              <a:rPr lang="en-US" dirty="0" smtClean="0"/>
              <a:t>[9], that are used to store the arguments that the user entered.</a:t>
            </a:r>
          </a:p>
          <a:p>
            <a:pPr algn="just"/>
            <a:r>
              <a:rPr lang="en-GB" dirty="0" smtClean="0"/>
              <a:t>When the script is executed, the shell puts the first argument in the first positional parameter ($</a:t>
            </a:r>
            <a:r>
              <a:rPr lang="en-GB" dirty="0" err="1" smtClean="0"/>
              <a:t>argv</a:t>
            </a:r>
            <a:r>
              <a:rPr lang="en-GB" dirty="0" smtClean="0"/>
              <a:t>[1]), the second argument in the second positional parameter ($</a:t>
            </a:r>
            <a:r>
              <a:rPr lang="en-GB" dirty="0" err="1" smtClean="0"/>
              <a:t>argv</a:t>
            </a:r>
            <a:r>
              <a:rPr lang="en-GB" dirty="0" smtClean="0"/>
              <a:t>[2]) and so forth until all arguments have been stored. The script can then use them anywhere a variable can be used.</a:t>
            </a: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00042"/>
            <a:ext cx="7772400" cy="5519758"/>
          </a:xfrm>
        </p:spPr>
        <p:txBody>
          <a:bodyPr>
            <a:normAutofit/>
          </a:bodyPr>
          <a:lstStyle/>
          <a:p>
            <a:r>
              <a:rPr lang="en-GB" sz="3200" b="1" dirty="0" smtClean="0"/>
              <a:t>#!/bin/</a:t>
            </a:r>
            <a:r>
              <a:rPr lang="en-GB" sz="3200" b="1" dirty="0" err="1" smtClean="0"/>
              <a:t>csh</a:t>
            </a:r>
            <a:endParaRPr lang="en-US" sz="3200" b="1" dirty="0" smtClean="0"/>
          </a:p>
          <a:p>
            <a:r>
              <a:rPr lang="en-GB" sz="3200" b="1" dirty="0" smtClean="0"/>
              <a:t># Script Name: fileExtr.CSH</a:t>
            </a:r>
            <a:endParaRPr lang="en-US" sz="3200" b="1" dirty="0" smtClean="0"/>
          </a:p>
          <a:p>
            <a:endParaRPr lang="en-US" sz="3200" b="1" dirty="0" smtClean="0"/>
          </a:p>
          <a:p>
            <a:pPr>
              <a:buNone/>
            </a:pPr>
            <a:r>
              <a:rPr lang="en-US" sz="3200" b="1" dirty="0" smtClean="0"/>
              <a:t>set a=$</a:t>
            </a:r>
            <a:r>
              <a:rPr lang="en-US" sz="3200" b="1" dirty="0" err="1" smtClean="0"/>
              <a:t>argv</a:t>
            </a:r>
            <a:r>
              <a:rPr lang="en-US" sz="3200" b="1" dirty="0" smtClean="0"/>
              <a:t>[1]</a:t>
            </a:r>
          </a:p>
          <a:p>
            <a:pPr>
              <a:buNone/>
            </a:pPr>
            <a:r>
              <a:rPr lang="en-US" sz="3200" b="1" dirty="0" smtClean="0"/>
              <a:t>set b=$</a:t>
            </a:r>
            <a:r>
              <a:rPr lang="en-US" sz="3200" b="1" dirty="0" err="1" smtClean="0"/>
              <a:t>argv</a:t>
            </a:r>
            <a:r>
              <a:rPr lang="en-US" sz="3200" b="1" dirty="0" smtClean="0"/>
              <a:t>[2]</a:t>
            </a:r>
          </a:p>
          <a:p>
            <a:pPr>
              <a:buNone/>
            </a:pPr>
            <a:r>
              <a:rPr lang="en-US" sz="3200" b="1" dirty="0" smtClean="0"/>
              <a:t>@  c  =  $a +  $b</a:t>
            </a:r>
          </a:p>
          <a:p>
            <a:pPr>
              <a:buNone/>
            </a:pPr>
            <a:r>
              <a:rPr lang="en-US" sz="3200" b="1" dirty="0" smtClean="0"/>
              <a:t>echo  $c</a:t>
            </a:r>
          </a:p>
          <a:p>
            <a:pPr>
              <a:buNone/>
            </a:pPr>
            <a:endParaRPr lang="en-US" sz="3200" b="1" dirty="0" smtClean="0"/>
          </a:p>
          <a:p>
            <a:r>
              <a:rPr lang="en-US" sz="3200" b="1" dirty="0" smtClean="0"/>
              <a:t>To run :     ./fileExtr.csh  5 10 </a:t>
            </a:r>
          </a:p>
          <a:p>
            <a:endParaRPr lang="en-US" sz="32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a:t>
            </a:r>
            <a:endParaRPr lang="en-IN" dirty="0"/>
          </a:p>
        </p:txBody>
      </p:sp>
      <p:sp>
        <p:nvSpPr>
          <p:cNvPr id="3" name="Content Placeholder 2"/>
          <p:cNvSpPr>
            <a:spLocks noGrp="1"/>
          </p:cNvSpPr>
          <p:nvPr>
            <p:ph sz="quarter" idx="1"/>
          </p:nvPr>
        </p:nvSpPr>
        <p:spPr/>
        <p:txBody>
          <a:bodyPr/>
          <a:lstStyle/>
          <a:p>
            <a:pPr algn="just"/>
            <a:r>
              <a:rPr lang="en-US" dirty="0" smtClean="0"/>
              <a:t>Expressions are a sequence of operators and operands that reduces to a single value</a:t>
            </a:r>
          </a:p>
          <a:p>
            <a:pPr algn="just"/>
            <a:r>
              <a:rPr lang="en-US" dirty="0" smtClean="0"/>
              <a:t>The operators can be either mathematical operators, such as add and subtract, that compute a value</a:t>
            </a:r>
          </a:p>
          <a:p>
            <a:pPr algn="just"/>
            <a:r>
              <a:rPr lang="en-US" dirty="0" smtClean="0"/>
              <a:t>relational operators, such as greater than and less than, that determine a relationship between two values and return true or false</a:t>
            </a:r>
          </a:p>
          <a:p>
            <a:pPr algn="just"/>
            <a:r>
              <a:rPr lang="en-US" dirty="0" smtClean="0"/>
              <a:t>file test operators that report the status of a file</a:t>
            </a:r>
          </a:p>
          <a:p>
            <a:pPr algn="just"/>
            <a:r>
              <a:rPr lang="en-GB" dirty="0" smtClean="0"/>
              <a:t>logical operators that combine logical values and return true or false.</a:t>
            </a:r>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normAutofit fontScale="90000"/>
          </a:bodyPr>
          <a:lstStyle/>
          <a:p>
            <a:r>
              <a:rPr lang="en-IN" dirty="0" smtClean="0"/>
              <a:t/>
            </a:r>
            <a:br>
              <a:rPr lang="en-IN" dirty="0" smtClean="0"/>
            </a:br>
            <a:r>
              <a:rPr lang="en-GB" b="1" dirty="0" smtClean="0"/>
              <a:t> Mathematical Expressions</a:t>
            </a:r>
            <a:endParaRPr lang="en-IN" dirty="0"/>
          </a:p>
        </p:txBody>
      </p:sp>
      <p:sp>
        <p:nvSpPr>
          <p:cNvPr id="3" name="Content Placeholder 2"/>
          <p:cNvSpPr>
            <a:spLocks noGrp="1"/>
          </p:cNvSpPr>
          <p:nvPr>
            <p:ph sz="quarter" idx="1"/>
          </p:nvPr>
        </p:nvSpPr>
        <p:spPr>
          <a:xfrm>
            <a:off x="914400" y="1214422"/>
            <a:ext cx="7772400" cy="4805378"/>
          </a:xfrm>
        </p:spPr>
        <p:txBody>
          <a:bodyPr>
            <a:normAutofit/>
          </a:bodyPr>
          <a:lstStyle/>
          <a:p>
            <a:pPr algn="just"/>
            <a:r>
              <a:rPr lang="en-GB" dirty="0" smtClean="0"/>
              <a:t>Mathematical expressions in the C shell use integer operands and mathematical operators to calculate a value. </a:t>
            </a:r>
          </a:p>
          <a:p>
            <a:pPr algn="just"/>
            <a:r>
              <a:rPr lang="en-GB" dirty="0" smtClean="0"/>
              <a:t>The C shell supports the standard add, subtract, multiply,  divide, modulus and several other operators found in c language</a:t>
            </a:r>
            <a:endParaRPr lang="en-US" dirty="0" smtClean="0"/>
          </a:p>
          <a:p>
            <a:pPr algn="just">
              <a:buNone/>
            </a:pPr>
            <a:endParaRPr lang="en-US" dirty="0" smtClean="0"/>
          </a:p>
          <a:p>
            <a:pPr algn="just">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357158" y="357166"/>
          <a:ext cx="8272466" cy="5857916"/>
        </p:xfrm>
        <a:graphic>
          <a:graphicData uri="http://schemas.openxmlformats.org/drawingml/2006/table">
            <a:tbl>
              <a:tblPr firstRow="1" bandRow="1">
                <a:tableStyleId>{8799B23B-EC83-4686-B30A-512413B5E67A}</a:tableStyleId>
              </a:tblPr>
              <a:tblGrid>
                <a:gridCol w="2143140"/>
                <a:gridCol w="6129326"/>
              </a:tblGrid>
              <a:tr h="835081">
                <a:tc>
                  <a:txBody>
                    <a:bodyPr/>
                    <a:lstStyle/>
                    <a:p>
                      <a:pPr marL="356870" indent="-356870" algn="ctr">
                        <a:spcAft>
                          <a:spcPts val="0"/>
                        </a:spcAft>
                      </a:pPr>
                      <a:r>
                        <a:rPr lang="en-US" sz="2800" dirty="0" smtClean="0"/>
                        <a:t>operators</a:t>
                      </a:r>
                      <a:endParaRPr lang="en-IN" sz="2800" dirty="0">
                        <a:latin typeface="Times New Roman"/>
                        <a:ea typeface="Arial"/>
                      </a:endParaRPr>
                    </a:p>
                  </a:txBody>
                  <a:tcPr marL="68580" marR="68580" marT="0" marB="0"/>
                </a:tc>
                <a:tc>
                  <a:txBody>
                    <a:bodyPr/>
                    <a:lstStyle/>
                    <a:p>
                      <a:pPr marL="356870" indent="-356870" algn="ctr">
                        <a:spcAft>
                          <a:spcPts val="0"/>
                        </a:spcAft>
                      </a:pPr>
                      <a:r>
                        <a:rPr lang="en-US" sz="2800" dirty="0" smtClean="0"/>
                        <a:t>Description</a:t>
                      </a:r>
                      <a:endParaRPr lang="en-IN" sz="2800" dirty="0">
                        <a:latin typeface="Times New Roman"/>
                        <a:ea typeface="Arial"/>
                      </a:endParaRPr>
                    </a:p>
                  </a:txBody>
                  <a:tcPr marL="68580" marR="68580" marT="0" marB="0"/>
                </a:tc>
              </a:tr>
              <a:tr h="899925">
                <a:tc>
                  <a:txBody>
                    <a:bodyPr/>
                    <a:lstStyle/>
                    <a:p>
                      <a:pPr marL="356870" indent="-356870" algn="l">
                        <a:spcAft>
                          <a:spcPts val="0"/>
                        </a:spcAft>
                        <a:tabLst>
                          <a:tab pos="257175" algn="l"/>
                          <a:tab pos="321310" algn="ctr"/>
                        </a:tabLst>
                      </a:pPr>
                      <a:r>
                        <a:rPr lang="en-GB" sz="2800" dirty="0"/>
                        <a:t>	</a:t>
                      </a:r>
                      <a:r>
                        <a:rPr lang="en-GB" sz="2800" dirty="0" smtClean="0"/>
                        <a:t>          +</a:t>
                      </a:r>
                      <a:endParaRPr lang="en-IN" sz="2800" dirty="0">
                        <a:latin typeface="Times New Roman"/>
                        <a:ea typeface="Arial"/>
                      </a:endParaRPr>
                    </a:p>
                  </a:txBody>
                  <a:tcPr marL="68580" marR="68580" marT="0" marB="0"/>
                </a:tc>
                <a:tc>
                  <a:txBody>
                    <a:bodyPr/>
                    <a:lstStyle/>
                    <a:p>
                      <a:pPr marL="356870" indent="-356870" algn="l">
                        <a:spcAft>
                          <a:spcPts val="0"/>
                        </a:spcAft>
                      </a:pPr>
                      <a:r>
                        <a:rPr lang="en-GB" sz="2800" dirty="0"/>
                        <a:t>Value is sum of </a:t>
                      </a:r>
                      <a:r>
                        <a:rPr lang="en-GB" sz="2800" dirty="0" smtClean="0"/>
                        <a:t>two numbers</a:t>
                      </a:r>
                      <a:r>
                        <a:rPr lang="en-GB" sz="2800" dirty="0"/>
                        <a:t>.</a:t>
                      </a:r>
                      <a:endParaRPr lang="en-IN" sz="2800" dirty="0">
                        <a:latin typeface="Times New Roman"/>
                        <a:ea typeface="Arial"/>
                      </a:endParaRPr>
                    </a:p>
                  </a:txBody>
                  <a:tcPr marL="68580" marR="68580" marT="0" marB="0"/>
                </a:tc>
              </a:tr>
              <a:tr h="665848">
                <a:tc>
                  <a:txBody>
                    <a:bodyPr/>
                    <a:lstStyle/>
                    <a:p>
                      <a:pPr marL="356870" indent="-356870" algn="ctr">
                        <a:spcAft>
                          <a:spcPts val="0"/>
                        </a:spcAft>
                      </a:pPr>
                      <a:r>
                        <a:rPr lang="en-GB" sz="2800" dirty="0"/>
                        <a:t>-</a:t>
                      </a:r>
                      <a:endParaRPr lang="en-IN" sz="2800" dirty="0">
                        <a:latin typeface="Times New Roman"/>
                        <a:ea typeface="Arial"/>
                      </a:endParaRPr>
                    </a:p>
                  </a:txBody>
                  <a:tcPr marL="68580" marR="68580" marT="0" marB="0"/>
                </a:tc>
                <a:tc>
                  <a:txBody>
                    <a:bodyPr/>
                    <a:lstStyle/>
                    <a:p>
                      <a:pPr marL="356870" indent="-356870" algn="l">
                        <a:spcAft>
                          <a:spcPts val="0"/>
                        </a:spcAft>
                      </a:pPr>
                      <a:r>
                        <a:rPr lang="en-GB" sz="2800" dirty="0"/>
                        <a:t>Value is first value </a:t>
                      </a:r>
                      <a:r>
                        <a:rPr lang="en-GB" sz="2800" dirty="0" smtClean="0"/>
                        <a:t>minus</a:t>
                      </a:r>
                      <a:r>
                        <a:rPr lang="en-GB" sz="2800" baseline="0" dirty="0" smtClean="0"/>
                        <a:t> s</a:t>
                      </a:r>
                      <a:r>
                        <a:rPr lang="en-GB" sz="2800" dirty="0" smtClean="0"/>
                        <a:t>econd </a:t>
                      </a:r>
                      <a:r>
                        <a:rPr lang="en-GB" sz="2800" dirty="0"/>
                        <a:t>value.</a:t>
                      </a:r>
                      <a:endParaRPr lang="en-IN" sz="2800" dirty="0">
                        <a:latin typeface="Times New Roman"/>
                        <a:ea typeface="Arial"/>
                      </a:endParaRPr>
                    </a:p>
                  </a:txBody>
                  <a:tcPr marL="68580" marR="68580" marT="0" marB="0"/>
                </a:tc>
              </a:tr>
              <a:tr h="730693">
                <a:tc>
                  <a:txBody>
                    <a:bodyPr/>
                    <a:lstStyle/>
                    <a:p>
                      <a:pPr marL="356870" indent="-356870" algn="ctr">
                        <a:spcAft>
                          <a:spcPts val="0"/>
                        </a:spcAft>
                      </a:pPr>
                      <a:r>
                        <a:rPr lang="en-GB" sz="2800" dirty="0"/>
                        <a:t>*</a:t>
                      </a:r>
                      <a:endParaRPr lang="en-IN" sz="2800" dirty="0">
                        <a:latin typeface="Times New Roman"/>
                        <a:ea typeface="Arial"/>
                      </a:endParaRPr>
                    </a:p>
                  </a:txBody>
                  <a:tcPr marL="68580" marR="68580" marT="0" marB="0"/>
                </a:tc>
                <a:tc>
                  <a:txBody>
                    <a:bodyPr/>
                    <a:lstStyle/>
                    <a:p>
                      <a:pPr marL="356870" indent="-356870" algn="l">
                        <a:spcAft>
                          <a:spcPts val="0"/>
                        </a:spcAft>
                      </a:pPr>
                      <a:r>
                        <a:rPr lang="en-GB" sz="2800" dirty="0"/>
                        <a:t>Value is product of two </a:t>
                      </a:r>
                      <a:r>
                        <a:rPr lang="en-GB" sz="2800" dirty="0" smtClean="0"/>
                        <a:t>numbers</a:t>
                      </a:r>
                      <a:r>
                        <a:rPr lang="en-GB" sz="2800" dirty="0"/>
                        <a:t>.</a:t>
                      </a:r>
                      <a:endParaRPr lang="en-IN" sz="2800" dirty="0">
                        <a:latin typeface="Times New Roman"/>
                        <a:ea typeface="Arial"/>
                      </a:endParaRPr>
                    </a:p>
                  </a:txBody>
                  <a:tcPr marL="68580" marR="68580" marT="0" marB="0"/>
                </a:tc>
              </a:tr>
              <a:tr h="1247041">
                <a:tc>
                  <a:txBody>
                    <a:bodyPr/>
                    <a:lstStyle/>
                    <a:p>
                      <a:pPr marL="356870" indent="-356870" algn="ctr">
                        <a:spcAft>
                          <a:spcPts val="0"/>
                        </a:spcAft>
                      </a:pPr>
                      <a:r>
                        <a:rPr lang="en-GB" sz="2800"/>
                        <a:t>/</a:t>
                      </a:r>
                      <a:endParaRPr lang="en-IN" sz="2800">
                        <a:latin typeface="Times New Roman"/>
                        <a:ea typeface="Arial"/>
                      </a:endParaRPr>
                    </a:p>
                  </a:txBody>
                  <a:tcPr marL="68580" marR="68580" marT="0" marB="0"/>
                </a:tc>
                <a:tc>
                  <a:txBody>
                    <a:bodyPr/>
                    <a:lstStyle/>
                    <a:p>
                      <a:pPr marL="356870" indent="-356870" algn="l">
                        <a:spcAft>
                          <a:spcPts val="0"/>
                        </a:spcAft>
                      </a:pPr>
                      <a:r>
                        <a:rPr lang="en-GB" sz="2800" dirty="0"/>
                        <a:t>Value is integral of first value </a:t>
                      </a:r>
                      <a:r>
                        <a:rPr lang="en-GB" sz="2800" dirty="0" smtClean="0"/>
                        <a:t>divided by</a:t>
                      </a:r>
                    </a:p>
                    <a:p>
                      <a:pPr marL="356870" indent="-356870" algn="l">
                        <a:spcAft>
                          <a:spcPts val="0"/>
                        </a:spcAft>
                      </a:pPr>
                      <a:r>
                        <a:rPr lang="en-GB" sz="2800" dirty="0" smtClean="0"/>
                        <a:t>second </a:t>
                      </a:r>
                      <a:r>
                        <a:rPr lang="en-GB" sz="2800" dirty="0"/>
                        <a:t>value.</a:t>
                      </a:r>
                      <a:endParaRPr lang="en-IN" sz="2800" dirty="0">
                        <a:latin typeface="Times New Roman"/>
                        <a:ea typeface="Arial"/>
                      </a:endParaRPr>
                    </a:p>
                  </a:txBody>
                  <a:tcPr marL="68580" marR="68580" marT="0" marB="0"/>
                </a:tc>
              </a:tr>
              <a:tr h="1479328">
                <a:tc>
                  <a:txBody>
                    <a:bodyPr/>
                    <a:lstStyle/>
                    <a:p>
                      <a:pPr marL="356870" indent="-356870" algn="ctr">
                        <a:spcAft>
                          <a:spcPts val="0"/>
                        </a:spcAft>
                      </a:pPr>
                      <a:r>
                        <a:rPr lang="en-GB" sz="2800" dirty="0"/>
                        <a:t>%</a:t>
                      </a:r>
                      <a:endParaRPr lang="en-IN" sz="2800" dirty="0">
                        <a:latin typeface="Times New Roman"/>
                        <a:ea typeface="Arial"/>
                      </a:endParaRPr>
                    </a:p>
                  </a:txBody>
                  <a:tcPr marL="68580" marR="68580" marT="0" marB="0"/>
                </a:tc>
                <a:tc>
                  <a:txBody>
                    <a:bodyPr/>
                    <a:lstStyle/>
                    <a:p>
                      <a:pPr marL="356870" indent="-356870" algn="l">
                        <a:spcAft>
                          <a:spcPts val="0"/>
                        </a:spcAft>
                      </a:pPr>
                      <a:r>
                        <a:rPr lang="en-GB" sz="2800" dirty="0"/>
                        <a:t>Value is remainder of first </a:t>
                      </a:r>
                      <a:r>
                        <a:rPr lang="en-GB" sz="2800" dirty="0" smtClean="0"/>
                        <a:t>value</a:t>
                      </a:r>
                      <a:r>
                        <a:rPr lang="en-GB" sz="2800" baseline="0" dirty="0" smtClean="0"/>
                        <a:t> </a:t>
                      </a:r>
                      <a:r>
                        <a:rPr lang="en-GB" sz="2800" dirty="0" smtClean="0"/>
                        <a:t>divided by</a:t>
                      </a:r>
                    </a:p>
                    <a:p>
                      <a:pPr marL="356870" indent="-356870" algn="l">
                        <a:spcAft>
                          <a:spcPts val="0"/>
                        </a:spcAft>
                      </a:pPr>
                      <a:r>
                        <a:rPr lang="en-GB" sz="2800" dirty="0" smtClean="0"/>
                        <a:t>second</a:t>
                      </a:r>
                      <a:r>
                        <a:rPr lang="en-GB" sz="2800" dirty="0"/>
                        <a:t>.</a:t>
                      </a:r>
                      <a:endParaRPr lang="en-IN" sz="2800" dirty="0">
                        <a:latin typeface="Times New Roman"/>
                        <a:ea typeface="Arial"/>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28604"/>
            <a:ext cx="7772400" cy="5591196"/>
          </a:xfrm>
        </p:spPr>
        <p:txBody>
          <a:bodyPr/>
          <a:lstStyle/>
          <a:p>
            <a:r>
              <a:rPr lang="en-US" dirty="0" smtClean="0"/>
              <a:t>C shell stores the values as strings even if they are integers	</a:t>
            </a:r>
          </a:p>
          <a:p>
            <a:pPr>
              <a:buNone/>
            </a:pPr>
            <a:r>
              <a:rPr lang="en-GB" b="1" i="1" dirty="0" smtClean="0"/>
              <a:t> set count=5</a:t>
            </a:r>
            <a:endParaRPr lang="en-IN" dirty="0" smtClean="0"/>
          </a:p>
          <a:p>
            <a:pPr>
              <a:buNone/>
            </a:pPr>
            <a:r>
              <a:rPr lang="en-GB" b="1" i="1" dirty="0" smtClean="0"/>
              <a:t> set count=$count+2</a:t>
            </a:r>
            <a:endParaRPr lang="en-IN" dirty="0" smtClean="0"/>
          </a:p>
          <a:p>
            <a:pPr>
              <a:buNone/>
            </a:pPr>
            <a:r>
              <a:rPr lang="en-GB" b="1" i="1" dirty="0" smtClean="0"/>
              <a:t> echo $count</a:t>
            </a:r>
            <a:endParaRPr lang="en-IN" dirty="0" smtClean="0"/>
          </a:p>
          <a:p>
            <a:pPr>
              <a:buNone/>
            </a:pPr>
            <a:r>
              <a:rPr lang="en-GB" i="1" dirty="0" smtClean="0"/>
              <a:t>5+2</a:t>
            </a:r>
            <a:endParaRPr lang="en-IN" dirty="0" smtClean="0"/>
          </a:p>
          <a:p>
            <a:r>
              <a:rPr lang="en-US" dirty="0" smtClean="0"/>
              <a:t>how can we evaluate numeric values in the C shell? </a:t>
            </a:r>
          </a:p>
          <a:p>
            <a:r>
              <a:rPr lang="en-US" dirty="0" smtClean="0"/>
              <a:t>We must use  the arithmetic @ command</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  command</a:t>
            </a:r>
            <a:endParaRPr lang="en-IN" dirty="0"/>
          </a:p>
        </p:txBody>
      </p:sp>
      <p:sp>
        <p:nvSpPr>
          <p:cNvPr id="3" name="Content Placeholder 2"/>
          <p:cNvSpPr>
            <a:spLocks noGrp="1"/>
          </p:cNvSpPr>
          <p:nvPr>
            <p:ph sz="quarter" idx="1"/>
          </p:nvPr>
        </p:nvSpPr>
        <p:spPr/>
        <p:txBody>
          <a:bodyPr/>
          <a:lstStyle/>
          <a:p>
            <a:pPr algn="just">
              <a:buNone/>
            </a:pPr>
            <a:r>
              <a:rPr lang="en-US" b="1" i="1" dirty="0" smtClean="0"/>
              <a:t>	set  count =  5</a:t>
            </a:r>
          </a:p>
          <a:p>
            <a:pPr>
              <a:buNone/>
            </a:pPr>
            <a:r>
              <a:rPr lang="en-GB" b="1" i="1" dirty="0" smtClean="0"/>
              <a:t>    @   count =  $count + 2</a:t>
            </a:r>
            <a:endParaRPr lang="en-IN" dirty="0" smtClean="0"/>
          </a:p>
          <a:p>
            <a:pPr>
              <a:buNone/>
            </a:pPr>
            <a:r>
              <a:rPr lang="en-GB" b="1" i="1" dirty="0" smtClean="0"/>
              <a:t>    echo $count</a:t>
            </a:r>
          </a:p>
          <a:p>
            <a:pPr>
              <a:buNone/>
            </a:pPr>
            <a:r>
              <a:rPr lang="en-GB" b="1" i="1" dirty="0" smtClean="0"/>
              <a:t> 7</a:t>
            </a:r>
          </a:p>
          <a:p>
            <a:pPr>
              <a:buNone/>
            </a:pPr>
            <a:endParaRPr lang="en-IN" dirty="0" smtClean="0"/>
          </a:p>
          <a:p>
            <a:pPr algn="just"/>
            <a:endParaRPr lang="en-GB" dirty="0" smtClean="0"/>
          </a:p>
          <a:p>
            <a:pPr algn="just"/>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normAutofit fontScale="90000"/>
          </a:bodyPr>
          <a:lstStyle/>
          <a:p>
            <a:r>
              <a:rPr lang="en-IN" dirty="0" smtClean="0"/>
              <a:t/>
            </a:r>
            <a:br>
              <a:rPr lang="en-IN" dirty="0" smtClean="0"/>
            </a:br>
            <a:r>
              <a:rPr lang="en-GB" b="1" dirty="0" smtClean="0"/>
              <a:t> Relational Expressions</a:t>
            </a:r>
            <a:endParaRPr lang="en-IN" dirty="0"/>
          </a:p>
        </p:txBody>
      </p:sp>
      <p:sp>
        <p:nvSpPr>
          <p:cNvPr id="3" name="Content Placeholder 2"/>
          <p:cNvSpPr>
            <a:spLocks noGrp="1"/>
          </p:cNvSpPr>
          <p:nvPr>
            <p:ph sz="quarter" idx="1"/>
          </p:nvPr>
        </p:nvSpPr>
        <p:spPr>
          <a:xfrm>
            <a:off x="914400" y="1285860"/>
            <a:ext cx="7772400" cy="5072098"/>
          </a:xfrm>
        </p:spPr>
        <p:txBody>
          <a:bodyPr>
            <a:normAutofit/>
          </a:bodyPr>
          <a:lstStyle/>
          <a:p>
            <a:pPr algn="just"/>
            <a:r>
              <a:rPr lang="en-US" dirty="0" smtClean="0"/>
              <a:t>Relational expressions compare two values and return a logical value such as true or false. </a:t>
            </a:r>
          </a:p>
          <a:p>
            <a:pPr algn="just"/>
            <a:r>
              <a:rPr lang="en-US" dirty="0" smtClean="0"/>
              <a:t>The logical value depends on the values being compared and the operator being used. </a:t>
            </a:r>
          </a:p>
          <a:p>
            <a:pPr algn="just">
              <a:buNone/>
            </a:pP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357159" y="571483"/>
          <a:ext cx="8329641" cy="5500721"/>
        </p:xfrm>
        <a:graphic>
          <a:graphicData uri="http://schemas.openxmlformats.org/drawingml/2006/table">
            <a:tbl>
              <a:tblPr firstRow="1" bandRow="1">
                <a:tableStyleId>{8799B23B-EC83-4686-B30A-512413B5E67A}</a:tableStyleId>
              </a:tblPr>
              <a:tblGrid>
                <a:gridCol w="2776547"/>
                <a:gridCol w="2776547"/>
                <a:gridCol w="2776547"/>
              </a:tblGrid>
              <a:tr h="1182953">
                <a:tc>
                  <a:txBody>
                    <a:bodyPr/>
                    <a:lstStyle/>
                    <a:p>
                      <a:pPr marL="356870" indent="-356870" algn="ctr">
                        <a:spcAft>
                          <a:spcPts val="0"/>
                        </a:spcAft>
                      </a:pPr>
                      <a:endParaRPr lang="en-GB" sz="2400" dirty="0" smtClean="0"/>
                    </a:p>
                    <a:p>
                      <a:pPr marL="356870" indent="-356870" algn="ctr">
                        <a:spcAft>
                          <a:spcPts val="0"/>
                        </a:spcAft>
                      </a:pPr>
                      <a:r>
                        <a:rPr lang="en-GB" sz="2400" dirty="0" smtClean="0"/>
                        <a:t>Numeric </a:t>
                      </a:r>
                      <a:r>
                        <a:rPr lang="en-GB" sz="2400" dirty="0"/>
                        <a:t>Interpretation</a:t>
                      </a:r>
                      <a:endParaRPr lang="en-IN" sz="2400" dirty="0">
                        <a:latin typeface="Times New Roman"/>
                        <a:ea typeface="Arial"/>
                      </a:endParaRPr>
                    </a:p>
                  </a:txBody>
                  <a:tcPr marL="68580" marR="68580" marT="0" marB="0"/>
                </a:tc>
                <a:tc>
                  <a:txBody>
                    <a:bodyPr/>
                    <a:lstStyle/>
                    <a:p>
                      <a:pPr marL="356870" indent="-356870" algn="ctr">
                        <a:spcAft>
                          <a:spcPts val="0"/>
                        </a:spcAft>
                      </a:pPr>
                      <a:endParaRPr lang="en-GB" sz="2400" dirty="0" smtClean="0"/>
                    </a:p>
                    <a:p>
                      <a:pPr marL="356870" indent="-356870" algn="ctr">
                        <a:spcAft>
                          <a:spcPts val="0"/>
                        </a:spcAft>
                      </a:pPr>
                      <a:r>
                        <a:rPr lang="en-GB" sz="2400" dirty="0" smtClean="0"/>
                        <a:t>Meaning</a:t>
                      </a:r>
                      <a:endParaRPr lang="en-IN" sz="2400" dirty="0">
                        <a:latin typeface="Times New Roman"/>
                        <a:ea typeface="Arial"/>
                      </a:endParaRPr>
                    </a:p>
                  </a:txBody>
                  <a:tcPr marL="68580" marR="68580" marT="0" marB="0"/>
                </a:tc>
                <a:tc>
                  <a:txBody>
                    <a:bodyPr/>
                    <a:lstStyle/>
                    <a:p>
                      <a:pPr marL="356870" indent="-356870" algn="ctr">
                        <a:spcAft>
                          <a:spcPts val="0"/>
                        </a:spcAft>
                      </a:pPr>
                      <a:endParaRPr lang="en-GB" sz="2400" dirty="0" smtClean="0"/>
                    </a:p>
                    <a:p>
                      <a:pPr marL="356870" indent="-356870" algn="ctr">
                        <a:spcAft>
                          <a:spcPts val="0"/>
                        </a:spcAft>
                      </a:pPr>
                      <a:r>
                        <a:rPr lang="en-GB" sz="2400" dirty="0" smtClean="0"/>
                        <a:t>String </a:t>
                      </a:r>
                      <a:r>
                        <a:rPr lang="en-GB" sz="2400" dirty="0"/>
                        <a:t>Interpretation</a:t>
                      </a:r>
                      <a:endParaRPr lang="en-IN" sz="2400" dirty="0">
                        <a:latin typeface="Times New Roman"/>
                        <a:ea typeface="Arial"/>
                      </a:endParaRPr>
                    </a:p>
                  </a:txBody>
                  <a:tcPr marL="68580" marR="68580" marT="0" marB="0"/>
                </a:tc>
              </a:tr>
              <a:tr h="719628">
                <a:tc>
                  <a:txBody>
                    <a:bodyPr/>
                    <a:lstStyle/>
                    <a:p>
                      <a:pPr marL="356870" indent="-356870" algn="ctr">
                        <a:spcAft>
                          <a:spcPts val="0"/>
                        </a:spcAft>
                      </a:pPr>
                      <a:r>
                        <a:rPr lang="en-GB" sz="2400"/>
                        <a:t>&gt;</a:t>
                      </a:r>
                      <a:endParaRPr lang="en-IN" sz="2400">
                        <a:latin typeface="Times New Roman"/>
                        <a:ea typeface="Arial"/>
                      </a:endParaRPr>
                    </a:p>
                  </a:txBody>
                  <a:tcPr marL="68580" marR="68580" marT="0" marB="0"/>
                </a:tc>
                <a:tc>
                  <a:txBody>
                    <a:bodyPr/>
                    <a:lstStyle/>
                    <a:p>
                      <a:pPr marL="356870" indent="-356870" algn="just">
                        <a:spcAft>
                          <a:spcPts val="0"/>
                        </a:spcAft>
                      </a:pPr>
                      <a:r>
                        <a:rPr lang="en-GB" sz="2400"/>
                        <a:t>greater than</a:t>
                      </a:r>
                      <a:endParaRPr lang="en-IN" sz="2400">
                        <a:latin typeface="Times New Roman"/>
                        <a:ea typeface="Arial"/>
                      </a:endParaRPr>
                    </a:p>
                  </a:txBody>
                  <a:tcPr marL="68580" marR="68580" marT="0" marB="0"/>
                </a:tc>
                <a:tc>
                  <a:txBody>
                    <a:bodyPr/>
                    <a:lstStyle/>
                    <a:p>
                      <a:pPr marL="356870" indent="-356870" algn="just">
                        <a:spcAft>
                          <a:spcPts val="0"/>
                        </a:spcAft>
                      </a:pPr>
                      <a:endParaRPr lang="en-GB" sz="2400">
                        <a:latin typeface="Times New Roman"/>
                        <a:ea typeface="Arial"/>
                      </a:endParaRPr>
                    </a:p>
                  </a:txBody>
                  <a:tcPr marL="68580" marR="68580" marT="0" marB="0"/>
                </a:tc>
              </a:tr>
              <a:tr h="719628">
                <a:tc>
                  <a:txBody>
                    <a:bodyPr/>
                    <a:lstStyle/>
                    <a:p>
                      <a:pPr marL="356870" indent="-356870" algn="ctr">
                        <a:spcAft>
                          <a:spcPts val="0"/>
                        </a:spcAft>
                      </a:pPr>
                      <a:r>
                        <a:rPr lang="en-GB" sz="2400"/>
                        <a:t>&gt;=</a:t>
                      </a:r>
                      <a:endParaRPr lang="en-IN" sz="2400">
                        <a:latin typeface="Times New Roman"/>
                        <a:ea typeface="Arial"/>
                      </a:endParaRPr>
                    </a:p>
                  </a:txBody>
                  <a:tcPr marL="68580" marR="68580" marT="0" marB="0"/>
                </a:tc>
                <a:tc>
                  <a:txBody>
                    <a:bodyPr/>
                    <a:lstStyle/>
                    <a:p>
                      <a:pPr marL="356870" indent="-356870" algn="just">
                        <a:spcAft>
                          <a:spcPts val="0"/>
                        </a:spcAft>
                      </a:pPr>
                      <a:r>
                        <a:rPr lang="en-GB" sz="2400"/>
                        <a:t>greater than or equal</a:t>
                      </a:r>
                      <a:endParaRPr lang="en-IN" sz="2400">
                        <a:latin typeface="Times New Roman"/>
                        <a:ea typeface="Arial"/>
                      </a:endParaRPr>
                    </a:p>
                  </a:txBody>
                  <a:tcPr marL="68580" marR="68580" marT="0" marB="0"/>
                </a:tc>
                <a:tc>
                  <a:txBody>
                    <a:bodyPr/>
                    <a:lstStyle/>
                    <a:p>
                      <a:pPr marL="356870" indent="-356870" algn="just">
                        <a:spcAft>
                          <a:spcPts val="0"/>
                        </a:spcAft>
                      </a:pPr>
                      <a:endParaRPr lang="en-GB" sz="2400">
                        <a:latin typeface="Times New Roman"/>
                        <a:ea typeface="Arial"/>
                      </a:endParaRPr>
                    </a:p>
                  </a:txBody>
                  <a:tcPr marL="68580" marR="68580" marT="0" marB="0"/>
                </a:tc>
              </a:tr>
              <a:tr h="719628">
                <a:tc>
                  <a:txBody>
                    <a:bodyPr/>
                    <a:lstStyle/>
                    <a:p>
                      <a:pPr marL="356870" indent="-356870" algn="ctr">
                        <a:spcAft>
                          <a:spcPts val="0"/>
                        </a:spcAft>
                      </a:pPr>
                      <a:r>
                        <a:rPr lang="en-GB" sz="2400" dirty="0"/>
                        <a:t>&lt;</a:t>
                      </a:r>
                      <a:endParaRPr lang="en-IN" sz="2400" dirty="0">
                        <a:latin typeface="Times New Roman"/>
                        <a:ea typeface="Arial"/>
                      </a:endParaRPr>
                    </a:p>
                  </a:txBody>
                  <a:tcPr marL="68580" marR="68580" marT="0" marB="0"/>
                </a:tc>
                <a:tc>
                  <a:txBody>
                    <a:bodyPr/>
                    <a:lstStyle/>
                    <a:p>
                      <a:pPr marL="356870" indent="-356870" algn="just">
                        <a:spcAft>
                          <a:spcPts val="0"/>
                        </a:spcAft>
                      </a:pPr>
                      <a:r>
                        <a:rPr lang="en-GB" sz="2400"/>
                        <a:t>less than</a:t>
                      </a:r>
                      <a:endParaRPr lang="en-IN" sz="2400">
                        <a:latin typeface="Times New Roman"/>
                        <a:ea typeface="Arial"/>
                      </a:endParaRPr>
                    </a:p>
                  </a:txBody>
                  <a:tcPr marL="68580" marR="68580" marT="0" marB="0"/>
                </a:tc>
                <a:tc>
                  <a:txBody>
                    <a:bodyPr/>
                    <a:lstStyle/>
                    <a:p>
                      <a:pPr marL="356870" indent="-356870" algn="just">
                        <a:spcAft>
                          <a:spcPts val="0"/>
                        </a:spcAft>
                      </a:pPr>
                      <a:endParaRPr lang="en-GB" sz="2400">
                        <a:latin typeface="Times New Roman"/>
                        <a:ea typeface="Arial"/>
                      </a:endParaRPr>
                    </a:p>
                  </a:txBody>
                  <a:tcPr marL="68580" marR="68580" marT="0" marB="0"/>
                </a:tc>
              </a:tr>
              <a:tr h="719628">
                <a:tc>
                  <a:txBody>
                    <a:bodyPr/>
                    <a:lstStyle/>
                    <a:p>
                      <a:pPr marL="356870" indent="-356870" algn="ctr">
                        <a:spcAft>
                          <a:spcPts val="0"/>
                        </a:spcAft>
                      </a:pPr>
                      <a:r>
                        <a:rPr lang="en-GB" sz="2400"/>
                        <a:t>&lt;=</a:t>
                      </a:r>
                      <a:endParaRPr lang="en-IN" sz="2400">
                        <a:latin typeface="Times New Roman"/>
                        <a:ea typeface="Arial"/>
                      </a:endParaRPr>
                    </a:p>
                  </a:txBody>
                  <a:tcPr marL="68580" marR="68580" marT="0" marB="0"/>
                </a:tc>
                <a:tc>
                  <a:txBody>
                    <a:bodyPr/>
                    <a:lstStyle/>
                    <a:p>
                      <a:pPr marL="356870" indent="-356870" algn="just">
                        <a:spcAft>
                          <a:spcPts val="0"/>
                        </a:spcAft>
                      </a:pPr>
                      <a:r>
                        <a:rPr lang="en-GB" sz="2400"/>
                        <a:t>less than or equal</a:t>
                      </a:r>
                      <a:endParaRPr lang="en-IN" sz="2400">
                        <a:latin typeface="Times New Roman"/>
                        <a:ea typeface="Arial"/>
                      </a:endParaRPr>
                    </a:p>
                  </a:txBody>
                  <a:tcPr marL="68580" marR="68580" marT="0" marB="0"/>
                </a:tc>
                <a:tc>
                  <a:txBody>
                    <a:bodyPr/>
                    <a:lstStyle/>
                    <a:p>
                      <a:pPr marL="356870" indent="-356870" algn="just">
                        <a:spcAft>
                          <a:spcPts val="0"/>
                        </a:spcAft>
                      </a:pPr>
                      <a:endParaRPr lang="en-GB" sz="2400">
                        <a:latin typeface="Times New Roman"/>
                        <a:ea typeface="Arial"/>
                      </a:endParaRPr>
                    </a:p>
                  </a:txBody>
                  <a:tcPr marL="68580" marR="68580" marT="0" marB="0"/>
                </a:tc>
              </a:tr>
              <a:tr h="719628">
                <a:tc>
                  <a:txBody>
                    <a:bodyPr/>
                    <a:lstStyle/>
                    <a:p>
                      <a:pPr marL="356870" indent="-356870" algn="ctr">
                        <a:spcAft>
                          <a:spcPts val="0"/>
                        </a:spcAft>
                      </a:pPr>
                      <a:r>
                        <a:rPr lang="en-GB" sz="2400"/>
                        <a:t>==</a:t>
                      </a:r>
                      <a:endParaRPr lang="en-IN" sz="2400">
                        <a:latin typeface="Times New Roman"/>
                        <a:ea typeface="Arial"/>
                      </a:endParaRPr>
                    </a:p>
                  </a:txBody>
                  <a:tcPr marL="68580" marR="68580" marT="0" marB="0"/>
                </a:tc>
                <a:tc>
                  <a:txBody>
                    <a:bodyPr/>
                    <a:lstStyle/>
                    <a:p>
                      <a:pPr marL="356870" indent="-356870" algn="just">
                        <a:spcAft>
                          <a:spcPts val="0"/>
                        </a:spcAft>
                      </a:pPr>
                      <a:r>
                        <a:rPr lang="en-GB" sz="2400"/>
                        <a:t>equal</a:t>
                      </a:r>
                      <a:endParaRPr lang="en-IN" sz="2400">
                        <a:latin typeface="Times New Roman"/>
                        <a:ea typeface="Arial"/>
                      </a:endParaRPr>
                    </a:p>
                  </a:txBody>
                  <a:tcPr marL="68580" marR="68580" marT="0" marB="0"/>
                </a:tc>
                <a:tc>
                  <a:txBody>
                    <a:bodyPr/>
                    <a:lstStyle/>
                    <a:p>
                      <a:pPr marL="356870" indent="-356870" algn="ctr">
                        <a:spcAft>
                          <a:spcPts val="0"/>
                        </a:spcAft>
                      </a:pPr>
                      <a:r>
                        <a:rPr lang="en-GB" sz="2400" dirty="0" smtClean="0"/>
                        <a:t>==</a:t>
                      </a:r>
                      <a:endParaRPr lang="en-IN" sz="2400" dirty="0">
                        <a:latin typeface="Times New Roman"/>
                        <a:ea typeface="Arial"/>
                      </a:endParaRPr>
                    </a:p>
                  </a:txBody>
                  <a:tcPr marL="68580" marR="68580" marT="0" marB="0"/>
                </a:tc>
              </a:tr>
              <a:tr h="719628">
                <a:tc>
                  <a:txBody>
                    <a:bodyPr/>
                    <a:lstStyle/>
                    <a:p>
                      <a:pPr marL="356870" indent="-356870" algn="ctr">
                        <a:spcAft>
                          <a:spcPts val="0"/>
                        </a:spcAft>
                      </a:pPr>
                      <a:r>
                        <a:rPr lang="en-GB" sz="2400" dirty="0"/>
                        <a:t>!=</a:t>
                      </a:r>
                      <a:endParaRPr lang="en-IN" sz="2400" dirty="0">
                        <a:latin typeface="Times New Roman"/>
                        <a:ea typeface="Arial"/>
                      </a:endParaRPr>
                    </a:p>
                  </a:txBody>
                  <a:tcPr marL="68580" marR="68580" marT="0" marB="0"/>
                </a:tc>
                <a:tc>
                  <a:txBody>
                    <a:bodyPr/>
                    <a:lstStyle/>
                    <a:p>
                      <a:pPr marL="356870" indent="-356870" algn="just">
                        <a:spcAft>
                          <a:spcPts val="0"/>
                        </a:spcAft>
                      </a:pPr>
                      <a:r>
                        <a:rPr lang="en-GB" sz="2400" dirty="0"/>
                        <a:t>not equal</a:t>
                      </a:r>
                      <a:endParaRPr lang="en-IN" sz="2400" dirty="0">
                        <a:latin typeface="Times New Roman"/>
                        <a:ea typeface="Arial"/>
                      </a:endParaRPr>
                    </a:p>
                  </a:txBody>
                  <a:tcPr marL="68580" marR="68580" marT="0" marB="0"/>
                </a:tc>
                <a:tc>
                  <a:txBody>
                    <a:bodyPr/>
                    <a:lstStyle/>
                    <a:p>
                      <a:pPr marL="356870" indent="-356870" algn="ctr">
                        <a:spcAft>
                          <a:spcPts val="0"/>
                        </a:spcAft>
                      </a:pPr>
                      <a:r>
                        <a:rPr lang="en-GB" sz="2400" dirty="0"/>
                        <a:t>!=</a:t>
                      </a:r>
                      <a:endParaRPr lang="en-IN" sz="2400" dirty="0">
                        <a:latin typeface="Times New Roman"/>
                        <a:ea typeface="Arial"/>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File Expressions</a:t>
            </a:r>
            <a:r>
              <a:rPr lang="en-IN" dirty="0" smtClean="0"/>
              <a:t/>
            </a:r>
            <a:br>
              <a:rPr lang="en-IN" dirty="0" smtClean="0"/>
            </a:br>
            <a:endParaRPr lang="en-IN" dirty="0"/>
          </a:p>
        </p:txBody>
      </p:sp>
      <p:sp>
        <p:nvSpPr>
          <p:cNvPr id="3" name="Content Placeholder 2"/>
          <p:cNvSpPr>
            <a:spLocks noGrp="1"/>
          </p:cNvSpPr>
          <p:nvPr>
            <p:ph sz="quarter" idx="1"/>
          </p:nvPr>
        </p:nvSpPr>
        <p:spPr/>
        <p:txBody>
          <a:bodyPr/>
          <a:lstStyle/>
          <a:p>
            <a:pPr algn="just"/>
            <a:r>
              <a:rPr lang="en-US" dirty="0" smtClean="0"/>
              <a:t>File expressions use file operators and the test command to check the status of a file. </a:t>
            </a:r>
          </a:p>
          <a:p>
            <a:pPr algn="just"/>
            <a:r>
              <a:rPr lang="en-US" dirty="0" smtClean="0"/>
              <a:t>A file’s status includes characteristics such as open, readable, writable or executable. </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smtClean="0"/>
              <a:t>Interactive sessions work well when the problems being solved are short and simple.</a:t>
            </a:r>
          </a:p>
          <a:p>
            <a:pPr algn="just"/>
            <a:r>
              <a:rPr lang="en-US" dirty="0" smtClean="0"/>
              <a:t>As the problems become larger and more complex , especially if they need to be solved repetitively, we need to save the commands in a file</a:t>
            </a:r>
          </a:p>
          <a:p>
            <a:pPr algn="just"/>
            <a:r>
              <a:rPr lang="en-US" dirty="0" err="1" smtClean="0"/>
              <a:t>ie</a:t>
            </a:r>
            <a:r>
              <a:rPr lang="en-US" dirty="0" smtClean="0"/>
              <a:t>  long set of commands that are going to be executed more than once should be executed using a script file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
          </p:nvPr>
        </p:nvGraphicFramePr>
        <p:xfrm>
          <a:off x="928662" y="500062"/>
          <a:ext cx="7758138" cy="6088398"/>
        </p:xfrm>
        <a:graphic>
          <a:graphicData uri="http://schemas.openxmlformats.org/drawingml/2006/table">
            <a:tbl>
              <a:tblPr firstRow="1" bandRow="1">
                <a:tableStyleId>{8799B23B-EC83-4686-B30A-512413B5E67A}</a:tableStyleId>
              </a:tblPr>
              <a:tblGrid>
                <a:gridCol w="2714644"/>
                <a:gridCol w="5043494"/>
              </a:tblGrid>
              <a:tr h="857253">
                <a:tc>
                  <a:txBody>
                    <a:bodyPr/>
                    <a:lstStyle/>
                    <a:p>
                      <a:pPr algn="ctr"/>
                      <a:r>
                        <a:rPr lang="en-US" sz="2400" dirty="0" smtClean="0"/>
                        <a:t>Operator</a:t>
                      </a:r>
                      <a:endParaRPr lang="en-US" sz="2400" dirty="0"/>
                    </a:p>
                  </a:txBody>
                  <a:tcPr anchor="ctr"/>
                </a:tc>
                <a:tc>
                  <a:txBody>
                    <a:bodyPr/>
                    <a:lstStyle/>
                    <a:p>
                      <a:r>
                        <a:rPr lang="en-US" sz="2400" dirty="0" smtClean="0"/>
                        <a:t>explanation</a:t>
                      </a:r>
                      <a:endParaRPr lang="en-US" sz="2400" dirty="0"/>
                    </a:p>
                  </a:txBody>
                  <a:tcPr anchor="ctr"/>
                </a:tc>
              </a:tr>
              <a:tr h="857253">
                <a:tc>
                  <a:txBody>
                    <a:bodyPr/>
                    <a:lstStyle/>
                    <a:p>
                      <a:pPr algn="ctr"/>
                      <a:r>
                        <a:rPr lang="en-US" sz="2800" dirty="0" smtClean="0"/>
                        <a:t>-r   file</a:t>
                      </a:r>
                      <a:endParaRPr lang="en-US" sz="2800" dirty="0"/>
                    </a:p>
                  </a:txBody>
                  <a:tcPr anchor="ctr"/>
                </a:tc>
                <a:tc>
                  <a:txBody>
                    <a:bodyPr/>
                    <a:lstStyle/>
                    <a:p>
                      <a:pPr algn="l"/>
                      <a:r>
                        <a:rPr lang="en-US" sz="2800" dirty="0" smtClean="0"/>
                        <a:t>True if file exists and is readable</a:t>
                      </a:r>
                      <a:endParaRPr lang="en-US" sz="2800" dirty="0"/>
                    </a:p>
                  </a:txBody>
                  <a:tcPr anchor="ctr"/>
                </a:tc>
              </a:tr>
              <a:tr h="857253">
                <a:tc>
                  <a:txBody>
                    <a:bodyPr/>
                    <a:lstStyle/>
                    <a:p>
                      <a:pPr algn="ctr"/>
                      <a:r>
                        <a:rPr lang="en-US" sz="2800" dirty="0" smtClean="0"/>
                        <a:t>-w   file</a:t>
                      </a:r>
                      <a:endParaRPr lang="en-US" sz="28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True if file exists and is writable</a:t>
                      </a:r>
                    </a:p>
                  </a:txBody>
                  <a:tcPr anchor="ctr"/>
                </a:tc>
              </a:tr>
              <a:tr h="857253">
                <a:tc>
                  <a:txBody>
                    <a:bodyPr/>
                    <a:lstStyle/>
                    <a:p>
                      <a:pPr algn="ctr"/>
                      <a:r>
                        <a:rPr lang="en-US" sz="2800" dirty="0" smtClean="0"/>
                        <a:t>-x   file</a:t>
                      </a:r>
                      <a:endParaRPr lang="en-US" sz="2800" dirty="0"/>
                    </a:p>
                  </a:txBody>
                  <a:tcPr anchor="ctr"/>
                </a:tc>
                <a:tc>
                  <a:txBody>
                    <a:bodyPr/>
                    <a:lstStyle/>
                    <a:p>
                      <a:pPr algn="l"/>
                      <a:r>
                        <a:rPr lang="en-US" sz="2800" dirty="0" smtClean="0"/>
                        <a:t>True</a:t>
                      </a:r>
                      <a:r>
                        <a:rPr lang="en-US" sz="2800" baseline="0" dirty="0" smtClean="0"/>
                        <a:t> if file exists and is executable</a:t>
                      </a:r>
                      <a:endParaRPr lang="en-US" sz="2800" dirty="0"/>
                    </a:p>
                  </a:txBody>
                  <a:tcPr anchor="ctr"/>
                </a:tc>
              </a:tr>
              <a:tr h="857253">
                <a:tc>
                  <a:txBody>
                    <a:bodyPr/>
                    <a:lstStyle/>
                    <a:p>
                      <a:pPr algn="ctr"/>
                      <a:r>
                        <a:rPr lang="en-US" sz="2800" dirty="0" smtClean="0"/>
                        <a:t>-f   file</a:t>
                      </a:r>
                      <a:endParaRPr lang="en-US" sz="2800" dirty="0"/>
                    </a:p>
                  </a:txBody>
                  <a:tcPr anchor="ctr"/>
                </a:tc>
                <a:tc>
                  <a:txBody>
                    <a:bodyPr/>
                    <a:lstStyle/>
                    <a:p>
                      <a:pPr algn="l"/>
                      <a:r>
                        <a:rPr lang="en-US" sz="2800" dirty="0" smtClean="0"/>
                        <a:t>True</a:t>
                      </a:r>
                      <a:r>
                        <a:rPr lang="en-US" sz="2800" baseline="0" dirty="0" smtClean="0"/>
                        <a:t> if file exists and is regular file</a:t>
                      </a:r>
                      <a:endParaRPr lang="en-US" sz="2800" dirty="0"/>
                    </a:p>
                  </a:txBody>
                  <a:tcPr anchor="ctr"/>
                </a:tc>
              </a:tr>
              <a:tr h="857253">
                <a:tc>
                  <a:txBody>
                    <a:bodyPr/>
                    <a:lstStyle/>
                    <a:p>
                      <a:pPr algn="ctr"/>
                      <a:r>
                        <a:rPr lang="en-US" sz="2800" dirty="0" smtClean="0"/>
                        <a:t>-e  </a:t>
                      </a:r>
                      <a:r>
                        <a:rPr lang="en-US" sz="2800" baseline="0" dirty="0" smtClean="0"/>
                        <a:t> file</a:t>
                      </a:r>
                      <a:endParaRPr lang="en-US" sz="2800" dirty="0"/>
                    </a:p>
                  </a:txBody>
                  <a:tcPr anchor="ctr"/>
                </a:tc>
                <a:tc>
                  <a:txBody>
                    <a:bodyPr/>
                    <a:lstStyle/>
                    <a:p>
                      <a:pPr algn="l"/>
                      <a:r>
                        <a:rPr lang="en-US" sz="2800" dirty="0" smtClean="0"/>
                        <a:t>True if file</a:t>
                      </a:r>
                      <a:r>
                        <a:rPr lang="en-US" sz="2800" baseline="0" dirty="0" smtClean="0"/>
                        <a:t> exists</a:t>
                      </a:r>
                      <a:endParaRPr lang="en-US" sz="2800" dirty="0"/>
                    </a:p>
                  </a:txBody>
                  <a:tcPr anchor="ctr"/>
                </a:tc>
              </a:tr>
              <a:tr h="857253">
                <a:tc>
                  <a:txBody>
                    <a:bodyPr/>
                    <a:lstStyle/>
                    <a:p>
                      <a:pPr algn="ctr"/>
                      <a:r>
                        <a:rPr lang="en-US" sz="2800" dirty="0" smtClean="0"/>
                        <a:t>-s</a:t>
                      </a:r>
                      <a:r>
                        <a:rPr lang="en-US" sz="2800" baseline="0" dirty="0" smtClean="0"/>
                        <a:t>  file</a:t>
                      </a:r>
                      <a:endParaRPr lang="en-US" sz="2800" dirty="0"/>
                    </a:p>
                  </a:txBody>
                  <a:tcPr anchor="ctr"/>
                </a:tc>
                <a:tc>
                  <a:txBody>
                    <a:bodyPr/>
                    <a:lstStyle/>
                    <a:p>
                      <a:pPr algn="l"/>
                      <a:r>
                        <a:rPr lang="en-US" sz="2800" dirty="0" smtClean="0"/>
                        <a:t>True</a:t>
                      </a:r>
                      <a:r>
                        <a:rPr lang="en-US" sz="2800" baseline="0" dirty="0" smtClean="0"/>
                        <a:t> if file exists and size greater than zero</a:t>
                      </a:r>
                      <a:endParaRPr lang="en-US" sz="2800" dirty="0"/>
                    </a:p>
                  </a:txBody>
                  <a:tcPr anchor="ct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Logical Expressions</a:t>
            </a:r>
            <a:r>
              <a:rPr lang="en-IN" dirty="0" smtClean="0"/>
              <a:t/>
            </a:r>
            <a:br>
              <a:rPr lang="en-IN" dirty="0" smtClean="0"/>
            </a:br>
            <a:r>
              <a:rPr lang="en-IN" dirty="0" smtClean="0"/>
              <a:t>	</a:t>
            </a:r>
            <a:endParaRPr lang="en-IN" dirty="0"/>
          </a:p>
        </p:txBody>
      </p:sp>
      <p:sp>
        <p:nvSpPr>
          <p:cNvPr id="3" name="Content Placeholder 2"/>
          <p:cNvSpPr>
            <a:spLocks noGrp="1"/>
          </p:cNvSpPr>
          <p:nvPr>
            <p:ph sz="quarter" idx="1"/>
          </p:nvPr>
        </p:nvSpPr>
        <p:spPr/>
        <p:txBody>
          <a:bodyPr/>
          <a:lstStyle/>
          <a:p>
            <a:pPr algn="just"/>
            <a:r>
              <a:rPr lang="en-US" dirty="0" smtClean="0"/>
              <a:t>Logical expressions evaluate to either true or false. They use a set of three logical operators. </a:t>
            </a:r>
          </a:p>
          <a:p>
            <a:pPr algn="just"/>
            <a:r>
              <a:rPr lang="en-US" dirty="0" smtClean="0"/>
              <a:t>The logical operators are </a:t>
            </a:r>
            <a:r>
              <a:rPr lang="en-US" b="1" dirty="0" smtClean="0"/>
              <a:t>not</a:t>
            </a:r>
            <a:r>
              <a:rPr lang="en-US" dirty="0" smtClean="0"/>
              <a:t> (!), </a:t>
            </a:r>
            <a:r>
              <a:rPr lang="en-US" b="1" dirty="0" smtClean="0"/>
              <a:t>and</a:t>
            </a:r>
            <a:r>
              <a:rPr lang="en-US" dirty="0" smtClean="0"/>
              <a:t> (&amp;&amp;) and </a:t>
            </a:r>
            <a:r>
              <a:rPr lang="en-US" b="1" dirty="0" smtClean="0"/>
              <a:t>or</a:t>
            </a:r>
            <a:r>
              <a:rPr lang="en-US" dirty="0" smtClean="0"/>
              <a:t> (||). The not (!) operator complements the value of an expression</a:t>
            </a:r>
          </a:p>
          <a:p>
            <a:pPr algn="just"/>
            <a:r>
              <a:rPr lang="en-GB" dirty="0" smtClean="0"/>
              <a:t>It changes a true value to false and a false value to true.</a:t>
            </a:r>
            <a:endParaRPr lang="en-IN" dirty="0" smtClean="0"/>
          </a:p>
          <a:p>
            <a:pPr algn="just"/>
            <a:r>
              <a:rPr lang="en-US" dirty="0" smtClean="0"/>
              <a:t>The and operator (&amp;&amp;) requires two operands. The result is true only when both expressions are true</a:t>
            </a:r>
          </a:p>
          <a:p>
            <a:pPr algn="just"/>
            <a:r>
              <a:rPr lang="en-US" dirty="0" smtClean="0"/>
              <a:t>The or operator (||) also requires two operands. The result is false only when both operands are false</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Decisions: Making Selections</a:t>
            </a:r>
            <a:r>
              <a:rPr lang="en-IN" dirty="0" smtClean="0"/>
              <a:t/>
            </a:r>
            <a:br>
              <a:rPr lang="en-IN" dirty="0" smtClean="0"/>
            </a:br>
            <a:endParaRPr lang="en-IN" dirty="0"/>
          </a:p>
        </p:txBody>
      </p:sp>
      <p:sp>
        <p:nvSpPr>
          <p:cNvPr id="3" name="Content Placeholder 2"/>
          <p:cNvSpPr>
            <a:spLocks noGrp="1"/>
          </p:cNvSpPr>
          <p:nvPr>
            <p:ph sz="quarter" idx="1"/>
          </p:nvPr>
        </p:nvSpPr>
        <p:spPr/>
        <p:txBody>
          <a:bodyPr/>
          <a:lstStyle/>
          <a:p>
            <a:r>
              <a:rPr lang="en-GB" dirty="0" smtClean="0"/>
              <a:t>The C shell has two different statements that allow us to select between two or more alternatives. </a:t>
            </a:r>
          </a:p>
          <a:p>
            <a:r>
              <a:rPr lang="en-GB" dirty="0" smtClean="0"/>
              <a:t>The first, the</a:t>
            </a:r>
            <a:r>
              <a:rPr lang="en-GB" b="1" dirty="0" smtClean="0"/>
              <a:t> if-then-else </a:t>
            </a:r>
            <a:r>
              <a:rPr lang="en-GB" dirty="0" smtClean="0"/>
              <a:t>statement, examines the data and chooses between two alternatives. </a:t>
            </a:r>
          </a:p>
          <a:p>
            <a:r>
              <a:rPr lang="en-GB" dirty="0" smtClean="0"/>
              <a:t>The second, the </a:t>
            </a:r>
            <a:r>
              <a:rPr lang="en-GB" b="1" dirty="0" smtClean="0"/>
              <a:t>switch</a:t>
            </a:r>
            <a:r>
              <a:rPr lang="en-GB" dirty="0" smtClean="0"/>
              <a:t> statement selects one of several paths by matching patterns to different strings.</a:t>
            </a:r>
            <a:endParaRPr lang="en-IN" dirty="0" smtClean="0"/>
          </a:p>
          <a:p>
            <a:pPr>
              <a:buNone/>
            </a:pPr>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54032"/>
          </a:xfrm>
        </p:spPr>
        <p:txBody>
          <a:bodyPr>
            <a:normAutofit fontScale="90000"/>
          </a:bodyPr>
          <a:lstStyle/>
          <a:p>
            <a:r>
              <a:rPr lang="en-US" dirty="0" smtClean="0"/>
              <a:t/>
            </a:r>
            <a:br>
              <a:rPr lang="en-US" dirty="0" smtClean="0"/>
            </a:br>
            <a:r>
              <a:rPr lang="en-GB" b="1" dirty="0" smtClean="0"/>
              <a:t> if-then-else</a:t>
            </a:r>
            <a:endParaRPr lang="en-US" dirty="0"/>
          </a:p>
        </p:txBody>
      </p:sp>
      <p:sp>
        <p:nvSpPr>
          <p:cNvPr id="3" name="Content Placeholder 2"/>
          <p:cNvSpPr>
            <a:spLocks noGrp="1"/>
          </p:cNvSpPr>
          <p:nvPr>
            <p:ph sz="quarter" idx="1"/>
          </p:nvPr>
        </p:nvSpPr>
        <p:spPr>
          <a:xfrm>
            <a:off x="914400" y="1000108"/>
            <a:ext cx="7772400" cy="5019692"/>
          </a:xfrm>
        </p:spPr>
        <p:txBody>
          <a:bodyPr>
            <a:noAutofit/>
          </a:bodyPr>
          <a:lstStyle/>
          <a:p>
            <a:pPr>
              <a:buNone/>
            </a:pPr>
            <a:r>
              <a:rPr lang="en-GB" sz="3600" b="1" i="1" dirty="0" smtClean="0"/>
              <a:t>	if  expression  then</a:t>
            </a:r>
            <a:endParaRPr lang="en-IN" sz="3600" b="1" dirty="0" smtClean="0"/>
          </a:p>
          <a:p>
            <a:pPr>
              <a:buNone/>
            </a:pPr>
            <a:r>
              <a:rPr lang="en-GB" sz="3600" b="1" i="1" dirty="0" smtClean="0"/>
              <a:t>	command</a:t>
            </a:r>
            <a:endParaRPr lang="en-IN" sz="3600" b="1" dirty="0" smtClean="0"/>
          </a:p>
          <a:p>
            <a:pPr>
              <a:buNone/>
            </a:pPr>
            <a:r>
              <a:rPr lang="en-GB" sz="3600" b="1" i="1" dirty="0" smtClean="0"/>
              <a:t>	command</a:t>
            </a:r>
            <a:endParaRPr lang="en-IN" sz="3600" b="1" dirty="0" smtClean="0"/>
          </a:p>
          <a:p>
            <a:pPr>
              <a:buNone/>
            </a:pPr>
            <a:r>
              <a:rPr lang="en-GB" sz="3600" b="1" i="1" dirty="0" smtClean="0"/>
              <a:t>else</a:t>
            </a:r>
            <a:endParaRPr lang="en-IN" sz="3600" b="1" dirty="0" smtClean="0"/>
          </a:p>
          <a:p>
            <a:pPr>
              <a:buNone/>
            </a:pPr>
            <a:r>
              <a:rPr lang="en-GB" sz="3600" b="1" i="1" dirty="0" smtClean="0"/>
              <a:t>	command</a:t>
            </a:r>
            <a:endParaRPr lang="en-IN" sz="3600" b="1" dirty="0" smtClean="0"/>
          </a:p>
          <a:p>
            <a:pPr>
              <a:buNone/>
            </a:pPr>
            <a:r>
              <a:rPr lang="en-GB" sz="3600" b="1" i="1" dirty="0" smtClean="0"/>
              <a:t>	command</a:t>
            </a:r>
            <a:endParaRPr lang="en-IN" sz="3600" b="1" dirty="0" smtClean="0"/>
          </a:p>
          <a:p>
            <a:pPr>
              <a:buNone/>
            </a:pPr>
            <a:r>
              <a:rPr lang="en-GB" sz="3600" b="1" i="1" dirty="0" err="1" smtClean="0"/>
              <a:t>endif</a:t>
            </a:r>
            <a:endParaRPr lang="en-IN" sz="3600" b="1" dirty="0" smtClean="0"/>
          </a:p>
          <a:p>
            <a:endParaRPr lang="en-IN" sz="3600" b="1" dirty="0" smtClean="0"/>
          </a:p>
          <a:p>
            <a:endParaRPr lang="en-US" sz="36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normAutofit fontScale="90000"/>
          </a:bodyPr>
          <a:lstStyle/>
          <a:p>
            <a:r>
              <a:rPr lang="en-IN" dirty="0" smtClean="0"/>
              <a:t/>
            </a:r>
            <a:br>
              <a:rPr lang="en-IN" dirty="0" smtClean="0"/>
            </a:br>
            <a:r>
              <a:rPr lang="en-GB" b="1" dirty="0" smtClean="0"/>
              <a:t> if without else</a:t>
            </a:r>
            <a:endParaRPr lang="en-IN" dirty="0"/>
          </a:p>
        </p:txBody>
      </p:sp>
      <p:sp>
        <p:nvSpPr>
          <p:cNvPr id="3" name="Content Placeholder 2"/>
          <p:cNvSpPr>
            <a:spLocks noGrp="1"/>
          </p:cNvSpPr>
          <p:nvPr>
            <p:ph sz="quarter" idx="1"/>
          </p:nvPr>
        </p:nvSpPr>
        <p:spPr>
          <a:xfrm>
            <a:off x="914400" y="1195390"/>
            <a:ext cx="7772400" cy="4876816"/>
          </a:xfrm>
        </p:spPr>
        <p:txBody>
          <a:bodyPr/>
          <a:lstStyle/>
          <a:p>
            <a:pPr algn="just"/>
            <a:r>
              <a:rPr lang="en-US" dirty="0" smtClean="0"/>
              <a:t>we make a test that requires action only if the test is true. </a:t>
            </a:r>
          </a:p>
          <a:p>
            <a:pPr algn="just"/>
            <a:r>
              <a:rPr lang="en-US" dirty="0" smtClean="0"/>
              <a:t>No action is required if the test is false.</a:t>
            </a:r>
          </a:p>
          <a:p>
            <a:pPr algn="just"/>
            <a:r>
              <a:rPr lang="en-US" dirty="0" smtClean="0"/>
              <a:t> In this case, we need a then statement without a matching else. </a:t>
            </a:r>
          </a:p>
          <a:p>
            <a:pPr algn="just"/>
            <a:r>
              <a:rPr lang="en-US" dirty="0" smtClean="0"/>
              <a:t>When there is no false action, we simply omit the else (false) portion of the command. </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28604"/>
            <a:ext cx="7772400" cy="5591196"/>
          </a:xfrm>
        </p:spPr>
        <p:txBody>
          <a:bodyPr/>
          <a:lstStyle/>
          <a:p>
            <a:pPr>
              <a:buNone/>
            </a:pPr>
            <a:endParaRPr lang="en-IN" dirty="0" smtClean="0"/>
          </a:p>
          <a:p>
            <a:pPr>
              <a:buNone/>
            </a:pPr>
            <a:r>
              <a:rPr lang="en-GB" b="1" i="1" dirty="0" smtClean="0"/>
              <a:t>#!/bin/</a:t>
            </a:r>
            <a:r>
              <a:rPr lang="en-GB" b="1" i="1" dirty="0" err="1" smtClean="0"/>
              <a:t>csh</a:t>
            </a:r>
            <a:endParaRPr lang="en-IN" b="1" dirty="0" smtClean="0"/>
          </a:p>
          <a:p>
            <a:pPr>
              <a:buNone/>
            </a:pPr>
            <a:r>
              <a:rPr lang="en-GB" b="1" i="1" dirty="0" smtClean="0"/>
              <a:t># Script Name: ifNoElse.scr</a:t>
            </a:r>
            <a:endParaRPr lang="en-IN" b="1" dirty="0" smtClean="0"/>
          </a:p>
          <a:p>
            <a:pPr>
              <a:buNone/>
            </a:pPr>
            <a:r>
              <a:rPr lang="en-GB" b="1" i="1" dirty="0" smtClean="0"/>
              <a:t># Test existence of a file</a:t>
            </a:r>
          </a:p>
          <a:p>
            <a:pPr>
              <a:buNone/>
            </a:pPr>
            <a:endParaRPr lang="en-IN" b="1" dirty="0" smtClean="0"/>
          </a:p>
          <a:p>
            <a:pPr>
              <a:buNone/>
            </a:pPr>
            <a:r>
              <a:rPr lang="en-GB" b="1" i="1" dirty="0" smtClean="0"/>
              <a:t>if  (-r  $</a:t>
            </a:r>
            <a:r>
              <a:rPr lang="en-GB" b="1" i="1" dirty="0" err="1" smtClean="0"/>
              <a:t>argv</a:t>
            </a:r>
            <a:r>
              <a:rPr lang="en-GB" b="1" i="1" dirty="0" smtClean="0"/>
              <a:t>[1] )</a:t>
            </a:r>
            <a:r>
              <a:rPr lang="en-IN" b="1" i="1" dirty="0" smtClean="0"/>
              <a:t> </a:t>
            </a:r>
            <a:r>
              <a:rPr lang="en-GB" b="1" i="1" dirty="0" smtClean="0"/>
              <a:t>then</a:t>
            </a:r>
            <a:endParaRPr lang="en-IN" b="1" dirty="0" smtClean="0"/>
          </a:p>
          <a:p>
            <a:pPr>
              <a:buNone/>
            </a:pPr>
            <a:r>
              <a:rPr lang="en-GB" b="1" i="1" dirty="0" smtClean="0"/>
              <a:t>	cat file1</a:t>
            </a:r>
            <a:endParaRPr lang="en-IN" b="1" dirty="0" smtClean="0"/>
          </a:p>
          <a:p>
            <a:pPr>
              <a:buNone/>
            </a:pPr>
            <a:r>
              <a:rPr lang="en-GB" b="1" i="1" dirty="0" err="1" smtClean="0"/>
              <a:t>endif</a:t>
            </a:r>
            <a:endParaRPr lang="en-IN" b="1" dirty="0" smtClean="0"/>
          </a:p>
          <a:p>
            <a:pPr>
              <a:buNone/>
            </a:pPr>
            <a:r>
              <a:rPr lang="en-GB" dirty="0" smtClean="0"/>
              <a:t> </a:t>
            </a:r>
            <a:endParaRPr lang="en-IN" dirty="0" smtClean="0"/>
          </a:p>
          <a:p>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normAutofit fontScale="90000"/>
          </a:bodyPr>
          <a:lstStyle/>
          <a:p>
            <a:r>
              <a:rPr lang="en-IN" dirty="0" smtClean="0"/>
              <a:t/>
            </a:r>
            <a:br>
              <a:rPr lang="en-IN" dirty="0" smtClean="0"/>
            </a:br>
            <a:r>
              <a:rPr lang="en-GB" b="1" dirty="0" smtClean="0"/>
              <a:t> else without if; Null Command</a:t>
            </a:r>
            <a:endParaRPr lang="en-IN" dirty="0"/>
          </a:p>
        </p:txBody>
      </p:sp>
      <p:sp>
        <p:nvSpPr>
          <p:cNvPr id="3" name="Content Placeholder 2"/>
          <p:cNvSpPr>
            <a:spLocks noGrp="1"/>
          </p:cNvSpPr>
          <p:nvPr>
            <p:ph sz="quarter" idx="1"/>
          </p:nvPr>
        </p:nvSpPr>
        <p:spPr>
          <a:xfrm>
            <a:off x="914400" y="1071546"/>
            <a:ext cx="7772400" cy="4948254"/>
          </a:xfrm>
        </p:spPr>
        <p:txBody>
          <a:bodyPr>
            <a:normAutofit/>
          </a:bodyPr>
          <a:lstStyle/>
          <a:p>
            <a:pPr algn="just"/>
            <a:r>
              <a:rPr lang="en-GB" sz="2800" dirty="0" smtClean="0"/>
              <a:t> When there are no true actions in the if-then-else, we use what is called the null command for true action. </a:t>
            </a:r>
          </a:p>
          <a:p>
            <a:pPr algn="just"/>
            <a:r>
              <a:rPr lang="en-GB" sz="2800" dirty="0" smtClean="0"/>
              <a:t>The null command is a colon (:) It does nothing but satisfy the requirement for a command in the then action.</a:t>
            </a:r>
            <a:endParaRPr lang="en-IN" sz="2800" dirty="0" smtClean="0"/>
          </a:p>
          <a:p>
            <a:pPr algn="just"/>
            <a:endParaRPr lang="en-IN"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buNone/>
            </a:pPr>
            <a:r>
              <a:rPr lang="en-GB" b="1" i="1" dirty="0" smtClean="0"/>
              <a:t>#!/bin/</a:t>
            </a:r>
            <a:r>
              <a:rPr lang="en-GB" b="1" i="1" dirty="0" err="1" smtClean="0"/>
              <a:t>csh</a:t>
            </a:r>
            <a:endParaRPr lang="en-IN" b="1" dirty="0" smtClean="0"/>
          </a:p>
          <a:p>
            <a:pPr>
              <a:buNone/>
            </a:pPr>
            <a:r>
              <a:rPr lang="en-GB" b="1" i="1" dirty="0" smtClean="0"/>
              <a:t># Script: ifNull.scr</a:t>
            </a:r>
            <a:endParaRPr lang="en-IN" b="1" dirty="0" smtClean="0"/>
          </a:p>
          <a:p>
            <a:pPr>
              <a:buNone/>
            </a:pPr>
            <a:r>
              <a:rPr lang="en-GB" b="1" i="1" dirty="0" smtClean="0"/>
              <a:t># Ensure argument 1 is a valid file</a:t>
            </a:r>
            <a:endParaRPr lang="en-IN" b="1" dirty="0" smtClean="0"/>
          </a:p>
          <a:p>
            <a:pPr>
              <a:buNone/>
            </a:pPr>
            <a:r>
              <a:rPr lang="en-GB" b="1" i="1" dirty="0" smtClean="0"/>
              <a:t>if    (-r   $</a:t>
            </a:r>
            <a:r>
              <a:rPr lang="en-GB" b="1" i="1" dirty="0" err="1" smtClean="0"/>
              <a:t>argv</a:t>
            </a:r>
            <a:r>
              <a:rPr lang="en-GB" b="1" i="1" dirty="0" smtClean="0"/>
              <a:t>[1] )</a:t>
            </a:r>
            <a:r>
              <a:rPr lang="en-IN" b="1" i="1" dirty="0" smtClean="0"/>
              <a:t> </a:t>
            </a:r>
            <a:r>
              <a:rPr lang="en-GB" b="1" i="1" dirty="0" smtClean="0"/>
              <a:t>then</a:t>
            </a:r>
            <a:endParaRPr lang="en-IN" b="1" dirty="0" smtClean="0"/>
          </a:p>
          <a:p>
            <a:pPr>
              <a:buNone/>
            </a:pPr>
            <a:r>
              <a:rPr lang="en-GB" b="1" i="1" dirty="0" smtClean="0"/>
              <a:t>	:</a:t>
            </a:r>
            <a:endParaRPr lang="en-IN" b="1" dirty="0" smtClean="0"/>
          </a:p>
          <a:p>
            <a:pPr>
              <a:buNone/>
            </a:pPr>
            <a:r>
              <a:rPr lang="en-GB" b="1" i="1" dirty="0" smtClean="0"/>
              <a:t>else</a:t>
            </a:r>
            <a:endParaRPr lang="en-IN" b="1" dirty="0" smtClean="0"/>
          </a:p>
          <a:p>
            <a:pPr>
              <a:buNone/>
            </a:pPr>
            <a:r>
              <a:rPr lang="en-GB" b="1" i="1" dirty="0" smtClean="0"/>
              <a:t>	echo $</a:t>
            </a:r>
            <a:r>
              <a:rPr lang="en-GB" b="1" i="1" dirty="0" err="1" smtClean="0"/>
              <a:t>argv</a:t>
            </a:r>
            <a:r>
              <a:rPr lang="en-GB" b="1" i="1" dirty="0" smtClean="0"/>
              <a:t>[1] does not exist and cannot be opened</a:t>
            </a:r>
            <a:endParaRPr lang="en-IN" b="1" dirty="0" smtClean="0"/>
          </a:p>
          <a:p>
            <a:pPr>
              <a:buNone/>
            </a:pPr>
            <a:r>
              <a:rPr lang="en-GB" b="1" i="1" dirty="0" err="1" smtClean="0"/>
              <a:t>endif</a:t>
            </a:r>
            <a:endParaRPr lang="en-IN" b="1" dirty="0"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25470"/>
          </a:xfrm>
        </p:spPr>
        <p:txBody>
          <a:bodyPr>
            <a:normAutofit fontScale="90000"/>
          </a:bodyPr>
          <a:lstStyle/>
          <a:p>
            <a:r>
              <a:rPr lang="en-IN" dirty="0" smtClean="0"/>
              <a:t/>
            </a:r>
            <a:br>
              <a:rPr lang="en-IN" dirty="0" smtClean="0"/>
            </a:br>
            <a:r>
              <a:rPr lang="en-GB" b="1" dirty="0" smtClean="0"/>
              <a:t> Nested if Statements</a:t>
            </a:r>
            <a:endParaRPr lang="en-IN" dirty="0"/>
          </a:p>
        </p:txBody>
      </p:sp>
      <p:sp>
        <p:nvSpPr>
          <p:cNvPr id="3" name="Content Placeholder 2"/>
          <p:cNvSpPr>
            <a:spLocks noGrp="1"/>
          </p:cNvSpPr>
          <p:nvPr>
            <p:ph sz="quarter" idx="1"/>
          </p:nvPr>
        </p:nvSpPr>
        <p:spPr>
          <a:xfrm>
            <a:off x="914400" y="1071546"/>
            <a:ext cx="7772400" cy="4948254"/>
          </a:xfrm>
        </p:spPr>
        <p:txBody>
          <a:bodyPr/>
          <a:lstStyle/>
          <a:p>
            <a:pPr algn="just"/>
            <a:r>
              <a:rPr lang="en-US" dirty="0" smtClean="0"/>
              <a:t>Each branch in the if-then-else statement can be any command including another if-then-else statement. </a:t>
            </a:r>
          </a:p>
          <a:p>
            <a:pPr algn="just"/>
            <a:r>
              <a:rPr lang="en-US" dirty="0" smtClean="0"/>
              <a:t>When an if-then-else statement is found in either the true or false branch of an if-then-else command, it is called a nested if</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28604"/>
            <a:ext cx="7772400" cy="5591196"/>
          </a:xfrm>
        </p:spPr>
        <p:txBody>
          <a:bodyPr>
            <a:normAutofit fontScale="77500" lnSpcReduction="20000"/>
          </a:bodyPr>
          <a:lstStyle/>
          <a:p>
            <a:pPr>
              <a:buNone/>
            </a:pPr>
            <a:r>
              <a:rPr lang="en-GB" b="1" i="1" dirty="0" smtClean="0"/>
              <a:t>if ( $score &gt;= 90 )</a:t>
            </a:r>
            <a:r>
              <a:rPr lang="en-IN" b="1" i="1" dirty="0" smtClean="0"/>
              <a:t> </a:t>
            </a:r>
            <a:r>
              <a:rPr lang="en-GB" b="1" i="1" dirty="0" smtClean="0"/>
              <a:t>then</a:t>
            </a:r>
            <a:endParaRPr lang="en-IN" b="1" dirty="0" smtClean="0"/>
          </a:p>
          <a:p>
            <a:pPr>
              <a:buNone/>
            </a:pPr>
            <a:r>
              <a:rPr lang="en-GB" b="1" i="1" dirty="0" smtClean="0"/>
              <a:t>	set  grade=A</a:t>
            </a:r>
            <a:endParaRPr lang="en-IN" b="1" dirty="0" smtClean="0"/>
          </a:p>
          <a:p>
            <a:pPr>
              <a:buNone/>
            </a:pPr>
            <a:r>
              <a:rPr lang="en-GB" b="1" i="1" dirty="0" smtClean="0"/>
              <a:t>else</a:t>
            </a:r>
          </a:p>
          <a:p>
            <a:pPr>
              <a:buNone/>
            </a:pPr>
            <a:r>
              <a:rPr lang="en-GB" b="1" i="1" dirty="0" smtClean="0"/>
              <a:t>if ( $score &gt;= 80 )</a:t>
            </a:r>
            <a:r>
              <a:rPr lang="en-IN" b="1" i="1" dirty="0" smtClean="0"/>
              <a:t> </a:t>
            </a:r>
            <a:r>
              <a:rPr lang="en-GB" b="1" i="1" dirty="0" smtClean="0"/>
              <a:t>then</a:t>
            </a:r>
            <a:endParaRPr lang="en-IN" b="1" dirty="0" smtClean="0"/>
          </a:p>
          <a:p>
            <a:pPr>
              <a:buNone/>
            </a:pPr>
            <a:r>
              <a:rPr lang="en-GB" b="1" i="1" dirty="0" smtClean="0"/>
              <a:t>	set  grade=B</a:t>
            </a:r>
            <a:endParaRPr lang="en-IN" b="1" dirty="0" smtClean="0"/>
          </a:p>
          <a:p>
            <a:pPr>
              <a:buNone/>
            </a:pPr>
            <a:r>
              <a:rPr lang="en-GB" b="1" i="1" dirty="0" smtClean="0"/>
              <a:t>else</a:t>
            </a:r>
          </a:p>
          <a:p>
            <a:pPr>
              <a:buNone/>
            </a:pPr>
            <a:r>
              <a:rPr lang="en-GB" b="1" i="1" dirty="0" smtClean="0"/>
              <a:t>if ( $score &gt;= 70 )</a:t>
            </a:r>
            <a:r>
              <a:rPr lang="en-IN" b="1" i="1" dirty="0" smtClean="0"/>
              <a:t> </a:t>
            </a:r>
            <a:r>
              <a:rPr lang="en-GB" b="1" i="1" dirty="0" smtClean="0"/>
              <a:t>then</a:t>
            </a:r>
            <a:endParaRPr lang="en-IN" b="1" dirty="0" smtClean="0"/>
          </a:p>
          <a:p>
            <a:pPr>
              <a:buNone/>
            </a:pPr>
            <a:r>
              <a:rPr lang="en-GB" b="1" i="1" dirty="0" smtClean="0"/>
              <a:t>	set grade=C</a:t>
            </a:r>
            <a:endParaRPr lang="en-IN" b="1" dirty="0" smtClean="0"/>
          </a:p>
          <a:p>
            <a:pPr>
              <a:buNone/>
            </a:pPr>
            <a:r>
              <a:rPr lang="en-GB" b="1" i="1" dirty="0" smtClean="0"/>
              <a:t>else</a:t>
            </a:r>
          </a:p>
          <a:p>
            <a:pPr>
              <a:buNone/>
            </a:pPr>
            <a:r>
              <a:rPr lang="en-GB" b="1" i="1" dirty="0" smtClean="0"/>
              <a:t>if ( $score &gt;= 60 )</a:t>
            </a:r>
            <a:r>
              <a:rPr lang="en-IN" b="1" i="1" dirty="0" smtClean="0"/>
              <a:t> </a:t>
            </a:r>
            <a:r>
              <a:rPr lang="en-GB" b="1" i="1" dirty="0" smtClean="0"/>
              <a:t>then</a:t>
            </a:r>
            <a:endParaRPr lang="en-IN" b="1" dirty="0" smtClean="0"/>
          </a:p>
          <a:p>
            <a:pPr>
              <a:buNone/>
            </a:pPr>
            <a:r>
              <a:rPr lang="en-GB" b="1" i="1" dirty="0" smtClean="0"/>
              <a:t>	set  grade=D</a:t>
            </a:r>
            <a:endParaRPr lang="en-IN" b="1" dirty="0" smtClean="0"/>
          </a:p>
          <a:p>
            <a:pPr>
              <a:buNone/>
            </a:pPr>
            <a:r>
              <a:rPr lang="en-GB" b="1" i="1" dirty="0" smtClean="0"/>
              <a:t>else</a:t>
            </a:r>
            <a:endParaRPr lang="en-IN" b="1" dirty="0" smtClean="0"/>
          </a:p>
          <a:p>
            <a:pPr>
              <a:buNone/>
            </a:pPr>
            <a:r>
              <a:rPr lang="en-GB" b="1" i="1" dirty="0" smtClean="0"/>
              <a:t>	set  grade=F</a:t>
            </a:r>
            <a:endParaRPr lang="en-IN" b="1" dirty="0" smtClean="0"/>
          </a:p>
          <a:p>
            <a:pPr>
              <a:buNone/>
            </a:pPr>
            <a:r>
              <a:rPr lang="en-GB" b="1" i="1" dirty="0" err="1" smtClean="0"/>
              <a:t>endif</a:t>
            </a:r>
            <a:endParaRPr lang="en-GB" b="1" i="1" dirty="0" smtClean="0"/>
          </a:p>
          <a:p>
            <a:pPr>
              <a:buNone/>
            </a:pPr>
            <a:r>
              <a:rPr lang="en-GB" b="1" i="1" dirty="0" err="1" smtClean="0"/>
              <a:t>endif</a:t>
            </a:r>
            <a:endParaRPr lang="en-GB" b="1" i="1" dirty="0" smtClean="0"/>
          </a:p>
          <a:p>
            <a:pPr>
              <a:buNone/>
            </a:pPr>
            <a:r>
              <a:rPr lang="en-GB" b="1" i="1" dirty="0" err="1" smtClean="0"/>
              <a:t>endif</a:t>
            </a:r>
            <a:endParaRPr lang="en-GB" b="1" i="1" dirty="0" smtClean="0"/>
          </a:p>
          <a:p>
            <a:pPr>
              <a:buNone/>
            </a:pPr>
            <a:r>
              <a:rPr lang="en-GB" b="1" i="1" dirty="0" err="1" smtClean="0"/>
              <a:t>endif</a:t>
            </a:r>
            <a:endParaRPr lang="en-IN" b="1" dirty="0" smtClean="0"/>
          </a:p>
          <a:p>
            <a:endParaRPr lang="en-IN"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Script</a:t>
            </a:r>
            <a:endParaRPr lang="en-US" dirty="0"/>
          </a:p>
        </p:txBody>
      </p:sp>
      <p:sp>
        <p:nvSpPr>
          <p:cNvPr id="3" name="Content Placeholder 2"/>
          <p:cNvSpPr>
            <a:spLocks noGrp="1"/>
          </p:cNvSpPr>
          <p:nvPr>
            <p:ph sz="quarter" idx="1"/>
          </p:nvPr>
        </p:nvSpPr>
        <p:spPr/>
        <p:txBody>
          <a:bodyPr>
            <a:normAutofit/>
          </a:bodyPr>
          <a:lstStyle/>
          <a:p>
            <a:pPr algn="just"/>
            <a:r>
              <a:rPr lang="en-GB" dirty="0" smtClean="0"/>
              <a:t>A shell script is a text file that contains executable commands.</a:t>
            </a:r>
          </a:p>
          <a:p>
            <a:r>
              <a:rPr lang="en-GB" b="1" dirty="0" smtClean="0"/>
              <a:t>Script Components</a:t>
            </a:r>
            <a:endParaRPr lang="en-US" dirty="0" smtClean="0"/>
          </a:p>
          <a:p>
            <a:pPr algn="just">
              <a:buNone/>
            </a:pPr>
            <a:r>
              <a:rPr lang="en-GB" dirty="0" smtClean="0"/>
              <a:t>	Every script has three parts:.</a:t>
            </a:r>
            <a:endParaRPr lang="en-US" dirty="0" smtClean="0"/>
          </a:p>
          <a:p>
            <a:pPr algn="just"/>
            <a:r>
              <a:rPr lang="en-GB" b="1" dirty="0" smtClean="0"/>
              <a:t>Interpreter Designator Line</a:t>
            </a:r>
            <a:endParaRPr lang="en-US" dirty="0" smtClean="0"/>
          </a:p>
          <a:p>
            <a:r>
              <a:rPr lang="en-GB" b="1" dirty="0" smtClean="0"/>
              <a:t>Comments</a:t>
            </a:r>
            <a:endParaRPr lang="en-US" dirty="0" smtClean="0"/>
          </a:p>
          <a:p>
            <a:pPr algn="just"/>
            <a:r>
              <a:rPr lang="en-GB" b="1" dirty="0" smtClean="0"/>
              <a:t>Commands</a:t>
            </a: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274638"/>
            <a:ext cx="7758138" cy="725470"/>
          </a:xfrm>
        </p:spPr>
        <p:txBody>
          <a:bodyPr>
            <a:normAutofit fontScale="90000"/>
          </a:bodyPr>
          <a:lstStyle/>
          <a:p>
            <a:r>
              <a:rPr lang="en-IN" dirty="0" smtClean="0"/>
              <a:t/>
            </a:r>
            <a:br>
              <a:rPr lang="en-IN" dirty="0" smtClean="0"/>
            </a:br>
            <a:r>
              <a:rPr lang="en-GB" b="1" dirty="0" smtClean="0"/>
              <a:t> </a:t>
            </a:r>
            <a:r>
              <a:rPr lang="en-GB" b="1" dirty="0" err="1" smtClean="0"/>
              <a:t>Multiway</a:t>
            </a:r>
            <a:r>
              <a:rPr lang="en-GB" b="1" dirty="0" smtClean="0"/>
              <a:t> selection</a:t>
            </a:r>
            <a:endParaRPr lang="en-IN" dirty="0"/>
          </a:p>
        </p:txBody>
      </p:sp>
      <p:sp>
        <p:nvSpPr>
          <p:cNvPr id="3" name="Content Placeholder 2"/>
          <p:cNvSpPr>
            <a:spLocks noGrp="1"/>
          </p:cNvSpPr>
          <p:nvPr>
            <p:ph sz="quarter" idx="1"/>
          </p:nvPr>
        </p:nvSpPr>
        <p:spPr>
          <a:xfrm>
            <a:off x="914400" y="1142984"/>
            <a:ext cx="7772400" cy="4876816"/>
          </a:xfrm>
        </p:spPr>
        <p:txBody>
          <a:bodyPr/>
          <a:lstStyle/>
          <a:p>
            <a:pPr algn="just"/>
            <a:r>
              <a:rPr lang="en-GB" dirty="0" smtClean="0"/>
              <a:t>The C shell implements multiway selection with the switch statement.</a:t>
            </a:r>
          </a:p>
          <a:p>
            <a:pPr algn="just"/>
            <a:r>
              <a:rPr lang="en-GB" dirty="0" smtClean="0"/>
              <a:t> Given a string and a list of pattern alternatives, the switch statement matches the string against each of the pattern in sequence.</a:t>
            </a:r>
          </a:p>
          <a:p>
            <a:pPr algn="just"/>
            <a:r>
              <a:rPr lang="en-GB" dirty="0" smtClean="0"/>
              <a:t> The first pattern that matches the string gets the action. </a:t>
            </a:r>
          </a:p>
          <a:p>
            <a:pPr algn="just"/>
            <a:r>
              <a:rPr lang="en-GB" dirty="0" smtClean="0"/>
              <a:t>If no patterns match, the switch statement continues with the next command.</a:t>
            </a:r>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switch syntax</a:t>
            </a:r>
            <a:r>
              <a:rPr lang="en-IN" dirty="0" smtClean="0"/>
              <a:t/>
            </a:r>
            <a:br>
              <a:rPr lang="en-IN" dirty="0" smtClean="0"/>
            </a:br>
            <a:endParaRPr lang="en-IN" dirty="0"/>
          </a:p>
        </p:txBody>
      </p:sp>
      <p:sp>
        <p:nvSpPr>
          <p:cNvPr id="3" name="Content Placeholder 2"/>
          <p:cNvSpPr>
            <a:spLocks noGrp="1"/>
          </p:cNvSpPr>
          <p:nvPr>
            <p:ph sz="quarter" idx="1"/>
          </p:nvPr>
        </p:nvSpPr>
        <p:spPr>
          <a:xfrm>
            <a:off x="914400" y="857232"/>
            <a:ext cx="7772400" cy="5162568"/>
          </a:xfrm>
        </p:spPr>
        <p:txBody>
          <a:bodyPr>
            <a:normAutofit/>
          </a:bodyPr>
          <a:lstStyle/>
          <a:p>
            <a:pPr algn="just"/>
            <a:r>
              <a:rPr lang="en-GB" dirty="0" smtClean="0"/>
              <a:t>The command starts with the string, enclosed in </a:t>
            </a:r>
            <a:r>
              <a:rPr lang="en-GB" dirty="0" err="1" smtClean="0"/>
              <a:t>paranthesis</a:t>
            </a:r>
            <a:r>
              <a:rPr lang="en-GB" dirty="0" smtClean="0"/>
              <a:t>, that is to be evaluated</a:t>
            </a:r>
          </a:p>
          <a:p>
            <a:pPr algn="just"/>
            <a:r>
              <a:rPr lang="en-GB" dirty="0" smtClean="0"/>
              <a:t> </a:t>
            </a:r>
            <a:r>
              <a:rPr lang="en-US" dirty="0" smtClean="0"/>
              <a:t>it ends with an end switch token </a:t>
            </a:r>
            <a:r>
              <a:rPr lang="en-US" b="1" dirty="0" err="1" smtClean="0"/>
              <a:t>endsw</a:t>
            </a:r>
            <a:endParaRPr lang="en-US" b="1" dirty="0" smtClean="0"/>
          </a:p>
          <a:p>
            <a:pPr algn="just"/>
            <a:r>
              <a:rPr lang="en-US" dirty="0" smtClean="0"/>
              <a:t>Between the start and end switch is the </a:t>
            </a:r>
            <a:r>
              <a:rPr lang="en-US" b="1" dirty="0" smtClean="0"/>
              <a:t>pattern lists</a:t>
            </a:r>
            <a:endParaRPr lang="en-US" sz="3600" dirty="0" smtClean="0">
              <a:latin typeface="+mj-lt"/>
            </a:endParaRPr>
          </a:p>
          <a:p>
            <a:pPr algn="just">
              <a:buNone/>
            </a:pPr>
            <a:r>
              <a:rPr lang="en-US" sz="3600" dirty="0" smtClean="0">
                <a:latin typeface="+mj-lt"/>
              </a:rPr>
              <a:t>case syntax</a:t>
            </a:r>
          </a:p>
          <a:p>
            <a:pPr algn="just">
              <a:buFont typeface="Arial" pitchFamily="34" charset="0"/>
              <a:buChar char="•"/>
            </a:pPr>
            <a:r>
              <a:rPr lang="en-IN" dirty="0" smtClean="0"/>
              <a:t>For every pattern that needs to be tested, a separate pattern is defined in the pattern list</a:t>
            </a:r>
          </a:p>
          <a:p>
            <a:pPr algn="just">
              <a:buFont typeface="Arial" pitchFamily="34" charset="0"/>
              <a:buChar char="•"/>
            </a:pPr>
            <a:r>
              <a:rPr lang="en-IN" dirty="0" smtClean="0"/>
              <a:t>The pattern is identified by the keyword </a:t>
            </a:r>
            <a:r>
              <a:rPr lang="en-IN" b="1" dirty="0" smtClean="0"/>
              <a:t>case</a:t>
            </a:r>
            <a:r>
              <a:rPr lang="en-IN" dirty="0" smtClean="0"/>
              <a:t> followed by the pattern terminated by colon</a:t>
            </a:r>
          </a:p>
          <a:p>
            <a:pPr algn="just">
              <a:buFont typeface="Arial" pitchFamily="34" charset="0"/>
              <a:buChar char="•"/>
            </a:pPr>
            <a:r>
              <a:rPr lang="en-IN" b="1" dirty="0" smtClean="0"/>
              <a:t>case  string constant:</a:t>
            </a:r>
          </a:p>
          <a:p>
            <a:pPr algn="just"/>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normAutofit fontScale="92500" lnSpcReduction="10000"/>
          </a:bodyPr>
          <a:lstStyle/>
          <a:p>
            <a:pPr>
              <a:buNone/>
            </a:pPr>
            <a:r>
              <a:rPr lang="en-GB" b="1" dirty="0" smtClean="0"/>
              <a:t>switch  ($digit)</a:t>
            </a:r>
          </a:p>
          <a:p>
            <a:pPr>
              <a:buNone/>
            </a:pPr>
            <a:r>
              <a:rPr lang="en-GB" b="1" dirty="0" smtClean="0"/>
              <a:t>case  0 : </a:t>
            </a:r>
          </a:p>
          <a:p>
            <a:pPr>
              <a:buNone/>
            </a:pPr>
            <a:r>
              <a:rPr lang="en-GB" b="1" dirty="0" smtClean="0"/>
              <a:t>		echo  Zero</a:t>
            </a:r>
          </a:p>
          <a:p>
            <a:pPr>
              <a:buNone/>
            </a:pPr>
            <a:r>
              <a:rPr lang="en-GB" b="1" dirty="0" smtClean="0"/>
              <a:t>		</a:t>
            </a:r>
            <a:r>
              <a:rPr lang="en-GB" b="1" dirty="0" err="1" smtClean="0"/>
              <a:t>breaksw</a:t>
            </a:r>
            <a:endParaRPr lang="en-IN" b="1" dirty="0" smtClean="0"/>
          </a:p>
          <a:p>
            <a:pPr>
              <a:buNone/>
            </a:pPr>
            <a:r>
              <a:rPr lang="en-GB" b="1" dirty="0" smtClean="0"/>
              <a:t> case  1 : </a:t>
            </a:r>
          </a:p>
          <a:p>
            <a:pPr>
              <a:buNone/>
            </a:pPr>
            <a:r>
              <a:rPr lang="en-GB" b="1" dirty="0" smtClean="0"/>
              <a:t>		echo  One</a:t>
            </a:r>
          </a:p>
          <a:p>
            <a:pPr>
              <a:buNone/>
            </a:pPr>
            <a:r>
              <a:rPr lang="en-GB" b="1" dirty="0" smtClean="0"/>
              <a:t>		</a:t>
            </a:r>
            <a:r>
              <a:rPr lang="en-GB" b="1" dirty="0" err="1" smtClean="0"/>
              <a:t>breaksw</a:t>
            </a:r>
            <a:endParaRPr lang="en-IN" b="1" dirty="0" smtClean="0"/>
          </a:p>
          <a:p>
            <a:pPr>
              <a:buNone/>
            </a:pPr>
            <a:r>
              <a:rPr lang="en-GB" b="1" dirty="0" smtClean="0"/>
              <a:t>default: </a:t>
            </a:r>
          </a:p>
          <a:p>
            <a:pPr>
              <a:buNone/>
            </a:pPr>
            <a:r>
              <a:rPr lang="en-GB" b="1" dirty="0" smtClean="0"/>
              <a:t>		echo  “Not valid”</a:t>
            </a:r>
          </a:p>
          <a:p>
            <a:pPr>
              <a:buNone/>
            </a:pPr>
            <a:r>
              <a:rPr lang="en-GB" b="1" dirty="0" smtClean="0"/>
              <a:t>		</a:t>
            </a:r>
            <a:r>
              <a:rPr lang="en-GB" b="1" dirty="0" err="1" smtClean="0"/>
              <a:t>breaksw</a:t>
            </a:r>
            <a:endParaRPr lang="en-IN" b="1" dirty="0" smtClean="0"/>
          </a:p>
          <a:p>
            <a:pPr>
              <a:buNone/>
            </a:pPr>
            <a:r>
              <a:rPr lang="en-IN" b="1" dirty="0" err="1" smtClean="0"/>
              <a:t>endsw</a:t>
            </a:r>
            <a:endParaRPr lang="en-IN" b="1" dirty="0" smtClean="0"/>
          </a:p>
          <a:p>
            <a:endParaRPr lang="en-IN"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normAutofit fontScale="90000"/>
          </a:bodyPr>
          <a:lstStyle/>
          <a:p>
            <a:r>
              <a:rPr lang="en-IN" dirty="0" smtClean="0"/>
              <a:t/>
            </a:r>
            <a:br>
              <a:rPr lang="en-IN" dirty="0" smtClean="0"/>
            </a:br>
            <a:r>
              <a:rPr lang="en-GB" b="1" dirty="0" smtClean="0"/>
              <a:t> Repetition</a:t>
            </a:r>
            <a:endParaRPr lang="en-IN" dirty="0"/>
          </a:p>
        </p:txBody>
      </p:sp>
      <p:sp>
        <p:nvSpPr>
          <p:cNvPr id="3" name="Content Placeholder 2"/>
          <p:cNvSpPr>
            <a:spLocks noGrp="1"/>
          </p:cNvSpPr>
          <p:nvPr>
            <p:ph sz="quarter" idx="1"/>
          </p:nvPr>
        </p:nvSpPr>
        <p:spPr>
          <a:xfrm>
            <a:off x="914400" y="1071546"/>
            <a:ext cx="7772400" cy="4948254"/>
          </a:xfrm>
        </p:spPr>
        <p:txBody>
          <a:bodyPr/>
          <a:lstStyle/>
          <a:p>
            <a:pPr algn="just"/>
            <a:r>
              <a:rPr lang="en-GB" dirty="0" smtClean="0"/>
              <a:t>A loop is an action or a series of actions repeated under the control of loop criteria written by the programmer. </a:t>
            </a:r>
          </a:p>
          <a:p>
            <a:pPr algn="just"/>
            <a:r>
              <a:rPr lang="en-GB" dirty="0" smtClean="0"/>
              <a:t>Each loop tests the criteria. If the criteria tests valid, the loop continues, if it tests invalid, the loop terminates. </a:t>
            </a:r>
          </a:p>
          <a:p>
            <a:pPr algn="just"/>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while loop</a:t>
            </a:r>
            <a:endParaRPr lang="en-IN" dirty="0"/>
          </a:p>
        </p:txBody>
      </p:sp>
      <p:sp>
        <p:nvSpPr>
          <p:cNvPr id="3" name="Content Placeholder 2"/>
          <p:cNvSpPr>
            <a:spLocks noGrp="1"/>
          </p:cNvSpPr>
          <p:nvPr>
            <p:ph sz="quarter" idx="1"/>
          </p:nvPr>
        </p:nvSpPr>
        <p:spPr/>
        <p:txBody>
          <a:bodyPr/>
          <a:lstStyle/>
          <a:p>
            <a:pPr algn="just"/>
            <a:r>
              <a:rPr lang="en-US" dirty="0" smtClean="0"/>
              <a:t>The while loop is a basic expression-controlled loop. </a:t>
            </a:r>
          </a:p>
          <a:p>
            <a:pPr algn="just"/>
            <a:r>
              <a:rPr lang="en-US" dirty="0" smtClean="0"/>
              <a:t>Loop body is executed as long as the expression is true</a:t>
            </a:r>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syntax</a:t>
            </a:r>
            <a:endParaRPr lang="en-US" dirty="0"/>
          </a:p>
        </p:txBody>
      </p:sp>
      <p:sp>
        <p:nvSpPr>
          <p:cNvPr id="3" name="Content Placeholder 2"/>
          <p:cNvSpPr>
            <a:spLocks noGrp="1"/>
          </p:cNvSpPr>
          <p:nvPr>
            <p:ph sz="quarter" idx="1"/>
          </p:nvPr>
        </p:nvSpPr>
        <p:spPr/>
        <p:txBody>
          <a:bodyPr/>
          <a:lstStyle/>
          <a:p>
            <a:pPr>
              <a:buNone/>
            </a:pPr>
            <a:r>
              <a:rPr lang="en-US" b="1" dirty="0" smtClean="0"/>
              <a:t>while    (expression) </a:t>
            </a:r>
          </a:p>
          <a:p>
            <a:pPr>
              <a:buNone/>
            </a:pPr>
            <a:r>
              <a:rPr lang="en-US" b="1" dirty="0" smtClean="0"/>
              <a:t>	</a:t>
            </a:r>
          </a:p>
          <a:p>
            <a:pPr lvl="1">
              <a:buNone/>
            </a:pPr>
            <a:r>
              <a:rPr lang="en-US" b="1" dirty="0" smtClean="0"/>
              <a:t>action</a:t>
            </a:r>
          </a:p>
          <a:p>
            <a:pPr>
              <a:buNone/>
            </a:pPr>
            <a:r>
              <a:rPr lang="en-US" b="1" dirty="0" smtClean="0"/>
              <a:t>	action</a:t>
            </a:r>
          </a:p>
          <a:p>
            <a:endParaRPr lang="en-US" b="1" dirty="0" smtClean="0"/>
          </a:p>
          <a:p>
            <a:pPr>
              <a:buNone/>
            </a:pPr>
            <a:r>
              <a:rPr lang="en-US" b="1" dirty="0" smtClean="0"/>
              <a:t>	end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714356"/>
            <a:ext cx="7772400" cy="5305444"/>
          </a:xfrm>
        </p:spPr>
        <p:txBody>
          <a:bodyPr/>
          <a:lstStyle/>
          <a:p>
            <a:pPr>
              <a:buNone/>
            </a:pPr>
            <a:r>
              <a:rPr lang="en-GB" b="1" i="1" dirty="0" err="1" smtClean="0"/>
              <a:t>i</a:t>
            </a:r>
            <a:r>
              <a:rPr lang="en-GB" b="1" i="1" dirty="0" smtClean="0"/>
              <a:t>=0</a:t>
            </a:r>
            <a:endParaRPr lang="en-IN" b="1" dirty="0" smtClean="0"/>
          </a:p>
          <a:p>
            <a:pPr>
              <a:buNone/>
            </a:pPr>
            <a:r>
              <a:rPr lang="en-GB" b="1" i="1" dirty="0" smtClean="0"/>
              <a:t>while  ( </a:t>
            </a:r>
            <a:r>
              <a:rPr lang="en-GB" b="1" i="1" dirty="0" err="1" smtClean="0"/>
              <a:t>i</a:t>
            </a:r>
            <a:r>
              <a:rPr lang="en-GB" b="1" i="1" dirty="0" smtClean="0"/>
              <a:t> &lt; 5 )</a:t>
            </a:r>
            <a:endParaRPr lang="en-IN" b="1" dirty="0" smtClean="0"/>
          </a:p>
          <a:p>
            <a:pPr>
              <a:buNone/>
            </a:pPr>
            <a:r>
              <a:rPr lang="en-GB" b="1" i="1" dirty="0" smtClean="0"/>
              <a:t>	echo  $</a:t>
            </a:r>
            <a:r>
              <a:rPr lang="en-GB" b="1" i="1" dirty="0" err="1" smtClean="0"/>
              <a:t>i</a:t>
            </a:r>
            <a:endParaRPr lang="en-GB" b="1" i="1" dirty="0" smtClean="0"/>
          </a:p>
          <a:p>
            <a:pPr>
              <a:buNone/>
            </a:pPr>
            <a:r>
              <a:rPr lang="en-GB" b="1" i="1" dirty="0" smtClean="0"/>
              <a:t>	@  </a:t>
            </a:r>
            <a:r>
              <a:rPr lang="en-GB" b="1" i="1" dirty="0" err="1" smtClean="0"/>
              <a:t>i</a:t>
            </a:r>
            <a:r>
              <a:rPr lang="en-GB" b="1" i="1" dirty="0" smtClean="0"/>
              <a:t> = $</a:t>
            </a:r>
            <a:r>
              <a:rPr lang="en-GB" b="1" i="1" dirty="0" err="1" smtClean="0"/>
              <a:t>i</a:t>
            </a:r>
            <a:r>
              <a:rPr lang="en-GB" b="1" i="1" dirty="0" smtClean="0"/>
              <a:t> + 1 </a:t>
            </a:r>
          </a:p>
          <a:p>
            <a:pPr>
              <a:buNone/>
            </a:pPr>
            <a:r>
              <a:rPr lang="en-GB" b="1" i="1" dirty="0" smtClean="0"/>
              <a:t>end</a:t>
            </a:r>
            <a:endParaRPr lang="en-IN" b="1" dirty="0" smtClean="0"/>
          </a:p>
          <a:p>
            <a:pPr>
              <a:buNone/>
            </a:pPr>
            <a:endParaRPr lang="en-IN" b="1" dirty="0" smtClean="0"/>
          </a:p>
          <a:p>
            <a:endParaRPr lang="en-IN" b="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normAutofit fontScale="90000"/>
          </a:bodyPr>
          <a:lstStyle/>
          <a:p>
            <a:r>
              <a:rPr lang="en-IN" dirty="0" smtClean="0"/>
              <a:t/>
            </a:r>
            <a:br>
              <a:rPr lang="en-IN" dirty="0" smtClean="0"/>
            </a:br>
            <a:r>
              <a:rPr lang="en-GB" b="1" dirty="0" smtClean="0"/>
              <a:t> The </a:t>
            </a:r>
            <a:r>
              <a:rPr lang="en-GB" b="1" dirty="0" err="1" smtClean="0"/>
              <a:t>foreach</a:t>
            </a:r>
            <a:r>
              <a:rPr lang="en-GB" b="1" dirty="0" smtClean="0"/>
              <a:t> Loop </a:t>
            </a:r>
            <a:r>
              <a:rPr lang="en-IN" dirty="0" smtClean="0"/>
              <a:t>	</a:t>
            </a:r>
            <a:endParaRPr lang="en-IN" dirty="0"/>
          </a:p>
        </p:txBody>
      </p:sp>
      <p:sp>
        <p:nvSpPr>
          <p:cNvPr id="3" name="Content Placeholder 2"/>
          <p:cNvSpPr>
            <a:spLocks noGrp="1"/>
          </p:cNvSpPr>
          <p:nvPr>
            <p:ph sz="quarter" idx="1"/>
          </p:nvPr>
        </p:nvSpPr>
        <p:spPr>
          <a:xfrm>
            <a:off x="914400" y="1285860"/>
            <a:ext cx="7772400" cy="4733940"/>
          </a:xfrm>
        </p:spPr>
        <p:txBody>
          <a:bodyPr/>
          <a:lstStyle/>
          <a:p>
            <a:r>
              <a:rPr lang="en-GB" dirty="0" smtClean="0"/>
              <a:t>List controlled loop</a:t>
            </a:r>
            <a:endParaRPr lang="en-IN" dirty="0" smtClean="0"/>
          </a:p>
          <a:p>
            <a:endParaRPr lang="en-IN" dirty="0" smtClean="0"/>
          </a:p>
          <a:p>
            <a:pPr>
              <a:buNone/>
            </a:pPr>
            <a:r>
              <a:rPr lang="en-GB" b="1" i="1" dirty="0" err="1" smtClean="0"/>
              <a:t>foreach</a:t>
            </a:r>
            <a:r>
              <a:rPr lang="en-GB" b="1" i="1" dirty="0" smtClean="0"/>
              <a:t>  variable   (list)</a:t>
            </a:r>
            <a:endParaRPr lang="en-IN" b="1" dirty="0" smtClean="0"/>
          </a:p>
          <a:p>
            <a:pPr>
              <a:buNone/>
            </a:pPr>
            <a:endParaRPr lang="en-IN" b="1" dirty="0" smtClean="0"/>
          </a:p>
          <a:p>
            <a:pPr>
              <a:buNone/>
            </a:pPr>
            <a:r>
              <a:rPr lang="en-GB" b="1" i="1" dirty="0" smtClean="0"/>
              <a:t>	action</a:t>
            </a:r>
            <a:endParaRPr lang="en-IN" b="1" dirty="0" smtClean="0"/>
          </a:p>
          <a:p>
            <a:pPr>
              <a:buNone/>
            </a:pPr>
            <a:r>
              <a:rPr lang="en-GB" b="1" i="1" dirty="0" smtClean="0"/>
              <a:t>	action</a:t>
            </a:r>
            <a:endParaRPr lang="en-IN" b="1" dirty="0" smtClean="0"/>
          </a:p>
          <a:p>
            <a:pPr>
              <a:buNone/>
            </a:pPr>
            <a:r>
              <a:rPr lang="en-GB" b="1" i="1" dirty="0" smtClean="0"/>
              <a:t>	</a:t>
            </a:r>
          </a:p>
          <a:p>
            <a:pPr>
              <a:buNone/>
            </a:pPr>
            <a:r>
              <a:rPr lang="en-GB" b="1" i="1" dirty="0" smtClean="0"/>
              <a:t>end</a:t>
            </a:r>
            <a:endParaRPr lang="en-IN" b="1" dirty="0" smtClean="0"/>
          </a:p>
          <a:p>
            <a:pPr algn="just"/>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42918"/>
            <a:ext cx="7772400" cy="5376882"/>
          </a:xfrm>
        </p:spPr>
        <p:txBody>
          <a:bodyPr/>
          <a:lstStyle/>
          <a:p>
            <a:pPr>
              <a:buNone/>
            </a:pPr>
            <a:r>
              <a:rPr lang="en-GB" b="1" i="1" dirty="0" smtClean="0"/>
              <a:t>#!/bin/</a:t>
            </a:r>
            <a:r>
              <a:rPr lang="en-GB" b="1" i="1" dirty="0" err="1" smtClean="0"/>
              <a:t>csh</a:t>
            </a:r>
            <a:endParaRPr lang="en-IN" b="1" dirty="0" smtClean="0"/>
          </a:p>
          <a:p>
            <a:pPr>
              <a:buNone/>
            </a:pPr>
            <a:r>
              <a:rPr lang="en-GB" b="1" i="1" dirty="0" smtClean="0"/>
              <a:t># Script: loopFor.scr</a:t>
            </a:r>
            <a:endParaRPr lang="en-IN" b="1" dirty="0" smtClean="0"/>
          </a:p>
          <a:p>
            <a:pPr>
              <a:buNone/>
            </a:pPr>
            <a:r>
              <a:rPr lang="en-GB" b="1" i="1" dirty="0" smtClean="0"/>
              <a:t># Demonstrate a simple for each loop</a:t>
            </a:r>
            <a:endParaRPr lang="en-IN" b="1" dirty="0" smtClean="0"/>
          </a:p>
          <a:p>
            <a:pPr>
              <a:buNone/>
            </a:pPr>
            <a:r>
              <a:rPr lang="en-GB" b="1" i="1" dirty="0" smtClean="0"/>
              <a:t> </a:t>
            </a:r>
            <a:endParaRPr lang="en-IN" b="1" dirty="0" smtClean="0"/>
          </a:p>
          <a:p>
            <a:pPr>
              <a:buNone/>
            </a:pPr>
            <a:r>
              <a:rPr lang="en-GB" b="1" i="1" dirty="0" err="1" smtClean="0"/>
              <a:t>foreach</a:t>
            </a:r>
            <a:r>
              <a:rPr lang="en-GB" b="1" i="1" dirty="0" smtClean="0"/>
              <a:t>  </a:t>
            </a:r>
            <a:r>
              <a:rPr lang="en-GB" b="1" i="1" dirty="0" err="1" smtClean="0"/>
              <a:t>i</a:t>
            </a:r>
            <a:r>
              <a:rPr lang="en-GB" b="1" i="1" dirty="0" smtClean="0"/>
              <a:t>  (1 2 3 4 5)</a:t>
            </a:r>
            <a:endParaRPr lang="en-IN" b="1" dirty="0" smtClean="0"/>
          </a:p>
          <a:p>
            <a:pPr>
              <a:buNone/>
            </a:pPr>
            <a:r>
              <a:rPr lang="en-GB" b="1" i="1" dirty="0" smtClean="0"/>
              <a:t>	echo $</a:t>
            </a:r>
            <a:r>
              <a:rPr lang="en-GB" b="1" i="1" dirty="0" err="1" smtClean="0"/>
              <a:t>i</a:t>
            </a:r>
            <a:endParaRPr lang="en-IN" b="1" dirty="0" smtClean="0"/>
          </a:p>
          <a:p>
            <a:pPr>
              <a:buNone/>
            </a:pPr>
            <a:r>
              <a:rPr lang="en-GB" b="1" i="1" dirty="0" smtClean="0"/>
              <a:t>end</a:t>
            </a:r>
            <a:endParaRPr lang="en-IN" b="1" dirty="0" smtClean="0"/>
          </a:p>
          <a:p>
            <a:pPr lvl="1"/>
            <a:endParaRPr lang="en-IN"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82594"/>
          </a:xfrm>
        </p:spPr>
        <p:txBody>
          <a:bodyPr>
            <a:normAutofit fontScale="90000"/>
          </a:bodyPr>
          <a:lstStyle/>
          <a:p>
            <a:r>
              <a:rPr lang="en-IN" dirty="0" smtClean="0"/>
              <a:t/>
            </a:r>
            <a:br>
              <a:rPr lang="en-IN" dirty="0" smtClean="0"/>
            </a:br>
            <a:r>
              <a:rPr lang="en-GB" b="1" dirty="0" smtClean="0"/>
              <a:t> repeat Loop </a:t>
            </a:r>
            <a:r>
              <a:rPr lang="en-IN" dirty="0" smtClean="0"/>
              <a:t>	</a:t>
            </a:r>
            <a:endParaRPr lang="en-IN" dirty="0"/>
          </a:p>
        </p:txBody>
      </p:sp>
      <p:sp>
        <p:nvSpPr>
          <p:cNvPr id="3" name="Content Placeholder 2"/>
          <p:cNvSpPr>
            <a:spLocks noGrp="1"/>
          </p:cNvSpPr>
          <p:nvPr>
            <p:ph sz="quarter" idx="1"/>
          </p:nvPr>
        </p:nvSpPr>
        <p:spPr>
          <a:xfrm>
            <a:off x="914400" y="928670"/>
            <a:ext cx="7772400" cy="5091130"/>
          </a:xfrm>
        </p:spPr>
        <p:txBody>
          <a:bodyPr/>
          <a:lstStyle/>
          <a:p>
            <a:pPr algn="just"/>
            <a:r>
              <a:rPr lang="en-US" dirty="0" smtClean="0"/>
              <a:t>Executes one command a specific number of times</a:t>
            </a:r>
          </a:p>
          <a:p>
            <a:pPr algn="just"/>
            <a:r>
              <a:rPr lang="en-US" dirty="0" smtClean="0"/>
              <a:t>It requires two parameters</a:t>
            </a:r>
          </a:p>
          <a:p>
            <a:pPr algn="just"/>
            <a:r>
              <a:rPr lang="en-US" dirty="0" smtClean="0"/>
              <a:t>The number of times to loop</a:t>
            </a:r>
            <a:r>
              <a:rPr lang="en-IN" dirty="0" smtClean="0"/>
              <a:t> and single command to be executed</a:t>
            </a:r>
          </a:p>
          <a:p>
            <a:pPr algn="just"/>
            <a:endParaRPr lang="en-IN" dirty="0" smtClean="0"/>
          </a:p>
          <a:p>
            <a:pPr algn="just"/>
            <a:r>
              <a:rPr lang="en-IN" b="1" i="1" dirty="0" smtClean="0"/>
              <a:t>set  </a:t>
            </a:r>
            <a:r>
              <a:rPr lang="en-IN" b="1" i="1" dirty="0" err="1" smtClean="0"/>
              <a:t>looper</a:t>
            </a:r>
            <a:r>
              <a:rPr lang="en-IN" b="1" i="1" dirty="0" smtClean="0"/>
              <a:t> =5</a:t>
            </a:r>
          </a:p>
          <a:p>
            <a:pPr algn="just"/>
            <a:r>
              <a:rPr lang="en-IN" b="1" i="1" dirty="0" smtClean="0"/>
              <a:t>repeat  $</a:t>
            </a:r>
            <a:r>
              <a:rPr lang="en-IN" b="1" i="1" dirty="0" err="1" smtClean="0"/>
              <a:t>looper</a:t>
            </a:r>
            <a:r>
              <a:rPr lang="en-IN" b="1" i="1" dirty="0" smtClean="0"/>
              <a:t>  echo hello</a:t>
            </a:r>
            <a:endParaRPr lang="en-US" b="1" i="1"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Interpreter Designator Line</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The first line of the script is the designator line; it tells UNIX the path to the appropriate shell interpreter. </a:t>
            </a:r>
          </a:p>
          <a:p>
            <a:pPr algn="just"/>
            <a:r>
              <a:rPr lang="en-US" dirty="0" smtClean="0"/>
              <a:t>The designator line begins with a pound sign and a bang (#!). If the designator line is omitted, UNIX will use the interpreter for the current shell, which may not be correct.</a:t>
            </a:r>
          </a:p>
          <a:p>
            <a:pPr algn="just"/>
            <a:r>
              <a:rPr lang="en-US" dirty="0" smtClean="0"/>
              <a:t> It is recommended that you always use the designator line to ensure that the correct interpreter is used</a:t>
            </a:r>
          </a:p>
          <a:p>
            <a:pPr algn="just"/>
            <a:r>
              <a:rPr lang="en-GB" b="1" i="1" dirty="0" smtClean="0"/>
              <a:t>#!/bin/</a:t>
            </a:r>
            <a:r>
              <a:rPr lang="en-GB" b="1" i="1" dirty="0" err="1" smtClean="0"/>
              <a:t>csh</a:t>
            </a:r>
            <a:r>
              <a:rPr lang="en-GB" b="1" i="1" dirty="0" smtClean="0"/>
              <a:t>  	or	#!/</a:t>
            </a:r>
            <a:r>
              <a:rPr lang="en-GB" b="1" i="1" dirty="0" err="1" smtClean="0"/>
              <a:t>usr</a:t>
            </a:r>
            <a:r>
              <a:rPr lang="en-GB" b="1" i="1" dirty="0" smtClean="0"/>
              <a:t>/bin/</a:t>
            </a:r>
            <a:r>
              <a:rPr lang="en-GB" b="1" i="1" dirty="0" err="1" smtClean="0"/>
              <a:t>csh</a:t>
            </a: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Other Loop Control Statements</a:t>
            </a:r>
            <a:r>
              <a:rPr lang="en-IN" dirty="0" smtClean="0"/>
              <a:t/>
            </a:r>
            <a:br>
              <a:rPr lang="en-IN" dirty="0" smtClean="0"/>
            </a:br>
            <a:endParaRPr lang="en-IN" dirty="0"/>
          </a:p>
        </p:txBody>
      </p:sp>
      <p:sp>
        <p:nvSpPr>
          <p:cNvPr id="3" name="Content Placeholder 2"/>
          <p:cNvSpPr>
            <a:spLocks noGrp="1"/>
          </p:cNvSpPr>
          <p:nvPr>
            <p:ph sz="quarter" idx="1"/>
          </p:nvPr>
        </p:nvSpPr>
        <p:spPr/>
        <p:txBody>
          <a:bodyPr/>
          <a:lstStyle/>
          <a:p>
            <a:pPr algn="just"/>
            <a:r>
              <a:rPr lang="en-GB" b="1" dirty="0" smtClean="0"/>
              <a:t>break</a:t>
            </a:r>
            <a:r>
              <a:rPr lang="en-GB" dirty="0" smtClean="0"/>
              <a:t>: The break statement immediately exits from the loop (but not from the script). Processing continues with the first command after the loop. </a:t>
            </a:r>
            <a:endParaRPr lang="en-IN" dirty="0" smtClean="0"/>
          </a:p>
          <a:p>
            <a:pPr algn="just">
              <a:buNone/>
            </a:pPr>
            <a:endParaRPr lang="en-IN" dirty="0" smtClean="0"/>
          </a:p>
          <a:p>
            <a:pPr algn="just"/>
            <a:r>
              <a:rPr lang="en-US" b="1" dirty="0" smtClean="0"/>
              <a:t>continue</a:t>
            </a:r>
            <a:r>
              <a:rPr lang="en-US" dirty="0" smtClean="0"/>
              <a:t>: The continue statement causes the loop to ignore the rest of the body commands and immediately transfers control to the test command. If the loop is not complete, the next iteration begins</a:t>
            </a:r>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25470"/>
          </a:xfrm>
        </p:spPr>
        <p:txBody>
          <a:bodyPr>
            <a:normAutofit fontScale="90000"/>
          </a:bodyPr>
          <a:lstStyle/>
          <a:p>
            <a:r>
              <a:rPr lang="en-IN" dirty="0" smtClean="0"/>
              <a:t/>
            </a:r>
            <a:br>
              <a:rPr lang="en-IN" dirty="0" smtClean="0"/>
            </a:br>
            <a:r>
              <a:rPr lang="en-GB" b="1" dirty="0" smtClean="0"/>
              <a:t> </a:t>
            </a:r>
            <a:r>
              <a:rPr lang="en-GB" b="1" smtClean="0"/>
              <a:t>Special Parameters</a:t>
            </a:r>
            <a:endParaRPr lang="en-IN" dirty="0"/>
          </a:p>
        </p:txBody>
      </p:sp>
      <p:sp>
        <p:nvSpPr>
          <p:cNvPr id="3" name="Content Placeholder 2"/>
          <p:cNvSpPr>
            <a:spLocks noGrp="1"/>
          </p:cNvSpPr>
          <p:nvPr>
            <p:ph sz="quarter" idx="1"/>
          </p:nvPr>
        </p:nvSpPr>
        <p:spPr/>
        <p:txBody>
          <a:bodyPr/>
          <a:lstStyle/>
          <a:p>
            <a:r>
              <a:rPr lang="en-GB" b="1" dirty="0" smtClean="0"/>
              <a:t>Special Parameters</a:t>
            </a:r>
            <a:endParaRPr lang="en-IN" dirty="0" smtClean="0"/>
          </a:p>
          <a:p>
            <a:pPr algn="just"/>
            <a:r>
              <a:rPr lang="en-GB" dirty="0" smtClean="0"/>
              <a:t>Besides having positional parameters numbered $</a:t>
            </a:r>
            <a:r>
              <a:rPr lang="en-GB" dirty="0" err="1" smtClean="0"/>
              <a:t>argv</a:t>
            </a:r>
            <a:r>
              <a:rPr lang="en-GB" dirty="0" smtClean="0"/>
              <a:t>[1] to $</a:t>
            </a:r>
            <a:r>
              <a:rPr lang="en-GB" dirty="0" err="1" smtClean="0"/>
              <a:t>argv</a:t>
            </a:r>
            <a:r>
              <a:rPr lang="en-GB" dirty="0" smtClean="0"/>
              <a:t>[9], the C shell script can have three other special parameters: </a:t>
            </a:r>
          </a:p>
          <a:p>
            <a:pPr algn="just"/>
            <a:r>
              <a:rPr lang="en-GB" dirty="0" smtClean="0"/>
              <a:t>one  contains the script filename, </a:t>
            </a:r>
          </a:p>
          <a:p>
            <a:pPr algn="just"/>
            <a:r>
              <a:rPr lang="en-GB" dirty="0" smtClean="0"/>
              <a:t>one  contains the number of arguments entered by user</a:t>
            </a:r>
          </a:p>
          <a:p>
            <a:pPr algn="just"/>
            <a:r>
              <a:rPr lang="en-GB" dirty="0" smtClean="0"/>
              <a:t>one that combine all  parameters.</a:t>
            </a:r>
            <a:endParaRPr lang="en-IN" dirty="0" smtClean="0"/>
          </a:p>
          <a:p>
            <a:pPr algn="just">
              <a:buNone/>
            </a:pPr>
            <a:endParaRPr lang="en-I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42918"/>
            <a:ext cx="7772400" cy="5376882"/>
          </a:xfrm>
        </p:spPr>
        <p:txBody>
          <a:bodyPr>
            <a:normAutofit/>
          </a:bodyPr>
          <a:lstStyle/>
          <a:p>
            <a:r>
              <a:rPr lang="en-GB" b="1" dirty="0" smtClean="0"/>
              <a:t>Script Name($0)</a:t>
            </a:r>
            <a:endParaRPr lang="en-GB" dirty="0" smtClean="0"/>
          </a:p>
          <a:p>
            <a:pPr algn="just"/>
            <a:r>
              <a:rPr lang="en-GB" dirty="0" smtClean="0"/>
              <a:t>The script name parameter ($0) holds the name of the script.</a:t>
            </a:r>
          </a:p>
          <a:p>
            <a:pPr algn="just">
              <a:buNone/>
            </a:pPr>
            <a:endParaRPr lang="en-GB" dirty="0" smtClean="0"/>
          </a:p>
          <a:p>
            <a:r>
              <a:rPr lang="en-GB" b="1" dirty="0" smtClean="0"/>
              <a:t>Number of Arguments($#</a:t>
            </a:r>
            <a:r>
              <a:rPr lang="en-GB" b="1" dirty="0" err="1" smtClean="0"/>
              <a:t>argv</a:t>
            </a:r>
            <a:r>
              <a:rPr lang="en-GB" b="1" dirty="0" smtClean="0"/>
              <a:t>)</a:t>
            </a:r>
            <a:endParaRPr lang="en-GB" dirty="0" smtClean="0"/>
          </a:p>
          <a:p>
            <a:pPr algn="just"/>
            <a:r>
              <a:rPr lang="en-GB" dirty="0" smtClean="0"/>
              <a:t>Another special parameter holds the number of arguments passed to the script. </a:t>
            </a:r>
            <a:endParaRPr lang="en-IN" dirty="0" smtClean="0"/>
          </a:p>
          <a:p>
            <a:pPr algn="just">
              <a:buNone/>
            </a:pPr>
            <a:endParaRPr lang="en-GB" dirty="0" smtClean="0"/>
          </a:p>
          <a:p>
            <a:pPr algn="just">
              <a:buNone/>
            </a:pPr>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p>
        </p:txBody>
      </p:sp>
      <p:sp>
        <p:nvSpPr>
          <p:cNvPr id="3" name="Content Placeholder 2"/>
          <p:cNvSpPr>
            <a:spLocks noGrp="1"/>
          </p:cNvSpPr>
          <p:nvPr>
            <p:ph sz="quarter" idx="1"/>
          </p:nvPr>
        </p:nvSpPr>
        <p:spPr/>
        <p:txBody>
          <a:bodyPr/>
          <a:lstStyle/>
          <a:p>
            <a:pPr>
              <a:buNone/>
            </a:pPr>
            <a:endParaRPr lang="en-IN" b="1" dirty="0" smtClean="0"/>
          </a:p>
          <a:p>
            <a:pPr>
              <a:buNone/>
            </a:pPr>
            <a:r>
              <a:rPr lang="en-GB" b="1" i="1" dirty="0" smtClean="0"/>
              <a:t>#!/bin/</a:t>
            </a:r>
            <a:r>
              <a:rPr lang="en-GB" b="1" i="1" dirty="0" err="1" smtClean="0"/>
              <a:t>csh</a:t>
            </a:r>
            <a:endParaRPr lang="en-IN" b="1" dirty="0" smtClean="0"/>
          </a:p>
          <a:p>
            <a:pPr>
              <a:buNone/>
            </a:pPr>
            <a:r>
              <a:rPr lang="en-GB" b="1" i="1" dirty="0" smtClean="0"/>
              <a:t># Script: This script displays the $0 and $#</a:t>
            </a:r>
            <a:r>
              <a:rPr lang="en-GB" b="1" i="1" dirty="0" err="1" smtClean="0"/>
              <a:t>argv</a:t>
            </a:r>
            <a:r>
              <a:rPr lang="en-GB" b="1" i="1" dirty="0" smtClean="0"/>
              <a:t> special parameters</a:t>
            </a:r>
          </a:p>
          <a:p>
            <a:pPr>
              <a:buNone/>
            </a:pPr>
            <a:r>
              <a:rPr lang="en-GB" b="1" i="1" dirty="0" smtClean="0"/>
              <a:t># the name of the script is special.csh</a:t>
            </a:r>
          </a:p>
          <a:p>
            <a:pPr>
              <a:buNone/>
            </a:pPr>
            <a:endParaRPr lang="en-IN" b="1" dirty="0" smtClean="0"/>
          </a:p>
          <a:p>
            <a:pPr>
              <a:buNone/>
            </a:pPr>
            <a:r>
              <a:rPr lang="en-GB" b="1" i="1" dirty="0" smtClean="0"/>
              <a:t>echo “The program name is: “    $0</a:t>
            </a:r>
            <a:endParaRPr lang="en-IN" b="1" dirty="0" smtClean="0"/>
          </a:p>
          <a:p>
            <a:pPr>
              <a:buNone/>
            </a:pPr>
            <a:r>
              <a:rPr lang="en-GB" b="1" i="1" dirty="0" smtClean="0"/>
              <a:t>echo “Number of arguments: “   $#</a:t>
            </a:r>
            <a:r>
              <a:rPr lang="en-GB" b="1" i="1" dirty="0" err="1" smtClean="0"/>
              <a:t>argv</a:t>
            </a:r>
            <a:endParaRPr lang="en-IN" b="1" dirty="0" smtClean="0"/>
          </a:p>
          <a:p>
            <a:endParaRPr lang="en-IN" b="1"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25470"/>
          </a:xfrm>
        </p:spPr>
        <p:txBody>
          <a:bodyPr>
            <a:normAutofit fontScale="90000"/>
          </a:bodyPr>
          <a:lstStyle/>
          <a:p>
            <a:r>
              <a:rPr lang="en-IN" dirty="0" smtClean="0"/>
              <a:t/>
            </a:r>
            <a:br>
              <a:rPr lang="en-IN" dirty="0" smtClean="0"/>
            </a:br>
            <a:r>
              <a:rPr lang="en-GB" dirty="0" smtClean="0"/>
              <a:t> All Parameters ($</a:t>
            </a:r>
            <a:r>
              <a:rPr lang="en-GB" dirty="0" err="1" smtClean="0"/>
              <a:t>argv</a:t>
            </a:r>
            <a:r>
              <a:rPr lang="en-GB" dirty="0" smtClean="0"/>
              <a:t>)</a:t>
            </a:r>
            <a:endParaRPr lang="en-IN" dirty="0"/>
          </a:p>
        </p:txBody>
      </p:sp>
      <p:sp>
        <p:nvSpPr>
          <p:cNvPr id="3" name="Content Placeholder 2"/>
          <p:cNvSpPr>
            <a:spLocks noGrp="1"/>
          </p:cNvSpPr>
          <p:nvPr>
            <p:ph sz="quarter" idx="1"/>
          </p:nvPr>
        </p:nvSpPr>
        <p:spPr>
          <a:xfrm>
            <a:off x="914400" y="1142984"/>
            <a:ext cx="7772400" cy="4876816"/>
          </a:xfrm>
        </p:spPr>
        <p:txBody>
          <a:bodyPr/>
          <a:lstStyle/>
          <a:p>
            <a:pPr algn="just"/>
            <a:r>
              <a:rPr lang="en-GB" dirty="0" smtClean="0"/>
              <a:t>The all parameter variable create a list of parameters</a:t>
            </a:r>
          </a:p>
          <a:p>
            <a:pPr algn="just"/>
            <a:r>
              <a:rPr lang="en-GB" dirty="0" smtClean="0"/>
              <a:t>The number of elements in the list is same as the number of arguments</a:t>
            </a:r>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42918"/>
            <a:ext cx="7772400" cy="5376882"/>
          </a:xfrm>
        </p:spPr>
        <p:txBody>
          <a:bodyPr>
            <a:normAutofit/>
          </a:bodyPr>
          <a:lstStyle/>
          <a:p>
            <a:r>
              <a:rPr lang="en-GB" b="1" i="1" dirty="0" smtClean="0"/>
              <a:t>#!/bin/</a:t>
            </a:r>
            <a:r>
              <a:rPr lang="en-GB" b="1" i="1" dirty="0" err="1" smtClean="0"/>
              <a:t>csh</a:t>
            </a:r>
            <a:endParaRPr lang="en-IN" b="1" dirty="0" smtClean="0"/>
          </a:p>
          <a:p>
            <a:r>
              <a:rPr lang="en-GB" b="1" i="1" dirty="0" smtClean="0"/>
              <a:t># Loops displaying parameter list one element at a time</a:t>
            </a:r>
            <a:endParaRPr lang="en-IN" b="1" dirty="0" smtClean="0"/>
          </a:p>
          <a:p>
            <a:endParaRPr lang="en-GB" b="1" i="1" dirty="0" smtClean="0"/>
          </a:p>
          <a:p>
            <a:pPr>
              <a:buNone/>
            </a:pPr>
            <a:r>
              <a:rPr lang="en-GB" b="1" i="1" dirty="0" err="1" smtClean="0"/>
              <a:t>foreach</a:t>
            </a:r>
            <a:r>
              <a:rPr lang="en-GB" b="1" i="1" dirty="0" smtClean="0"/>
              <a:t>  </a:t>
            </a:r>
            <a:r>
              <a:rPr lang="en-GB" b="1" i="1" dirty="0" err="1" smtClean="0"/>
              <a:t>parm</a:t>
            </a:r>
            <a:r>
              <a:rPr lang="en-GB" b="1" i="1" dirty="0" smtClean="0"/>
              <a:t>  ($</a:t>
            </a:r>
            <a:r>
              <a:rPr lang="en-GB" b="1" i="1" dirty="0" err="1" smtClean="0"/>
              <a:t>argv</a:t>
            </a:r>
            <a:r>
              <a:rPr lang="en-GB" b="1" i="1" dirty="0" smtClean="0"/>
              <a:t>)</a:t>
            </a:r>
            <a:endParaRPr lang="en-IN" b="1" dirty="0" smtClean="0"/>
          </a:p>
          <a:p>
            <a:pPr>
              <a:buNone/>
            </a:pPr>
            <a:r>
              <a:rPr lang="en-GB" b="1" i="1" dirty="0" smtClean="0"/>
              <a:t>	echo $</a:t>
            </a:r>
            <a:r>
              <a:rPr lang="en-GB" b="1" i="1" dirty="0" err="1" smtClean="0"/>
              <a:t>parm</a:t>
            </a:r>
            <a:endParaRPr lang="en-IN" b="1" dirty="0" smtClean="0"/>
          </a:p>
          <a:p>
            <a:pPr>
              <a:buNone/>
            </a:pPr>
            <a:r>
              <a:rPr lang="en-GB" b="1" i="1" dirty="0" smtClean="0"/>
              <a:t>end</a:t>
            </a:r>
            <a:endParaRPr lang="en-IN" b="1" dirty="0" smtClean="0"/>
          </a:p>
          <a:p>
            <a:endParaRPr lang="en-US" b="1" dirty="0" smtClean="0"/>
          </a:p>
          <a:p>
            <a:pPr>
              <a:buNone/>
            </a:pPr>
            <a:endParaRPr lang="en-US" b="1" dirty="0" smtClean="0"/>
          </a:p>
          <a:p>
            <a:pPr>
              <a:buNone/>
            </a:pPr>
            <a:r>
              <a:rPr lang="en-US" b="1" dirty="0" smtClean="0"/>
              <a:t>output: 1</a:t>
            </a:r>
          </a:p>
          <a:p>
            <a:pPr>
              <a:buNone/>
            </a:pPr>
            <a:r>
              <a:rPr lang="en-US" b="1" dirty="0" smtClean="0"/>
              <a:t>2</a:t>
            </a:r>
          </a:p>
          <a:p>
            <a:pPr>
              <a:buNone/>
            </a:pPr>
            <a:r>
              <a:rPr lang="en-US" b="1" dirty="0" smtClean="0"/>
              <a:t>3</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positional parameters</a:t>
            </a:r>
            <a:endParaRPr lang="en-IN" dirty="0"/>
          </a:p>
        </p:txBody>
      </p:sp>
      <p:sp>
        <p:nvSpPr>
          <p:cNvPr id="3" name="Content Placeholder 2"/>
          <p:cNvSpPr>
            <a:spLocks noGrp="1"/>
          </p:cNvSpPr>
          <p:nvPr>
            <p:ph sz="quarter" idx="1"/>
          </p:nvPr>
        </p:nvSpPr>
        <p:spPr/>
        <p:txBody>
          <a:bodyPr/>
          <a:lstStyle/>
          <a:p>
            <a:r>
              <a:rPr lang="en-US" dirty="0" smtClean="0"/>
              <a:t>The positional parameters can be changed within a script only by using set command</a:t>
            </a:r>
          </a:p>
          <a:p>
            <a:r>
              <a:rPr lang="en-US" dirty="0" smtClean="0"/>
              <a:t>the set command  parses an input string and places each part of string in to a different positional parameter</a:t>
            </a:r>
            <a:endParaRPr lang="en-I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857232"/>
            <a:ext cx="7772400" cy="5162568"/>
          </a:xfrm>
        </p:spPr>
        <p:txBody>
          <a:bodyPr>
            <a:normAutofit/>
          </a:bodyPr>
          <a:lstStyle/>
          <a:p>
            <a:pPr>
              <a:buNone/>
            </a:pPr>
            <a:r>
              <a:rPr lang="en-US" dirty="0" smtClean="0"/>
              <a:t>echo  ‘$</a:t>
            </a:r>
            <a:r>
              <a:rPr lang="en-US" dirty="0" err="1" smtClean="0"/>
              <a:t>argv</a:t>
            </a:r>
            <a:r>
              <a:rPr lang="en-US" dirty="0" smtClean="0"/>
              <a:t>[1] contains`  $</a:t>
            </a:r>
            <a:r>
              <a:rPr lang="en-US" dirty="0" err="1" smtClean="0"/>
              <a:t>argv</a:t>
            </a:r>
            <a:r>
              <a:rPr lang="en-US" dirty="0" smtClean="0"/>
              <a:t>[1]</a:t>
            </a:r>
          </a:p>
          <a:p>
            <a:pPr>
              <a:buNone/>
            </a:pPr>
            <a:r>
              <a:rPr lang="en-US" dirty="0" smtClean="0"/>
              <a:t>echo ‘$</a:t>
            </a:r>
            <a:r>
              <a:rPr lang="en-US" dirty="0" err="1" smtClean="0"/>
              <a:t>argv</a:t>
            </a:r>
            <a:r>
              <a:rPr lang="en-US" dirty="0" smtClean="0"/>
              <a:t>[2] contains`  $</a:t>
            </a:r>
            <a:r>
              <a:rPr lang="en-US" dirty="0" err="1" smtClean="0"/>
              <a:t>argv</a:t>
            </a:r>
            <a:r>
              <a:rPr lang="en-US" dirty="0" smtClean="0"/>
              <a:t>[2]</a:t>
            </a:r>
          </a:p>
          <a:p>
            <a:pPr>
              <a:buNone/>
            </a:pPr>
            <a:r>
              <a:rPr lang="en-US" dirty="0" smtClean="0"/>
              <a:t>set  </a:t>
            </a:r>
            <a:r>
              <a:rPr lang="en-US" dirty="0" err="1" smtClean="0"/>
              <a:t>argv</a:t>
            </a:r>
            <a:r>
              <a:rPr lang="en-US" dirty="0" smtClean="0"/>
              <a:t>  =  (1 2)</a:t>
            </a:r>
          </a:p>
          <a:p>
            <a:pPr>
              <a:buNone/>
            </a:pPr>
            <a:r>
              <a:rPr lang="en-US" dirty="0" smtClean="0"/>
              <a:t>echo ‘$</a:t>
            </a:r>
            <a:r>
              <a:rPr lang="en-US" dirty="0" err="1" smtClean="0"/>
              <a:t>argv</a:t>
            </a:r>
            <a:r>
              <a:rPr lang="en-US" dirty="0" smtClean="0"/>
              <a:t>[1] contains`  $</a:t>
            </a:r>
            <a:r>
              <a:rPr lang="en-US" dirty="0" err="1" smtClean="0"/>
              <a:t>argv</a:t>
            </a:r>
            <a:r>
              <a:rPr lang="en-US" dirty="0" smtClean="0"/>
              <a:t>[1]</a:t>
            </a:r>
          </a:p>
          <a:p>
            <a:pPr>
              <a:buNone/>
            </a:pPr>
            <a:r>
              <a:rPr lang="en-US" dirty="0" smtClean="0"/>
              <a:t>echo ‘$</a:t>
            </a:r>
            <a:r>
              <a:rPr lang="en-US" dirty="0" err="1" smtClean="0"/>
              <a:t>argv</a:t>
            </a:r>
            <a:r>
              <a:rPr lang="en-US" dirty="0" smtClean="0"/>
              <a:t>[2] contains`  $</a:t>
            </a:r>
            <a:r>
              <a:rPr lang="en-US" dirty="0" err="1" smtClean="0"/>
              <a:t>argv</a:t>
            </a:r>
            <a:r>
              <a:rPr lang="en-US" dirty="0" smtClean="0"/>
              <a:t>[2]</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command</a:t>
            </a:r>
            <a:endParaRPr lang="en-IN" dirty="0"/>
          </a:p>
        </p:txBody>
      </p:sp>
      <p:sp>
        <p:nvSpPr>
          <p:cNvPr id="3" name="Content Placeholder 2"/>
          <p:cNvSpPr>
            <a:spLocks noGrp="1"/>
          </p:cNvSpPr>
          <p:nvPr>
            <p:ph sz="quarter" idx="1"/>
          </p:nvPr>
        </p:nvSpPr>
        <p:spPr/>
        <p:txBody>
          <a:bodyPr/>
          <a:lstStyle/>
          <a:p>
            <a:r>
              <a:rPr lang="en-US" dirty="0" smtClean="0"/>
              <a:t>The shift command moves the values in the parameters towards the beginning of the   parameter list</a:t>
            </a:r>
          </a:p>
          <a:p>
            <a:r>
              <a:rPr lang="en-US" dirty="0" smtClean="0"/>
              <a:t>when we shift , we move each parameter to the left in the list</a:t>
            </a:r>
          </a:p>
          <a:p>
            <a:endParaRPr lang="en-I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57166"/>
            <a:ext cx="7772400" cy="5662634"/>
          </a:xfrm>
        </p:spPr>
        <p:txBody>
          <a:bodyPr/>
          <a:lstStyle/>
          <a:p>
            <a:pPr>
              <a:buNone/>
            </a:pPr>
            <a:r>
              <a:rPr lang="en-US" dirty="0" smtClean="0"/>
              <a:t>echo “there are”    $#</a:t>
            </a:r>
            <a:r>
              <a:rPr lang="en-US" dirty="0" err="1" smtClean="0"/>
              <a:t>argv</a:t>
            </a:r>
            <a:r>
              <a:rPr lang="en-US" dirty="0" smtClean="0"/>
              <a:t>   “parameters”</a:t>
            </a:r>
          </a:p>
          <a:p>
            <a:pPr>
              <a:buNone/>
            </a:pPr>
            <a:r>
              <a:rPr lang="en-US" dirty="0" smtClean="0"/>
              <a:t>while ( $#</a:t>
            </a:r>
            <a:r>
              <a:rPr lang="en-US" dirty="0" err="1" smtClean="0"/>
              <a:t>argv</a:t>
            </a:r>
            <a:r>
              <a:rPr lang="en-US" dirty="0" smtClean="0"/>
              <a:t> &gt; 0 )</a:t>
            </a:r>
          </a:p>
          <a:p>
            <a:pPr>
              <a:buNone/>
            </a:pPr>
            <a:r>
              <a:rPr lang="en-US" dirty="0" smtClean="0"/>
              <a:t>echo $</a:t>
            </a:r>
            <a:r>
              <a:rPr lang="en-US" dirty="0" err="1" smtClean="0"/>
              <a:t>argv</a:t>
            </a:r>
            <a:r>
              <a:rPr lang="en-US" dirty="0" smtClean="0"/>
              <a:t>[1]</a:t>
            </a:r>
          </a:p>
          <a:p>
            <a:pPr>
              <a:buNone/>
            </a:pPr>
            <a:r>
              <a:rPr lang="en-US" dirty="0" smtClean="0"/>
              <a:t>shift</a:t>
            </a:r>
          </a:p>
          <a:p>
            <a:pPr>
              <a:buNone/>
            </a:pPr>
            <a:r>
              <a:rPr lang="en-US" dirty="0" smtClean="0"/>
              <a:t>end</a:t>
            </a:r>
          </a:p>
          <a:p>
            <a:pPr>
              <a:buNone/>
            </a:pPr>
            <a:r>
              <a:rPr lang="en-US" dirty="0" smtClean="0"/>
              <a:t>echo “there are” $#</a:t>
            </a:r>
            <a:r>
              <a:rPr lang="en-US" dirty="0" err="1" smtClean="0"/>
              <a:t>argv</a:t>
            </a:r>
            <a:r>
              <a:rPr lang="en-US" dirty="0" smtClean="0"/>
              <a:t> “parameters”</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sz="quarter" idx="1"/>
          </p:nvPr>
        </p:nvSpPr>
        <p:spPr/>
        <p:txBody>
          <a:bodyPr/>
          <a:lstStyle/>
          <a:p>
            <a:pPr algn="just"/>
            <a:r>
              <a:rPr lang="en-US" dirty="0" smtClean="0"/>
              <a:t>Comments are documentation we add in a script to help us understand it. The interpreter doesn’t use them at all.</a:t>
            </a:r>
          </a:p>
          <a:p>
            <a:pPr algn="just"/>
            <a:r>
              <a:rPr lang="en-US" dirty="0" smtClean="0"/>
              <a:t> It simply skips over them. Comments are identified with the pound sign token (#). </a:t>
            </a:r>
          </a:p>
          <a:p>
            <a:pPr algn="just"/>
            <a:r>
              <a:rPr lang="en-US" dirty="0" smtClean="0"/>
              <a:t>The C shell supports only line comments. This means that we can only comment one line at a time</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 Validation</a:t>
            </a:r>
            <a:endParaRPr lang="en-IN" dirty="0"/>
          </a:p>
        </p:txBody>
      </p:sp>
      <p:sp>
        <p:nvSpPr>
          <p:cNvPr id="3" name="Content Placeholder 2"/>
          <p:cNvSpPr>
            <a:spLocks noGrp="1"/>
          </p:cNvSpPr>
          <p:nvPr>
            <p:ph sz="quarter" idx="1"/>
          </p:nvPr>
        </p:nvSpPr>
        <p:spPr/>
        <p:txBody>
          <a:bodyPr/>
          <a:lstStyle/>
          <a:p>
            <a:r>
              <a:rPr lang="en-US" dirty="0" smtClean="0"/>
              <a:t>techniques to validate user supplied arguments</a:t>
            </a:r>
          </a:p>
          <a:p>
            <a:r>
              <a:rPr lang="en-US" dirty="0" smtClean="0"/>
              <a:t>some scripts uses a fixed number of arguments</a:t>
            </a:r>
          </a:p>
          <a:p>
            <a:r>
              <a:rPr lang="en-US" dirty="0" smtClean="0"/>
              <a:t>other scripts uses a variable number of arguments</a:t>
            </a:r>
          </a:p>
          <a:p>
            <a:r>
              <a:rPr lang="en-US" dirty="0" smtClean="0"/>
              <a:t>when the number of arguments are variable, there is usually a minimum number of arguments </a:t>
            </a:r>
          </a:p>
          <a:p>
            <a:r>
              <a:rPr lang="en-US" dirty="0" smtClean="0"/>
              <a:t>both fixed and variable numbered arguments are validated using the number of arguments parameter($#</a:t>
            </a:r>
            <a:r>
              <a:rPr lang="en-US" dirty="0" err="1" smtClean="0"/>
              <a:t>argv</a:t>
            </a:r>
            <a:r>
              <a:rPr lang="en-US" dirty="0" smtClean="0"/>
              <a:t>)</a:t>
            </a:r>
            <a:endParaRPr lang="en-I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number of arguments</a:t>
            </a:r>
            <a:endParaRPr lang="en-IN" dirty="0"/>
          </a:p>
        </p:txBody>
      </p:sp>
      <p:sp>
        <p:nvSpPr>
          <p:cNvPr id="3" name="Content Placeholder 2"/>
          <p:cNvSpPr>
            <a:spLocks noGrp="1"/>
          </p:cNvSpPr>
          <p:nvPr>
            <p:ph sz="quarter" idx="1"/>
          </p:nvPr>
        </p:nvSpPr>
        <p:spPr/>
        <p:txBody>
          <a:bodyPr/>
          <a:lstStyle/>
          <a:p>
            <a:r>
              <a:rPr lang="en-US" dirty="0" smtClean="0"/>
              <a:t>if the shell expects a fixed number of arguments, we can easily make sure they are all there by checking the count parameter</a:t>
            </a:r>
          </a:p>
          <a:p>
            <a:r>
              <a:rPr lang="en-US" dirty="0" smtClean="0"/>
              <a:t>if ( $#</a:t>
            </a:r>
            <a:r>
              <a:rPr lang="en-US" dirty="0" err="1" smtClean="0"/>
              <a:t>argv</a:t>
            </a:r>
            <a:r>
              <a:rPr lang="en-US" dirty="0" smtClean="0"/>
              <a:t> != 3 ) then </a:t>
            </a:r>
          </a:p>
          <a:p>
            <a:r>
              <a:rPr lang="en-US" dirty="0" smtClean="0"/>
              <a:t>echo “requires  minimum 3 arguments”</a:t>
            </a:r>
          </a:p>
          <a:p>
            <a:r>
              <a:rPr lang="en-US" dirty="0" err="1" smtClean="0"/>
              <a:t>endif</a:t>
            </a:r>
            <a:endParaRPr lang="en-US" dirty="0" smtClean="0"/>
          </a:p>
          <a:p>
            <a:endParaRPr lang="en-US" dirty="0" smtClean="0"/>
          </a:p>
          <a:p>
            <a:r>
              <a:rPr lang="en-US" dirty="0" smtClean="0"/>
              <a:t>file1.scr 1 2 </a:t>
            </a:r>
            <a:endParaRPr lang="en-I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number </a:t>
            </a:r>
            <a:r>
              <a:rPr lang="en-US" smtClean="0"/>
              <a:t>of arguments</a:t>
            </a:r>
            <a:endParaRPr lang="en-IN" dirty="0"/>
          </a:p>
        </p:txBody>
      </p:sp>
      <p:sp>
        <p:nvSpPr>
          <p:cNvPr id="3" name="Content Placeholder 2"/>
          <p:cNvSpPr>
            <a:spLocks noGrp="1"/>
          </p:cNvSpPr>
          <p:nvPr>
            <p:ph sz="quarter" idx="1"/>
          </p:nvPr>
        </p:nvSpPr>
        <p:spPr/>
        <p:txBody>
          <a:bodyPr/>
          <a:lstStyle/>
          <a:p>
            <a:r>
              <a:rPr lang="en-US" dirty="0" smtClean="0"/>
              <a:t>if the shell expects a minimum number of arguments, we can easily make sure there are minimum number of  arguments</a:t>
            </a:r>
          </a:p>
          <a:p>
            <a:pPr>
              <a:buNone/>
            </a:pPr>
            <a:endParaRPr lang="en-US" dirty="0" smtClean="0"/>
          </a:p>
          <a:p>
            <a:r>
              <a:rPr lang="en-US" dirty="0" smtClean="0"/>
              <a:t>if ( $#</a:t>
            </a:r>
            <a:r>
              <a:rPr lang="en-US" dirty="0" err="1" smtClean="0"/>
              <a:t>argv</a:t>
            </a:r>
            <a:r>
              <a:rPr lang="en-US" dirty="0" smtClean="0"/>
              <a:t>  &lt;  1 ) then </a:t>
            </a:r>
          </a:p>
          <a:p>
            <a:r>
              <a:rPr lang="en-US" dirty="0" smtClean="0"/>
              <a:t>echo “requires  minimum 1 arguments”</a:t>
            </a:r>
          </a:p>
          <a:p>
            <a:r>
              <a:rPr lang="en-US" dirty="0" err="1" smtClean="0"/>
              <a:t>endif</a:t>
            </a:r>
            <a:endParaRPr lang="en-US" dirty="0" smtClean="0"/>
          </a:p>
          <a:p>
            <a:endParaRPr lang="en-US" dirty="0" smtClean="0"/>
          </a:p>
          <a:p>
            <a:pPr>
              <a:buNone/>
            </a:pPr>
            <a:endParaRPr lang="en-IN" dirty="0" smtClean="0"/>
          </a:p>
          <a:p>
            <a:endParaRPr lang="en-I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Scripts</a:t>
            </a:r>
            <a:endParaRPr lang="en-IN" dirty="0"/>
          </a:p>
        </p:txBody>
      </p:sp>
      <p:sp>
        <p:nvSpPr>
          <p:cNvPr id="3" name="Content Placeholder 2"/>
          <p:cNvSpPr>
            <a:spLocks noGrp="1"/>
          </p:cNvSpPr>
          <p:nvPr>
            <p:ph sz="quarter" idx="1"/>
          </p:nvPr>
        </p:nvSpPr>
        <p:spPr/>
        <p:txBody>
          <a:bodyPr>
            <a:normAutofit lnSpcReduction="10000"/>
          </a:bodyPr>
          <a:lstStyle/>
          <a:p>
            <a:pPr algn="just"/>
            <a:r>
              <a:rPr lang="en-US" dirty="0" smtClean="0"/>
              <a:t>there are two C shell options that can be used to debug scripts</a:t>
            </a:r>
          </a:p>
          <a:p>
            <a:pPr algn="just"/>
            <a:r>
              <a:rPr lang="en-US" dirty="0" smtClean="0"/>
              <a:t>verbose option</a:t>
            </a:r>
          </a:p>
          <a:p>
            <a:pPr algn="just"/>
            <a:r>
              <a:rPr lang="en-US" dirty="0" smtClean="0"/>
              <a:t>execute trace option (</a:t>
            </a:r>
            <a:r>
              <a:rPr lang="en-US" dirty="0" err="1" smtClean="0"/>
              <a:t>xtrace</a:t>
            </a:r>
            <a:r>
              <a:rPr lang="en-US" dirty="0" smtClean="0"/>
              <a:t>)</a:t>
            </a:r>
          </a:p>
          <a:p>
            <a:pPr algn="just"/>
            <a:r>
              <a:rPr lang="en-US" dirty="0" smtClean="0"/>
              <a:t>verbose option  echo each statement that is syntactically correct and displays an error message if it is wrong. script output, if any , is generated</a:t>
            </a:r>
          </a:p>
          <a:p>
            <a:pPr algn="just"/>
            <a:r>
              <a:rPr lang="en-US" dirty="0" err="1" smtClean="0"/>
              <a:t>xtrace</a:t>
            </a:r>
            <a:r>
              <a:rPr lang="en-US" dirty="0" smtClean="0"/>
              <a:t> option </a:t>
            </a:r>
            <a:r>
              <a:rPr lang="en-US" dirty="0" err="1" smtClean="0"/>
              <a:t>echos</a:t>
            </a:r>
            <a:r>
              <a:rPr lang="en-US" dirty="0" smtClean="0"/>
              <a:t> each statement preceded by + sign before it is executed</a:t>
            </a:r>
          </a:p>
          <a:p>
            <a:pPr algn="just"/>
            <a:r>
              <a:rPr lang="en-US" dirty="0" smtClean="0"/>
              <a:t>it also replaces the value of each variable  accessed in the statement</a:t>
            </a:r>
          </a:p>
          <a:p>
            <a:pPr algn="just"/>
            <a:endParaRPr lang="en-US" dirty="0" smtClean="0"/>
          </a:p>
          <a:p>
            <a:pPr algn="just"/>
            <a:endParaRPr lang="en-I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err="1" smtClean="0"/>
              <a:t>bebug</a:t>
            </a:r>
            <a:r>
              <a:rPr lang="en-US" dirty="0" smtClean="0"/>
              <a:t> commands can be used  in two ways</a:t>
            </a:r>
          </a:p>
          <a:p>
            <a:pPr marL="514350" indent="-514350">
              <a:buAutoNum type="arabicPeriod"/>
            </a:pPr>
            <a:r>
              <a:rPr lang="en-US" dirty="0" smtClean="0"/>
              <a:t>include the debug options in the script and call the script with them</a:t>
            </a:r>
          </a:p>
          <a:p>
            <a:pPr marL="514350" indent="-514350">
              <a:buAutoNum type="arabicPeriod"/>
            </a:pPr>
            <a:r>
              <a:rPr lang="en-US" dirty="0" smtClean="0"/>
              <a:t>include the debug options on the command line</a:t>
            </a:r>
            <a:endParaRPr lang="en-I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debug options included in the script</a:t>
            </a:r>
            <a:endParaRPr lang="en-US" dirty="0"/>
          </a:p>
        </p:txBody>
      </p:sp>
      <p:sp>
        <p:nvSpPr>
          <p:cNvPr id="3" name="Content Placeholder 2"/>
          <p:cNvSpPr>
            <a:spLocks noGrp="1"/>
          </p:cNvSpPr>
          <p:nvPr>
            <p:ph sz="quarter" idx="1"/>
          </p:nvPr>
        </p:nvSpPr>
        <p:spPr/>
        <p:txBody>
          <a:bodyPr/>
          <a:lstStyle/>
          <a:p>
            <a:r>
              <a:rPr lang="en-US" b="1" dirty="0" smtClean="0"/>
              <a:t>set verbose</a:t>
            </a:r>
          </a:p>
          <a:p>
            <a:r>
              <a:rPr lang="en-US" dirty="0" smtClean="0"/>
              <a:t>set  x =5</a:t>
            </a:r>
          </a:p>
          <a:p>
            <a:r>
              <a:rPr lang="en-US" dirty="0" smtClean="0"/>
              <a:t>@ y = $x+2</a:t>
            </a:r>
          </a:p>
          <a:p>
            <a:r>
              <a:rPr lang="en-US" dirty="0" smtClean="0"/>
              <a:t>if  ($y==10) then</a:t>
            </a:r>
          </a:p>
          <a:p>
            <a:r>
              <a:rPr lang="en-US" dirty="0" smtClean="0"/>
              <a:t>echo  “\$y contains 10”</a:t>
            </a:r>
          </a:p>
          <a:p>
            <a:r>
              <a:rPr lang="en-US" dirty="0" smtClean="0"/>
              <a:t>else</a:t>
            </a:r>
          </a:p>
          <a:p>
            <a:r>
              <a:rPr lang="en-US" dirty="0" smtClean="0"/>
              <a:t>echo  “\$y contains $y not 10”</a:t>
            </a: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debug options on the command line</a:t>
            </a:r>
            <a:endParaRPr lang="en-US" dirty="0"/>
          </a:p>
        </p:txBody>
      </p:sp>
      <p:sp>
        <p:nvSpPr>
          <p:cNvPr id="3" name="Content Placeholder 2"/>
          <p:cNvSpPr>
            <a:spLocks noGrp="1"/>
          </p:cNvSpPr>
          <p:nvPr>
            <p:ph sz="quarter" idx="1"/>
          </p:nvPr>
        </p:nvSpPr>
        <p:spPr/>
        <p:txBody>
          <a:bodyPr>
            <a:normAutofit lnSpcReduction="10000"/>
          </a:bodyPr>
          <a:lstStyle/>
          <a:p>
            <a:pPr>
              <a:buNone/>
            </a:pPr>
            <a:endParaRPr lang="en-US" dirty="0" smtClean="0"/>
          </a:p>
          <a:p>
            <a:r>
              <a:rPr lang="en-US" dirty="0" smtClean="0"/>
              <a:t>set  x =5</a:t>
            </a:r>
          </a:p>
          <a:p>
            <a:r>
              <a:rPr lang="en-US" dirty="0" smtClean="0"/>
              <a:t>@ y = $x + 2</a:t>
            </a:r>
          </a:p>
          <a:p>
            <a:r>
              <a:rPr lang="en-US" dirty="0" smtClean="0"/>
              <a:t>if  ($y==10) then</a:t>
            </a:r>
          </a:p>
          <a:p>
            <a:r>
              <a:rPr lang="en-US" dirty="0" smtClean="0"/>
              <a:t>echo  “\$y contains 10”</a:t>
            </a:r>
          </a:p>
          <a:p>
            <a:r>
              <a:rPr lang="en-US" dirty="0" smtClean="0"/>
              <a:t>else</a:t>
            </a:r>
          </a:p>
          <a:p>
            <a:r>
              <a:rPr lang="en-US" dirty="0" smtClean="0"/>
              <a:t>echo  “\$y contains $y not 10”</a:t>
            </a:r>
          </a:p>
          <a:p>
            <a:endParaRPr lang="en-US" dirty="0" smtClean="0"/>
          </a:p>
          <a:p>
            <a:pPr>
              <a:buNone/>
            </a:pPr>
            <a:r>
              <a:rPr lang="en-US" dirty="0" smtClean="0"/>
              <a:t>Run the program using </a:t>
            </a:r>
            <a:r>
              <a:rPr lang="en-US" dirty="0" err="1" smtClean="0"/>
              <a:t>xtrace</a:t>
            </a:r>
            <a:r>
              <a:rPr lang="en-US" dirty="0" smtClean="0"/>
              <a:t> option on the command line</a:t>
            </a:r>
          </a:p>
          <a:p>
            <a:r>
              <a:rPr lang="en-US" b="1" dirty="0" err="1" smtClean="0"/>
              <a:t>csh</a:t>
            </a:r>
            <a:r>
              <a:rPr lang="en-US" b="1" dirty="0" smtClean="0"/>
              <a:t>  -x  fileanme.csh</a:t>
            </a:r>
            <a:endParaRPr 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en-US" dirty="0"/>
          </a:p>
        </p:txBody>
      </p:sp>
      <p:sp>
        <p:nvSpPr>
          <p:cNvPr id="3" name="Content Placeholder 2"/>
          <p:cNvSpPr>
            <a:spLocks noGrp="1"/>
          </p:cNvSpPr>
          <p:nvPr>
            <p:ph sz="quarter" idx="1"/>
          </p:nvPr>
        </p:nvSpPr>
        <p:spPr/>
        <p:txBody>
          <a:bodyPr/>
          <a:lstStyle/>
          <a:p>
            <a:pPr algn="just"/>
            <a:r>
              <a:rPr lang="en-GB" dirty="0" smtClean="0"/>
              <a:t>The most important part of a script is its commands. We can use any of the commands available in UNIX. However, they will not be executed until we execute the script</a:t>
            </a:r>
          </a:p>
          <a:p>
            <a:pPr algn="just"/>
            <a:r>
              <a:rPr lang="en-GB" dirty="0" smtClean="0"/>
              <a:t>they are not executed immediately as they are when we use them interactively. When the script is executed, each command is executed in order from the first to the last.</a:t>
            </a:r>
            <a:endParaRPr lang="en-US" dirty="0" smtClean="0"/>
          </a:p>
          <a:p>
            <a:pPr algn="just">
              <a:buNone/>
            </a:pP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25470"/>
          </a:xfrm>
        </p:spPr>
        <p:txBody>
          <a:bodyPr>
            <a:normAutofit fontScale="90000"/>
          </a:bodyPr>
          <a:lstStyle/>
          <a:p>
            <a:r>
              <a:rPr lang="en-GB" dirty="0" smtClean="0"/>
              <a:t> </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GB" b="1" dirty="0" smtClean="0"/>
              <a:t> Executing the Script</a:t>
            </a:r>
            <a:endParaRPr lang="en-US" dirty="0"/>
          </a:p>
        </p:txBody>
      </p:sp>
      <p:sp>
        <p:nvSpPr>
          <p:cNvPr id="3" name="Content Placeholder 2"/>
          <p:cNvSpPr>
            <a:spLocks noGrp="1"/>
          </p:cNvSpPr>
          <p:nvPr>
            <p:ph sz="quarter" idx="1"/>
          </p:nvPr>
        </p:nvSpPr>
        <p:spPr>
          <a:xfrm>
            <a:off x="914400" y="1214422"/>
            <a:ext cx="7772400" cy="4805378"/>
          </a:xfrm>
        </p:spPr>
        <p:txBody>
          <a:bodyPr>
            <a:normAutofit/>
          </a:bodyPr>
          <a:lstStyle/>
          <a:p>
            <a:pPr algn="just"/>
            <a:r>
              <a:rPr lang="en-GB" dirty="0" smtClean="0"/>
              <a:t>There are two specific methods of executing script </a:t>
            </a:r>
          </a:p>
          <a:p>
            <a:pPr algn="just"/>
            <a:r>
              <a:rPr lang="en-GB" dirty="0" smtClean="0"/>
              <a:t> </a:t>
            </a:r>
            <a:r>
              <a:rPr lang="en-GB" b="1" dirty="0" smtClean="0"/>
              <a:t>independent command </a:t>
            </a:r>
          </a:p>
          <a:p>
            <a:pPr algn="just"/>
            <a:r>
              <a:rPr lang="en-GB" b="1" dirty="0" smtClean="0"/>
              <a:t>as an argument to a </a:t>
            </a:r>
            <a:r>
              <a:rPr lang="en-GB" b="1" dirty="0" err="1" smtClean="0"/>
              <a:t>subshell</a:t>
            </a:r>
            <a:r>
              <a:rPr lang="en-GB" b="1" dirty="0" smtClean="0"/>
              <a:t> command.</a:t>
            </a:r>
          </a:p>
          <a:p>
            <a:pPr algn="just"/>
            <a:endParaRPr lang="en-US" dirty="0" smtClean="0"/>
          </a:p>
          <a:p>
            <a:pPr algn="just">
              <a:buNone/>
            </a:pPr>
            <a:endParaRPr lang="en-US" dirty="0" smtClean="0"/>
          </a:p>
          <a:p>
            <a:pPr algn="just"/>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normAutofit fontScale="90000"/>
          </a:bodyPr>
          <a:lstStyle/>
          <a:p>
            <a:r>
              <a:rPr lang="en-US" dirty="0" smtClean="0"/>
              <a:t/>
            </a:r>
            <a:br>
              <a:rPr lang="en-US" dirty="0" smtClean="0"/>
            </a:br>
            <a:r>
              <a:rPr lang="en-GB" b="1" dirty="0" smtClean="0"/>
              <a:t> Independent Command</a:t>
            </a:r>
            <a:endParaRPr lang="en-US" dirty="0"/>
          </a:p>
        </p:txBody>
      </p:sp>
      <p:sp>
        <p:nvSpPr>
          <p:cNvPr id="3" name="Content Placeholder 2"/>
          <p:cNvSpPr>
            <a:spLocks noGrp="1"/>
          </p:cNvSpPr>
          <p:nvPr>
            <p:ph sz="quarter" idx="1"/>
          </p:nvPr>
        </p:nvSpPr>
        <p:spPr>
          <a:xfrm>
            <a:off x="914400" y="1142984"/>
            <a:ext cx="7772400" cy="4876816"/>
          </a:xfrm>
        </p:spPr>
        <p:txBody>
          <a:bodyPr/>
          <a:lstStyle/>
          <a:p>
            <a:pPr algn="just"/>
            <a:r>
              <a:rPr lang="en-GB" dirty="0" smtClean="0"/>
              <a:t>We do not need to be in the C shell to execute a C shell script as long as the interpreter designator line is included as the first line of the script. </a:t>
            </a:r>
          </a:p>
          <a:p>
            <a:pPr algn="just"/>
            <a:r>
              <a:rPr lang="en-GB" dirty="0" smtClean="0"/>
              <a:t>When it is, UNIX uses the appropriate interpreter as called out by the designator line. To execute the script as an independent command, we simply use its name as in the following example:</a:t>
            </a:r>
            <a:endParaRPr lang="en-US" dirty="0" smtClean="0"/>
          </a:p>
          <a:p>
            <a:pPr algn="just"/>
            <a:r>
              <a:rPr lang="en-GB" b="1" i="1" dirty="0" smtClean="0"/>
              <a:t> </a:t>
            </a:r>
            <a:r>
              <a:rPr lang="en-GB" b="1" i="1" dirty="0" err="1" smtClean="0"/>
              <a:t>script_name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25470"/>
          </a:xfrm>
        </p:spPr>
        <p:txBody>
          <a:bodyPr>
            <a:normAutofit fontScale="90000"/>
          </a:bodyPr>
          <a:lstStyle/>
          <a:p>
            <a:r>
              <a:rPr lang="en-US" dirty="0" smtClean="0"/>
              <a:t/>
            </a:r>
            <a:br>
              <a:rPr lang="en-US" dirty="0" smtClean="0"/>
            </a:br>
            <a:r>
              <a:rPr lang="en-GB" b="1" dirty="0" smtClean="0"/>
              <a:t> Child Shell Execution</a:t>
            </a:r>
            <a:endParaRPr lang="en-US" dirty="0"/>
          </a:p>
        </p:txBody>
      </p:sp>
      <p:sp>
        <p:nvSpPr>
          <p:cNvPr id="3" name="Content Placeholder 2"/>
          <p:cNvSpPr>
            <a:spLocks noGrp="1"/>
          </p:cNvSpPr>
          <p:nvPr>
            <p:ph sz="quarter" idx="1"/>
          </p:nvPr>
        </p:nvSpPr>
        <p:spPr>
          <a:xfrm>
            <a:off x="914400" y="1142984"/>
            <a:ext cx="7772400" cy="4876816"/>
          </a:xfrm>
        </p:spPr>
        <p:txBody>
          <a:bodyPr/>
          <a:lstStyle/>
          <a:p>
            <a:pPr algn="just"/>
            <a:r>
              <a:rPr lang="en-GB" dirty="0" smtClean="0"/>
              <a:t>To ensure that the script is properly executed, we can create a child shell and execute it in the new shell. This is done by specifying the shell before the script name as in the following example:</a:t>
            </a:r>
            <a:endParaRPr lang="en-US" dirty="0" smtClean="0"/>
          </a:p>
          <a:p>
            <a:pPr algn="just"/>
            <a:endParaRPr lang="en-US" dirty="0" smtClean="0"/>
          </a:p>
          <a:p>
            <a:pPr algn="just"/>
            <a:r>
              <a:rPr lang="en-GB" b="1" i="1" dirty="0" err="1" smtClean="0"/>
              <a:t>csh</a:t>
            </a:r>
            <a:r>
              <a:rPr lang="en-GB" b="1" i="1" dirty="0" smtClean="0"/>
              <a:t>  </a:t>
            </a:r>
            <a:r>
              <a:rPr lang="en-GB" b="1" i="1" dirty="0" err="1" smtClean="0"/>
              <a:t>script_name</a:t>
            </a:r>
            <a:endParaRPr lang="en-GB" b="1" i="1" dirty="0" smtClean="0"/>
          </a:p>
          <a:p>
            <a:pPr algn="just"/>
            <a:r>
              <a:rPr lang="en-GB" b="1" dirty="0" smtClean="0"/>
              <a:t>In this case, the interpreter designator line is not needed</a:t>
            </a:r>
            <a:r>
              <a:rPr lang="en-GB" dirty="0" smtClean="0"/>
              <a:t>, but the user needs to know which shell the script requires.</a:t>
            </a:r>
            <a:endParaRPr lang="en-US" dirty="0" smtClean="0"/>
          </a:p>
          <a:p>
            <a:pPr algn="just"/>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1859</TotalTime>
  <Words>2278</Words>
  <Application>Microsoft Office PowerPoint</Application>
  <PresentationFormat>On-screen Show (4:3)</PresentationFormat>
  <Paragraphs>357</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Equity</vt:lpstr>
      <vt:lpstr>C SHELL  PROGRAMMING FEATURES</vt:lpstr>
      <vt:lpstr>Slide 2</vt:lpstr>
      <vt:lpstr>Shell Script</vt:lpstr>
      <vt:lpstr>Interpreter Designator Line </vt:lpstr>
      <vt:lpstr>Comments</vt:lpstr>
      <vt:lpstr>Commands</vt:lpstr>
      <vt:lpstr>      Executing the Script</vt:lpstr>
      <vt:lpstr>  Independent Command</vt:lpstr>
      <vt:lpstr>  Child Shell Execution</vt:lpstr>
      <vt:lpstr>  Arguments and Positional Parameters   Arguments and Positional Parameters   Arguments and Positional Parameters   Arguments and Positional Parameters   Arguments and Positional Parameters     Arguments and Positional Parameters</vt:lpstr>
      <vt:lpstr>Slide 11</vt:lpstr>
      <vt:lpstr>Expressions</vt:lpstr>
      <vt:lpstr>  Mathematical Expressions</vt:lpstr>
      <vt:lpstr>Slide 14</vt:lpstr>
      <vt:lpstr>Slide 15</vt:lpstr>
      <vt:lpstr>Arithmetic @  command</vt:lpstr>
      <vt:lpstr>  Relational Expressions</vt:lpstr>
      <vt:lpstr>Slide 18</vt:lpstr>
      <vt:lpstr>File Expressions </vt:lpstr>
      <vt:lpstr>Slide 20</vt:lpstr>
      <vt:lpstr>Logical Expressions  </vt:lpstr>
      <vt:lpstr>Decisions: Making Selections </vt:lpstr>
      <vt:lpstr>  if-then-else</vt:lpstr>
      <vt:lpstr>  if without else</vt:lpstr>
      <vt:lpstr>Slide 25</vt:lpstr>
      <vt:lpstr>  else without if; Null Command</vt:lpstr>
      <vt:lpstr>Slide 27</vt:lpstr>
      <vt:lpstr>  Nested if Statements</vt:lpstr>
      <vt:lpstr>Slide 29</vt:lpstr>
      <vt:lpstr>  Multiway selection</vt:lpstr>
      <vt:lpstr>switch syntax </vt:lpstr>
      <vt:lpstr>Slide 32</vt:lpstr>
      <vt:lpstr>  Repetition</vt:lpstr>
      <vt:lpstr>The while loop</vt:lpstr>
      <vt:lpstr>While syntax</vt:lpstr>
      <vt:lpstr>Slide 36</vt:lpstr>
      <vt:lpstr>  The foreach Loop  </vt:lpstr>
      <vt:lpstr>Slide 38</vt:lpstr>
      <vt:lpstr>  repeat Loop  </vt:lpstr>
      <vt:lpstr>Other Loop Control Statements </vt:lpstr>
      <vt:lpstr>  Special Parameters</vt:lpstr>
      <vt:lpstr>Slide 42</vt:lpstr>
      <vt:lpstr>Slide 43</vt:lpstr>
      <vt:lpstr>  All Parameters ($argv)</vt:lpstr>
      <vt:lpstr>Slide 45</vt:lpstr>
      <vt:lpstr>changing positional parameters</vt:lpstr>
      <vt:lpstr>Slide 47</vt:lpstr>
      <vt:lpstr>shift command</vt:lpstr>
      <vt:lpstr>Slide 49</vt:lpstr>
      <vt:lpstr>Argument Validation</vt:lpstr>
      <vt:lpstr>fixed number of arguments</vt:lpstr>
      <vt:lpstr>minimum number of arguments</vt:lpstr>
      <vt:lpstr>Debugging Scripts</vt:lpstr>
      <vt:lpstr>Slide 54</vt:lpstr>
      <vt:lpstr>debug options included in the script</vt:lpstr>
      <vt:lpstr>debug options on the command line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KORN SHELL PROGRAMMING</dc:title>
  <dc:creator>SAMSUNG</dc:creator>
  <cp:lastModifiedBy>joe</cp:lastModifiedBy>
  <cp:revision>124</cp:revision>
  <dcterms:created xsi:type="dcterms:W3CDTF">2014-03-28T14:53:49Z</dcterms:created>
  <dcterms:modified xsi:type="dcterms:W3CDTF">2015-05-07T07:39:28Z</dcterms:modified>
</cp:coreProperties>
</file>