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8" r:id="rId3"/>
    <p:sldId id="323" r:id="rId4"/>
    <p:sldId id="324" r:id="rId5"/>
    <p:sldId id="325" r:id="rId6"/>
    <p:sldId id="326" r:id="rId7"/>
    <p:sldId id="327" r:id="rId8"/>
    <p:sldId id="329" r:id="rId9"/>
    <p:sldId id="328" r:id="rId10"/>
    <p:sldId id="330" r:id="rId11"/>
    <p:sldId id="333" r:id="rId12"/>
    <p:sldId id="257" r:id="rId13"/>
    <p:sldId id="258" r:id="rId14"/>
    <p:sldId id="287" r:id="rId15"/>
    <p:sldId id="259" r:id="rId16"/>
    <p:sldId id="260" r:id="rId17"/>
    <p:sldId id="261" r:id="rId18"/>
    <p:sldId id="288" r:id="rId19"/>
    <p:sldId id="331" r:id="rId20"/>
    <p:sldId id="263" r:id="rId21"/>
    <p:sldId id="289" r:id="rId22"/>
    <p:sldId id="264" r:id="rId23"/>
    <p:sldId id="265" r:id="rId24"/>
    <p:sldId id="334" r:id="rId25"/>
    <p:sldId id="267" r:id="rId26"/>
    <p:sldId id="332"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335" r:id="rId43"/>
    <p:sldId id="284" r:id="rId44"/>
    <p:sldId id="285" r:id="rId45"/>
    <p:sldId id="286" r:id="rId46"/>
    <p:sldId id="290" r:id="rId47"/>
    <p:sldId id="291" r:id="rId48"/>
    <p:sldId id="292" r:id="rId49"/>
    <p:sldId id="293" r:id="rId50"/>
    <p:sldId id="294" r:id="rId51"/>
    <p:sldId id="337" r:id="rId52"/>
    <p:sldId id="296"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36" r:id="rId68"/>
    <p:sldId id="319" r:id="rId69"/>
    <p:sldId id="320" r:id="rId70"/>
    <p:sldId id="312" r:id="rId71"/>
    <p:sldId id="313" r:id="rId72"/>
    <p:sldId id="314" r:id="rId73"/>
    <p:sldId id="315" r:id="rId74"/>
    <p:sldId id="316" r:id="rId75"/>
    <p:sldId id="317" r:id="rId76"/>
    <p:sldId id="318" r:id="rId77"/>
    <p:sldId id="321" r:id="rId78"/>
    <p:sldId id="322" r:id="rId79"/>
    <p:sldId id="339" r:id="rId80"/>
    <p:sldId id="340"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2" d="100"/>
          <a:sy n="52" d="100"/>
        </p:scale>
        <p:origin x="-1884" y="-4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2A2F263-893E-4886-849D-F7354825876F}" type="datetimeFigureOut">
              <a:rPr lang="en-US" smtClean="0"/>
              <a:pPr/>
              <a:t>3/30/2017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8031018-D4CB-4F82-9977-B6BE8284C419}"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A2F263-893E-4886-849D-F7354825876F}" type="datetimeFigureOut">
              <a:rPr lang="en-US" smtClean="0"/>
              <a:pPr/>
              <a:t>3/30/2017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31018-D4CB-4F82-9977-B6BE8284C4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A2F263-893E-4886-849D-F7354825876F}" type="datetimeFigureOut">
              <a:rPr lang="en-US" smtClean="0"/>
              <a:pPr/>
              <a:t>3/30/2017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31018-D4CB-4F82-9977-B6BE8284C4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2A2F263-893E-4886-849D-F7354825876F}" type="datetimeFigureOut">
              <a:rPr lang="en-US" smtClean="0"/>
              <a:pPr/>
              <a:t>3/30/2017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031018-D4CB-4F82-9977-B6BE8284C419}"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A2F263-893E-4886-849D-F7354825876F}" type="datetimeFigureOut">
              <a:rPr lang="en-US" smtClean="0"/>
              <a:pPr/>
              <a:t>3/30/2017</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8031018-D4CB-4F82-9977-B6BE8284C41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A2F263-893E-4886-849D-F7354825876F}" type="datetimeFigureOut">
              <a:rPr lang="en-US" smtClean="0"/>
              <a:pPr/>
              <a:t>3/30/2017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31018-D4CB-4F82-9977-B6BE8284C419}"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2A2F263-893E-4886-849D-F7354825876F}" type="datetimeFigureOut">
              <a:rPr lang="en-US" smtClean="0"/>
              <a:pPr/>
              <a:t>3/30/2017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031018-D4CB-4F82-9977-B6BE8284C419}"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A2F263-893E-4886-849D-F7354825876F}" type="datetimeFigureOut">
              <a:rPr lang="en-US" smtClean="0"/>
              <a:pPr/>
              <a:t>3/30/2017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031018-D4CB-4F82-9977-B6BE8284C4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2F263-893E-4886-849D-F7354825876F}" type="datetimeFigureOut">
              <a:rPr lang="en-US" smtClean="0"/>
              <a:pPr/>
              <a:t>3/30/2017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031018-D4CB-4F82-9977-B6BE8284C4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A2F263-893E-4886-849D-F7354825876F}" type="datetimeFigureOut">
              <a:rPr lang="en-US" smtClean="0"/>
              <a:pPr/>
              <a:t>3/30/2017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031018-D4CB-4F82-9977-B6BE8284C419}"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A2F263-893E-4886-849D-F7354825876F}" type="datetimeFigureOut">
              <a:rPr lang="en-US" smtClean="0"/>
              <a:pPr/>
              <a:t>3/30/2017</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78031018-D4CB-4F82-9977-B6BE8284C419}"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2A2F263-893E-4886-849D-F7354825876F}" type="datetimeFigureOut">
              <a:rPr lang="en-US" smtClean="0"/>
              <a:pPr/>
              <a:t>3/30/2017</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8031018-D4CB-4F82-9977-B6BE8284C41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smtClean="0"/>
              <a:t>KORN SHELL PROGRAMMING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GB" b="1" dirty="0" smtClean="0"/>
              <a:t>Arguments and Positional Parameters</a:t>
            </a:r>
            <a:r>
              <a:rPr lang="en-US" dirty="0" smtClean="0"/>
              <a:t/>
            </a:r>
            <a:br>
              <a:rPr lang="en-US" dirty="0" smtClean="0"/>
            </a:br>
            <a:r>
              <a:rPr lang="en-GB" dirty="0" smtClean="0"/>
              <a:t> </a:t>
            </a:r>
            <a:r>
              <a:rPr lang="en-US" dirty="0" smtClean="0"/>
              <a:t/>
            </a:r>
            <a:br>
              <a:rPr lang="en-US" dirty="0" smtClean="0"/>
            </a:br>
            <a:r>
              <a:rPr lang="en-US" dirty="0" smtClean="0"/>
              <a:t/>
            </a:r>
            <a:br>
              <a:rPr lang="en-US" dirty="0" smtClean="0"/>
            </a:br>
            <a:r>
              <a:rPr lang="en-GB" b="1" dirty="0" smtClean="0"/>
              <a:t> Arguments and Positional Parameters</a:t>
            </a:r>
            <a:endParaRPr lang="en-US" dirty="0"/>
          </a:p>
        </p:txBody>
      </p:sp>
      <p:sp>
        <p:nvSpPr>
          <p:cNvPr id="3" name="Content Placeholder 2"/>
          <p:cNvSpPr>
            <a:spLocks noGrp="1"/>
          </p:cNvSpPr>
          <p:nvPr>
            <p:ph sz="quarter" idx="1"/>
          </p:nvPr>
        </p:nvSpPr>
        <p:spPr>
          <a:xfrm>
            <a:off x="914400" y="1142984"/>
            <a:ext cx="7772400" cy="4876816"/>
          </a:xfrm>
        </p:spPr>
        <p:txBody>
          <a:bodyPr>
            <a:normAutofit/>
          </a:bodyPr>
          <a:lstStyle/>
          <a:p>
            <a:pPr algn="just"/>
            <a:r>
              <a:rPr lang="en-US" dirty="0" smtClean="0"/>
              <a:t>Arguments are user-supplied data that follow the script name on the command line and are input to the script. </a:t>
            </a:r>
          </a:p>
          <a:p>
            <a:pPr algn="just"/>
            <a:r>
              <a:rPr lang="en-US" dirty="0" smtClean="0"/>
              <a:t>Positional parameters are predefined memory variables (buffers) in the shell script. There are nine positional parameters, </a:t>
            </a:r>
            <a:r>
              <a:rPr lang="en-US" dirty="0" err="1" smtClean="0"/>
              <a:t>labelled</a:t>
            </a:r>
            <a:r>
              <a:rPr lang="en-US" dirty="0" smtClean="0"/>
              <a:t> $1, $2, ….,$9, that are used to store the arguments that the user entered.</a:t>
            </a:r>
          </a:p>
          <a:p>
            <a:pPr algn="just"/>
            <a:r>
              <a:rPr lang="en-GB" dirty="0" smtClean="0"/>
              <a:t>When the script is executed, the shell puts the first argument in the first positional parameter ($1), the second argument in the second positional parameter ($2) and so forth until all arguments have been stored. The script can then use them anywhere a variable can be used.</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0042"/>
            <a:ext cx="7772400" cy="5519758"/>
          </a:xfrm>
        </p:spPr>
        <p:txBody>
          <a:bodyPr>
            <a:normAutofit/>
          </a:bodyPr>
          <a:lstStyle/>
          <a:p>
            <a:r>
              <a:rPr lang="en-GB" sz="3200" b="1" dirty="0" smtClean="0"/>
              <a:t>#!/bin/</a:t>
            </a:r>
            <a:r>
              <a:rPr lang="en-GB" sz="3200" b="1" dirty="0" err="1" smtClean="0"/>
              <a:t>ksh</a:t>
            </a:r>
            <a:endParaRPr lang="en-US" sz="3200" b="1" dirty="0" smtClean="0"/>
          </a:p>
          <a:p>
            <a:r>
              <a:rPr lang="en-GB" sz="3200" b="1" dirty="0" smtClean="0"/>
              <a:t># Script Name: fileExtr.ksh</a:t>
            </a:r>
            <a:endParaRPr lang="en-US" sz="3200" b="1" dirty="0" smtClean="0"/>
          </a:p>
          <a:p>
            <a:endParaRPr lang="en-US" sz="3200" b="1" dirty="0" smtClean="0"/>
          </a:p>
          <a:p>
            <a:pPr>
              <a:buNone/>
            </a:pPr>
            <a:r>
              <a:rPr lang="en-US" sz="3200" b="1" dirty="0" smtClean="0"/>
              <a:t>a=$1</a:t>
            </a:r>
          </a:p>
          <a:p>
            <a:pPr>
              <a:buNone/>
            </a:pPr>
            <a:r>
              <a:rPr lang="en-US" sz="3200" b="1" dirty="0" smtClean="0"/>
              <a:t>b=$2</a:t>
            </a:r>
          </a:p>
          <a:p>
            <a:pPr>
              <a:buNone/>
            </a:pPr>
            <a:r>
              <a:rPr lang="en-US" sz="3200" b="1" dirty="0" smtClean="0"/>
              <a:t>(( c = a + b ))</a:t>
            </a:r>
          </a:p>
          <a:p>
            <a:pPr>
              <a:buNone/>
            </a:pPr>
            <a:r>
              <a:rPr lang="en-US" sz="3200" b="1" dirty="0" smtClean="0"/>
              <a:t>print  $c</a:t>
            </a:r>
          </a:p>
          <a:p>
            <a:endParaRPr lang="en-US" sz="3200" b="1" dirty="0" smtClean="0"/>
          </a:p>
          <a:p>
            <a:r>
              <a:rPr lang="en-US" sz="3200" b="1" dirty="0" smtClean="0"/>
              <a:t>./fileExtr.ksh   5 10 </a:t>
            </a:r>
          </a:p>
          <a:p>
            <a:endParaRPr lang="en-US" sz="3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IN" dirty="0"/>
          </a:p>
        </p:txBody>
      </p:sp>
      <p:sp>
        <p:nvSpPr>
          <p:cNvPr id="3" name="Content Placeholder 2"/>
          <p:cNvSpPr>
            <a:spLocks noGrp="1"/>
          </p:cNvSpPr>
          <p:nvPr>
            <p:ph sz="quarter" idx="1"/>
          </p:nvPr>
        </p:nvSpPr>
        <p:spPr/>
        <p:txBody>
          <a:bodyPr/>
          <a:lstStyle/>
          <a:p>
            <a:pPr algn="just"/>
            <a:r>
              <a:rPr lang="en-US" dirty="0" smtClean="0"/>
              <a:t>Expressions are a sequence of operators and operands that reduces to a single value</a:t>
            </a:r>
          </a:p>
          <a:p>
            <a:pPr algn="just"/>
            <a:r>
              <a:rPr lang="en-US" dirty="0" smtClean="0"/>
              <a:t>The operators can be either mathematical operators, such as add and subtract, that compute a value</a:t>
            </a:r>
          </a:p>
          <a:p>
            <a:pPr algn="just"/>
            <a:r>
              <a:rPr lang="en-US" dirty="0" smtClean="0"/>
              <a:t>relational operators, such as greater than and less than, that determine a relationship between two values and return true or false</a:t>
            </a:r>
          </a:p>
          <a:p>
            <a:pPr algn="just"/>
            <a:r>
              <a:rPr lang="en-US" dirty="0" smtClean="0"/>
              <a:t>file test operators that report the status of a file</a:t>
            </a:r>
          </a:p>
          <a:p>
            <a:pPr algn="just"/>
            <a:r>
              <a:rPr lang="en-GB" dirty="0" smtClean="0"/>
              <a:t>logical operators that combine logical values and return true or false.</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Mathematical Expressions</a:t>
            </a:r>
            <a:endParaRPr lang="en-IN" dirty="0"/>
          </a:p>
        </p:txBody>
      </p:sp>
      <p:sp>
        <p:nvSpPr>
          <p:cNvPr id="3" name="Content Placeholder 2"/>
          <p:cNvSpPr>
            <a:spLocks noGrp="1"/>
          </p:cNvSpPr>
          <p:nvPr>
            <p:ph sz="quarter" idx="1"/>
          </p:nvPr>
        </p:nvSpPr>
        <p:spPr>
          <a:xfrm>
            <a:off x="914400" y="1214422"/>
            <a:ext cx="7772400" cy="4805378"/>
          </a:xfrm>
        </p:spPr>
        <p:txBody>
          <a:bodyPr>
            <a:normAutofit/>
          </a:bodyPr>
          <a:lstStyle/>
          <a:p>
            <a:pPr algn="just"/>
            <a:r>
              <a:rPr lang="en-GB" dirty="0" smtClean="0"/>
              <a:t>Mathematical expressions in the </a:t>
            </a:r>
            <a:r>
              <a:rPr lang="en-GB" dirty="0" err="1" smtClean="0"/>
              <a:t>Korn</a:t>
            </a:r>
            <a:r>
              <a:rPr lang="en-GB" dirty="0" smtClean="0"/>
              <a:t> shell use integer operands and mathematical operators to calculate a value. </a:t>
            </a:r>
          </a:p>
          <a:p>
            <a:pPr algn="just"/>
            <a:r>
              <a:rPr lang="en-GB" dirty="0" smtClean="0"/>
              <a:t>The </a:t>
            </a:r>
            <a:r>
              <a:rPr lang="en-GB" dirty="0" err="1" smtClean="0"/>
              <a:t>Korn</a:t>
            </a:r>
            <a:r>
              <a:rPr lang="en-GB" dirty="0" smtClean="0"/>
              <a:t> shell supports the standard add, subtract, multiply and divide operators plus a special operator for modulus.</a:t>
            </a:r>
            <a:endParaRPr lang="en-US" dirty="0" smtClean="0"/>
          </a:p>
          <a:p>
            <a:pPr algn="just">
              <a:buNone/>
            </a:pPr>
            <a:endParaRPr lang="en-US" dirty="0" smtClean="0"/>
          </a:p>
          <a:p>
            <a:pPr algn="just">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914400" y="500041"/>
          <a:ext cx="7772400" cy="5357852"/>
        </p:xfrm>
        <a:graphic>
          <a:graphicData uri="http://schemas.openxmlformats.org/drawingml/2006/table">
            <a:tbl>
              <a:tblPr firstRow="1" bandRow="1">
                <a:tableStyleId>{8799B23B-EC83-4686-B30A-512413B5E67A}</a:tableStyleId>
              </a:tblPr>
              <a:tblGrid>
                <a:gridCol w="2657468"/>
                <a:gridCol w="5114932"/>
              </a:tblGrid>
              <a:tr h="1088856">
                <a:tc>
                  <a:txBody>
                    <a:bodyPr/>
                    <a:lstStyle/>
                    <a:p>
                      <a:pPr marL="356870" indent="-356870" algn="ctr">
                        <a:spcAft>
                          <a:spcPts val="0"/>
                        </a:spcAft>
                      </a:pPr>
                      <a:r>
                        <a:rPr lang="en-US" sz="2800" dirty="0" smtClean="0"/>
                        <a:t>operators</a:t>
                      </a:r>
                      <a:endParaRPr lang="en-IN" sz="2800" dirty="0">
                        <a:latin typeface="Times New Roman"/>
                        <a:ea typeface="Arial"/>
                      </a:endParaRPr>
                    </a:p>
                  </a:txBody>
                  <a:tcPr marL="68580" marR="68580" marT="0" marB="0"/>
                </a:tc>
                <a:tc>
                  <a:txBody>
                    <a:bodyPr/>
                    <a:lstStyle/>
                    <a:p>
                      <a:pPr marL="356870" indent="-356870" algn="ctr">
                        <a:spcAft>
                          <a:spcPts val="0"/>
                        </a:spcAft>
                      </a:pPr>
                      <a:r>
                        <a:rPr lang="en-US" sz="2800" dirty="0" smtClean="0"/>
                        <a:t>Description</a:t>
                      </a:r>
                      <a:endParaRPr lang="en-IN" sz="2800" dirty="0">
                        <a:latin typeface="Times New Roman"/>
                        <a:ea typeface="Arial"/>
                      </a:endParaRPr>
                    </a:p>
                  </a:txBody>
                  <a:tcPr marL="68580" marR="68580" marT="0" marB="0"/>
                </a:tc>
              </a:tr>
              <a:tr h="615883">
                <a:tc>
                  <a:txBody>
                    <a:bodyPr/>
                    <a:lstStyle/>
                    <a:p>
                      <a:pPr marL="356870" indent="-356870" algn="l">
                        <a:spcAft>
                          <a:spcPts val="0"/>
                        </a:spcAft>
                        <a:tabLst>
                          <a:tab pos="257175" algn="l"/>
                          <a:tab pos="321310" algn="ctr"/>
                        </a:tabLst>
                      </a:pPr>
                      <a:r>
                        <a:rPr lang="en-GB" sz="2800" dirty="0"/>
                        <a:t>	</a:t>
                      </a:r>
                      <a:r>
                        <a:rPr lang="en-GB" sz="2800" dirty="0" smtClean="0"/>
                        <a:t>          +</a:t>
                      </a:r>
                      <a:endParaRPr lang="en-IN" sz="2800" dirty="0">
                        <a:latin typeface="Times New Roman"/>
                        <a:ea typeface="Arial"/>
                      </a:endParaRPr>
                    </a:p>
                  </a:txBody>
                  <a:tcPr marL="68580" marR="68580" marT="0" marB="0"/>
                </a:tc>
                <a:tc>
                  <a:txBody>
                    <a:bodyPr/>
                    <a:lstStyle/>
                    <a:p>
                      <a:pPr marL="356870" indent="-356870" algn="l">
                        <a:spcAft>
                          <a:spcPts val="0"/>
                        </a:spcAft>
                      </a:pPr>
                      <a:r>
                        <a:rPr lang="en-GB" sz="2800" dirty="0"/>
                        <a:t>Value is sum of </a:t>
                      </a:r>
                      <a:r>
                        <a:rPr lang="en-GB" sz="2800" dirty="0" smtClean="0"/>
                        <a:t>two numbers</a:t>
                      </a:r>
                      <a:r>
                        <a:rPr lang="en-GB" sz="2800" dirty="0"/>
                        <a:t>.</a:t>
                      </a:r>
                      <a:endParaRPr lang="en-IN" sz="2800" dirty="0">
                        <a:latin typeface="Times New Roman"/>
                        <a:ea typeface="Arial"/>
                      </a:endParaRPr>
                    </a:p>
                  </a:txBody>
                  <a:tcPr marL="68580" marR="68580" marT="0" marB="0"/>
                </a:tc>
              </a:tr>
              <a:tr h="1012410">
                <a:tc>
                  <a:txBody>
                    <a:bodyPr/>
                    <a:lstStyle/>
                    <a:p>
                      <a:pPr marL="356870" indent="-356870" algn="ctr">
                        <a:spcAft>
                          <a:spcPts val="0"/>
                        </a:spcAft>
                      </a:pPr>
                      <a:r>
                        <a:rPr lang="en-GB" sz="2800" dirty="0"/>
                        <a:t>-</a:t>
                      </a:r>
                      <a:endParaRPr lang="en-IN" sz="2800" dirty="0">
                        <a:latin typeface="Times New Roman"/>
                        <a:ea typeface="Arial"/>
                      </a:endParaRPr>
                    </a:p>
                  </a:txBody>
                  <a:tcPr marL="68580" marR="68580" marT="0" marB="0"/>
                </a:tc>
                <a:tc>
                  <a:txBody>
                    <a:bodyPr/>
                    <a:lstStyle/>
                    <a:p>
                      <a:pPr marL="356870" indent="-356870" algn="l">
                        <a:spcAft>
                          <a:spcPts val="0"/>
                        </a:spcAft>
                      </a:pPr>
                      <a:r>
                        <a:rPr lang="en-GB" sz="2800" dirty="0"/>
                        <a:t>Value is first value </a:t>
                      </a:r>
                      <a:r>
                        <a:rPr lang="en-GB" sz="2800" dirty="0" smtClean="0"/>
                        <a:t>minus</a:t>
                      </a:r>
                      <a:r>
                        <a:rPr lang="en-GB" sz="2800" baseline="0" dirty="0" smtClean="0"/>
                        <a:t> s</a:t>
                      </a:r>
                      <a:r>
                        <a:rPr lang="en-GB" sz="2800" dirty="0" smtClean="0"/>
                        <a:t>econd </a:t>
                      </a:r>
                      <a:r>
                        <a:rPr lang="en-GB" sz="2800" dirty="0"/>
                        <a:t>value.</a:t>
                      </a:r>
                      <a:endParaRPr lang="en-IN" sz="2800" dirty="0">
                        <a:latin typeface="Times New Roman"/>
                        <a:ea typeface="Arial"/>
                      </a:endParaRPr>
                    </a:p>
                  </a:txBody>
                  <a:tcPr marL="68580" marR="68580" marT="0" marB="0"/>
                </a:tc>
              </a:tr>
              <a:tr h="615883">
                <a:tc>
                  <a:txBody>
                    <a:bodyPr/>
                    <a:lstStyle/>
                    <a:p>
                      <a:pPr marL="356870" indent="-356870" algn="ctr">
                        <a:spcAft>
                          <a:spcPts val="0"/>
                        </a:spcAft>
                      </a:pPr>
                      <a:r>
                        <a:rPr lang="en-GB" sz="2800" dirty="0"/>
                        <a:t>*</a:t>
                      </a:r>
                      <a:endParaRPr lang="en-IN" sz="2800" dirty="0">
                        <a:latin typeface="Times New Roman"/>
                        <a:ea typeface="Arial"/>
                      </a:endParaRPr>
                    </a:p>
                  </a:txBody>
                  <a:tcPr marL="68580" marR="68580" marT="0" marB="0"/>
                </a:tc>
                <a:tc>
                  <a:txBody>
                    <a:bodyPr/>
                    <a:lstStyle/>
                    <a:p>
                      <a:pPr marL="356870" indent="-356870" algn="l">
                        <a:spcAft>
                          <a:spcPts val="0"/>
                        </a:spcAft>
                      </a:pPr>
                      <a:r>
                        <a:rPr lang="en-GB" sz="2800" dirty="0"/>
                        <a:t>Value is product of two </a:t>
                      </a:r>
                      <a:r>
                        <a:rPr lang="en-GB" sz="2800" dirty="0" smtClean="0"/>
                        <a:t>numbers</a:t>
                      </a:r>
                      <a:r>
                        <a:rPr lang="en-GB" sz="2800" dirty="0"/>
                        <a:t>.</a:t>
                      </a:r>
                      <a:endParaRPr lang="en-IN" sz="2800" dirty="0">
                        <a:latin typeface="Times New Roman"/>
                        <a:ea typeface="Arial"/>
                      </a:endParaRPr>
                    </a:p>
                  </a:txBody>
                  <a:tcPr marL="68580" marR="68580" marT="0" marB="0"/>
                </a:tc>
              </a:tr>
              <a:tr h="1012410">
                <a:tc>
                  <a:txBody>
                    <a:bodyPr/>
                    <a:lstStyle/>
                    <a:p>
                      <a:pPr marL="356870" indent="-356870" algn="ctr">
                        <a:spcAft>
                          <a:spcPts val="0"/>
                        </a:spcAft>
                      </a:pPr>
                      <a:r>
                        <a:rPr lang="en-GB" sz="2800"/>
                        <a:t>/</a:t>
                      </a:r>
                      <a:endParaRPr lang="en-IN" sz="2800">
                        <a:latin typeface="Times New Roman"/>
                        <a:ea typeface="Arial"/>
                      </a:endParaRPr>
                    </a:p>
                  </a:txBody>
                  <a:tcPr marL="68580" marR="68580" marT="0" marB="0"/>
                </a:tc>
                <a:tc>
                  <a:txBody>
                    <a:bodyPr/>
                    <a:lstStyle/>
                    <a:p>
                      <a:pPr marL="356870" indent="-356870" algn="l">
                        <a:spcAft>
                          <a:spcPts val="0"/>
                        </a:spcAft>
                      </a:pPr>
                      <a:r>
                        <a:rPr lang="en-GB" sz="2800" dirty="0"/>
                        <a:t>Value is integral of first value </a:t>
                      </a:r>
                      <a:r>
                        <a:rPr lang="en-GB" sz="2800" dirty="0" smtClean="0"/>
                        <a:t>divided </a:t>
                      </a:r>
                    </a:p>
                    <a:p>
                      <a:pPr marL="356870" indent="-356870" algn="l">
                        <a:spcAft>
                          <a:spcPts val="0"/>
                        </a:spcAft>
                      </a:pPr>
                      <a:r>
                        <a:rPr lang="en-GB" sz="2800" dirty="0" smtClean="0"/>
                        <a:t>by </a:t>
                      </a:r>
                      <a:r>
                        <a:rPr lang="en-GB" sz="2800" dirty="0"/>
                        <a:t>second value.</a:t>
                      </a:r>
                      <a:endParaRPr lang="en-IN" sz="2800" dirty="0">
                        <a:latin typeface="Times New Roman"/>
                        <a:ea typeface="Arial"/>
                      </a:endParaRPr>
                    </a:p>
                  </a:txBody>
                  <a:tcPr marL="68580" marR="68580" marT="0" marB="0"/>
                </a:tc>
              </a:tr>
              <a:tr h="1012410">
                <a:tc>
                  <a:txBody>
                    <a:bodyPr/>
                    <a:lstStyle/>
                    <a:p>
                      <a:pPr marL="356870" indent="-356870" algn="ctr">
                        <a:spcAft>
                          <a:spcPts val="0"/>
                        </a:spcAft>
                      </a:pPr>
                      <a:r>
                        <a:rPr lang="en-GB" sz="2800" dirty="0"/>
                        <a:t>%</a:t>
                      </a:r>
                      <a:endParaRPr lang="en-IN" sz="2800" dirty="0">
                        <a:latin typeface="Times New Roman"/>
                        <a:ea typeface="Arial"/>
                      </a:endParaRPr>
                    </a:p>
                  </a:txBody>
                  <a:tcPr marL="68580" marR="68580" marT="0" marB="0"/>
                </a:tc>
                <a:tc>
                  <a:txBody>
                    <a:bodyPr/>
                    <a:lstStyle/>
                    <a:p>
                      <a:pPr marL="356870" indent="-356870" algn="l">
                        <a:spcAft>
                          <a:spcPts val="0"/>
                        </a:spcAft>
                      </a:pPr>
                      <a:r>
                        <a:rPr lang="en-GB" sz="2800" dirty="0"/>
                        <a:t>Value is remainder of first </a:t>
                      </a:r>
                      <a:r>
                        <a:rPr lang="en-GB" sz="2800" dirty="0" smtClean="0"/>
                        <a:t>value</a:t>
                      </a:r>
                      <a:r>
                        <a:rPr lang="en-GB" sz="2800" baseline="0" dirty="0" smtClean="0"/>
                        <a:t> </a:t>
                      </a:r>
                    </a:p>
                    <a:p>
                      <a:pPr marL="356870" indent="-356870" algn="l">
                        <a:spcAft>
                          <a:spcPts val="0"/>
                        </a:spcAft>
                      </a:pPr>
                      <a:r>
                        <a:rPr lang="en-GB" sz="2800" dirty="0" smtClean="0"/>
                        <a:t>divided </a:t>
                      </a:r>
                      <a:r>
                        <a:rPr lang="en-GB" sz="2800" dirty="0"/>
                        <a:t>by second.</a:t>
                      </a:r>
                      <a:endParaRPr lang="en-IN" sz="2800" dirty="0">
                        <a:latin typeface="Times New Roman"/>
                        <a:ea typeface="Ari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lstStyle/>
          <a:p>
            <a:r>
              <a:rPr lang="en-US" dirty="0" err="1" smtClean="0"/>
              <a:t>Korn</a:t>
            </a:r>
            <a:r>
              <a:rPr lang="en-US" dirty="0" smtClean="0"/>
              <a:t> shell stores the values as strings even if they are integers	</a:t>
            </a:r>
          </a:p>
          <a:p>
            <a:pPr>
              <a:buNone/>
            </a:pPr>
            <a:r>
              <a:rPr lang="en-GB" b="1" i="1" dirty="0" smtClean="0"/>
              <a:t> count=5</a:t>
            </a:r>
            <a:endParaRPr lang="en-IN" dirty="0" smtClean="0"/>
          </a:p>
          <a:p>
            <a:pPr>
              <a:buNone/>
            </a:pPr>
            <a:r>
              <a:rPr lang="en-GB" b="1" i="1" dirty="0" smtClean="0"/>
              <a:t> count=$count+2</a:t>
            </a:r>
            <a:endParaRPr lang="en-IN" dirty="0" smtClean="0"/>
          </a:p>
          <a:p>
            <a:pPr>
              <a:buNone/>
            </a:pPr>
            <a:r>
              <a:rPr lang="en-GB" b="1" i="1" dirty="0" smtClean="0"/>
              <a:t> print $count</a:t>
            </a:r>
            <a:endParaRPr lang="en-IN" dirty="0" smtClean="0"/>
          </a:p>
          <a:p>
            <a:pPr>
              <a:buNone/>
            </a:pPr>
            <a:r>
              <a:rPr lang="en-GB" i="1" dirty="0" smtClean="0"/>
              <a:t>5+2</a:t>
            </a:r>
            <a:endParaRPr lang="en-IN" dirty="0" smtClean="0"/>
          </a:p>
          <a:p>
            <a:r>
              <a:rPr lang="en-US" b="1" dirty="0" smtClean="0"/>
              <a:t>how can we evaluate numeric values in the </a:t>
            </a:r>
            <a:r>
              <a:rPr lang="en-US" b="1" dirty="0" err="1" smtClean="0"/>
              <a:t>Korn</a:t>
            </a:r>
            <a:r>
              <a:rPr lang="en-US" b="1" dirty="0" smtClean="0"/>
              <a:t> shell? </a:t>
            </a:r>
          </a:p>
          <a:p>
            <a:r>
              <a:rPr lang="en-US" dirty="0" smtClean="0"/>
              <a:t>We must use either the </a:t>
            </a:r>
            <a:r>
              <a:rPr lang="en-US" b="1" dirty="0" err="1" smtClean="0"/>
              <a:t>expr</a:t>
            </a:r>
            <a:r>
              <a:rPr lang="en-US" b="1" dirty="0" smtClean="0"/>
              <a:t> or let command</a:t>
            </a:r>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command</a:t>
            </a:r>
            <a:endParaRPr lang="en-IN" dirty="0"/>
          </a:p>
        </p:txBody>
      </p:sp>
      <p:sp>
        <p:nvSpPr>
          <p:cNvPr id="3" name="Content Placeholder 2"/>
          <p:cNvSpPr>
            <a:spLocks noGrp="1"/>
          </p:cNvSpPr>
          <p:nvPr>
            <p:ph sz="quarter" idx="1"/>
          </p:nvPr>
        </p:nvSpPr>
        <p:spPr/>
        <p:txBody>
          <a:bodyPr/>
          <a:lstStyle/>
          <a:p>
            <a:pPr algn="just"/>
            <a:r>
              <a:rPr lang="en-US" b="1" i="1" dirty="0" smtClean="0"/>
              <a:t>let count =count+2</a:t>
            </a:r>
            <a:endParaRPr lang="en-GB" dirty="0" smtClean="0"/>
          </a:p>
          <a:p>
            <a:pPr algn="just"/>
            <a:r>
              <a:rPr lang="en-GB" dirty="0" smtClean="0"/>
              <a:t>The let command does not need the dollar sign; its syntax expects variables or constants. </a:t>
            </a:r>
          </a:p>
          <a:p>
            <a:pPr algn="just"/>
            <a:r>
              <a:rPr lang="en-GB" dirty="0" smtClean="0"/>
              <a:t>The </a:t>
            </a:r>
            <a:r>
              <a:rPr lang="en-GB" dirty="0" err="1" smtClean="0"/>
              <a:t>Korn</a:t>
            </a:r>
            <a:r>
              <a:rPr lang="en-GB" dirty="0" smtClean="0"/>
              <a:t> shell has an alternate operator, a set of double parentheses, that may be used instead of the let command.</a:t>
            </a:r>
            <a:endParaRPr lang="en-IN" dirty="0" smtClean="0"/>
          </a:p>
          <a:p>
            <a:pPr algn="just"/>
            <a:r>
              <a:rPr lang="en-GB" b="1" i="1" dirty="0" smtClean="0"/>
              <a:t> ((  count  =  count  +  2  ))</a:t>
            </a:r>
          </a:p>
          <a:p>
            <a:pPr algn="just">
              <a:buNone/>
            </a:pPr>
            <a:endParaRPr lang="en-GB" b="1" i="1" dirty="0" smtClean="0"/>
          </a:p>
          <a:p>
            <a:pPr algn="just"/>
            <a:r>
              <a:rPr lang="en-GB" b="1" i="1" dirty="0" smtClean="0"/>
              <a:t>Dollar sign is not require with either the let command or the double parentheses operator</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Relational Expressions</a:t>
            </a:r>
            <a:endParaRPr lang="en-IN" dirty="0"/>
          </a:p>
        </p:txBody>
      </p:sp>
      <p:sp>
        <p:nvSpPr>
          <p:cNvPr id="3" name="Content Placeholder 2"/>
          <p:cNvSpPr>
            <a:spLocks noGrp="1"/>
          </p:cNvSpPr>
          <p:nvPr>
            <p:ph sz="quarter" idx="1"/>
          </p:nvPr>
        </p:nvSpPr>
        <p:spPr>
          <a:xfrm>
            <a:off x="914400" y="1285860"/>
            <a:ext cx="7772400" cy="5072098"/>
          </a:xfrm>
        </p:spPr>
        <p:txBody>
          <a:bodyPr>
            <a:normAutofit lnSpcReduction="10000"/>
          </a:bodyPr>
          <a:lstStyle/>
          <a:p>
            <a:pPr algn="just"/>
            <a:r>
              <a:rPr lang="en-US" dirty="0" smtClean="0"/>
              <a:t>Relational expressions compare two values and return a logical value such as true or false. </a:t>
            </a:r>
          </a:p>
          <a:p>
            <a:pPr algn="just"/>
            <a:r>
              <a:rPr lang="en-US" dirty="0" smtClean="0"/>
              <a:t>The logical value depends on the values being compared and the operator being used. </a:t>
            </a:r>
          </a:p>
          <a:p>
            <a:pPr algn="just"/>
            <a:r>
              <a:rPr lang="en-GB" dirty="0" smtClean="0"/>
              <a:t>We can use the test operators ((…)) or [[…]] for testing a relational expression. Which operator is used depends on the data. Integer data require the double parentheses.</a:t>
            </a:r>
            <a:endParaRPr lang="en-US" dirty="0" smtClean="0"/>
          </a:p>
          <a:p>
            <a:pPr algn="just">
              <a:buNone/>
            </a:pPr>
            <a:r>
              <a:rPr lang="en-GB" dirty="0" smtClean="0"/>
              <a:t>		(( x &lt; y ))</a:t>
            </a:r>
            <a:endParaRPr lang="en-US" dirty="0" smtClean="0"/>
          </a:p>
          <a:p>
            <a:pPr algn="just"/>
            <a:r>
              <a:rPr lang="en-GB" dirty="0" smtClean="0"/>
              <a:t>For string expressions, the </a:t>
            </a:r>
            <a:r>
              <a:rPr lang="en-GB" dirty="0" err="1" smtClean="0"/>
              <a:t>Korn</a:t>
            </a:r>
            <a:r>
              <a:rPr lang="en-GB" dirty="0" smtClean="0"/>
              <a:t> shell requires the double bracket operator. The double bracket operator requires the dollar sign.</a:t>
            </a:r>
            <a:endParaRPr lang="en-US" dirty="0" smtClean="0"/>
          </a:p>
          <a:p>
            <a:pPr algn="just">
              <a:buNone/>
            </a:pPr>
            <a:r>
              <a:rPr lang="en-GB" dirty="0" smtClean="0"/>
              <a:t>		[[ $x != $y ]]</a:t>
            </a:r>
            <a:endParaRPr lang="en-US" dirty="0" smtClean="0"/>
          </a:p>
          <a:p>
            <a:pPr algn="just">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357159" y="571483"/>
          <a:ext cx="8329641" cy="5857909"/>
        </p:xfrm>
        <a:graphic>
          <a:graphicData uri="http://schemas.openxmlformats.org/drawingml/2006/table">
            <a:tbl>
              <a:tblPr firstRow="1" bandRow="1">
                <a:tableStyleId>{8799B23B-EC83-4686-B30A-512413B5E67A}</a:tableStyleId>
              </a:tblPr>
              <a:tblGrid>
                <a:gridCol w="2776547"/>
                <a:gridCol w="2776547"/>
                <a:gridCol w="2776547"/>
              </a:tblGrid>
              <a:tr h="998509">
                <a:tc>
                  <a:txBody>
                    <a:bodyPr/>
                    <a:lstStyle/>
                    <a:p>
                      <a:pPr marL="356870" indent="-356870" algn="just">
                        <a:spcAft>
                          <a:spcPts val="0"/>
                        </a:spcAft>
                      </a:pPr>
                      <a:r>
                        <a:rPr lang="en-GB" sz="2400" dirty="0"/>
                        <a:t>Numeric Interpretation</a:t>
                      </a:r>
                      <a:endParaRPr lang="en-IN" sz="2400" dirty="0">
                        <a:latin typeface="Times New Roman"/>
                        <a:ea typeface="Arial"/>
                      </a:endParaRPr>
                    </a:p>
                  </a:txBody>
                  <a:tcPr marL="68580" marR="68580" marT="0" marB="0"/>
                </a:tc>
                <a:tc>
                  <a:txBody>
                    <a:bodyPr/>
                    <a:lstStyle/>
                    <a:p>
                      <a:pPr marL="356870" indent="-356870" algn="just">
                        <a:spcAft>
                          <a:spcPts val="0"/>
                        </a:spcAft>
                      </a:pPr>
                      <a:r>
                        <a:rPr lang="en-GB" sz="2400"/>
                        <a:t>Meaning</a:t>
                      </a:r>
                      <a:endParaRPr lang="en-IN" sz="2400">
                        <a:latin typeface="Times New Roman"/>
                        <a:ea typeface="Arial"/>
                      </a:endParaRPr>
                    </a:p>
                  </a:txBody>
                  <a:tcPr marL="68580" marR="68580" marT="0" marB="0"/>
                </a:tc>
                <a:tc>
                  <a:txBody>
                    <a:bodyPr/>
                    <a:lstStyle/>
                    <a:p>
                      <a:pPr marL="356870" indent="-356870" algn="just">
                        <a:spcAft>
                          <a:spcPts val="0"/>
                        </a:spcAft>
                      </a:pPr>
                      <a:r>
                        <a:rPr lang="en-GB" sz="2400"/>
                        <a:t>String Interpretation</a:t>
                      </a:r>
                      <a:endParaRPr lang="en-IN" sz="2400">
                        <a:latin typeface="Times New Roman"/>
                        <a:ea typeface="Arial"/>
                      </a:endParaRPr>
                    </a:p>
                  </a:txBody>
                  <a:tcPr marL="68580" marR="68580" marT="0" marB="0"/>
                </a:tc>
              </a:tr>
              <a:tr h="607425">
                <a:tc>
                  <a:txBody>
                    <a:bodyPr/>
                    <a:lstStyle/>
                    <a:p>
                      <a:pPr marL="356870" indent="-356870" algn="ctr">
                        <a:spcAft>
                          <a:spcPts val="0"/>
                        </a:spcAft>
                      </a:pPr>
                      <a:r>
                        <a:rPr lang="en-GB" sz="2400"/>
                        <a:t>&gt;</a:t>
                      </a:r>
                      <a:endParaRPr lang="en-IN" sz="2400">
                        <a:latin typeface="Times New Roman"/>
                        <a:ea typeface="Arial"/>
                      </a:endParaRPr>
                    </a:p>
                  </a:txBody>
                  <a:tcPr marL="68580" marR="68580" marT="0" marB="0"/>
                </a:tc>
                <a:tc>
                  <a:txBody>
                    <a:bodyPr/>
                    <a:lstStyle/>
                    <a:p>
                      <a:pPr marL="356870" indent="-356870" algn="just">
                        <a:spcAft>
                          <a:spcPts val="0"/>
                        </a:spcAft>
                      </a:pPr>
                      <a:r>
                        <a:rPr lang="en-GB" sz="2400"/>
                        <a:t>greater than</a:t>
                      </a:r>
                      <a:endParaRPr lang="en-IN" sz="2400">
                        <a:latin typeface="Times New Roman"/>
                        <a:ea typeface="Arial"/>
                      </a:endParaRPr>
                    </a:p>
                  </a:txBody>
                  <a:tcPr marL="68580" marR="68580" marT="0" marB="0"/>
                </a:tc>
                <a:tc>
                  <a:txBody>
                    <a:bodyPr/>
                    <a:lstStyle/>
                    <a:p>
                      <a:pPr marL="356870" indent="-356870" algn="just">
                        <a:spcAft>
                          <a:spcPts val="0"/>
                        </a:spcAft>
                      </a:pPr>
                      <a:endParaRPr lang="en-GB" sz="2400">
                        <a:latin typeface="Times New Roman"/>
                        <a:ea typeface="Arial"/>
                      </a:endParaRPr>
                    </a:p>
                  </a:txBody>
                  <a:tcPr marL="68580" marR="68580" marT="0" marB="0"/>
                </a:tc>
              </a:tr>
              <a:tr h="607425">
                <a:tc>
                  <a:txBody>
                    <a:bodyPr/>
                    <a:lstStyle/>
                    <a:p>
                      <a:pPr marL="356870" indent="-356870" algn="ctr">
                        <a:spcAft>
                          <a:spcPts val="0"/>
                        </a:spcAft>
                      </a:pPr>
                      <a:r>
                        <a:rPr lang="en-GB" sz="2400"/>
                        <a:t>&gt;=</a:t>
                      </a:r>
                      <a:endParaRPr lang="en-IN" sz="2400">
                        <a:latin typeface="Times New Roman"/>
                        <a:ea typeface="Arial"/>
                      </a:endParaRPr>
                    </a:p>
                  </a:txBody>
                  <a:tcPr marL="68580" marR="68580" marT="0" marB="0"/>
                </a:tc>
                <a:tc>
                  <a:txBody>
                    <a:bodyPr/>
                    <a:lstStyle/>
                    <a:p>
                      <a:pPr marL="356870" indent="-356870" algn="just">
                        <a:spcAft>
                          <a:spcPts val="0"/>
                        </a:spcAft>
                      </a:pPr>
                      <a:r>
                        <a:rPr lang="en-GB" sz="2400"/>
                        <a:t>greater than or equal</a:t>
                      </a:r>
                      <a:endParaRPr lang="en-IN" sz="2400">
                        <a:latin typeface="Times New Roman"/>
                        <a:ea typeface="Arial"/>
                      </a:endParaRPr>
                    </a:p>
                  </a:txBody>
                  <a:tcPr marL="68580" marR="68580" marT="0" marB="0"/>
                </a:tc>
                <a:tc>
                  <a:txBody>
                    <a:bodyPr/>
                    <a:lstStyle/>
                    <a:p>
                      <a:pPr marL="356870" indent="-356870" algn="just">
                        <a:spcAft>
                          <a:spcPts val="0"/>
                        </a:spcAft>
                      </a:pPr>
                      <a:endParaRPr lang="en-GB" sz="2400">
                        <a:latin typeface="Times New Roman"/>
                        <a:ea typeface="Arial"/>
                      </a:endParaRPr>
                    </a:p>
                  </a:txBody>
                  <a:tcPr marL="68580" marR="68580" marT="0" marB="0"/>
                </a:tc>
              </a:tr>
              <a:tr h="607425">
                <a:tc>
                  <a:txBody>
                    <a:bodyPr/>
                    <a:lstStyle/>
                    <a:p>
                      <a:pPr marL="356870" indent="-356870" algn="ctr">
                        <a:spcAft>
                          <a:spcPts val="0"/>
                        </a:spcAft>
                      </a:pPr>
                      <a:r>
                        <a:rPr lang="en-GB" sz="2400" dirty="0"/>
                        <a:t>&lt;</a:t>
                      </a:r>
                      <a:endParaRPr lang="en-IN" sz="2400" dirty="0">
                        <a:latin typeface="Times New Roman"/>
                        <a:ea typeface="Arial"/>
                      </a:endParaRPr>
                    </a:p>
                  </a:txBody>
                  <a:tcPr marL="68580" marR="68580" marT="0" marB="0"/>
                </a:tc>
                <a:tc>
                  <a:txBody>
                    <a:bodyPr/>
                    <a:lstStyle/>
                    <a:p>
                      <a:pPr marL="356870" indent="-356870" algn="just">
                        <a:spcAft>
                          <a:spcPts val="0"/>
                        </a:spcAft>
                      </a:pPr>
                      <a:r>
                        <a:rPr lang="en-GB" sz="2400"/>
                        <a:t>less than</a:t>
                      </a:r>
                      <a:endParaRPr lang="en-IN" sz="2400">
                        <a:latin typeface="Times New Roman"/>
                        <a:ea typeface="Arial"/>
                      </a:endParaRPr>
                    </a:p>
                  </a:txBody>
                  <a:tcPr marL="68580" marR="68580" marT="0" marB="0"/>
                </a:tc>
                <a:tc>
                  <a:txBody>
                    <a:bodyPr/>
                    <a:lstStyle/>
                    <a:p>
                      <a:pPr marL="356870" indent="-356870" algn="just">
                        <a:spcAft>
                          <a:spcPts val="0"/>
                        </a:spcAft>
                      </a:pPr>
                      <a:endParaRPr lang="en-GB" sz="2400">
                        <a:latin typeface="Times New Roman"/>
                        <a:ea typeface="Arial"/>
                      </a:endParaRPr>
                    </a:p>
                  </a:txBody>
                  <a:tcPr marL="68580" marR="68580" marT="0" marB="0"/>
                </a:tc>
              </a:tr>
              <a:tr h="607425">
                <a:tc>
                  <a:txBody>
                    <a:bodyPr/>
                    <a:lstStyle/>
                    <a:p>
                      <a:pPr marL="356870" indent="-356870" algn="ctr">
                        <a:spcAft>
                          <a:spcPts val="0"/>
                        </a:spcAft>
                      </a:pPr>
                      <a:r>
                        <a:rPr lang="en-GB" sz="2400"/>
                        <a:t>&lt;=</a:t>
                      </a:r>
                      <a:endParaRPr lang="en-IN" sz="2400">
                        <a:latin typeface="Times New Roman"/>
                        <a:ea typeface="Arial"/>
                      </a:endParaRPr>
                    </a:p>
                  </a:txBody>
                  <a:tcPr marL="68580" marR="68580" marT="0" marB="0"/>
                </a:tc>
                <a:tc>
                  <a:txBody>
                    <a:bodyPr/>
                    <a:lstStyle/>
                    <a:p>
                      <a:pPr marL="356870" indent="-356870" algn="just">
                        <a:spcAft>
                          <a:spcPts val="0"/>
                        </a:spcAft>
                      </a:pPr>
                      <a:r>
                        <a:rPr lang="en-GB" sz="2400"/>
                        <a:t>less than or equal</a:t>
                      </a:r>
                      <a:endParaRPr lang="en-IN" sz="2400">
                        <a:latin typeface="Times New Roman"/>
                        <a:ea typeface="Arial"/>
                      </a:endParaRPr>
                    </a:p>
                  </a:txBody>
                  <a:tcPr marL="68580" marR="68580" marT="0" marB="0"/>
                </a:tc>
                <a:tc>
                  <a:txBody>
                    <a:bodyPr/>
                    <a:lstStyle/>
                    <a:p>
                      <a:pPr marL="356870" indent="-356870" algn="just">
                        <a:spcAft>
                          <a:spcPts val="0"/>
                        </a:spcAft>
                      </a:pPr>
                      <a:endParaRPr lang="en-GB" sz="2400">
                        <a:latin typeface="Times New Roman"/>
                        <a:ea typeface="Arial"/>
                      </a:endParaRPr>
                    </a:p>
                  </a:txBody>
                  <a:tcPr marL="68580" marR="68580" marT="0" marB="0"/>
                </a:tc>
              </a:tr>
              <a:tr h="607425">
                <a:tc>
                  <a:txBody>
                    <a:bodyPr/>
                    <a:lstStyle/>
                    <a:p>
                      <a:pPr marL="356870" indent="-356870" algn="ctr">
                        <a:spcAft>
                          <a:spcPts val="0"/>
                        </a:spcAft>
                      </a:pPr>
                      <a:r>
                        <a:rPr lang="en-GB" sz="2400"/>
                        <a:t>==</a:t>
                      </a:r>
                      <a:endParaRPr lang="en-IN" sz="2400">
                        <a:latin typeface="Times New Roman"/>
                        <a:ea typeface="Arial"/>
                      </a:endParaRPr>
                    </a:p>
                  </a:txBody>
                  <a:tcPr marL="68580" marR="68580" marT="0" marB="0"/>
                </a:tc>
                <a:tc>
                  <a:txBody>
                    <a:bodyPr/>
                    <a:lstStyle/>
                    <a:p>
                      <a:pPr marL="356870" indent="-356870" algn="just">
                        <a:spcAft>
                          <a:spcPts val="0"/>
                        </a:spcAft>
                      </a:pPr>
                      <a:r>
                        <a:rPr lang="en-GB" sz="2400"/>
                        <a:t>equal</a:t>
                      </a:r>
                      <a:endParaRPr lang="en-IN" sz="2400">
                        <a:latin typeface="Times New Roman"/>
                        <a:ea typeface="Arial"/>
                      </a:endParaRPr>
                    </a:p>
                  </a:txBody>
                  <a:tcPr marL="68580" marR="68580" marT="0" marB="0"/>
                </a:tc>
                <a:tc>
                  <a:txBody>
                    <a:bodyPr/>
                    <a:lstStyle/>
                    <a:p>
                      <a:pPr marL="356870" indent="-356870" algn="ctr">
                        <a:spcAft>
                          <a:spcPts val="0"/>
                        </a:spcAft>
                      </a:pPr>
                      <a:r>
                        <a:rPr lang="en-GB" sz="2400"/>
                        <a:t>=</a:t>
                      </a:r>
                      <a:endParaRPr lang="en-IN" sz="2400">
                        <a:latin typeface="Times New Roman"/>
                        <a:ea typeface="Arial"/>
                      </a:endParaRPr>
                    </a:p>
                  </a:txBody>
                  <a:tcPr marL="68580" marR="68580" marT="0" marB="0"/>
                </a:tc>
              </a:tr>
              <a:tr h="607425">
                <a:tc>
                  <a:txBody>
                    <a:bodyPr/>
                    <a:lstStyle/>
                    <a:p>
                      <a:pPr marL="356870" indent="-356870" algn="ctr">
                        <a:spcAft>
                          <a:spcPts val="0"/>
                        </a:spcAft>
                      </a:pPr>
                      <a:r>
                        <a:rPr lang="en-GB" sz="2400" dirty="0"/>
                        <a:t>!=</a:t>
                      </a:r>
                      <a:endParaRPr lang="en-IN" sz="2400" dirty="0">
                        <a:latin typeface="Times New Roman"/>
                        <a:ea typeface="Arial"/>
                      </a:endParaRPr>
                    </a:p>
                  </a:txBody>
                  <a:tcPr marL="68580" marR="68580" marT="0" marB="0"/>
                </a:tc>
                <a:tc>
                  <a:txBody>
                    <a:bodyPr/>
                    <a:lstStyle/>
                    <a:p>
                      <a:pPr marL="356870" indent="-356870" algn="just">
                        <a:spcAft>
                          <a:spcPts val="0"/>
                        </a:spcAft>
                      </a:pPr>
                      <a:r>
                        <a:rPr lang="en-GB" sz="2400" dirty="0"/>
                        <a:t>not equal</a:t>
                      </a:r>
                      <a:endParaRPr lang="en-IN" sz="2400" dirty="0">
                        <a:latin typeface="Times New Roman"/>
                        <a:ea typeface="Arial"/>
                      </a:endParaRPr>
                    </a:p>
                  </a:txBody>
                  <a:tcPr marL="68580" marR="68580" marT="0" marB="0"/>
                </a:tc>
                <a:tc>
                  <a:txBody>
                    <a:bodyPr/>
                    <a:lstStyle/>
                    <a:p>
                      <a:pPr marL="356870" indent="-356870" algn="ctr">
                        <a:spcAft>
                          <a:spcPts val="0"/>
                        </a:spcAft>
                      </a:pPr>
                      <a:r>
                        <a:rPr lang="en-GB" sz="2400"/>
                        <a:t>!=</a:t>
                      </a:r>
                      <a:endParaRPr lang="en-IN" sz="2400">
                        <a:latin typeface="Times New Roman"/>
                        <a:ea typeface="Arial"/>
                      </a:endParaRPr>
                    </a:p>
                  </a:txBody>
                  <a:tcPr marL="68580" marR="68580" marT="0" marB="0"/>
                </a:tc>
              </a:tr>
              <a:tr h="607425">
                <a:tc>
                  <a:txBody>
                    <a:bodyPr/>
                    <a:lstStyle/>
                    <a:p>
                      <a:pPr marL="356870" indent="-356870" algn="just">
                        <a:spcAft>
                          <a:spcPts val="0"/>
                        </a:spcAft>
                      </a:pPr>
                      <a:endParaRPr lang="en-GB" sz="2400">
                        <a:latin typeface="Times New Roman"/>
                        <a:ea typeface="Arial"/>
                      </a:endParaRPr>
                    </a:p>
                  </a:txBody>
                  <a:tcPr marL="68580" marR="68580" marT="0" marB="0"/>
                </a:tc>
                <a:tc>
                  <a:txBody>
                    <a:bodyPr/>
                    <a:lstStyle/>
                    <a:p>
                      <a:pPr marL="356870" indent="-356870" algn="just">
                        <a:spcAft>
                          <a:spcPts val="0"/>
                        </a:spcAft>
                      </a:pPr>
                      <a:r>
                        <a:rPr lang="en-GB" sz="2400" dirty="0"/>
                        <a:t>string length </a:t>
                      </a:r>
                      <a:r>
                        <a:rPr lang="en-GB" sz="2400"/>
                        <a:t>not </a:t>
                      </a:r>
                      <a:r>
                        <a:rPr lang="en-GB" sz="2400" smtClean="0"/>
                        <a:t>zero</a:t>
                      </a:r>
                      <a:endParaRPr lang="en-IN" sz="2400">
                        <a:latin typeface="Times New Roman"/>
                        <a:ea typeface="Arial"/>
                      </a:endParaRPr>
                    </a:p>
                  </a:txBody>
                  <a:tcPr marL="68580" marR="68580" marT="0" marB="0"/>
                </a:tc>
                <a:tc>
                  <a:txBody>
                    <a:bodyPr/>
                    <a:lstStyle/>
                    <a:p>
                      <a:pPr marL="356870" indent="-356870" algn="ctr">
                        <a:spcAft>
                          <a:spcPts val="0"/>
                        </a:spcAft>
                      </a:pPr>
                      <a:r>
                        <a:rPr lang="en-GB" sz="2400"/>
                        <a:t>-n</a:t>
                      </a:r>
                      <a:endParaRPr lang="en-IN" sz="2400">
                        <a:latin typeface="Times New Roman"/>
                        <a:ea typeface="Arial"/>
                      </a:endParaRPr>
                    </a:p>
                  </a:txBody>
                  <a:tcPr marL="68580" marR="68580" marT="0" marB="0"/>
                </a:tc>
              </a:tr>
              <a:tr h="607425">
                <a:tc>
                  <a:txBody>
                    <a:bodyPr/>
                    <a:lstStyle/>
                    <a:p>
                      <a:pPr marL="356870" indent="-356870" algn="just">
                        <a:spcAft>
                          <a:spcPts val="0"/>
                        </a:spcAft>
                      </a:pPr>
                      <a:endParaRPr lang="en-GB" sz="2400" dirty="0">
                        <a:latin typeface="Times New Roman"/>
                        <a:ea typeface="Arial"/>
                      </a:endParaRPr>
                    </a:p>
                  </a:txBody>
                  <a:tcPr marL="68580" marR="68580" marT="0" marB="0"/>
                </a:tc>
                <a:tc>
                  <a:txBody>
                    <a:bodyPr/>
                    <a:lstStyle/>
                    <a:p>
                      <a:pPr marL="356870" indent="-356870" algn="just">
                        <a:spcAft>
                          <a:spcPts val="0"/>
                        </a:spcAft>
                      </a:pPr>
                      <a:r>
                        <a:rPr lang="en-GB" sz="2400" dirty="0"/>
                        <a:t>string length zero</a:t>
                      </a:r>
                      <a:endParaRPr lang="en-IN" sz="2400" dirty="0">
                        <a:latin typeface="Times New Roman"/>
                        <a:ea typeface="Arial"/>
                      </a:endParaRPr>
                    </a:p>
                  </a:txBody>
                  <a:tcPr marL="68580" marR="68580" marT="0" marB="0"/>
                </a:tc>
                <a:tc>
                  <a:txBody>
                    <a:bodyPr/>
                    <a:lstStyle/>
                    <a:p>
                      <a:pPr marL="356870" indent="-356870" algn="ctr">
                        <a:spcAft>
                          <a:spcPts val="0"/>
                        </a:spcAft>
                      </a:pPr>
                      <a:r>
                        <a:rPr lang="en-GB" sz="2400" dirty="0"/>
                        <a:t>-z</a:t>
                      </a:r>
                      <a:endParaRPr lang="en-IN" sz="2400" dirty="0">
                        <a:latin typeface="Times New Roman"/>
                        <a:ea typeface="Arial"/>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nvPr>
        </p:nvGraphicFramePr>
        <p:xfrm>
          <a:off x="914400" y="500042"/>
          <a:ext cx="7772400" cy="5929355"/>
        </p:xfrm>
        <a:graphic>
          <a:graphicData uri="http://schemas.openxmlformats.org/drawingml/2006/table">
            <a:tbl>
              <a:tblPr firstRow="1" bandRow="1">
                <a:tableStyleId>{8799B23B-EC83-4686-B30A-512413B5E67A}</a:tableStyleId>
              </a:tblPr>
              <a:tblGrid>
                <a:gridCol w="3886200"/>
                <a:gridCol w="3886200"/>
              </a:tblGrid>
              <a:tr h="1031192">
                <a:tc>
                  <a:txBody>
                    <a:bodyPr/>
                    <a:lstStyle/>
                    <a:p>
                      <a:pPr algn="ctr"/>
                      <a:r>
                        <a:rPr lang="en-US" sz="2000" dirty="0" smtClean="0"/>
                        <a:t>numeric</a:t>
                      </a:r>
                      <a:endParaRPr lang="en-US" sz="2000" dirty="0">
                        <a:latin typeface="+mn-lt"/>
                      </a:endParaRPr>
                    </a:p>
                  </a:txBody>
                  <a:tcPr/>
                </a:tc>
                <a:tc>
                  <a:txBody>
                    <a:bodyPr/>
                    <a:lstStyle/>
                    <a:p>
                      <a:pPr algn="ctr"/>
                      <a:r>
                        <a:rPr lang="en-US" sz="2000" dirty="0" smtClean="0"/>
                        <a:t>string</a:t>
                      </a:r>
                      <a:endParaRPr lang="en-US" sz="2000" dirty="0">
                        <a:latin typeface="+mn-lt"/>
                      </a:endParaRPr>
                    </a:p>
                  </a:txBody>
                  <a:tcPr/>
                </a:tc>
              </a:tr>
              <a:tr h="773395">
                <a:tc>
                  <a:txBody>
                    <a:bodyPr/>
                    <a:lstStyle/>
                    <a:p>
                      <a:pPr marL="0" marR="0" indent="0" algn="l">
                        <a:spcBef>
                          <a:spcPts val="0"/>
                        </a:spcBef>
                        <a:spcAft>
                          <a:spcPts val="0"/>
                        </a:spcAft>
                      </a:pPr>
                      <a:r>
                        <a:rPr lang="en-GB" sz="2400" dirty="0" smtClean="0"/>
                        <a:t> </a:t>
                      </a:r>
                      <a:r>
                        <a:rPr lang="en-GB" sz="2400" dirty="0"/>
                        <a:t>a=5</a:t>
                      </a:r>
                      <a:endParaRPr lang="en-US" sz="2400" dirty="0">
                        <a:latin typeface="+mn-lt"/>
                        <a:ea typeface="Arial"/>
                        <a:cs typeface="Times New Roman"/>
                      </a:endParaRPr>
                    </a:p>
                  </a:txBody>
                  <a:tcPr marL="68580" marR="68580" marT="0" marB="0" anchor="ctr"/>
                </a:tc>
                <a:tc>
                  <a:txBody>
                    <a:bodyPr/>
                    <a:lstStyle/>
                    <a:p>
                      <a:pPr marL="0" marR="0" indent="0" algn="l">
                        <a:spcBef>
                          <a:spcPts val="0"/>
                        </a:spcBef>
                        <a:spcAft>
                          <a:spcPts val="0"/>
                        </a:spcAft>
                      </a:pPr>
                      <a:r>
                        <a:rPr lang="en-GB" sz="2400" dirty="0" smtClean="0"/>
                        <a:t> </a:t>
                      </a:r>
                      <a:r>
                        <a:rPr lang="en-GB" sz="2400" dirty="0"/>
                        <a:t>s=”</a:t>
                      </a:r>
                      <a:r>
                        <a:rPr lang="en-GB" sz="2400" dirty="0" err="1"/>
                        <a:t>ab</a:t>
                      </a:r>
                      <a:r>
                        <a:rPr lang="en-GB" sz="2400" dirty="0"/>
                        <a:t>”</a:t>
                      </a:r>
                      <a:endParaRPr lang="en-US" sz="2400" dirty="0">
                        <a:latin typeface="+mn-lt"/>
                        <a:ea typeface="Arial"/>
                        <a:cs typeface="Times New Roman"/>
                      </a:endParaRPr>
                    </a:p>
                  </a:txBody>
                  <a:tcPr marL="68580" marR="68580" marT="0" marB="0" anchor="ctr"/>
                </a:tc>
              </a:tr>
              <a:tr h="1031192">
                <a:tc>
                  <a:txBody>
                    <a:bodyPr/>
                    <a:lstStyle/>
                    <a:p>
                      <a:pPr marL="0" marR="0" indent="0" algn="l">
                        <a:spcBef>
                          <a:spcPts val="0"/>
                        </a:spcBef>
                        <a:spcAft>
                          <a:spcPts val="0"/>
                        </a:spcAft>
                      </a:pPr>
                      <a:r>
                        <a:rPr lang="en-GB" sz="2400" dirty="0" smtClean="0"/>
                        <a:t>(( </a:t>
                      </a:r>
                      <a:r>
                        <a:rPr lang="en-GB" sz="2400" dirty="0"/>
                        <a:t>a == 5 ))</a:t>
                      </a:r>
                      <a:endParaRPr lang="en-US" sz="2400" dirty="0"/>
                    </a:p>
                    <a:p>
                      <a:pPr marL="0" marR="0" indent="0" algn="l">
                        <a:spcBef>
                          <a:spcPts val="0"/>
                        </a:spcBef>
                        <a:spcAft>
                          <a:spcPts val="0"/>
                        </a:spcAft>
                      </a:pPr>
                      <a:endParaRPr lang="en-US" sz="2400" dirty="0"/>
                    </a:p>
                  </a:txBody>
                  <a:tcPr marL="68580" marR="68580" marT="0" marB="0" anchor="ctr"/>
                </a:tc>
                <a:tc>
                  <a:txBody>
                    <a:bodyPr/>
                    <a:lstStyle/>
                    <a:p>
                      <a:pPr marL="0" marR="0" indent="0" algn="l">
                        <a:spcBef>
                          <a:spcPts val="0"/>
                        </a:spcBef>
                        <a:spcAft>
                          <a:spcPts val="0"/>
                        </a:spcAft>
                      </a:pPr>
                      <a:r>
                        <a:rPr lang="en-GB" sz="2400" dirty="0" smtClean="0"/>
                        <a:t> </a:t>
                      </a:r>
                      <a:r>
                        <a:rPr lang="en-GB" sz="2400" dirty="0"/>
                        <a:t>[[ $s = “</a:t>
                      </a:r>
                      <a:r>
                        <a:rPr lang="en-GB" sz="2400" dirty="0" err="1"/>
                        <a:t>ab</a:t>
                      </a:r>
                      <a:r>
                        <a:rPr lang="en-GB" sz="2400" dirty="0"/>
                        <a:t>“ ]]</a:t>
                      </a:r>
                      <a:endParaRPr lang="en-US" sz="2400" dirty="0"/>
                    </a:p>
                    <a:p>
                      <a:pPr marL="0" marR="0" indent="0" algn="l">
                        <a:spcBef>
                          <a:spcPts val="0"/>
                        </a:spcBef>
                        <a:spcAft>
                          <a:spcPts val="0"/>
                        </a:spcAft>
                      </a:pPr>
                      <a:endParaRPr lang="en-US" sz="2400" dirty="0"/>
                    </a:p>
                  </a:txBody>
                  <a:tcPr marL="68580" marR="68580" marT="0" marB="0" anchor="ctr"/>
                </a:tc>
              </a:tr>
              <a:tr h="1031192">
                <a:tc>
                  <a:txBody>
                    <a:bodyPr/>
                    <a:lstStyle/>
                    <a:p>
                      <a:pPr marL="0" marR="0" indent="0" algn="l">
                        <a:spcBef>
                          <a:spcPts val="0"/>
                        </a:spcBef>
                        <a:spcAft>
                          <a:spcPts val="0"/>
                        </a:spcAft>
                      </a:pPr>
                      <a:r>
                        <a:rPr lang="en-GB" sz="2400" dirty="0" smtClean="0"/>
                        <a:t>(( </a:t>
                      </a:r>
                      <a:r>
                        <a:rPr lang="en-GB" sz="2400" dirty="0"/>
                        <a:t>a != 5 ))</a:t>
                      </a:r>
                      <a:endParaRPr lang="en-US" sz="2400" dirty="0"/>
                    </a:p>
                    <a:p>
                      <a:pPr marL="0" marR="0" indent="0" algn="l">
                        <a:spcBef>
                          <a:spcPts val="0"/>
                        </a:spcBef>
                        <a:spcAft>
                          <a:spcPts val="0"/>
                        </a:spcAft>
                      </a:pPr>
                      <a:endParaRPr lang="en-US" sz="2400" dirty="0"/>
                    </a:p>
                  </a:txBody>
                  <a:tcPr marL="68580" marR="68580" marT="0" marB="0" anchor="ctr"/>
                </a:tc>
                <a:tc>
                  <a:txBody>
                    <a:bodyPr/>
                    <a:lstStyle/>
                    <a:p>
                      <a:pPr marL="0" marR="0" indent="0" algn="l">
                        <a:spcBef>
                          <a:spcPts val="0"/>
                        </a:spcBef>
                        <a:spcAft>
                          <a:spcPts val="0"/>
                        </a:spcAft>
                      </a:pPr>
                      <a:r>
                        <a:rPr lang="en-GB" sz="2400" dirty="0" smtClean="0"/>
                        <a:t> </a:t>
                      </a:r>
                      <a:r>
                        <a:rPr lang="en-GB" sz="2400" dirty="0"/>
                        <a:t>[[ $s != “</a:t>
                      </a:r>
                      <a:r>
                        <a:rPr lang="en-GB" sz="2400" dirty="0" err="1"/>
                        <a:t>ab</a:t>
                      </a:r>
                      <a:r>
                        <a:rPr lang="en-GB" sz="2400" dirty="0"/>
                        <a:t> </a:t>
                      </a:r>
                      <a:r>
                        <a:rPr lang="en-GB" sz="2400" dirty="0" smtClean="0"/>
                        <a:t>]]</a:t>
                      </a:r>
                      <a:endParaRPr lang="en-US" sz="2400" dirty="0"/>
                    </a:p>
                  </a:txBody>
                  <a:tcPr marL="68580" marR="68580" marT="0" marB="0" anchor="ctr"/>
                </a:tc>
              </a:tr>
              <a:tr h="1031192">
                <a:tc>
                  <a:txBody>
                    <a:bodyPr/>
                    <a:lstStyle/>
                    <a:p>
                      <a:pPr marL="0" marR="0" indent="0" algn="l">
                        <a:spcBef>
                          <a:spcPts val="0"/>
                        </a:spcBef>
                        <a:spcAft>
                          <a:spcPts val="0"/>
                        </a:spcAft>
                      </a:pPr>
                      <a:endParaRPr lang="en-GB" sz="2400" dirty="0">
                        <a:latin typeface="+mn-lt"/>
                        <a:ea typeface="Arial"/>
                        <a:cs typeface="Times New Roman"/>
                      </a:endParaRPr>
                    </a:p>
                  </a:txBody>
                  <a:tcPr marL="68580" marR="68580" marT="0" marB="0" anchor="ctr"/>
                </a:tc>
                <a:tc>
                  <a:txBody>
                    <a:bodyPr/>
                    <a:lstStyle/>
                    <a:p>
                      <a:pPr marL="0" marR="0" indent="0" algn="l">
                        <a:spcBef>
                          <a:spcPts val="0"/>
                        </a:spcBef>
                        <a:spcAft>
                          <a:spcPts val="0"/>
                        </a:spcAft>
                      </a:pPr>
                      <a:r>
                        <a:rPr lang="en-GB" sz="2400" dirty="0" smtClean="0"/>
                        <a:t> </a:t>
                      </a:r>
                      <a:r>
                        <a:rPr lang="en-GB" sz="2400" dirty="0"/>
                        <a:t>[[ -n $s ]]</a:t>
                      </a:r>
                      <a:endParaRPr lang="en-US" sz="2400" dirty="0"/>
                    </a:p>
                    <a:p>
                      <a:pPr marL="0" marR="0" indent="0" algn="l">
                        <a:spcBef>
                          <a:spcPts val="0"/>
                        </a:spcBef>
                        <a:spcAft>
                          <a:spcPts val="0"/>
                        </a:spcAft>
                      </a:pPr>
                      <a:endParaRPr lang="en-US" sz="2400" dirty="0"/>
                    </a:p>
                  </a:txBody>
                  <a:tcPr marL="68580" marR="68580" marT="0" marB="0" anchor="ctr"/>
                </a:tc>
              </a:tr>
              <a:tr h="1031192">
                <a:tc>
                  <a:txBody>
                    <a:bodyPr/>
                    <a:lstStyle/>
                    <a:p>
                      <a:pPr marL="0" marR="0" indent="0" algn="l">
                        <a:spcBef>
                          <a:spcPts val="0"/>
                        </a:spcBef>
                        <a:spcAft>
                          <a:spcPts val="0"/>
                        </a:spcAft>
                      </a:pPr>
                      <a:endParaRPr lang="en-GB" sz="2400">
                        <a:latin typeface="+mn-lt"/>
                        <a:ea typeface="Arial"/>
                        <a:cs typeface="Times New Roman"/>
                      </a:endParaRPr>
                    </a:p>
                  </a:txBody>
                  <a:tcPr marL="68580" marR="68580" marT="0" marB="0" anchor="ctr"/>
                </a:tc>
                <a:tc>
                  <a:txBody>
                    <a:bodyPr/>
                    <a:lstStyle/>
                    <a:p>
                      <a:pPr marL="0" marR="0" indent="0" algn="l">
                        <a:spcBef>
                          <a:spcPts val="0"/>
                        </a:spcBef>
                        <a:spcAft>
                          <a:spcPts val="0"/>
                        </a:spcAft>
                      </a:pPr>
                      <a:endParaRPr lang="en-US" sz="2400" dirty="0"/>
                    </a:p>
                    <a:p>
                      <a:pPr marL="0" marR="0" indent="0" algn="l">
                        <a:spcBef>
                          <a:spcPts val="0"/>
                        </a:spcBef>
                        <a:spcAft>
                          <a:spcPts val="0"/>
                        </a:spcAft>
                      </a:pPr>
                      <a:endParaRPr lang="en-US" sz="2400" dirty="0"/>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smtClean="0"/>
              <a:t>Interactive sessions work well when the problems being solved are short and simple.</a:t>
            </a:r>
          </a:p>
          <a:p>
            <a:pPr algn="just"/>
            <a:r>
              <a:rPr lang="en-US" dirty="0" smtClean="0"/>
              <a:t>As the problems become larger and more complex , especially if they need to be solved repetitively, we need to save the commands in a file</a:t>
            </a:r>
          </a:p>
          <a:p>
            <a:pPr algn="just"/>
            <a:r>
              <a:rPr lang="en-US" dirty="0" err="1" smtClean="0"/>
              <a:t>ie</a:t>
            </a:r>
            <a:r>
              <a:rPr lang="en-US" dirty="0" smtClean="0"/>
              <a:t>  long set of commands that are going to be executed more than once should be executed using a script file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File Expressions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US" dirty="0" smtClean="0"/>
              <a:t>File expressions use file operators and the test command to check the status of a file. </a:t>
            </a:r>
          </a:p>
          <a:p>
            <a:pPr algn="just"/>
            <a:r>
              <a:rPr lang="en-US" dirty="0" smtClean="0"/>
              <a:t>A file’s status includes characteristics such as open, readable, writable or executable. </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928662" y="500062"/>
          <a:ext cx="7758138" cy="6088398"/>
        </p:xfrm>
        <a:graphic>
          <a:graphicData uri="http://schemas.openxmlformats.org/drawingml/2006/table">
            <a:tbl>
              <a:tblPr firstRow="1" bandRow="1">
                <a:tableStyleId>{8799B23B-EC83-4686-B30A-512413B5E67A}</a:tableStyleId>
              </a:tblPr>
              <a:tblGrid>
                <a:gridCol w="2714644"/>
                <a:gridCol w="5043494"/>
              </a:tblGrid>
              <a:tr h="857253">
                <a:tc>
                  <a:txBody>
                    <a:bodyPr/>
                    <a:lstStyle/>
                    <a:p>
                      <a:pPr algn="ctr"/>
                      <a:r>
                        <a:rPr lang="en-US" sz="2400" dirty="0" smtClean="0"/>
                        <a:t>Operator</a:t>
                      </a:r>
                      <a:endParaRPr lang="en-US" sz="2400" dirty="0"/>
                    </a:p>
                  </a:txBody>
                  <a:tcPr anchor="ctr"/>
                </a:tc>
                <a:tc>
                  <a:txBody>
                    <a:bodyPr/>
                    <a:lstStyle/>
                    <a:p>
                      <a:r>
                        <a:rPr lang="en-US" sz="2400" dirty="0" smtClean="0"/>
                        <a:t>explanation</a:t>
                      </a:r>
                      <a:endParaRPr lang="en-US" sz="2400" dirty="0"/>
                    </a:p>
                  </a:txBody>
                  <a:tcPr anchor="ctr"/>
                </a:tc>
              </a:tr>
              <a:tr h="857253">
                <a:tc>
                  <a:txBody>
                    <a:bodyPr/>
                    <a:lstStyle/>
                    <a:p>
                      <a:pPr algn="l"/>
                      <a:r>
                        <a:rPr lang="en-US" sz="2800" dirty="0" smtClean="0"/>
                        <a:t>-r file</a:t>
                      </a:r>
                      <a:endParaRPr lang="en-US" sz="2800" dirty="0"/>
                    </a:p>
                  </a:txBody>
                  <a:tcPr anchor="ctr"/>
                </a:tc>
                <a:tc>
                  <a:txBody>
                    <a:bodyPr/>
                    <a:lstStyle/>
                    <a:p>
                      <a:pPr algn="l"/>
                      <a:r>
                        <a:rPr lang="en-US" sz="2800" dirty="0" smtClean="0"/>
                        <a:t>True if file exists and is readable</a:t>
                      </a:r>
                      <a:endParaRPr lang="en-US" sz="2800" dirty="0"/>
                    </a:p>
                  </a:txBody>
                  <a:tcPr anchor="ctr"/>
                </a:tc>
              </a:tr>
              <a:tr h="857253">
                <a:tc>
                  <a:txBody>
                    <a:bodyPr/>
                    <a:lstStyle/>
                    <a:p>
                      <a:pPr algn="l"/>
                      <a:r>
                        <a:rPr lang="en-US" sz="2800" dirty="0" smtClean="0"/>
                        <a:t>-w file</a:t>
                      </a:r>
                      <a:endParaRPr lang="en-US" sz="2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True if file exists and is writable</a:t>
                      </a:r>
                    </a:p>
                    <a:p>
                      <a:pPr algn="l"/>
                      <a:endParaRPr lang="en-US" sz="2800" dirty="0"/>
                    </a:p>
                  </a:txBody>
                  <a:tcPr anchor="ctr"/>
                </a:tc>
              </a:tr>
              <a:tr h="857253">
                <a:tc>
                  <a:txBody>
                    <a:bodyPr/>
                    <a:lstStyle/>
                    <a:p>
                      <a:pPr algn="l"/>
                      <a:r>
                        <a:rPr lang="en-US" sz="2800" dirty="0" smtClean="0"/>
                        <a:t>-x file</a:t>
                      </a:r>
                      <a:endParaRPr lang="en-US" sz="2800" dirty="0"/>
                    </a:p>
                  </a:txBody>
                  <a:tcPr anchor="ctr"/>
                </a:tc>
                <a:tc>
                  <a:txBody>
                    <a:bodyPr/>
                    <a:lstStyle/>
                    <a:p>
                      <a:pPr algn="l"/>
                      <a:r>
                        <a:rPr lang="en-US" sz="2800" dirty="0" smtClean="0"/>
                        <a:t>True</a:t>
                      </a:r>
                      <a:r>
                        <a:rPr lang="en-US" sz="2800" baseline="0" dirty="0" smtClean="0"/>
                        <a:t> if file exists and is executable</a:t>
                      </a:r>
                      <a:endParaRPr lang="en-US" sz="2800" dirty="0"/>
                    </a:p>
                  </a:txBody>
                  <a:tcPr anchor="ctr"/>
                </a:tc>
              </a:tr>
              <a:tr h="857253">
                <a:tc>
                  <a:txBody>
                    <a:bodyPr/>
                    <a:lstStyle/>
                    <a:p>
                      <a:pPr algn="l"/>
                      <a:r>
                        <a:rPr lang="en-US" sz="2800" dirty="0" smtClean="0"/>
                        <a:t>-f file</a:t>
                      </a:r>
                      <a:endParaRPr lang="en-US" sz="2800" dirty="0"/>
                    </a:p>
                  </a:txBody>
                  <a:tcPr anchor="ctr"/>
                </a:tc>
                <a:tc>
                  <a:txBody>
                    <a:bodyPr/>
                    <a:lstStyle/>
                    <a:p>
                      <a:pPr algn="l"/>
                      <a:r>
                        <a:rPr lang="en-US" sz="2800" dirty="0" smtClean="0"/>
                        <a:t>True</a:t>
                      </a:r>
                      <a:r>
                        <a:rPr lang="en-US" sz="2800" baseline="0" dirty="0" smtClean="0"/>
                        <a:t> if file exists and is regular file</a:t>
                      </a:r>
                      <a:endParaRPr lang="en-US" sz="2800" dirty="0"/>
                    </a:p>
                  </a:txBody>
                  <a:tcPr anchor="ctr"/>
                </a:tc>
              </a:tr>
              <a:tr h="857253">
                <a:tc>
                  <a:txBody>
                    <a:bodyPr/>
                    <a:lstStyle/>
                    <a:p>
                      <a:pPr algn="l"/>
                      <a:r>
                        <a:rPr lang="en-US" sz="2800" dirty="0" smtClean="0"/>
                        <a:t>file1 –</a:t>
                      </a:r>
                      <a:r>
                        <a:rPr lang="en-US" sz="2800" dirty="0" err="1" smtClean="0"/>
                        <a:t>nt</a:t>
                      </a:r>
                      <a:r>
                        <a:rPr lang="en-US" sz="2800" dirty="0" smtClean="0"/>
                        <a:t>  file2</a:t>
                      </a:r>
                      <a:endParaRPr lang="en-US" sz="2800" dirty="0"/>
                    </a:p>
                  </a:txBody>
                  <a:tcPr anchor="ctr"/>
                </a:tc>
                <a:tc>
                  <a:txBody>
                    <a:bodyPr/>
                    <a:lstStyle/>
                    <a:p>
                      <a:pPr algn="l"/>
                      <a:r>
                        <a:rPr lang="en-US" sz="2800" dirty="0" smtClean="0"/>
                        <a:t>True if file1 is</a:t>
                      </a:r>
                      <a:r>
                        <a:rPr lang="en-US" sz="2800" baseline="0" dirty="0" smtClean="0"/>
                        <a:t> newer than file2</a:t>
                      </a:r>
                      <a:endParaRPr lang="en-US" sz="2800" dirty="0"/>
                    </a:p>
                  </a:txBody>
                  <a:tcPr anchor="ctr"/>
                </a:tc>
              </a:tr>
              <a:tr h="857253">
                <a:tc>
                  <a:txBody>
                    <a:bodyPr/>
                    <a:lstStyle/>
                    <a:p>
                      <a:pPr algn="l"/>
                      <a:r>
                        <a:rPr lang="en-US" sz="2800" dirty="0" smtClean="0"/>
                        <a:t>File1 –</a:t>
                      </a:r>
                      <a:r>
                        <a:rPr lang="en-US" sz="2800" dirty="0" err="1" smtClean="0"/>
                        <a:t>ot</a:t>
                      </a:r>
                      <a:r>
                        <a:rPr lang="en-US" sz="2800" dirty="0" smtClean="0"/>
                        <a:t> file2</a:t>
                      </a:r>
                      <a:endParaRPr lang="en-US" sz="2800" dirty="0"/>
                    </a:p>
                  </a:txBody>
                  <a:tcPr anchor="ctr"/>
                </a:tc>
                <a:tc>
                  <a:txBody>
                    <a:bodyPr/>
                    <a:lstStyle/>
                    <a:p>
                      <a:pPr algn="l"/>
                      <a:r>
                        <a:rPr lang="en-US" sz="2800" dirty="0" smtClean="0"/>
                        <a:t>True</a:t>
                      </a:r>
                      <a:r>
                        <a:rPr lang="en-US" sz="2800" baseline="0" dirty="0" smtClean="0"/>
                        <a:t> if file1 is older than file2</a:t>
                      </a:r>
                      <a:endParaRPr lang="en-US" sz="2800" dirty="0"/>
                    </a:p>
                  </a:txBody>
                  <a:tcPr anchor="ct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normAutofit/>
          </a:bodyPr>
          <a:lstStyle/>
          <a:p>
            <a:pPr>
              <a:buNone/>
            </a:pPr>
            <a:endParaRPr lang="en-IN" dirty="0" smtClean="0"/>
          </a:p>
          <a:p>
            <a:r>
              <a:rPr lang="en-US" dirty="0" smtClean="0"/>
              <a:t>We can use the </a:t>
            </a:r>
            <a:r>
              <a:rPr lang="en-US" dirty="0" err="1" smtClean="0"/>
              <a:t>Korn</a:t>
            </a:r>
            <a:r>
              <a:rPr lang="en-US" dirty="0" smtClean="0"/>
              <a:t> shell double bracket operator to test the status of a file.</a:t>
            </a:r>
            <a:endParaRPr lang="en-IN" dirty="0" smtClean="0"/>
          </a:p>
          <a:p>
            <a:pPr>
              <a:buNone/>
            </a:pPr>
            <a:r>
              <a:rPr lang="en-US" b="1" i="1" dirty="0" smtClean="0"/>
              <a:t> </a:t>
            </a:r>
            <a:r>
              <a:rPr lang="en-US" b="1" i="1" dirty="0" err="1" smtClean="0"/>
              <a:t>ls</a:t>
            </a:r>
            <a:r>
              <a:rPr lang="en-US" b="1" i="1" dirty="0" smtClean="0"/>
              <a:t> -l</a:t>
            </a:r>
            <a:endParaRPr lang="en-IN" dirty="0" smtClean="0"/>
          </a:p>
          <a:p>
            <a:pPr>
              <a:buNone/>
            </a:pPr>
            <a:r>
              <a:rPr lang="en-US" i="1" dirty="0" smtClean="0"/>
              <a:t>total 520</a:t>
            </a:r>
            <a:endParaRPr lang="en-IN" dirty="0" smtClean="0"/>
          </a:p>
          <a:p>
            <a:pPr>
              <a:buNone/>
            </a:pPr>
            <a:r>
              <a:rPr lang="en-GB" i="1" dirty="0" smtClean="0"/>
              <a:t>-</a:t>
            </a:r>
            <a:r>
              <a:rPr lang="en-GB" i="1" dirty="0" err="1" smtClean="0"/>
              <a:t>rw</a:t>
            </a:r>
            <a:r>
              <a:rPr lang="en-GB" i="1" dirty="0" smtClean="0"/>
              <a:t>-r--r-- 1 students </a:t>
            </a:r>
            <a:r>
              <a:rPr lang="en-GB" i="1" dirty="0" err="1" smtClean="0"/>
              <a:t>students</a:t>
            </a:r>
            <a:r>
              <a:rPr lang="en-GB" i="1" dirty="0" smtClean="0"/>
              <a:t>     15 Mar  8 10:03    file1</a:t>
            </a:r>
            <a:endParaRPr lang="en-IN" dirty="0" smtClean="0"/>
          </a:p>
          <a:p>
            <a:pPr>
              <a:buNone/>
            </a:pPr>
            <a:r>
              <a:rPr lang="en-GB" i="1" dirty="0" smtClean="0"/>
              <a:t>-</a:t>
            </a:r>
            <a:r>
              <a:rPr lang="en-GB" i="1" dirty="0" err="1" smtClean="0"/>
              <a:t>rw</a:t>
            </a:r>
            <a:r>
              <a:rPr lang="en-GB" i="1" dirty="0" smtClean="0"/>
              <a:t>-r--r-- 1 students </a:t>
            </a:r>
            <a:r>
              <a:rPr lang="en-GB" i="1" dirty="0" err="1" smtClean="0"/>
              <a:t>students</a:t>
            </a:r>
            <a:r>
              <a:rPr lang="en-GB" i="1" dirty="0" smtClean="0"/>
              <a:t>    465 Mar 13 08:24 </a:t>
            </a:r>
            <a:r>
              <a:rPr lang="en-GB" i="1" dirty="0" err="1" smtClean="0"/>
              <a:t>mylist</a:t>
            </a:r>
            <a:endParaRPr lang="en-GB" i="1" dirty="0" smtClean="0"/>
          </a:p>
          <a:p>
            <a:pPr>
              <a:buNone/>
            </a:pPr>
            <a:endParaRPr lang="en-IN" dirty="0" smtClean="0"/>
          </a:p>
          <a:p>
            <a:pPr>
              <a:buNone/>
            </a:pPr>
            <a:r>
              <a:rPr lang="en-GB" b="1" i="1" dirty="0" smtClean="0"/>
              <a:t> [[ -s file1 ]]</a:t>
            </a:r>
            <a:endParaRPr lang="en-IN" dirty="0" smtClean="0"/>
          </a:p>
          <a:p>
            <a:pPr>
              <a:buNone/>
            </a:pPr>
            <a:r>
              <a:rPr lang="en-GB" b="1" i="1" dirty="0" smtClean="0"/>
              <a:t> print $?</a:t>
            </a:r>
            <a:endParaRPr lang="en-IN" dirty="0" smtClean="0"/>
          </a:p>
          <a:p>
            <a:pPr>
              <a:buNone/>
            </a:pPr>
            <a:r>
              <a:rPr lang="en-GB" i="1" dirty="0" smtClean="0"/>
              <a:t>0</a:t>
            </a:r>
            <a:endParaRPr lang="en-IN" dirty="0" smtClean="0"/>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Logical Expressions</a:t>
            </a:r>
            <a:r>
              <a:rPr lang="en-IN" dirty="0" smtClean="0"/>
              <a:t/>
            </a:r>
            <a:br>
              <a:rPr lang="en-IN" dirty="0" smtClean="0"/>
            </a:br>
            <a:r>
              <a:rPr lang="en-IN" dirty="0" smtClean="0"/>
              <a:t>	</a:t>
            </a:r>
            <a:endParaRPr lang="en-IN" dirty="0"/>
          </a:p>
        </p:txBody>
      </p:sp>
      <p:sp>
        <p:nvSpPr>
          <p:cNvPr id="3" name="Content Placeholder 2"/>
          <p:cNvSpPr>
            <a:spLocks noGrp="1"/>
          </p:cNvSpPr>
          <p:nvPr>
            <p:ph sz="quarter" idx="1"/>
          </p:nvPr>
        </p:nvSpPr>
        <p:spPr/>
        <p:txBody>
          <a:bodyPr/>
          <a:lstStyle/>
          <a:p>
            <a:pPr algn="just"/>
            <a:r>
              <a:rPr lang="en-US" dirty="0" smtClean="0"/>
              <a:t>Logical expressions evaluate to either true or false. They use a set of three logical operators. </a:t>
            </a:r>
          </a:p>
          <a:p>
            <a:pPr algn="just"/>
            <a:r>
              <a:rPr lang="en-US" dirty="0" smtClean="0"/>
              <a:t>The logical operators are </a:t>
            </a:r>
            <a:r>
              <a:rPr lang="en-US" b="1" dirty="0" smtClean="0"/>
              <a:t>not</a:t>
            </a:r>
            <a:r>
              <a:rPr lang="en-US" dirty="0" smtClean="0"/>
              <a:t> (!), </a:t>
            </a:r>
            <a:r>
              <a:rPr lang="en-US" b="1" dirty="0" smtClean="0"/>
              <a:t>and</a:t>
            </a:r>
            <a:r>
              <a:rPr lang="en-US" dirty="0" smtClean="0"/>
              <a:t> (&amp;&amp;) and </a:t>
            </a:r>
            <a:r>
              <a:rPr lang="en-US" b="1" dirty="0" smtClean="0"/>
              <a:t>or</a:t>
            </a:r>
            <a:r>
              <a:rPr lang="en-US" dirty="0" smtClean="0"/>
              <a:t> (||). The not (!) operator complements the value of an expression</a:t>
            </a:r>
          </a:p>
          <a:p>
            <a:pPr algn="just"/>
            <a:r>
              <a:rPr lang="en-GB" dirty="0" smtClean="0"/>
              <a:t>It changes a true value to false and a false value to true.</a:t>
            </a:r>
            <a:endParaRPr lang="en-IN" dirty="0" smtClean="0"/>
          </a:p>
          <a:p>
            <a:pPr algn="just"/>
            <a:r>
              <a:rPr lang="en-US" dirty="0" smtClean="0"/>
              <a:t>The and operator (&amp;&amp;) requires two operands. The result is true only when both expressions are true</a:t>
            </a:r>
          </a:p>
          <a:p>
            <a:pPr algn="just"/>
            <a:r>
              <a:rPr lang="en-US" dirty="0" smtClean="0"/>
              <a:t>The or operator (||) also requires two operands. The result is false only when both operands are false</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Expression summary</a:t>
            </a:r>
            <a:endParaRPr lang="en-US" dirty="0"/>
          </a:p>
        </p:txBody>
      </p:sp>
      <p:graphicFrame>
        <p:nvGraphicFramePr>
          <p:cNvPr id="4" name="Content Placeholder 3"/>
          <p:cNvGraphicFramePr>
            <a:graphicFrameLocks noGrp="1"/>
          </p:cNvGraphicFramePr>
          <p:nvPr>
            <p:ph sz="quarter" idx="1"/>
          </p:nvPr>
        </p:nvGraphicFramePr>
        <p:xfrm>
          <a:off x="914400" y="1447800"/>
          <a:ext cx="7772400" cy="4767280"/>
        </p:xfrm>
        <a:graphic>
          <a:graphicData uri="http://schemas.openxmlformats.org/drawingml/2006/table">
            <a:tbl>
              <a:tblPr firstRow="1" bandRow="1">
                <a:tableStyleId>{8799B23B-EC83-4686-B30A-512413B5E67A}</a:tableStyleId>
              </a:tblPr>
              <a:tblGrid>
                <a:gridCol w="2590800"/>
                <a:gridCol w="2590800"/>
                <a:gridCol w="2590800"/>
              </a:tblGrid>
              <a:tr h="953456">
                <a:tc>
                  <a:txBody>
                    <a:bodyPr/>
                    <a:lstStyle/>
                    <a:p>
                      <a:pPr algn="ctr"/>
                      <a:r>
                        <a:rPr lang="en-US" sz="3200" dirty="0" smtClean="0"/>
                        <a:t>Expression</a:t>
                      </a:r>
                      <a:endParaRPr lang="en-US" sz="3200" dirty="0"/>
                    </a:p>
                  </a:txBody>
                  <a:tcPr/>
                </a:tc>
                <a:tc>
                  <a:txBody>
                    <a:bodyPr/>
                    <a:lstStyle/>
                    <a:p>
                      <a:pPr algn="ctr"/>
                      <a:r>
                        <a:rPr lang="en-US" sz="3200" dirty="0" smtClean="0"/>
                        <a:t>Numeric</a:t>
                      </a:r>
                      <a:endParaRPr lang="en-US" sz="3200" dirty="0"/>
                    </a:p>
                  </a:txBody>
                  <a:tcPr/>
                </a:tc>
                <a:tc>
                  <a:txBody>
                    <a:bodyPr/>
                    <a:lstStyle/>
                    <a:p>
                      <a:pPr algn="ctr"/>
                      <a:r>
                        <a:rPr lang="en-US" sz="3200" dirty="0" smtClean="0"/>
                        <a:t>String</a:t>
                      </a:r>
                      <a:endParaRPr lang="en-US" sz="3200" dirty="0"/>
                    </a:p>
                  </a:txBody>
                  <a:tcPr/>
                </a:tc>
              </a:tr>
              <a:tr h="953456">
                <a:tc>
                  <a:txBody>
                    <a:bodyPr/>
                    <a:lstStyle/>
                    <a:p>
                      <a:pPr algn="l"/>
                      <a:r>
                        <a:rPr lang="en-US" sz="3200" dirty="0" smtClean="0"/>
                        <a:t>Mathematical</a:t>
                      </a:r>
                      <a:endParaRPr lang="en-US" sz="3200" dirty="0"/>
                    </a:p>
                  </a:txBody>
                  <a:tcPr/>
                </a:tc>
                <a:tc>
                  <a:txBody>
                    <a:bodyPr/>
                    <a:lstStyle/>
                    <a:p>
                      <a:pPr algn="ctr"/>
                      <a:r>
                        <a:rPr lang="en-US" sz="3200" dirty="0" smtClean="0"/>
                        <a:t>((  x  + 16  ))</a:t>
                      </a:r>
                      <a:endParaRPr lang="en-US" sz="3200" dirty="0"/>
                    </a:p>
                  </a:txBody>
                  <a:tcPr/>
                </a:tc>
                <a:tc>
                  <a:txBody>
                    <a:bodyPr/>
                    <a:lstStyle/>
                    <a:p>
                      <a:pPr algn="ctr"/>
                      <a:endParaRPr lang="en-US" sz="3200" dirty="0"/>
                    </a:p>
                  </a:txBody>
                  <a:tcPr/>
                </a:tc>
              </a:tr>
              <a:tr h="953456">
                <a:tc>
                  <a:txBody>
                    <a:bodyPr/>
                    <a:lstStyle/>
                    <a:p>
                      <a:pPr algn="l"/>
                      <a:r>
                        <a:rPr lang="en-US" sz="3200" dirty="0" smtClean="0"/>
                        <a:t>Relational</a:t>
                      </a:r>
                      <a:endParaRPr lang="en-US" sz="3200" dirty="0"/>
                    </a:p>
                  </a:txBody>
                  <a:tcPr/>
                </a:tc>
                <a:tc>
                  <a:txBody>
                    <a:bodyPr/>
                    <a:lstStyle/>
                    <a:p>
                      <a:pPr algn="ctr"/>
                      <a:r>
                        <a:rPr lang="en-US" sz="3200" dirty="0" smtClean="0"/>
                        <a:t>(( num == 2 ))</a:t>
                      </a:r>
                      <a:endParaRPr lang="en-US" sz="3200" dirty="0"/>
                    </a:p>
                  </a:txBody>
                  <a:tcPr/>
                </a:tc>
                <a:tc>
                  <a:txBody>
                    <a:bodyPr/>
                    <a:lstStyle/>
                    <a:p>
                      <a:pPr algn="ctr"/>
                      <a:r>
                        <a:rPr lang="en-US" sz="3200" dirty="0" smtClean="0"/>
                        <a:t>[[ </a:t>
                      </a:r>
                      <a:r>
                        <a:rPr lang="en-US" sz="3200" baseline="0" dirty="0" smtClean="0"/>
                        <a:t> “a” =$data ]] </a:t>
                      </a:r>
                      <a:endParaRPr lang="en-US" sz="3200" dirty="0"/>
                    </a:p>
                  </a:txBody>
                  <a:tcPr/>
                </a:tc>
              </a:tr>
              <a:tr h="953456">
                <a:tc>
                  <a:txBody>
                    <a:bodyPr/>
                    <a:lstStyle/>
                    <a:p>
                      <a:pPr algn="l"/>
                      <a:r>
                        <a:rPr lang="en-US" sz="3200" dirty="0" smtClean="0"/>
                        <a:t>File</a:t>
                      </a:r>
                      <a:endParaRPr lang="en-US" sz="3200" dirty="0"/>
                    </a:p>
                  </a:txBody>
                  <a:tcPr/>
                </a:tc>
                <a:tc gridSpan="2">
                  <a:txBody>
                    <a:bodyPr/>
                    <a:lstStyle/>
                    <a:p>
                      <a:pPr algn="ctr"/>
                      <a:r>
                        <a:rPr lang="en-US" sz="3200" dirty="0" smtClean="0"/>
                        <a:t>[[ -s file ]]</a:t>
                      </a:r>
                      <a:endParaRPr lang="en-US" sz="3200" dirty="0"/>
                    </a:p>
                  </a:txBody>
                  <a:tcPr/>
                </a:tc>
                <a:tc hMerge="1">
                  <a:txBody>
                    <a:bodyPr/>
                    <a:lstStyle/>
                    <a:p>
                      <a:endParaRPr lang="en-US" dirty="0"/>
                    </a:p>
                  </a:txBody>
                  <a:tcPr/>
                </a:tc>
              </a:tr>
              <a:tr h="953456">
                <a:tc>
                  <a:txBody>
                    <a:bodyPr/>
                    <a:lstStyle/>
                    <a:p>
                      <a:pPr algn="l"/>
                      <a:r>
                        <a:rPr lang="en-US" sz="3200" dirty="0" smtClean="0"/>
                        <a:t>Logical</a:t>
                      </a:r>
                      <a:endParaRPr lang="en-US" sz="3200" dirty="0"/>
                    </a:p>
                  </a:txBody>
                  <a:tcPr/>
                </a:tc>
                <a:tc gridSpan="2">
                  <a:txBody>
                    <a:bodyPr/>
                    <a:lstStyle/>
                    <a:p>
                      <a:pPr algn="ctr"/>
                      <a:r>
                        <a:rPr lang="en-US" sz="3200" dirty="0" smtClean="0"/>
                        <a:t>[[ $a == 1 </a:t>
                      </a:r>
                      <a:r>
                        <a:rPr lang="en-US" sz="3200" baseline="0" dirty="0" smtClean="0"/>
                        <a:t> &amp;&amp; $b != 2 ]]</a:t>
                      </a:r>
                      <a:endParaRPr lang="en-US" sz="3200" dirty="0"/>
                    </a:p>
                  </a:txBody>
                  <a:tcPr/>
                </a:tc>
                <a:tc hMerge="1">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Decisions: Making Selections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r>
              <a:rPr lang="en-GB" dirty="0" smtClean="0"/>
              <a:t>The </a:t>
            </a:r>
            <a:r>
              <a:rPr lang="en-GB" dirty="0" err="1" smtClean="0"/>
              <a:t>Korn</a:t>
            </a:r>
            <a:r>
              <a:rPr lang="en-GB" dirty="0" smtClean="0"/>
              <a:t> shell has two different statements that allow us to select between two or more alternatives. </a:t>
            </a:r>
          </a:p>
          <a:p>
            <a:r>
              <a:rPr lang="en-GB" dirty="0" smtClean="0"/>
              <a:t>The first, the </a:t>
            </a:r>
            <a:r>
              <a:rPr lang="en-GB" b="1" dirty="0" smtClean="0"/>
              <a:t>if-then-else</a:t>
            </a:r>
            <a:r>
              <a:rPr lang="en-GB" dirty="0" smtClean="0"/>
              <a:t> statement, examines the data and chooses between two alternatives. </a:t>
            </a:r>
          </a:p>
          <a:p>
            <a:r>
              <a:rPr lang="en-GB" dirty="0" smtClean="0"/>
              <a:t>The second, the </a:t>
            </a:r>
            <a:r>
              <a:rPr lang="en-GB" b="1" dirty="0" smtClean="0"/>
              <a:t>case</a:t>
            </a:r>
            <a:r>
              <a:rPr lang="en-GB" dirty="0" smtClean="0"/>
              <a:t> statement selects one of several paths by matching patterns to different strings.</a:t>
            </a:r>
            <a:endParaRPr lang="en-IN" dirty="0" smtClean="0"/>
          </a:p>
          <a:p>
            <a:pPr>
              <a:buNone/>
            </a:pP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fontScale="90000"/>
          </a:bodyPr>
          <a:lstStyle/>
          <a:p>
            <a:r>
              <a:rPr lang="en-US" dirty="0" smtClean="0"/>
              <a:t/>
            </a:r>
            <a:br>
              <a:rPr lang="en-US" dirty="0" smtClean="0"/>
            </a:br>
            <a:r>
              <a:rPr lang="en-GB" b="1" dirty="0" smtClean="0"/>
              <a:t> if-then-else</a:t>
            </a:r>
            <a:endParaRPr lang="en-US" dirty="0"/>
          </a:p>
        </p:txBody>
      </p:sp>
      <p:sp>
        <p:nvSpPr>
          <p:cNvPr id="3" name="Content Placeholder 2"/>
          <p:cNvSpPr>
            <a:spLocks noGrp="1"/>
          </p:cNvSpPr>
          <p:nvPr>
            <p:ph sz="quarter" idx="1"/>
          </p:nvPr>
        </p:nvSpPr>
        <p:spPr>
          <a:xfrm>
            <a:off x="914400" y="1000108"/>
            <a:ext cx="7772400" cy="5019692"/>
          </a:xfrm>
        </p:spPr>
        <p:txBody>
          <a:bodyPr>
            <a:noAutofit/>
          </a:bodyPr>
          <a:lstStyle/>
          <a:p>
            <a:pPr>
              <a:buNone/>
            </a:pPr>
            <a:r>
              <a:rPr lang="en-GB" sz="3600" b="1" i="1" dirty="0" smtClean="0"/>
              <a:t>	if command</a:t>
            </a:r>
            <a:endParaRPr lang="en-IN" sz="3600" b="1" dirty="0" smtClean="0"/>
          </a:p>
          <a:p>
            <a:pPr>
              <a:buNone/>
            </a:pPr>
            <a:r>
              <a:rPr lang="en-GB" sz="3600" b="1" i="1" dirty="0" smtClean="0"/>
              <a:t>	then</a:t>
            </a:r>
            <a:endParaRPr lang="en-IN" sz="3600" b="1" dirty="0" smtClean="0"/>
          </a:p>
          <a:p>
            <a:pPr>
              <a:buNone/>
            </a:pPr>
            <a:r>
              <a:rPr lang="en-GB" sz="3600" b="1" i="1" dirty="0" smtClean="0"/>
              <a:t>	command</a:t>
            </a:r>
            <a:endParaRPr lang="en-IN" sz="3600" b="1" dirty="0" smtClean="0"/>
          </a:p>
          <a:p>
            <a:pPr>
              <a:buNone/>
            </a:pPr>
            <a:r>
              <a:rPr lang="en-GB" sz="3600" b="1" i="1" dirty="0" smtClean="0"/>
              <a:t>	command</a:t>
            </a:r>
            <a:endParaRPr lang="en-IN" sz="3600" b="1" dirty="0" smtClean="0"/>
          </a:p>
          <a:p>
            <a:pPr>
              <a:buNone/>
            </a:pPr>
            <a:r>
              <a:rPr lang="en-GB" sz="3600" b="1" i="1" dirty="0" smtClean="0"/>
              <a:t>else</a:t>
            </a:r>
            <a:endParaRPr lang="en-IN" sz="3600" b="1" dirty="0" smtClean="0"/>
          </a:p>
          <a:p>
            <a:pPr>
              <a:buNone/>
            </a:pPr>
            <a:r>
              <a:rPr lang="en-GB" sz="3600" b="1" i="1" dirty="0" smtClean="0"/>
              <a:t>	command</a:t>
            </a:r>
            <a:endParaRPr lang="en-IN" sz="3600" b="1" dirty="0" smtClean="0"/>
          </a:p>
          <a:p>
            <a:pPr>
              <a:buNone/>
            </a:pPr>
            <a:r>
              <a:rPr lang="en-GB" sz="3600" b="1" i="1" dirty="0" smtClean="0"/>
              <a:t>	command</a:t>
            </a:r>
            <a:endParaRPr lang="en-IN" sz="3600" b="1" dirty="0" smtClean="0"/>
          </a:p>
          <a:p>
            <a:pPr>
              <a:buNone/>
            </a:pPr>
            <a:r>
              <a:rPr lang="en-GB" sz="3600" b="1" i="1" dirty="0" err="1" smtClean="0"/>
              <a:t>fi</a:t>
            </a:r>
            <a:endParaRPr lang="en-IN" sz="3600" b="1" dirty="0" smtClean="0"/>
          </a:p>
          <a:p>
            <a:endParaRPr lang="en-IN" sz="3600" b="1" dirty="0" smtClean="0"/>
          </a:p>
          <a:p>
            <a:endParaRPr lang="en-US" sz="36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0042"/>
            <a:ext cx="7772400" cy="5519758"/>
          </a:xfrm>
        </p:spPr>
        <p:txBody>
          <a:bodyPr/>
          <a:lstStyle/>
          <a:p>
            <a:pPr algn="just"/>
            <a:r>
              <a:rPr lang="en-US" dirty="0" smtClean="0"/>
              <a:t>The shell evaluates the exit status from the command following if. </a:t>
            </a:r>
          </a:p>
          <a:p>
            <a:pPr algn="just"/>
            <a:r>
              <a:rPr lang="en-US" dirty="0" smtClean="0"/>
              <a:t>When the </a:t>
            </a:r>
            <a:r>
              <a:rPr lang="en-US" b="1" dirty="0" smtClean="0"/>
              <a:t>exit status is 0,</a:t>
            </a:r>
            <a:r>
              <a:rPr lang="en-US" dirty="0" smtClean="0"/>
              <a:t> the </a:t>
            </a:r>
            <a:r>
              <a:rPr lang="en-US" b="1" dirty="0" smtClean="0"/>
              <a:t>then</a:t>
            </a:r>
            <a:r>
              <a:rPr lang="en-US" dirty="0" smtClean="0"/>
              <a:t> set of commands is executed.</a:t>
            </a:r>
          </a:p>
          <a:p>
            <a:pPr algn="just"/>
            <a:r>
              <a:rPr lang="en-US" dirty="0" smtClean="0"/>
              <a:t> When the </a:t>
            </a:r>
            <a:r>
              <a:rPr lang="en-US" b="1" dirty="0" smtClean="0"/>
              <a:t>exit status is 1</a:t>
            </a:r>
            <a:r>
              <a:rPr lang="en-US" dirty="0" smtClean="0"/>
              <a:t>, the </a:t>
            </a:r>
            <a:r>
              <a:rPr lang="en-US" b="1" dirty="0" smtClean="0"/>
              <a:t>else</a:t>
            </a:r>
            <a:r>
              <a:rPr lang="en-US" dirty="0" smtClean="0"/>
              <a:t> set of commands is executed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0042"/>
            <a:ext cx="7772400" cy="5519758"/>
          </a:xfrm>
        </p:spPr>
        <p:txBody>
          <a:bodyPr/>
          <a:lstStyle/>
          <a:p>
            <a:pPr algn="just"/>
            <a:r>
              <a:rPr lang="en-US" dirty="0" smtClean="0"/>
              <a:t>To use relational or logical operators to compare data, therefore, we must use the test command or equivalent operators     ((…)) and [[…]].</a:t>
            </a:r>
          </a:p>
          <a:p>
            <a:pPr algn="just"/>
            <a:r>
              <a:rPr lang="en-US" dirty="0" smtClean="0"/>
              <a:t>The test command’s exit status is true or false. If the result of a relational or logical operator is true, the exit status of the test command is success (true); alternatively, if the result of the expression is false, the exit status of the test command is failure (false).</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normAutofit/>
          </a:bodyPr>
          <a:lstStyle/>
          <a:p>
            <a:pPr>
              <a:buNone/>
            </a:pPr>
            <a:r>
              <a:rPr lang="en-GB" i="1" dirty="0" smtClean="0"/>
              <a:t>#!/bin/</a:t>
            </a:r>
            <a:r>
              <a:rPr lang="en-GB" i="1" dirty="0" err="1" smtClean="0"/>
              <a:t>ksh</a:t>
            </a:r>
            <a:endParaRPr lang="en-IN" dirty="0" smtClean="0"/>
          </a:p>
          <a:p>
            <a:pPr>
              <a:buNone/>
            </a:pPr>
            <a:r>
              <a:rPr lang="en-GB" i="1" dirty="0" smtClean="0"/>
              <a:t># Script Name: gday.scr</a:t>
            </a:r>
            <a:endParaRPr lang="en-IN" dirty="0" smtClean="0"/>
          </a:p>
          <a:p>
            <a:pPr>
              <a:buNone/>
            </a:pPr>
            <a:r>
              <a:rPr lang="en-GB" i="1" dirty="0" smtClean="0"/>
              <a:t># Demonstrates test command evaluation</a:t>
            </a:r>
            <a:endParaRPr lang="en-IN" dirty="0" smtClean="0"/>
          </a:p>
          <a:p>
            <a:pPr>
              <a:buNone/>
            </a:pPr>
            <a:r>
              <a:rPr lang="en-GB" i="1" dirty="0" smtClean="0"/>
              <a:t>hour=$(date | cut –c 12-13)</a:t>
            </a:r>
            <a:endParaRPr lang="en-IN" dirty="0" smtClean="0"/>
          </a:p>
          <a:p>
            <a:pPr>
              <a:buNone/>
            </a:pPr>
            <a:r>
              <a:rPr lang="en-GB" i="1" dirty="0" smtClean="0"/>
              <a:t>if (( hour &lt;= 18 ))</a:t>
            </a:r>
            <a:endParaRPr lang="en-IN" dirty="0" smtClean="0"/>
          </a:p>
          <a:p>
            <a:pPr>
              <a:buNone/>
            </a:pPr>
            <a:r>
              <a:rPr lang="en-GB" i="1" dirty="0" smtClean="0"/>
              <a:t>then</a:t>
            </a:r>
            <a:endParaRPr lang="en-IN" dirty="0" smtClean="0"/>
          </a:p>
          <a:p>
            <a:pPr>
              <a:buNone/>
            </a:pPr>
            <a:r>
              <a:rPr lang="en-GB" i="1" dirty="0" smtClean="0"/>
              <a:t>	print Good day, sir</a:t>
            </a:r>
            <a:endParaRPr lang="en-IN" dirty="0" smtClean="0"/>
          </a:p>
          <a:p>
            <a:pPr>
              <a:buNone/>
            </a:pPr>
            <a:r>
              <a:rPr lang="en-GB" i="1" dirty="0" smtClean="0"/>
              <a:t>else</a:t>
            </a:r>
            <a:endParaRPr lang="en-IN" dirty="0" smtClean="0"/>
          </a:p>
          <a:p>
            <a:pPr>
              <a:buNone/>
            </a:pPr>
            <a:r>
              <a:rPr lang="en-GB" i="1" dirty="0" smtClean="0"/>
              <a:t>	print Good evening, sir</a:t>
            </a:r>
            <a:endParaRPr lang="en-IN" dirty="0" smtClean="0"/>
          </a:p>
          <a:p>
            <a:pPr>
              <a:buNone/>
            </a:pPr>
            <a:r>
              <a:rPr lang="en-GB" i="1" dirty="0" err="1" smtClean="0"/>
              <a:t>fi</a:t>
            </a: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a:t>
            </a:r>
            <a:endParaRPr lang="en-US" dirty="0"/>
          </a:p>
        </p:txBody>
      </p:sp>
      <p:sp>
        <p:nvSpPr>
          <p:cNvPr id="3" name="Content Placeholder 2"/>
          <p:cNvSpPr>
            <a:spLocks noGrp="1"/>
          </p:cNvSpPr>
          <p:nvPr>
            <p:ph sz="quarter" idx="1"/>
          </p:nvPr>
        </p:nvSpPr>
        <p:spPr/>
        <p:txBody>
          <a:bodyPr>
            <a:normAutofit/>
          </a:bodyPr>
          <a:lstStyle/>
          <a:p>
            <a:pPr algn="just"/>
            <a:r>
              <a:rPr lang="en-GB" dirty="0" smtClean="0"/>
              <a:t>A shell script is a text file that contains executable commands.</a:t>
            </a:r>
          </a:p>
          <a:p>
            <a:r>
              <a:rPr lang="en-GB" b="1" dirty="0" smtClean="0"/>
              <a:t>Script Components</a:t>
            </a:r>
            <a:endParaRPr lang="en-US" dirty="0" smtClean="0"/>
          </a:p>
          <a:p>
            <a:pPr algn="just">
              <a:buNone/>
            </a:pPr>
            <a:r>
              <a:rPr lang="en-GB" dirty="0" smtClean="0"/>
              <a:t>	Every script has three parts:.</a:t>
            </a:r>
            <a:endParaRPr lang="en-US" dirty="0" smtClean="0"/>
          </a:p>
          <a:p>
            <a:pPr algn="just"/>
            <a:r>
              <a:rPr lang="en-GB" b="1" dirty="0" smtClean="0"/>
              <a:t>Interpreter Designator Line</a:t>
            </a:r>
            <a:endParaRPr lang="en-US" dirty="0" smtClean="0"/>
          </a:p>
          <a:p>
            <a:r>
              <a:rPr lang="en-GB" b="1" dirty="0" smtClean="0"/>
              <a:t>Comments</a:t>
            </a:r>
            <a:endParaRPr lang="en-US" dirty="0" smtClean="0"/>
          </a:p>
          <a:p>
            <a:pPr algn="just"/>
            <a:r>
              <a:rPr lang="en-GB" b="1" dirty="0" smtClean="0"/>
              <a:t>Commands</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if without else</a:t>
            </a:r>
            <a:endParaRPr lang="en-IN" dirty="0"/>
          </a:p>
        </p:txBody>
      </p:sp>
      <p:sp>
        <p:nvSpPr>
          <p:cNvPr id="3" name="Content Placeholder 2"/>
          <p:cNvSpPr>
            <a:spLocks noGrp="1"/>
          </p:cNvSpPr>
          <p:nvPr>
            <p:ph sz="quarter" idx="1"/>
          </p:nvPr>
        </p:nvSpPr>
        <p:spPr>
          <a:xfrm>
            <a:off x="914400" y="1195390"/>
            <a:ext cx="7772400" cy="4876816"/>
          </a:xfrm>
        </p:spPr>
        <p:txBody>
          <a:bodyPr/>
          <a:lstStyle/>
          <a:p>
            <a:pPr algn="just"/>
            <a:r>
              <a:rPr lang="en-US" dirty="0" smtClean="0"/>
              <a:t>we make a test that requires action only if the test is true. </a:t>
            </a:r>
          </a:p>
          <a:p>
            <a:pPr algn="just"/>
            <a:r>
              <a:rPr lang="en-US" dirty="0" smtClean="0"/>
              <a:t>No action is required if the test is false.</a:t>
            </a:r>
          </a:p>
          <a:p>
            <a:pPr algn="just"/>
            <a:r>
              <a:rPr lang="en-US" dirty="0" smtClean="0"/>
              <a:t> In this case, we need a then statement without a matching else. </a:t>
            </a:r>
          </a:p>
          <a:p>
            <a:pPr algn="just"/>
            <a:r>
              <a:rPr lang="en-US" dirty="0" smtClean="0"/>
              <a:t>When there is no false action, we simply omit the else (false) portion of the command. </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lstStyle/>
          <a:p>
            <a:pPr>
              <a:buNone/>
            </a:pPr>
            <a:endParaRPr lang="en-IN" dirty="0" smtClean="0"/>
          </a:p>
          <a:p>
            <a:pPr>
              <a:buNone/>
            </a:pPr>
            <a:r>
              <a:rPr lang="en-GB" b="1" i="1" dirty="0" smtClean="0"/>
              <a:t>#!/bin/</a:t>
            </a:r>
            <a:r>
              <a:rPr lang="en-GB" b="1" i="1" dirty="0" err="1" smtClean="0"/>
              <a:t>ksh</a:t>
            </a:r>
            <a:endParaRPr lang="en-IN" b="1" dirty="0" smtClean="0"/>
          </a:p>
          <a:p>
            <a:pPr>
              <a:buNone/>
            </a:pPr>
            <a:r>
              <a:rPr lang="en-GB" b="1" i="1" dirty="0" smtClean="0"/>
              <a:t># Script Name: ifNoElse.scr</a:t>
            </a:r>
            <a:endParaRPr lang="en-IN" b="1" dirty="0" smtClean="0"/>
          </a:p>
          <a:p>
            <a:pPr>
              <a:buNone/>
            </a:pPr>
            <a:r>
              <a:rPr lang="en-GB" b="1" i="1" dirty="0" smtClean="0"/>
              <a:t># Test existence of a file</a:t>
            </a:r>
            <a:endParaRPr lang="en-IN" b="1" dirty="0" smtClean="0"/>
          </a:p>
          <a:p>
            <a:pPr>
              <a:buNone/>
            </a:pPr>
            <a:r>
              <a:rPr lang="en-GB" b="1" i="1" dirty="0" smtClean="0"/>
              <a:t>if [[ -r file1 ]]</a:t>
            </a:r>
            <a:endParaRPr lang="en-IN" b="1" dirty="0" smtClean="0"/>
          </a:p>
          <a:p>
            <a:pPr>
              <a:buNone/>
            </a:pPr>
            <a:r>
              <a:rPr lang="en-GB" b="1" i="1" dirty="0" smtClean="0"/>
              <a:t>then</a:t>
            </a:r>
            <a:endParaRPr lang="en-IN" b="1" dirty="0" smtClean="0"/>
          </a:p>
          <a:p>
            <a:pPr>
              <a:buNone/>
            </a:pPr>
            <a:r>
              <a:rPr lang="en-GB" b="1" i="1" dirty="0" smtClean="0"/>
              <a:t>	cat file1</a:t>
            </a:r>
            <a:endParaRPr lang="en-IN" b="1" dirty="0" smtClean="0"/>
          </a:p>
          <a:p>
            <a:pPr>
              <a:buNone/>
            </a:pPr>
            <a:r>
              <a:rPr lang="en-GB" b="1" i="1" dirty="0" err="1" smtClean="0"/>
              <a:t>fi</a:t>
            </a:r>
            <a:endParaRPr lang="en-IN" b="1" dirty="0" smtClean="0"/>
          </a:p>
          <a:p>
            <a:pPr>
              <a:buNone/>
            </a:pPr>
            <a:r>
              <a:rPr lang="en-GB"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else without if; Null Command</a:t>
            </a:r>
            <a:endParaRPr lang="en-IN" dirty="0"/>
          </a:p>
        </p:txBody>
      </p:sp>
      <p:sp>
        <p:nvSpPr>
          <p:cNvPr id="3" name="Content Placeholder 2"/>
          <p:cNvSpPr>
            <a:spLocks noGrp="1"/>
          </p:cNvSpPr>
          <p:nvPr>
            <p:ph sz="quarter" idx="1"/>
          </p:nvPr>
        </p:nvSpPr>
        <p:spPr>
          <a:xfrm>
            <a:off x="914400" y="1071546"/>
            <a:ext cx="7772400" cy="4948254"/>
          </a:xfrm>
        </p:spPr>
        <p:txBody>
          <a:bodyPr>
            <a:normAutofit fontScale="92500" lnSpcReduction="20000"/>
          </a:bodyPr>
          <a:lstStyle/>
          <a:p>
            <a:pPr algn="just"/>
            <a:r>
              <a:rPr lang="en-GB" dirty="0" smtClean="0"/>
              <a:t> When there are no true actions in the if-then-else, we use what is called the null command for true action. </a:t>
            </a:r>
          </a:p>
          <a:p>
            <a:pPr algn="just"/>
            <a:r>
              <a:rPr lang="en-GB" dirty="0" smtClean="0"/>
              <a:t>The null command is a colon (:) It does nothing but satisfy the requirement for a command in the then action.</a:t>
            </a:r>
            <a:endParaRPr lang="en-IN" dirty="0" smtClean="0"/>
          </a:p>
          <a:p>
            <a:pPr>
              <a:buNone/>
            </a:pPr>
            <a:r>
              <a:rPr lang="en-GB" b="1" i="1" dirty="0" smtClean="0"/>
              <a:t>#!/bin/</a:t>
            </a:r>
            <a:r>
              <a:rPr lang="en-GB" b="1" i="1" dirty="0" err="1" smtClean="0"/>
              <a:t>ksh</a:t>
            </a:r>
            <a:endParaRPr lang="en-IN" b="1" dirty="0" smtClean="0"/>
          </a:p>
          <a:p>
            <a:pPr>
              <a:buNone/>
            </a:pPr>
            <a:r>
              <a:rPr lang="en-GB" b="1" i="1" dirty="0" smtClean="0"/>
              <a:t># Script: ifNull.scr</a:t>
            </a:r>
            <a:endParaRPr lang="en-IN" b="1" dirty="0" smtClean="0"/>
          </a:p>
          <a:p>
            <a:pPr>
              <a:buNone/>
            </a:pPr>
            <a:r>
              <a:rPr lang="en-GB" b="1" i="1" dirty="0" smtClean="0"/>
              <a:t># Ensure argument 1 is a valid file</a:t>
            </a:r>
            <a:endParaRPr lang="en-IN" b="1" dirty="0" smtClean="0"/>
          </a:p>
          <a:p>
            <a:pPr>
              <a:buNone/>
            </a:pPr>
            <a:r>
              <a:rPr lang="en-GB" b="1" i="1" dirty="0" smtClean="0"/>
              <a:t>if [[ -r $1 ]]</a:t>
            </a:r>
            <a:endParaRPr lang="en-IN" b="1" dirty="0" smtClean="0"/>
          </a:p>
          <a:p>
            <a:pPr>
              <a:buNone/>
            </a:pPr>
            <a:r>
              <a:rPr lang="en-GB" b="1" i="1" dirty="0" smtClean="0"/>
              <a:t>then</a:t>
            </a:r>
            <a:endParaRPr lang="en-IN" b="1" dirty="0" smtClean="0"/>
          </a:p>
          <a:p>
            <a:pPr>
              <a:buNone/>
            </a:pPr>
            <a:r>
              <a:rPr lang="en-GB" b="1" i="1" dirty="0" smtClean="0"/>
              <a:t>	:</a:t>
            </a:r>
            <a:endParaRPr lang="en-IN" b="1" dirty="0" smtClean="0"/>
          </a:p>
          <a:p>
            <a:pPr>
              <a:buNone/>
            </a:pPr>
            <a:r>
              <a:rPr lang="en-GB" b="1" i="1" dirty="0" smtClean="0"/>
              <a:t>else</a:t>
            </a:r>
            <a:endParaRPr lang="en-IN" b="1" dirty="0" smtClean="0"/>
          </a:p>
          <a:p>
            <a:pPr>
              <a:buNone/>
            </a:pPr>
            <a:r>
              <a:rPr lang="en-GB" b="1" i="1" dirty="0" smtClean="0"/>
              <a:t>	print $1 does not exist and cannot be opened</a:t>
            </a:r>
            <a:endParaRPr lang="en-IN" b="1" dirty="0" smtClean="0"/>
          </a:p>
          <a:p>
            <a:pPr>
              <a:buNone/>
            </a:pPr>
            <a:r>
              <a:rPr lang="en-GB" b="1" i="1" dirty="0" err="1" smtClean="0"/>
              <a:t>fi</a:t>
            </a: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b="1" dirty="0" smtClean="0"/>
              <a:t> Nested if Statements</a:t>
            </a:r>
            <a:endParaRPr lang="en-IN" dirty="0"/>
          </a:p>
        </p:txBody>
      </p:sp>
      <p:sp>
        <p:nvSpPr>
          <p:cNvPr id="3" name="Content Placeholder 2"/>
          <p:cNvSpPr>
            <a:spLocks noGrp="1"/>
          </p:cNvSpPr>
          <p:nvPr>
            <p:ph sz="quarter" idx="1"/>
          </p:nvPr>
        </p:nvSpPr>
        <p:spPr>
          <a:xfrm>
            <a:off x="914400" y="1071546"/>
            <a:ext cx="7772400" cy="4948254"/>
          </a:xfrm>
        </p:spPr>
        <p:txBody>
          <a:bodyPr/>
          <a:lstStyle/>
          <a:p>
            <a:pPr algn="just"/>
            <a:r>
              <a:rPr lang="en-US" dirty="0" smtClean="0"/>
              <a:t>Each branch in the if-then-else statement can be any command including another if-then-else statement. </a:t>
            </a:r>
          </a:p>
          <a:p>
            <a:pPr algn="just"/>
            <a:r>
              <a:rPr lang="en-US" dirty="0" smtClean="0"/>
              <a:t>When an if-then-else statement is found in either the true or false branch of an if-then-else command, it is called a nested if</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normAutofit fontScale="85000" lnSpcReduction="20000"/>
          </a:bodyPr>
          <a:lstStyle/>
          <a:p>
            <a:pPr>
              <a:buNone/>
            </a:pPr>
            <a:r>
              <a:rPr lang="en-GB" b="1" i="1" dirty="0" smtClean="0"/>
              <a:t>if (( score &gt;= 90 ))</a:t>
            </a:r>
            <a:endParaRPr lang="en-IN" b="1" dirty="0" smtClean="0"/>
          </a:p>
          <a:p>
            <a:pPr>
              <a:buNone/>
            </a:pPr>
            <a:r>
              <a:rPr lang="en-GB" b="1" i="1" dirty="0" smtClean="0"/>
              <a:t>then</a:t>
            </a:r>
            <a:endParaRPr lang="en-IN" b="1" dirty="0" smtClean="0"/>
          </a:p>
          <a:p>
            <a:pPr>
              <a:buNone/>
            </a:pPr>
            <a:r>
              <a:rPr lang="en-GB" b="1" i="1" dirty="0" smtClean="0"/>
              <a:t>	grade=A</a:t>
            </a:r>
            <a:endParaRPr lang="en-IN" b="1" dirty="0" smtClean="0"/>
          </a:p>
          <a:p>
            <a:pPr>
              <a:buNone/>
            </a:pPr>
            <a:r>
              <a:rPr lang="en-GB" b="1" i="1" dirty="0" err="1" smtClean="0"/>
              <a:t>elif</a:t>
            </a:r>
            <a:r>
              <a:rPr lang="en-GB" b="1" i="1" dirty="0" smtClean="0"/>
              <a:t> (( score &gt;= 80 ))</a:t>
            </a:r>
            <a:endParaRPr lang="en-IN" b="1" dirty="0" smtClean="0"/>
          </a:p>
          <a:p>
            <a:pPr>
              <a:buNone/>
            </a:pPr>
            <a:r>
              <a:rPr lang="en-GB" b="1" i="1" dirty="0" smtClean="0"/>
              <a:t>then</a:t>
            </a:r>
            <a:endParaRPr lang="en-IN" b="1" dirty="0" smtClean="0"/>
          </a:p>
          <a:p>
            <a:pPr>
              <a:buNone/>
            </a:pPr>
            <a:r>
              <a:rPr lang="en-GB" b="1" i="1" dirty="0" smtClean="0"/>
              <a:t>	grade=B</a:t>
            </a:r>
            <a:endParaRPr lang="en-IN" b="1" dirty="0" smtClean="0"/>
          </a:p>
          <a:p>
            <a:pPr>
              <a:buNone/>
            </a:pPr>
            <a:r>
              <a:rPr lang="en-GB" b="1" i="1" dirty="0" err="1" smtClean="0"/>
              <a:t>elif</a:t>
            </a:r>
            <a:r>
              <a:rPr lang="en-GB" b="1" i="1" dirty="0" smtClean="0"/>
              <a:t> (( score &gt;= 70 ))</a:t>
            </a:r>
            <a:endParaRPr lang="en-IN" b="1" dirty="0" smtClean="0"/>
          </a:p>
          <a:p>
            <a:pPr>
              <a:buNone/>
            </a:pPr>
            <a:r>
              <a:rPr lang="en-GB" b="1" i="1" dirty="0" smtClean="0"/>
              <a:t>then</a:t>
            </a:r>
            <a:endParaRPr lang="en-IN" b="1" dirty="0" smtClean="0"/>
          </a:p>
          <a:p>
            <a:pPr>
              <a:buNone/>
            </a:pPr>
            <a:r>
              <a:rPr lang="en-GB" b="1" i="1" dirty="0" smtClean="0"/>
              <a:t>	grade=C</a:t>
            </a:r>
            <a:endParaRPr lang="en-IN" b="1" dirty="0" smtClean="0"/>
          </a:p>
          <a:p>
            <a:pPr>
              <a:buNone/>
            </a:pPr>
            <a:r>
              <a:rPr lang="en-GB" b="1" i="1" dirty="0" err="1" smtClean="0"/>
              <a:t>elif</a:t>
            </a:r>
            <a:r>
              <a:rPr lang="en-GB" b="1" i="1" dirty="0" smtClean="0"/>
              <a:t> (( score &gt;= 60 ))</a:t>
            </a:r>
            <a:endParaRPr lang="en-IN" b="1" dirty="0" smtClean="0"/>
          </a:p>
          <a:p>
            <a:pPr>
              <a:buNone/>
            </a:pPr>
            <a:r>
              <a:rPr lang="en-GB" b="1" i="1" dirty="0" smtClean="0"/>
              <a:t>then</a:t>
            </a:r>
            <a:endParaRPr lang="en-IN" b="1" dirty="0" smtClean="0"/>
          </a:p>
          <a:p>
            <a:pPr>
              <a:buNone/>
            </a:pPr>
            <a:r>
              <a:rPr lang="en-GB" b="1" i="1" dirty="0" smtClean="0"/>
              <a:t>	grade=D</a:t>
            </a:r>
            <a:endParaRPr lang="en-IN" b="1" dirty="0" smtClean="0"/>
          </a:p>
          <a:p>
            <a:pPr>
              <a:buNone/>
            </a:pPr>
            <a:r>
              <a:rPr lang="en-GB" b="1" i="1" dirty="0" smtClean="0"/>
              <a:t>else</a:t>
            </a:r>
            <a:endParaRPr lang="en-IN" b="1" dirty="0" smtClean="0"/>
          </a:p>
          <a:p>
            <a:pPr>
              <a:buNone/>
            </a:pPr>
            <a:r>
              <a:rPr lang="en-GB" b="1" i="1" dirty="0" smtClean="0"/>
              <a:t>	grade=F</a:t>
            </a:r>
            <a:endParaRPr lang="en-IN" b="1" dirty="0" smtClean="0"/>
          </a:p>
          <a:p>
            <a:pPr>
              <a:buNone/>
            </a:pPr>
            <a:r>
              <a:rPr lang="en-GB" b="1" i="1" dirty="0" err="1" smtClean="0"/>
              <a:t>fi</a:t>
            </a:r>
            <a:endParaRPr lang="en-IN" b="1" dirty="0" smtClean="0"/>
          </a:p>
          <a:p>
            <a:endParaRPr lang="en-IN"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74638"/>
            <a:ext cx="7758138" cy="725470"/>
          </a:xfrm>
        </p:spPr>
        <p:txBody>
          <a:bodyPr>
            <a:normAutofit fontScale="90000"/>
          </a:bodyPr>
          <a:lstStyle/>
          <a:p>
            <a:r>
              <a:rPr lang="en-IN" dirty="0" smtClean="0"/>
              <a:t/>
            </a:r>
            <a:br>
              <a:rPr lang="en-IN" dirty="0" smtClean="0"/>
            </a:br>
            <a:r>
              <a:rPr lang="en-GB" b="1" dirty="0" smtClean="0"/>
              <a:t> </a:t>
            </a:r>
            <a:r>
              <a:rPr lang="en-GB" b="1" dirty="0" err="1" smtClean="0"/>
              <a:t>Multiway</a:t>
            </a:r>
            <a:r>
              <a:rPr lang="en-GB" b="1" dirty="0" smtClean="0"/>
              <a:t> selection</a:t>
            </a:r>
            <a:endParaRPr lang="en-IN" dirty="0"/>
          </a:p>
        </p:txBody>
      </p:sp>
      <p:sp>
        <p:nvSpPr>
          <p:cNvPr id="3" name="Content Placeholder 2"/>
          <p:cNvSpPr>
            <a:spLocks noGrp="1"/>
          </p:cNvSpPr>
          <p:nvPr>
            <p:ph sz="quarter" idx="1"/>
          </p:nvPr>
        </p:nvSpPr>
        <p:spPr>
          <a:xfrm>
            <a:off x="914400" y="1142984"/>
            <a:ext cx="7772400" cy="4876816"/>
          </a:xfrm>
        </p:spPr>
        <p:txBody>
          <a:bodyPr/>
          <a:lstStyle/>
          <a:p>
            <a:pPr algn="just"/>
            <a:r>
              <a:rPr lang="en-GB" dirty="0" smtClean="0"/>
              <a:t>The </a:t>
            </a:r>
            <a:r>
              <a:rPr lang="en-GB" dirty="0" err="1" smtClean="0"/>
              <a:t>Korn</a:t>
            </a:r>
            <a:r>
              <a:rPr lang="en-GB" dirty="0" smtClean="0"/>
              <a:t> shell implements multiway selection with the case statement.</a:t>
            </a:r>
          </a:p>
          <a:p>
            <a:pPr algn="just"/>
            <a:r>
              <a:rPr lang="en-GB" dirty="0" smtClean="0"/>
              <a:t> Given a string and a list of pattern alternatives, the case statement matches the string against each of the pattern in sequence.</a:t>
            </a:r>
          </a:p>
          <a:p>
            <a:pPr algn="just"/>
            <a:r>
              <a:rPr lang="en-GB" dirty="0" smtClean="0"/>
              <a:t> The first pattern that matches the string gets the action. </a:t>
            </a:r>
          </a:p>
          <a:p>
            <a:pPr algn="just"/>
            <a:r>
              <a:rPr lang="en-GB" dirty="0" smtClean="0"/>
              <a:t>If no patterns match, the case statement continues with the next command.</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Case Syntax</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GB" dirty="0" smtClean="0"/>
              <a:t>The case statement contains the string that is evaluated. It ends with an end case token, which is </a:t>
            </a:r>
            <a:r>
              <a:rPr lang="en-GB" dirty="0" err="1" smtClean="0"/>
              <a:t>esac</a:t>
            </a:r>
            <a:r>
              <a:rPr lang="en-GB" dirty="0" smtClean="0"/>
              <a:t>.</a:t>
            </a:r>
          </a:p>
          <a:p>
            <a:pPr algn="just"/>
            <a:r>
              <a:rPr lang="en-GB" dirty="0" smtClean="0"/>
              <a:t> Between the start and end case statements is the pattern list. For every pattern that needs to be tested, a separate pattern  is defined in the pattern list. </a:t>
            </a:r>
          </a:p>
          <a:p>
            <a:pPr algn="just"/>
            <a:r>
              <a:rPr lang="en-GB" dirty="0" smtClean="0"/>
              <a:t>The pattern ends with a closing parentheses. Associated with each pattern is one or more commands. </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GB" dirty="0" smtClean="0"/>
              <a:t>The commands follow the normal rules for commands with the addition that the last command must end in two semicolons. </a:t>
            </a:r>
          </a:p>
          <a:p>
            <a:pPr algn="just"/>
            <a:r>
              <a:rPr lang="en-GB" dirty="0" smtClean="0"/>
              <a:t>The last action in the pattern list is usually the wildcard asterisk, making it the default if none of the other cases match.</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pPr>
              <a:buNone/>
            </a:pPr>
            <a:r>
              <a:rPr lang="en-GB" b="1" dirty="0" smtClean="0"/>
              <a:t>case $digit in</a:t>
            </a:r>
            <a:endParaRPr lang="en-IN" b="1" dirty="0" smtClean="0"/>
          </a:p>
          <a:p>
            <a:pPr lvl="0">
              <a:buNone/>
            </a:pPr>
            <a:r>
              <a:rPr lang="en-GB" b="1" dirty="0" smtClean="0"/>
              <a:t> 0) print Zero;;</a:t>
            </a:r>
            <a:endParaRPr lang="en-IN" b="1" dirty="0" smtClean="0"/>
          </a:p>
          <a:p>
            <a:pPr lvl="0">
              <a:buNone/>
            </a:pPr>
            <a:r>
              <a:rPr lang="en-GB" b="1" dirty="0" smtClean="0"/>
              <a:t> 1) print One;;</a:t>
            </a:r>
            <a:endParaRPr lang="en-IN" b="1" dirty="0" smtClean="0"/>
          </a:p>
          <a:p>
            <a:pPr lvl="0">
              <a:buNone/>
            </a:pPr>
            <a:r>
              <a:rPr lang="en-GB" b="1" dirty="0" smtClean="0"/>
              <a:t> 2) print Two;;</a:t>
            </a:r>
            <a:endParaRPr lang="en-IN" b="1" dirty="0" smtClean="0"/>
          </a:p>
          <a:p>
            <a:pPr lvl="0">
              <a:buNone/>
            </a:pPr>
            <a:r>
              <a:rPr lang="en-GB" b="1" dirty="0" smtClean="0"/>
              <a:t> 3) print Three;;</a:t>
            </a:r>
            <a:endParaRPr lang="en-IN" b="1" dirty="0" smtClean="0"/>
          </a:p>
          <a:p>
            <a:pPr>
              <a:buNone/>
            </a:pPr>
            <a:r>
              <a:rPr lang="en-GB" b="1" dirty="0" smtClean="0"/>
              <a:t>*) print </a:t>
            </a:r>
            <a:r>
              <a:rPr lang="en-GB" b="1" smtClean="0"/>
              <a:t>Not valid;;</a:t>
            </a:r>
            <a:endParaRPr lang="en-IN" b="1" dirty="0" smtClean="0"/>
          </a:p>
          <a:p>
            <a:pPr>
              <a:buNone/>
            </a:pPr>
            <a:r>
              <a:rPr lang="en-GB" b="1" dirty="0" err="1" smtClean="0"/>
              <a:t>esac</a:t>
            </a:r>
            <a:endParaRPr lang="en-IN" b="1" dirty="0" smtClean="0"/>
          </a:p>
          <a:p>
            <a:endParaRPr lang="en-IN"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Repetition</a:t>
            </a:r>
            <a:endParaRPr lang="en-IN" dirty="0"/>
          </a:p>
        </p:txBody>
      </p:sp>
      <p:sp>
        <p:nvSpPr>
          <p:cNvPr id="3" name="Content Placeholder 2"/>
          <p:cNvSpPr>
            <a:spLocks noGrp="1"/>
          </p:cNvSpPr>
          <p:nvPr>
            <p:ph sz="quarter" idx="1"/>
          </p:nvPr>
        </p:nvSpPr>
        <p:spPr>
          <a:xfrm>
            <a:off x="914400" y="1071546"/>
            <a:ext cx="7772400" cy="4948254"/>
          </a:xfrm>
        </p:spPr>
        <p:txBody>
          <a:bodyPr/>
          <a:lstStyle/>
          <a:p>
            <a:pPr algn="just"/>
            <a:r>
              <a:rPr lang="en-GB" dirty="0" smtClean="0"/>
              <a:t>A loop is an action or a series of actions repeated under the control of loop criteria written by the programmer. </a:t>
            </a:r>
          </a:p>
          <a:p>
            <a:pPr algn="just"/>
            <a:r>
              <a:rPr lang="en-GB" dirty="0" smtClean="0"/>
              <a:t>Each loop tests the criteria. If the criteria tests valid, the loop continues, if it tests invalid, the loop terminates. </a:t>
            </a:r>
          </a:p>
          <a:p>
            <a:pPr algn="just"/>
            <a:r>
              <a:rPr lang="en-GB" dirty="0" smtClean="0"/>
              <a:t>Loops in the </a:t>
            </a:r>
            <a:r>
              <a:rPr lang="en-GB" dirty="0" err="1" smtClean="0"/>
              <a:t>Korn</a:t>
            </a:r>
            <a:r>
              <a:rPr lang="en-GB" dirty="0" smtClean="0"/>
              <a:t> shell can be grouped into two general categories: command-controlled and list-controlled loops.</a:t>
            </a:r>
            <a:endParaRPr lang="en-IN" dirty="0" smtClean="0"/>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Interpreter Designator Line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first line of the script is the designator line; it tells UNIX the path to the appropriate shell interpreter. </a:t>
            </a:r>
          </a:p>
          <a:p>
            <a:pPr algn="just"/>
            <a:r>
              <a:rPr lang="en-US" dirty="0" smtClean="0"/>
              <a:t>The designator line begins with a pound sign and a bang (#!). If the designator line is omitted, UNIX will use the interpreter for the current shell, which may not be correct.</a:t>
            </a:r>
          </a:p>
          <a:p>
            <a:pPr algn="just"/>
            <a:r>
              <a:rPr lang="en-US" dirty="0" smtClean="0"/>
              <a:t> It is recommended that you always use the designator line to ensure that the correct interpreter is used</a:t>
            </a:r>
          </a:p>
          <a:p>
            <a:pPr algn="just"/>
            <a:r>
              <a:rPr lang="en-GB" b="1" i="1" dirty="0" smtClean="0"/>
              <a:t>#!/bin/</a:t>
            </a:r>
            <a:r>
              <a:rPr lang="en-GB" b="1" i="1" dirty="0" err="1" smtClean="0"/>
              <a:t>ksh</a:t>
            </a:r>
            <a:r>
              <a:rPr lang="en-GB" b="1" i="1" dirty="0" smtClean="0"/>
              <a:t>  	or	#!/</a:t>
            </a:r>
            <a:r>
              <a:rPr lang="en-GB" b="1" i="1" dirty="0" err="1" smtClean="0"/>
              <a:t>usr</a:t>
            </a:r>
            <a:r>
              <a:rPr lang="en-GB" b="1" i="1" dirty="0" smtClean="0"/>
              <a:t>/bin/</a:t>
            </a:r>
            <a:r>
              <a:rPr lang="en-GB" b="1" i="1" dirty="0" err="1" smtClean="0"/>
              <a:t>ksh</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Command-Controlled Loops</a:t>
            </a:r>
            <a:endParaRPr lang="en-IN" dirty="0"/>
          </a:p>
        </p:txBody>
      </p:sp>
      <p:sp>
        <p:nvSpPr>
          <p:cNvPr id="3" name="Content Placeholder 2"/>
          <p:cNvSpPr>
            <a:spLocks noGrp="1"/>
          </p:cNvSpPr>
          <p:nvPr>
            <p:ph sz="quarter" idx="1"/>
          </p:nvPr>
        </p:nvSpPr>
        <p:spPr>
          <a:xfrm>
            <a:off x="914400" y="1214422"/>
            <a:ext cx="7772400" cy="4805378"/>
          </a:xfrm>
        </p:spPr>
        <p:txBody>
          <a:bodyPr/>
          <a:lstStyle/>
          <a:p>
            <a:r>
              <a:rPr lang="en-GB" dirty="0" smtClean="0"/>
              <a:t>In a command-controlled loop, the execution of a command determines whether the loop body executes or not. </a:t>
            </a:r>
          </a:p>
          <a:p>
            <a:r>
              <a:rPr lang="en-GB" dirty="0" smtClean="0"/>
              <a:t>There are two command-controlled loops in the </a:t>
            </a:r>
            <a:r>
              <a:rPr lang="en-GB" dirty="0" err="1" smtClean="0"/>
              <a:t>Korn</a:t>
            </a:r>
            <a:r>
              <a:rPr lang="en-GB" dirty="0" smtClean="0"/>
              <a:t> shell: the </a:t>
            </a:r>
            <a:r>
              <a:rPr lang="en-GB" b="1" dirty="0" smtClean="0"/>
              <a:t>while loop </a:t>
            </a:r>
            <a:r>
              <a:rPr lang="en-GB" dirty="0" smtClean="0"/>
              <a:t>and the </a:t>
            </a:r>
            <a:r>
              <a:rPr lang="en-GB" b="1" dirty="0" smtClean="0"/>
              <a:t>until loop.</a:t>
            </a:r>
            <a:endParaRPr lang="en-IN" b="1" dirty="0" smtClean="0"/>
          </a:p>
          <a:p>
            <a:pPr>
              <a:buNone/>
            </a:pPr>
            <a:endParaRPr lang="en-IN"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while loop</a:t>
            </a:r>
            <a:endParaRPr lang="en-IN" dirty="0"/>
          </a:p>
        </p:txBody>
      </p:sp>
      <p:sp>
        <p:nvSpPr>
          <p:cNvPr id="3" name="Content Placeholder 2"/>
          <p:cNvSpPr>
            <a:spLocks noGrp="1"/>
          </p:cNvSpPr>
          <p:nvPr>
            <p:ph sz="quarter" idx="1"/>
          </p:nvPr>
        </p:nvSpPr>
        <p:spPr/>
        <p:txBody>
          <a:bodyPr/>
          <a:lstStyle/>
          <a:p>
            <a:pPr algn="just"/>
            <a:r>
              <a:rPr lang="en-US" dirty="0" smtClean="0"/>
              <a:t>The while loop is a basic command-controlled loop. </a:t>
            </a:r>
          </a:p>
          <a:p>
            <a:pPr algn="just"/>
            <a:r>
              <a:rPr lang="en-US" dirty="0" smtClean="0"/>
              <a:t>It begins with while, which contains the loop command and loops as long as the command’s exit status is true (zero). </a:t>
            </a:r>
          </a:p>
          <a:p>
            <a:pPr algn="just"/>
            <a:r>
              <a:rPr lang="en-US" dirty="0" smtClean="0"/>
              <a:t>When the exit status becomes false (nonzero), the loop terminates.</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syntax</a:t>
            </a:r>
            <a:endParaRPr lang="en-US" dirty="0"/>
          </a:p>
        </p:txBody>
      </p:sp>
      <p:sp>
        <p:nvSpPr>
          <p:cNvPr id="3" name="Content Placeholder 2"/>
          <p:cNvSpPr>
            <a:spLocks noGrp="1"/>
          </p:cNvSpPr>
          <p:nvPr>
            <p:ph sz="quarter" idx="1"/>
          </p:nvPr>
        </p:nvSpPr>
        <p:spPr/>
        <p:txBody>
          <a:bodyPr/>
          <a:lstStyle/>
          <a:p>
            <a:pPr>
              <a:buNone/>
            </a:pPr>
            <a:r>
              <a:rPr lang="en-US" b="1" dirty="0" smtClean="0"/>
              <a:t>while command </a:t>
            </a:r>
          </a:p>
          <a:p>
            <a:pPr>
              <a:buNone/>
            </a:pPr>
            <a:r>
              <a:rPr lang="en-US" b="1" dirty="0" smtClean="0"/>
              <a:t>	do</a:t>
            </a:r>
          </a:p>
          <a:p>
            <a:pPr lvl="1">
              <a:buNone/>
            </a:pPr>
            <a:r>
              <a:rPr lang="en-US" b="1" dirty="0" smtClean="0"/>
              <a:t>action</a:t>
            </a:r>
          </a:p>
          <a:p>
            <a:pPr>
              <a:buNone/>
            </a:pPr>
            <a:r>
              <a:rPr lang="en-US" b="1" dirty="0" smtClean="0"/>
              <a:t>	action</a:t>
            </a:r>
          </a:p>
          <a:p>
            <a:endParaRPr lang="en-US" b="1" dirty="0" smtClean="0"/>
          </a:p>
          <a:p>
            <a:pPr>
              <a:buNone/>
            </a:pPr>
            <a:r>
              <a:rPr lang="en-US" b="1" dirty="0" smtClean="0"/>
              <a:t>	done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14356"/>
            <a:ext cx="7772400" cy="5305444"/>
          </a:xfrm>
        </p:spPr>
        <p:txBody>
          <a:bodyPr/>
          <a:lstStyle/>
          <a:p>
            <a:pPr>
              <a:buNone/>
            </a:pPr>
            <a:r>
              <a:rPr lang="en-GB" b="1" i="1" dirty="0" err="1" smtClean="0"/>
              <a:t>i</a:t>
            </a:r>
            <a:r>
              <a:rPr lang="en-GB" b="1" i="1" dirty="0" smtClean="0"/>
              <a:t>=0</a:t>
            </a:r>
            <a:endParaRPr lang="en-IN" b="1" dirty="0" smtClean="0"/>
          </a:p>
          <a:p>
            <a:pPr>
              <a:buNone/>
            </a:pPr>
            <a:r>
              <a:rPr lang="en-GB" b="1" i="1" dirty="0" smtClean="0"/>
              <a:t>while  (( </a:t>
            </a:r>
            <a:r>
              <a:rPr lang="en-GB" b="1" i="1" dirty="0" err="1" smtClean="0"/>
              <a:t>i</a:t>
            </a:r>
            <a:r>
              <a:rPr lang="en-GB" b="1" i="1" dirty="0" smtClean="0"/>
              <a:t> &lt; 5 ))</a:t>
            </a:r>
            <a:endParaRPr lang="en-IN" b="1" dirty="0" smtClean="0"/>
          </a:p>
          <a:p>
            <a:pPr>
              <a:buNone/>
            </a:pPr>
            <a:r>
              <a:rPr lang="en-GB" b="1" i="1" dirty="0" smtClean="0"/>
              <a:t>do</a:t>
            </a:r>
            <a:endParaRPr lang="en-IN" b="1" dirty="0" smtClean="0"/>
          </a:p>
          <a:p>
            <a:pPr>
              <a:buNone/>
            </a:pPr>
            <a:r>
              <a:rPr lang="en-GB" b="1" i="1" dirty="0" smtClean="0"/>
              <a:t>	print  $</a:t>
            </a:r>
            <a:r>
              <a:rPr lang="en-GB" b="1" i="1" dirty="0" err="1" smtClean="0"/>
              <a:t>i</a:t>
            </a:r>
            <a:endParaRPr lang="en-GB" b="1" i="1" dirty="0" smtClean="0"/>
          </a:p>
          <a:p>
            <a:pPr>
              <a:buNone/>
            </a:pPr>
            <a:r>
              <a:rPr lang="en-GB" b="1" i="1" dirty="0" smtClean="0"/>
              <a:t>	(( </a:t>
            </a:r>
            <a:r>
              <a:rPr lang="en-GB" b="1" i="1" dirty="0" err="1" smtClean="0"/>
              <a:t>i</a:t>
            </a:r>
            <a:r>
              <a:rPr lang="en-GB" b="1" i="1" dirty="0" smtClean="0"/>
              <a:t> = i+1 ))</a:t>
            </a:r>
            <a:endParaRPr lang="en-IN" b="1" dirty="0" smtClean="0"/>
          </a:p>
          <a:p>
            <a:pPr>
              <a:buNone/>
            </a:pPr>
            <a:endParaRPr lang="en-GB" b="1" i="1" dirty="0" smtClean="0"/>
          </a:p>
          <a:p>
            <a:pPr>
              <a:buNone/>
            </a:pPr>
            <a:r>
              <a:rPr lang="en-GB" b="1" i="1" dirty="0" smtClean="0"/>
              <a:t>done</a:t>
            </a:r>
            <a:endParaRPr lang="en-IN" b="1" dirty="0" smtClean="0"/>
          </a:p>
          <a:p>
            <a:pPr>
              <a:buNone/>
            </a:pPr>
            <a:endParaRPr lang="en-IN" b="1" dirty="0" smtClean="0"/>
          </a:p>
          <a:p>
            <a:endParaRPr lang="en-IN"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b="1" dirty="0" smtClean="0"/>
              <a:t> The until loop</a:t>
            </a:r>
            <a:endParaRPr lang="en-IN" dirty="0"/>
          </a:p>
        </p:txBody>
      </p:sp>
      <p:sp>
        <p:nvSpPr>
          <p:cNvPr id="3" name="Content Placeholder 2"/>
          <p:cNvSpPr>
            <a:spLocks noGrp="1"/>
          </p:cNvSpPr>
          <p:nvPr>
            <p:ph sz="quarter" idx="1"/>
          </p:nvPr>
        </p:nvSpPr>
        <p:spPr>
          <a:xfrm>
            <a:off x="914400" y="1214422"/>
            <a:ext cx="7772400" cy="4805378"/>
          </a:xfrm>
        </p:spPr>
        <p:txBody>
          <a:bodyPr/>
          <a:lstStyle/>
          <a:p>
            <a:pPr algn="just"/>
            <a:r>
              <a:rPr lang="en-US" dirty="0" smtClean="0"/>
              <a:t>The until loop works just like the while loop, except that it loops as long as the exit status of the command is false.</a:t>
            </a:r>
          </a:p>
          <a:p>
            <a:pPr algn="just"/>
            <a:r>
              <a:rPr lang="en-US" dirty="0" smtClean="0"/>
              <a:t> In this case, it is the complement of the while loop.</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28670"/>
            <a:ext cx="7772400" cy="5091130"/>
          </a:xfrm>
        </p:spPr>
        <p:txBody>
          <a:bodyPr>
            <a:normAutofit lnSpcReduction="10000"/>
          </a:bodyPr>
          <a:lstStyle/>
          <a:p>
            <a:pPr>
              <a:buNone/>
            </a:pPr>
            <a:r>
              <a:rPr lang="en-GB" b="1" i="1" dirty="0" smtClean="0"/>
              <a:t>if [[ -r $1 ]]</a:t>
            </a:r>
            <a:endParaRPr lang="en-IN" b="1" dirty="0" smtClean="0"/>
          </a:p>
          <a:p>
            <a:pPr>
              <a:buNone/>
            </a:pPr>
            <a:r>
              <a:rPr lang="en-GB" b="1" i="1" dirty="0" smtClean="0"/>
              <a:t>then</a:t>
            </a:r>
            <a:endParaRPr lang="en-IN" b="1" dirty="0" smtClean="0"/>
          </a:p>
          <a:p>
            <a:pPr>
              <a:buNone/>
            </a:pPr>
            <a:r>
              <a:rPr lang="en-GB" b="1" i="1" dirty="0" smtClean="0"/>
              <a:t>	:</a:t>
            </a:r>
            <a:endParaRPr lang="en-IN" b="1" dirty="0" smtClean="0"/>
          </a:p>
          <a:p>
            <a:pPr>
              <a:buNone/>
            </a:pPr>
            <a:r>
              <a:rPr lang="en-GB" b="1" i="1" dirty="0" smtClean="0"/>
              <a:t>else</a:t>
            </a:r>
            <a:endParaRPr lang="en-IN" b="1" dirty="0" smtClean="0"/>
          </a:p>
          <a:p>
            <a:pPr>
              <a:buNone/>
            </a:pPr>
            <a:r>
              <a:rPr lang="en-GB" b="1" i="1" dirty="0" smtClean="0"/>
              <a:t>	print “File $1 is not available. Waiting\c”</a:t>
            </a:r>
            <a:endParaRPr lang="en-IN" b="1" dirty="0" smtClean="0"/>
          </a:p>
          <a:p>
            <a:pPr>
              <a:buNone/>
            </a:pPr>
            <a:r>
              <a:rPr lang="en-GB" b="1" i="1" dirty="0" smtClean="0"/>
              <a:t>	until [[ -r $1 ]]</a:t>
            </a:r>
            <a:endParaRPr lang="en-IN" b="1" dirty="0" smtClean="0"/>
          </a:p>
          <a:p>
            <a:pPr>
              <a:buNone/>
            </a:pPr>
            <a:r>
              <a:rPr lang="en-GB" b="1" i="1" dirty="0" smtClean="0"/>
              <a:t>	do</a:t>
            </a:r>
            <a:endParaRPr lang="en-IN" b="1" dirty="0" smtClean="0"/>
          </a:p>
          <a:p>
            <a:pPr>
              <a:buNone/>
            </a:pPr>
            <a:r>
              <a:rPr lang="en-GB" b="1" i="1" dirty="0" smtClean="0"/>
              <a:t>		sleep 5</a:t>
            </a:r>
            <a:endParaRPr lang="en-IN" b="1" dirty="0" smtClean="0"/>
          </a:p>
          <a:p>
            <a:pPr>
              <a:buNone/>
            </a:pPr>
            <a:r>
              <a:rPr lang="en-GB" b="1" i="1" dirty="0" smtClean="0"/>
              <a:t>print “. \c”</a:t>
            </a:r>
            <a:endParaRPr lang="en-IN" b="1" dirty="0" smtClean="0"/>
          </a:p>
          <a:p>
            <a:pPr>
              <a:buNone/>
            </a:pPr>
            <a:r>
              <a:rPr lang="en-GB" b="1" i="1" dirty="0" smtClean="0"/>
              <a:t>	done</a:t>
            </a:r>
            <a:endParaRPr lang="en-IN" b="1" dirty="0" smtClean="0"/>
          </a:p>
          <a:p>
            <a:pPr>
              <a:buNone/>
            </a:pPr>
            <a:r>
              <a:rPr lang="en-GB" b="1" i="1" dirty="0" err="1" smtClean="0"/>
              <a:t>fi</a:t>
            </a:r>
            <a:endParaRPr lang="en-IN" b="1" dirty="0" smtClean="0"/>
          </a:p>
          <a:p>
            <a:endParaRPr lang="en-IN"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normAutofit fontScale="90000"/>
          </a:bodyPr>
          <a:lstStyle/>
          <a:p>
            <a:r>
              <a:rPr lang="en-IN" dirty="0" smtClean="0"/>
              <a:t/>
            </a:r>
            <a:br>
              <a:rPr lang="en-IN" dirty="0" smtClean="0"/>
            </a:br>
            <a:r>
              <a:rPr lang="en-GB" b="1" dirty="0" smtClean="0"/>
              <a:t> List- Controlled Loops</a:t>
            </a:r>
            <a:endParaRPr lang="en-IN" dirty="0"/>
          </a:p>
        </p:txBody>
      </p:sp>
      <p:sp>
        <p:nvSpPr>
          <p:cNvPr id="3" name="Content Placeholder 2"/>
          <p:cNvSpPr>
            <a:spLocks noGrp="1"/>
          </p:cNvSpPr>
          <p:nvPr>
            <p:ph sz="quarter" idx="1"/>
          </p:nvPr>
        </p:nvSpPr>
        <p:spPr>
          <a:xfrm>
            <a:off x="914400" y="1214422"/>
            <a:ext cx="7772400" cy="4805378"/>
          </a:xfrm>
        </p:spPr>
        <p:txBody>
          <a:bodyPr/>
          <a:lstStyle/>
          <a:p>
            <a:r>
              <a:rPr lang="en-GB" dirty="0" smtClean="0"/>
              <a:t>In a list-controlled loop, there is a control list. </a:t>
            </a:r>
          </a:p>
          <a:p>
            <a:r>
              <a:rPr lang="en-GB" dirty="0" smtClean="0"/>
              <a:t>The number of elements in the list controls the number of iterations. </a:t>
            </a:r>
          </a:p>
          <a:p>
            <a:r>
              <a:rPr lang="en-GB" dirty="0" smtClean="0"/>
              <a:t>If the control list contains five elements, the body of the loop is executed five times.</a:t>
            </a:r>
            <a:endParaRPr lang="en-IN" dirty="0" smtClean="0"/>
          </a:p>
          <a:p>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The for-in Loop </a:t>
            </a:r>
            <a:r>
              <a:rPr lang="en-IN" dirty="0" smtClean="0"/>
              <a:t>	</a:t>
            </a:r>
            <a:endParaRPr lang="en-IN" dirty="0"/>
          </a:p>
        </p:txBody>
      </p:sp>
      <p:sp>
        <p:nvSpPr>
          <p:cNvPr id="3" name="Content Placeholder 2"/>
          <p:cNvSpPr>
            <a:spLocks noGrp="1"/>
          </p:cNvSpPr>
          <p:nvPr>
            <p:ph sz="quarter" idx="1"/>
          </p:nvPr>
        </p:nvSpPr>
        <p:spPr>
          <a:xfrm>
            <a:off x="914400" y="1285860"/>
            <a:ext cx="7772400" cy="4733940"/>
          </a:xfrm>
        </p:spPr>
        <p:txBody>
          <a:bodyPr/>
          <a:lstStyle/>
          <a:p>
            <a:r>
              <a:rPr lang="en-GB" dirty="0" smtClean="0"/>
              <a:t>The list can be any type of string: words, lines sentences or a file. The syntax of for-in loop is given below.</a:t>
            </a:r>
            <a:endParaRPr lang="en-IN" dirty="0" smtClean="0"/>
          </a:p>
          <a:p>
            <a:endParaRPr lang="en-IN" dirty="0" smtClean="0"/>
          </a:p>
          <a:p>
            <a:pPr>
              <a:buNone/>
            </a:pPr>
            <a:r>
              <a:rPr lang="en-GB" b="1" i="1" dirty="0" smtClean="0"/>
              <a:t>for  </a:t>
            </a:r>
            <a:r>
              <a:rPr lang="en-GB" b="1" i="1" dirty="0" err="1" smtClean="0"/>
              <a:t>i</a:t>
            </a:r>
            <a:r>
              <a:rPr lang="en-GB" b="1" i="1" dirty="0" smtClean="0"/>
              <a:t>   in   list</a:t>
            </a:r>
            <a:endParaRPr lang="en-IN" b="1" dirty="0" smtClean="0"/>
          </a:p>
          <a:p>
            <a:pPr>
              <a:buNone/>
            </a:pPr>
            <a:r>
              <a:rPr lang="en-GB" b="1" i="1" dirty="0" smtClean="0"/>
              <a:t>do</a:t>
            </a:r>
            <a:endParaRPr lang="en-IN" b="1" dirty="0" smtClean="0"/>
          </a:p>
          <a:p>
            <a:pPr>
              <a:buNone/>
            </a:pPr>
            <a:r>
              <a:rPr lang="en-GB" b="1" i="1" dirty="0" smtClean="0"/>
              <a:t>	action</a:t>
            </a:r>
            <a:endParaRPr lang="en-IN" b="1" dirty="0" smtClean="0"/>
          </a:p>
          <a:p>
            <a:pPr>
              <a:buNone/>
            </a:pPr>
            <a:r>
              <a:rPr lang="en-GB" b="1" i="1" dirty="0" smtClean="0"/>
              <a:t>	action</a:t>
            </a:r>
            <a:endParaRPr lang="en-IN" b="1" dirty="0" smtClean="0"/>
          </a:p>
          <a:p>
            <a:pPr>
              <a:buNone/>
            </a:pPr>
            <a:r>
              <a:rPr lang="en-GB" b="1" i="1" dirty="0" smtClean="0"/>
              <a:t>	.</a:t>
            </a:r>
            <a:endParaRPr lang="en-IN" b="1" dirty="0" smtClean="0"/>
          </a:p>
          <a:p>
            <a:pPr>
              <a:buNone/>
            </a:pPr>
            <a:r>
              <a:rPr lang="en-GB" b="1" i="1" dirty="0" smtClean="0"/>
              <a:t>done</a:t>
            </a:r>
            <a:endParaRPr lang="en-IN" b="1" dirty="0" smtClean="0"/>
          </a:p>
          <a:p>
            <a:pPr algn="just"/>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lstStyle/>
          <a:p>
            <a:pPr>
              <a:buNone/>
            </a:pPr>
            <a:r>
              <a:rPr lang="en-GB" b="1" i="1" dirty="0" smtClean="0"/>
              <a:t>#!/bin/</a:t>
            </a:r>
            <a:r>
              <a:rPr lang="en-GB" b="1" i="1" dirty="0" err="1" smtClean="0"/>
              <a:t>ksh</a:t>
            </a:r>
            <a:endParaRPr lang="en-IN" b="1" dirty="0" smtClean="0"/>
          </a:p>
          <a:p>
            <a:pPr>
              <a:buNone/>
            </a:pPr>
            <a:r>
              <a:rPr lang="en-GB" b="1" i="1" dirty="0" smtClean="0"/>
              <a:t># Script: loopFor.scr</a:t>
            </a:r>
            <a:endParaRPr lang="en-IN" b="1" dirty="0" smtClean="0"/>
          </a:p>
          <a:p>
            <a:pPr>
              <a:buNone/>
            </a:pPr>
            <a:r>
              <a:rPr lang="en-GB" b="1" i="1" dirty="0" smtClean="0"/>
              <a:t># Demonstrate a simple for – in loop</a:t>
            </a:r>
            <a:endParaRPr lang="en-IN" b="1" dirty="0" smtClean="0"/>
          </a:p>
          <a:p>
            <a:pPr>
              <a:buNone/>
            </a:pPr>
            <a:r>
              <a:rPr lang="en-GB" b="1" i="1" dirty="0" smtClean="0"/>
              <a:t> </a:t>
            </a:r>
            <a:endParaRPr lang="en-IN" b="1" dirty="0" smtClean="0"/>
          </a:p>
          <a:p>
            <a:pPr>
              <a:buNone/>
            </a:pPr>
            <a:r>
              <a:rPr lang="en-GB" b="1" i="1" dirty="0" smtClean="0"/>
              <a:t>for   </a:t>
            </a:r>
            <a:r>
              <a:rPr lang="en-GB" b="1" i="1" dirty="0" err="1" smtClean="0"/>
              <a:t>i</a:t>
            </a:r>
            <a:r>
              <a:rPr lang="en-GB" b="1" i="1" dirty="0" smtClean="0"/>
              <a:t>   in 1 2 3 4 5</a:t>
            </a:r>
            <a:endParaRPr lang="en-IN" b="1" dirty="0" smtClean="0"/>
          </a:p>
          <a:p>
            <a:pPr>
              <a:buNone/>
            </a:pPr>
            <a:r>
              <a:rPr lang="en-GB" b="1" i="1" dirty="0" smtClean="0"/>
              <a:t>do</a:t>
            </a:r>
            <a:endParaRPr lang="en-IN" b="1" dirty="0" smtClean="0"/>
          </a:p>
          <a:p>
            <a:pPr>
              <a:buNone/>
            </a:pPr>
            <a:r>
              <a:rPr lang="en-GB" b="1" i="1" dirty="0" smtClean="0"/>
              <a:t>	print $</a:t>
            </a:r>
            <a:r>
              <a:rPr lang="en-GB" b="1" i="1" dirty="0" err="1" smtClean="0"/>
              <a:t>i</a:t>
            </a:r>
            <a:endParaRPr lang="en-IN" b="1" dirty="0" smtClean="0"/>
          </a:p>
          <a:p>
            <a:pPr>
              <a:buNone/>
            </a:pPr>
            <a:r>
              <a:rPr lang="en-GB" b="1" i="1" dirty="0" smtClean="0"/>
              <a:t>done</a:t>
            </a:r>
            <a:endParaRPr lang="en-IN" b="1" dirty="0" smtClean="0"/>
          </a:p>
          <a:p>
            <a:pPr lvl="1"/>
            <a:endParaRPr lang="en-IN"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82594"/>
          </a:xfrm>
        </p:spPr>
        <p:txBody>
          <a:bodyPr>
            <a:normAutofit fontScale="90000"/>
          </a:bodyPr>
          <a:lstStyle/>
          <a:p>
            <a:r>
              <a:rPr lang="en-IN" dirty="0" smtClean="0"/>
              <a:t/>
            </a:r>
            <a:br>
              <a:rPr lang="en-IN" dirty="0" smtClean="0"/>
            </a:br>
            <a:r>
              <a:rPr lang="en-GB" b="1" dirty="0" smtClean="0"/>
              <a:t> select Loop </a:t>
            </a:r>
            <a:r>
              <a:rPr lang="en-IN" dirty="0" smtClean="0"/>
              <a:t>	</a:t>
            </a:r>
            <a:endParaRPr lang="en-IN" dirty="0"/>
          </a:p>
        </p:txBody>
      </p:sp>
      <p:sp>
        <p:nvSpPr>
          <p:cNvPr id="3" name="Content Placeholder 2"/>
          <p:cNvSpPr>
            <a:spLocks noGrp="1"/>
          </p:cNvSpPr>
          <p:nvPr>
            <p:ph sz="quarter" idx="1"/>
          </p:nvPr>
        </p:nvSpPr>
        <p:spPr>
          <a:xfrm>
            <a:off x="914400" y="928670"/>
            <a:ext cx="7772400" cy="5091130"/>
          </a:xfrm>
        </p:spPr>
        <p:txBody>
          <a:bodyPr/>
          <a:lstStyle/>
          <a:p>
            <a:pPr algn="just"/>
            <a:r>
              <a:rPr lang="en-US" dirty="0" smtClean="0"/>
              <a:t>The other list-controlled loop is the select loop. </a:t>
            </a:r>
          </a:p>
          <a:p>
            <a:pPr algn="just"/>
            <a:r>
              <a:rPr lang="en-US" dirty="0" smtClean="0"/>
              <a:t>The select loop is a special loop designed to create menus. </a:t>
            </a:r>
          </a:p>
          <a:p>
            <a:pPr algn="just"/>
            <a:r>
              <a:rPr lang="en-US" dirty="0" smtClean="0"/>
              <a:t>A menu is a list of options displayed on the monitor. </a:t>
            </a:r>
          </a:p>
          <a:p>
            <a:pPr algn="just"/>
            <a:r>
              <a:rPr lang="en-US" dirty="0" smtClean="0"/>
              <a:t>The user selects one of the menu options, which is then processed by the script.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sz="quarter" idx="1"/>
          </p:nvPr>
        </p:nvSpPr>
        <p:spPr/>
        <p:txBody>
          <a:bodyPr/>
          <a:lstStyle/>
          <a:p>
            <a:pPr algn="just"/>
            <a:r>
              <a:rPr lang="en-US" dirty="0" smtClean="0"/>
              <a:t>Comments are documentation we add in a script to help us understand it. The interpreter doesn’t use them at all.</a:t>
            </a:r>
          </a:p>
          <a:p>
            <a:pPr algn="just"/>
            <a:r>
              <a:rPr lang="en-US" dirty="0" smtClean="0"/>
              <a:t> It simply skips over them. Comments are identified with the pound sign token (#). </a:t>
            </a:r>
          </a:p>
          <a:p>
            <a:pPr algn="just"/>
            <a:r>
              <a:rPr lang="en-US" dirty="0" smtClean="0"/>
              <a:t>The </a:t>
            </a:r>
            <a:r>
              <a:rPr lang="en-US" dirty="0" err="1" smtClean="0"/>
              <a:t>Korn</a:t>
            </a:r>
            <a:r>
              <a:rPr lang="en-US" dirty="0" smtClean="0"/>
              <a:t> shell supports only line comments. This means that we can only comment one line at a time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normAutofit fontScale="85000" lnSpcReduction="20000"/>
          </a:bodyPr>
          <a:lstStyle/>
          <a:p>
            <a:pPr>
              <a:buNone/>
            </a:pPr>
            <a:r>
              <a:rPr lang="en-GB" b="1" i="1" dirty="0" smtClean="0"/>
              <a:t>#!/bin/</a:t>
            </a:r>
            <a:r>
              <a:rPr lang="en-GB" b="1" i="1" dirty="0" err="1" smtClean="0"/>
              <a:t>ksh</a:t>
            </a:r>
            <a:endParaRPr lang="en-IN" b="1" dirty="0" smtClean="0"/>
          </a:p>
          <a:p>
            <a:pPr>
              <a:buNone/>
            </a:pPr>
            <a:r>
              <a:rPr lang="en-GB" b="1" i="1" dirty="0" smtClean="0"/>
              <a:t># Script: selectOne.scr</a:t>
            </a:r>
            <a:endParaRPr lang="en-IN" b="1" dirty="0" smtClean="0"/>
          </a:p>
          <a:p>
            <a:pPr>
              <a:buNone/>
            </a:pPr>
            <a:r>
              <a:rPr lang="en-GB" b="1" i="1" dirty="0" smtClean="0"/>
              <a:t># A simple demonstration of the select loop</a:t>
            </a:r>
            <a:endParaRPr lang="en-IN" b="1" dirty="0" smtClean="0"/>
          </a:p>
          <a:p>
            <a:pPr>
              <a:buNone/>
            </a:pPr>
            <a:r>
              <a:rPr lang="en-GB" b="1" i="1" dirty="0" smtClean="0"/>
              <a:t> </a:t>
            </a:r>
            <a:endParaRPr lang="en-IN" b="1" dirty="0" smtClean="0"/>
          </a:p>
          <a:p>
            <a:pPr>
              <a:buNone/>
            </a:pPr>
            <a:r>
              <a:rPr lang="en-GB" b="1" i="1" dirty="0" smtClean="0"/>
              <a:t>clear</a:t>
            </a:r>
            <a:endParaRPr lang="en-IN" b="1" dirty="0" smtClean="0"/>
          </a:p>
          <a:p>
            <a:pPr>
              <a:buNone/>
            </a:pPr>
            <a:r>
              <a:rPr lang="en-GB" b="1" i="1" dirty="0" smtClean="0"/>
              <a:t>select choice in month year quit</a:t>
            </a:r>
            <a:endParaRPr lang="en-IN" b="1" dirty="0" smtClean="0"/>
          </a:p>
          <a:p>
            <a:pPr>
              <a:buNone/>
            </a:pPr>
            <a:r>
              <a:rPr lang="en-GB" b="1" i="1" dirty="0" smtClean="0"/>
              <a:t>do</a:t>
            </a:r>
            <a:endParaRPr lang="en-IN" b="1" dirty="0" smtClean="0"/>
          </a:p>
          <a:p>
            <a:pPr>
              <a:buNone/>
            </a:pPr>
            <a:r>
              <a:rPr lang="en-GB" b="1" i="1" dirty="0" smtClean="0"/>
              <a:t>	case $choice in</a:t>
            </a:r>
            <a:endParaRPr lang="en-IN" b="1" dirty="0" smtClean="0"/>
          </a:p>
          <a:p>
            <a:pPr>
              <a:buNone/>
            </a:pPr>
            <a:r>
              <a:rPr lang="en-GB" b="1" i="1" dirty="0" smtClean="0"/>
              <a:t>		month) cal;;</a:t>
            </a:r>
            <a:endParaRPr lang="en-IN" b="1" dirty="0" smtClean="0"/>
          </a:p>
          <a:p>
            <a:pPr>
              <a:buNone/>
            </a:pPr>
            <a:r>
              <a:rPr lang="en-GB" b="1" i="1" dirty="0" smtClean="0"/>
              <a:t>		year)	yr=$(date “+%y”)</a:t>
            </a:r>
            <a:endParaRPr lang="en-IN" b="1" dirty="0" smtClean="0"/>
          </a:p>
          <a:p>
            <a:pPr>
              <a:buNone/>
            </a:pPr>
            <a:r>
              <a:rPr lang="en-GB" b="1" i="1" dirty="0" smtClean="0"/>
              <a:t>			cal $yr;;</a:t>
            </a:r>
            <a:endParaRPr lang="en-IN" b="1" dirty="0" smtClean="0"/>
          </a:p>
          <a:p>
            <a:pPr>
              <a:buNone/>
            </a:pPr>
            <a:r>
              <a:rPr lang="en-GB" b="1" i="1" dirty="0" smtClean="0"/>
              <a:t>		quit)	print “Hope you found your date”</a:t>
            </a:r>
            <a:endParaRPr lang="en-IN" b="1" dirty="0" smtClean="0"/>
          </a:p>
          <a:p>
            <a:pPr>
              <a:buNone/>
            </a:pPr>
            <a:r>
              <a:rPr lang="en-GB" b="1" i="1" dirty="0" smtClean="0"/>
              <a:t>			exit;;</a:t>
            </a:r>
            <a:endParaRPr lang="en-IN" b="1" dirty="0" smtClean="0"/>
          </a:p>
          <a:p>
            <a:pPr>
              <a:buNone/>
            </a:pPr>
            <a:r>
              <a:rPr lang="en-GB" b="1" i="1" dirty="0" smtClean="0"/>
              <a:t>		*)	print “Sorry, I don’t understand your answer.”</a:t>
            </a:r>
            <a:endParaRPr lang="en-IN" b="1" dirty="0" smtClean="0"/>
          </a:p>
          <a:p>
            <a:pPr>
              <a:buNone/>
            </a:pPr>
            <a:r>
              <a:rPr lang="en-GB" b="1" i="1" dirty="0" smtClean="0"/>
              <a:t>	</a:t>
            </a:r>
            <a:r>
              <a:rPr lang="en-GB" b="1" i="1" dirty="0" err="1" smtClean="0"/>
              <a:t>esac</a:t>
            </a:r>
            <a:endParaRPr lang="en-IN" b="1" dirty="0" smtClean="0"/>
          </a:p>
          <a:p>
            <a:pPr>
              <a:buNone/>
            </a:pPr>
            <a:r>
              <a:rPr lang="en-GB" b="1" i="1" dirty="0" smtClean="0"/>
              <a:t>done</a:t>
            </a:r>
            <a:endParaRPr lang="en-IN" b="1" dirty="0" smtClean="0"/>
          </a:p>
          <a:p>
            <a:endParaRPr lang="en-IN"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b="1" dirty="0" smtClean="0"/>
              <a:t> Loop Redirection</a:t>
            </a:r>
            <a:endParaRPr lang="en-US" dirty="0"/>
          </a:p>
        </p:txBody>
      </p:sp>
      <p:sp>
        <p:nvSpPr>
          <p:cNvPr id="3" name="Content Placeholder 2"/>
          <p:cNvSpPr>
            <a:spLocks noGrp="1"/>
          </p:cNvSpPr>
          <p:nvPr>
            <p:ph sz="quarter" idx="1"/>
          </p:nvPr>
        </p:nvSpPr>
        <p:spPr>
          <a:xfrm>
            <a:off x="914400" y="1071546"/>
            <a:ext cx="7772400" cy="4948254"/>
          </a:xfrm>
        </p:spPr>
        <p:txBody>
          <a:bodyPr>
            <a:normAutofit/>
          </a:bodyPr>
          <a:lstStyle/>
          <a:p>
            <a:r>
              <a:rPr lang="en-GB" dirty="0" smtClean="0"/>
              <a:t>Input from a file can be redirected to a loop, and the output from a loop can be redirected to a file.</a:t>
            </a:r>
            <a:endParaRPr lang="en-IN" dirty="0" smtClean="0"/>
          </a:p>
          <a:p>
            <a:pPr algn="just"/>
            <a:r>
              <a:rPr lang="en-GB" b="1" dirty="0" smtClean="0"/>
              <a:t>Input Redirection</a:t>
            </a:r>
            <a:endParaRPr lang="en-IN" dirty="0" smtClean="0"/>
          </a:p>
          <a:p>
            <a:pPr algn="just"/>
            <a:r>
              <a:rPr lang="en-GB" dirty="0" smtClean="0"/>
              <a:t>To redirect input from a file to a loop, we simply place the redirection at the end of the loop statement. </a:t>
            </a:r>
          </a:p>
          <a:p>
            <a:pPr algn="just"/>
            <a:r>
              <a:rPr lang="en-GB" b="1" dirty="0" smtClean="0"/>
              <a:t>Output Redirection</a:t>
            </a:r>
            <a:endParaRPr lang="en-GB" dirty="0" smtClean="0"/>
          </a:p>
          <a:p>
            <a:pPr algn="just"/>
            <a:r>
              <a:rPr lang="en-GB" dirty="0" smtClean="0"/>
              <a:t>The output from a loop can be redirected to a file by coding the redirection at the end of the loop. </a:t>
            </a:r>
          </a:p>
          <a:p>
            <a:pPr algn="just"/>
            <a:r>
              <a:rPr lang="en-GB" dirty="0" smtClean="0"/>
              <a:t>Only three loops can use output redirection – </a:t>
            </a:r>
            <a:r>
              <a:rPr lang="en-GB" b="1" dirty="0" smtClean="0"/>
              <a:t>while</a:t>
            </a:r>
            <a:r>
              <a:rPr lang="en-GB" dirty="0" smtClean="0"/>
              <a:t>, </a:t>
            </a:r>
            <a:r>
              <a:rPr lang="en-GB" b="1" dirty="0" smtClean="0"/>
              <a:t>until</a:t>
            </a:r>
            <a:r>
              <a:rPr lang="en-GB" dirty="0" smtClean="0"/>
              <a:t> and </a:t>
            </a:r>
            <a:r>
              <a:rPr lang="en-GB" b="1" dirty="0" smtClean="0"/>
              <a:t>for-in</a:t>
            </a:r>
            <a:r>
              <a:rPr lang="en-GB" dirty="0" smtClean="0"/>
              <a:t>. </a:t>
            </a:r>
            <a:endParaRPr lang="en-IN" dirty="0" smtClean="0"/>
          </a:p>
          <a:p>
            <a:pPr algn="just"/>
            <a:endParaRPr lang="en-GB"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redirection</a:t>
            </a:r>
            <a:endParaRPr lang="en-IN" dirty="0"/>
          </a:p>
        </p:txBody>
      </p:sp>
      <p:sp>
        <p:nvSpPr>
          <p:cNvPr id="3" name="Content Placeholder 2"/>
          <p:cNvSpPr>
            <a:spLocks noGrp="1"/>
          </p:cNvSpPr>
          <p:nvPr>
            <p:ph sz="quarter" idx="1"/>
          </p:nvPr>
        </p:nvSpPr>
        <p:spPr/>
        <p:txBody>
          <a:bodyPr/>
          <a:lstStyle/>
          <a:p>
            <a:pPr>
              <a:buNone/>
            </a:pPr>
            <a:r>
              <a:rPr lang="en-GB" b="1" i="1" dirty="0" smtClean="0"/>
              <a:t>#!/bin/</a:t>
            </a:r>
            <a:r>
              <a:rPr lang="en-GB" b="1" i="1" dirty="0" err="1" smtClean="0"/>
              <a:t>ksh</a:t>
            </a:r>
            <a:endParaRPr lang="en-IN" b="1" dirty="0" smtClean="0"/>
          </a:p>
          <a:p>
            <a:pPr>
              <a:buNone/>
            </a:pPr>
            <a:r>
              <a:rPr lang="en-GB" b="1" i="1" dirty="0" smtClean="0"/>
              <a:t># Script: loopIPRedir.scr</a:t>
            </a:r>
            <a:endParaRPr lang="en-IN" b="1" dirty="0" smtClean="0"/>
          </a:p>
          <a:p>
            <a:pPr>
              <a:buNone/>
            </a:pPr>
            <a:r>
              <a:rPr lang="en-GB" b="1" i="1" dirty="0" smtClean="0"/>
              <a:t># Demonstrate input redirection in a loop</a:t>
            </a:r>
            <a:endParaRPr lang="en-IN" b="1" dirty="0" smtClean="0"/>
          </a:p>
          <a:p>
            <a:pPr>
              <a:buNone/>
            </a:pPr>
            <a:r>
              <a:rPr lang="en-GB" b="1" i="1" dirty="0" smtClean="0"/>
              <a:t> </a:t>
            </a:r>
            <a:endParaRPr lang="en-IN" b="1" dirty="0" smtClean="0"/>
          </a:p>
          <a:p>
            <a:pPr>
              <a:buNone/>
            </a:pPr>
            <a:r>
              <a:rPr lang="en-GB" b="1" i="1" dirty="0" smtClean="0"/>
              <a:t>while read line</a:t>
            </a:r>
            <a:endParaRPr lang="en-IN" b="1" dirty="0" smtClean="0"/>
          </a:p>
          <a:p>
            <a:pPr>
              <a:buNone/>
            </a:pPr>
            <a:r>
              <a:rPr lang="en-GB" b="1" i="1" dirty="0" smtClean="0"/>
              <a:t>do</a:t>
            </a:r>
            <a:endParaRPr lang="en-IN" b="1" dirty="0" smtClean="0"/>
          </a:p>
          <a:p>
            <a:pPr>
              <a:buNone/>
            </a:pPr>
            <a:r>
              <a:rPr lang="en-GB" b="1" i="1" dirty="0" smtClean="0"/>
              <a:t>	print $line</a:t>
            </a:r>
            <a:endParaRPr lang="en-IN" b="1" dirty="0" smtClean="0"/>
          </a:p>
          <a:p>
            <a:pPr>
              <a:buNone/>
            </a:pPr>
            <a:r>
              <a:rPr lang="en-GB" b="1" i="1" dirty="0" smtClean="0"/>
              <a:t>done &lt; file1</a:t>
            </a:r>
            <a:endParaRPr lang="en-IN" b="1" dirty="0" smtClean="0"/>
          </a:p>
          <a:p>
            <a:endParaRPr lang="en-IN"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b="1" dirty="0" smtClean="0"/>
              <a:t> Output Redirection</a:t>
            </a:r>
            <a:endParaRPr lang="en-IN" dirty="0"/>
          </a:p>
        </p:txBody>
      </p:sp>
      <p:sp>
        <p:nvSpPr>
          <p:cNvPr id="3" name="Content Placeholder 2"/>
          <p:cNvSpPr>
            <a:spLocks noGrp="1"/>
          </p:cNvSpPr>
          <p:nvPr>
            <p:ph sz="quarter" idx="1"/>
          </p:nvPr>
        </p:nvSpPr>
        <p:spPr/>
        <p:txBody>
          <a:bodyPr>
            <a:normAutofit/>
          </a:bodyPr>
          <a:lstStyle/>
          <a:p>
            <a:pPr>
              <a:buNone/>
            </a:pPr>
            <a:r>
              <a:rPr lang="en-GB" b="1" i="1" dirty="0" smtClean="0"/>
              <a:t>#!/bin/</a:t>
            </a:r>
            <a:r>
              <a:rPr lang="en-GB" b="1" i="1" dirty="0" err="1" smtClean="0"/>
              <a:t>ksh</a:t>
            </a:r>
            <a:endParaRPr lang="en-IN" b="1" dirty="0" smtClean="0"/>
          </a:p>
          <a:p>
            <a:pPr>
              <a:buNone/>
            </a:pPr>
            <a:r>
              <a:rPr lang="en-GB" b="1" i="1" dirty="0" smtClean="0"/>
              <a:t># Script: loopRedir.scr</a:t>
            </a:r>
            <a:endParaRPr lang="en-IN" b="1" dirty="0" smtClean="0"/>
          </a:p>
          <a:p>
            <a:pPr>
              <a:buNone/>
            </a:pPr>
            <a:r>
              <a:rPr lang="en-GB" b="1" i="1" dirty="0" smtClean="0"/>
              <a:t> </a:t>
            </a:r>
            <a:endParaRPr lang="en-IN" b="1" dirty="0" smtClean="0"/>
          </a:p>
          <a:p>
            <a:pPr>
              <a:buNone/>
            </a:pPr>
            <a:r>
              <a:rPr lang="en-GB" b="1" i="1" dirty="0" smtClean="0"/>
              <a:t>for  </a:t>
            </a:r>
            <a:r>
              <a:rPr lang="en-GB" b="1" i="1" dirty="0" err="1" smtClean="0"/>
              <a:t>var</a:t>
            </a:r>
            <a:r>
              <a:rPr lang="en-GB" b="1" i="1" dirty="0" smtClean="0"/>
              <a:t> in 1 2 3 4 5</a:t>
            </a:r>
            <a:endParaRPr lang="en-IN" b="1" dirty="0" smtClean="0"/>
          </a:p>
          <a:p>
            <a:pPr>
              <a:buNone/>
            </a:pPr>
            <a:r>
              <a:rPr lang="en-GB" b="1" i="1" dirty="0" smtClean="0"/>
              <a:t>do</a:t>
            </a:r>
            <a:endParaRPr lang="en-IN" b="1" dirty="0" smtClean="0"/>
          </a:p>
          <a:p>
            <a:pPr>
              <a:buNone/>
            </a:pPr>
            <a:r>
              <a:rPr lang="en-GB" b="1" i="1" dirty="0" smtClean="0"/>
              <a:t>	print $</a:t>
            </a:r>
            <a:r>
              <a:rPr lang="en-GB" b="1" i="1" dirty="0" err="1" smtClean="0"/>
              <a:t>var</a:t>
            </a:r>
            <a:endParaRPr lang="en-IN" b="1" dirty="0" smtClean="0"/>
          </a:p>
          <a:p>
            <a:pPr>
              <a:buNone/>
            </a:pPr>
            <a:r>
              <a:rPr lang="en-GB" b="1" i="1" dirty="0" smtClean="0"/>
              <a:t>done &gt; </a:t>
            </a:r>
            <a:r>
              <a:rPr lang="en-GB" b="1" i="1" dirty="0" err="1" smtClean="0"/>
              <a:t>loopRedir.out</a:t>
            </a:r>
            <a:endParaRPr lang="en-IN" b="1" dirty="0" smtClean="0"/>
          </a:p>
          <a:p>
            <a:pPr>
              <a:buNone/>
            </a:pPr>
            <a:endParaRPr lang="en-IN"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b="1" dirty="0" smtClean="0"/>
              <a:t> Loop Piping</a:t>
            </a:r>
            <a:endParaRPr lang="en-IN" dirty="0"/>
          </a:p>
        </p:txBody>
      </p:sp>
      <p:sp>
        <p:nvSpPr>
          <p:cNvPr id="3" name="Content Placeholder 2"/>
          <p:cNvSpPr>
            <a:spLocks noGrp="1"/>
          </p:cNvSpPr>
          <p:nvPr>
            <p:ph sz="quarter" idx="1"/>
          </p:nvPr>
        </p:nvSpPr>
        <p:spPr>
          <a:xfrm>
            <a:off x="914400" y="1214422"/>
            <a:ext cx="7772400" cy="4805378"/>
          </a:xfrm>
        </p:spPr>
        <p:txBody>
          <a:bodyPr/>
          <a:lstStyle/>
          <a:p>
            <a:pPr algn="just"/>
            <a:r>
              <a:rPr lang="en-GB" dirty="0" smtClean="0"/>
              <a:t>Loop input and output can also be piped. </a:t>
            </a:r>
          </a:p>
          <a:p>
            <a:pPr algn="just"/>
            <a:r>
              <a:rPr lang="en-GB" dirty="0" smtClean="0"/>
              <a:t>To pipe input to a loop, we place the pipe before the loop statement. </a:t>
            </a:r>
          </a:p>
          <a:p>
            <a:pPr algn="just"/>
            <a:r>
              <a:rPr lang="en-GB" dirty="0" smtClean="0"/>
              <a:t>To pipe output to another command, we place the pipe after the loop.</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Input Piping</a:t>
            </a:r>
            <a:endParaRPr lang="en-IN" dirty="0"/>
          </a:p>
        </p:txBody>
      </p:sp>
      <p:sp>
        <p:nvSpPr>
          <p:cNvPr id="3" name="Content Placeholder 2"/>
          <p:cNvSpPr>
            <a:spLocks noGrp="1"/>
          </p:cNvSpPr>
          <p:nvPr>
            <p:ph sz="quarter" idx="1"/>
          </p:nvPr>
        </p:nvSpPr>
        <p:spPr>
          <a:xfrm>
            <a:off x="914400" y="1214422"/>
            <a:ext cx="7772400" cy="4805378"/>
          </a:xfrm>
        </p:spPr>
        <p:txBody>
          <a:bodyPr/>
          <a:lstStyle/>
          <a:p>
            <a:pPr algn="just"/>
            <a:r>
              <a:rPr lang="en-GB" dirty="0" smtClean="0"/>
              <a:t>If our filenames are stored in a file, we can cat the file and pipe it to the loop. Pipe input to a loop works with </a:t>
            </a:r>
            <a:r>
              <a:rPr lang="en-GB" b="1" dirty="0" smtClean="0"/>
              <a:t>while</a:t>
            </a:r>
            <a:r>
              <a:rPr lang="en-GB" dirty="0" smtClean="0"/>
              <a:t> and </a:t>
            </a:r>
            <a:r>
              <a:rPr lang="en-GB" b="1" dirty="0" smtClean="0"/>
              <a:t>until</a:t>
            </a:r>
            <a:r>
              <a:rPr lang="en-GB" dirty="0" smtClean="0"/>
              <a:t> loops.</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28604"/>
            <a:ext cx="7772400" cy="5591196"/>
          </a:xfrm>
        </p:spPr>
        <p:txBody>
          <a:bodyPr>
            <a:normAutofit/>
          </a:bodyPr>
          <a:lstStyle/>
          <a:p>
            <a:pPr>
              <a:buNone/>
            </a:pPr>
            <a:r>
              <a:rPr lang="en-GB" b="1" i="1" dirty="0" smtClean="0"/>
              <a:t>#!/bin/</a:t>
            </a:r>
            <a:r>
              <a:rPr lang="en-GB" b="1" i="1" dirty="0" err="1" smtClean="0"/>
              <a:t>ksh</a:t>
            </a:r>
            <a:endParaRPr lang="en-IN" b="1" dirty="0" smtClean="0"/>
          </a:p>
          <a:p>
            <a:pPr>
              <a:buNone/>
            </a:pPr>
            <a:r>
              <a:rPr lang="en-GB" b="1" i="1" dirty="0" smtClean="0"/>
              <a:t># Script: loopInPipe.scr</a:t>
            </a:r>
            <a:endParaRPr lang="en-IN" b="1" dirty="0" smtClean="0"/>
          </a:p>
          <a:p>
            <a:pPr>
              <a:buNone/>
            </a:pPr>
            <a:r>
              <a:rPr lang="en-GB" b="1" i="1" dirty="0" smtClean="0"/>
              <a:t># This script </a:t>
            </a:r>
            <a:r>
              <a:rPr lang="en-GB" b="1" i="1" dirty="0" err="1" smtClean="0"/>
              <a:t>catenates</a:t>
            </a:r>
            <a:r>
              <a:rPr lang="en-GB" b="1" i="1" dirty="0" smtClean="0"/>
              <a:t> files found in a file into a do loop</a:t>
            </a:r>
            <a:endParaRPr lang="en-IN" b="1" dirty="0" smtClean="0"/>
          </a:p>
          <a:p>
            <a:pPr>
              <a:buNone/>
            </a:pPr>
            <a:r>
              <a:rPr lang="en-GB" b="1" i="1" dirty="0" smtClean="0"/>
              <a:t># The name of the file is an argument ($1)</a:t>
            </a:r>
            <a:endParaRPr lang="en-IN" b="1" dirty="0" smtClean="0"/>
          </a:p>
          <a:p>
            <a:pPr>
              <a:buNone/>
            </a:pPr>
            <a:r>
              <a:rPr lang="en-GB" b="1" i="1" dirty="0" smtClean="0"/>
              <a:t> </a:t>
            </a:r>
            <a:endParaRPr lang="en-IN" b="1" dirty="0" smtClean="0"/>
          </a:p>
          <a:p>
            <a:pPr>
              <a:buNone/>
            </a:pPr>
            <a:r>
              <a:rPr lang="en-GB" b="1" i="1" dirty="0" smtClean="0"/>
              <a:t>cat $1 | while read filename</a:t>
            </a:r>
            <a:endParaRPr lang="en-IN" b="1" dirty="0" smtClean="0"/>
          </a:p>
          <a:p>
            <a:pPr>
              <a:buNone/>
            </a:pPr>
            <a:r>
              <a:rPr lang="en-GB" b="1" i="1" dirty="0" smtClean="0"/>
              <a:t>do</a:t>
            </a:r>
            <a:endParaRPr lang="en-IN" b="1" dirty="0" smtClean="0"/>
          </a:p>
          <a:p>
            <a:pPr>
              <a:buNone/>
            </a:pPr>
            <a:r>
              <a:rPr lang="en-GB" b="1" i="1" dirty="0" smtClean="0"/>
              <a:t>	print $filename</a:t>
            </a:r>
            <a:endParaRPr lang="en-IN" b="1" dirty="0" smtClean="0"/>
          </a:p>
          <a:p>
            <a:pPr>
              <a:buNone/>
            </a:pPr>
            <a:r>
              <a:rPr lang="en-GB" b="1" i="1" dirty="0" smtClean="0"/>
              <a:t>	</a:t>
            </a:r>
            <a:endParaRPr lang="en-IN" b="1" dirty="0" smtClean="0"/>
          </a:p>
          <a:p>
            <a:pPr>
              <a:buNone/>
            </a:pPr>
            <a:r>
              <a:rPr lang="en-GB" b="1" i="1" dirty="0" smtClean="0"/>
              <a:t>done</a:t>
            </a:r>
            <a:endParaRPr lang="en-IN" b="1" dirty="0" smtClean="0"/>
          </a:p>
          <a:p>
            <a:endParaRPr lang="en-IN"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IN" dirty="0" smtClean="0"/>
              <a:t/>
            </a:r>
            <a:br>
              <a:rPr lang="en-IN" dirty="0" smtClean="0"/>
            </a:br>
            <a:r>
              <a:rPr lang="en-GB" b="1" dirty="0" smtClean="0"/>
              <a:t> Output Piping</a:t>
            </a:r>
            <a:endParaRPr lang="en-IN" dirty="0"/>
          </a:p>
        </p:txBody>
      </p:sp>
      <p:sp>
        <p:nvSpPr>
          <p:cNvPr id="3" name="Content Placeholder 2"/>
          <p:cNvSpPr>
            <a:spLocks noGrp="1"/>
          </p:cNvSpPr>
          <p:nvPr>
            <p:ph sz="quarter" idx="1"/>
          </p:nvPr>
        </p:nvSpPr>
        <p:spPr>
          <a:xfrm>
            <a:off x="914400" y="1285860"/>
            <a:ext cx="7772400" cy="4733940"/>
          </a:xfrm>
        </p:spPr>
        <p:txBody>
          <a:bodyPr/>
          <a:lstStyle/>
          <a:p>
            <a:pPr algn="just"/>
            <a:r>
              <a:rPr lang="en-GB" dirty="0" smtClean="0"/>
              <a:t>To pipe the output from a loop to another command, we put the pipe command at the end of the loop. </a:t>
            </a:r>
          </a:p>
          <a:p>
            <a:pPr algn="just"/>
            <a:r>
              <a:rPr lang="en-GB" dirty="0" smtClean="0"/>
              <a:t>Output piping is possible with three loops: </a:t>
            </a:r>
            <a:r>
              <a:rPr lang="en-GB" b="1" dirty="0" smtClean="0"/>
              <a:t>while</a:t>
            </a:r>
            <a:r>
              <a:rPr lang="en-GB" dirty="0" smtClean="0"/>
              <a:t>, </a:t>
            </a:r>
            <a:r>
              <a:rPr lang="en-GB" b="1" dirty="0" smtClean="0"/>
              <a:t>until</a:t>
            </a:r>
            <a:r>
              <a:rPr lang="en-GB" dirty="0" smtClean="0"/>
              <a:t> and </a:t>
            </a:r>
            <a:r>
              <a:rPr lang="en-GB" b="1" dirty="0" smtClean="0"/>
              <a:t>for-in</a:t>
            </a:r>
            <a:r>
              <a:rPr lang="en-GB" dirty="0" smtClean="0"/>
              <a:t>. </a:t>
            </a: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0042"/>
            <a:ext cx="7772400" cy="5519758"/>
          </a:xfrm>
        </p:spPr>
        <p:txBody>
          <a:bodyPr>
            <a:normAutofit/>
          </a:bodyPr>
          <a:lstStyle/>
          <a:p>
            <a:pPr>
              <a:buNone/>
            </a:pPr>
            <a:r>
              <a:rPr lang="en-GB" b="1" i="1" dirty="0" smtClean="0"/>
              <a:t>#!/bin/</a:t>
            </a:r>
            <a:r>
              <a:rPr lang="en-GB" b="1" i="1" dirty="0" err="1" smtClean="0"/>
              <a:t>ksh</a:t>
            </a:r>
            <a:endParaRPr lang="en-IN" b="1" dirty="0" smtClean="0"/>
          </a:p>
          <a:p>
            <a:pPr>
              <a:buNone/>
            </a:pPr>
            <a:r>
              <a:rPr lang="en-GB" b="1" i="1" dirty="0" smtClean="0"/>
              <a:t># Script: loopOutPipe.scr</a:t>
            </a:r>
            <a:endParaRPr lang="en-IN" b="1" dirty="0" smtClean="0"/>
          </a:p>
          <a:p>
            <a:pPr>
              <a:buNone/>
            </a:pPr>
            <a:r>
              <a:rPr lang="en-GB" b="1" i="1" dirty="0" smtClean="0"/>
              <a:t># This script count </a:t>
            </a:r>
            <a:r>
              <a:rPr lang="en-GB" b="1" i="1" dirty="0" err="1" smtClean="0"/>
              <a:t>sthe</a:t>
            </a:r>
            <a:r>
              <a:rPr lang="en-GB" b="1" i="1" dirty="0" smtClean="0"/>
              <a:t> number of lines in a file(s).</a:t>
            </a:r>
            <a:endParaRPr lang="en-IN" b="1" dirty="0" smtClean="0"/>
          </a:p>
          <a:p>
            <a:pPr>
              <a:buNone/>
            </a:pPr>
            <a:r>
              <a:rPr lang="en-GB" b="1" i="1" dirty="0" smtClean="0"/>
              <a:t># The file(s) to be counted are read from a file</a:t>
            </a:r>
            <a:endParaRPr lang="en-IN" b="1" dirty="0" smtClean="0"/>
          </a:p>
          <a:p>
            <a:pPr>
              <a:buNone/>
            </a:pPr>
            <a:r>
              <a:rPr lang="en-GB" b="1" i="1" dirty="0" smtClean="0"/>
              <a:t># passed as an argument ($1)</a:t>
            </a:r>
            <a:endParaRPr lang="en-IN" b="1" dirty="0" smtClean="0"/>
          </a:p>
          <a:p>
            <a:pPr>
              <a:buNone/>
            </a:pPr>
            <a:r>
              <a:rPr lang="en-GB" b="1" i="1" dirty="0" smtClean="0"/>
              <a:t> </a:t>
            </a:r>
            <a:endParaRPr lang="en-IN" b="1" dirty="0" smtClean="0"/>
          </a:p>
          <a:p>
            <a:pPr>
              <a:buNone/>
            </a:pPr>
            <a:r>
              <a:rPr lang="en-GB" b="1" i="1" dirty="0" smtClean="0"/>
              <a:t>cat $1 | while read filename</a:t>
            </a:r>
            <a:endParaRPr lang="en-IN" b="1" dirty="0" smtClean="0"/>
          </a:p>
          <a:p>
            <a:pPr>
              <a:buNone/>
            </a:pPr>
            <a:r>
              <a:rPr lang="en-GB" b="1" i="1" dirty="0" smtClean="0"/>
              <a:t>do</a:t>
            </a:r>
            <a:endParaRPr lang="en-IN" b="1" dirty="0" smtClean="0"/>
          </a:p>
          <a:p>
            <a:pPr>
              <a:buNone/>
            </a:pPr>
            <a:r>
              <a:rPr lang="en-GB" b="1" i="1" dirty="0" smtClean="0"/>
              <a:t>	cat $filename</a:t>
            </a:r>
            <a:endParaRPr lang="en-IN" b="1" dirty="0" smtClean="0"/>
          </a:p>
          <a:p>
            <a:pPr>
              <a:buNone/>
            </a:pPr>
            <a:r>
              <a:rPr lang="en-GB" b="1" i="1" dirty="0" smtClean="0"/>
              <a:t>done | </a:t>
            </a:r>
            <a:r>
              <a:rPr lang="en-GB" b="1" i="1" dirty="0" err="1" smtClean="0"/>
              <a:t>wc</a:t>
            </a:r>
            <a:r>
              <a:rPr lang="en-GB" b="1" i="1" dirty="0" smtClean="0"/>
              <a:t> –l</a:t>
            </a:r>
            <a:endParaRPr lang="en-IN" b="1" dirty="0" smtClean="0"/>
          </a:p>
          <a:p>
            <a:endParaRPr lang="en-IN"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Other Loop Control Statements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GB" b="1" dirty="0" smtClean="0"/>
              <a:t>break</a:t>
            </a:r>
            <a:r>
              <a:rPr lang="en-GB" dirty="0" smtClean="0"/>
              <a:t>: The break statement immediately exits from the loop (but not from the script). Processing continues with the first command after the loop. </a:t>
            </a:r>
            <a:endParaRPr lang="en-IN" dirty="0" smtClean="0"/>
          </a:p>
          <a:p>
            <a:pPr algn="just">
              <a:buNone/>
            </a:pPr>
            <a:endParaRPr lang="en-IN" dirty="0" smtClean="0"/>
          </a:p>
          <a:p>
            <a:pPr algn="just"/>
            <a:r>
              <a:rPr lang="en-US" b="1" dirty="0" smtClean="0"/>
              <a:t>continue</a:t>
            </a:r>
            <a:r>
              <a:rPr lang="en-US" dirty="0" smtClean="0"/>
              <a:t>: The continue statement causes the loop to ignore the rest of the body commands and immediately transfers control to the test command. If the loop is not complete, the next iteration begins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sz="quarter" idx="1"/>
          </p:nvPr>
        </p:nvSpPr>
        <p:spPr/>
        <p:txBody>
          <a:bodyPr/>
          <a:lstStyle/>
          <a:p>
            <a:pPr algn="just"/>
            <a:r>
              <a:rPr lang="en-GB" dirty="0" smtClean="0"/>
              <a:t>The most important part of a script is its commands. We can use any of the commands available in UNIX. However, they will not be executed until we execute the script</a:t>
            </a:r>
          </a:p>
          <a:p>
            <a:pPr algn="just"/>
            <a:r>
              <a:rPr lang="en-GB" dirty="0" smtClean="0"/>
              <a:t>they are not executed immediately as they are when we use them interactively. When the script is executed, each command is executed in order from the first to the last.</a:t>
            </a:r>
            <a:endParaRPr lang="en-US" dirty="0" smtClean="0"/>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b="1" dirty="0" smtClean="0"/>
              <a:t> Special Parameters and Variables</a:t>
            </a:r>
            <a:endParaRPr lang="en-IN" dirty="0"/>
          </a:p>
        </p:txBody>
      </p:sp>
      <p:sp>
        <p:nvSpPr>
          <p:cNvPr id="3" name="Content Placeholder 2"/>
          <p:cNvSpPr>
            <a:spLocks noGrp="1"/>
          </p:cNvSpPr>
          <p:nvPr>
            <p:ph sz="quarter" idx="1"/>
          </p:nvPr>
        </p:nvSpPr>
        <p:spPr/>
        <p:txBody>
          <a:bodyPr/>
          <a:lstStyle/>
          <a:p>
            <a:r>
              <a:rPr lang="en-GB" b="1" dirty="0" smtClean="0"/>
              <a:t>Special Parameters</a:t>
            </a:r>
            <a:endParaRPr lang="en-IN" dirty="0" smtClean="0"/>
          </a:p>
          <a:p>
            <a:pPr algn="just"/>
            <a:r>
              <a:rPr lang="en-GB" dirty="0" smtClean="0"/>
              <a:t>Besides having positional parameters numbered 1 to 9, the </a:t>
            </a:r>
            <a:r>
              <a:rPr lang="en-GB" dirty="0" err="1" smtClean="0"/>
              <a:t>Korn</a:t>
            </a:r>
            <a:r>
              <a:rPr lang="en-GB" dirty="0" smtClean="0"/>
              <a:t> shell script can have four other special parameters: </a:t>
            </a:r>
          </a:p>
          <a:p>
            <a:pPr algn="just"/>
            <a:r>
              <a:rPr lang="en-GB" dirty="0" smtClean="0"/>
              <a:t>one  contains the script filename, </a:t>
            </a:r>
          </a:p>
          <a:p>
            <a:pPr algn="just"/>
            <a:r>
              <a:rPr lang="en-GB" dirty="0" smtClean="0"/>
              <a:t>one  contains the number of arguments entered by user</a:t>
            </a:r>
          </a:p>
          <a:p>
            <a:pPr algn="just"/>
            <a:r>
              <a:rPr lang="en-GB" dirty="0" smtClean="0"/>
              <a:t>two that combine all other parameters.</a:t>
            </a:r>
            <a:endParaRPr lang="en-IN" dirty="0" smtClean="0"/>
          </a:p>
          <a:p>
            <a:pPr algn="just">
              <a:buNone/>
            </a:pPr>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rmAutofit/>
          </a:bodyPr>
          <a:lstStyle/>
          <a:p>
            <a:r>
              <a:rPr lang="en-GB" b="1" dirty="0" smtClean="0"/>
              <a:t>Script Name($0)</a:t>
            </a:r>
            <a:endParaRPr lang="en-GB" dirty="0" smtClean="0"/>
          </a:p>
          <a:p>
            <a:pPr algn="just"/>
            <a:r>
              <a:rPr lang="en-GB" dirty="0" smtClean="0"/>
              <a:t>The script name parameter ($0) holds the name of the script.</a:t>
            </a:r>
          </a:p>
          <a:p>
            <a:pPr algn="just">
              <a:buNone/>
            </a:pPr>
            <a:endParaRPr lang="en-GB" dirty="0" smtClean="0"/>
          </a:p>
          <a:p>
            <a:r>
              <a:rPr lang="en-GB" b="1" dirty="0" smtClean="0"/>
              <a:t>Number of Arguments($#)</a:t>
            </a:r>
            <a:endParaRPr lang="en-GB" dirty="0" smtClean="0"/>
          </a:p>
          <a:p>
            <a:pPr algn="just"/>
            <a:r>
              <a:rPr lang="en-GB" dirty="0" smtClean="0"/>
              <a:t>Another special parameter holds the number of arguments passed to the script. </a:t>
            </a:r>
            <a:endParaRPr lang="en-IN" dirty="0" smtClean="0"/>
          </a:p>
          <a:p>
            <a:pPr algn="just">
              <a:buNone/>
            </a:pPr>
            <a:endParaRPr lang="en-GB" dirty="0" smtClean="0"/>
          </a:p>
          <a:p>
            <a:pPr algn="just">
              <a:buNone/>
            </a:pP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sz="quarter" idx="1"/>
          </p:nvPr>
        </p:nvSpPr>
        <p:spPr/>
        <p:txBody>
          <a:bodyPr/>
          <a:lstStyle/>
          <a:p>
            <a:pPr>
              <a:buNone/>
            </a:pPr>
            <a:endParaRPr lang="en-IN" b="1" dirty="0" smtClean="0"/>
          </a:p>
          <a:p>
            <a:pPr>
              <a:buNone/>
            </a:pPr>
            <a:r>
              <a:rPr lang="en-GB" b="1" i="1" dirty="0" smtClean="0"/>
              <a:t>#!/bin/</a:t>
            </a:r>
            <a:r>
              <a:rPr lang="en-GB" b="1" i="1" dirty="0" err="1" smtClean="0"/>
              <a:t>ksh</a:t>
            </a:r>
            <a:endParaRPr lang="en-IN" b="1" dirty="0" smtClean="0"/>
          </a:p>
          <a:p>
            <a:pPr>
              <a:buNone/>
            </a:pPr>
            <a:r>
              <a:rPr lang="en-GB" b="1" i="1" dirty="0" smtClean="0"/>
              <a:t># Script: This script displays the $0 and $# special parameters</a:t>
            </a:r>
          </a:p>
          <a:p>
            <a:pPr>
              <a:buNone/>
            </a:pPr>
            <a:r>
              <a:rPr lang="en-GB" b="1" i="1" dirty="0" smtClean="0"/>
              <a:t># the name of the script is special.scr</a:t>
            </a:r>
            <a:endParaRPr lang="en-IN" b="1" dirty="0" smtClean="0"/>
          </a:p>
          <a:p>
            <a:pPr>
              <a:buNone/>
            </a:pPr>
            <a:r>
              <a:rPr lang="en-GB" b="1" i="1" dirty="0" smtClean="0"/>
              <a:t>print “The program name is: “ $0</a:t>
            </a:r>
            <a:endParaRPr lang="en-IN" b="1" dirty="0" smtClean="0"/>
          </a:p>
          <a:p>
            <a:pPr>
              <a:buNone/>
            </a:pPr>
            <a:r>
              <a:rPr lang="en-GB" b="1" i="1" dirty="0" smtClean="0"/>
              <a:t>print “Number of arguments: “ $#</a:t>
            </a:r>
            <a:endParaRPr lang="en-IN" b="1" dirty="0" smtClean="0"/>
          </a:p>
          <a:p>
            <a:endParaRPr lang="en-IN"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IN" dirty="0" smtClean="0"/>
              <a:t/>
            </a:r>
            <a:br>
              <a:rPr lang="en-IN" dirty="0" smtClean="0"/>
            </a:br>
            <a:r>
              <a:rPr lang="en-GB" dirty="0" smtClean="0"/>
              <a:t> All Parameters ($* and $@)</a:t>
            </a:r>
            <a:endParaRPr lang="en-IN" dirty="0"/>
          </a:p>
        </p:txBody>
      </p:sp>
      <p:sp>
        <p:nvSpPr>
          <p:cNvPr id="3" name="Content Placeholder 2"/>
          <p:cNvSpPr>
            <a:spLocks noGrp="1"/>
          </p:cNvSpPr>
          <p:nvPr>
            <p:ph sz="quarter" idx="1"/>
          </p:nvPr>
        </p:nvSpPr>
        <p:spPr>
          <a:xfrm>
            <a:off x="914400" y="1142984"/>
            <a:ext cx="7772400" cy="4876816"/>
          </a:xfrm>
        </p:spPr>
        <p:txBody>
          <a:bodyPr/>
          <a:lstStyle/>
          <a:p>
            <a:pPr algn="just"/>
            <a:r>
              <a:rPr lang="en-GB" dirty="0" smtClean="0"/>
              <a:t>Two special parameters combine the nine positional parameters into one string. The can be used with or without quotes.</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0042"/>
            <a:ext cx="7772400" cy="5519758"/>
          </a:xfrm>
        </p:spPr>
        <p:txBody>
          <a:bodyPr>
            <a:normAutofit/>
          </a:bodyPr>
          <a:lstStyle/>
          <a:p>
            <a:r>
              <a:rPr lang="en-GB" b="1" dirty="0" smtClean="0"/>
              <a:t>All Parameters without Quotes</a:t>
            </a:r>
            <a:endParaRPr lang="en-IN" dirty="0" smtClean="0"/>
          </a:p>
          <a:p>
            <a:r>
              <a:rPr lang="en-GB" dirty="0" smtClean="0"/>
              <a:t>When we use $* and $@ without quotes, they create a list of parameters. The number of elements in the list is the same as the number of arguments. The following script shows the parameter in turn using a loop.</a:t>
            </a:r>
            <a:endParaRPr lang="en-IN" dirty="0" smtClean="0"/>
          </a:p>
          <a:p>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rmAutofit lnSpcReduction="10000"/>
          </a:bodyPr>
          <a:lstStyle/>
          <a:p>
            <a:r>
              <a:rPr lang="en-GB" b="1" i="1" dirty="0" smtClean="0"/>
              <a:t>#!/bin/</a:t>
            </a:r>
            <a:r>
              <a:rPr lang="en-GB" b="1" i="1" dirty="0" err="1" smtClean="0"/>
              <a:t>ksh</a:t>
            </a:r>
            <a:endParaRPr lang="en-IN" b="1" dirty="0" smtClean="0"/>
          </a:p>
          <a:p>
            <a:r>
              <a:rPr lang="en-GB" b="1" i="1" dirty="0" smtClean="0"/>
              <a:t># Loops displaying parameter list one element at a time</a:t>
            </a:r>
            <a:endParaRPr lang="en-IN" b="1" dirty="0" smtClean="0"/>
          </a:p>
          <a:p>
            <a:r>
              <a:rPr lang="en-GB" b="1" i="1" dirty="0" smtClean="0"/>
              <a:t>for </a:t>
            </a:r>
            <a:r>
              <a:rPr lang="en-GB" b="1" i="1" dirty="0" err="1" smtClean="0"/>
              <a:t>parm</a:t>
            </a:r>
            <a:r>
              <a:rPr lang="en-GB" b="1" i="1" dirty="0" smtClean="0"/>
              <a:t> in $*</a:t>
            </a:r>
            <a:endParaRPr lang="en-IN" b="1" dirty="0" smtClean="0"/>
          </a:p>
          <a:p>
            <a:r>
              <a:rPr lang="en-GB" b="1" i="1" dirty="0" smtClean="0"/>
              <a:t>do</a:t>
            </a:r>
            <a:endParaRPr lang="en-IN" b="1" dirty="0" smtClean="0"/>
          </a:p>
          <a:p>
            <a:r>
              <a:rPr lang="en-GB" b="1" i="1" dirty="0" smtClean="0"/>
              <a:t>	print $</a:t>
            </a:r>
            <a:r>
              <a:rPr lang="en-GB" b="1" i="1" dirty="0" err="1" smtClean="0"/>
              <a:t>parm</a:t>
            </a:r>
            <a:endParaRPr lang="en-IN" b="1" dirty="0" smtClean="0"/>
          </a:p>
          <a:p>
            <a:r>
              <a:rPr lang="en-GB" b="1" i="1" dirty="0" smtClean="0"/>
              <a:t>done</a:t>
            </a:r>
            <a:endParaRPr lang="en-IN" b="1" dirty="0" smtClean="0"/>
          </a:p>
          <a:p>
            <a:endParaRPr lang="en-US" b="1" dirty="0" smtClean="0"/>
          </a:p>
          <a:p>
            <a:pPr>
              <a:buNone/>
            </a:pPr>
            <a:r>
              <a:rPr lang="en-US" b="1" dirty="0" smtClean="0"/>
              <a:t>output: 1</a:t>
            </a:r>
          </a:p>
          <a:p>
            <a:pPr>
              <a:buNone/>
            </a:pPr>
            <a:r>
              <a:rPr lang="en-US" b="1" dirty="0" smtClean="0"/>
              <a:t>2</a:t>
            </a:r>
          </a:p>
          <a:p>
            <a:pPr>
              <a:buNone/>
            </a:pPr>
            <a:r>
              <a:rPr lang="en-US" b="1" dirty="0" smtClean="0"/>
              <a:t>3</a:t>
            </a:r>
          </a:p>
          <a:p>
            <a:pPr>
              <a:buNone/>
            </a:pPr>
            <a:r>
              <a:rPr lang="en-US" b="1" dirty="0" smtClean="0"/>
              <a:t>4</a:t>
            </a:r>
          </a:p>
          <a:p>
            <a:pPr>
              <a:buNone/>
            </a:pPr>
            <a:r>
              <a:rPr lang="en-US" b="1" dirty="0" smtClean="0"/>
              <a:t>5</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71480"/>
            <a:ext cx="7772400" cy="5448320"/>
          </a:xfrm>
        </p:spPr>
        <p:txBody>
          <a:bodyPr/>
          <a:lstStyle/>
          <a:p>
            <a:pPr algn="just"/>
            <a:r>
              <a:rPr lang="en-GB" b="1" dirty="0" smtClean="0"/>
              <a:t>All Parameters With Quotes</a:t>
            </a:r>
            <a:endParaRPr lang="en-IN" dirty="0" smtClean="0"/>
          </a:p>
          <a:p>
            <a:pPr algn="just"/>
            <a:r>
              <a:rPr lang="en-US" dirty="0" smtClean="0"/>
              <a:t>When the all parameters tokens are used inside quotes, their </a:t>
            </a:r>
            <a:r>
              <a:rPr lang="en-US" dirty="0" err="1" smtClean="0"/>
              <a:t>behaviour</a:t>
            </a:r>
            <a:r>
              <a:rPr lang="en-US" dirty="0" smtClean="0"/>
              <a:t> is different. </a:t>
            </a:r>
          </a:p>
          <a:p>
            <a:pPr algn="just"/>
            <a:r>
              <a:rPr lang="en-US" dirty="0" smtClean="0"/>
              <a:t>The quoted string token (“$*”) means combine all arguments into one single string (“$1 $2 $3 $4 $5 $6 $7 $8 $9”).</a:t>
            </a:r>
          </a:p>
          <a:p>
            <a:pPr algn="just"/>
            <a:r>
              <a:rPr lang="en-US" dirty="0" smtClean="0"/>
              <a:t>On the other hand, the quoted list token (“$@”) creates a string list in which each argument is a separate string (“$1” “$2” “$3” “$4” “$5” “$6” “$7” “$8” “$9”).</a:t>
            </a:r>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42918"/>
            <a:ext cx="7772400" cy="5376882"/>
          </a:xfrm>
        </p:spPr>
        <p:txBody>
          <a:bodyPr>
            <a:normAutofit lnSpcReduction="10000"/>
          </a:bodyPr>
          <a:lstStyle/>
          <a:p>
            <a:r>
              <a:rPr lang="en-GB" b="1" i="1" dirty="0" smtClean="0"/>
              <a:t>#!/bin/</a:t>
            </a:r>
            <a:r>
              <a:rPr lang="en-GB" b="1" i="1" dirty="0" err="1" smtClean="0"/>
              <a:t>ksh</a:t>
            </a:r>
            <a:endParaRPr lang="en-IN" b="1" dirty="0" smtClean="0"/>
          </a:p>
          <a:p>
            <a:r>
              <a:rPr lang="en-GB" b="1" i="1" dirty="0" smtClean="0"/>
              <a:t># Loops displaying parameter list one element at a time</a:t>
            </a:r>
            <a:endParaRPr lang="en-IN" b="1" dirty="0" smtClean="0"/>
          </a:p>
          <a:p>
            <a:r>
              <a:rPr lang="en-GB" b="1" i="1" dirty="0" smtClean="0"/>
              <a:t>for </a:t>
            </a:r>
            <a:r>
              <a:rPr lang="en-GB" b="1" i="1" dirty="0" err="1" smtClean="0"/>
              <a:t>parm</a:t>
            </a:r>
            <a:r>
              <a:rPr lang="en-GB" b="1" i="1" dirty="0" smtClean="0"/>
              <a:t> in “$*”</a:t>
            </a:r>
            <a:endParaRPr lang="en-IN" b="1" dirty="0" smtClean="0"/>
          </a:p>
          <a:p>
            <a:r>
              <a:rPr lang="en-GB" b="1" i="1" dirty="0" smtClean="0"/>
              <a:t>do</a:t>
            </a:r>
            <a:endParaRPr lang="en-IN" b="1" dirty="0" smtClean="0"/>
          </a:p>
          <a:p>
            <a:r>
              <a:rPr lang="en-GB" b="1" i="1" dirty="0" smtClean="0"/>
              <a:t>	print $</a:t>
            </a:r>
            <a:r>
              <a:rPr lang="en-GB" b="1" i="1" dirty="0" err="1" smtClean="0"/>
              <a:t>parm</a:t>
            </a:r>
            <a:endParaRPr lang="en-IN" b="1" dirty="0" smtClean="0"/>
          </a:p>
          <a:p>
            <a:r>
              <a:rPr lang="en-GB" b="1" i="1" dirty="0" smtClean="0"/>
              <a:t>done</a:t>
            </a:r>
            <a:endParaRPr lang="en-IN" b="1" dirty="0" smtClean="0"/>
          </a:p>
          <a:p>
            <a:endParaRPr lang="en-US" b="1" dirty="0" smtClean="0"/>
          </a:p>
          <a:p>
            <a:pPr>
              <a:buNone/>
            </a:pPr>
            <a:r>
              <a:rPr lang="en-US" b="1" dirty="0" smtClean="0"/>
              <a:t>output: 1</a:t>
            </a:r>
          </a:p>
          <a:p>
            <a:pPr>
              <a:buNone/>
            </a:pPr>
            <a:r>
              <a:rPr lang="en-US" b="1" dirty="0" smtClean="0"/>
              <a:t>2</a:t>
            </a:r>
          </a:p>
          <a:p>
            <a:pPr>
              <a:buNone/>
            </a:pPr>
            <a:r>
              <a:rPr lang="en-US" b="1" dirty="0" smtClean="0"/>
              <a:t>3</a:t>
            </a:r>
          </a:p>
          <a:p>
            <a:pPr>
              <a:buNone/>
            </a:pPr>
            <a:r>
              <a:rPr lang="en-US" b="1" dirty="0" smtClean="0"/>
              <a:t>4</a:t>
            </a:r>
          </a:p>
          <a:p>
            <a:pPr>
              <a:buNone/>
            </a:pPr>
            <a:r>
              <a:rPr lang="en-US" b="1" dirty="0" smtClean="0"/>
              <a:t>5</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field separator  (IFS)</a:t>
            </a:r>
            <a:endParaRPr lang="en-IN" dirty="0"/>
          </a:p>
        </p:txBody>
      </p:sp>
      <p:sp>
        <p:nvSpPr>
          <p:cNvPr id="3" name="Content Placeholder 2"/>
          <p:cNvSpPr>
            <a:spLocks noGrp="1"/>
          </p:cNvSpPr>
          <p:nvPr>
            <p:ph sz="quarter" idx="1"/>
          </p:nvPr>
        </p:nvSpPr>
        <p:spPr/>
        <p:txBody>
          <a:bodyPr/>
          <a:lstStyle/>
          <a:p>
            <a:r>
              <a:rPr lang="en-US" dirty="0" smtClean="0"/>
              <a:t>IFS variable holds the tokens used by the shell command to parse a string into substrings such as words</a:t>
            </a:r>
          </a:p>
          <a:p>
            <a:r>
              <a:rPr lang="en-US" dirty="0" smtClean="0"/>
              <a:t>the default tokens are : the space, tab, newline</a:t>
            </a:r>
          </a:p>
          <a:p>
            <a:r>
              <a:rPr lang="en-US" dirty="0" smtClean="0"/>
              <a:t>IFS parses a read string into separate  words</a:t>
            </a:r>
            <a:endParaRPr lang="en-I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IFS=:</a:t>
            </a:r>
          </a:p>
          <a:p>
            <a:pPr>
              <a:buNone/>
            </a:pPr>
            <a:r>
              <a:rPr lang="en-US" dirty="0" smtClean="0"/>
              <a:t>while read  a b</a:t>
            </a:r>
          </a:p>
          <a:p>
            <a:pPr>
              <a:buNone/>
            </a:pPr>
            <a:r>
              <a:rPr lang="en-US" dirty="0" smtClean="0"/>
              <a:t>do</a:t>
            </a:r>
          </a:p>
          <a:p>
            <a:pPr>
              <a:buNone/>
            </a:pPr>
            <a:r>
              <a:rPr lang="en-US" dirty="0" smtClean="0"/>
              <a:t>print $a</a:t>
            </a:r>
          </a:p>
          <a:p>
            <a:pPr>
              <a:buNone/>
            </a:pPr>
            <a:r>
              <a:rPr lang="en-US" dirty="0" smtClean="0"/>
              <a:t>print $b</a:t>
            </a:r>
          </a:p>
          <a:p>
            <a:pPr>
              <a:buNone/>
            </a:pPr>
            <a:r>
              <a:rPr lang="en-US" dirty="0" smtClean="0"/>
              <a:t>done &lt; file1</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GB" dirty="0" smtClean="0"/>
              <a:t>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GB" b="1" dirty="0" smtClean="0"/>
              <a:t> Executing the Script</a:t>
            </a:r>
            <a:endParaRPr lang="en-US" dirty="0"/>
          </a:p>
        </p:txBody>
      </p:sp>
      <p:sp>
        <p:nvSpPr>
          <p:cNvPr id="3" name="Content Placeholder 2"/>
          <p:cNvSpPr>
            <a:spLocks noGrp="1"/>
          </p:cNvSpPr>
          <p:nvPr>
            <p:ph sz="quarter" idx="1"/>
          </p:nvPr>
        </p:nvSpPr>
        <p:spPr>
          <a:xfrm>
            <a:off x="914400" y="1214422"/>
            <a:ext cx="7772400" cy="4805378"/>
          </a:xfrm>
        </p:spPr>
        <p:txBody>
          <a:bodyPr>
            <a:normAutofit/>
          </a:bodyPr>
          <a:lstStyle/>
          <a:p>
            <a:pPr algn="just"/>
            <a:r>
              <a:rPr lang="en-GB" dirty="0" smtClean="0"/>
              <a:t>There are two specific methods of executing script </a:t>
            </a:r>
          </a:p>
          <a:p>
            <a:pPr algn="just"/>
            <a:r>
              <a:rPr lang="en-GB" dirty="0" smtClean="0"/>
              <a:t> </a:t>
            </a:r>
            <a:r>
              <a:rPr lang="en-GB" b="1" dirty="0" smtClean="0"/>
              <a:t>independent command </a:t>
            </a:r>
          </a:p>
          <a:p>
            <a:pPr algn="just"/>
            <a:r>
              <a:rPr lang="en-GB" b="1" dirty="0" smtClean="0"/>
              <a:t>as an argument to a </a:t>
            </a:r>
            <a:r>
              <a:rPr lang="en-GB" b="1" dirty="0" err="1" smtClean="0"/>
              <a:t>subshell</a:t>
            </a:r>
            <a:r>
              <a:rPr lang="en-GB" b="1" dirty="0" smtClean="0"/>
              <a:t> command.</a:t>
            </a:r>
          </a:p>
          <a:p>
            <a:pPr algn="just"/>
            <a:endParaRPr lang="en-US" dirty="0" smtClean="0"/>
          </a:p>
          <a:p>
            <a:pPr algn="just">
              <a:buNone/>
            </a:pPr>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positional parameters</a:t>
            </a:r>
            <a:endParaRPr lang="en-IN" dirty="0"/>
          </a:p>
        </p:txBody>
      </p:sp>
      <p:sp>
        <p:nvSpPr>
          <p:cNvPr id="3" name="Content Placeholder 2"/>
          <p:cNvSpPr>
            <a:spLocks noGrp="1"/>
          </p:cNvSpPr>
          <p:nvPr>
            <p:ph sz="quarter" idx="1"/>
          </p:nvPr>
        </p:nvSpPr>
        <p:spPr/>
        <p:txBody>
          <a:bodyPr/>
          <a:lstStyle/>
          <a:p>
            <a:r>
              <a:rPr lang="en-US" dirty="0" smtClean="0"/>
              <a:t>The positional parameters can be changed within a script only by using set command</a:t>
            </a:r>
          </a:p>
          <a:p>
            <a:r>
              <a:rPr lang="en-US" dirty="0" smtClean="0"/>
              <a:t>the set command  parses an input string and places each part of string in to a different positional parameter</a:t>
            </a:r>
            <a:endParaRPr lang="en-I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57232"/>
            <a:ext cx="7772400" cy="5162568"/>
          </a:xfrm>
        </p:spPr>
        <p:txBody>
          <a:bodyPr>
            <a:normAutofit lnSpcReduction="10000"/>
          </a:bodyPr>
          <a:lstStyle/>
          <a:p>
            <a:pPr>
              <a:buNone/>
            </a:pPr>
            <a:r>
              <a:rPr lang="en-US" dirty="0" smtClean="0"/>
              <a:t>print ‘$1 contains `$1</a:t>
            </a:r>
          </a:p>
          <a:p>
            <a:pPr>
              <a:buNone/>
            </a:pPr>
            <a:r>
              <a:rPr lang="en-US" dirty="0" smtClean="0"/>
              <a:t>print `$2 contains’ $2</a:t>
            </a:r>
          </a:p>
          <a:p>
            <a:pPr>
              <a:buNone/>
            </a:pPr>
            <a:r>
              <a:rPr lang="en-US" dirty="0" smtClean="0"/>
              <a:t>set 1 2</a:t>
            </a:r>
          </a:p>
          <a:p>
            <a:pPr>
              <a:buNone/>
            </a:pPr>
            <a:r>
              <a:rPr lang="en-US" dirty="0" smtClean="0"/>
              <a:t>print ‘$1 contains `$1</a:t>
            </a:r>
          </a:p>
          <a:p>
            <a:pPr>
              <a:buNone/>
            </a:pPr>
            <a:r>
              <a:rPr lang="en-US" dirty="0" smtClean="0"/>
              <a:t>print `$2 contains’ $2</a:t>
            </a:r>
          </a:p>
          <a:p>
            <a:endParaRPr lang="en-US" dirty="0" smtClean="0"/>
          </a:p>
          <a:p>
            <a:pPr>
              <a:buNone/>
            </a:pPr>
            <a:r>
              <a:rPr lang="en-US" dirty="0" smtClean="0"/>
              <a:t>cp.scr </a:t>
            </a:r>
            <a:r>
              <a:rPr lang="en-US" dirty="0" err="1" smtClean="0"/>
              <a:t>hai</a:t>
            </a:r>
            <a:r>
              <a:rPr lang="en-US" dirty="0" smtClean="0"/>
              <a:t> hello</a:t>
            </a:r>
          </a:p>
          <a:p>
            <a:pPr>
              <a:buNone/>
            </a:pPr>
            <a:r>
              <a:rPr lang="en-US" dirty="0" err="1" smtClean="0"/>
              <a:t>hai</a:t>
            </a:r>
            <a:r>
              <a:rPr lang="en-US" dirty="0" smtClean="0"/>
              <a:t> </a:t>
            </a:r>
          </a:p>
          <a:p>
            <a:pPr>
              <a:buNone/>
            </a:pPr>
            <a:r>
              <a:rPr lang="en-US" dirty="0" smtClean="0"/>
              <a:t>hello</a:t>
            </a:r>
          </a:p>
          <a:p>
            <a:pPr>
              <a:buNone/>
            </a:pPr>
            <a:r>
              <a:rPr lang="en-US" dirty="0" smtClean="0"/>
              <a:t>1</a:t>
            </a:r>
          </a:p>
          <a:p>
            <a:pPr>
              <a:buNone/>
            </a:pPr>
            <a:r>
              <a:rPr lang="en-US" dirty="0" smtClean="0"/>
              <a:t>2</a:t>
            </a:r>
            <a:endParaRPr lang="en-IN" dirty="0" smtClean="0"/>
          </a:p>
          <a:p>
            <a:endParaRPr lang="en-I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command</a:t>
            </a:r>
            <a:endParaRPr lang="en-IN" dirty="0"/>
          </a:p>
        </p:txBody>
      </p:sp>
      <p:sp>
        <p:nvSpPr>
          <p:cNvPr id="3" name="Content Placeholder 2"/>
          <p:cNvSpPr>
            <a:spLocks noGrp="1"/>
          </p:cNvSpPr>
          <p:nvPr>
            <p:ph sz="quarter" idx="1"/>
          </p:nvPr>
        </p:nvSpPr>
        <p:spPr/>
        <p:txBody>
          <a:bodyPr/>
          <a:lstStyle/>
          <a:p>
            <a:r>
              <a:rPr lang="en-US" dirty="0" smtClean="0"/>
              <a:t>The shift command moves the values in the parameters towards the beginning of the   parameter list</a:t>
            </a:r>
          </a:p>
          <a:p>
            <a:r>
              <a:rPr lang="en-US" dirty="0" smtClean="0"/>
              <a:t>when we shift , we move each parameter to the left in the list</a:t>
            </a:r>
          </a:p>
          <a:p>
            <a:endParaRPr lang="en-I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lstStyle/>
          <a:p>
            <a:pPr>
              <a:buNone/>
            </a:pPr>
            <a:r>
              <a:rPr lang="en-US" dirty="0" smtClean="0"/>
              <a:t>print “there are” $# “parameters”</a:t>
            </a:r>
          </a:p>
          <a:p>
            <a:pPr>
              <a:buNone/>
            </a:pPr>
            <a:r>
              <a:rPr lang="en-US" dirty="0" smtClean="0"/>
              <a:t>count =o</a:t>
            </a:r>
          </a:p>
          <a:p>
            <a:pPr>
              <a:buNone/>
            </a:pPr>
            <a:r>
              <a:rPr lang="en-US" dirty="0" smtClean="0"/>
              <a:t>while (( $# &gt; 0 ))</a:t>
            </a:r>
          </a:p>
          <a:p>
            <a:pPr>
              <a:buNone/>
            </a:pPr>
            <a:r>
              <a:rPr lang="en-US" dirty="0" smtClean="0"/>
              <a:t>do</a:t>
            </a:r>
          </a:p>
          <a:p>
            <a:pPr>
              <a:buNone/>
            </a:pPr>
            <a:r>
              <a:rPr lang="en-US" dirty="0" smtClean="0"/>
              <a:t>(( count = count + 1 ))</a:t>
            </a:r>
          </a:p>
          <a:p>
            <a:pPr>
              <a:buNone/>
            </a:pPr>
            <a:r>
              <a:rPr lang="en-US" dirty="0" smtClean="0"/>
              <a:t>print $1</a:t>
            </a:r>
          </a:p>
          <a:p>
            <a:pPr>
              <a:buNone/>
            </a:pPr>
            <a:r>
              <a:rPr lang="en-US" dirty="0" smtClean="0"/>
              <a:t>shift</a:t>
            </a:r>
          </a:p>
          <a:p>
            <a:pPr>
              <a:buNone/>
            </a:pPr>
            <a:r>
              <a:rPr lang="en-US" dirty="0" smtClean="0"/>
              <a:t>done</a:t>
            </a:r>
          </a:p>
          <a:p>
            <a:pPr>
              <a:buNone/>
            </a:pPr>
            <a:r>
              <a:rPr lang="en-US" dirty="0" smtClean="0"/>
              <a:t>print “there are” $# “parameters”</a:t>
            </a:r>
            <a:endParaRPr lang="en-I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Validation</a:t>
            </a:r>
            <a:endParaRPr lang="en-IN" dirty="0"/>
          </a:p>
        </p:txBody>
      </p:sp>
      <p:sp>
        <p:nvSpPr>
          <p:cNvPr id="3" name="Content Placeholder 2"/>
          <p:cNvSpPr>
            <a:spLocks noGrp="1"/>
          </p:cNvSpPr>
          <p:nvPr>
            <p:ph sz="quarter" idx="1"/>
          </p:nvPr>
        </p:nvSpPr>
        <p:spPr/>
        <p:txBody>
          <a:bodyPr/>
          <a:lstStyle/>
          <a:p>
            <a:r>
              <a:rPr lang="en-US" dirty="0" smtClean="0"/>
              <a:t>techniques to validate user supplied </a:t>
            </a:r>
            <a:r>
              <a:rPr lang="en-US" dirty="0" err="1" smtClean="0"/>
              <a:t>aguments</a:t>
            </a:r>
            <a:endParaRPr lang="en-US" dirty="0" smtClean="0"/>
          </a:p>
          <a:p>
            <a:r>
              <a:rPr lang="en-US" dirty="0" smtClean="0"/>
              <a:t>some scripts uses a fixed number of arguments</a:t>
            </a:r>
          </a:p>
          <a:p>
            <a:r>
              <a:rPr lang="en-US" dirty="0" smtClean="0"/>
              <a:t>other scripts uses a variable number of scripts</a:t>
            </a:r>
          </a:p>
          <a:p>
            <a:r>
              <a:rPr lang="en-US" dirty="0" smtClean="0"/>
              <a:t>when the number of arguments are variable, there is usually a minimum number of arguments </a:t>
            </a:r>
          </a:p>
          <a:p>
            <a:r>
              <a:rPr lang="en-US" dirty="0" smtClean="0"/>
              <a:t>both fixed and variable numbered arguments are validated using the number of arguments parameter($#)</a:t>
            </a:r>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number of arguments</a:t>
            </a:r>
            <a:endParaRPr lang="en-IN" dirty="0"/>
          </a:p>
        </p:txBody>
      </p:sp>
      <p:sp>
        <p:nvSpPr>
          <p:cNvPr id="3" name="Content Placeholder 2"/>
          <p:cNvSpPr>
            <a:spLocks noGrp="1"/>
          </p:cNvSpPr>
          <p:nvPr>
            <p:ph sz="quarter" idx="1"/>
          </p:nvPr>
        </p:nvSpPr>
        <p:spPr/>
        <p:txBody>
          <a:bodyPr/>
          <a:lstStyle/>
          <a:p>
            <a:r>
              <a:rPr lang="en-US" dirty="0" smtClean="0"/>
              <a:t>if the shell expects a fixed number of arguments, we can easily make sure they are all there by checking the count parameter</a:t>
            </a:r>
          </a:p>
          <a:p>
            <a:r>
              <a:rPr lang="en-US" dirty="0" smtClean="0"/>
              <a:t>if (( $# != 3 ))</a:t>
            </a:r>
          </a:p>
          <a:p>
            <a:r>
              <a:rPr lang="en-US" dirty="0" smtClean="0"/>
              <a:t>then </a:t>
            </a:r>
          </a:p>
          <a:p>
            <a:r>
              <a:rPr lang="en-US" dirty="0" smtClean="0"/>
              <a:t>print “requires  minimum 3 arguments”</a:t>
            </a:r>
          </a:p>
          <a:p>
            <a:r>
              <a:rPr lang="en-US" dirty="0" err="1" smtClean="0"/>
              <a:t>fi</a:t>
            </a:r>
            <a:endParaRPr lang="en-US" dirty="0" smtClean="0"/>
          </a:p>
          <a:p>
            <a:endParaRPr lang="en-US" dirty="0" smtClean="0"/>
          </a:p>
          <a:p>
            <a:r>
              <a:rPr lang="en-US" dirty="0" smtClean="0"/>
              <a:t>file1.scr 1 2 </a:t>
            </a:r>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 number </a:t>
            </a:r>
            <a:r>
              <a:rPr lang="en-US" smtClean="0"/>
              <a:t>of arguments</a:t>
            </a:r>
            <a:endParaRPr lang="en-IN" dirty="0"/>
          </a:p>
        </p:txBody>
      </p:sp>
      <p:sp>
        <p:nvSpPr>
          <p:cNvPr id="3" name="Content Placeholder 2"/>
          <p:cNvSpPr>
            <a:spLocks noGrp="1"/>
          </p:cNvSpPr>
          <p:nvPr>
            <p:ph sz="quarter" idx="1"/>
          </p:nvPr>
        </p:nvSpPr>
        <p:spPr/>
        <p:txBody>
          <a:bodyPr/>
          <a:lstStyle/>
          <a:p>
            <a:r>
              <a:rPr lang="en-US" dirty="0" smtClean="0"/>
              <a:t>if the shell expects a minimum number of arguments, we can easily make sure there are minimum number of  arguments</a:t>
            </a:r>
          </a:p>
          <a:p>
            <a:r>
              <a:rPr lang="en-US" dirty="0" smtClean="0"/>
              <a:t>if (( $#  &lt;  1 ))</a:t>
            </a:r>
          </a:p>
          <a:p>
            <a:r>
              <a:rPr lang="en-US" dirty="0" smtClean="0"/>
              <a:t>then </a:t>
            </a:r>
          </a:p>
          <a:p>
            <a:r>
              <a:rPr lang="en-US" dirty="0" smtClean="0"/>
              <a:t>print “requires  minimum 1 arguments”</a:t>
            </a:r>
          </a:p>
          <a:p>
            <a:r>
              <a:rPr lang="en-US" dirty="0" err="1" smtClean="0"/>
              <a:t>fi</a:t>
            </a:r>
            <a:endParaRPr lang="en-US" dirty="0" smtClean="0"/>
          </a:p>
          <a:p>
            <a:endParaRPr lang="en-US" dirty="0" smtClean="0"/>
          </a:p>
          <a:p>
            <a:r>
              <a:rPr lang="en-US" dirty="0" smtClean="0"/>
              <a:t>file1.scr </a:t>
            </a:r>
            <a:endParaRPr lang="en-IN" dirty="0" smtClean="0"/>
          </a:p>
          <a:p>
            <a:endParaRPr lang="en-I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Scripts</a:t>
            </a:r>
            <a:endParaRPr lang="en-IN" dirty="0"/>
          </a:p>
        </p:txBody>
      </p:sp>
      <p:sp>
        <p:nvSpPr>
          <p:cNvPr id="3" name="Content Placeholder 2"/>
          <p:cNvSpPr>
            <a:spLocks noGrp="1"/>
          </p:cNvSpPr>
          <p:nvPr>
            <p:ph sz="quarter" idx="1"/>
          </p:nvPr>
        </p:nvSpPr>
        <p:spPr/>
        <p:txBody>
          <a:bodyPr>
            <a:normAutofit lnSpcReduction="10000"/>
          </a:bodyPr>
          <a:lstStyle/>
          <a:p>
            <a:pPr algn="just"/>
            <a:r>
              <a:rPr lang="en-US" dirty="0" smtClean="0"/>
              <a:t>there are two </a:t>
            </a:r>
            <a:r>
              <a:rPr lang="en-US" dirty="0" err="1" smtClean="0"/>
              <a:t>korn</a:t>
            </a:r>
            <a:r>
              <a:rPr lang="en-US" dirty="0" smtClean="0"/>
              <a:t> shell options that can be used to debug scripts</a:t>
            </a:r>
          </a:p>
          <a:p>
            <a:pPr algn="just"/>
            <a:r>
              <a:rPr lang="en-US" dirty="0" smtClean="0"/>
              <a:t>verbose option</a:t>
            </a:r>
          </a:p>
          <a:p>
            <a:pPr algn="just"/>
            <a:r>
              <a:rPr lang="en-US" dirty="0" smtClean="0"/>
              <a:t>execute trace option (</a:t>
            </a:r>
            <a:r>
              <a:rPr lang="en-US" dirty="0" err="1" smtClean="0"/>
              <a:t>xtrace</a:t>
            </a:r>
            <a:r>
              <a:rPr lang="en-US" dirty="0" smtClean="0"/>
              <a:t>)</a:t>
            </a:r>
          </a:p>
          <a:p>
            <a:pPr algn="just"/>
            <a:r>
              <a:rPr lang="en-US" dirty="0" smtClean="0"/>
              <a:t>verbose option  print each statement that is syntactically correct and displays an error message if it is wrong. script output, if any , is generated</a:t>
            </a:r>
          </a:p>
          <a:p>
            <a:pPr algn="just"/>
            <a:r>
              <a:rPr lang="en-US" dirty="0" err="1" smtClean="0"/>
              <a:t>xtrace</a:t>
            </a:r>
            <a:r>
              <a:rPr lang="en-US" dirty="0" smtClean="0"/>
              <a:t> option prints each statement preceded by + sign before it is executed</a:t>
            </a:r>
          </a:p>
          <a:p>
            <a:pPr algn="just"/>
            <a:r>
              <a:rPr lang="en-US" dirty="0" smtClean="0"/>
              <a:t>it also replaces the value of each variable  accessed in the statement</a:t>
            </a:r>
          </a:p>
          <a:p>
            <a:pPr algn="just"/>
            <a:endParaRPr lang="en-US" dirty="0" smtClean="0"/>
          </a:p>
          <a:p>
            <a:pPr algn="just"/>
            <a:endParaRPr lang="en-I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debug commands can be used  in two ways</a:t>
            </a:r>
          </a:p>
          <a:p>
            <a:pPr marL="514350" indent="-514350">
              <a:buAutoNum type="arabicPeriod"/>
            </a:pPr>
            <a:r>
              <a:rPr lang="en-US" dirty="0" smtClean="0"/>
              <a:t>include the debug options in the script and call the script with them</a:t>
            </a:r>
          </a:p>
          <a:p>
            <a:pPr marL="514350" indent="-514350">
              <a:buAutoNum type="arabicPeriod"/>
            </a:pPr>
            <a:r>
              <a:rPr lang="en-US" dirty="0" smtClean="0"/>
              <a:t>include the debug options on the command line</a:t>
            </a:r>
          </a:p>
          <a:p>
            <a:pPr marL="514350" indent="-514350">
              <a:buAutoNum type="arabicPeriod"/>
            </a:pPr>
            <a:endParaRPr lang="en-US"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 options included in the script</a:t>
            </a:r>
            <a:endParaRPr lang="en-US" dirty="0"/>
          </a:p>
        </p:txBody>
      </p:sp>
      <p:sp>
        <p:nvSpPr>
          <p:cNvPr id="3" name="Content Placeholder 2"/>
          <p:cNvSpPr>
            <a:spLocks noGrp="1"/>
          </p:cNvSpPr>
          <p:nvPr>
            <p:ph sz="quarter" idx="1"/>
          </p:nvPr>
        </p:nvSpPr>
        <p:spPr/>
        <p:txBody>
          <a:bodyPr/>
          <a:lstStyle/>
          <a:p>
            <a:r>
              <a:rPr lang="en-US" b="1" dirty="0" smtClean="0"/>
              <a:t>set   -o   verbose</a:t>
            </a:r>
          </a:p>
          <a:p>
            <a:r>
              <a:rPr lang="en-US" dirty="0" smtClean="0"/>
              <a:t>x =5</a:t>
            </a:r>
          </a:p>
          <a:p>
            <a:r>
              <a:rPr lang="en-US" dirty="0" smtClean="0"/>
              <a:t>((y = x+2))</a:t>
            </a:r>
          </a:p>
          <a:p>
            <a:r>
              <a:rPr lang="en-US" dirty="0" smtClean="0"/>
              <a:t>if  ((y==10)) then</a:t>
            </a:r>
          </a:p>
          <a:p>
            <a:r>
              <a:rPr lang="en-US" dirty="0" smtClean="0"/>
              <a:t>echo  “\$y contains 10”</a:t>
            </a:r>
          </a:p>
          <a:p>
            <a:r>
              <a:rPr lang="en-US" dirty="0" smtClean="0"/>
              <a:t>else</a:t>
            </a:r>
          </a:p>
          <a:p>
            <a:r>
              <a:rPr lang="en-US" dirty="0" smtClean="0"/>
              <a:t>echo  “\$y contains $y not 10”</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normAutofit fontScale="90000"/>
          </a:bodyPr>
          <a:lstStyle/>
          <a:p>
            <a:r>
              <a:rPr lang="en-US" dirty="0" smtClean="0"/>
              <a:t/>
            </a:r>
            <a:br>
              <a:rPr lang="en-US" dirty="0" smtClean="0"/>
            </a:br>
            <a:r>
              <a:rPr lang="en-GB" b="1" dirty="0" smtClean="0"/>
              <a:t> Independent Command</a:t>
            </a:r>
            <a:endParaRPr lang="en-US" dirty="0"/>
          </a:p>
        </p:txBody>
      </p:sp>
      <p:sp>
        <p:nvSpPr>
          <p:cNvPr id="3" name="Content Placeholder 2"/>
          <p:cNvSpPr>
            <a:spLocks noGrp="1"/>
          </p:cNvSpPr>
          <p:nvPr>
            <p:ph sz="quarter" idx="1"/>
          </p:nvPr>
        </p:nvSpPr>
        <p:spPr>
          <a:xfrm>
            <a:off x="914400" y="1142984"/>
            <a:ext cx="7772400" cy="4876816"/>
          </a:xfrm>
        </p:spPr>
        <p:txBody>
          <a:bodyPr/>
          <a:lstStyle/>
          <a:p>
            <a:pPr algn="just"/>
            <a:r>
              <a:rPr lang="en-GB" dirty="0" smtClean="0"/>
              <a:t>We do not need to be in the </a:t>
            </a:r>
            <a:r>
              <a:rPr lang="en-GB" dirty="0" err="1" smtClean="0"/>
              <a:t>Korn</a:t>
            </a:r>
            <a:r>
              <a:rPr lang="en-GB" dirty="0" smtClean="0"/>
              <a:t> shell to execute a </a:t>
            </a:r>
            <a:r>
              <a:rPr lang="en-GB" dirty="0" err="1" smtClean="0"/>
              <a:t>Korn</a:t>
            </a:r>
            <a:r>
              <a:rPr lang="en-GB" dirty="0" smtClean="0"/>
              <a:t> shell script as long as the interpreter designator line is included as the first line of the script. </a:t>
            </a:r>
          </a:p>
          <a:p>
            <a:pPr algn="just"/>
            <a:r>
              <a:rPr lang="en-GB" dirty="0" smtClean="0"/>
              <a:t>When it is, UNIX uses the appropriate interpreter as called out by the designator line. To execute the script as an independent command, we simply use its name as in the following example:</a:t>
            </a:r>
            <a:endParaRPr lang="en-US" dirty="0" smtClean="0"/>
          </a:p>
          <a:p>
            <a:pPr algn="just"/>
            <a:r>
              <a:rPr lang="en-GB" b="1" i="1" dirty="0" smtClean="0"/>
              <a:t>$ </a:t>
            </a:r>
            <a:r>
              <a:rPr lang="en-GB" b="1" i="1" dirty="0" err="1" smtClean="0"/>
              <a:t>script_name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Debug options included on the command line</a:t>
            </a:r>
            <a:endParaRPr lang="en-US" dirty="0"/>
          </a:p>
        </p:txBody>
      </p:sp>
      <p:sp>
        <p:nvSpPr>
          <p:cNvPr id="3" name="Content Placeholder 2"/>
          <p:cNvSpPr>
            <a:spLocks noGrp="1"/>
          </p:cNvSpPr>
          <p:nvPr>
            <p:ph sz="quarter" idx="1"/>
          </p:nvPr>
        </p:nvSpPr>
        <p:spPr/>
        <p:txBody>
          <a:bodyPr/>
          <a:lstStyle/>
          <a:p>
            <a:r>
              <a:rPr lang="en-US" dirty="0" smtClean="0"/>
              <a:t> x =5</a:t>
            </a:r>
          </a:p>
          <a:p>
            <a:r>
              <a:rPr lang="en-US" smtClean="0"/>
              <a:t>((y </a:t>
            </a:r>
            <a:r>
              <a:rPr lang="en-US" dirty="0" smtClean="0"/>
              <a:t>= x + 2))</a:t>
            </a:r>
          </a:p>
          <a:p>
            <a:r>
              <a:rPr lang="en-US" dirty="0" smtClean="0"/>
              <a:t>if  ((y==10)) then</a:t>
            </a:r>
          </a:p>
          <a:p>
            <a:r>
              <a:rPr lang="en-US" dirty="0" smtClean="0"/>
              <a:t>echo  “\$y contains 10”</a:t>
            </a:r>
          </a:p>
          <a:p>
            <a:r>
              <a:rPr lang="en-US" dirty="0" smtClean="0"/>
              <a:t>else</a:t>
            </a:r>
          </a:p>
          <a:p>
            <a:r>
              <a:rPr lang="en-US" dirty="0" smtClean="0"/>
              <a:t>echo  “\$y contains $y not 10”</a:t>
            </a:r>
          </a:p>
          <a:p>
            <a:endParaRPr lang="en-US" dirty="0" smtClean="0"/>
          </a:p>
          <a:p>
            <a:pPr>
              <a:buNone/>
            </a:pPr>
            <a:r>
              <a:rPr lang="en-US" dirty="0" smtClean="0"/>
              <a:t>Run the program using </a:t>
            </a:r>
            <a:r>
              <a:rPr lang="en-US" dirty="0" err="1" smtClean="0"/>
              <a:t>xtrace</a:t>
            </a:r>
            <a:r>
              <a:rPr lang="en-US" dirty="0" smtClean="0"/>
              <a:t> option on the command line</a:t>
            </a:r>
          </a:p>
          <a:p>
            <a:r>
              <a:rPr lang="en-US" b="1" dirty="0" err="1" smtClean="0"/>
              <a:t>ksh</a:t>
            </a:r>
            <a:r>
              <a:rPr lang="en-US" b="1" dirty="0" smtClean="0"/>
              <a:t>  -o verbose   fileanme.ksh</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25470"/>
          </a:xfrm>
        </p:spPr>
        <p:txBody>
          <a:bodyPr>
            <a:normAutofit fontScale="90000"/>
          </a:bodyPr>
          <a:lstStyle/>
          <a:p>
            <a:r>
              <a:rPr lang="en-US" dirty="0" smtClean="0"/>
              <a:t/>
            </a:r>
            <a:br>
              <a:rPr lang="en-US" dirty="0" smtClean="0"/>
            </a:br>
            <a:r>
              <a:rPr lang="en-GB" b="1" dirty="0" smtClean="0"/>
              <a:t> Child Shell Execution</a:t>
            </a:r>
            <a:endParaRPr lang="en-US" dirty="0"/>
          </a:p>
        </p:txBody>
      </p:sp>
      <p:sp>
        <p:nvSpPr>
          <p:cNvPr id="3" name="Content Placeholder 2"/>
          <p:cNvSpPr>
            <a:spLocks noGrp="1"/>
          </p:cNvSpPr>
          <p:nvPr>
            <p:ph sz="quarter" idx="1"/>
          </p:nvPr>
        </p:nvSpPr>
        <p:spPr>
          <a:xfrm>
            <a:off x="914400" y="1142984"/>
            <a:ext cx="7772400" cy="4876816"/>
          </a:xfrm>
        </p:spPr>
        <p:txBody>
          <a:bodyPr/>
          <a:lstStyle/>
          <a:p>
            <a:pPr algn="just"/>
            <a:r>
              <a:rPr lang="en-GB" dirty="0" smtClean="0"/>
              <a:t>To ensure that the script is properly executed, we can create a child shell and execute it in the new shell. This is done by specifying the shell before the script name as in the following example:</a:t>
            </a:r>
            <a:endParaRPr lang="en-US" dirty="0" smtClean="0"/>
          </a:p>
          <a:p>
            <a:pPr algn="just"/>
            <a:endParaRPr lang="en-US" dirty="0" smtClean="0"/>
          </a:p>
          <a:p>
            <a:pPr algn="just"/>
            <a:r>
              <a:rPr lang="en-GB" b="1" i="1" dirty="0" smtClean="0"/>
              <a:t>$ </a:t>
            </a:r>
            <a:r>
              <a:rPr lang="en-GB" b="1" i="1" dirty="0" err="1" smtClean="0"/>
              <a:t>ksh</a:t>
            </a:r>
            <a:r>
              <a:rPr lang="en-GB" b="1" i="1" dirty="0" smtClean="0"/>
              <a:t> </a:t>
            </a:r>
            <a:r>
              <a:rPr lang="en-GB" b="1" i="1" dirty="0" err="1" smtClean="0"/>
              <a:t>script_name</a:t>
            </a:r>
            <a:endParaRPr lang="en-GB" b="1" i="1" dirty="0" smtClean="0"/>
          </a:p>
          <a:p>
            <a:pPr algn="just"/>
            <a:r>
              <a:rPr lang="en-GB" b="1" dirty="0" smtClean="0"/>
              <a:t>In this case, the interpreter designator line is not needed</a:t>
            </a:r>
            <a:r>
              <a:rPr lang="en-GB" dirty="0" smtClean="0"/>
              <a:t>, but the user needs to know which shell the script requires.</a:t>
            </a:r>
            <a:endParaRPr lang="en-US" dirty="0" smtClean="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1592</TotalTime>
  <Words>3475</Words>
  <Application>Microsoft Office PowerPoint</Application>
  <PresentationFormat>On-screen Show (4:3)</PresentationFormat>
  <Paragraphs>534</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Equity</vt:lpstr>
      <vt:lpstr>KORN SHELL PROGRAMMING</vt:lpstr>
      <vt:lpstr>Slide 2</vt:lpstr>
      <vt:lpstr>Shell Script</vt:lpstr>
      <vt:lpstr>Interpreter Designator Line </vt:lpstr>
      <vt:lpstr>Comments</vt:lpstr>
      <vt:lpstr>Commands</vt:lpstr>
      <vt:lpstr>      Executing the Script</vt:lpstr>
      <vt:lpstr>  Independent Command</vt:lpstr>
      <vt:lpstr>  Child Shell Execution</vt:lpstr>
      <vt:lpstr>  Arguments and Positional Parameters   Arguments and Positional Parameters   Arguments and Positional Parameters   Arguments and Positional Parameters   Arguments and Positional Parameters     Arguments and Positional Parameters</vt:lpstr>
      <vt:lpstr>Slide 11</vt:lpstr>
      <vt:lpstr>Expressions</vt:lpstr>
      <vt:lpstr>  Mathematical Expressions</vt:lpstr>
      <vt:lpstr>Slide 14</vt:lpstr>
      <vt:lpstr>Slide 15</vt:lpstr>
      <vt:lpstr>let command</vt:lpstr>
      <vt:lpstr>  Relational Expressions</vt:lpstr>
      <vt:lpstr>Slide 18</vt:lpstr>
      <vt:lpstr>Slide 19</vt:lpstr>
      <vt:lpstr>File Expressions </vt:lpstr>
      <vt:lpstr>Slide 21</vt:lpstr>
      <vt:lpstr>Slide 22</vt:lpstr>
      <vt:lpstr>Logical Expressions  </vt:lpstr>
      <vt:lpstr>Expression summary</vt:lpstr>
      <vt:lpstr>Decisions: Making Selections </vt:lpstr>
      <vt:lpstr>  if-then-else</vt:lpstr>
      <vt:lpstr>Slide 27</vt:lpstr>
      <vt:lpstr>Slide 28</vt:lpstr>
      <vt:lpstr>Slide 29</vt:lpstr>
      <vt:lpstr>  if without else</vt:lpstr>
      <vt:lpstr>Slide 31</vt:lpstr>
      <vt:lpstr>  else without if; Null Command</vt:lpstr>
      <vt:lpstr>  Nested if Statements</vt:lpstr>
      <vt:lpstr>Slide 34</vt:lpstr>
      <vt:lpstr>  Multiway selection</vt:lpstr>
      <vt:lpstr>Case Syntax </vt:lpstr>
      <vt:lpstr>Slide 37</vt:lpstr>
      <vt:lpstr>Slide 38</vt:lpstr>
      <vt:lpstr>  Repetition</vt:lpstr>
      <vt:lpstr>  Command-Controlled Loops</vt:lpstr>
      <vt:lpstr>The while loop</vt:lpstr>
      <vt:lpstr>While syntax</vt:lpstr>
      <vt:lpstr>Slide 43</vt:lpstr>
      <vt:lpstr>  The until loop</vt:lpstr>
      <vt:lpstr>Slide 45</vt:lpstr>
      <vt:lpstr>  List- Controlled Loops</vt:lpstr>
      <vt:lpstr>  The for-in Loop  </vt:lpstr>
      <vt:lpstr>Slide 48</vt:lpstr>
      <vt:lpstr>  select Loop  </vt:lpstr>
      <vt:lpstr>Slide 50</vt:lpstr>
      <vt:lpstr>  Loop Redirection</vt:lpstr>
      <vt:lpstr>input redirection</vt:lpstr>
      <vt:lpstr>  Output Redirection</vt:lpstr>
      <vt:lpstr>  Loop Piping</vt:lpstr>
      <vt:lpstr>  Input Piping</vt:lpstr>
      <vt:lpstr>Slide 56</vt:lpstr>
      <vt:lpstr>  Output Piping</vt:lpstr>
      <vt:lpstr>Slide 58</vt:lpstr>
      <vt:lpstr>Other Loop Control Statements </vt:lpstr>
      <vt:lpstr>  Special Parameters and Variables</vt:lpstr>
      <vt:lpstr>Slide 61</vt:lpstr>
      <vt:lpstr>Slide 62</vt:lpstr>
      <vt:lpstr>  All Parameters ($* and $@)</vt:lpstr>
      <vt:lpstr>Slide 64</vt:lpstr>
      <vt:lpstr>Slide 65</vt:lpstr>
      <vt:lpstr>Slide 66</vt:lpstr>
      <vt:lpstr>Slide 67</vt:lpstr>
      <vt:lpstr>input field separator  (IFS)</vt:lpstr>
      <vt:lpstr>Slide 69</vt:lpstr>
      <vt:lpstr>changing positional parameters</vt:lpstr>
      <vt:lpstr>Slide 71</vt:lpstr>
      <vt:lpstr>shift command</vt:lpstr>
      <vt:lpstr>Slide 73</vt:lpstr>
      <vt:lpstr>Argument Validation</vt:lpstr>
      <vt:lpstr>fixed number of arguments</vt:lpstr>
      <vt:lpstr>minimum number of arguments</vt:lpstr>
      <vt:lpstr>Debugging Scripts</vt:lpstr>
      <vt:lpstr>Slide 78</vt:lpstr>
      <vt:lpstr>Debug options included in the script</vt:lpstr>
      <vt:lpstr>Debug options included on the command 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KORN SHELL PROGRAMMING</dc:title>
  <dc:creator>SAMSUNG</dc:creator>
  <cp:lastModifiedBy>user</cp:lastModifiedBy>
  <cp:revision>90</cp:revision>
  <dcterms:created xsi:type="dcterms:W3CDTF">2014-03-28T14:53:49Z</dcterms:created>
  <dcterms:modified xsi:type="dcterms:W3CDTF">2017-03-30T03:46:36Z</dcterms:modified>
</cp:coreProperties>
</file>