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71" r:id="rId6"/>
    <p:sldId id="272" r:id="rId7"/>
    <p:sldId id="273" r:id="rId8"/>
    <p:sldId id="262" r:id="rId9"/>
    <p:sldId id="263" r:id="rId10"/>
    <p:sldId id="265" r:id="rId11"/>
    <p:sldId id="266"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94615" autoAdjust="0"/>
  </p:normalViewPr>
  <p:slideViewPr>
    <p:cSldViewPr>
      <p:cViewPr varScale="1">
        <p:scale>
          <a:sx n="47" d="100"/>
          <a:sy n="47" d="100"/>
        </p:scale>
        <p:origin x="-1176" y="-90"/>
      </p:cViewPr>
      <p:guideLst>
        <p:guide orient="horz" pos="2160"/>
        <p:guide pos="2880"/>
      </p:guideLst>
    </p:cSldViewPr>
  </p:slideViewPr>
  <p:outlineViewPr>
    <p:cViewPr>
      <p:scale>
        <a:sx n="33" d="100"/>
        <a:sy n="33" d="100"/>
      </p:scale>
      <p:origin x="0" y="219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5A01A-5821-4D6A-9C0A-81E4D292006D}" type="datetimeFigureOut">
              <a:rPr lang="en-US" smtClean="0"/>
              <a:pPr/>
              <a:t>5/7/2015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4AB37D-6D58-425B-A9B7-412632AA7C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p:nvPr>
        </p:nvSpPr>
        <p:spPr>
          <a:noFill/>
        </p:spPr>
        <p:txBody>
          <a:bodyPr/>
          <a:lstStyle/>
          <a:p>
            <a:fld id="{8996ACDC-8CC7-4306-AE06-15E5502E054F}" type="slidenum">
              <a:rPr lang="en-US" smtClean="0"/>
              <a:pPr/>
              <a:t>8</a:t>
            </a:fld>
            <a:endParaRPr lang="en-US" smtClean="0"/>
          </a:p>
        </p:txBody>
      </p:sp>
      <p:sp>
        <p:nvSpPr>
          <p:cNvPr id="54275"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9A121A7-15A9-4EE7-A435-DC2B518CC5B5}" type="slidenum">
              <a:rPr lang="en-US" sz="1200" b="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b="0">
              <a:solidFill>
                <a:srgbClr val="000000"/>
              </a:solidFill>
              <a:latin typeface="Times New Roman" pitchFamily="16" charset="0"/>
              <a:ea typeface="DejaVu Sans" charset="0"/>
              <a:cs typeface="DejaVu Sans" charset="0"/>
            </a:endParaRPr>
          </a:p>
        </p:txBody>
      </p:sp>
      <p:sp>
        <p:nvSpPr>
          <p:cNvPr id="5427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4277" name="Rectangle 3"/>
          <p:cNvSpPr>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p:nvPr>
        </p:nvSpPr>
        <p:spPr>
          <a:noFill/>
        </p:spPr>
        <p:txBody>
          <a:bodyPr/>
          <a:lstStyle/>
          <a:p>
            <a:fld id="{7CFB4B60-EA4E-4E27-8E82-197C914DD0CC}" type="slidenum">
              <a:rPr lang="en-US" smtClean="0"/>
              <a:pPr/>
              <a:t>9</a:t>
            </a:fld>
            <a:endParaRPr lang="en-US" smtClean="0"/>
          </a:p>
        </p:txBody>
      </p:sp>
      <p:sp>
        <p:nvSpPr>
          <p:cNvPr id="55299"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D9AE14D-E37C-4DCA-BFDA-32158B4659F9}" type="slidenum">
              <a:rPr lang="en-US" sz="1200" b="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b="0">
              <a:solidFill>
                <a:srgbClr val="000000"/>
              </a:solidFill>
              <a:latin typeface="Times New Roman" pitchFamily="16" charset="0"/>
              <a:ea typeface="DejaVu Sans" charset="0"/>
              <a:cs typeface="DejaVu Sans" charset="0"/>
            </a:endParaRPr>
          </a:p>
        </p:txBody>
      </p:sp>
      <p:sp>
        <p:nvSpPr>
          <p:cNvPr id="5530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5301" name="Rectangle 3"/>
          <p:cNvSpPr>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6B793C-A148-492B-A24B-6968E52295EC}"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DD7B1-6A1D-4ECC-9DF1-F0A19EC957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793C-A148-492B-A24B-6968E52295EC}"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DD7B1-6A1D-4ECC-9DF1-F0A19EC957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793C-A148-492B-A24B-6968E52295EC}"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DD7B1-6A1D-4ECC-9DF1-F0A19EC95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793C-A148-492B-A24B-6968E52295EC}"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DD7B1-6A1D-4ECC-9DF1-F0A19EC95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B793C-A148-492B-A24B-6968E52295EC}"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DD7B1-6A1D-4ECC-9DF1-F0A19EC957A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6B793C-A148-492B-A24B-6968E52295EC}" type="datetimeFigureOut">
              <a:rPr lang="en-US" smtClean="0"/>
              <a:pPr/>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DD7B1-6A1D-4ECC-9DF1-F0A19EC957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6B793C-A148-492B-A24B-6968E52295EC}" type="datetimeFigureOut">
              <a:rPr lang="en-US" smtClean="0"/>
              <a:pPr/>
              <a:t>5/7/2015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CDD7B1-6A1D-4ECC-9DF1-F0A19EC957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6B793C-A148-492B-A24B-6968E52295EC}" type="datetimeFigureOut">
              <a:rPr lang="en-US" smtClean="0"/>
              <a:pPr/>
              <a:t>5/7/2015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DD7B1-6A1D-4ECC-9DF1-F0A19EC957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B793C-A148-492B-A24B-6968E52295EC}" type="datetimeFigureOut">
              <a:rPr lang="en-US" smtClean="0"/>
              <a:pPr/>
              <a:t>5/7/2015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CDD7B1-6A1D-4ECC-9DF1-F0A19EC957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B793C-A148-492B-A24B-6968E52295EC}" type="datetimeFigureOut">
              <a:rPr lang="en-US" smtClean="0"/>
              <a:pPr/>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DD7B1-6A1D-4ECC-9DF1-F0A19EC957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B793C-A148-492B-A24B-6968E52295EC}" type="datetimeFigureOut">
              <a:rPr lang="en-US" smtClean="0"/>
              <a:pPr/>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DD7B1-6A1D-4ECC-9DF1-F0A19EC957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B793C-A148-492B-A24B-6968E52295EC}" type="datetimeFigureOut">
              <a:rPr lang="en-US" smtClean="0"/>
              <a:pPr/>
              <a:t>5/7/2015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DD7B1-6A1D-4ECC-9DF1-F0A19EC95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archnetworking.techtarget.com/definition/gatewa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webopedia.com/TERM/D/domain_name.html" TargetMode="External"/><Relationship Id="rId2" Type="http://schemas.openxmlformats.org/officeDocument/2006/relationships/hyperlink" Target="http://www.webopedia.com/TERM/I/Internet.html" TargetMode="External"/><Relationship Id="rId1" Type="http://schemas.openxmlformats.org/officeDocument/2006/relationships/slideLayout" Target="../slideLayouts/slideLayout2.xml"/><Relationship Id="rId4" Type="http://schemas.openxmlformats.org/officeDocument/2006/relationships/hyperlink" Target="http://www.webopedia.com/TERM/I/IP_address.html"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whatis.techtarget.com/definition/proxy-serv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archstorage.techtarget.com/definition/cach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NUL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MANAGEMENT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Resolution Protocol (ARP)</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latin typeface="Perpetua" pitchFamily="18" charset="0"/>
              </a:rPr>
              <a:t>Address Resolution Protocol (ARP) is a protocol for mapping an Internet Protocol address (IP address) to a physical machine address that is recognized in the local network</a:t>
            </a:r>
          </a:p>
          <a:p>
            <a:pPr algn="just"/>
            <a:r>
              <a:rPr lang="en-US" dirty="0" smtClean="0">
                <a:latin typeface="Perpetua" pitchFamily="18" charset="0"/>
              </a:rPr>
              <a:t>A table, usually called the ARP cache, is used to maintain a correlation between each MAC address and its corresponding IP address. ARP provides the protocol rules for making this correlation and providing address conversion in both directions.</a:t>
            </a:r>
          </a:p>
          <a:p>
            <a:pPr algn="just"/>
            <a:endParaRPr lang="en-US" dirty="0">
              <a:latin typeface="Perpetu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r>
              <a:rPr lang="en-US" dirty="0" smtClean="0">
                <a:latin typeface="Perpetua" pitchFamily="18" charset="0"/>
              </a:rPr>
              <a:t>When an incoming packet destined for a host machine on a particular local area network arrives at a </a:t>
            </a:r>
            <a:r>
              <a:rPr lang="en-US" dirty="0" smtClean="0">
                <a:latin typeface="Perpetua" pitchFamily="18" charset="0"/>
                <a:hlinkClick r:id="rId2"/>
              </a:rPr>
              <a:t>gateway</a:t>
            </a:r>
            <a:r>
              <a:rPr lang="en-US" dirty="0" smtClean="0">
                <a:latin typeface="Perpetua" pitchFamily="18" charset="0"/>
              </a:rPr>
              <a:t>, the gateway asks the ARP program to find a physical host or MAC address that matches the IP address.</a:t>
            </a:r>
          </a:p>
          <a:p>
            <a:pPr algn="just"/>
            <a:r>
              <a:rPr lang="en-US" dirty="0" smtClean="0">
                <a:latin typeface="Perpetua" pitchFamily="18" charset="0"/>
              </a:rPr>
              <a:t>The ARP program looks in the ARP cache and, if it finds the address, provides it so that the packet can be converted to the right packet length and format and sent to the machine.</a:t>
            </a:r>
            <a:endParaRPr lang="en-US" dirty="0">
              <a:latin typeface="Perpetu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DNS</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Perpetua" pitchFamily="18" charset="0"/>
              </a:rPr>
              <a:t> </a:t>
            </a:r>
            <a:r>
              <a:rPr lang="en-US" b="1" i="1" dirty="0" smtClean="0">
                <a:latin typeface="Perpetua" pitchFamily="18" charset="0"/>
              </a:rPr>
              <a:t>D</a:t>
            </a:r>
            <a:r>
              <a:rPr lang="en-US" i="1" dirty="0" smtClean="0">
                <a:latin typeface="Perpetua" pitchFamily="18" charset="0"/>
              </a:rPr>
              <a:t>omain </a:t>
            </a:r>
            <a:r>
              <a:rPr lang="en-US" b="1" i="1" dirty="0" smtClean="0">
                <a:latin typeface="Perpetua" pitchFamily="18" charset="0"/>
              </a:rPr>
              <a:t>N</a:t>
            </a:r>
            <a:r>
              <a:rPr lang="en-US" i="1" dirty="0" smtClean="0">
                <a:latin typeface="Perpetua" pitchFamily="18" charset="0"/>
              </a:rPr>
              <a:t>ame </a:t>
            </a:r>
            <a:r>
              <a:rPr lang="en-US" b="1" i="1" dirty="0" smtClean="0">
                <a:latin typeface="Perpetua" pitchFamily="18" charset="0"/>
              </a:rPr>
              <a:t>S</a:t>
            </a:r>
            <a:r>
              <a:rPr lang="en-US" i="1" dirty="0" smtClean="0">
                <a:latin typeface="Perpetua" pitchFamily="18" charset="0"/>
              </a:rPr>
              <a:t>ystem</a:t>
            </a:r>
            <a:r>
              <a:rPr lang="en-US" dirty="0" smtClean="0">
                <a:latin typeface="Perpetua" pitchFamily="18" charset="0"/>
              </a:rPr>
              <a:t> (or </a:t>
            </a:r>
            <a:r>
              <a:rPr lang="en-US" b="1" i="1" dirty="0" smtClean="0">
                <a:latin typeface="Perpetua" pitchFamily="18" charset="0"/>
              </a:rPr>
              <a:t>S</a:t>
            </a:r>
            <a:r>
              <a:rPr lang="en-US" i="1" dirty="0" smtClean="0">
                <a:latin typeface="Perpetua" pitchFamily="18" charset="0"/>
              </a:rPr>
              <a:t>ervice</a:t>
            </a:r>
            <a:r>
              <a:rPr lang="en-US" dirty="0" smtClean="0">
                <a:latin typeface="Perpetua" pitchFamily="18" charset="0"/>
              </a:rPr>
              <a:t> or </a:t>
            </a:r>
            <a:r>
              <a:rPr lang="en-US" b="1" i="1" dirty="0" smtClean="0">
                <a:latin typeface="Perpetua" pitchFamily="18" charset="0"/>
              </a:rPr>
              <a:t>S</a:t>
            </a:r>
            <a:r>
              <a:rPr lang="en-US" i="1" dirty="0" smtClean="0">
                <a:latin typeface="Perpetua" pitchFamily="18" charset="0"/>
              </a:rPr>
              <a:t>erver</a:t>
            </a:r>
            <a:r>
              <a:rPr lang="en-US" dirty="0" smtClean="0">
                <a:latin typeface="Perpetua" pitchFamily="18" charset="0"/>
              </a:rPr>
              <a:t>), an </a:t>
            </a:r>
            <a:r>
              <a:rPr lang="en-US" dirty="0" smtClean="0">
                <a:latin typeface="Perpetua" pitchFamily="18" charset="0"/>
                <a:hlinkClick r:id="rId2"/>
              </a:rPr>
              <a:t>Internet</a:t>
            </a:r>
            <a:r>
              <a:rPr lang="en-US" dirty="0" smtClean="0">
                <a:latin typeface="Perpetua" pitchFamily="18" charset="0"/>
              </a:rPr>
              <a:t> service that translates </a:t>
            </a:r>
            <a:r>
              <a:rPr lang="en-US" i="1" dirty="0" smtClean="0">
                <a:latin typeface="Perpetua" pitchFamily="18" charset="0"/>
                <a:hlinkClick r:id="rId3"/>
              </a:rPr>
              <a:t>domain names</a:t>
            </a:r>
            <a:r>
              <a:rPr lang="en-US" dirty="0" smtClean="0">
                <a:latin typeface="Perpetua" pitchFamily="18" charset="0"/>
              </a:rPr>
              <a:t> into IP addresses. Because domain names are alphabetic, they're easier to remember. </a:t>
            </a:r>
          </a:p>
          <a:p>
            <a:pPr algn="just"/>
            <a:r>
              <a:rPr lang="en-US" dirty="0" smtClean="0">
                <a:latin typeface="Perpetua" pitchFamily="18" charset="0"/>
              </a:rPr>
              <a:t>The Internet however, is really based on </a:t>
            </a:r>
            <a:r>
              <a:rPr lang="en-US" dirty="0" smtClean="0">
                <a:latin typeface="Perpetua" pitchFamily="18" charset="0"/>
                <a:hlinkClick r:id="rId4"/>
              </a:rPr>
              <a:t>IP addresses</a:t>
            </a:r>
            <a:r>
              <a:rPr lang="en-US" dirty="0" smtClean="0">
                <a:latin typeface="Perpetua" pitchFamily="18" charset="0"/>
              </a:rPr>
              <a:t>. Every time you use a domain name, therefore, a DNS service must translate the name into the corresponding IP address. </a:t>
            </a:r>
          </a:p>
          <a:p>
            <a:pPr algn="just"/>
            <a:r>
              <a:rPr lang="en-US" dirty="0" smtClean="0">
                <a:latin typeface="Perpetua" pitchFamily="18" charset="0"/>
              </a:rPr>
              <a:t>For example, the domain name </a:t>
            </a:r>
            <a:r>
              <a:rPr lang="en-US" i="1" dirty="0" smtClean="0">
                <a:latin typeface="Perpetua" pitchFamily="18" charset="0"/>
              </a:rPr>
              <a:t>www.example.com</a:t>
            </a:r>
            <a:r>
              <a:rPr lang="en-US" dirty="0" smtClean="0">
                <a:latin typeface="Perpetua" pitchFamily="18" charset="0"/>
              </a:rPr>
              <a:t> might translate to</a:t>
            </a:r>
            <a:r>
              <a:rPr lang="en-US" i="1" dirty="0" smtClean="0">
                <a:latin typeface="Perpetua" pitchFamily="18" charset="0"/>
              </a:rPr>
              <a:t>198.105.232.4</a:t>
            </a:r>
            <a:r>
              <a:rPr lang="en-US" dirty="0" smtClean="0">
                <a:latin typeface="Perpetua" pitchFamily="18" charset="0"/>
              </a:rPr>
              <a:t>.</a:t>
            </a:r>
            <a:endParaRPr lang="en-US" dirty="0">
              <a:latin typeface="Perpetu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SQUID</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Perpetua" pitchFamily="18" charset="0"/>
              </a:rPr>
              <a:t>Squid is a Unix-based </a:t>
            </a:r>
            <a:r>
              <a:rPr lang="en-US" u="sng" dirty="0" smtClean="0">
                <a:latin typeface="Perpetua" pitchFamily="18" charset="0"/>
                <a:hlinkClick r:id="rId2"/>
              </a:rPr>
              <a:t>proxy server</a:t>
            </a:r>
            <a:r>
              <a:rPr lang="en-US" dirty="0" smtClean="0">
                <a:latin typeface="Perpetua" pitchFamily="18" charset="0"/>
              </a:rPr>
              <a:t> that caches Internet content closer to a requestor than its original point of origin. </a:t>
            </a:r>
          </a:p>
          <a:p>
            <a:pPr algn="just"/>
            <a:r>
              <a:rPr lang="en-US" dirty="0" smtClean="0">
                <a:latin typeface="Perpetua" pitchFamily="18" charset="0"/>
              </a:rPr>
              <a:t>Caching frequently requested Web pages, media files and other content accelerates response time and reduces bandwidth congestion.</a:t>
            </a:r>
            <a:endParaRPr lang="en-US" dirty="0">
              <a:latin typeface="Perpetu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sz="2800" dirty="0" smtClean="0">
                <a:latin typeface="Perpetua" pitchFamily="18" charset="0"/>
              </a:rPr>
              <a:t>A Squid proxy server is generally installed on a separate server than the Web server with the original files. </a:t>
            </a:r>
          </a:p>
          <a:p>
            <a:pPr algn="just"/>
            <a:r>
              <a:rPr lang="en-US" sz="2800" dirty="0" smtClean="0">
                <a:latin typeface="Perpetua" pitchFamily="18" charset="0"/>
              </a:rPr>
              <a:t>Squid works by tracking object use over the network. Squid will initially act as an intermediary, simply passing the client's request on to the server and saving a copy of the requested object. </a:t>
            </a:r>
          </a:p>
          <a:p>
            <a:pPr algn="just"/>
            <a:r>
              <a:rPr lang="en-US" sz="2800" dirty="0" smtClean="0">
                <a:latin typeface="Perpetua" pitchFamily="18" charset="0"/>
              </a:rPr>
              <a:t>If the same client or multiple clients request the same object before it expires from Squid's </a:t>
            </a:r>
            <a:r>
              <a:rPr lang="en-US" sz="2800" u="sng" dirty="0" smtClean="0">
                <a:latin typeface="Perpetua" pitchFamily="18" charset="0"/>
                <a:hlinkClick r:id="rId2"/>
              </a:rPr>
              <a:t>cache</a:t>
            </a:r>
            <a:r>
              <a:rPr lang="en-US" sz="2800" dirty="0" smtClean="0">
                <a:latin typeface="Perpetua" pitchFamily="18" charset="0"/>
              </a:rPr>
              <a:t>, Squid can then immediately serve it, accelerating the download and saving bandwidth.</a:t>
            </a:r>
            <a:endParaRPr lang="en-US" sz="2800" dirty="0">
              <a:latin typeface="Perpetu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Network management tools</a:t>
            </a:r>
            <a:r>
              <a:rPr lang="en-IN" dirty="0" smtClean="0"/>
              <a:t/>
            </a:r>
            <a:br>
              <a:rPr lang="en-IN" dirty="0" smtClean="0"/>
            </a:br>
            <a:endParaRPr lang="en-IN" dirty="0"/>
          </a:p>
        </p:txBody>
      </p:sp>
      <p:sp>
        <p:nvSpPr>
          <p:cNvPr id="3" name="Content Placeholder 2"/>
          <p:cNvSpPr>
            <a:spLocks noGrp="1"/>
          </p:cNvSpPr>
          <p:nvPr>
            <p:ph sz="quarter" idx="1"/>
          </p:nvPr>
        </p:nvSpPr>
        <p:spPr>
          <a:xfrm>
            <a:off x="457200" y="1646237"/>
            <a:ext cx="8229600" cy="4525963"/>
          </a:xfrm>
        </p:spPr>
        <p:txBody>
          <a:bodyPr/>
          <a:lstStyle/>
          <a:p>
            <a:pPr algn="just"/>
            <a:r>
              <a:rPr lang="en-GB" dirty="0" smtClean="0">
                <a:latin typeface="Perpetua" pitchFamily="18" charset="0"/>
              </a:rPr>
              <a:t>When you work in a distributed environment then you need to communicate with remote users and you also need to access remote  machines.. </a:t>
            </a:r>
          </a:p>
          <a:p>
            <a:pPr algn="just"/>
            <a:r>
              <a:rPr lang="en-GB" dirty="0" smtClean="0">
                <a:latin typeface="Perpetua" pitchFamily="18" charset="0"/>
              </a:rPr>
              <a:t>There are several Unix utilities which are especially useful for users computing in a networked distributed environment.</a:t>
            </a:r>
            <a:endParaRPr lang="en-IN" dirty="0" smtClean="0">
              <a:latin typeface="Perpetua" pitchFamily="18" charset="0"/>
            </a:endParaRPr>
          </a:p>
          <a:p>
            <a:pPr algn="just">
              <a:buNone/>
            </a:pPr>
            <a:endParaRPr lang="en-IN" dirty="0" smtClean="0">
              <a:latin typeface="Perpetua" pitchFamily="18" charset="0"/>
            </a:endParaRPr>
          </a:p>
          <a:p>
            <a:pPr algn="just"/>
            <a:endParaRPr lang="en-IN" dirty="0">
              <a:latin typeface="Perpetu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The ping utility</a:t>
            </a:r>
            <a:r>
              <a:rPr lang="en-IN" dirty="0" smtClean="0"/>
              <a:t/>
            </a:r>
            <a:br>
              <a:rPr lang="en-IN" dirty="0" smtClean="0"/>
            </a:br>
            <a:r>
              <a:rPr lang="en-IN" dirty="0" smtClean="0"/>
              <a:t>	</a:t>
            </a:r>
            <a:endParaRPr lang="en-IN" dirty="0"/>
          </a:p>
        </p:txBody>
      </p:sp>
      <p:sp>
        <p:nvSpPr>
          <p:cNvPr id="3" name="Content Placeholder 2"/>
          <p:cNvSpPr>
            <a:spLocks noGrp="1"/>
          </p:cNvSpPr>
          <p:nvPr>
            <p:ph sz="quarter" idx="1"/>
          </p:nvPr>
        </p:nvSpPr>
        <p:spPr>
          <a:xfrm>
            <a:off x="457200" y="1066800"/>
            <a:ext cx="8229600" cy="5059363"/>
          </a:xfrm>
        </p:spPr>
        <p:txBody>
          <a:bodyPr>
            <a:normAutofit fontScale="92500" lnSpcReduction="10000"/>
          </a:bodyPr>
          <a:lstStyle/>
          <a:p>
            <a:pPr algn="just"/>
            <a:r>
              <a:rPr lang="en-US" dirty="0" smtClean="0">
                <a:latin typeface="Perpetua" pitchFamily="18" charset="0"/>
              </a:rPr>
              <a:t>The ping command send an echo request to a host available on the network. Using this command we can check if our remote host is responding well or not</a:t>
            </a:r>
          </a:p>
          <a:p>
            <a:pPr algn="just"/>
            <a:r>
              <a:rPr lang="en-US" dirty="0" smtClean="0">
                <a:latin typeface="Perpetua" pitchFamily="18" charset="0"/>
              </a:rPr>
              <a:t>ping command checks whether the connection with a remote host </a:t>
            </a:r>
            <a:r>
              <a:rPr lang="en-US" smtClean="0">
                <a:latin typeface="Perpetua" pitchFamily="18" charset="0"/>
              </a:rPr>
              <a:t>is working</a:t>
            </a:r>
            <a:endParaRPr lang="en-US" dirty="0" smtClean="0">
              <a:latin typeface="Perpetua" pitchFamily="18" charset="0"/>
            </a:endParaRPr>
          </a:p>
          <a:p>
            <a:pPr algn="just"/>
            <a:r>
              <a:rPr lang="en-GB" dirty="0" smtClean="0">
                <a:latin typeface="Perpetua" pitchFamily="18" charset="0"/>
              </a:rPr>
              <a:t>The ping command is useful for</a:t>
            </a:r>
            <a:endParaRPr lang="en-IN" dirty="0" smtClean="0">
              <a:latin typeface="Perpetua" pitchFamily="18" charset="0"/>
            </a:endParaRPr>
          </a:p>
          <a:p>
            <a:pPr lvl="0" algn="just"/>
            <a:r>
              <a:rPr lang="en-GB" dirty="0" smtClean="0">
                <a:latin typeface="Perpetua" pitchFamily="18" charset="0"/>
              </a:rPr>
              <a:t>Tracking and isolating hardware and software problems</a:t>
            </a:r>
            <a:endParaRPr lang="en-IN" dirty="0" smtClean="0">
              <a:latin typeface="Perpetua" pitchFamily="18" charset="0"/>
            </a:endParaRPr>
          </a:p>
          <a:p>
            <a:pPr lvl="0" algn="just"/>
            <a:r>
              <a:rPr lang="en-GB" dirty="0" smtClean="0">
                <a:latin typeface="Perpetua" pitchFamily="18" charset="0"/>
              </a:rPr>
              <a:t>Determining the status of the network and various foreign hosts </a:t>
            </a:r>
            <a:endParaRPr lang="en-IN" dirty="0" smtClean="0">
              <a:latin typeface="Perpetua" pitchFamily="18" charset="0"/>
            </a:endParaRPr>
          </a:p>
          <a:p>
            <a:pPr lvl="0" algn="just"/>
            <a:r>
              <a:rPr lang="en-GB" dirty="0" smtClean="0">
                <a:latin typeface="Perpetua" pitchFamily="18" charset="0"/>
              </a:rPr>
              <a:t>Testing, measuring and managing networks.</a:t>
            </a:r>
            <a:endParaRPr lang="en-IN" dirty="0" smtClean="0">
              <a:latin typeface="Perpetua" pitchFamily="18" charset="0"/>
            </a:endParaRPr>
          </a:p>
          <a:p>
            <a:pPr algn="just"/>
            <a:endParaRPr lang="en-IN" dirty="0">
              <a:latin typeface="Perpetu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19800"/>
          </a:xfrm>
        </p:spPr>
        <p:txBody>
          <a:bodyPr>
            <a:normAutofit fontScale="92500" lnSpcReduction="10000"/>
          </a:bodyPr>
          <a:lstStyle/>
          <a:p>
            <a:r>
              <a:rPr lang="en-GB" dirty="0" smtClean="0">
                <a:latin typeface="Perpetua" pitchFamily="18" charset="0"/>
              </a:rPr>
              <a:t>In a ping command, we use a remote host’s name or IP address as argument. </a:t>
            </a:r>
            <a:endParaRPr lang="en-IN" dirty="0" smtClean="0">
              <a:latin typeface="Perpetua" pitchFamily="18" charset="0"/>
            </a:endParaRPr>
          </a:p>
          <a:p>
            <a:pPr>
              <a:buNone/>
            </a:pPr>
            <a:r>
              <a:rPr lang="en-GB" dirty="0" smtClean="0">
                <a:latin typeface="Perpetua" pitchFamily="18" charset="0"/>
              </a:rPr>
              <a:t>	</a:t>
            </a:r>
            <a:r>
              <a:rPr lang="en-GB" dirty="0" smtClean="0">
                <a:solidFill>
                  <a:srgbClr val="FF0000"/>
                </a:solidFill>
                <a:latin typeface="Perpetua" pitchFamily="18" charset="0"/>
              </a:rPr>
              <a:t>ping 192.168.0.150</a:t>
            </a:r>
          </a:p>
          <a:p>
            <a:pPr>
              <a:buNone/>
            </a:pPr>
            <a:r>
              <a:rPr lang="en-GB" dirty="0" smtClean="0">
                <a:latin typeface="Perpetua" pitchFamily="18" charset="0"/>
              </a:rPr>
              <a:t>Sample output is given below:</a:t>
            </a:r>
          </a:p>
          <a:p>
            <a:r>
              <a:rPr lang="en-GB" dirty="0" smtClean="0">
                <a:latin typeface="Perpetua" pitchFamily="18" charset="0"/>
              </a:rPr>
              <a:t>PING 192.168.0.150 (192.168.0.150) 56(84) bytes of data.</a:t>
            </a:r>
            <a:endParaRPr lang="en-IN" dirty="0" smtClean="0">
              <a:latin typeface="Perpetua" pitchFamily="18" charset="0"/>
            </a:endParaRPr>
          </a:p>
          <a:p>
            <a:r>
              <a:rPr lang="en-GB" dirty="0" smtClean="0">
                <a:latin typeface="Perpetua" pitchFamily="18" charset="0"/>
              </a:rPr>
              <a:t>64 bytes from 192.168.0.150: </a:t>
            </a:r>
            <a:r>
              <a:rPr lang="en-GB" dirty="0" err="1" smtClean="0">
                <a:latin typeface="Perpetua" pitchFamily="18" charset="0"/>
              </a:rPr>
              <a:t>icmp_req</a:t>
            </a:r>
            <a:r>
              <a:rPr lang="en-GB" dirty="0" smtClean="0">
                <a:latin typeface="Perpetua" pitchFamily="18" charset="0"/>
              </a:rPr>
              <a:t>=1 </a:t>
            </a:r>
            <a:r>
              <a:rPr lang="en-GB" dirty="0" err="1" smtClean="0">
                <a:latin typeface="Perpetua" pitchFamily="18" charset="0"/>
              </a:rPr>
              <a:t>ttl</a:t>
            </a:r>
            <a:r>
              <a:rPr lang="en-GB" dirty="0" smtClean="0">
                <a:latin typeface="Perpetua" pitchFamily="18" charset="0"/>
              </a:rPr>
              <a:t>=128 time=4.00 ms</a:t>
            </a:r>
            <a:endParaRPr lang="en-IN" dirty="0" smtClean="0">
              <a:latin typeface="Perpetua" pitchFamily="18" charset="0"/>
            </a:endParaRPr>
          </a:p>
          <a:p>
            <a:r>
              <a:rPr lang="en-GB" dirty="0" smtClean="0">
                <a:latin typeface="Perpetua" pitchFamily="18" charset="0"/>
              </a:rPr>
              <a:t>64 bytes from 192.168.0.150: </a:t>
            </a:r>
            <a:r>
              <a:rPr lang="en-GB" dirty="0" err="1" smtClean="0">
                <a:latin typeface="Perpetua" pitchFamily="18" charset="0"/>
              </a:rPr>
              <a:t>icmp_req</a:t>
            </a:r>
            <a:r>
              <a:rPr lang="en-GB" dirty="0" smtClean="0">
                <a:latin typeface="Perpetua" pitchFamily="18" charset="0"/>
              </a:rPr>
              <a:t>=2 </a:t>
            </a:r>
            <a:r>
              <a:rPr lang="en-GB" dirty="0" err="1" smtClean="0">
                <a:latin typeface="Perpetua" pitchFamily="18" charset="0"/>
              </a:rPr>
              <a:t>ttl</a:t>
            </a:r>
            <a:r>
              <a:rPr lang="en-GB" dirty="0" smtClean="0">
                <a:latin typeface="Perpetua" pitchFamily="18" charset="0"/>
              </a:rPr>
              <a:t>=128 time=0.258 ms</a:t>
            </a:r>
            <a:endParaRPr lang="en-IN" dirty="0" smtClean="0">
              <a:latin typeface="Perpetua" pitchFamily="18" charset="0"/>
            </a:endParaRPr>
          </a:p>
          <a:p>
            <a:r>
              <a:rPr lang="en-GB" dirty="0" smtClean="0">
                <a:latin typeface="Perpetua" pitchFamily="18" charset="0"/>
              </a:rPr>
              <a:t>64 bytes from 192.168.0.150: </a:t>
            </a:r>
            <a:r>
              <a:rPr lang="en-GB" dirty="0" err="1" smtClean="0">
                <a:latin typeface="Perpetua" pitchFamily="18" charset="0"/>
              </a:rPr>
              <a:t>icmp_req</a:t>
            </a:r>
            <a:r>
              <a:rPr lang="en-GB" dirty="0" smtClean="0">
                <a:latin typeface="Perpetua" pitchFamily="18" charset="0"/>
              </a:rPr>
              <a:t>=3 </a:t>
            </a:r>
            <a:r>
              <a:rPr lang="en-GB" dirty="0" err="1" smtClean="0">
                <a:latin typeface="Perpetua" pitchFamily="18" charset="0"/>
              </a:rPr>
              <a:t>ttl</a:t>
            </a:r>
            <a:r>
              <a:rPr lang="en-GB" dirty="0" smtClean="0">
                <a:latin typeface="Perpetua" pitchFamily="18" charset="0"/>
              </a:rPr>
              <a:t>=128 time=0.257 ms</a:t>
            </a:r>
            <a:endParaRPr lang="en-IN" dirty="0" smtClean="0">
              <a:latin typeface="Perpetua" pitchFamily="18" charset="0"/>
            </a:endParaRPr>
          </a:p>
          <a:p>
            <a:endParaRPr lang="en-IN" dirty="0">
              <a:latin typeface="Perpetu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ftp</a:t>
            </a:r>
            <a:r>
              <a:rPr lang="en-US" dirty="0" smtClean="0"/>
              <a:t> </a:t>
            </a:r>
            <a:r>
              <a:rPr lang="en-US" b="1" dirty="0" smtClean="0"/>
              <a:t>utility</a:t>
            </a:r>
            <a:endParaRPr lang="en-US" b="1" dirty="0"/>
          </a:p>
        </p:txBody>
      </p:sp>
      <p:sp>
        <p:nvSpPr>
          <p:cNvPr id="3" name="Content Placeholder 2"/>
          <p:cNvSpPr>
            <a:spLocks noGrp="1"/>
          </p:cNvSpPr>
          <p:nvPr>
            <p:ph idx="1"/>
          </p:nvPr>
        </p:nvSpPr>
        <p:spPr>
          <a:xfrm>
            <a:off x="457200" y="1600200"/>
            <a:ext cx="8458200" cy="4525963"/>
          </a:xfrm>
        </p:spPr>
        <p:txBody>
          <a:bodyPr/>
          <a:lstStyle/>
          <a:p>
            <a:pPr algn="just"/>
            <a:r>
              <a:rPr lang="en-US" dirty="0" smtClean="0">
                <a:latin typeface="Perpetua" pitchFamily="18" charset="0"/>
              </a:rPr>
              <a:t>ftp stands for file transfer protocol</a:t>
            </a:r>
          </a:p>
          <a:p>
            <a:pPr algn="just"/>
            <a:r>
              <a:rPr lang="en-US" dirty="0" smtClean="0">
                <a:latin typeface="Perpetua" pitchFamily="18" charset="0"/>
              </a:rPr>
              <a:t>This help you to transfer files from one computer to another</a:t>
            </a:r>
          </a:p>
          <a:p>
            <a:pPr algn="just">
              <a:buNone/>
            </a:pPr>
            <a:r>
              <a:rPr lang="en-US" dirty="0" smtClean="0">
                <a:latin typeface="Perpetua" pitchFamily="18" charset="0"/>
              </a:rPr>
              <a:t>	</a:t>
            </a:r>
            <a:r>
              <a:rPr lang="en-US" dirty="0" smtClean="0">
                <a:solidFill>
                  <a:srgbClr val="FF0000"/>
                </a:solidFill>
                <a:latin typeface="Perpetua" pitchFamily="18" charset="0"/>
              </a:rPr>
              <a:t>ftp hostname or </a:t>
            </a:r>
            <a:r>
              <a:rPr lang="en-US" dirty="0" err="1" smtClean="0">
                <a:solidFill>
                  <a:srgbClr val="FF0000"/>
                </a:solidFill>
                <a:latin typeface="Perpetua" pitchFamily="18" charset="0"/>
              </a:rPr>
              <a:t>ip</a:t>
            </a:r>
            <a:r>
              <a:rPr lang="en-US" dirty="0" smtClean="0">
                <a:solidFill>
                  <a:srgbClr val="FF0000"/>
                </a:solidFill>
                <a:latin typeface="Perpetua" pitchFamily="18" charset="0"/>
              </a:rPr>
              <a:t> address</a:t>
            </a:r>
          </a:p>
          <a:p>
            <a:pPr algn="just"/>
            <a:r>
              <a:rPr lang="en-US" dirty="0" smtClean="0">
                <a:latin typeface="Perpetua" pitchFamily="18" charset="0"/>
              </a:rPr>
              <a:t>Above command prompt you for login and password</a:t>
            </a:r>
          </a:p>
          <a:p>
            <a:pPr algn="just"/>
            <a:r>
              <a:rPr lang="en-US" dirty="0" smtClean="0">
                <a:latin typeface="Perpetua" pitchFamily="18" charset="0"/>
              </a:rPr>
              <a:t>Once you are authenticated, you are able to transfer files</a:t>
            </a:r>
          </a:p>
          <a:p>
            <a:pPr algn="just"/>
            <a:endParaRPr lang="en-US" dirty="0" smtClean="0">
              <a:latin typeface="Perpetua" pitchFamily="18" charset="0"/>
            </a:endParaRPr>
          </a:p>
          <a:p>
            <a:pPr algn="just"/>
            <a:endParaRPr lang="en-US" dirty="0" smtClean="0">
              <a:latin typeface="Perpetua" pitchFamily="18" charset="0"/>
            </a:endParaRPr>
          </a:p>
          <a:p>
            <a:pPr algn="just"/>
            <a:endParaRPr lang="en-US" dirty="0">
              <a:latin typeface="Perpetu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solidFill>
                  <a:srgbClr val="FF0000"/>
                </a:solidFill>
                <a:latin typeface="Perpetua" pitchFamily="18" charset="0"/>
                <a:hlinkClick r:id="rId2" invalidUrl="ftp://ftp 192.168.0.1/"/>
              </a:rPr>
              <a:t>ftp 192.168.0.1</a:t>
            </a:r>
            <a:endParaRPr lang="en-US" dirty="0" smtClean="0">
              <a:solidFill>
                <a:srgbClr val="FF0000"/>
              </a:solidFill>
              <a:latin typeface="Perpetua" pitchFamily="18" charset="0"/>
            </a:endParaRPr>
          </a:p>
          <a:p>
            <a:r>
              <a:rPr lang="en-US" dirty="0" smtClean="0">
                <a:solidFill>
                  <a:srgbClr val="FF0000"/>
                </a:solidFill>
                <a:latin typeface="Perpetua" pitchFamily="18" charset="0"/>
              </a:rPr>
              <a:t>Connected to 192.168.0.1</a:t>
            </a:r>
          </a:p>
          <a:p>
            <a:pPr marL="269875" indent="-269875">
              <a:lnSpc>
                <a:spcPct val="90000"/>
              </a:lnSpc>
              <a:spcBef>
                <a:spcPts val="575"/>
              </a:spcBef>
              <a:buClr>
                <a:srgbClr val="D34817"/>
              </a:buClr>
              <a:buFont typeface="Wingdings 2" pitchFamily="16" charset="2"/>
              <a:buChar char=""/>
              <a:tabLst>
                <a:tab pos="269875" algn="l"/>
                <a:tab pos="717550" algn="l"/>
                <a:tab pos="1166813" algn="l"/>
                <a:tab pos="1616075" algn="l"/>
                <a:tab pos="2065338" algn="l"/>
                <a:tab pos="2514600" algn="l"/>
                <a:tab pos="2963863" algn="l"/>
                <a:tab pos="3413125" algn="l"/>
                <a:tab pos="3862388" algn="l"/>
                <a:tab pos="4311650" algn="l"/>
                <a:tab pos="4760913" algn="l"/>
                <a:tab pos="5210175" algn="l"/>
                <a:tab pos="5659438" algn="l"/>
                <a:tab pos="6108700" algn="l"/>
                <a:tab pos="6557963" algn="l"/>
                <a:tab pos="7007225" algn="l"/>
                <a:tab pos="7456488" algn="l"/>
                <a:tab pos="7905750" algn="l"/>
                <a:tab pos="8355013" algn="l"/>
                <a:tab pos="8804275" algn="l"/>
                <a:tab pos="9253538" algn="l"/>
              </a:tabLst>
              <a:defRPr/>
            </a:pPr>
            <a:r>
              <a:rPr lang="en-US" dirty="0" smtClean="0">
                <a:solidFill>
                  <a:srgbClr val="FF0000"/>
                </a:solidFill>
                <a:latin typeface="Perpetua" pitchFamily="18" charset="0"/>
              </a:rPr>
              <a:t>Login:----</a:t>
            </a:r>
          </a:p>
          <a:p>
            <a:pPr marL="269875" indent="-269875">
              <a:lnSpc>
                <a:spcPct val="90000"/>
              </a:lnSpc>
              <a:spcBef>
                <a:spcPts val="575"/>
              </a:spcBef>
              <a:buClr>
                <a:srgbClr val="D34817"/>
              </a:buClr>
              <a:buFont typeface="Wingdings 2" pitchFamily="16" charset="2"/>
              <a:buChar char=""/>
              <a:tabLst>
                <a:tab pos="269875" algn="l"/>
                <a:tab pos="717550" algn="l"/>
                <a:tab pos="1166813" algn="l"/>
                <a:tab pos="1616075" algn="l"/>
                <a:tab pos="2065338" algn="l"/>
                <a:tab pos="2514600" algn="l"/>
                <a:tab pos="2963863" algn="l"/>
                <a:tab pos="3413125" algn="l"/>
                <a:tab pos="3862388" algn="l"/>
                <a:tab pos="4311650" algn="l"/>
                <a:tab pos="4760913" algn="l"/>
                <a:tab pos="5210175" algn="l"/>
                <a:tab pos="5659438" algn="l"/>
                <a:tab pos="6108700" algn="l"/>
                <a:tab pos="6557963" algn="l"/>
                <a:tab pos="7007225" algn="l"/>
                <a:tab pos="7456488" algn="l"/>
                <a:tab pos="7905750" algn="l"/>
                <a:tab pos="8355013" algn="l"/>
                <a:tab pos="8804275" algn="l"/>
                <a:tab pos="9253538" algn="l"/>
              </a:tabLst>
              <a:defRPr/>
            </a:pPr>
            <a:r>
              <a:rPr lang="en-US" dirty="0" smtClean="0">
                <a:solidFill>
                  <a:srgbClr val="FF0000"/>
                </a:solidFill>
                <a:latin typeface="Perpetua" pitchFamily="18" charset="0"/>
              </a:rPr>
              <a:t>Password:-----</a:t>
            </a:r>
          </a:p>
          <a:p>
            <a:endParaRPr lang="en-US" dirty="0" smtClean="0">
              <a:solidFill>
                <a:srgbClr val="FF0000"/>
              </a:solidFill>
              <a:latin typeface="Perpetua" pitchFamily="18" charset="0"/>
            </a:endParaRPr>
          </a:p>
          <a:p>
            <a:endParaRPr lang="en-US" dirty="0">
              <a:solidFill>
                <a:srgbClr val="FF0000"/>
              </a:solidFill>
              <a:latin typeface="Perpetu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telnet utility</a:t>
            </a:r>
            <a:endParaRPr lang="en-US" b="1" dirty="0"/>
          </a:p>
        </p:txBody>
      </p:sp>
      <p:sp>
        <p:nvSpPr>
          <p:cNvPr id="3" name="Content Placeholder 2"/>
          <p:cNvSpPr>
            <a:spLocks noGrp="1"/>
          </p:cNvSpPr>
          <p:nvPr>
            <p:ph idx="1"/>
          </p:nvPr>
        </p:nvSpPr>
        <p:spPr/>
        <p:txBody>
          <a:bodyPr/>
          <a:lstStyle/>
          <a:p>
            <a:pPr algn="just"/>
            <a:r>
              <a:rPr lang="en-US" dirty="0" smtClean="0">
                <a:latin typeface="Perpetua" pitchFamily="18" charset="0"/>
              </a:rPr>
              <a:t>Many times you would be in need to connect to a remote </a:t>
            </a:r>
            <a:r>
              <a:rPr lang="en-US" dirty="0" err="1" smtClean="0">
                <a:latin typeface="Perpetua" pitchFamily="18" charset="0"/>
              </a:rPr>
              <a:t>unix</a:t>
            </a:r>
            <a:r>
              <a:rPr lang="en-US" dirty="0" smtClean="0">
                <a:latin typeface="Perpetua" pitchFamily="18" charset="0"/>
              </a:rPr>
              <a:t> machine and work on that machine remotely</a:t>
            </a:r>
          </a:p>
          <a:p>
            <a:pPr algn="just"/>
            <a:r>
              <a:rPr lang="en-US" dirty="0" smtClean="0">
                <a:latin typeface="Perpetua" pitchFamily="18" charset="0"/>
              </a:rPr>
              <a:t>Telnet is a utility that allows a user at a machine  to make connection to another machine</a:t>
            </a:r>
          </a:p>
          <a:p>
            <a:pPr algn="just"/>
            <a:r>
              <a:rPr lang="en-US" dirty="0" smtClean="0">
                <a:latin typeface="Perpetua" pitchFamily="18" charset="0"/>
              </a:rPr>
              <a:t>Once you are login using telnet, you can perform operations on your remotely connected machine</a:t>
            </a:r>
            <a:endParaRPr lang="en-US" dirty="0">
              <a:latin typeface="Perpetu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val 1"/>
          <p:cNvSpPr>
            <a:spLocks noChangeArrowheads="1"/>
          </p:cNvSpPr>
          <p:nvPr/>
        </p:nvSpPr>
        <p:spPr bwMode="auto">
          <a:xfrm>
            <a:off x="146050" y="6210300"/>
            <a:ext cx="457200" cy="457200"/>
          </a:xfrm>
          <a:prstGeom prst="ellipse">
            <a:avLst/>
          </a:prstGeom>
          <a:noFill/>
          <a:ln w="9525">
            <a:noFill/>
            <a:round/>
            <a:headEnd/>
            <a:tailEnd/>
          </a:ln>
        </p:spPr>
        <p:txBody>
          <a:bodyPr wrap="none" lIns="0" tIns="0" rIns="0" bIns="0" anchor="ctr" anchorCtr="1"/>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C75474A-31D3-46FD-A1E7-36CE97BAC73C}" type="slidenum">
              <a:rPr lang="en-US" sz="1400">
                <a:solidFill>
                  <a:srgbClr val="FFFFFF"/>
                </a:solidFill>
                <a:latin typeface="Franklin Gothic Book" pitchFamily="32" charset="0"/>
              </a:rPr>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400">
              <a:solidFill>
                <a:srgbClr val="FFFFFF"/>
              </a:solidFill>
              <a:latin typeface="Franklin Gothic Book" pitchFamily="32" charset="0"/>
            </a:endParaRPr>
          </a:p>
        </p:txBody>
      </p:sp>
      <p:sp>
        <p:nvSpPr>
          <p:cNvPr id="25603" name="Text Box 2"/>
          <p:cNvSpPr txBox="1">
            <a:spLocks noChangeArrowheads="1"/>
          </p:cNvSpPr>
          <p:nvPr/>
        </p:nvSpPr>
        <p:spPr bwMode="auto">
          <a:xfrm>
            <a:off x="457200" y="228600"/>
            <a:ext cx="8401050" cy="5897563"/>
          </a:xfrm>
          <a:prstGeom prst="rect">
            <a:avLst/>
          </a:prstGeom>
          <a:noFill/>
          <a:ln w="9525">
            <a:noFill/>
            <a:round/>
            <a:headEnd/>
            <a:tailEnd/>
          </a:ln>
        </p:spPr>
        <p:txBody>
          <a:bodyPr lIns="90000" tIns="46800" rIns="90000" bIns="46800"/>
          <a:lstStyle/>
          <a:p>
            <a:pPr marL="269875" indent="-269875" algn="just">
              <a:lnSpc>
                <a:spcPct val="90000"/>
              </a:lnSpc>
              <a:spcBef>
                <a:spcPts val="575"/>
              </a:spcBef>
              <a:buClrTx/>
              <a:buFontTx/>
              <a:buNone/>
              <a:tabLst>
                <a:tab pos="269875" algn="l"/>
                <a:tab pos="717550" algn="l"/>
                <a:tab pos="1166813" algn="l"/>
                <a:tab pos="1616075" algn="l"/>
                <a:tab pos="2065338" algn="l"/>
                <a:tab pos="2514600" algn="l"/>
                <a:tab pos="2963863" algn="l"/>
                <a:tab pos="3413125" algn="l"/>
                <a:tab pos="3862388" algn="l"/>
                <a:tab pos="4311650" algn="l"/>
                <a:tab pos="4760913" algn="l"/>
                <a:tab pos="5210175" algn="l"/>
                <a:tab pos="5659438" algn="l"/>
                <a:tab pos="6108700" algn="l"/>
                <a:tab pos="6557963" algn="l"/>
                <a:tab pos="7007225" algn="l"/>
                <a:tab pos="7456488" algn="l"/>
                <a:tab pos="7905750" algn="l"/>
                <a:tab pos="8355013" algn="l"/>
                <a:tab pos="8804275" algn="l"/>
                <a:tab pos="9253538" algn="l"/>
              </a:tabLst>
              <a:defRPr/>
            </a:pPr>
            <a:endParaRPr lang="en-US" sz="3200" b="0" dirty="0">
              <a:solidFill>
                <a:srgbClr val="000000"/>
              </a:solidFill>
              <a:latin typeface="Perpetua" pitchFamily="18" charset="0"/>
            </a:endParaRPr>
          </a:p>
          <a:p>
            <a:pPr marL="269875" indent="-269875" algn="just">
              <a:lnSpc>
                <a:spcPct val="90000"/>
              </a:lnSpc>
              <a:spcBef>
                <a:spcPts val="575"/>
              </a:spcBef>
              <a:buClrTx/>
              <a:buFontTx/>
              <a:buNone/>
              <a:tabLst>
                <a:tab pos="269875" algn="l"/>
                <a:tab pos="717550" algn="l"/>
                <a:tab pos="1166813" algn="l"/>
                <a:tab pos="1616075" algn="l"/>
                <a:tab pos="2065338" algn="l"/>
                <a:tab pos="2514600" algn="l"/>
                <a:tab pos="2963863" algn="l"/>
                <a:tab pos="3413125" algn="l"/>
                <a:tab pos="3862388" algn="l"/>
                <a:tab pos="4311650" algn="l"/>
                <a:tab pos="4760913" algn="l"/>
                <a:tab pos="5210175" algn="l"/>
                <a:tab pos="5659438" algn="l"/>
                <a:tab pos="6108700" algn="l"/>
                <a:tab pos="6557963" algn="l"/>
                <a:tab pos="7007225" algn="l"/>
                <a:tab pos="7456488" algn="l"/>
                <a:tab pos="7905750" algn="l"/>
                <a:tab pos="8355013" algn="l"/>
                <a:tab pos="8804275" algn="l"/>
                <a:tab pos="9253538" algn="l"/>
              </a:tabLst>
              <a:defRPr/>
            </a:pPr>
            <a:r>
              <a:rPr lang="en-US" sz="3200" b="0" dirty="0" smtClean="0">
                <a:solidFill>
                  <a:srgbClr val="000000"/>
                </a:solidFill>
                <a:latin typeface="Perpetua" pitchFamily="18" charset="0"/>
              </a:rPr>
              <a:t>telnet</a:t>
            </a:r>
            <a:r>
              <a:rPr lang="en-US" sz="3200" b="0" dirty="0">
                <a:solidFill>
                  <a:srgbClr val="000000"/>
                </a:solidFill>
                <a:latin typeface="Perpetua" pitchFamily="18" charset="0"/>
              </a:rPr>
              <a:t>&gt; open 192.168.0.8</a:t>
            </a:r>
          </a:p>
          <a:p>
            <a:pPr marL="269875" indent="-269875" algn="just">
              <a:lnSpc>
                <a:spcPct val="90000"/>
              </a:lnSpc>
              <a:spcBef>
                <a:spcPts val="575"/>
              </a:spcBef>
              <a:buClrTx/>
              <a:buFontTx/>
              <a:buNone/>
              <a:tabLst>
                <a:tab pos="269875" algn="l"/>
                <a:tab pos="717550" algn="l"/>
                <a:tab pos="1166813" algn="l"/>
                <a:tab pos="1616075" algn="l"/>
                <a:tab pos="2065338" algn="l"/>
                <a:tab pos="2514600" algn="l"/>
                <a:tab pos="2963863" algn="l"/>
                <a:tab pos="3413125" algn="l"/>
                <a:tab pos="3862388" algn="l"/>
                <a:tab pos="4311650" algn="l"/>
                <a:tab pos="4760913" algn="l"/>
                <a:tab pos="5210175" algn="l"/>
                <a:tab pos="5659438" algn="l"/>
                <a:tab pos="6108700" algn="l"/>
                <a:tab pos="6557963" algn="l"/>
                <a:tab pos="7007225" algn="l"/>
                <a:tab pos="7456488" algn="l"/>
                <a:tab pos="7905750" algn="l"/>
                <a:tab pos="8355013" algn="l"/>
                <a:tab pos="8804275" algn="l"/>
                <a:tab pos="9253538" algn="l"/>
              </a:tabLst>
              <a:defRPr/>
            </a:pPr>
            <a:r>
              <a:rPr lang="en-US" sz="3200" b="0" dirty="0">
                <a:solidFill>
                  <a:srgbClr val="000000"/>
                </a:solidFill>
                <a:latin typeface="Perpetua" pitchFamily="18" charset="0"/>
              </a:rPr>
              <a:t>Trying to 192.168.0.8…</a:t>
            </a:r>
          </a:p>
          <a:p>
            <a:pPr marL="269875" indent="-269875" algn="just">
              <a:lnSpc>
                <a:spcPct val="90000"/>
              </a:lnSpc>
              <a:spcBef>
                <a:spcPts val="575"/>
              </a:spcBef>
              <a:buClrTx/>
              <a:buFontTx/>
              <a:buNone/>
              <a:tabLst>
                <a:tab pos="269875" algn="l"/>
                <a:tab pos="717550" algn="l"/>
                <a:tab pos="1166813" algn="l"/>
                <a:tab pos="1616075" algn="l"/>
                <a:tab pos="2065338" algn="l"/>
                <a:tab pos="2514600" algn="l"/>
                <a:tab pos="2963863" algn="l"/>
                <a:tab pos="3413125" algn="l"/>
                <a:tab pos="3862388" algn="l"/>
                <a:tab pos="4311650" algn="l"/>
                <a:tab pos="4760913" algn="l"/>
                <a:tab pos="5210175" algn="l"/>
                <a:tab pos="5659438" algn="l"/>
                <a:tab pos="6108700" algn="l"/>
                <a:tab pos="6557963" algn="l"/>
                <a:tab pos="7007225" algn="l"/>
                <a:tab pos="7456488" algn="l"/>
                <a:tab pos="7905750" algn="l"/>
                <a:tab pos="8355013" algn="l"/>
                <a:tab pos="8804275" algn="l"/>
                <a:tab pos="9253538" algn="l"/>
              </a:tabLst>
              <a:defRPr/>
            </a:pPr>
            <a:r>
              <a:rPr lang="en-US" sz="3200" b="0" dirty="0">
                <a:solidFill>
                  <a:srgbClr val="000000"/>
                </a:solidFill>
                <a:latin typeface="Perpetua" pitchFamily="18" charset="0"/>
              </a:rPr>
              <a:t>Connected to 192.168.0.8</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457200" y="274638"/>
            <a:ext cx="8229600" cy="868362"/>
          </a:xfrm>
          <a:prstGeom prst="rect">
            <a:avLst/>
          </a:prstGeom>
          <a:noFill/>
          <a:ln w="9525">
            <a:noFill/>
            <a:round/>
            <a:headEnd/>
            <a:tailEnd/>
          </a:ln>
        </p:spPr>
        <p:txBody>
          <a:bodyPr wrap="none" anchor="ctr"/>
          <a:lstStyle/>
          <a:p>
            <a:endParaRPr lang="en-IN"/>
          </a:p>
        </p:txBody>
      </p:sp>
      <p:sp>
        <p:nvSpPr>
          <p:cNvPr id="25603" name="Oval 2"/>
          <p:cNvSpPr>
            <a:spLocks noChangeArrowheads="1"/>
          </p:cNvSpPr>
          <p:nvPr/>
        </p:nvSpPr>
        <p:spPr bwMode="auto">
          <a:xfrm>
            <a:off x="146050" y="6210300"/>
            <a:ext cx="457200" cy="457200"/>
          </a:xfrm>
          <a:prstGeom prst="ellipse">
            <a:avLst/>
          </a:prstGeom>
          <a:noFill/>
          <a:ln w="9525">
            <a:noFill/>
            <a:round/>
            <a:headEnd/>
            <a:tailEnd/>
          </a:ln>
        </p:spPr>
        <p:txBody>
          <a:bodyPr wrap="none" lIns="0" tIns="0" rIns="0" bIns="0" anchor="ctr" anchorCtr="1"/>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ACFE66A-7698-4F8C-A356-778915552E93}" type="slidenum">
              <a:rPr lang="en-US" sz="1400">
                <a:solidFill>
                  <a:srgbClr val="FFFFFF"/>
                </a:solidFill>
                <a:latin typeface="Franklin Gothic Book" pitchFamily="32" charset="0"/>
              </a:rPr>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400">
              <a:solidFill>
                <a:srgbClr val="FFFFFF"/>
              </a:solidFill>
              <a:latin typeface="Franklin Gothic Book" pitchFamily="32" charset="0"/>
            </a:endParaRPr>
          </a:p>
        </p:txBody>
      </p:sp>
      <p:sp>
        <p:nvSpPr>
          <p:cNvPr id="25604" name="Text Box 3"/>
          <p:cNvSpPr txBox="1">
            <a:spLocks noChangeArrowheads="1"/>
          </p:cNvSpPr>
          <p:nvPr/>
        </p:nvSpPr>
        <p:spPr bwMode="auto">
          <a:xfrm>
            <a:off x="457200" y="357188"/>
            <a:ext cx="8229600" cy="5768975"/>
          </a:xfrm>
          <a:prstGeom prst="rect">
            <a:avLst/>
          </a:prstGeom>
          <a:noFill/>
          <a:ln w="9525">
            <a:noFill/>
            <a:round/>
            <a:headEnd/>
            <a:tailEnd/>
          </a:ln>
        </p:spPr>
        <p:txBody>
          <a:bodyPr lIns="90000" tIns="46800" rIns="90000" bIns="46800"/>
          <a:lstStyle/>
          <a:p>
            <a:pPr marL="269875" indent="-269875" algn="just">
              <a:spcBef>
                <a:spcPts val="575"/>
              </a:spcBef>
              <a:buClr>
                <a:srgbClr val="D34817"/>
              </a:buClr>
              <a:buFont typeface="Wingdings" charset="2"/>
              <a:buChar char="Ø"/>
              <a:tabLst>
                <a:tab pos="269875" algn="l"/>
                <a:tab pos="717550" algn="l"/>
                <a:tab pos="1166813" algn="l"/>
                <a:tab pos="1616075" algn="l"/>
                <a:tab pos="2065338" algn="l"/>
                <a:tab pos="2514600" algn="l"/>
                <a:tab pos="2963863" algn="l"/>
                <a:tab pos="3413125" algn="l"/>
                <a:tab pos="3862388" algn="l"/>
                <a:tab pos="4311650" algn="l"/>
                <a:tab pos="4760913" algn="l"/>
                <a:tab pos="5210175" algn="l"/>
                <a:tab pos="5659438" algn="l"/>
                <a:tab pos="6108700" algn="l"/>
                <a:tab pos="6557963" algn="l"/>
                <a:tab pos="7007225" algn="l"/>
                <a:tab pos="7456488" algn="l"/>
                <a:tab pos="7905750" algn="l"/>
                <a:tab pos="8355013" algn="l"/>
                <a:tab pos="8804275" algn="l"/>
                <a:tab pos="9253538" algn="l"/>
              </a:tabLst>
            </a:pPr>
            <a:r>
              <a:rPr lang="en-US" sz="3200" dirty="0">
                <a:solidFill>
                  <a:srgbClr val="FF0000"/>
                </a:solidFill>
                <a:latin typeface="Perpetua" pitchFamily="16" charset="0"/>
              </a:rPr>
              <a:t>rlogin</a:t>
            </a:r>
            <a:r>
              <a:rPr lang="en-US" sz="3200" dirty="0">
                <a:solidFill>
                  <a:srgbClr val="000000"/>
                </a:solidFill>
                <a:latin typeface="Perpetua" pitchFamily="16" charset="0"/>
              </a:rPr>
              <a:t>: remote login </a:t>
            </a:r>
          </a:p>
          <a:p>
            <a:pPr marL="269875" indent="-269875" algn="just">
              <a:spcBef>
                <a:spcPts val="575"/>
              </a:spcBef>
              <a:buClr>
                <a:srgbClr val="D34817"/>
              </a:buClr>
              <a:buFont typeface="Wingdings 2" pitchFamily="16" charset="2"/>
              <a:buChar char=""/>
              <a:tabLst>
                <a:tab pos="269875" algn="l"/>
                <a:tab pos="717550" algn="l"/>
                <a:tab pos="1166813" algn="l"/>
                <a:tab pos="1616075" algn="l"/>
                <a:tab pos="2065338" algn="l"/>
                <a:tab pos="2514600" algn="l"/>
                <a:tab pos="2963863" algn="l"/>
                <a:tab pos="3413125" algn="l"/>
                <a:tab pos="3862388" algn="l"/>
                <a:tab pos="4311650" algn="l"/>
                <a:tab pos="4760913" algn="l"/>
                <a:tab pos="5210175" algn="l"/>
                <a:tab pos="5659438" algn="l"/>
                <a:tab pos="6108700" algn="l"/>
                <a:tab pos="6557963" algn="l"/>
                <a:tab pos="7007225" algn="l"/>
                <a:tab pos="7456488" algn="l"/>
                <a:tab pos="7905750" algn="l"/>
                <a:tab pos="8355013" algn="l"/>
                <a:tab pos="8804275" algn="l"/>
                <a:tab pos="9253538" algn="l"/>
              </a:tabLst>
            </a:pPr>
            <a:r>
              <a:rPr lang="en-US" sz="3200" b="0" dirty="0">
                <a:solidFill>
                  <a:srgbClr val="000000"/>
                </a:solidFill>
                <a:latin typeface="Perpetua" pitchFamily="16" charset="0"/>
              </a:rPr>
              <a:t>rlogin is the Berkley's implementation of the remote login facility</a:t>
            </a:r>
            <a:r>
              <a:rPr lang="en-US" sz="3200" b="0" dirty="0" smtClean="0">
                <a:solidFill>
                  <a:srgbClr val="000000"/>
                </a:solidFill>
                <a:latin typeface="Perpetua" pitchFamily="16" charset="0"/>
              </a:rPr>
              <a:t>. </a:t>
            </a:r>
          </a:p>
          <a:p>
            <a:pPr marL="269875" indent="-269875" algn="just">
              <a:spcBef>
                <a:spcPts val="575"/>
              </a:spcBef>
              <a:buClr>
                <a:srgbClr val="D34817"/>
              </a:buClr>
              <a:buFont typeface="Wingdings 2" pitchFamily="16" charset="2"/>
              <a:buChar char=""/>
              <a:tabLst>
                <a:tab pos="269875" algn="l"/>
                <a:tab pos="717550" algn="l"/>
                <a:tab pos="1166813" algn="l"/>
                <a:tab pos="1616075" algn="l"/>
                <a:tab pos="2065338" algn="l"/>
                <a:tab pos="2514600" algn="l"/>
                <a:tab pos="2963863" algn="l"/>
                <a:tab pos="3413125" algn="l"/>
                <a:tab pos="3862388" algn="l"/>
                <a:tab pos="4311650" algn="l"/>
                <a:tab pos="4760913" algn="l"/>
                <a:tab pos="5210175" algn="l"/>
                <a:tab pos="5659438" algn="l"/>
                <a:tab pos="6108700" algn="l"/>
                <a:tab pos="6557963" algn="l"/>
                <a:tab pos="7007225" algn="l"/>
                <a:tab pos="7456488" algn="l"/>
                <a:tab pos="7905750" algn="l"/>
                <a:tab pos="8355013" algn="l"/>
                <a:tab pos="8804275" algn="l"/>
                <a:tab pos="9253538" algn="l"/>
              </a:tabLst>
            </a:pPr>
            <a:r>
              <a:rPr lang="en-US" sz="3200" b="0" dirty="0" smtClean="0">
                <a:solidFill>
                  <a:srgbClr val="000000"/>
                </a:solidFill>
                <a:latin typeface="Perpetua" pitchFamily="16" charset="0"/>
              </a:rPr>
              <a:t>rlogin is a </a:t>
            </a:r>
            <a:r>
              <a:rPr lang="en-US" sz="3200" b="0" dirty="0" err="1" smtClean="0">
                <a:solidFill>
                  <a:srgbClr val="000000"/>
                </a:solidFill>
                <a:latin typeface="Perpetua" pitchFamily="16" charset="0"/>
              </a:rPr>
              <a:t>unix</a:t>
            </a:r>
            <a:r>
              <a:rPr lang="en-US" sz="3200" b="0" dirty="0" smtClean="0">
                <a:solidFill>
                  <a:srgbClr val="000000"/>
                </a:solidFill>
                <a:latin typeface="Perpetua" pitchFamily="16" charset="0"/>
              </a:rPr>
              <a:t> command that allows an authorized user to </a:t>
            </a:r>
            <a:r>
              <a:rPr lang="en-US" sz="3200" dirty="0" smtClean="0">
                <a:solidFill>
                  <a:srgbClr val="000000"/>
                </a:solidFill>
                <a:latin typeface="Perpetua" pitchFamily="16" charset="0"/>
              </a:rPr>
              <a:t>login to other </a:t>
            </a:r>
            <a:r>
              <a:rPr lang="en-US" sz="3200" dirty="0" err="1" smtClean="0">
                <a:solidFill>
                  <a:srgbClr val="000000"/>
                </a:solidFill>
                <a:latin typeface="Perpetua" pitchFamily="16" charset="0"/>
              </a:rPr>
              <a:t>unix</a:t>
            </a:r>
            <a:r>
              <a:rPr lang="en-US" sz="3200" dirty="0" smtClean="0">
                <a:solidFill>
                  <a:srgbClr val="000000"/>
                </a:solidFill>
                <a:latin typeface="Perpetua" pitchFamily="16" charset="0"/>
              </a:rPr>
              <a:t> machines on a network and to interact as if the user were physically at the host computer</a:t>
            </a:r>
            <a:endParaRPr lang="en-US" sz="3200" b="0" dirty="0">
              <a:solidFill>
                <a:srgbClr val="000000"/>
              </a:solidFill>
              <a:latin typeface="Perpetua" pitchFamily="16" charset="0"/>
            </a:endParaRPr>
          </a:p>
          <a:p>
            <a:pPr marL="269875" indent="-269875" algn="just">
              <a:spcBef>
                <a:spcPts val="575"/>
              </a:spcBef>
              <a:buClr>
                <a:srgbClr val="D34817"/>
              </a:buClr>
              <a:tabLst>
                <a:tab pos="269875" algn="l"/>
                <a:tab pos="717550" algn="l"/>
                <a:tab pos="1166813" algn="l"/>
                <a:tab pos="1616075" algn="l"/>
                <a:tab pos="2065338" algn="l"/>
                <a:tab pos="2514600" algn="l"/>
                <a:tab pos="2963863" algn="l"/>
                <a:tab pos="3413125" algn="l"/>
                <a:tab pos="3862388" algn="l"/>
                <a:tab pos="4311650" algn="l"/>
                <a:tab pos="4760913" algn="l"/>
                <a:tab pos="5210175" algn="l"/>
                <a:tab pos="5659438" algn="l"/>
                <a:tab pos="6108700" algn="l"/>
                <a:tab pos="6557963" algn="l"/>
                <a:tab pos="7007225" algn="l"/>
                <a:tab pos="7456488" algn="l"/>
                <a:tab pos="7905750" algn="l"/>
                <a:tab pos="8355013" algn="l"/>
                <a:tab pos="8804275" algn="l"/>
                <a:tab pos="9253538" algn="l"/>
              </a:tabLst>
            </a:pPr>
            <a:endParaRPr lang="en-US" sz="3200" b="0" dirty="0">
              <a:solidFill>
                <a:srgbClr val="000000"/>
              </a:solidFill>
              <a:latin typeface="Perpetua" pitchFamily="16" charset="0"/>
            </a:endParaRPr>
          </a:p>
          <a:p>
            <a:pPr marL="269875" indent="-269875" algn="just">
              <a:spcBef>
                <a:spcPts val="575"/>
              </a:spcBef>
              <a:buClr>
                <a:srgbClr val="D34817"/>
              </a:buClr>
              <a:buFont typeface="Wingdings 2" pitchFamily="16" charset="2"/>
              <a:buChar char=""/>
              <a:tabLst>
                <a:tab pos="269875" algn="l"/>
                <a:tab pos="717550" algn="l"/>
                <a:tab pos="1166813" algn="l"/>
                <a:tab pos="1616075" algn="l"/>
                <a:tab pos="2065338" algn="l"/>
                <a:tab pos="2514600" algn="l"/>
                <a:tab pos="2963863" algn="l"/>
                <a:tab pos="3413125" algn="l"/>
                <a:tab pos="3862388" algn="l"/>
                <a:tab pos="4311650" algn="l"/>
                <a:tab pos="4760913" algn="l"/>
                <a:tab pos="5210175" algn="l"/>
                <a:tab pos="5659438" algn="l"/>
                <a:tab pos="6108700" algn="l"/>
                <a:tab pos="6557963" algn="l"/>
                <a:tab pos="7007225" algn="l"/>
                <a:tab pos="7456488" algn="l"/>
                <a:tab pos="7905750" algn="l"/>
                <a:tab pos="8355013" algn="l"/>
                <a:tab pos="8804275" algn="l"/>
                <a:tab pos="9253538" algn="l"/>
              </a:tabLst>
            </a:pPr>
            <a:r>
              <a:rPr lang="en-US" sz="3200" dirty="0">
                <a:solidFill>
                  <a:srgbClr val="FF0000"/>
                </a:solidFill>
                <a:latin typeface="Perpetua" pitchFamily="16" charset="0"/>
              </a:rPr>
              <a:t>rlogin </a:t>
            </a:r>
            <a:r>
              <a:rPr lang="en-US" sz="3200" dirty="0" smtClean="0">
                <a:solidFill>
                  <a:srgbClr val="FF0000"/>
                </a:solidFill>
                <a:latin typeface="Perpetua" pitchFamily="16" charset="0"/>
              </a:rPr>
              <a:t>Jupiter username</a:t>
            </a:r>
            <a:endParaRPr lang="en-US" sz="3200" dirty="0">
              <a:solidFill>
                <a:srgbClr val="FF0000"/>
              </a:solidFill>
              <a:latin typeface="Perpetua" pitchFamily="16" charset="0"/>
            </a:endParaRPr>
          </a:p>
          <a:p>
            <a:pPr marL="269875" indent="-269875" algn="just">
              <a:spcBef>
                <a:spcPts val="575"/>
              </a:spcBef>
              <a:buClr>
                <a:srgbClr val="D34817"/>
              </a:buClr>
              <a:buFont typeface="Wingdings 2" pitchFamily="16" charset="2"/>
              <a:buChar char=""/>
              <a:tabLst>
                <a:tab pos="269875" algn="l"/>
                <a:tab pos="717550" algn="l"/>
                <a:tab pos="1166813" algn="l"/>
                <a:tab pos="1616075" algn="l"/>
                <a:tab pos="2065338" algn="l"/>
                <a:tab pos="2514600" algn="l"/>
                <a:tab pos="2963863" algn="l"/>
                <a:tab pos="3413125" algn="l"/>
                <a:tab pos="3862388" algn="l"/>
                <a:tab pos="4311650" algn="l"/>
                <a:tab pos="4760913" algn="l"/>
                <a:tab pos="5210175" algn="l"/>
                <a:tab pos="5659438" algn="l"/>
                <a:tab pos="6108700" algn="l"/>
                <a:tab pos="6557963" algn="l"/>
                <a:tab pos="7007225" algn="l"/>
                <a:tab pos="7456488" algn="l"/>
                <a:tab pos="7905750" algn="l"/>
                <a:tab pos="8355013" algn="l"/>
                <a:tab pos="8804275" algn="l"/>
                <a:tab pos="9253538" algn="l"/>
              </a:tabLst>
            </a:pPr>
            <a:r>
              <a:rPr lang="en-US" sz="3200" b="0" dirty="0">
                <a:solidFill>
                  <a:srgbClr val="000000"/>
                </a:solidFill>
                <a:latin typeface="Perpetua" pitchFamily="16" charset="0"/>
              </a:rPr>
              <a:t>Last login :….</a:t>
            </a:r>
          </a:p>
          <a:p>
            <a:pPr marL="269875" indent="-269875" algn="just">
              <a:spcBef>
                <a:spcPts val="575"/>
              </a:spcBef>
              <a:buClr>
                <a:srgbClr val="D34817"/>
              </a:buClr>
              <a:buFont typeface="Wingdings 2" pitchFamily="16" charset="2"/>
              <a:buChar char=""/>
              <a:tabLst>
                <a:tab pos="269875" algn="l"/>
                <a:tab pos="717550" algn="l"/>
                <a:tab pos="1166813" algn="l"/>
                <a:tab pos="1616075" algn="l"/>
                <a:tab pos="2065338" algn="l"/>
                <a:tab pos="2514600" algn="l"/>
                <a:tab pos="2963863" algn="l"/>
                <a:tab pos="3413125" algn="l"/>
                <a:tab pos="3862388" algn="l"/>
                <a:tab pos="4311650" algn="l"/>
                <a:tab pos="4760913" algn="l"/>
                <a:tab pos="5210175" algn="l"/>
                <a:tab pos="5659438" algn="l"/>
                <a:tab pos="6108700" algn="l"/>
                <a:tab pos="6557963" algn="l"/>
                <a:tab pos="7007225" algn="l"/>
                <a:tab pos="7456488" algn="l"/>
                <a:tab pos="7905750" algn="l"/>
                <a:tab pos="8355013" algn="l"/>
                <a:tab pos="8804275" algn="l"/>
                <a:tab pos="9253538" algn="l"/>
              </a:tabLst>
            </a:pPr>
            <a:r>
              <a:rPr lang="en-US" sz="3200" b="0" dirty="0">
                <a:solidFill>
                  <a:srgbClr val="000000"/>
                </a:solidFill>
                <a:latin typeface="Perpetua" pitchFamily="16" charset="0"/>
              </a:rPr>
              <a:t>rlogin is terminated with </a:t>
            </a:r>
            <a:r>
              <a:rPr lang="en-US" sz="3200" b="0" dirty="0" err="1">
                <a:solidFill>
                  <a:srgbClr val="000000"/>
                </a:solidFill>
                <a:latin typeface="Perpetua" pitchFamily="16" charset="0"/>
              </a:rPr>
              <a:t>ctrl+d</a:t>
            </a:r>
            <a:r>
              <a:rPr lang="en-US" sz="3200" b="0" dirty="0">
                <a:solidFill>
                  <a:srgbClr val="000000"/>
                </a:solidFill>
                <a:latin typeface="Perpetua" pitchFamily="16" charset="0"/>
              </a:rPr>
              <a:t> or exit or logout.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TotalTime>
  <Words>477</Words>
  <Application>Microsoft Office PowerPoint</Application>
  <PresentationFormat>On-screen Show (4:3)</PresentationFormat>
  <Paragraphs>65</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NETWORK MANAGEMENT</vt:lpstr>
      <vt:lpstr>Network management tools </vt:lpstr>
      <vt:lpstr>The ping utility  </vt:lpstr>
      <vt:lpstr>Slide 4</vt:lpstr>
      <vt:lpstr>ftp utility</vt:lpstr>
      <vt:lpstr>Slide 6</vt:lpstr>
      <vt:lpstr>telnet utility</vt:lpstr>
      <vt:lpstr>Slide 8</vt:lpstr>
      <vt:lpstr>Slide 9</vt:lpstr>
      <vt:lpstr>Address Resolution Protocol (ARP)</vt:lpstr>
      <vt:lpstr>Slide 11</vt:lpstr>
      <vt:lpstr>DNS</vt:lpstr>
      <vt:lpstr>SQUID</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MANAGEMENT</dc:title>
  <dc:creator>joe</dc:creator>
  <cp:lastModifiedBy>joe</cp:lastModifiedBy>
  <cp:revision>58</cp:revision>
  <dcterms:created xsi:type="dcterms:W3CDTF">2015-04-14T06:18:11Z</dcterms:created>
  <dcterms:modified xsi:type="dcterms:W3CDTF">2015-05-07T07:40:00Z</dcterms:modified>
</cp:coreProperties>
</file>