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86" r:id="rId20"/>
    <p:sldId id="287" r:id="rId21"/>
    <p:sldId id="288" r:id="rId22"/>
    <p:sldId id="274" r:id="rId23"/>
    <p:sldId id="275" r:id="rId24"/>
    <p:sldId id="282" r:id="rId25"/>
    <p:sldId id="283" r:id="rId26"/>
    <p:sldId id="284" r:id="rId27"/>
    <p:sldId id="285" r:id="rId28"/>
    <p:sldId id="279" r:id="rId29"/>
    <p:sldId id="280" r:id="rId30"/>
    <p:sldId id="28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5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E06F79B-768A-4BC8-8D82-CE3305BC9384}" type="datetimeFigureOut">
              <a:rPr lang="en-US" smtClean="0"/>
              <a:pPr/>
              <a:t>4/20/2015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151911-2670-4779-AC38-9EDDB239D1A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Process management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85728"/>
            <a:ext cx="7772400" cy="6572272"/>
          </a:xfrm>
        </p:spPr>
        <p:txBody>
          <a:bodyPr>
            <a:normAutofit fontScale="70000" lnSpcReduction="20000"/>
          </a:bodyPr>
          <a:lstStyle/>
          <a:p>
            <a:r>
              <a:rPr lang="en-GB" i="1" dirty="0" smtClean="0"/>
              <a:t>#include &lt;</a:t>
            </a:r>
            <a:r>
              <a:rPr lang="en-GB" i="1" dirty="0" err="1" smtClean="0"/>
              <a:t>stdio.h</a:t>
            </a:r>
            <a:r>
              <a:rPr lang="en-GB" i="1" dirty="0" smtClean="0"/>
              <a:t>&gt;</a:t>
            </a:r>
            <a:endParaRPr lang="en-IN" dirty="0" smtClean="0"/>
          </a:p>
          <a:p>
            <a:r>
              <a:rPr lang="en-GB" i="1" dirty="0" smtClean="0"/>
              <a:t>main ()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pid</a:t>
            </a:r>
            <a:r>
              <a:rPr lang="en-GB" i="1" dirty="0" smtClean="0"/>
              <a:t>;</a:t>
            </a:r>
            <a:endParaRPr lang="en-IN" dirty="0" smtClean="0"/>
          </a:p>
          <a:p>
            <a:r>
              <a:rPr lang="en-GB" i="1" dirty="0" err="1" smtClean="0"/>
              <a:t>printf</a:t>
            </a:r>
            <a:r>
              <a:rPr lang="en-GB" i="1" dirty="0" smtClean="0"/>
              <a:t> (“I’m the original process with PID %d and PPID %d.\n”),</a:t>
            </a:r>
            <a:endParaRPr lang="en-IN" dirty="0" smtClean="0"/>
          </a:p>
          <a:p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err="1" smtClean="0"/>
              <a:t>pid</a:t>
            </a:r>
            <a:r>
              <a:rPr lang="en-GB" i="1" dirty="0" smtClean="0"/>
              <a:t> = fork (); /* Duplicate. Child and parent continue from here */</a:t>
            </a:r>
            <a:endParaRPr lang="en-IN" dirty="0" smtClean="0"/>
          </a:p>
          <a:p>
            <a:r>
              <a:rPr lang="en-GB" i="1" dirty="0" smtClean="0"/>
              <a:t>if (</a:t>
            </a:r>
            <a:r>
              <a:rPr lang="en-GB" i="1" dirty="0" err="1" smtClean="0"/>
              <a:t>pid</a:t>
            </a:r>
            <a:r>
              <a:rPr lang="en-GB" i="1" dirty="0" smtClean="0"/>
              <a:t> != 0) /* </a:t>
            </a:r>
            <a:r>
              <a:rPr lang="en-GB" i="1" dirty="0" err="1" smtClean="0"/>
              <a:t>pid</a:t>
            </a:r>
            <a:r>
              <a:rPr lang="en-GB" i="1" dirty="0" smtClean="0"/>
              <a:t> is non-zero, so I must be the parent */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parent process with PID %d and PPID %d.\n”,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(“My child’s PID is %d\n”, </a:t>
            </a:r>
            <a:r>
              <a:rPr lang="en-GB" i="1" dirty="0" err="1" smtClean="0"/>
              <a:t>pid</a:t>
            </a:r>
            <a:r>
              <a:rPr lang="en-GB" i="1" dirty="0" smtClean="0"/>
              <a:t>);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r>
              <a:rPr lang="en-GB" i="1" dirty="0" smtClean="0"/>
              <a:t>else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/* </a:t>
            </a:r>
            <a:r>
              <a:rPr lang="en-GB" i="1" dirty="0" err="1" smtClean="0"/>
              <a:t>pid</a:t>
            </a:r>
            <a:r>
              <a:rPr lang="en-GB" i="1" dirty="0" smtClean="0"/>
              <a:t> is zero, so I must be the child */</a:t>
            </a:r>
            <a:endParaRPr lang="en-IN" dirty="0" smtClean="0"/>
          </a:p>
          <a:p>
            <a:r>
              <a:rPr lang="en-GB" i="1" dirty="0" smtClean="0"/>
              <a:t>	sleep (5); /* Make sure that the parent terminates first */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child process with PID %d and PPID %d.”,</a:t>
            </a:r>
            <a:endParaRPr lang="en-IN" dirty="0" smtClean="0"/>
          </a:p>
          <a:p>
            <a:r>
              <a:rPr lang="en-GB" i="1" dirty="0" smtClean="0"/>
              <a:t>	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smtClean="0"/>
              <a:t>	}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(“PID %d terminates.\n”, </a:t>
            </a:r>
            <a:r>
              <a:rPr lang="en-GB" i="1" dirty="0" err="1" smtClean="0"/>
              <a:t>getpid</a:t>
            </a:r>
            <a:r>
              <a:rPr lang="en-GB" i="1" dirty="0" smtClean="0"/>
              <a:t> () ); /* Both processes execute this */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/>
              <a:t>I’m the original process with PID 13364 and PPID 13346.</a:t>
            </a:r>
            <a:endParaRPr lang="en-IN" dirty="0" smtClean="0"/>
          </a:p>
          <a:p>
            <a:r>
              <a:rPr lang="en-GB" i="1" dirty="0" err="1" smtClean="0"/>
              <a:t>I’am</a:t>
            </a:r>
            <a:r>
              <a:rPr lang="en-GB" i="1" dirty="0" smtClean="0"/>
              <a:t> the parent process with PID 13364 and PID 13346.</a:t>
            </a:r>
            <a:endParaRPr lang="en-IN" dirty="0" smtClean="0"/>
          </a:p>
          <a:p>
            <a:r>
              <a:rPr lang="en-GB" i="1" dirty="0" smtClean="0"/>
              <a:t>PID 13364 terminates.</a:t>
            </a:r>
            <a:endParaRPr lang="en-IN" dirty="0" smtClean="0"/>
          </a:p>
          <a:p>
            <a:r>
              <a:rPr lang="en-GB" i="1" dirty="0" smtClean="0"/>
              <a:t>I’m the child process with PID 13365 and PPID </a:t>
            </a:r>
            <a:r>
              <a:rPr lang="en-GB" sz="3200" b="1" i="1" dirty="0" smtClean="0"/>
              <a:t>1</a:t>
            </a:r>
            <a:r>
              <a:rPr lang="en-GB" i="1" dirty="0" smtClean="0"/>
              <a:t>.</a:t>
            </a:r>
            <a:endParaRPr lang="en-IN" dirty="0" smtClean="0"/>
          </a:p>
          <a:p>
            <a:r>
              <a:rPr lang="en-GB" i="1" dirty="0" smtClean="0"/>
              <a:t>PID 13365 terminates.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Terminating a process: exit ()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process may terminate at any time by executing exit ()</a:t>
            </a:r>
          </a:p>
          <a:p>
            <a:pPr algn="just"/>
            <a:r>
              <a:rPr lang="en-GB" dirty="0" smtClean="0"/>
              <a:t>The termination code of a child process may be used for a variety of purposes by a parent process.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system call : void exit(</a:t>
            </a:r>
            <a:r>
              <a:rPr lang="en-IN" dirty="0" err="1" smtClean="0"/>
              <a:t>int</a:t>
            </a:r>
            <a:r>
              <a:rPr lang="en-IN" dirty="0" smtClean="0"/>
              <a:t> status)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exit () closes all of a process’ file descriptors, </a:t>
            </a:r>
            <a:r>
              <a:rPr lang="en-US" dirty="0" err="1" smtClean="0"/>
              <a:t>deallocates</a:t>
            </a:r>
            <a:r>
              <a:rPr lang="en-US" dirty="0" smtClean="0"/>
              <a:t> its code, data and stack and then terminates the process. </a:t>
            </a:r>
          </a:p>
          <a:p>
            <a:pPr algn="just"/>
            <a:r>
              <a:rPr lang="en-US" dirty="0" smtClean="0"/>
              <a:t>When a child process terminates, it sends its parent a SIGCHLD signal and waits for its termination code status to be accepted. </a:t>
            </a:r>
          </a:p>
          <a:p>
            <a:pPr algn="just"/>
            <a:r>
              <a:rPr lang="en-GB" dirty="0" smtClean="0"/>
              <a:t>A process that is waiting for its parent to accept its return code is called a zombie process. </a:t>
            </a:r>
          </a:p>
          <a:p>
            <a:pPr algn="just"/>
            <a:r>
              <a:rPr lang="en-GB" dirty="0" smtClean="0"/>
              <a:t>A parent accepts a child’s termination code by executing wait (). 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i="1" dirty="0" smtClean="0"/>
              <a:t>#include &lt;</a:t>
            </a:r>
            <a:r>
              <a:rPr lang="en-GB" i="1" dirty="0" err="1" smtClean="0"/>
              <a:t>stdio.h</a:t>
            </a:r>
            <a:r>
              <a:rPr lang="en-GB" i="1" dirty="0" smtClean="0"/>
              <a:t>&gt;</a:t>
            </a:r>
            <a:endParaRPr lang="en-IN" dirty="0" smtClean="0"/>
          </a:p>
          <a:p>
            <a:r>
              <a:rPr lang="en-GB" i="1" dirty="0" smtClean="0"/>
              <a:t>main ()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going to exit with return code 42\n”);</a:t>
            </a:r>
            <a:endParaRPr lang="en-IN" dirty="0" smtClean="0"/>
          </a:p>
          <a:p>
            <a:r>
              <a:rPr lang="en-GB" i="1" dirty="0" smtClean="0"/>
              <a:t>	exit (42);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Zombie Processes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process that terminates cannot leave the system until its parent accepts its return code. </a:t>
            </a:r>
          </a:p>
          <a:p>
            <a:pPr algn="just"/>
            <a:r>
              <a:rPr lang="en-US" dirty="0" smtClean="0"/>
              <a:t>If its parent process is already dead, it’ll already have been adopted by the “init” process, which always accepts its children’s return codes. </a:t>
            </a:r>
          </a:p>
          <a:p>
            <a:pPr algn="just"/>
            <a:r>
              <a:rPr lang="en-US" dirty="0" smtClean="0"/>
              <a:t>However, if a process’ parent is alive, but never executes a wait (), the child process’ return code will never be accepted and the process will remain a zombie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Waiting for a Child: wait ()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A parent process may wait for one of its children to terminate and then accept its child’s termination code by executing wait ().</a:t>
            </a:r>
            <a:endParaRPr lang="en-IN" dirty="0" smtClean="0"/>
          </a:p>
          <a:p>
            <a:r>
              <a:rPr lang="en-GB" dirty="0" smtClean="0"/>
              <a:t>System Call: </a:t>
            </a:r>
            <a:r>
              <a:rPr lang="en-GB" dirty="0" err="1" smtClean="0"/>
              <a:t>pid_t</a:t>
            </a:r>
            <a:r>
              <a:rPr lang="en-GB" dirty="0" smtClean="0"/>
              <a:t> </a:t>
            </a:r>
            <a:r>
              <a:rPr lang="en-GB" b="1" dirty="0" smtClean="0"/>
              <a:t>wait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 *status)</a:t>
            </a:r>
            <a:endParaRPr lang="en-IN" dirty="0" smtClean="0"/>
          </a:p>
          <a:p>
            <a:pPr algn="just"/>
            <a:r>
              <a:rPr lang="en-US" dirty="0" smtClean="0"/>
              <a:t>wait () causes a process to suspend until one of its children terminates. </a:t>
            </a:r>
          </a:p>
          <a:p>
            <a:pPr algn="just"/>
            <a:r>
              <a:rPr lang="en-US" dirty="0" smtClean="0"/>
              <a:t>A successful call to wait () returns the PID of the child that terminated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0"/>
            <a:ext cx="7772400" cy="6019800"/>
          </a:xfrm>
        </p:spPr>
        <p:txBody>
          <a:bodyPr>
            <a:normAutofit fontScale="62500" lnSpcReduction="20000"/>
          </a:bodyPr>
          <a:lstStyle/>
          <a:p>
            <a:r>
              <a:rPr lang="en-GB" i="1" dirty="0" smtClean="0"/>
              <a:t>main ()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pid</a:t>
            </a:r>
            <a:r>
              <a:rPr lang="en-GB" i="1" dirty="0" smtClean="0"/>
              <a:t>, status, </a:t>
            </a:r>
            <a:r>
              <a:rPr lang="en-GB" i="1" dirty="0" err="1" smtClean="0"/>
              <a:t>childPid</a:t>
            </a:r>
            <a:r>
              <a:rPr lang="en-GB" i="1" dirty="0" smtClean="0"/>
              <a:t>;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parent process and my PID is %d\n”, </a:t>
            </a:r>
            <a:r>
              <a:rPr lang="en-GB" i="1" dirty="0" err="1" smtClean="0"/>
              <a:t>getpid</a:t>
            </a:r>
            <a:r>
              <a:rPr lang="en-GB" i="1" dirty="0" smtClean="0"/>
              <a:t>() );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pid</a:t>
            </a:r>
            <a:r>
              <a:rPr lang="en-GB" i="1" dirty="0" smtClean="0"/>
              <a:t> = fork () ; /* Duplicate */</a:t>
            </a:r>
            <a:endParaRPr lang="en-IN" dirty="0" smtClean="0"/>
          </a:p>
          <a:p>
            <a:r>
              <a:rPr lang="en-GB" i="1" dirty="0" smtClean="0"/>
              <a:t>if (</a:t>
            </a:r>
            <a:r>
              <a:rPr lang="en-GB" i="1" dirty="0" err="1" smtClean="0"/>
              <a:t>pid</a:t>
            </a:r>
            <a:r>
              <a:rPr lang="en-GB" i="1" dirty="0" smtClean="0"/>
              <a:t> != 0) /* Branch based on return value from fork () */</a:t>
            </a:r>
            <a:endParaRPr lang="en-IN" dirty="0" smtClean="0"/>
          </a:p>
          <a:p>
            <a:r>
              <a:rPr lang="en-GB" i="1" dirty="0" smtClean="0"/>
              <a:t>	{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parent process with PID %d and PPID %d\n”,</a:t>
            </a:r>
            <a:endParaRPr lang="en-IN" dirty="0" smtClean="0"/>
          </a:p>
          <a:p>
            <a:r>
              <a:rPr lang="en-GB" i="1" dirty="0" smtClean="0"/>
              <a:t>	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 );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childPid</a:t>
            </a:r>
            <a:r>
              <a:rPr lang="en-GB" i="1" dirty="0" smtClean="0"/>
              <a:t> = wait (&amp;status); /* Wait for a child to terminate */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printf</a:t>
            </a:r>
            <a:r>
              <a:rPr lang="en-GB" i="1" dirty="0" smtClean="0"/>
              <a:t> (“A child with PID %d terminated with exit code %d\n”,</a:t>
            </a:r>
            <a:endParaRPr lang="en-IN" dirty="0" smtClean="0"/>
          </a:p>
          <a:p>
            <a:r>
              <a:rPr lang="en-GB" i="1" dirty="0" smtClean="0"/>
              <a:t>			</a:t>
            </a:r>
            <a:r>
              <a:rPr lang="en-GB" i="1" dirty="0" err="1" smtClean="0"/>
              <a:t>childPid</a:t>
            </a:r>
            <a:r>
              <a:rPr lang="en-GB" i="1" dirty="0" smtClean="0"/>
              <a:t>, status &gt;&gt;8);</a:t>
            </a:r>
            <a:endParaRPr lang="en-IN" dirty="0" smtClean="0"/>
          </a:p>
          <a:p>
            <a:r>
              <a:rPr lang="en-GB" i="1" dirty="0" smtClean="0"/>
              <a:t>	}</a:t>
            </a:r>
            <a:endParaRPr lang="en-IN" dirty="0" smtClean="0"/>
          </a:p>
          <a:p>
            <a:r>
              <a:rPr lang="en-GB" i="1" dirty="0" smtClean="0"/>
              <a:t>	else</a:t>
            </a:r>
            <a:endParaRPr lang="en-IN" dirty="0" smtClean="0"/>
          </a:p>
          <a:p>
            <a:r>
              <a:rPr lang="en-GB" i="1" dirty="0" smtClean="0"/>
              <a:t>	{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child process with PID %d and PPID %d\n”,</a:t>
            </a:r>
            <a:endParaRPr lang="en-IN" dirty="0" smtClean="0"/>
          </a:p>
          <a:p>
            <a:r>
              <a:rPr lang="en-GB" i="1" dirty="0" smtClean="0"/>
              <a:t>	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 );</a:t>
            </a:r>
            <a:endParaRPr lang="en-IN" dirty="0" smtClean="0"/>
          </a:p>
          <a:p>
            <a:r>
              <a:rPr lang="en-GB" i="1" dirty="0" smtClean="0"/>
              <a:t>		exit (42); /* Exit with a silly number */</a:t>
            </a:r>
            <a:endParaRPr lang="en-IN" dirty="0" smtClean="0"/>
          </a:p>
          <a:p>
            <a:r>
              <a:rPr lang="en-GB" i="1" dirty="0" smtClean="0"/>
              <a:t>	}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(“PID %d terminates\n”, </a:t>
            </a:r>
            <a:r>
              <a:rPr lang="en-GB" i="1" dirty="0" err="1" smtClean="0"/>
              <a:t>getpid</a:t>
            </a:r>
            <a:r>
              <a:rPr lang="en-GB" i="1" dirty="0" smtClean="0"/>
              <a:t> () );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/>
              <a:t>I'm the parent process and my PID is 28208</a:t>
            </a:r>
            <a:endParaRPr lang="en-IN" dirty="0" smtClean="0"/>
          </a:p>
          <a:p>
            <a:r>
              <a:rPr lang="en-GB" i="1" dirty="0" smtClean="0"/>
              <a:t>I'm the parent process with PID 28208 and PPID 28133</a:t>
            </a:r>
            <a:endParaRPr lang="en-IN" dirty="0" smtClean="0"/>
          </a:p>
          <a:p>
            <a:r>
              <a:rPr lang="en-GB" i="1" dirty="0" smtClean="0"/>
              <a:t>I'm the child process with PID 28209 and PPID 28208</a:t>
            </a:r>
            <a:endParaRPr lang="en-IN" dirty="0" smtClean="0"/>
          </a:p>
          <a:p>
            <a:r>
              <a:rPr lang="en-GB" i="1" dirty="0" smtClean="0"/>
              <a:t>A child with PID 28209 terminated with exit code 42</a:t>
            </a:r>
            <a:endParaRPr lang="en-IN" dirty="0" smtClean="0"/>
          </a:p>
          <a:p>
            <a:r>
              <a:rPr lang="en-US" i="1" dirty="0" smtClean="0"/>
              <a:t>PID 28208 terminates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waitpid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Either of wait or </a:t>
            </a:r>
            <a:r>
              <a:rPr lang="en-US" dirty="0" err="1" smtClean="0"/>
              <a:t>waitpid</a:t>
            </a:r>
            <a:r>
              <a:rPr lang="en-US" dirty="0" smtClean="0"/>
              <a:t> can be used to remove zombies</a:t>
            </a:r>
          </a:p>
          <a:p>
            <a:pPr algn="just"/>
            <a:r>
              <a:rPr lang="en-US" dirty="0" smtClean="0"/>
              <a:t>wait (and </a:t>
            </a:r>
            <a:r>
              <a:rPr lang="en-US" dirty="0" err="1" smtClean="0"/>
              <a:t>waitpid</a:t>
            </a:r>
            <a:r>
              <a:rPr lang="en-US" dirty="0" smtClean="0"/>
              <a:t> in it's blocking form) temporarily suspends the execution of a parent process while a child process is running. </a:t>
            </a:r>
          </a:p>
          <a:p>
            <a:pPr algn="just"/>
            <a:r>
              <a:rPr lang="en-US" dirty="0" smtClean="0"/>
              <a:t>Once the child has finished, the waiting parent is restarted.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UNIX process is an instance of a running  program</a:t>
            </a:r>
          </a:p>
          <a:p>
            <a:r>
              <a:rPr lang="en-GB" dirty="0" smtClean="0"/>
              <a:t> Every process in UNIX system has the following attributes:</a:t>
            </a:r>
            <a:endParaRPr lang="en-IN" dirty="0" smtClean="0"/>
          </a:p>
          <a:p>
            <a:pPr lvl="1"/>
            <a:r>
              <a:rPr lang="en-US" dirty="0" smtClean="0"/>
              <a:t>Text segment</a:t>
            </a:r>
          </a:p>
          <a:p>
            <a:pPr lvl="1"/>
            <a:r>
              <a:rPr lang="en-US" dirty="0" smtClean="0"/>
              <a:t>Data segment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GB" dirty="0" smtClean="0"/>
              <a:t>A unique process ID (PID) number</a:t>
            </a:r>
            <a:endParaRPr lang="en-US" dirty="0" smtClean="0"/>
          </a:p>
          <a:p>
            <a:pPr>
              <a:buNone/>
            </a:pPr>
            <a:r>
              <a:rPr lang="en-GB" sz="2800" dirty="0" smtClean="0"/>
              <a:t>       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#include &lt;sys/</a:t>
            </a:r>
            <a:r>
              <a:rPr lang="en-US" dirty="0" err="1" smtClean="0"/>
              <a:t>types.h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#include &lt;sys/</a:t>
            </a:r>
            <a:r>
              <a:rPr lang="en-US" dirty="0" err="1" smtClean="0"/>
              <a:t>wait.h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pid_t</a:t>
            </a:r>
            <a:r>
              <a:rPr lang="en-US" dirty="0" smtClean="0"/>
              <a:t> wait(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statloc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/* returns process ID if OK, or -1 on error */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waitpid</a:t>
            </a:r>
            <a:r>
              <a:rPr lang="en-US" dirty="0" smtClean="0"/>
              <a:t>(</a:t>
            </a:r>
            <a:r>
              <a:rPr lang="en-US" dirty="0" err="1" smtClean="0"/>
              <a:t>pid_t</a:t>
            </a:r>
            <a:r>
              <a:rPr lang="en-US" dirty="0" smtClean="0"/>
              <a:t> </a:t>
            </a:r>
            <a:r>
              <a:rPr lang="en-US" dirty="0" err="1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statloc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options); </a:t>
            </a:r>
          </a:p>
          <a:p>
            <a:r>
              <a:rPr lang="en-US" i="1" dirty="0" smtClean="0"/>
              <a:t>/* returns process ID : if OK,</a:t>
            </a:r>
            <a:r>
              <a:rPr lang="en-US" dirty="0" smtClean="0"/>
              <a:t> </a:t>
            </a:r>
            <a:r>
              <a:rPr lang="en-US" i="1" dirty="0" smtClean="0"/>
              <a:t>*</a:t>
            </a:r>
          </a:p>
          <a:p>
            <a:r>
              <a:rPr lang="en-US" i="1" dirty="0" smtClean="0"/>
              <a:t> -1 : on error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500043"/>
          <a:ext cx="7772400" cy="563213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86200"/>
                <a:gridCol w="3886200"/>
              </a:tblGrid>
              <a:tr h="78581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waitpid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</a:tr>
              <a:tr h="1357322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wait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blocks the caller until a child process terminates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 smtClean="0"/>
                        <a:t>waitpid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can be either blocking or non-blocking:</a:t>
                      </a: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0, then it is blocking</a:t>
                      </a: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options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WNOHANG, then is it non-blocking</a:t>
                      </a: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  <a:tr h="1881200"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more than one child is running when </a:t>
                      </a:r>
                      <a:r>
                        <a:rPr lang="en-US" dirty="0" smtClean="0"/>
                        <a:t>wait()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returns the first time one of the parent's offspring exits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-1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 waits for any child process.</a:t>
                      </a: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this respect, </a:t>
                      </a:r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waitpid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is equivalent to wait</a:t>
                      </a: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 waits for the child whose process ID equals </a:t>
                      </a:r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kumimoji="0" lang="en-US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 waits for any child whose process group ID equals that of the calling process</a:t>
                      </a:r>
                    </a:p>
                    <a:p>
                      <a:pPr algn="just"/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 </a:t>
                      </a:r>
                      <a:r>
                        <a:rPr kumimoji="0" lang="en-US" b="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r>
                        <a:rPr kumimoji="0" lang="en-US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-1</a:t>
                      </a:r>
                      <a:r>
                        <a:rPr kumimoji="0" lang="en-US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it waits for any child whose process group ID equals that absolute value of </a:t>
                      </a:r>
                      <a:r>
                        <a:rPr kumimoji="0" lang="en-US" b="0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kumimoji="0" lang="en-US" b="0" i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process may replace its current code, data and stack with those of another executable file by using one of the exec () family of system calls. </a:t>
            </a:r>
          </a:p>
          <a:p>
            <a:pPr algn="just"/>
            <a:r>
              <a:rPr lang="en-US" dirty="0" smtClean="0"/>
              <a:t>When a process executes an exec (), its PID and PPID numbers stay the same – only the code that the process is executing changes.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execl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b="1" dirty="0" err="1" smtClean="0"/>
              <a:t>execl</a:t>
            </a:r>
            <a:r>
              <a:rPr lang="en-GB" dirty="0" smtClean="0"/>
              <a:t> (const char* path, const char* arg0, const char* arg1,…,const char* </a:t>
            </a:r>
            <a:r>
              <a:rPr lang="en-GB" dirty="0" err="1" smtClean="0"/>
              <a:t>argn</a:t>
            </a:r>
            <a:r>
              <a:rPr lang="en-GB" dirty="0" smtClean="0"/>
              <a:t>, NULL)</a:t>
            </a:r>
          </a:p>
          <a:p>
            <a:pPr algn="just"/>
            <a:endParaRPr lang="en-GB" dirty="0" smtClean="0"/>
          </a:p>
          <a:p>
            <a:pPr algn="just"/>
            <a:r>
              <a:rPr lang="en-IN" dirty="0" err="1" smtClean="0"/>
              <a:t>execl</a:t>
            </a:r>
            <a:r>
              <a:rPr lang="en-IN" dirty="0" smtClean="0"/>
              <a:t> takes full path name of the command and variable length of arguments terminated by NULL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err="1" smtClean="0"/>
              <a:t>execl</a:t>
            </a:r>
            <a:r>
              <a:rPr lang="en-IN" dirty="0" smtClean="0"/>
              <a:t>(“/bin/</a:t>
            </a:r>
            <a:r>
              <a:rPr lang="en-IN" dirty="0" err="1" smtClean="0"/>
              <a:t>ls</a:t>
            </a:r>
            <a:r>
              <a:rPr lang="en-IN" dirty="0" smtClean="0"/>
              <a:t>”, “/bin/</a:t>
            </a:r>
            <a:r>
              <a:rPr lang="en-IN" dirty="0" err="1" smtClean="0"/>
              <a:t>ls</a:t>
            </a:r>
            <a:r>
              <a:rPr lang="en-IN" dirty="0" smtClean="0"/>
              <a:t>”, “-a”, “-l”, NULL)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execlp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execlp</a:t>
            </a:r>
            <a:r>
              <a:rPr lang="en-US" dirty="0" smtClean="0"/>
              <a:t> will try to find the command from the $PATH .so full path to the command is not needed</a:t>
            </a:r>
          </a:p>
          <a:p>
            <a:endParaRPr lang="en-US" dirty="0" smtClean="0"/>
          </a:p>
          <a:p>
            <a:r>
              <a:rPr lang="en-US" dirty="0" err="1" smtClean="0"/>
              <a:t>execlp</a:t>
            </a:r>
            <a:r>
              <a:rPr lang="en-US" dirty="0" smtClean="0"/>
              <a:t>(“</a:t>
            </a:r>
            <a:r>
              <a:rPr lang="en-US" dirty="0" err="1" smtClean="0"/>
              <a:t>ls</a:t>
            </a:r>
            <a:r>
              <a:rPr lang="en-US" dirty="0" smtClean="0"/>
              <a:t>”, ”</a:t>
            </a:r>
            <a:r>
              <a:rPr lang="en-US" dirty="0" err="1" smtClean="0"/>
              <a:t>ls</a:t>
            </a:r>
            <a:r>
              <a:rPr lang="en-US" dirty="0" smtClean="0"/>
              <a:t>” , “-a”, “-l”, NULL)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endParaRPr lang="en-IN" dirty="0" smtClean="0"/>
          </a:p>
          <a:p>
            <a:pPr algn="just"/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b="1" dirty="0" err="1" smtClean="0"/>
              <a:t>execv</a:t>
            </a:r>
            <a:r>
              <a:rPr lang="en-GB" dirty="0" smtClean="0"/>
              <a:t> (const char* path, const char* </a:t>
            </a:r>
            <a:r>
              <a:rPr lang="en-GB" dirty="0" err="1" smtClean="0"/>
              <a:t>argv</a:t>
            </a:r>
            <a:r>
              <a:rPr lang="en-GB" dirty="0" smtClean="0"/>
              <a:t>[])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err="1" smtClean="0"/>
              <a:t>execv</a:t>
            </a:r>
            <a:r>
              <a:rPr lang="en-GB" dirty="0" smtClean="0"/>
              <a:t>() is equivalent to </a:t>
            </a:r>
            <a:r>
              <a:rPr lang="en-GB" dirty="0" err="1" smtClean="0"/>
              <a:t>execl</a:t>
            </a:r>
            <a:r>
              <a:rPr lang="en-GB" dirty="0" smtClean="0"/>
              <a:t> , except that the arguments are passed in as a null terminated array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char *</a:t>
            </a:r>
            <a:r>
              <a:rPr lang="en-GB" dirty="0" err="1" smtClean="0"/>
              <a:t>args</a:t>
            </a:r>
            <a:r>
              <a:rPr lang="en-GB" dirty="0" smtClean="0"/>
              <a:t>[]={“/bin/</a:t>
            </a:r>
            <a:r>
              <a:rPr lang="en-GB" dirty="0" err="1" smtClean="0"/>
              <a:t>ls</a:t>
            </a:r>
            <a:r>
              <a:rPr lang="en-GB" dirty="0" smtClean="0"/>
              <a:t>”, “-a”,  “-l”, NULL}</a:t>
            </a:r>
          </a:p>
          <a:p>
            <a:pPr algn="just"/>
            <a:r>
              <a:rPr lang="en-GB" dirty="0" err="1" smtClean="0"/>
              <a:t>execv</a:t>
            </a:r>
            <a:r>
              <a:rPr lang="en-GB" dirty="0" smtClean="0"/>
              <a:t>(“/bin/</a:t>
            </a:r>
            <a:r>
              <a:rPr lang="en-GB" dirty="0" err="1" smtClean="0"/>
              <a:t>ls</a:t>
            </a:r>
            <a:r>
              <a:rPr lang="en-GB" dirty="0" smtClean="0"/>
              <a:t>”, 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execvp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endParaRPr lang="en-IN" dirty="0" smtClean="0"/>
          </a:p>
          <a:p>
            <a:pPr algn="just"/>
            <a:r>
              <a:rPr lang="en-GB" dirty="0" err="1" smtClean="0"/>
              <a:t>execv</a:t>
            </a:r>
            <a:r>
              <a:rPr lang="en-GB" dirty="0" smtClean="0"/>
              <a:t>() is equivalent to </a:t>
            </a:r>
            <a:r>
              <a:rPr lang="en-GB" dirty="0" err="1" smtClean="0"/>
              <a:t>execlp</a:t>
            </a:r>
            <a:r>
              <a:rPr lang="en-GB" dirty="0" smtClean="0"/>
              <a:t> , except that the arguments are passed in as a null terminated array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char *</a:t>
            </a:r>
            <a:r>
              <a:rPr lang="en-GB" dirty="0" err="1" smtClean="0"/>
              <a:t>args</a:t>
            </a:r>
            <a:r>
              <a:rPr lang="en-GB" dirty="0" smtClean="0"/>
              <a:t>[]={“</a:t>
            </a:r>
            <a:r>
              <a:rPr lang="en-GB" dirty="0" err="1" smtClean="0"/>
              <a:t>ls</a:t>
            </a:r>
            <a:r>
              <a:rPr lang="en-GB" dirty="0" smtClean="0"/>
              <a:t>”, “-a”,  “-l”, NULL}</a:t>
            </a:r>
          </a:p>
          <a:p>
            <a:pPr algn="just"/>
            <a:r>
              <a:rPr lang="en-GB" dirty="0" err="1" smtClean="0"/>
              <a:t>execv</a:t>
            </a:r>
            <a:r>
              <a:rPr lang="en-GB" dirty="0" smtClean="0"/>
              <a:t>(“</a:t>
            </a:r>
            <a:r>
              <a:rPr lang="en-GB" dirty="0" err="1" smtClean="0"/>
              <a:t>ls</a:t>
            </a:r>
            <a:r>
              <a:rPr lang="en-GB" dirty="0" smtClean="0"/>
              <a:t>”, </a:t>
            </a:r>
            <a:r>
              <a:rPr lang="en-GB" dirty="0" err="1" smtClean="0"/>
              <a:t>args</a:t>
            </a:r>
            <a:r>
              <a:rPr lang="en-GB" dirty="0" smtClean="0"/>
              <a:t>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signals to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Signals are software interrupts that are sent to </a:t>
            </a:r>
            <a:r>
              <a:rPr lang="en-US" smtClean="0"/>
              <a:t>program when </a:t>
            </a:r>
            <a:r>
              <a:rPr lang="en-US" dirty="0" smtClean="0"/>
              <a:t>an event happens</a:t>
            </a:r>
          </a:p>
          <a:p>
            <a:pPr algn="just"/>
            <a:r>
              <a:rPr lang="en-US" dirty="0" smtClean="0"/>
              <a:t>The events themselves might be request from users or indications that a system problem has occurred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14356"/>
            <a:ext cx="7772400" cy="5305444"/>
          </a:xfrm>
        </p:spPr>
        <p:txBody>
          <a:bodyPr/>
          <a:lstStyle/>
          <a:p>
            <a:pPr algn="just"/>
            <a:r>
              <a:rPr lang="en-IN" b="1" dirty="0" smtClean="0"/>
              <a:t>Sending Signals Using The Keyboard</a:t>
            </a:r>
          </a:p>
          <a:p>
            <a:pPr algn="just"/>
            <a:r>
              <a:rPr lang="en-IN" dirty="0" smtClean="0"/>
              <a:t>There are certain key presses that are interpreted by the system as requests to send signals to the process with which we are interacting:</a:t>
            </a:r>
          </a:p>
          <a:p>
            <a:pPr algn="just"/>
            <a:r>
              <a:rPr lang="en-IN" dirty="0" smtClean="0"/>
              <a:t>Ctrl-C Pressing this key causes the system to send an INT signal (SIGINT) to the running process</a:t>
            </a:r>
          </a:p>
          <a:p>
            <a:pPr algn="just"/>
            <a:r>
              <a:rPr lang="en-IN" dirty="0" smtClean="0"/>
              <a:t>Ctrl-Z Pressing this key causes the system to send a TSTP signal (SIGTSTP) to the running process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00042"/>
            <a:ext cx="7772400" cy="5519758"/>
          </a:xfrm>
        </p:spPr>
        <p:txBody>
          <a:bodyPr/>
          <a:lstStyle/>
          <a:p>
            <a:pPr algn="just"/>
            <a:r>
              <a:rPr lang="en-IN" b="1" dirty="0" smtClean="0"/>
              <a:t>Sending Signals From The Command Line</a:t>
            </a:r>
          </a:p>
          <a:p>
            <a:pPr algn="just"/>
            <a:r>
              <a:rPr lang="en-IN" dirty="0" smtClean="0"/>
              <a:t>Another way of sending signals to processes is done using various commands, usually internal to the shell: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kill command accepts two parameters: </a:t>
            </a:r>
          </a:p>
          <a:p>
            <a:r>
              <a:rPr lang="en-IN" dirty="0" smtClean="0"/>
              <a:t>a signal name (or number),  </a:t>
            </a:r>
          </a:p>
          <a:p>
            <a:r>
              <a:rPr lang="en-IN" dirty="0" smtClean="0"/>
              <a:t>And a process ID. </a:t>
            </a:r>
            <a:br>
              <a:rPr lang="en-IN" dirty="0" smtClean="0"/>
            </a:br>
            <a:r>
              <a:rPr lang="en-IN" dirty="0" smtClean="0"/>
              <a:t>Kill    </a:t>
            </a:r>
            <a:r>
              <a:rPr lang="en-IN" b="1" dirty="0" smtClean="0"/>
              <a:t>-</a:t>
            </a:r>
            <a:r>
              <a:rPr lang="en-IN" dirty="0" smtClean="0"/>
              <a:t>&lt;signal&gt; &lt;PID&gt; </a:t>
            </a:r>
          </a:p>
          <a:p>
            <a:r>
              <a:rPr lang="en-IN" dirty="0" smtClean="0"/>
              <a:t>Kill   -9    9876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Process Creation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00108"/>
            <a:ext cx="7772400" cy="50196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When UNIX is first started, there’s only one visible process in the system</a:t>
            </a:r>
          </a:p>
          <a:p>
            <a:pPr algn="just"/>
            <a:r>
              <a:rPr lang="en-US" sz="2800" dirty="0" smtClean="0"/>
              <a:t>This process is called “init”, and is PID 1</a:t>
            </a:r>
          </a:p>
          <a:p>
            <a:pPr algn="just"/>
            <a:r>
              <a:rPr lang="en-US" sz="2800" dirty="0" smtClean="0"/>
              <a:t>The only way to create a new process in UNIX is to duplicate an existing process.</a:t>
            </a:r>
          </a:p>
          <a:p>
            <a:pPr algn="just"/>
            <a:r>
              <a:rPr lang="en-US" sz="2800" dirty="0" smtClean="0"/>
              <a:t>“init” is the ancestor of all subsequent processes</a:t>
            </a:r>
          </a:p>
          <a:p>
            <a:pPr algn="just"/>
            <a:r>
              <a:rPr lang="en-US" sz="2800" dirty="0" smtClean="0"/>
              <a:t>When a process duplicates, the parent and child processes are virtually identical </a:t>
            </a:r>
          </a:p>
          <a:p>
            <a:pPr algn="just"/>
            <a:r>
              <a:rPr lang="en-US" sz="2800" dirty="0" smtClean="0"/>
              <a:t>A child process may, however, replace its code with that of another executable file, there by differentiating itself from its parent.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71480"/>
            <a:ext cx="7772400" cy="5448320"/>
          </a:xfrm>
        </p:spPr>
        <p:txBody>
          <a:bodyPr/>
          <a:lstStyle/>
          <a:p>
            <a:pPr algn="just"/>
            <a:r>
              <a:rPr lang="en-IN" b="1" dirty="0" smtClean="0"/>
              <a:t>Sending Signals Using System Calls</a:t>
            </a:r>
          </a:p>
          <a:p>
            <a:pPr algn="just"/>
            <a:r>
              <a:rPr lang="en-IN" dirty="0" smtClean="0"/>
              <a:t>A third way of sending signals to processes is by using the kill system call.</a:t>
            </a:r>
          </a:p>
          <a:p>
            <a:pPr algn="just"/>
            <a:r>
              <a:rPr lang="en-IN" dirty="0" smtClean="0"/>
              <a:t>This is the normal way of sending a signal from one process to another</a:t>
            </a:r>
          </a:p>
          <a:p>
            <a:r>
              <a:rPr lang="en-GB" dirty="0" smtClean="0"/>
              <a:t>System Call: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b="1" dirty="0" smtClean="0"/>
              <a:t>kill</a:t>
            </a:r>
            <a:r>
              <a:rPr lang="en-GB" dirty="0" smtClean="0"/>
              <a:t> (</a:t>
            </a:r>
            <a:r>
              <a:rPr lang="en-GB" dirty="0" err="1" smtClean="0"/>
              <a:t>pid_t</a:t>
            </a:r>
            <a:r>
              <a:rPr lang="en-GB" dirty="0" smtClean="0"/>
              <a:t> </a:t>
            </a:r>
            <a:r>
              <a:rPr lang="en-GB" dirty="0" err="1" smtClean="0"/>
              <a:t>pid</a:t>
            </a:r>
            <a:r>
              <a:rPr lang="en-GB" dirty="0" smtClean="0"/>
              <a:t>,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sigCode</a:t>
            </a:r>
            <a:r>
              <a:rPr lang="en-GB" dirty="0" smtClean="0"/>
              <a:t>)</a:t>
            </a:r>
            <a:endParaRPr lang="en-IN" dirty="0" smtClean="0"/>
          </a:p>
          <a:p>
            <a:r>
              <a:rPr lang="en-US" dirty="0" smtClean="0"/>
              <a:t>kill () sends the signal with value </a:t>
            </a:r>
            <a:r>
              <a:rPr lang="en-US" dirty="0" err="1" smtClean="0"/>
              <a:t>sigCode</a:t>
            </a:r>
            <a:r>
              <a:rPr lang="en-US" dirty="0" smtClean="0"/>
              <a:t> to the process with PID </a:t>
            </a:r>
            <a:r>
              <a:rPr lang="en-US" dirty="0" err="1" smtClean="0"/>
              <a:t>pid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357166"/>
          <a:ext cx="7772400" cy="6165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566866"/>
                <a:gridCol w="3614734"/>
              </a:tblGrid>
              <a:tr h="546576">
                <a:tc>
                  <a:txBody>
                    <a:bodyPr/>
                    <a:lstStyle/>
                    <a:p>
                      <a:r>
                        <a:rPr lang="en-US" dirty="0" smtClean="0"/>
                        <a:t>Signal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Signal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1347720">
                <a:tc>
                  <a:txBody>
                    <a:bodyPr/>
                    <a:lstStyle/>
                    <a:p>
                      <a:r>
                        <a:rPr lang="en-US" dirty="0" smtClean="0"/>
                        <a:t>SIGHUP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Hang up detected on controlling terminal or death of controlling process</a:t>
                      </a:r>
                      <a:endParaRPr lang="en-US" dirty="0"/>
                    </a:p>
                  </a:txBody>
                  <a:tcPr/>
                </a:tc>
              </a:tr>
              <a:tr h="943404">
                <a:tc>
                  <a:txBody>
                    <a:bodyPr/>
                    <a:lstStyle/>
                    <a:p>
                      <a:r>
                        <a:rPr lang="en-US" dirty="0" smtClean="0"/>
                        <a:t>SIGINT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Issued if the user sends an interrupt signal (Ctrl + C)</a:t>
                      </a:r>
                      <a:endParaRPr lang="en-US" dirty="0"/>
                    </a:p>
                  </a:txBody>
                  <a:tcPr/>
                </a:tc>
              </a:tr>
              <a:tr h="943404">
                <a:tc>
                  <a:txBody>
                    <a:bodyPr/>
                    <a:lstStyle/>
                    <a:p>
                      <a:r>
                        <a:rPr lang="en-US" dirty="0" smtClean="0"/>
                        <a:t>SIGQUIT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Issued if the user sends a quit signal (Ctrl + D)</a:t>
                      </a:r>
                      <a:endParaRPr lang="en-US" dirty="0"/>
                    </a:p>
                  </a:txBody>
                  <a:tcPr/>
                </a:tc>
              </a:tr>
              <a:tr h="1347720">
                <a:tc>
                  <a:txBody>
                    <a:bodyPr/>
                    <a:lstStyle/>
                    <a:p>
                      <a:r>
                        <a:rPr lang="en-US" dirty="0" smtClean="0"/>
                        <a:t>SIGFPE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Issued if an illegal mathematical operation is attempted</a:t>
                      </a:r>
                      <a:endParaRPr lang="en-US" dirty="0"/>
                    </a:p>
                  </a:txBody>
                  <a:tcPr/>
                </a:tc>
              </a:tr>
              <a:tr h="943404">
                <a:tc>
                  <a:txBody>
                    <a:bodyPr/>
                    <a:lstStyle/>
                    <a:p>
                      <a:r>
                        <a:rPr lang="en-US" dirty="0" smtClean="0"/>
                        <a:t>SIGKILL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a process gets this signal it must quit immediately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UNIX, there is a concept known as process hierarchy. </a:t>
            </a:r>
          </a:p>
          <a:p>
            <a:pPr algn="just"/>
            <a:r>
              <a:rPr lang="en-US" dirty="0" smtClean="0"/>
              <a:t>In this concept there is a parent process which can create child processes. </a:t>
            </a:r>
          </a:p>
          <a:p>
            <a:pPr algn="just"/>
            <a:r>
              <a:rPr lang="en-US" dirty="0" smtClean="0"/>
              <a:t>The child processes can in turn create their own child processes thus forming a hierarchy of processes. </a:t>
            </a:r>
          </a:p>
          <a:p>
            <a:pPr algn="just"/>
            <a:r>
              <a:rPr lang="en-US" dirty="0" smtClean="0"/>
              <a:t>This is also known as a process group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00042"/>
            <a:ext cx="7772400" cy="551975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As a process executes, it changes </a:t>
            </a:r>
            <a:r>
              <a:rPr lang="en-US" i="1" dirty="0" smtClean="0"/>
              <a:t>state</a:t>
            </a:r>
            <a:endParaRPr lang="en-US" dirty="0" smtClean="0"/>
          </a:p>
          <a:p>
            <a:pPr lvl="1" algn="just"/>
            <a:r>
              <a:rPr lang="en-US" b="1" dirty="0" smtClean="0"/>
              <a:t>new</a:t>
            </a:r>
            <a:r>
              <a:rPr lang="en-US" dirty="0" smtClean="0"/>
              <a:t>:  The process is being created.</a:t>
            </a:r>
          </a:p>
          <a:p>
            <a:pPr lvl="1" algn="just"/>
            <a:r>
              <a:rPr lang="en-US" b="1" dirty="0" smtClean="0"/>
              <a:t>running</a:t>
            </a:r>
            <a:r>
              <a:rPr lang="en-US" dirty="0" smtClean="0"/>
              <a:t>:  Instructions are being executed.</a:t>
            </a:r>
          </a:p>
          <a:p>
            <a:pPr lvl="1" algn="just"/>
            <a:r>
              <a:rPr lang="en-US" b="1" dirty="0" smtClean="0"/>
              <a:t>waiting</a:t>
            </a:r>
            <a:r>
              <a:rPr lang="en-US" dirty="0" smtClean="0"/>
              <a:t>:  The process is waiting for some event to occur.</a:t>
            </a:r>
          </a:p>
          <a:p>
            <a:pPr lvl="1" algn="just"/>
            <a:r>
              <a:rPr lang="en-US" b="1" dirty="0" smtClean="0"/>
              <a:t>ready</a:t>
            </a:r>
            <a:r>
              <a:rPr lang="en-US" dirty="0" smtClean="0"/>
              <a:t>:  The process is waiting to be assigned to a process.</a:t>
            </a:r>
          </a:p>
          <a:p>
            <a:pPr lvl="1" algn="just"/>
            <a:r>
              <a:rPr lang="en-US" b="1" dirty="0" smtClean="0"/>
              <a:t>terminated</a:t>
            </a:r>
            <a:r>
              <a:rPr lang="en-US" dirty="0" smtClean="0"/>
              <a:t>:  The process has finished execution.</a:t>
            </a:r>
          </a:p>
          <a:p>
            <a:pPr algn="just"/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 l="566" t="25691" r="592" b="25531"/>
          <a:stretch>
            <a:fillRect/>
          </a:stretch>
        </p:blipFill>
        <p:spPr bwMode="auto">
          <a:xfrm>
            <a:off x="1409700" y="3279774"/>
            <a:ext cx="6377010" cy="2792431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Creating a New Process: fork ()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child process is an almost exact duplicate of the original parent process</a:t>
            </a:r>
          </a:p>
          <a:p>
            <a:pPr algn="just"/>
            <a:r>
              <a:rPr lang="en-US" dirty="0" smtClean="0"/>
              <a:t>the parent and child have different process ID numbers</a:t>
            </a:r>
          </a:p>
          <a:p>
            <a:pPr algn="just"/>
            <a:r>
              <a:rPr lang="en-GB" dirty="0" smtClean="0"/>
              <a:t>If fork () succeeds, it returns the PID of the child to the parent process and returns 0 to the child process. </a:t>
            </a:r>
          </a:p>
          <a:p>
            <a:pPr algn="just"/>
            <a:r>
              <a:rPr lang="en-GB" dirty="0" smtClean="0"/>
              <a:t>If fork () fails, it returns -1 to the parent process and no child is created.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2910" y="428604"/>
            <a:ext cx="7772400" cy="6429396"/>
          </a:xfrm>
        </p:spPr>
        <p:txBody>
          <a:bodyPr>
            <a:normAutofit fontScale="77500" lnSpcReduction="20000"/>
          </a:bodyPr>
          <a:lstStyle/>
          <a:p>
            <a:r>
              <a:rPr lang="en-GB" i="1" dirty="0" smtClean="0"/>
              <a:t>#include &lt;</a:t>
            </a:r>
            <a:r>
              <a:rPr lang="en-GB" i="1" dirty="0" err="1" smtClean="0"/>
              <a:t>stdio.h</a:t>
            </a:r>
            <a:r>
              <a:rPr lang="en-GB" i="1" dirty="0" smtClean="0"/>
              <a:t>&gt;</a:t>
            </a:r>
            <a:endParaRPr lang="en-IN" dirty="0" smtClean="0"/>
          </a:p>
          <a:p>
            <a:r>
              <a:rPr lang="en-GB" i="1" dirty="0" smtClean="0"/>
              <a:t>main ()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err="1" smtClean="0"/>
              <a:t>int</a:t>
            </a:r>
            <a:r>
              <a:rPr lang="en-GB" i="1" dirty="0" smtClean="0"/>
              <a:t> </a:t>
            </a:r>
            <a:r>
              <a:rPr lang="en-GB" i="1" dirty="0" err="1" smtClean="0"/>
              <a:t>pid</a:t>
            </a:r>
            <a:r>
              <a:rPr lang="en-GB" i="1" dirty="0" smtClean="0"/>
              <a:t>;</a:t>
            </a:r>
            <a:endParaRPr lang="en-IN" dirty="0" smtClean="0"/>
          </a:p>
          <a:p>
            <a:r>
              <a:rPr lang="en-GB" i="1" dirty="0" err="1" smtClean="0"/>
              <a:t>printf</a:t>
            </a:r>
            <a:r>
              <a:rPr lang="en-GB" i="1" dirty="0" smtClean="0"/>
              <a:t> (“I’m the original process with PID %d and PPID %d.\n”),</a:t>
            </a:r>
            <a:endParaRPr lang="en-IN" dirty="0" smtClean="0"/>
          </a:p>
          <a:p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err="1" smtClean="0"/>
              <a:t>pid</a:t>
            </a:r>
            <a:r>
              <a:rPr lang="en-GB" i="1" dirty="0" smtClean="0"/>
              <a:t> = fork (); /* Duplicate. Child and parent continue from here */</a:t>
            </a:r>
            <a:endParaRPr lang="en-IN" dirty="0" smtClean="0"/>
          </a:p>
          <a:p>
            <a:r>
              <a:rPr lang="en-GB" i="1" dirty="0" smtClean="0"/>
              <a:t>if (</a:t>
            </a:r>
            <a:r>
              <a:rPr lang="en-GB" i="1" dirty="0" err="1" smtClean="0"/>
              <a:t>pid</a:t>
            </a:r>
            <a:r>
              <a:rPr lang="en-GB" i="1" dirty="0" smtClean="0"/>
              <a:t> != 0) /* </a:t>
            </a:r>
            <a:r>
              <a:rPr lang="en-GB" i="1" dirty="0" err="1" smtClean="0"/>
              <a:t>pid</a:t>
            </a:r>
            <a:r>
              <a:rPr lang="en-GB" i="1" dirty="0" smtClean="0"/>
              <a:t> is non-zero, so I must be the parent */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parent process with PID %d and PPID %d.\n”,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 (“My child’s PID is %d\n”, </a:t>
            </a:r>
            <a:r>
              <a:rPr lang="en-GB" i="1" dirty="0" err="1" smtClean="0"/>
              <a:t>pid</a:t>
            </a:r>
            <a:r>
              <a:rPr lang="en-GB" i="1" dirty="0" smtClean="0"/>
              <a:t>);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r>
              <a:rPr lang="en-GB" i="1" dirty="0" smtClean="0"/>
              <a:t>else</a:t>
            </a:r>
            <a:endParaRPr lang="en-IN" dirty="0" smtClean="0"/>
          </a:p>
          <a:p>
            <a:r>
              <a:rPr lang="en-GB" i="1" dirty="0" smtClean="0"/>
              <a:t>{</a:t>
            </a:r>
            <a:endParaRPr lang="en-IN" dirty="0" smtClean="0"/>
          </a:p>
          <a:p>
            <a:r>
              <a:rPr lang="en-GB" i="1" dirty="0" smtClean="0"/>
              <a:t>		</a:t>
            </a:r>
            <a:r>
              <a:rPr lang="en-GB" i="1" dirty="0" err="1" smtClean="0"/>
              <a:t>printf</a:t>
            </a:r>
            <a:r>
              <a:rPr lang="en-GB" i="1" dirty="0" smtClean="0"/>
              <a:t> (“I’m the child process with PID %d and PPID %d.”,</a:t>
            </a:r>
            <a:endParaRPr lang="en-IN" dirty="0" smtClean="0"/>
          </a:p>
          <a:p>
            <a:r>
              <a:rPr lang="en-GB" i="1" dirty="0" smtClean="0"/>
              <a:t>			</a:t>
            </a:r>
            <a:r>
              <a:rPr lang="en-GB" i="1" dirty="0" err="1" smtClean="0"/>
              <a:t>getpid</a:t>
            </a:r>
            <a:r>
              <a:rPr lang="en-GB" i="1" dirty="0" smtClean="0"/>
              <a:t> (), </a:t>
            </a:r>
            <a:r>
              <a:rPr lang="en-GB" i="1" dirty="0" err="1" smtClean="0"/>
              <a:t>getppid</a:t>
            </a:r>
            <a:r>
              <a:rPr lang="en-GB" i="1" dirty="0" smtClean="0"/>
              <a:t> ());</a:t>
            </a:r>
            <a:endParaRPr lang="en-IN" dirty="0" smtClean="0"/>
          </a:p>
          <a:p>
            <a:r>
              <a:rPr lang="en-GB" i="1" dirty="0" smtClean="0"/>
              <a:t>	}</a:t>
            </a:r>
            <a:endParaRPr lang="en-IN" dirty="0" smtClean="0"/>
          </a:p>
          <a:p>
            <a:r>
              <a:rPr lang="en-GB" i="1" dirty="0" smtClean="0"/>
              <a:t>	</a:t>
            </a:r>
            <a:r>
              <a:rPr lang="en-GB" i="1" dirty="0" err="1" smtClean="0"/>
              <a:t>printf</a:t>
            </a:r>
            <a:r>
              <a:rPr lang="en-GB" i="1" dirty="0" smtClean="0"/>
              <a:t>(“PID %d terminates.\n”, </a:t>
            </a:r>
            <a:r>
              <a:rPr lang="en-GB" i="1" dirty="0" err="1" smtClean="0"/>
              <a:t>getpid</a:t>
            </a:r>
            <a:r>
              <a:rPr lang="en-GB" i="1" dirty="0" smtClean="0"/>
              <a:t> () ); /* Both processes execute this */</a:t>
            </a:r>
            <a:endParaRPr lang="en-IN" dirty="0" smtClean="0"/>
          </a:p>
          <a:p>
            <a:r>
              <a:rPr lang="en-GB" i="1" dirty="0" smtClean="0"/>
              <a:t>}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i="1" dirty="0" smtClean="0"/>
              <a:t>I’m the original process with PID 13292 and PPID 13273.</a:t>
            </a:r>
            <a:endParaRPr lang="en-IN" dirty="0" smtClean="0"/>
          </a:p>
          <a:p>
            <a:r>
              <a:rPr lang="en-GB" i="1" dirty="0" err="1" smtClean="0"/>
              <a:t>I’am</a:t>
            </a:r>
            <a:r>
              <a:rPr lang="en-GB" i="1" dirty="0" smtClean="0"/>
              <a:t> the parent process with PID 13292 and PID 13273.</a:t>
            </a:r>
            <a:endParaRPr lang="en-IN" dirty="0" smtClean="0"/>
          </a:p>
          <a:p>
            <a:r>
              <a:rPr lang="en-GB" i="1" dirty="0" smtClean="0"/>
              <a:t>My child’s PID is 13293.</a:t>
            </a:r>
            <a:endParaRPr lang="en-IN" dirty="0" smtClean="0"/>
          </a:p>
          <a:p>
            <a:r>
              <a:rPr lang="en-GB" i="1" dirty="0" smtClean="0"/>
              <a:t>I’m the child process with PID 13293 and PPID 13292.</a:t>
            </a:r>
            <a:endParaRPr lang="en-IN" dirty="0" smtClean="0"/>
          </a:p>
          <a:p>
            <a:r>
              <a:rPr lang="en-GB" i="1" dirty="0" smtClean="0"/>
              <a:t>PID 13293 terminates.</a:t>
            </a:r>
            <a:endParaRPr lang="en-IN" dirty="0" smtClean="0"/>
          </a:p>
          <a:p>
            <a:r>
              <a:rPr lang="en-GB" i="1" dirty="0" smtClean="0"/>
              <a:t>PID 13292 terminates.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Orphan Processes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 smtClean="0"/>
              <a:t>If a parent dies before its child, the child is automatically adopted by the original “init” process, PID 1. </a:t>
            </a:r>
          </a:p>
          <a:p>
            <a:pPr algn="just"/>
            <a:r>
              <a:rPr lang="en-GB" dirty="0" smtClean="0"/>
              <a:t>To demonstrate the feature, the previous program is modified by inserting a sleep statement into the child’s code. </a:t>
            </a:r>
          </a:p>
          <a:p>
            <a:pPr algn="just"/>
            <a:r>
              <a:rPr lang="en-GB" dirty="0" smtClean="0"/>
              <a:t>This ensured that the parent process terminated before the child .</a:t>
            </a:r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1379</TotalTime>
  <Words>1484</Words>
  <Application>Microsoft Office PowerPoint</Application>
  <PresentationFormat>On-screen Show (4:3)</PresentationFormat>
  <Paragraphs>226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Process management</vt:lpstr>
      <vt:lpstr>Slide 2</vt:lpstr>
      <vt:lpstr>Process Creation </vt:lpstr>
      <vt:lpstr>Process hierarchy</vt:lpstr>
      <vt:lpstr>Slide 5</vt:lpstr>
      <vt:lpstr>Creating a New Process: fork () </vt:lpstr>
      <vt:lpstr>Slide 7</vt:lpstr>
      <vt:lpstr>output</vt:lpstr>
      <vt:lpstr>Orphan Processes  </vt:lpstr>
      <vt:lpstr>Slide 10</vt:lpstr>
      <vt:lpstr>output</vt:lpstr>
      <vt:lpstr>Terminating a process: exit () </vt:lpstr>
      <vt:lpstr>system call : void exit(int status)</vt:lpstr>
      <vt:lpstr>Slide 14</vt:lpstr>
      <vt:lpstr>Zombie Processes </vt:lpstr>
      <vt:lpstr>Waiting for a Child: wait () </vt:lpstr>
      <vt:lpstr>Slide 17</vt:lpstr>
      <vt:lpstr>Slide 18</vt:lpstr>
      <vt:lpstr>waitpid()</vt:lpstr>
      <vt:lpstr>Slide 20</vt:lpstr>
      <vt:lpstr>Slide 21</vt:lpstr>
      <vt:lpstr>exec()</vt:lpstr>
      <vt:lpstr>execl()</vt:lpstr>
      <vt:lpstr>execlp()</vt:lpstr>
      <vt:lpstr>execv()</vt:lpstr>
      <vt:lpstr>execvp()</vt:lpstr>
      <vt:lpstr>sending signals to process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SAMSUNG</dc:creator>
  <cp:lastModifiedBy>joe</cp:lastModifiedBy>
  <cp:revision>61</cp:revision>
  <dcterms:created xsi:type="dcterms:W3CDTF">2014-04-27T08:10:47Z</dcterms:created>
  <dcterms:modified xsi:type="dcterms:W3CDTF">2015-04-20T10:37:09Z</dcterms:modified>
</cp:coreProperties>
</file>