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8"/>
  </p:notesMasterIdLst>
  <p:sldIdLst>
    <p:sldId id="256" r:id="rId2"/>
    <p:sldId id="315" r:id="rId3"/>
    <p:sldId id="300" r:id="rId4"/>
    <p:sldId id="258" r:id="rId5"/>
    <p:sldId id="259" r:id="rId6"/>
    <p:sldId id="260" r:id="rId7"/>
    <p:sldId id="261" r:id="rId8"/>
    <p:sldId id="301" r:id="rId9"/>
    <p:sldId id="263" r:id="rId10"/>
    <p:sldId id="264" r:id="rId11"/>
    <p:sldId id="265" r:id="rId12"/>
    <p:sldId id="266" r:id="rId13"/>
    <p:sldId id="267" r:id="rId14"/>
    <p:sldId id="268" r:id="rId15"/>
    <p:sldId id="316" r:id="rId16"/>
    <p:sldId id="269" r:id="rId17"/>
    <p:sldId id="270" r:id="rId18"/>
    <p:sldId id="286" r:id="rId19"/>
    <p:sldId id="271" r:id="rId20"/>
    <p:sldId id="272" r:id="rId21"/>
    <p:sldId id="287" r:id="rId22"/>
    <p:sldId id="273" r:id="rId23"/>
    <p:sldId id="274" r:id="rId24"/>
    <p:sldId id="275" r:id="rId25"/>
    <p:sldId id="276" r:id="rId26"/>
    <p:sldId id="277" r:id="rId27"/>
    <p:sldId id="318" r:id="rId28"/>
    <p:sldId id="278" r:id="rId29"/>
    <p:sldId id="279" r:id="rId30"/>
    <p:sldId id="280" r:id="rId31"/>
    <p:sldId id="319" r:id="rId32"/>
    <p:sldId id="281" r:id="rId33"/>
    <p:sldId id="282" r:id="rId34"/>
    <p:sldId id="283" r:id="rId35"/>
    <p:sldId id="284" r:id="rId36"/>
    <p:sldId id="288" r:id="rId37"/>
    <p:sldId id="285" r:id="rId38"/>
    <p:sldId id="289" r:id="rId39"/>
    <p:sldId id="290" r:id="rId40"/>
    <p:sldId id="291" r:id="rId41"/>
    <p:sldId id="292" r:id="rId42"/>
    <p:sldId id="294" r:id="rId43"/>
    <p:sldId id="293" r:id="rId44"/>
    <p:sldId id="297" r:id="rId45"/>
    <p:sldId id="295" r:id="rId46"/>
    <p:sldId id="302" r:id="rId47"/>
    <p:sldId id="303" r:id="rId48"/>
    <p:sldId id="304" r:id="rId49"/>
    <p:sldId id="305" r:id="rId50"/>
    <p:sldId id="307" r:id="rId51"/>
    <p:sldId id="308" r:id="rId52"/>
    <p:sldId id="309" r:id="rId53"/>
    <p:sldId id="310" r:id="rId54"/>
    <p:sldId id="312" r:id="rId55"/>
    <p:sldId id="313" r:id="rId56"/>
    <p:sldId id="314"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6923" autoAdjust="0"/>
  </p:normalViewPr>
  <p:slideViewPr>
    <p:cSldViewPr>
      <p:cViewPr>
        <p:scale>
          <a:sx n="52" d="100"/>
          <a:sy n="52" d="100"/>
        </p:scale>
        <p:origin x="-102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35D0B0-BA9D-46A9-9FF1-4FC0ADAAFC15}" type="datetimeFigureOut">
              <a:rPr lang="en-US" smtClean="0"/>
              <a:pPr/>
              <a:t>2/11/2015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9D527D-77AE-4257-9C46-8E1F36D646AB}"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pPr defTabSz="912983"/>
            <a:r>
              <a:rPr lang="en-US" dirty="0" smtClean="0"/>
              <a:t>The </a:t>
            </a:r>
            <a:r>
              <a:rPr lang="en-US" dirty="0" err="1" smtClean="0"/>
              <a:t>sed</a:t>
            </a:r>
            <a:r>
              <a:rPr lang="en-US" dirty="0" smtClean="0"/>
              <a:t> Utility</a:t>
            </a:r>
          </a:p>
        </p:txBody>
      </p:sp>
      <p:sp>
        <p:nvSpPr>
          <p:cNvPr id="55299" name="Rectangle 6"/>
          <p:cNvSpPr>
            <a:spLocks noGrp="1" noChangeArrowheads="1"/>
          </p:cNvSpPr>
          <p:nvPr>
            <p:ph type="ftr" sz="quarter" idx="4"/>
          </p:nvPr>
        </p:nvSpPr>
        <p:spPr>
          <a:noFill/>
        </p:spPr>
        <p:txBody>
          <a:bodyPr/>
          <a:lstStyle/>
          <a:p>
            <a:pPr defTabSz="912983"/>
            <a:r>
              <a:rPr lang="en-US" dirty="0" smtClean="0"/>
              <a:t>Copyright Department of Computer Science, Northern Illinois University,2004</a:t>
            </a:r>
          </a:p>
        </p:txBody>
      </p:sp>
      <p:sp>
        <p:nvSpPr>
          <p:cNvPr id="55300" name="Rectangle 7"/>
          <p:cNvSpPr>
            <a:spLocks noGrp="1" noChangeArrowheads="1"/>
          </p:cNvSpPr>
          <p:nvPr>
            <p:ph type="sldNum" sz="quarter" idx="5"/>
          </p:nvPr>
        </p:nvSpPr>
        <p:spPr>
          <a:noFill/>
        </p:spPr>
        <p:txBody>
          <a:bodyPr/>
          <a:lstStyle/>
          <a:p>
            <a:pPr defTabSz="912983"/>
            <a:fld id="{6F2FF378-685A-4AAA-BAE7-78778A70C416}" type="slidenum">
              <a:rPr lang="en-US" smtClean="0"/>
              <a:pPr defTabSz="912983"/>
              <a:t>54</a:t>
            </a:fld>
            <a:endParaRPr lang="en-US" dirty="0" smtClean="0"/>
          </a:p>
        </p:txBody>
      </p:sp>
      <p:sp>
        <p:nvSpPr>
          <p:cNvPr id="55301" name="Rectangle 2"/>
          <p:cNvSpPr>
            <a:spLocks noGrp="1" noRot="1" noChangeAspect="1" noChangeArrowheads="1" noTextEdit="1"/>
          </p:cNvSpPr>
          <p:nvPr>
            <p:ph type="sldImg"/>
          </p:nvPr>
        </p:nvSpPr>
        <p:spPr>
          <a:ln/>
        </p:spPr>
      </p:sp>
      <p:sp>
        <p:nvSpPr>
          <p:cNvPr id="55302" name="Rectangle 3"/>
          <p:cNvSpPr>
            <a:spLocks noGrp="1" noChangeArrowheads="1"/>
          </p:cNvSpPr>
          <p:nvPr>
            <p:ph type="body" idx="1"/>
          </p:nvPr>
        </p:nvSpPr>
        <p:spPr>
          <a:noFill/>
          <a:ln/>
        </p:spPr>
        <p:txBody>
          <a:bodyPr/>
          <a:lstStyle/>
          <a:p>
            <a:pPr algn="ctr" eaLnBrk="1" hangingPunct="1">
              <a:spcBef>
                <a:spcPct val="0"/>
              </a:spcBef>
            </a:pPr>
            <a:endParaRPr lang="en-US" sz="23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2/11/2015</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2/11/2015</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2/11/2015</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2/11/2015</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dirty="0"/>
          </a:p>
        </p:txBody>
      </p:sp>
      <p:sp>
        <p:nvSpPr>
          <p:cNvPr id="2" name="Title 1"/>
          <p:cNvSpPr>
            <a:spLocks noGrp="1"/>
          </p:cNvSpPr>
          <p:nvPr>
            <p:ph type="ctrTitle"/>
          </p:nvPr>
        </p:nvSpPr>
        <p:spPr/>
        <p:txBody>
          <a:bodyPr/>
          <a:lstStyle/>
          <a:p>
            <a:r>
              <a:rPr smtClean="0"/>
              <a:t>stream editor</a:t>
            </a:r>
            <a:br>
              <a:rPr smtClean="0"/>
            </a:br>
            <a:r>
              <a:rPr smtClean="0"/>
              <a:t>(sed)</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normAutofit/>
          </a:bodyPr>
          <a:lstStyle/>
          <a:p>
            <a:r>
              <a:rPr lang="en-US" sz="2800" dirty="0" smtClean="0">
                <a:latin typeface="Century Schoolbook" pitchFamily="18" charset="0"/>
                <a:cs typeface="Times New Roman" pitchFamily="18" charset="0"/>
              </a:rPr>
              <a:t>input file  (hello.dat)</a:t>
            </a:r>
          </a:p>
          <a:p>
            <a:pPr>
              <a:buNone/>
            </a:pPr>
            <a:r>
              <a:rPr lang="en-US" sz="2800" dirty="0" smtClean="0">
                <a:latin typeface="Century Schoolbook" pitchFamily="18" charset="0"/>
                <a:cs typeface="Times New Roman" pitchFamily="18" charset="0"/>
              </a:rPr>
              <a:t>	hello friends</a:t>
            </a:r>
          </a:p>
          <a:p>
            <a:pPr>
              <a:buNone/>
            </a:pPr>
            <a:r>
              <a:rPr lang="en-US" sz="2800" dirty="0" smtClean="0">
                <a:latin typeface="Century Schoolbook" pitchFamily="18" charset="0"/>
                <a:cs typeface="Times New Roman" pitchFamily="18" charset="0"/>
              </a:rPr>
              <a:t>	hello guests</a:t>
            </a:r>
          </a:p>
          <a:p>
            <a:pPr>
              <a:buNone/>
            </a:pPr>
            <a:r>
              <a:rPr lang="en-US" sz="2800" dirty="0" smtClean="0">
                <a:latin typeface="Century Schoolbook" pitchFamily="18" charset="0"/>
                <a:cs typeface="Times New Roman" pitchFamily="18" charset="0"/>
              </a:rPr>
              <a:t>	hello students</a:t>
            </a:r>
          </a:p>
          <a:p>
            <a:pPr>
              <a:buNone/>
            </a:pPr>
            <a:r>
              <a:rPr lang="en-US" sz="2800" smtClean="0">
                <a:latin typeface="Century Schoolbook" pitchFamily="18" charset="0"/>
                <a:cs typeface="Times New Roman" pitchFamily="18" charset="0"/>
              </a:rPr>
              <a:t>	</a:t>
            </a:r>
            <a:endParaRPr lang="en-US" sz="2800" dirty="0" smtClean="0">
              <a:latin typeface="Century Schoolbook" pitchFamily="18" charset="0"/>
              <a:cs typeface="Times New Roman" pitchFamily="18" charset="0"/>
            </a:endParaRPr>
          </a:p>
          <a:p>
            <a:r>
              <a:rPr lang="en-US" sz="2800" dirty="0" smtClean="0">
                <a:latin typeface="Century Schoolbook" pitchFamily="18" charset="0"/>
                <a:cs typeface="Times New Roman" pitchFamily="18" charset="0"/>
              </a:rPr>
              <a:t>script file  (hello.sed)</a:t>
            </a:r>
          </a:p>
          <a:p>
            <a:pPr>
              <a:buNone/>
            </a:pPr>
            <a:r>
              <a:rPr lang="en-US" sz="2800" dirty="0" smtClean="0">
                <a:latin typeface="Century Schoolbook" pitchFamily="18" charset="0"/>
                <a:cs typeface="Times New Roman" pitchFamily="18" charset="0"/>
              </a:rPr>
              <a:t>	1,3  s/hello/greetings</a:t>
            </a:r>
          </a:p>
          <a:p>
            <a:pPr>
              <a:buNone/>
            </a:pPr>
            <a:r>
              <a:rPr lang="en-US" sz="2800" dirty="0" smtClean="0">
                <a:latin typeface="Century Schoolbook" pitchFamily="18" charset="0"/>
                <a:cs typeface="Times New Roman" pitchFamily="18" charset="0"/>
              </a:rPr>
              <a:t>	1,3  s/friends/buddies</a:t>
            </a:r>
          </a:p>
          <a:p>
            <a:pPr>
              <a:buNone/>
            </a:pPr>
            <a:r>
              <a:rPr lang="en-US" sz="2800" dirty="0" smtClean="0">
                <a:latin typeface="Century Schoolbook" pitchFamily="18" charset="0"/>
                <a:cs typeface="Times New Roman" pitchFamily="18" charset="0"/>
              </a:rPr>
              <a:t>sed –f hello.sed hello.dat</a:t>
            </a:r>
          </a:p>
          <a:p>
            <a:endParaRPr lang="en-IN" sz="2800" dirty="0" smtClean="0">
              <a:latin typeface="Century Schoolbook"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Addresses</a:t>
            </a:r>
            <a:endParaRPr lang="en-IN" dirty="0"/>
          </a:p>
        </p:txBody>
      </p:sp>
      <p:sp>
        <p:nvSpPr>
          <p:cNvPr id="3" name="Content Placeholder 2"/>
          <p:cNvSpPr>
            <a:spLocks noGrp="1"/>
          </p:cNvSpPr>
          <p:nvPr>
            <p:ph sz="quarter" idx="1"/>
          </p:nvPr>
        </p:nvSpPr>
        <p:spPr/>
        <p:txBody>
          <a:bodyPr>
            <a:normAutofit fontScale="92500"/>
          </a:bodyPr>
          <a:lstStyle/>
          <a:p>
            <a:pPr algn="just"/>
            <a:r>
              <a:rPr lang="en-US" sz="2800" dirty="0" smtClean="0">
                <a:latin typeface="Century Schoolbook" pitchFamily="18" charset="0"/>
                <a:cs typeface="Times New Roman" pitchFamily="18" charset="0"/>
              </a:rPr>
              <a:t>An address in an instruction determines which line in the input file are to be processed by the commands </a:t>
            </a:r>
          </a:p>
          <a:p>
            <a:pPr algn="just"/>
            <a:r>
              <a:rPr lang="en-US" sz="2800" dirty="0" smtClean="0">
                <a:latin typeface="Century Schoolbook" pitchFamily="18" charset="0"/>
                <a:cs typeface="Times New Roman" pitchFamily="18" charset="0"/>
              </a:rPr>
              <a:t>if the address is missing, it means all the lines in the input line</a:t>
            </a:r>
          </a:p>
          <a:p>
            <a:pPr algn="just"/>
            <a:r>
              <a:rPr lang="en-US" sz="2800" dirty="0" smtClean="0">
                <a:latin typeface="Century Schoolbook" pitchFamily="18" charset="0"/>
                <a:cs typeface="Times New Roman" pitchFamily="18" charset="0"/>
              </a:rPr>
              <a:t>Address in sed can be any one of the four types</a:t>
            </a:r>
          </a:p>
          <a:p>
            <a:pPr marL="514350" indent="-514350" algn="just">
              <a:buFont typeface="+mj-lt"/>
              <a:buAutoNum type="arabicPeriod"/>
            </a:pPr>
            <a:r>
              <a:rPr lang="en-US" sz="2800" dirty="0" smtClean="0">
                <a:latin typeface="Century Schoolbook" pitchFamily="18" charset="0"/>
                <a:cs typeface="Times New Roman" pitchFamily="18" charset="0"/>
              </a:rPr>
              <a:t>Single Line Address</a:t>
            </a:r>
          </a:p>
          <a:p>
            <a:pPr marL="514350" indent="-514350" algn="just">
              <a:buFont typeface="+mj-lt"/>
              <a:buAutoNum type="arabicPeriod"/>
            </a:pPr>
            <a:r>
              <a:rPr lang="en-US" sz="2800" dirty="0" smtClean="0">
                <a:latin typeface="Century Schoolbook" pitchFamily="18" charset="0"/>
                <a:cs typeface="Times New Roman" pitchFamily="18" charset="0"/>
              </a:rPr>
              <a:t>Set of Lines address</a:t>
            </a:r>
          </a:p>
          <a:p>
            <a:pPr marL="514350" indent="-514350" algn="just">
              <a:buFont typeface="+mj-lt"/>
              <a:buAutoNum type="arabicPeriod"/>
            </a:pPr>
            <a:r>
              <a:rPr lang="en-US" sz="2800" dirty="0" smtClean="0">
                <a:latin typeface="Century Schoolbook" pitchFamily="18" charset="0"/>
                <a:cs typeface="Times New Roman" pitchFamily="18" charset="0"/>
              </a:rPr>
              <a:t>Range address</a:t>
            </a:r>
          </a:p>
          <a:p>
            <a:pPr marL="514350" indent="-514350" algn="just">
              <a:buFont typeface="+mj-lt"/>
              <a:buAutoNum type="arabicPeriod"/>
            </a:pPr>
            <a:r>
              <a:rPr lang="en-US" sz="2800" dirty="0" smtClean="0">
                <a:latin typeface="Century Schoolbook" pitchFamily="18" charset="0"/>
                <a:cs typeface="Times New Roman" pitchFamily="18" charset="0"/>
              </a:rPr>
              <a:t>Nested Address</a:t>
            </a:r>
            <a:endParaRPr lang="en-IN" sz="2800" dirty="0">
              <a:latin typeface="Century Schoolbook"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Line Address</a:t>
            </a:r>
            <a:endParaRPr lang="en-IN" dirty="0"/>
          </a:p>
        </p:txBody>
      </p:sp>
      <p:sp>
        <p:nvSpPr>
          <p:cNvPr id="3" name="Content Placeholder 2"/>
          <p:cNvSpPr>
            <a:spLocks noGrp="1"/>
          </p:cNvSpPr>
          <p:nvPr>
            <p:ph sz="quarter" idx="1"/>
          </p:nvPr>
        </p:nvSpPr>
        <p:spPr/>
        <p:txBody>
          <a:bodyPr>
            <a:normAutofit/>
          </a:bodyPr>
          <a:lstStyle/>
          <a:p>
            <a:r>
              <a:rPr lang="en-US" sz="2800" dirty="0" smtClean="0">
                <a:latin typeface="Century Schoolbook" pitchFamily="18" charset="0"/>
                <a:cs typeface="Times New Roman" pitchFamily="18" charset="0"/>
              </a:rPr>
              <a:t>specifies only one and only one line in the input file</a:t>
            </a:r>
          </a:p>
          <a:p>
            <a:r>
              <a:rPr lang="en-US" sz="2800" dirty="0" smtClean="0">
                <a:latin typeface="Century Schoolbook" pitchFamily="18" charset="0"/>
                <a:cs typeface="Times New Roman" pitchFamily="18" charset="0"/>
              </a:rPr>
              <a:t>two single line formats</a:t>
            </a:r>
          </a:p>
          <a:p>
            <a:pPr marL="514350" indent="-514350">
              <a:buFont typeface="+mj-lt"/>
              <a:buAutoNum type="arabicPeriod"/>
            </a:pPr>
            <a:r>
              <a:rPr lang="en-US" sz="2800" dirty="0" smtClean="0">
                <a:latin typeface="Century Schoolbook" pitchFamily="18" charset="0"/>
                <a:cs typeface="Times New Roman" pitchFamily="18" charset="0"/>
              </a:rPr>
              <a:t>a line number</a:t>
            </a:r>
          </a:p>
          <a:p>
            <a:pPr marL="514350" indent="-514350">
              <a:buFont typeface="+mj-lt"/>
              <a:buAutoNum type="arabicPeriod"/>
            </a:pPr>
            <a:r>
              <a:rPr lang="en-US" sz="2800" dirty="0" smtClean="0">
                <a:latin typeface="Century Schoolbook" pitchFamily="18" charset="0"/>
                <a:cs typeface="Times New Roman" pitchFamily="18" charset="0"/>
              </a:rPr>
              <a:t>dollar sign($)- specifies the last line</a:t>
            </a:r>
          </a:p>
          <a:p>
            <a:pPr marL="514350" indent="-514350">
              <a:buNone/>
            </a:pPr>
            <a:r>
              <a:rPr lang="en-US" sz="2800" dirty="0" err="1" smtClean="0">
                <a:latin typeface="Century Schoolbook" pitchFamily="18" charset="0"/>
                <a:cs typeface="Times New Roman" pitchFamily="18" charset="0"/>
              </a:rPr>
              <a:t>Eg</a:t>
            </a:r>
            <a:endParaRPr lang="en-US" sz="2800" dirty="0" smtClean="0">
              <a:latin typeface="Century Schoolbook" pitchFamily="18" charset="0"/>
              <a:cs typeface="Times New Roman" pitchFamily="18" charset="0"/>
            </a:endParaRPr>
          </a:p>
          <a:p>
            <a:pPr marL="514350" indent="-514350">
              <a:buNone/>
            </a:pPr>
            <a:r>
              <a:rPr lang="en-US" sz="2800" dirty="0" smtClean="0">
                <a:latin typeface="Century Schoolbook" pitchFamily="18" charset="0"/>
                <a:cs typeface="Times New Roman" pitchFamily="18" charset="0"/>
              </a:rPr>
              <a:t>	</a:t>
            </a:r>
            <a:r>
              <a:rPr lang="en-US" sz="2800" dirty="0" err="1" smtClean="0">
                <a:latin typeface="Century Schoolbook" pitchFamily="18" charset="0"/>
                <a:cs typeface="Times New Roman" pitchFamily="18" charset="0"/>
              </a:rPr>
              <a:t>sed</a:t>
            </a:r>
            <a:r>
              <a:rPr lang="en-US" sz="2800" dirty="0" smtClean="0">
                <a:latin typeface="Century Schoolbook" pitchFamily="18" charset="0"/>
                <a:cs typeface="Times New Roman" pitchFamily="18" charset="0"/>
              </a:rPr>
              <a:t>   ‘1 =‘     file1</a:t>
            </a:r>
            <a:endParaRPr lang="en-IN" sz="2800" dirty="0" smtClean="0">
              <a:latin typeface="Century Schoolbook" pitchFamily="18" charset="0"/>
              <a:cs typeface="Times New Roman" pitchFamily="18" charset="0"/>
            </a:endParaRPr>
          </a:p>
          <a:p>
            <a:pPr marL="514350" indent="-514350">
              <a:buNone/>
            </a:pPr>
            <a:r>
              <a:rPr lang="en-US" sz="2800" dirty="0" smtClean="0">
                <a:latin typeface="Century Schoolbook" pitchFamily="18" charset="0"/>
                <a:cs typeface="Times New Roman" pitchFamily="18" charset="0"/>
              </a:rPr>
              <a:t>	</a:t>
            </a:r>
            <a:r>
              <a:rPr lang="en-US" sz="2800" dirty="0" err="1" smtClean="0">
                <a:latin typeface="Century Schoolbook" pitchFamily="18" charset="0"/>
                <a:cs typeface="Times New Roman" pitchFamily="18" charset="0"/>
              </a:rPr>
              <a:t>sed</a:t>
            </a:r>
            <a:r>
              <a:rPr lang="en-US" sz="2800" dirty="0" smtClean="0">
                <a:latin typeface="Century Schoolbook" pitchFamily="18" charset="0"/>
                <a:cs typeface="Times New Roman" pitchFamily="18" charset="0"/>
              </a:rPr>
              <a:t>   ‘2  d’   file2</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of Line Address</a:t>
            </a:r>
            <a:endParaRPr lang="en-IN" dirty="0"/>
          </a:p>
        </p:txBody>
      </p:sp>
      <p:sp>
        <p:nvSpPr>
          <p:cNvPr id="3" name="Content Placeholder 2"/>
          <p:cNvSpPr>
            <a:spLocks noGrp="1"/>
          </p:cNvSpPr>
          <p:nvPr>
            <p:ph sz="quarter" idx="1"/>
          </p:nvPr>
        </p:nvSpPr>
        <p:spPr/>
        <p:txBody>
          <a:bodyPr>
            <a:noAutofit/>
          </a:bodyPr>
          <a:lstStyle/>
          <a:p>
            <a:pPr algn="just"/>
            <a:r>
              <a:rPr lang="en-US" sz="2800" dirty="0" smtClean="0">
                <a:latin typeface="Century Schoolbook" pitchFamily="18" charset="0"/>
                <a:cs typeface="Times New Roman" pitchFamily="18" charset="0"/>
              </a:rPr>
              <a:t>set of line address is a </a:t>
            </a:r>
            <a:r>
              <a:rPr lang="en-US" sz="2800" b="1" dirty="0" smtClean="0">
                <a:latin typeface="Century Schoolbook" pitchFamily="18" charset="0"/>
                <a:cs typeface="Times New Roman" pitchFamily="18" charset="0"/>
              </a:rPr>
              <a:t>regular expression </a:t>
            </a:r>
            <a:r>
              <a:rPr lang="en-US" sz="2800" dirty="0" smtClean="0">
                <a:latin typeface="Century Schoolbook" pitchFamily="18" charset="0"/>
                <a:cs typeface="Times New Roman" pitchFamily="18" charset="0"/>
              </a:rPr>
              <a:t>that may match zero or more lines, not necessarily consecutive, in the input file </a:t>
            </a:r>
          </a:p>
          <a:p>
            <a:pPr algn="just"/>
            <a:r>
              <a:rPr lang="en-US" sz="2800" dirty="0" smtClean="0">
                <a:latin typeface="Century Schoolbook" pitchFamily="18" charset="0"/>
                <a:cs typeface="Times New Roman" pitchFamily="18" charset="0"/>
              </a:rPr>
              <a:t>regular expression is written between two slashes</a:t>
            </a:r>
          </a:p>
          <a:p>
            <a:pPr algn="just"/>
            <a:r>
              <a:rPr lang="en-US" sz="2800" dirty="0" smtClean="0">
                <a:latin typeface="Century Schoolbook" pitchFamily="18" charset="0"/>
                <a:cs typeface="Times New Roman" pitchFamily="18" charset="0"/>
              </a:rPr>
              <a:t>any line in the input file that matches the regular expression is processed by the command.</a:t>
            </a:r>
          </a:p>
          <a:p>
            <a:pPr algn="just">
              <a:buNone/>
            </a:pPr>
            <a:r>
              <a:rPr lang="en-US" sz="2800" dirty="0" smtClean="0">
                <a:latin typeface="Century Schoolbook" pitchFamily="18" charset="0"/>
                <a:cs typeface="Times New Roman" pitchFamily="18" charset="0"/>
              </a:rPr>
              <a:t>	</a:t>
            </a:r>
            <a:r>
              <a:rPr lang="en-US" sz="2800" dirty="0" err="1" smtClean="0">
                <a:latin typeface="Century Schoolbook" pitchFamily="18" charset="0"/>
                <a:cs typeface="Times New Roman" pitchFamily="18" charset="0"/>
              </a:rPr>
              <a:t>Eg</a:t>
            </a:r>
            <a:endParaRPr lang="en-US" sz="2800" dirty="0" smtClean="0">
              <a:latin typeface="Century Schoolbook" pitchFamily="18" charset="0"/>
              <a:cs typeface="Times New Roman" pitchFamily="18" charset="0"/>
            </a:endParaRPr>
          </a:p>
          <a:p>
            <a:pPr algn="just">
              <a:buNone/>
            </a:pPr>
            <a:r>
              <a:rPr lang="en-US" sz="2800" dirty="0" smtClean="0">
                <a:latin typeface="Century Schoolbook" pitchFamily="18" charset="0"/>
                <a:cs typeface="Times New Roman" pitchFamily="18" charset="0"/>
              </a:rPr>
              <a:t>	sed –e  ‘/^o/=‘   file1</a:t>
            </a:r>
          </a:p>
          <a:p>
            <a:pPr algn="just">
              <a:buNone/>
            </a:pPr>
            <a:r>
              <a:rPr lang="en-US" sz="2800" dirty="0" smtClean="0">
                <a:latin typeface="Century Schoolbook" pitchFamily="18" charset="0"/>
                <a:cs typeface="Times New Roman" pitchFamily="18" charset="0"/>
              </a:rPr>
              <a:t>sed –e ‘/^</a:t>
            </a:r>
            <a:r>
              <a:rPr lang="en-US" sz="2800" dirty="0" err="1" smtClean="0">
                <a:latin typeface="Century Schoolbook" pitchFamily="18" charset="0"/>
                <a:cs typeface="Times New Roman" pitchFamily="18" charset="0"/>
              </a:rPr>
              <a:t>A/d</a:t>
            </a:r>
            <a:r>
              <a:rPr lang="en-US" sz="2800" dirty="0" smtClean="0">
                <a:latin typeface="Century Schoolbook" pitchFamily="18" charset="0"/>
                <a:cs typeface="Times New Roman" pitchFamily="18" charset="0"/>
              </a:rPr>
              <a:t>’ file2</a:t>
            </a:r>
          </a:p>
          <a:p>
            <a:pPr algn="just">
              <a:buNone/>
            </a:pPr>
            <a:r>
              <a:rPr lang="en-US" sz="2800" dirty="0" smtClean="0">
                <a:latin typeface="Century Schoolbook"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Address</a:t>
            </a:r>
            <a:endParaRPr lang="en-IN" dirty="0"/>
          </a:p>
        </p:txBody>
      </p:sp>
      <p:sp>
        <p:nvSpPr>
          <p:cNvPr id="3" name="Content Placeholder 2"/>
          <p:cNvSpPr>
            <a:spLocks noGrp="1"/>
          </p:cNvSpPr>
          <p:nvPr>
            <p:ph sz="quarter" idx="1"/>
          </p:nvPr>
        </p:nvSpPr>
        <p:spPr>
          <a:xfrm>
            <a:off x="838200" y="1447800"/>
            <a:ext cx="7772400" cy="5181600"/>
          </a:xfrm>
        </p:spPr>
        <p:txBody>
          <a:bodyPr>
            <a:noAutofit/>
          </a:bodyPr>
          <a:lstStyle/>
          <a:p>
            <a:pPr algn="just"/>
            <a:r>
              <a:rPr lang="en-US" dirty="0" smtClean="0">
                <a:latin typeface="Century Schoolbook" pitchFamily="18" charset="0"/>
                <a:cs typeface="Times New Roman" pitchFamily="18" charset="0"/>
              </a:rPr>
              <a:t>An address range specifies a set of consecutive lines</a:t>
            </a:r>
          </a:p>
          <a:p>
            <a:pPr algn="just"/>
            <a:r>
              <a:rPr lang="en-US" dirty="0" smtClean="0">
                <a:latin typeface="Century Schoolbook" pitchFamily="18" charset="0"/>
                <a:cs typeface="Times New Roman" pitchFamily="18" charset="0"/>
              </a:rPr>
              <a:t>format is start address, comma with no space, and end address</a:t>
            </a:r>
          </a:p>
          <a:p>
            <a:pPr algn="just"/>
            <a:r>
              <a:rPr lang="en-US" dirty="0" smtClean="0">
                <a:latin typeface="Century Schoolbook" pitchFamily="18" charset="0"/>
                <a:cs typeface="Times New Roman" pitchFamily="18" charset="0"/>
              </a:rPr>
              <a:t>when a line in the pattern space matches a start range, it is selected for processing</a:t>
            </a:r>
          </a:p>
          <a:p>
            <a:pPr algn="just"/>
            <a:r>
              <a:rPr lang="en-US" dirty="0" smtClean="0">
                <a:latin typeface="Century Schoolbook" pitchFamily="18" charset="0"/>
                <a:cs typeface="Times New Roman" pitchFamily="18" charset="0"/>
              </a:rPr>
              <a:t>each input line is processed by instruction’s command until stop address matches a line</a:t>
            </a:r>
          </a:p>
          <a:p>
            <a:pPr algn="just"/>
            <a:r>
              <a:rPr lang="en-US" dirty="0" smtClean="0">
                <a:latin typeface="Century Schoolbook" pitchFamily="18" charset="0"/>
                <a:cs typeface="Times New Roman" pitchFamily="18" charset="0"/>
              </a:rPr>
              <a:t>if some future line again matches start range, the range is again active until a stop address is found</a:t>
            </a:r>
          </a:p>
          <a:p>
            <a:pPr algn="just"/>
            <a:endParaRPr lang="en-US" dirty="0" smtClean="0">
              <a:latin typeface="Century Schoolbook"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algn="just">
              <a:buNone/>
            </a:pPr>
            <a:r>
              <a:rPr lang="en-US" dirty="0" err="1" smtClean="0">
                <a:latin typeface="Century Schoolbook" pitchFamily="18" charset="0"/>
                <a:cs typeface="Times New Roman" pitchFamily="18" charset="0"/>
              </a:rPr>
              <a:t>Eg</a:t>
            </a:r>
            <a:endParaRPr lang="en-US" dirty="0" smtClean="0">
              <a:latin typeface="Century Schoolbook" pitchFamily="18" charset="0"/>
              <a:cs typeface="Times New Roman" pitchFamily="18" charset="0"/>
            </a:endParaRPr>
          </a:p>
          <a:p>
            <a:pPr algn="just"/>
            <a:r>
              <a:rPr lang="en-US" dirty="0" smtClean="0">
                <a:latin typeface="Century Schoolbook" pitchFamily="18" charset="0"/>
                <a:cs typeface="Times New Roman" pitchFamily="18" charset="0"/>
              </a:rPr>
              <a:t>line number, line number</a:t>
            </a:r>
          </a:p>
          <a:p>
            <a:pPr algn="just"/>
            <a:r>
              <a:rPr lang="en-US" dirty="0" smtClean="0">
                <a:latin typeface="Century Schoolbook" pitchFamily="18" charset="0"/>
                <a:cs typeface="Times New Roman" pitchFamily="18" charset="0"/>
              </a:rPr>
              <a:t>line number,/regular expression</a:t>
            </a:r>
          </a:p>
          <a:p>
            <a:pPr algn="just"/>
            <a:r>
              <a:rPr lang="en-US" dirty="0" smtClean="0">
                <a:latin typeface="Century Schoolbook" pitchFamily="18" charset="0"/>
                <a:cs typeface="Times New Roman" pitchFamily="18" charset="0"/>
              </a:rPr>
              <a:t>/regular expression/,line number</a:t>
            </a:r>
          </a:p>
          <a:p>
            <a:pPr algn="just"/>
            <a:r>
              <a:rPr lang="en-US" dirty="0" smtClean="0">
                <a:latin typeface="Century Schoolbook" pitchFamily="18" charset="0"/>
                <a:cs typeface="Times New Roman" pitchFamily="18" charset="0"/>
              </a:rPr>
              <a:t>/regular expression/,/regular expression/</a:t>
            </a:r>
          </a:p>
          <a:p>
            <a:pPr algn="just"/>
            <a:endParaRPr lang="en-US" dirty="0" smtClean="0">
              <a:latin typeface="Century Schoolbook" pitchFamily="18" charset="0"/>
              <a:cs typeface="Times New Roman" pitchFamily="18" charset="0"/>
            </a:endParaRPr>
          </a:p>
          <a:p>
            <a:pPr algn="just"/>
            <a:r>
              <a:rPr lang="en-US" dirty="0" err="1" smtClean="0">
                <a:latin typeface="Century Schoolbook" pitchFamily="18" charset="0"/>
                <a:cs typeface="Times New Roman" pitchFamily="18" charset="0"/>
              </a:rPr>
              <a:t>sed</a:t>
            </a:r>
            <a:r>
              <a:rPr lang="en-US" dirty="0" smtClean="0">
                <a:latin typeface="Century Schoolbook" pitchFamily="18" charset="0"/>
                <a:cs typeface="Times New Roman" pitchFamily="18" charset="0"/>
              </a:rPr>
              <a:t> –e ‘1,3 s/hello/greetings’   file1</a:t>
            </a:r>
          </a:p>
          <a:p>
            <a:pPr algn="just"/>
            <a:r>
              <a:rPr lang="en-US" dirty="0" err="1" smtClean="0">
                <a:latin typeface="Century Schoolbook" pitchFamily="18" charset="0"/>
                <a:cs typeface="Times New Roman" pitchFamily="18" charset="0"/>
              </a:rPr>
              <a:t>sed</a:t>
            </a:r>
            <a:r>
              <a:rPr lang="en-US" dirty="0" smtClean="0">
                <a:latin typeface="Century Schoolbook" pitchFamily="18" charset="0"/>
                <a:cs typeface="Times New Roman" pitchFamily="18" charset="0"/>
              </a:rPr>
              <a:t> –</a:t>
            </a:r>
            <a:r>
              <a:rPr lang="en-US" smtClean="0">
                <a:latin typeface="Century Schoolbook" pitchFamily="18" charset="0"/>
                <a:cs typeface="Times New Roman" pitchFamily="18" charset="0"/>
              </a:rPr>
              <a:t>e  ‘/^</a:t>
            </a:r>
            <a:r>
              <a:rPr lang="en-US" dirty="0" smtClean="0">
                <a:latin typeface="Century Schoolbook" pitchFamily="18" charset="0"/>
                <a:cs typeface="Times New Roman" pitchFamily="18" charset="0"/>
              </a:rPr>
              <a:t>A/,/B</a:t>
            </a:r>
            <a:r>
              <a:rPr lang="en-US" smtClean="0">
                <a:latin typeface="Century Schoolbook" pitchFamily="18" charset="0"/>
                <a:cs typeface="Times New Roman" pitchFamily="18" charset="0"/>
              </a:rPr>
              <a:t>$/ s/hello/greetings’   </a:t>
            </a:r>
            <a:r>
              <a:rPr lang="en-US" dirty="0" smtClean="0">
                <a:latin typeface="Century Schoolbook" pitchFamily="18" charset="0"/>
                <a:cs typeface="Times New Roman" pitchFamily="18" charset="0"/>
              </a:rPr>
              <a:t>file1</a:t>
            </a:r>
          </a:p>
          <a:p>
            <a:pPr algn="just"/>
            <a:r>
              <a:rPr lang="en-US" dirty="0" err="1" smtClean="0">
                <a:latin typeface="Century Schoolbook" pitchFamily="18" charset="0"/>
                <a:cs typeface="Times New Roman" pitchFamily="18" charset="0"/>
              </a:rPr>
              <a:t>sed</a:t>
            </a:r>
            <a:r>
              <a:rPr lang="en-US" dirty="0" smtClean="0">
                <a:latin typeface="Century Schoolbook" pitchFamily="18" charset="0"/>
                <a:cs typeface="Times New Roman" pitchFamily="18" charset="0"/>
              </a:rPr>
              <a:t> –e ‘1,$ d’ file1</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Address</a:t>
            </a:r>
            <a:endParaRPr lang="en-IN" dirty="0"/>
          </a:p>
        </p:txBody>
      </p:sp>
      <p:sp>
        <p:nvSpPr>
          <p:cNvPr id="3" name="Content Placeholder 2"/>
          <p:cNvSpPr>
            <a:spLocks noGrp="1"/>
          </p:cNvSpPr>
          <p:nvPr>
            <p:ph sz="quarter" idx="1"/>
          </p:nvPr>
        </p:nvSpPr>
        <p:spPr>
          <a:xfrm>
            <a:off x="914400" y="1524000"/>
            <a:ext cx="7772400" cy="5791200"/>
          </a:xfrm>
        </p:spPr>
        <p:txBody>
          <a:bodyPr>
            <a:noAutofit/>
          </a:bodyPr>
          <a:lstStyle/>
          <a:p>
            <a:pPr algn="just"/>
            <a:r>
              <a:rPr lang="en-US" sz="2800" dirty="0" smtClean="0">
                <a:latin typeface="Century Schoolbook" pitchFamily="18" charset="0"/>
                <a:cs typeface="Times New Roman" pitchFamily="18" charset="0"/>
              </a:rPr>
              <a:t>address that is contained in another address</a:t>
            </a:r>
          </a:p>
          <a:p>
            <a:pPr algn="just"/>
            <a:r>
              <a:rPr lang="en-US" sz="2800" dirty="0" smtClean="0">
                <a:latin typeface="Century Schoolbook" pitchFamily="18" charset="0"/>
                <a:cs typeface="Times New Roman" pitchFamily="18" charset="0"/>
              </a:rPr>
              <a:t>outer address must be either a set of lines or an address range</a:t>
            </a:r>
          </a:p>
          <a:p>
            <a:pPr algn="just"/>
            <a:r>
              <a:rPr lang="en-US" sz="2800" dirty="0" smtClean="0">
                <a:latin typeface="Century Schoolbook" pitchFamily="18" charset="0"/>
                <a:cs typeface="Times New Roman" pitchFamily="18" charset="0"/>
              </a:rPr>
              <a:t>nested address may be either a single line, a set of line or range</a:t>
            </a:r>
          </a:p>
          <a:p>
            <a:pPr algn="just"/>
            <a:r>
              <a:rPr lang="en-US" sz="2800" dirty="0" smtClean="0">
                <a:latin typeface="Century Schoolbook" pitchFamily="18" charset="0"/>
                <a:cs typeface="Times New Roman" pitchFamily="18" charset="0"/>
              </a:rPr>
              <a:t>	20,30</a:t>
            </a:r>
            <a:r>
              <a:rPr lang="en-IN" sz="2800" dirty="0" smtClean="0">
                <a:latin typeface="Century Schoolbook" pitchFamily="18" charset="0"/>
                <a:cs typeface="Times New Roman" pitchFamily="18" charset="0"/>
              </a:rPr>
              <a:t>{</a:t>
            </a:r>
          </a:p>
          <a:p>
            <a:pPr algn="just">
              <a:buNone/>
            </a:pPr>
            <a:r>
              <a:rPr lang="en-US" sz="2800" dirty="0" smtClean="0">
                <a:latin typeface="Century Schoolbook" pitchFamily="18" charset="0"/>
                <a:cs typeface="Times New Roman" pitchFamily="18" charset="0"/>
              </a:rPr>
              <a:t>		  	 /^$/d</a:t>
            </a:r>
          </a:p>
          <a:p>
            <a:pPr algn="just">
              <a:buNone/>
            </a:pPr>
            <a:r>
              <a:rPr lang="en-US" sz="2800" dirty="0" smtClean="0">
                <a:latin typeface="Century Schoolbook" pitchFamily="18" charset="0"/>
                <a:cs typeface="Times New Roman" pitchFamily="18" charset="0"/>
              </a:rPr>
              <a:t>		          }</a:t>
            </a:r>
          </a:p>
          <a:p>
            <a:pPr algn="just"/>
            <a:r>
              <a:rPr lang="en-US" sz="2800" dirty="0" smtClean="0">
                <a:latin typeface="Century Schoolbook" pitchFamily="18" charset="0"/>
                <a:cs typeface="Times New Roman" pitchFamily="18" charset="0"/>
              </a:rPr>
              <a:t>/hello/{</a:t>
            </a:r>
          </a:p>
          <a:p>
            <a:pPr algn="just">
              <a:buNone/>
            </a:pPr>
            <a:r>
              <a:rPr lang="en-US" sz="2800" dirty="0" smtClean="0">
                <a:latin typeface="Century Schoolbook" pitchFamily="18" charset="0"/>
                <a:cs typeface="Times New Roman" pitchFamily="18" charset="0"/>
              </a:rPr>
              <a:t>			/</a:t>
            </a:r>
            <a:r>
              <a:rPr lang="en-US" sz="2800" dirty="0" err="1" smtClean="0">
                <a:latin typeface="Century Schoolbook" pitchFamily="18" charset="0"/>
                <a:cs typeface="Times New Roman" pitchFamily="18" charset="0"/>
              </a:rPr>
              <a:t>hai</a:t>
            </a:r>
            <a:r>
              <a:rPr lang="en-US" sz="2800" dirty="0" smtClean="0">
                <a:latin typeface="Century Schoolbook" pitchFamily="18" charset="0"/>
                <a:cs typeface="Times New Roman" pitchFamily="18" charset="0"/>
              </a:rPr>
              <a:t>/d</a:t>
            </a:r>
          </a:p>
          <a:p>
            <a:pPr algn="just">
              <a:buNone/>
            </a:pPr>
            <a:r>
              <a:rPr lang="en-US" sz="2800" dirty="0" smtClean="0">
                <a:latin typeface="Century Schoolbook" pitchFamily="18" charset="0"/>
                <a:cs typeface="Times New Roman" pitchFamily="18" charset="0"/>
              </a:rPr>
              <a:t>		     }</a:t>
            </a:r>
          </a:p>
          <a:p>
            <a:pPr algn="just">
              <a:buNone/>
            </a:pPr>
            <a:endParaRPr lang="en-US" sz="2800" dirty="0" smtClean="0">
              <a:latin typeface="Century Schoolbook"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IN" dirty="0"/>
          </a:p>
        </p:txBody>
      </p:sp>
      <p:sp>
        <p:nvSpPr>
          <p:cNvPr id="3" name="Content Placeholder 2"/>
          <p:cNvSpPr>
            <a:spLocks noGrp="1"/>
          </p:cNvSpPr>
          <p:nvPr>
            <p:ph sz="quarter" idx="1"/>
          </p:nvPr>
        </p:nvSpPr>
        <p:spPr>
          <a:xfrm>
            <a:off x="914400" y="1447800"/>
            <a:ext cx="7772400" cy="5181600"/>
          </a:xfrm>
        </p:spPr>
        <p:txBody>
          <a:bodyPr>
            <a:noAutofit/>
          </a:bodyPr>
          <a:lstStyle/>
          <a:p>
            <a:pPr marL="514350" indent="-514350" algn="just">
              <a:buNone/>
            </a:pPr>
            <a:r>
              <a:rPr lang="en-US" sz="2400" dirty="0" smtClean="0">
                <a:latin typeface="Century Schoolbook" pitchFamily="18" charset="0"/>
                <a:cs typeface="Times New Roman" pitchFamily="18" charset="0"/>
              </a:rPr>
              <a:t>25 commands can be used in instruction</a:t>
            </a:r>
          </a:p>
          <a:p>
            <a:pPr marL="514350" indent="-514350" algn="just">
              <a:buNone/>
            </a:pPr>
            <a:r>
              <a:rPr lang="en-US" sz="2400" dirty="0" smtClean="0">
                <a:latin typeface="Century Schoolbook" pitchFamily="18" charset="0"/>
                <a:cs typeface="Times New Roman" pitchFamily="18" charset="0"/>
              </a:rPr>
              <a:t>	grouped them in to 9 categories based on how they perform their task .</a:t>
            </a:r>
          </a:p>
          <a:p>
            <a:pPr marL="514350" indent="-514350" algn="just">
              <a:buAutoNum type="arabicPeriod"/>
            </a:pPr>
            <a:r>
              <a:rPr lang="en-US" sz="2400" dirty="0" smtClean="0">
                <a:latin typeface="Century Schoolbook" pitchFamily="18" charset="0"/>
                <a:cs typeface="Times New Roman" pitchFamily="18" charset="0"/>
              </a:rPr>
              <a:t>line number command</a:t>
            </a:r>
          </a:p>
          <a:p>
            <a:pPr marL="514350" indent="-514350" algn="just">
              <a:buAutoNum type="arabicPeriod"/>
            </a:pPr>
            <a:r>
              <a:rPr lang="en-US" sz="2400" dirty="0" smtClean="0">
                <a:latin typeface="Century Schoolbook" pitchFamily="18" charset="0"/>
                <a:cs typeface="Times New Roman" pitchFamily="18" charset="0"/>
              </a:rPr>
              <a:t>modify commands</a:t>
            </a:r>
          </a:p>
          <a:p>
            <a:pPr marL="514350" indent="-514350" algn="just">
              <a:buAutoNum type="arabicPeriod"/>
            </a:pPr>
            <a:r>
              <a:rPr lang="en-US" sz="2400" dirty="0" smtClean="0">
                <a:latin typeface="Century Schoolbook" pitchFamily="18" charset="0"/>
                <a:cs typeface="Times New Roman" pitchFamily="18" charset="0"/>
              </a:rPr>
              <a:t>substitute command</a:t>
            </a:r>
          </a:p>
          <a:p>
            <a:pPr marL="514350" indent="-514350" algn="just">
              <a:buAutoNum type="arabicPeriod"/>
            </a:pPr>
            <a:r>
              <a:rPr lang="en-US" sz="2400" dirty="0" smtClean="0">
                <a:latin typeface="Century Schoolbook" pitchFamily="18" charset="0"/>
                <a:cs typeface="Times New Roman" pitchFamily="18" charset="0"/>
              </a:rPr>
              <a:t>transform command</a:t>
            </a:r>
          </a:p>
          <a:p>
            <a:pPr marL="514350" indent="-514350" algn="just">
              <a:buAutoNum type="arabicPeriod"/>
            </a:pPr>
            <a:r>
              <a:rPr lang="en-US" sz="2400" dirty="0" smtClean="0">
                <a:latin typeface="Century Schoolbook" pitchFamily="18" charset="0"/>
                <a:cs typeface="Times New Roman" pitchFamily="18" charset="0"/>
              </a:rPr>
              <a:t>input/output commands</a:t>
            </a:r>
          </a:p>
          <a:p>
            <a:pPr marL="514350" indent="-514350" algn="just">
              <a:buAutoNum type="arabicPeriod"/>
            </a:pPr>
            <a:r>
              <a:rPr lang="en-US" sz="2400" dirty="0" smtClean="0">
                <a:latin typeface="Century Schoolbook" pitchFamily="18" charset="0"/>
                <a:cs typeface="Times New Roman" pitchFamily="18" charset="0"/>
              </a:rPr>
              <a:t>file commands</a:t>
            </a:r>
          </a:p>
          <a:p>
            <a:pPr marL="514350" indent="-514350" algn="just">
              <a:buAutoNum type="arabicPeriod"/>
            </a:pPr>
            <a:r>
              <a:rPr lang="en-US" sz="2400" dirty="0" smtClean="0">
                <a:latin typeface="Century Schoolbook" pitchFamily="18" charset="0"/>
                <a:cs typeface="Times New Roman" pitchFamily="18" charset="0"/>
              </a:rPr>
              <a:t>branch command</a:t>
            </a:r>
          </a:p>
          <a:p>
            <a:pPr marL="514350" indent="-514350" algn="just">
              <a:buAutoNum type="arabicPeriod"/>
            </a:pPr>
            <a:r>
              <a:rPr lang="en-US" sz="2400" dirty="0" smtClean="0">
                <a:latin typeface="Century Schoolbook" pitchFamily="18" charset="0"/>
                <a:cs typeface="Times New Roman" pitchFamily="18" charset="0"/>
              </a:rPr>
              <a:t>hold space commands</a:t>
            </a:r>
          </a:p>
          <a:p>
            <a:pPr marL="514350" indent="-514350" algn="just">
              <a:buAutoNum type="arabicPeriod"/>
            </a:pPr>
            <a:r>
              <a:rPr lang="en-US" sz="2400" dirty="0" smtClean="0">
                <a:latin typeface="Century Schoolbook" pitchFamily="18" charset="0"/>
                <a:cs typeface="Times New Roman" pitchFamily="18" charset="0"/>
              </a:rPr>
              <a:t>quit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sed commands</a:t>
            </a:r>
            <a:endParaRPr lang="en-IN" dirty="0"/>
          </a:p>
        </p:txBody>
      </p:sp>
      <p:pic>
        <p:nvPicPr>
          <p:cNvPr id="4" name="Picture 4"/>
          <p:cNvPicPr>
            <a:picLocks noGrp="1" noChangeAspect="1" noChangeArrowheads="1"/>
          </p:cNvPicPr>
          <p:nvPr>
            <p:ph sz="quarter" idx="1"/>
          </p:nvPr>
        </p:nvPicPr>
        <p:blipFill>
          <a:blip r:embed="rId2"/>
          <a:srcRect/>
          <a:stretch>
            <a:fillRect/>
          </a:stretch>
        </p:blipFill>
        <p:spPr bwMode="auto">
          <a:xfrm>
            <a:off x="914400" y="2286000"/>
            <a:ext cx="7772400"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1. Line number command (=)</a:t>
            </a:r>
            <a:br>
              <a:rPr lang="en-US" dirty="0" smtClean="0">
                <a:latin typeface="Times New Roman" pitchFamily="18" charset="0"/>
                <a:cs typeface="Times New Roman" pitchFamily="18" charset="0"/>
              </a:rPr>
            </a:br>
            <a:endParaRPr lang="en-IN" dirty="0"/>
          </a:p>
        </p:txBody>
      </p:sp>
      <p:sp>
        <p:nvSpPr>
          <p:cNvPr id="3" name="Content Placeholder 2"/>
          <p:cNvSpPr>
            <a:spLocks noGrp="1"/>
          </p:cNvSpPr>
          <p:nvPr>
            <p:ph sz="quarter" idx="1"/>
          </p:nvPr>
        </p:nvSpPr>
        <p:spPr/>
        <p:txBody>
          <a:bodyPr>
            <a:normAutofit/>
          </a:bodyPr>
          <a:lstStyle/>
          <a:p>
            <a:pPr marL="514350" indent="-514350"/>
            <a:r>
              <a:rPr lang="en-US" sz="2800" dirty="0" smtClean="0">
                <a:latin typeface="Century Schoolbook" pitchFamily="18" charset="0"/>
                <a:cs typeface="Times New Roman" pitchFamily="18" charset="0"/>
              </a:rPr>
              <a:t>put line number at the beginning of the </a:t>
            </a:r>
            <a:r>
              <a:rPr lang="en-US" sz="2800" dirty="0" err="1" smtClean="0">
                <a:latin typeface="Century Schoolbook" pitchFamily="18" charset="0"/>
                <a:cs typeface="Times New Roman" pitchFamily="18" charset="0"/>
              </a:rPr>
              <a:t>lin</a:t>
            </a:r>
            <a:r>
              <a:rPr lang="en-IN" sz="2800" dirty="0" smtClean="0">
                <a:latin typeface="Century Schoolbook" pitchFamily="18" charset="0"/>
                <a:cs typeface="Times New Roman" pitchFamily="18" charset="0"/>
              </a:rPr>
              <a:t>e</a:t>
            </a:r>
          </a:p>
          <a:p>
            <a:pPr marL="514350" indent="-514350"/>
            <a:r>
              <a:rPr lang="en-US" sz="2800" dirty="0" smtClean="0">
                <a:latin typeface="Century Schoolbook" pitchFamily="18" charset="0"/>
                <a:cs typeface="Times New Roman" pitchFamily="18" charset="0"/>
              </a:rPr>
              <a:t>line number is written on a separate line</a:t>
            </a:r>
          </a:p>
          <a:p>
            <a:pPr marL="514350" indent="-514350">
              <a:buNone/>
            </a:pPr>
            <a:endParaRPr lang="en-US" sz="2800" dirty="0" smtClean="0">
              <a:latin typeface="Century Schoolbook" pitchFamily="18" charset="0"/>
              <a:cs typeface="Times New Roman" pitchFamily="18" charset="0"/>
            </a:endParaRPr>
          </a:p>
          <a:p>
            <a:pPr marL="514350" indent="-514350">
              <a:buNone/>
            </a:pPr>
            <a:r>
              <a:rPr lang="en-US" sz="2800" dirty="0" err="1" smtClean="0">
                <a:latin typeface="Century Schoolbook" pitchFamily="18" charset="0"/>
                <a:cs typeface="Times New Roman" pitchFamily="18" charset="0"/>
              </a:rPr>
              <a:t>Eg</a:t>
            </a:r>
            <a:endParaRPr lang="en-US" sz="2800" dirty="0" smtClean="0">
              <a:latin typeface="Century Schoolbook" pitchFamily="18" charset="0"/>
              <a:cs typeface="Times New Roman" pitchFamily="18" charset="0"/>
            </a:endParaRPr>
          </a:p>
          <a:p>
            <a:pPr marL="514350" indent="-514350">
              <a:buNone/>
            </a:pPr>
            <a:r>
              <a:rPr lang="en-US" sz="2800" dirty="0" smtClean="0">
                <a:latin typeface="Century Schoolbook" pitchFamily="18" charset="0"/>
                <a:cs typeface="Times New Roman" pitchFamily="18" charset="0"/>
              </a:rPr>
              <a:t>	sed “=” file1</a:t>
            </a:r>
          </a:p>
          <a:p>
            <a:pPr marL="514350" indent="-514350">
              <a:buNone/>
            </a:pPr>
            <a:r>
              <a:rPr lang="en-US" sz="2800" dirty="0" smtClean="0">
                <a:latin typeface="Century Schoolbook" pitchFamily="18" charset="0"/>
                <a:cs typeface="Times New Roman" pitchFamily="18" charset="0"/>
              </a:rPr>
              <a:t>	sed  “/^o/=“  file1</a:t>
            </a:r>
          </a:p>
          <a:p>
            <a:endParaRPr lang="en-IN" sz="2800" dirty="0">
              <a:latin typeface="Century Schoolbook"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normAutofit/>
          </a:bodyPr>
          <a:lstStyle/>
          <a:p>
            <a:pPr algn="just"/>
            <a:r>
              <a:rPr lang="en-US" sz="2800" dirty="0" smtClean="0">
                <a:latin typeface="Century Schoolbook" pitchFamily="18" charset="0"/>
                <a:cs typeface="Times New Roman" pitchFamily="18" charset="0"/>
              </a:rPr>
              <a:t>sed scans the input file, line by line, and applies a list of instructions(sed script) to each line in the input file.</a:t>
            </a:r>
          </a:p>
          <a:p>
            <a:pPr algn="just"/>
            <a:r>
              <a:rPr lang="en-US" sz="2800" dirty="0" smtClean="0">
                <a:latin typeface="Century Schoolbook" pitchFamily="18" charset="0"/>
                <a:cs typeface="Times New Roman" pitchFamily="18" charset="0"/>
              </a:rPr>
              <a:t>the script ,which is usually a separate  file, can be included in the sed command line if it is a one line command</a:t>
            </a:r>
          </a:p>
          <a:p>
            <a:pPr algn="just"/>
            <a:r>
              <a:rPr lang="en-US" sz="2800" dirty="0" smtClean="0">
                <a:latin typeface="Century Schoolbook" pitchFamily="18" charset="0"/>
                <a:cs typeface="Times New Roman" pitchFamily="18" charset="0"/>
              </a:rPr>
              <a:t>it does not change anything in the original file</a:t>
            </a:r>
          </a:p>
          <a:p>
            <a:pPr algn="just">
              <a:buNone/>
            </a:pPr>
            <a:endParaRPr lang="en-US" sz="2800" dirty="0" smtClean="0">
              <a:latin typeface="Century Schoolbook"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modify commands</a:t>
            </a:r>
            <a:endParaRPr lang="en-IN" dirty="0"/>
          </a:p>
        </p:txBody>
      </p:sp>
      <p:sp>
        <p:nvSpPr>
          <p:cNvPr id="3" name="Content Placeholder 2"/>
          <p:cNvSpPr>
            <a:spLocks noGrp="1"/>
          </p:cNvSpPr>
          <p:nvPr>
            <p:ph sz="quarter" idx="1"/>
          </p:nvPr>
        </p:nvSpPr>
        <p:spPr/>
        <p:txBody>
          <a:bodyPr>
            <a:normAutofit/>
          </a:bodyPr>
          <a:lstStyle/>
          <a:p>
            <a:pPr algn="just"/>
            <a:r>
              <a:rPr lang="en-US" dirty="0" smtClean="0">
                <a:latin typeface="Century Schoolbook" pitchFamily="18" charset="0"/>
                <a:cs typeface="Times New Roman" pitchFamily="18" charset="0"/>
              </a:rPr>
              <a:t>commands are used to insert, append, change ,or delete one or more whole lines</a:t>
            </a:r>
          </a:p>
          <a:p>
            <a:pPr algn="just"/>
            <a:r>
              <a:rPr lang="en-US" dirty="0" smtClean="0">
                <a:latin typeface="Century Schoolbook" pitchFamily="18" charset="0"/>
                <a:cs typeface="Times New Roman" pitchFamily="18" charset="0"/>
              </a:rPr>
              <a:t>The modify command require that any text associated with modify command be placed on the next line in the script </a:t>
            </a:r>
          </a:p>
          <a:p>
            <a:pPr algn="just"/>
            <a:r>
              <a:rPr lang="en-US" dirty="0" smtClean="0">
                <a:latin typeface="Century Schoolbook" pitchFamily="18" charset="0"/>
                <a:cs typeface="Times New Roman" pitchFamily="18" charset="0"/>
              </a:rPr>
              <a:t>therefore the script must be in a file</a:t>
            </a:r>
          </a:p>
          <a:p>
            <a:pPr algn="just"/>
            <a:r>
              <a:rPr lang="en-US" dirty="0" smtClean="0">
                <a:latin typeface="Century Schoolbook" pitchFamily="18" charset="0"/>
                <a:cs typeface="Times New Roman" pitchFamily="18" charset="0"/>
              </a:rPr>
              <a:t>all modify command apply to the whole line</a:t>
            </a:r>
          </a:p>
          <a:p>
            <a:pPr algn="just"/>
            <a:r>
              <a:rPr lang="en-US" dirty="0" smtClean="0">
                <a:latin typeface="Century Schoolbook" pitchFamily="18" charset="0"/>
                <a:cs typeface="Times New Roman" pitchFamily="18" charset="0"/>
              </a:rPr>
              <a:t>cannot modify just a part of a line</a:t>
            </a:r>
            <a:endParaRPr lang="en-IN" dirty="0">
              <a:latin typeface="Century Schoolbook"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4"/>
          <p:cNvPicPr>
            <a:picLocks noGrp="1" noChangeAspect="1" noChangeArrowheads="1"/>
          </p:cNvPicPr>
          <p:nvPr>
            <p:ph sz="quarter" idx="1"/>
          </p:nvPr>
        </p:nvPicPr>
        <p:blipFill>
          <a:blip r:embed="rId2"/>
          <a:srcRect/>
          <a:stretch>
            <a:fillRect/>
          </a:stretch>
        </p:blipFill>
        <p:spPr bwMode="auto">
          <a:xfrm>
            <a:off x="914400" y="2840484"/>
            <a:ext cx="7772400" cy="17866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a)insert command(</a:t>
            </a:r>
            <a:r>
              <a:rPr lang="en-US" dirty="0" err="1" smtClean="0"/>
              <a:t>i</a:t>
            </a:r>
            <a:r>
              <a:rPr lang="en-US" dirty="0" smtClean="0"/>
              <a:t>)</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latin typeface="Century Schoolbook" pitchFamily="18" charset="0"/>
                <a:cs typeface="Times New Roman" pitchFamily="18" charset="0"/>
              </a:rPr>
              <a:t>adds  one or more lines directly to the output before the address</a:t>
            </a:r>
          </a:p>
          <a:p>
            <a:pPr algn="just"/>
            <a:r>
              <a:rPr lang="en-US" sz="2800" dirty="0" smtClean="0">
                <a:latin typeface="Century Schoolbook" pitchFamily="18" charset="0"/>
                <a:cs typeface="Times New Roman" pitchFamily="18" charset="0"/>
              </a:rPr>
              <a:t>can be used with single line and  set of lines</a:t>
            </a:r>
          </a:p>
          <a:p>
            <a:pPr algn="just"/>
            <a:r>
              <a:rPr lang="en-US" sz="2800" dirty="0" smtClean="0">
                <a:latin typeface="Century Schoolbook" pitchFamily="18" charset="0"/>
                <a:cs typeface="Times New Roman" pitchFamily="18" charset="0"/>
              </a:rPr>
              <a:t>cannot be use with a range</a:t>
            </a:r>
          </a:p>
          <a:p>
            <a:pPr algn="just">
              <a:buNone/>
            </a:pPr>
            <a:r>
              <a:rPr lang="en-US" sz="2800" dirty="0" err="1" smtClean="0">
                <a:latin typeface="Century Schoolbook" pitchFamily="18" charset="0"/>
                <a:cs typeface="Times New Roman" pitchFamily="18" charset="0"/>
              </a:rPr>
              <a:t>Eg</a:t>
            </a:r>
            <a:endParaRPr lang="en-US" sz="2800" dirty="0" smtClean="0">
              <a:latin typeface="Century Schoolbook" pitchFamily="18" charset="0"/>
              <a:cs typeface="Times New Roman" pitchFamily="18" charset="0"/>
            </a:endParaRPr>
          </a:p>
          <a:p>
            <a:pPr algn="just">
              <a:buNone/>
            </a:pPr>
            <a:r>
              <a:rPr lang="en-US" sz="2800" dirty="0" smtClean="0">
                <a:latin typeface="Century Schoolbook" pitchFamily="18" charset="0"/>
                <a:cs typeface="Times New Roman" pitchFamily="18" charset="0"/>
              </a:rPr>
              <a:t>insert.sed</a:t>
            </a:r>
          </a:p>
          <a:p>
            <a:pPr algn="just">
              <a:buNone/>
            </a:pPr>
            <a:r>
              <a:rPr lang="en-US" sz="2800" dirty="0" smtClean="0">
                <a:latin typeface="Century Schoolbook" pitchFamily="18" charset="0"/>
                <a:cs typeface="Times New Roman" pitchFamily="18" charset="0"/>
              </a:rPr>
              <a:t>1i\</a:t>
            </a:r>
          </a:p>
          <a:p>
            <a:pPr algn="just">
              <a:buNone/>
            </a:pPr>
            <a:r>
              <a:rPr lang="en-US" sz="2800" dirty="0" smtClean="0">
                <a:latin typeface="Century Schoolbook" pitchFamily="18" charset="0"/>
                <a:cs typeface="Times New Roman" pitchFamily="18" charset="0"/>
              </a:rPr>
              <a:t>	hello</a:t>
            </a:r>
          </a:p>
          <a:p>
            <a:pPr algn="just">
              <a:buNone/>
            </a:pPr>
            <a:r>
              <a:rPr lang="en-US" sz="2800" dirty="0" err="1" smtClean="0">
                <a:latin typeface="Century Schoolbook" pitchFamily="18" charset="0"/>
                <a:cs typeface="Times New Roman" pitchFamily="18" charset="0"/>
              </a:rPr>
              <a:t>sed</a:t>
            </a:r>
            <a:r>
              <a:rPr lang="en-US" sz="2800" dirty="0" smtClean="0">
                <a:latin typeface="Century Schoolbook" pitchFamily="18" charset="0"/>
                <a:cs typeface="Times New Roman" pitchFamily="18" charset="0"/>
              </a:rPr>
              <a:t> </a:t>
            </a:r>
            <a:r>
              <a:rPr lang="en-US" sz="2800" dirty="0" smtClean="0">
                <a:latin typeface="Century Schoolbook" pitchFamily="18" charset="0"/>
                <a:cs typeface="Times New Roman" pitchFamily="18" charset="0"/>
              </a:rPr>
              <a:t>-f </a:t>
            </a:r>
            <a:r>
              <a:rPr lang="en-US" sz="2800" dirty="0" smtClean="0">
                <a:latin typeface="Century Schoolbook" pitchFamily="18" charset="0"/>
                <a:cs typeface="Times New Roman" pitchFamily="18" charset="0"/>
              </a:rPr>
              <a:t>insert.sed input_file </a:t>
            </a:r>
            <a:endParaRPr lang="en-IN" sz="2800" dirty="0">
              <a:latin typeface="Century Schoolbook"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b)append command(a)</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latin typeface="Century Schoolbook" pitchFamily="18" charset="0"/>
                <a:cs typeface="Times New Roman" pitchFamily="18" charset="0"/>
              </a:rPr>
              <a:t>writes the text directly to the output after the specified line</a:t>
            </a:r>
          </a:p>
          <a:p>
            <a:pPr algn="just"/>
            <a:r>
              <a:rPr lang="en-US" sz="2800" dirty="0" smtClean="0">
                <a:latin typeface="Century Schoolbook" pitchFamily="18" charset="0"/>
                <a:cs typeface="Times New Roman" pitchFamily="18" charset="0"/>
              </a:rPr>
              <a:t>append cannot be used with a range address</a:t>
            </a:r>
          </a:p>
          <a:p>
            <a:pPr algn="just">
              <a:buNone/>
            </a:pPr>
            <a:endParaRPr lang="en-US" sz="2800" dirty="0" smtClean="0">
              <a:latin typeface="Century Schoolbook" pitchFamily="18" charset="0"/>
              <a:cs typeface="Times New Roman" pitchFamily="18" charset="0"/>
            </a:endParaRPr>
          </a:p>
          <a:p>
            <a:pPr algn="just">
              <a:buNone/>
            </a:pPr>
            <a:r>
              <a:rPr lang="en-US" sz="2800" dirty="0" smtClean="0">
                <a:latin typeface="Century Schoolbook" pitchFamily="18" charset="0"/>
                <a:cs typeface="Times New Roman" pitchFamily="18" charset="0"/>
              </a:rPr>
              <a:t>append.sed</a:t>
            </a:r>
            <a:endParaRPr lang="en-US" sz="2800" dirty="0" smtClean="0">
              <a:latin typeface="Century Schoolbook" pitchFamily="18" charset="0"/>
              <a:cs typeface="Times New Roman" pitchFamily="18" charset="0"/>
            </a:endParaRPr>
          </a:p>
          <a:p>
            <a:pPr algn="just">
              <a:buNone/>
            </a:pPr>
            <a:r>
              <a:rPr lang="en-US" sz="2800" dirty="0" smtClean="0">
                <a:latin typeface="Century Schoolbook" pitchFamily="18" charset="0"/>
                <a:cs typeface="Times New Roman" pitchFamily="18" charset="0"/>
              </a:rPr>
              <a:t>1a\</a:t>
            </a:r>
          </a:p>
          <a:p>
            <a:pPr algn="just">
              <a:buNone/>
            </a:pPr>
            <a:r>
              <a:rPr lang="en-US" sz="2800" dirty="0" smtClean="0">
                <a:latin typeface="Century Schoolbook" pitchFamily="18" charset="0"/>
                <a:cs typeface="Times New Roman" pitchFamily="18" charset="0"/>
              </a:rPr>
              <a:t>	</a:t>
            </a:r>
            <a:r>
              <a:rPr lang="en-US" sz="2800" dirty="0" smtClean="0">
                <a:latin typeface="Century Schoolbook" pitchFamily="18" charset="0"/>
                <a:cs typeface="Times New Roman" pitchFamily="18" charset="0"/>
              </a:rPr>
              <a:t>hello</a:t>
            </a:r>
          </a:p>
          <a:p>
            <a:pPr algn="just">
              <a:buNone/>
            </a:pPr>
            <a:endParaRPr lang="en-US" sz="2800" dirty="0" smtClean="0">
              <a:latin typeface="Century Schoolbook" pitchFamily="18" charset="0"/>
              <a:cs typeface="Times New Roman" pitchFamily="18" charset="0"/>
            </a:endParaRPr>
          </a:p>
          <a:p>
            <a:pPr algn="just">
              <a:buNone/>
            </a:pPr>
            <a:r>
              <a:rPr lang="en-US" sz="2800" dirty="0" err="1" smtClean="0">
                <a:latin typeface="Century Schoolbook" pitchFamily="18" charset="0"/>
                <a:cs typeface="Times New Roman" pitchFamily="18" charset="0"/>
              </a:rPr>
              <a:t>sed</a:t>
            </a:r>
            <a:r>
              <a:rPr lang="en-US" sz="2800" dirty="0" smtClean="0">
                <a:latin typeface="Century Schoolbook" pitchFamily="18" charset="0"/>
                <a:cs typeface="Times New Roman" pitchFamily="18" charset="0"/>
              </a:rPr>
              <a:t> </a:t>
            </a:r>
            <a:r>
              <a:rPr lang="en-US" sz="2800" dirty="0" smtClean="0">
                <a:latin typeface="Century Schoolbook" pitchFamily="18" charset="0"/>
                <a:cs typeface="Times New Roman" pitchFamily="18" charset="0"/>
              </a:rPr>
              <a:t>-f </a:t>
            </a:r>
            <a:r>
              <a:rPr lang="en-US" sz="2800" dirty="0" smtClean="0">
                <a:latin typeface="Century Schoolbook" pitchFamily="18" charset="0"/>
                <a:cs typeface="Times New Roman" pitchFamily="18" charset="0"/>
              </a:rPr>
              <a:t>append.sed input_file </a:t>
            </a:r>
            <a:endParaRPr lang="en-IN" sz="2800" dirty="0" smtClean="0">
              <a:latin typeface="Century Schoolbook" pitchFamily="18" charset="0"/>
              <a:cs typeface="Times New Roman" pitchFamily="18" charset="0"/>
            </a:endParaRPr>
          </a:p>
          <a:p>
            <a:pPr algn="just"/>
            <a:endParaRPr lang="en-IN" sz="2800" dirty="0">
              <a:latin typeface="Century Schoolbook"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c)change command (c)</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latin typeface="Century Schoolbook" pitchFamily="18" charset="0"/>
                <a:cs typeface="Times New Roman" pitchFamily="18" charset="0"/>
              </a:rPr>
              <a:t>replaces a matched line with  a new text</a:t>
            </a:r>
          </a:p>
          <a:p>
            <a:pPr algn="just"/>
            <a:r>
              <a:rPr lang="en-US" sz="2800" dirty="0" smtClean="0">
                <a:latin typeface="Century Schoolbook" pitchFamily="18" charset="0"/>
                <a:cs typeface="Times New Roman" pitchFamily="18" charset="0"/>
              </a:rPr>
              <a:t>accepts all address types</a:t>
            </a:r>
          </a:p>
          <a:p>
            <a:pPr algn="just">
              <a:buNone/>
            </a:pPr>
            <a:endParaRPr lang="en-US" sz="2800" dirty="0" smtClean="0">
              <a:latin typeface="Century Schoolbook" pitchFamily="18" charset="0"/>
              <a:cs typeface="Times New Roman" pitchFamily="18" charset="0"/>
            </a:endParaRPr>
          </a:p>
          <a:p>
            <a:pPr algn="just">
              <a:buNone/>
            </a:pPr>
            <a:r>
              <a:rPr lang="en-US" sz="2800" dirty="0" smtClean="0">
                <a:latin typeface="Century Schoolbook" pitchFamily="18" charset="0"/>
                <a:cs typeface="Times New Roman" pitchFamily="18" charset="0"/>
              </a:rPr>
              <a:t>change.sed</a:t>
            </a:r>
            <a:endParaRPr lang="en-US" sz="2800" dirty="0" smtClean="0">
              <a:latin typeface="Century Schoolbook" pitchFamily="18" charset="0"/>
              <a:cs typeface="Times New Roman" pitchFamily="18" charset="0"/>
            </a:endParaRPr>
          </a:p>
          <a:p>
            <a:pPr algn="just">
              <a:buNone/>
            </a:pPr>
            <a:r>
              <a:rPr lang="en-US" sz="2800" dirty="0" smtClean="0">
                <a:latin typeface="Century Schoolbook" pitchFamily="18" charset="0"/>
                <a:cs typeface="Times New Roman" pitchFamily="18" charset="0"/>
              </a:rPr>
              <a:t>2c\</a:t>
            </a:r>
          </a:p>
          <a:p>
            <a:pPr algn="just">
              <a:buNone/>
            </a:pPr>
            <a:r>
              <a:rPr lang="en-US" sz="2800" dirty="0" smtClean="0">
                <a:latin typeface="Century Schoolbook" pitchFamily="18" charset="0"/>
                <a:cs typeface="Times New Roman" pitchFamily="18" charset="0"/>
              </a:rPr>
              <a:t>	hello</a:t>
            </a:r>
          </a:p>
          <a:p>
            <a:pPr algn="just">
              <a:buNone/>
            </a:pPr>
            <a:endParaRPr lang="en-US" sz="2800" dirty="0" smtClean="0">
              <a:latin typeface="Century Schoolbook" pitchFamily="18" charset="0"/>
              <a:cs typeface="Times New Roman" pitchFamily="18" charset="0"/>
            </a:endParaRPr>
          </a:p>
          <a:p>
            <a:pPr algn="just">
              <a:buNone/>
            </a:pPr>
            <a:r>
              <a:rPr lang="en-US" sz="2800" dirty="0" err="1" smtClean="0">
                <a:latin typeface="Century Schoolbook" pitchFamily="18" charset="0"/>
                <a:cs typeface="Times New Roman" pitchFamily="18" charset="0"/>
              </a:rPr>
              <a:t>sed</a:t>
            </a:r>
            <a:r>
              <a:rPr lang="en-US" sz="2800" dirty="0" smtClean="0">
                <a:latin typeface="Century Schoolbook" pitchFamily="18" charset="0"/>
                <a:cs typeface="Times New Roman" pitchFamily="18" charset="0"/>
              </a:rPr>
              <a:t> </a:t>
            </a:r>
            <a:r>
              <a:rPr lang="en-US" sz="2800" dirty="0" smtClean="0">
                <a:latin typeface="Century Schoolbook" pitchFamily="18" charset="0"/>
                <a:cs typeface="Times New Roman" pitchFamily="18" charset="0"/>
              </a:rPr>
              <a:t>-</a:t>
            </a:r>
            <a:r>
              <a:rPr lang="en-US" sz="2800" dirty="0" smtClean="0">
                <a:latin typeface="Century Schoolbook" pitchFamily="18" charset="0"/>
                <a:cs typeface="Times New Roman" pitchFamily="18" charset="0"/>
              </a:rPr>
              <a:t>f </a:t>
            </a:r>
            <a:r>
              <a:rPr lang="en-US" sz="2800" dirty="0" smtClean="0">
                <a:latin typeface="Century Schoolbook" pitchFamily="18" charset="0"/>
                <a:cs typeface="Times New Roman" pitchFamily="18" charset="0"/>
              </a:rPr>
              <a:t>change.sed input_file </a:t>
            </a:r>
            <a:endParaRPr lang="en-IN" sz="2800" dirty="0" smtClean="0">
              <a:latin typeface="Century Schoolbook" pitchFamily="18" charset="0"/>
              <a:cs typeface="Times New Roman" pitchFamily="18" charset="0"/>
            </a:endParaRPr>
          </a:p>
          <a:p>
            <a:pPr algn="just"/>
            <a:endParaRPr lang="en-IN" sz="2800" dirty="0" smtClean="0">
              <a:latin typeface="Century Schoolbook" pitchFamily="18" charset="0"/>
              <a:cs typeface="Times New Roman" pitchFamily="18" charset="0"/>
            </a:endParaRPr>
          </a:p>
          <a:p>
            <a:pPr algn="just"/>
            <a:endParaRPr lang="en-IN" sz="2800" dirty="0">
              <a:latin typeface="Century Schoolbook"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d)delete pattern space command(d)</a:t>
            </a:r>
            <a:endParaRPr lang="en-IN" dirty="0"/>
          </a:p>
        </p:txBody>
      </p:sp>
      <p:sp>
        <p:nvSpPr>
          <p:cNvPr id="3" name="Content Placeholder 2"/>
          <p:cNvSpPr>
            <a:spLocks noGrp="1"/>
          </p:cNvSpPr>
          <p:nvPr>
            <p:ph sz="quarter" idx="1"/>
          </p:nvPr>
        </p:nvSpPr>
        <p:spPr/>
        <p:txBody>
          <a:bodyPr>
            <a:normAutofit/>
          </a:bodyPr>
          <a:lstStyle/>
          <a:p>
            <a:r>
              <a:rPr lang="en-US" sz="2800" dirty="0" smtClean="0">
                <a:latin typeface="Century Schoolbook" pitchFamily="18" charset="0"/>
                <a:cs typeface="Times New Roman" pitchFamily="18" charset="0"/>
              </a:rPr>
              <a:t>deletes the entire pattern space</a:t>
            </a:r>
          </a:p>
          <a:p>
            <a:pPr>
              <a:buNone/>
            </a:pPr>
            <a:r>
              <a:rPr lang="en-US" sz="2800" dirty="0" smtClean="0">
                <a:latin typeface="Century Schoolbook" pitchFamily="18" charset="0"/>
                <a:cs typeface="Times New Roman" pitchFamily="18" charset="0"/>
              </a:rPr>
              <a:t>		</a:t>
            </a:r>
            <a:r>
              <a:rPr lang="en-US" sz="2800" dirty="0" err="1" smtClean="0">
                <a:latin typeface="Century Schoolbook" pitchFamily="18" charset="0"/>
                <a:cs typeface="Times New Roman" pitchFamily="18" charset="0"/>
              </a:rPr>
              <a:t>sed</a:t>
            </a:r>
            <a:r>
              <a:rPr lang="en-US" sz="2800" dirty="0" smtClean="0">
                <a:latin typeface="Century Schoolbook" pitchFamily="18" charset="0"/>
                <a:cs typeface="Times New Roman" pitchFamily="18" charset="0"/>
              </a:rPr>
              <a:t>  </a:t>
            </a:r>
            <a:r>
              <a:rPr lang="en-US" sz="2800" dirty="0" smtClean="0">
                <a:latin typeface="Century Schoolbook" pitchFamily="18" charset="0"/>
                <a:cs typeface="Times New Roman" pitchFamily="18" charset="0"/>
              </a:rPr>
              <a:t>‘/^o/d’ input_file</a:t>
            </a:r>
          </a:p>
          <a:p>
            <a:endParaRPr lang="en-US" sz="2800" dirty="0" smtClean="0">
              <a:latin typeface="Century Schoolbook" pitchFamily="18" charset="0"/>
              <a:cs typeface="Times New Roman" pitchFamily="18" charset="0"/>
            </a:endParaRPr>
          </a:p>
          <a:p>
            <a:endParaRPr lang="en-US" sz="2800" dirty="0" smtClean="0">
              <a:latin typeface="Century Schoolbook" pitchFamily="18" charset="0"/>
              <a:cs typeface="Times New Roman" pitchFamily="18" charset="0"/>
            </a:endParaRPr>
          </a:p>
          <a:p>
            <a:r>
              <a:rPr lang="en-US" sz="2800" dirty="0" smtClean="0">
                <a:latin typeface="Century Schoolbook" pitchFamily="18" charset="0"/>
                <a:cs typeface="Times New Roman" pitchFamily="18" charset="0"/>
              </a:rPr>
              <a:t>e)delete only first line command(D)</a:t>
            </a:r>
          </a:p>
          <a:p>
            <a:endParaRPr lang="en-US" sz="2800" dirty="0" smtClean="0">
              <a:latin typeface="Century Schoolbook"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3)substitute command (s)</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latin typeface="Century Schoolbook" pitchFamily="18" charset="0"/>
                <a:cs typeface="Times New Roman" pitchFamily="18" charset="0"/>
              </a:rPr>
              <a:t>replaces text that is selected by regular expression with a replacement string</a:t>
            </a:r>
          </a:p>
          <a:p>
            <a:pPr algn="just"/>
            <a:r>
              <a:rPr lang="en-US" sz="2800" dirty="0" smtClean="0">
                <a:latin typeface="Century Schoolbook" pitchFamily="18" charset="0"/>
                <a:cs typeface="Times New Roman" pitchFamily="18" charset="0"/>
              </a:rPr>
              <a:t>similar to find and replace</a:t>
            </a:r>
          </a:p>
          <a:p>
            <a:pPr algn="just"/>
            <a:endParaRPr lang="en-US" sz="2800" dirty="0" smtClean="0">
              <a:latin typeface="Century Schoolbook" pitchFamily="18" charset="0"/>
              <a:cs typeface="Times New Roman" pitchFamily="18" charset="0"/>
            </a:endParaRPr>
          </a:p>
          <a:p>
            <a:pPr algn="just"/>
            <a:r>
              <a:rPr lang="en-US" sz="2800" dirty="0" smtClean="0">
                <a:latin typeface="Century Schoolbook" pitchFamily="18" charset="0"/>
                <a:cs typeface="Times New Roman" pitchFamily="18" charset="0"/>
              </a:rPr>
              <a:t>address s/ pattern/replacement string/flag(s)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algn="just">
              <a:buNone/>
            </a:pPr>
            <a:r>
              <a:rPr lang="en-US" sz="2400" dirty="0" smtClean="0">
                <a:latin typeface="Century Schoolbook" pitchFamily="18" charset="0"/>
                <a:cs typeface="Times New Roman" pitchFamily="18" charset="0"/>
              </a:rPr>
              <a:t>input file</a:t>
            </a:r>
          </a:p>
          <a:p>
            <a:pPr algn="just">
              <a:buNone/>
            </a:pPr>
            <a:r>
              <a:rPr lang="en-US" sz="2400" dirty="0" err="1" smtClean="0">
                <a:latin typeface="Century Schoolbook" pitchFamily="18" charset="0"/>
                <a:cs typeface="Times New Roman" pitchFamily="18" charset="0"/>
              </a:rPr>
              <a:t>mary</a:t>
            </a:r>
            <a:r>
              <a:rPr lang="en-US" sz="2400" dirty="0" smtClean="0">
                <a:latin typeface="Century Schoolbook" pitchFamily="18" charset="0"/>
                <a:cs typeface="Times New Roman" pitchFamily="18" charset="0"/>
              </a:rPr>
              <a:t> had a white cat and a black cat</a:t>
            </a:r>
          </a:p>
          <a:p>
            <a:pPr algn="just">
              <a:buNone/>
            </a:pPr>
            <a:endParaRPr lang="en-US" sz="2400" dirty="0" smtClean="0">
              <a:latin typeface="Century Schoolbook" pitchFamily="18" charset="0"/>
              <a:cs typeface="Times New Roman" pitchFamily="18" charset="0"/>
            </a:endParaRPr>
          </a:p>
          <a:p>
            <a:pPr algn="just">
              <a:buNone/>
            </a:pPr>
            <a:r>
              <a:rPr lang="en-US" sz="2400" dirty="0" err="1" smtClean="0">
                <a:latin typeface="Century Schoolbook" pitchFamily="18" charset="0"/>
                <a:cs typeface="Times New Roman" pitchFamily="18" charset="0"/>
              </a:rPr>
              <a:t>sed</a:t>
            </a:r>
            <a:r>
              <a:rPr lang="en-US" sz="2400" dirty="0" smtClean="0">
                <a:latin typeface="Century Schoolbook" pitchFamily="18" charset="0"/>
                <a:cs typeface="Times New Roman" pitchFamily="18" charset="0"/>
              </a:rPr>
              <a:t> ‘1 s/cat/dog/’ input file</a:t>
            </a:r>
          </a:p>
          <a:p>
            <a:pPr algn="just">
              <a:buNone/>
            </a:pPr>
            <a:endParaRPr lang="en-US" sz="2400" dirty="0" smtClean="0">
              <a:latin typeface="Century Schoolbook" pitchFamily="18" charset="0"/>
              <a:cs typeface="Times New Roman" pitchFamily="18" charset="0"/>
            </a:endParaRPr>
          </a:p>
          <a:p>
            <a:pPr algn="just">
              <a:buNone/>
            </a:pPr>
            <a:r>
              <a:rPr lang="en-US" sz="2400" dirty="0" smtClean="0">
                <a:latin typeface="Century Schoolbook" pitchFamily="18" charset="0"/>
                <a:cs typeface="Times New Roman" pitchFamily="18" charset="0"/>
              </a:rPr>
              <a:t>output</a:t>
            </a:r>
          </a:p>
          <a:p>
            <a:pPr algn="just">
              <a:buNone/>
            </a:pPr>
            <a:r>
              <a:rPr lang="en-US" sz="2400" dirty="0" err="1" smtClean="0">
                <a:latin typeface="Century Schoolbook" pitchFamily="18" charset="0"/>
                <a:cs typeface="Times New Roman" pitchFamily="18" charset="0"/>
              </a:rPr>
              <a:t>mary</a:t>
            </a:r>
            <a:r>
              <a:rPr lang="en-US" sz="2400" dirty="0" smtClean="0">
                <a:latin typeface="Century Schoolbook" pitchFamily="18" charset="0"/>
                <a:cs typeface="Times New Roman" pitchFamily="18" charset="0"/>
              </a:rPr>
              <a:t> had a white dog and a black cat</a:t>
            </a:r>
            <a:endParaRPr lang="en-IN" sz="2400" dirty="0" smtClean="0">
              <a:latin typeface="Century Schoolbook"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substitute flags</a:t>
            </a:r>
            <a:endParaRPr lang="en-IN" dirty="0"/>
          </a:p>
        </p:txBody>
      </p:sp>
      <p:sp>
        <p:nvSpPr>
          <p:cNvPr id="3" name="Content Placeholder 2"/>
          <p:cNvSpPr>
            <a:spLocks noGrp="1"/>
          </p:cNvSpPr>
          <p:nvPr>
            <p:ph sz="quarter" idx="1"/>
          </p:nvPr>
        </p:nvSpPr>
        <p:spPr>
          <a:xfrm>
            <a:off x="914400" y="1447800"/>
            <a:ext cx="8001000" cy="5410200"/>
          </a:xfrm>
        </p:spPr>
        <p:txBody>
          <a:bodyPr>
            <a:noAutofit/>
          </a:bodyPr>
          <a:lstStyle/>
          <a:p>
            <a:pPr algn="just"/>
            <a:r>
              <a:rPr lang="en-US" sz="2800" b="1" dirty="0" smtClean="0">
                <a:latin typeface="Century Schoolbook" pitchFamily="18" charset="0"/>
                <a:cs typeface="Times New Roman" pitchFamily="18" charset="0"/>
              </a:rPr>
              <a:t>global flag(g)</a:t>
            </a:r>
          </a:p>
          <a:p>
            <a:pPr algn="just"/>
            <a:r>
              <a:rPr lang="en-US" sz="2800" dirty="0" smtClean="0">
                <a:latin typeface="Century Schoolbook" pitchFamily="18" charset="0"/>
                <a:cs typeface="Times New Roman" pitchFamily="18" charset="0"/>
              </a:rPr>
              <a:t>substitute command only replaces the first occurrence of a pattern</a:t>
            </a:r>
          </a:p>
          <a:p>
            <a:pPr algn="just"/>
            <a:r>
              <a:rPr lang="en-US" sz="2800" dirty="0" smtClean="0">
                <a:latin typeface="Century Schoolbook" pitchFamily="18" charset="0"/>
                <a:cs typeface="Times New Roman" pitchFamily="18" charset="0"/>
              </a:rPr>
              <a:t>if there are multiple occurrences , none after the first are changed</a:t>
            </a:r>
          </a:p>
          <a:p>
            <a:pPr algn="just">
              <a:buNone/>
            </a:pPr>
            <a:endParaRPr lang="en-US" sz="2800" dirty="0" smtClean="0">
              <a:latin typeface="Century Schoolbook"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algn="just">
              <a:buNone/>
            </a:pPr>
            <a:r>
              <a:rPr lang="en-US" sz="2800" dirty="0" smtClean="0">
                <a:latin typeface="Century Schoolbook" pitchFamily="18" charset="0"/>
                <a:cs typeface="Times New Roman" pitchFamily="18" charset="0"/>
              </a:rPr>
              <a:t>input file.dat</a:t>
            </a:r>
          </a:p>
          <a:p>
            <a:pPr algn="just">
              <a:buNone/>
            </a:pPr>
            <a:r>
              <a:rPr lang="en-US" sz="2800" dirty="0" err="1" smtClean="0">
                <a:latin typeface="Century Schoolbook" pitchFamily="18" charset="0"/>
                <a:cs typeface="Times New Roman" pitchFamily="18" charset="0"/>
              </a:rPr>
              <a:t>mary</a:t>
            </a:r>
            <a:r>
              <a:rPr lang="en-US" sz="2800" dirty="0" smtClean="0">
                <a:latin typeface="Century Schoolbook" pitchFamily="18" charset="0"/>
                <a:cs typeface="Times New Roman" pitchFamily="18" charset="0"/>
              </a:rPr>
              <a:t> had a white cat and a black cat</a:t>
            </a:r>
          </a:p>
          <a:p>
            <a:pPr algn="just">
              <a:buNone/>
            </a:pPr>
            <a:endParaRPr lang="en-US" sz="2800" dirty="0" smtClean="0">
              <a:latin typeface="Century Schoolbook" pitchFamily="18" charset="0"/>
              <a:cs typeface="Times New Roman" pitchFamily="18" charset="0"/>
            </a:endParaRPr>
          </a:p>
          <a:p>
            <a:pPr algn="just">
              <a:buNone/>
            </a:pPr>
            <a:r>
              <a:rPr lang="en-US" sz="2800" dirty="0" err="1" smtClean="0">
                <a:latin typeface="Century Schoolbook" pitchFamily="18" charset="0"/>
                <a:cs typeface="Times New Roman" pitchFamily="18" charset="0"/>
              </a:rPr>
              <a:t>sed</a:t>
            </a:r>
            <a:r>
              <a:rPr lang="en-US" sz="2800" dirty="0" smtClean="0">
                <a:latin typeface="Century Schoolbook" pitchFamily="18" charset="0"/>
                <a:cs typeface="Times New Roman" pitchFamily="18" charset="0"/>
              </a:rPr>
              <a:t> ‘1 s/cat/dog/g’ input file</a:t>
            </a:r>
          </a:p>
          <a:p>
            <a:pPr algn="just">
              <a:buNone/>
            </a:pPr>
            <a:endParaRPr lang="en-US" sz="2800" dirty="0" smtClean="0">
              <a:latin typeface="Century Schoolbook" pitchFamily="18" charset="0"/>
              <a:cs typeface="Times New Roman" pitchFamily="18" charset="0"/>
            </a:endParaRPr>
          </a:p>
          <a:p>
            <a:pPr algn="just">
              <a:buNone/>
            </a:pPr>
            <a:r>
              <a:rPr lang="en-US" sz="2800" dirty="0" smtClean="0">
                <a:latin typeface="Century Schoolbook" pitchFamily="18" charset="0"/>
                <a:cs typeface="Times New Roman" pitchFamily="18" charset="0"/>
              </a:rPr>
              <a:t>output</a:t>
            </a:r>
          </a:p>
          <a:p>
            <a:pPr algn="just">
              <a:buNone/>
            </a:pPr>
            <a:r>
              <a:rPr lang="en-US" sz="2800" dirty="0" err="1" smtClean="0">
                <a:latin typeface="Century Schoolbook" pitchFamily="18" charset="0"/>
                <a:cs typeface="Times New Roman" pitchFamily="18" charset="0"/>
              </a:rPr>
              <a:t>mary</a:t>
            </a:r>
            <a:r>
              <a:rPr lang="en-US" sz="2800" dirty="0" smtClean="0">
                <a:latin typeface="Century Schoolbook" pitchFamily="18" charset="0"/>
                <a:cs typeface="Times New Roman" pitchFamily="18" charset="0"/>
              </a:rPr>
              <a:t> had a white dog and a black dog</a:t>
            </a:r>
            <a:endParaRPr lang="en-IN" sz="2800" dirty="0" smtClean="0">
              <a:latin typeface="Century Schoolbook" pitchFamily="18" charset="0"/>
              <a:cs typeface="Times New Roman" pitchFamily="18" charset="0"/>
            </a:endParaRPr>
          </a:p>
          <a:p>
            <a:endParaRPr lang="en-IN" sz="2800" dirty="0">
              <a:latin typeface="Century Schoolbook"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eaLnBrk="1" fontAlgn="auto" hangingPunct="1">
              <a:spcAft>
                <a:spcPts val="0"/>
              </a:spcAft>
              <a:defRPr/>
            </a:pPr>
            <a:r>
              <a:rPr lang="en-US" dirty="0" smtClean="0">
                <a:latin typeface="+mj-lt"/>
              </a:rPr>
              <a:t>The </a:t>
            </a:r>
            <a:r>
              <a:rPr lang="en-US" dirty="0" err="1" smtClean="0">
                <a:latin typeface="+mj-lt"/>
              </a:rPr>
              <a:t>sed</a:t>
            </a:r>
            <a:r>
              <a:rPr lang="en-US" dirty="0" smtClean="0">
                <a:latin typeface="+mj-lt"/>
              </a:rPr>
              <a:t> command</a:t>
            </a:r>
            <a:endParaRPr lang="en-US" dirty="0">
              <a:latin typeface="+mj-lt"/>
            </a:endParaRPr>
          </a:p>
        </p:txBody>
      </p:sp>
      <p:sp>
        <p:nvSpPr>
          <p:cNvPr id="6147" name="Slide Number Placeholder 2"/>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E721B378-3FAA-4F18-87EF-CA706AB84021}" type="slidenum">
              <a:rPr lang="en-US" smtClean="0"/>
              <a:pPr/>
              <a:t>3</a:t>
            </a:fld>
            <a:endParaRPr lang="en-US" smtClean="0"/>
          </a:p>
        </p:txBody>
      </p:sp>
      <p:sp>
        <p:nvSpPr>
          <p:cNvPr id="6148" name="Footer Placeholder 8"/>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en-US" smtClean="0"/>
              <a:t>CSCI 330 - The Unix System</a:t>
            </a:r>
          </a:p>
        </p:txBody>
      </p:sp>
      <p:pic>
        <p:nvPicPr>
          <p:cNvPr id="6149" name="Picture 4"/>
          <p:cNvPicPr>
            <a:picLocks noChangeAspect="1" noChangeArrowheads="1"/>
          </p:cNvPicPr>
          <p:nvPr/>
        </p:nvPicPr>
        <p:blipFill>
          <a:blip r:embed="rId2"/>
          <a:srcRect/>
          <a:stretch>
            <a:fillRect/>
          </a:stretch>
        </p:blipFill>
        <p:spPr bwMode="auto">
          <a:xfrm>
            <a:off x="838200" y="1600200"/>
            <a:ext cx="6548438" cy="4757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occurrence flag</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latin typeface="Century Schoolbook" pitchFamily="18" charset="0"/>
                <a:cs typeface="Times New Roman" pitchFamily="18" charset="0"/>
              </a:rPr>
              <a:t>specific occurrence substitution (digit) changes any single occurrence of text that matches  the pattern</a:t>
            </a:r>
          </a:p>
          <a:p>
            <a:pPr algn="just"/>
            <a:r>
              <a:rPr lang="en-US" sz="2800" dirty="0" smtClean="0">
                <a:latin typeface="Century Schoolbook" pitchFamily="18" charset="0"/>
                <a:cs typeface="Times New Roman" pitchFamily="18" charset="0"/>
              </a:rPr>
              <a:t>the digit specifies which one to change</a:t>
            </a:r>
          </a:p>
          <a:p>
            <a:pPr algn="just">
              <a:buNone/>
            </a:pPr>
            <a:endParaRPr lang="en-IN" sz="2800" dirty="0">
              <a:latin typeface="Century Schoolbook"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algn="just"/>
            <a:r>
              <a:rPr lang="en-US" sz="2400" dirty="0" err="1" smtClean="0">
                <a:latin typeface="Century Schoolbook" pitchFamily="18" charset="0"/>
                <a:cs typeface="Times New Roman" pitchFamily="18" charset="0"/>
              </a:rPr>
              <a:t>sed</a:t>
            </a:r>
            <a:r>
              <a:rPr lang="en-US" sz="2400" dirty="0" smtClean="0">
                <a:latin typeface="Century Schoolbook" pitchFamily="18" charset="0"/>
                <a:cs typeface="Times New Roman" pitchFamily="18" charset="0"/>
              </a:rPr>
              <a:t> ‘1 s/cat/dog/2 </a:t>
            </a:r>
            <a:r>
              <a:rPr lang="en-US" sz="2400" dirty="0" smtClean="0">
                <a:latin typeface="Century Schoolbook" pitchFamily="18" charset="0"/>
                <a:cs typeface="Times New Roman" pitchFamily="18" charset="0"/>
              </a:rPr>
              <a:t>‘ </a:t>
            </a:r>
            <a:r>
              <a:rPr lang="en-US" sz="2400" dirty="0" err="1" smtClean="0">
                <a:latin typeface="Century Schoolbook" pitchFamily="18" charset="0"/>
                <a:cs typeface="Times New Roman" pitchFamily="18" charset="0"/>
              </a:rPr>
              <a:t>input_file</a:t>
            </a:r>
            <a:endParaRPr lang="en-US" sz="2400" dirty="0" smtClean="0">
              <a:latin typeface="Century Schoolbook" pitchFamily="18" charset="0"/>
              <a:cs typeface="Times New Roman" pitchFamily="18" charset="0"/>
            </a:endParaRPr>
          </a:p>
          <a:p>
            <a:pPr algn="just">
              <a:buNone/>
            </a:pPr>
            <a:r>
              <a:rPr lang="en-US" sz="2400" dirty="0" smtClean="0">
                <a:latin typeface="Century Schoolbook" pitchFamily="18" charset="0"/>
                <a:cs typeface="Times New Roman" pitchFamily="18" charset="0"/>
              </a:rPr>
              <a:t>	</a:t>
            </a:r>
          </a:p>
          <a:p>
            <a:pPr algn="just">
              <a:buNone/>
            </a:pPr>
            <a:r>
              <a:rPr lang="en-US" sz="2400" dirty="0" smtClean="0">
                <a:latin typeface="Century Schoolbook" pitchFamily="18" charset="0"/>
                <a:cs typeface="Times New Roman" pitchFamily="18" charset="0"/>
              </a:rPr>
              <a:t>input</a:t>
            </a:r>
          </a:p>
          <a:p>
            <a:pPr algn="just"/>
            <a:r>
              <a:rPr lang="en-US" sz="2400" dirty="0" err="1" smtClean="0">
                <a:latin typeface="Century Schoolbook" pitchFamily="18" charset="0"/>
                <a:cs typeface="Times New Roman" pitchFamily="18" charset="0"/>
              </a:rPr>
              <a:t>steve</a:t>
            </a:r>
            <a:r>
              <a:rPr lang="en-US" sz="2400" dirty="0" smtClean="0">
                <a:latin typeface="Century Schoolbook" pitchFamily="18" charset="0"/>
                <a:cs typeface="Times New Roman" pitchFamily="18" charset="0"/>
              </a:rPr>
              <a:t> had a black cat, a yellow cat, and a white cat</a:t>
            </a:r>
          </a:p>
          <a:p>
            <a:pPr algn="just">
              <a:buNone/>
            </a:pPr>
            <a:endParaRPr lang="en-US" sz="2400" dirty="0" smtClean="0">
              <a:latin typeface="Century Schoolbook" pitchFamily="18" charset="0"/>
              <a:cs typeface="Times New Roman" pitchFamily="18" charset="0"/>
            </a:endParaRPr>
          </a:p>
          <a:p>
            <a:pPr algn="just">
              <a:buNone/>
            </a:pPr>
            <a:r>
              <a:rPr lang="en-US" sz="2400" dirty="0" smtClean="0">
                <a:latin typeface="Century Schoolbook" pitchFamily="18" charset="0"/>
                <a:cs typeface="Times New Roman" pitchFamily="18" charset="0"/>
              </a:rPr>
              <a:t>	output</a:t>
            </a:r>
          </a:p>
          <a:p>
            <a:pPr algn="just"/>
            <a:r>
              <a:rPr lang="en-US" sz="2400" dirty="0" err="1" smtClean="0">
                <a:latin typeface="Century Schoolbook" pitchFamily="18" charset="0"/>
                <a:cs typeface="Times New Roman" pitchFamily="18" charset="0"/>
              </a:rPr>
              <a:t>steve</a:t>
            </a:r>
            <a:r>
              <a:rPr lang="en-US" sz="2400" dirty="0" smtClean="0">
                <a:latin typeface="Century Schoolbook" pitchFamily="18" charset="0"/>
                <a:cs typeface="Times New Roman" pitchFamily="18" charset="0"/>
              </a:rPr>
              <a:t> had a black cat, a yellow dog, and a white cat</a:t>
            </a:r>
          </a:p>
          <a:p>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flag   (p)</a:t>
            </a:r>
            <a:endParaRPr lang="en-IN" dirty="0"/>
          </a:p>
        </p:txBody>
      </p:sp>
      <p:sp>
        <p:nvSpPr>
          <p:cNvPr id="3" name="Content Placeholder 2"/>
          <p:cNvSpPr>
            <a:spLocks noGrp="1"/>
          </p:cNvSpPr>
          <p:nvPr>
            <p:ph sz="quarter" idx="1"/>
          </p:nvPr>
        </p:nvSpPr>
        <p:spPr/>
        <p:txBody>
          <a:bodyPr>
            <a:normAutofit lnSpcReduction="10000"/>
          </a:bodyPr>
          <a:lstStyle/>
          <a:p>
            <a:pPr algn="just"/>
            <a:r>
              <a:rPr lang="en-US" sz="2800" dirty="0" smtClean="0">
                <a:latin typeface="Century Schoolbook" pitchFamily="18" charset="0"/>
                <a:cs typeface="Times New Roman" pitchFamily="18" charset="0"/>
              </a:rPr>
              <a:t>helps to view only the lines that have been changed</a:t>
            </a:r>
          </a:p>
          <a:p>
            <a:pPr algn="just"/>
            <a:r>
              <a:rPr lang="en-US" sz="2800" dirty="0" smtClean="0">
                <a:latin typeface="Century Schoolbook" pitchFamily="18" charset="0"/>
                <a:cs typeface="Times New Roman" pitchFamily="18" charset="0"/>
              </a:rPr>
              <a:t>to view only the lines that have been changed, turn off the automatic printing, done by –n option</a:t>
            </a:r>
          </a:p>
          <a:p>
            <a:pPr algn="just"/>
            <a:r>
              <a:rPr lang="en-US" sz="2800" dirty="0" smtClean="0">
                <a:latin typeface="Century Schoolbook" pitchFamily="18" charset="0"/>
                <a:cs typeface="Times New Roman" pitchFamily="18" charset="0"/>
              </a:rPr>
              <a:t>once the automatic printing is turned off, we can add a print flag to the substitution command</a:t>
            </a:r>
          </a:p>
          <a:p>
            <a:pPr algn="just"/>
            <a:endParaRPr lang="en-US" sz="2800" dirty="0" smtClean="0">
              <a:latin typeface="Century Schoolbook" pitchFamily="18" charset="0"/>
              <a:cs typeface="Times New Roman" pitchFamily="18" charset="0"/>
            </a:endParaRPr>
          </a:p>
          <a:p>
            <a:pPr algn="just"/>
            <a:r>
              <a:rPr lang="en-US" sz="2800" dirty="0" err="1" smtClean="0">
                <a:latin typeface="Century Schoolbook" pitchFamily="18" charset="0"/>
                <a:cs typeface="Times New Roman" pitchFamily="18" charset="0"/>
              </a:rPr>
              <a:t>sed</a:t>
            </a:r>
            <a:r>
              <a:rPr lang="en-US" sz="2800" dirty="0" smtClean="0">
                <a:latin typeface="Century Schoolbook" pitchFamily="18" charset="0"/>
                <a:cs typeface="Times New Roman" pitchFamily="18" charset="0"/>
              </a:rPr>
              <a:t> </a:t>
            </a:r>
            <a:r>
              <a:rPr lang="en-US" sz="2800" dirty="0" smtClean="0">
                <a:latin typeface="Century Schoolbook" pitchFamily="18" charset="0"/>
                <a:cs typeface="Times New Roman" pitchFamily="18" charset="0"/>
              </a:rPr>
              <a:t>-n  </a:t>
            </a:r>
            <a:r>
              <a:rPr lang="en-US" sz="2800" dirty="0" smtClean="0">
                <a:latin typeface="Century Schoolbook" pitchFamily="18" charset="0"/>
                <a:cs typeface="Times New Roman" pitchFamily="18" charset="0"/>
              </a:rPr>
              <a:t>‘s/</a:t>
            </a:r>
            <a:r>
              <a:rPr lang="en-US" sz="2800" dirty="0" err="1" smtClean="0">
                <a:latin typeface="Century Schoolbook" pitchFamily="18" charset="0"/>
                <a:cs typeface="Times New Roman" pitchFamily="18" charset="0"/>
              </a:rPr>
              <a:t>linux</a:t>
            </a:r>
            <a:r>
              <a:rPr lang="en-US" sz="2800" dirty="0" smtClean="0">
                <a:latin typeface="Century Schoolbook" pitchFamily="18" charset="0"/>
                <a:cs typeface="Times New Roman" pitchFamily="18" charset="0"/>
              </a:rPr>
              <a:t>/</a:t>
            </a:r>
            <a:r>
              <a:rPr lang="en-US" sz="2800" dirty="0" err="1" smtClean="0">
                <a:latin typeface="Century Schoolbook" pitchFamily="18" charset="0"/>
                <a:cs typeface="Times New Roman" pitchFamily="18" charset="0"/>
              </a:rPr>
              <a:t>unix</a:t>
            </a:r>
            <a:r>
              <a:rPr lang="en-US" sz="2800" dirty="0" smtClean="0">
                <a:latin typeface="Century Schoolbook" pitchFamily="18" charset="0"/>
                <a:cs typeface="Times New Roman" pitchFamily="18" charset="0"/>
              </a:rPr>
              <a:t>/p’  </a:t>
            </a:r>
            <a:r>
              <a:rPr lang="en-US" sz="2800" dirty="0" err="1" smtClean="0">
                <a:latin typeface="Century Schoolbook" pitchFamily="18" charset="0"/>
                <a:cs typeface="Times New Roman" pitchFamily="18" charset="0"/>
              </a:rPr>
              <a:t>input_file</a:t>
            </a:r>
            <a:endParaRPr lang="en-IN" sz="2800" dirty="0">
              <a:latin typeface="Century Schoolbook"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flag (w)</a:t>
            </a:r>
            <a:endParaRPr lang="en-IN" dirty="0"/>
          </a:p>
        </p:txBody>
      </p:sp>
      <p:sp>
        <p:nvSpPr>
          <p:cNvPr id="3" name="Content Placeholder 2"/>
          <p:cNvSpPr>
            <a:spLocks noGrp="1"/>
          </p:cNvSpPr>
          <p:nvPr>
            <p:ph sz="quarter" idx="1"/>
          </p:nvPr>
        </p:nvSpPr>
        <p:spPr/>
        <p:txBody>
          <a:bodyPr>
            <a:normAutofit/>
          </a:bodyPr>
          <a:lstStyle/>
          <a:p>
            <a:r>
              <a:rPr lang="en-US" sz="2800" dirty="0" smtClean="0">
                <a:latin typeface="Century Schoolbook" pitchFamily="18" charset="0"/>
                <a:cs typeface="Times New Roman" pitchFamily="18" charset="0"/>
              </a:rPr>
              <a:t>write the changed lines to a file</a:t>
            </a:r>
          </a:p>
          <a:p>
            <a:r>
              <a:rPr lang="en-US" sz="2800" dirty="0" smtClean="0">
                <a:latin typeface="Century Schoolbook" pitchFamily="18" charset="0"/>
                <a:cs typeface="Times New Roman" pitchFamily="18" charset="0"/>
              </a:rPr>
              <a:t>one space between the command and file name</a:t>
            </a:r>
          </a:p>
          <a:p>
            <a:r>
              <a:rPr lang="en-US" sz="2800" dirty="0" smtClean="0">
                <a:latin typeface="Century Schoolbook" pitchFamily="18" charset="0"/>
                <a:cs typeface="Times New Roman" pitchFamily="18" charset="0"/>
              </a:rPr>
              <a:t>sed  -n   ‘s/</a:t>
            </a:r>
            <a:r>
              <a:rPr lang="en-US" sz="2800" dirty="0" err="1" smtClean="0">
                <a:latin typeface="Century Schoolbook" pitchFamily="18" charset="0"/>
                <a:cs typeface="Times New Roman" pitchFamily="18" charset="0"/>
              </a:rPr>
              <a:t>linux</a:t>
            </a:r>
            <a:r>
              <a:rPr lang="en-US" sz="2800" dirty="0" smtClean="0">
                <a:latin typeface="Century Schoolbook" pitchFamily="18" charset="0"/>
                <a:cs typeface="Times New Roman" pitchFamily="18" charset="0"/>
              </a:rPr>
              <a:t>/</a:t>
            </a:r>
            <a:r>
              <a:rPr lang="en-US" sz="2800" dirty="0" err="1" smtClean="0">
                <a:latin typeface="Century Schoolbook" pitchFamily="18" charset="0"/>
                <a:cs typeface="Times New Roman" pitchFamily="18" charset="0"/>
              </a:rPr>
              <a:t>unix</a:t>
            </a:r>
            <a:r>
              <a:rPr lang="en-US" sz="2800" dirty="0" smtClean="0">
                <a:latin typeface="Century Schoolbook" pitchFamily="18" charset="0"/>
                <a:cs typeface="Times New Roman" pitchFamily="18" charset="0"/>
              </a:rPr>
              <a:t>/w filename’  input _file</a:t>
            </a:r>
            <a:endParaRPr lang="en-IN" sz="2800" dirty="0">
              <a:latin typeface="Century Schoolbook"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4)transform command(y)</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latin typeface="Century Schoolbook" pitchFamily="18" charset="0"/>
                <a:cs typeface="Times New Roman" pitchFamily="18" charset="0"/>
              </a:rPr>
              <a:t>transform one set of characters to another set</a:t>
            </a:r>
          </a:p>
          <a:p>
            <a:pPr algn="just"/>
            <a:r>
              <a:rPr lang="en-US" sz="2800" dirty="0" smtClean="0">
                <a:latin typeface="Century Schoolbook" pitchFamily="18" charset="0"/>
                <a:cs typeface="Times New Roman" pitchFamily="18" charset="0"/>
              </a:rPr>
              <a:t>each character in the first string represents a value to be changed to its corresponding characters in the second string</a:t>
            </a:r>
          </a:p>
          <a:p>
            <a:pPr algn="just">
              <a:buNone/>
            </a:pPr>
            <a:endParaRPr lang="en-US" sz="2800" dirty="0" smtClean="0">
              <a:latin typeface="Century Schoolbook" pitchFamily="18" charset="0"/>
              <a:cs typeface="Times New Roman" pitchFamily="18" charset="0"/>
            </a:endParaRPr>
          </a:p>
          <a:p>
            <a:pPr algn="just"/>
            <a:r>
              <a:rPr lang="en-US" sz="2800" dirty="0" err="1" smtClean="0">
                <a:latin typeface="Century Schoolbook" pitchFamily="18" charset="0"/>
                <a:cs typeface="Times New Roman" pitchFamily="18" charset="0"/>
              </a:rPr>
              <a:t>sed</a:t>
            </a:r>
            <a:r>
              <a:rPr lang="en-US" sz="2800" dirty="0" smtClean="0">
                <a:latin typeface="Century Schoolbook" pitchFamily="18" charset="0"/>
                <a:cs typeface="Times New Roman" pitchFamily="18" charset="0"/>
              </a:rPr>
              <a:t> </a:t>
            </a:r>
            <a:r>
              <a:rPr lang="en-US" sz="2800" dirty="0" smtClean="0">
                <a:latin typeface="Century Schoolbook" pitchFamily="18" charset="0"/>
                <a:cs typeface="Times New Roman" pitchFamily="18" charset="0"/>
              </a:rPr>
              <a:t> ‘</a:t>
            </a:r>
            <a:r>
              <a:rPr lang="en-US" sz="2800" dirty="0" smtClean="0">
                <a:latin typeface="Century Schoolbook" pitchFamily="18" charset="0"/>
                <a:cs typeface="Times New Roman" pitchFamily="18" charset="0"/>
              </a:rPr>
              <a:t>y/</a:t>
            </a:r>
            <a:r>
              <a:rPr lang="en-US" sz="2800" dirty="0" err="1" smtClean="0">
                <a:latin typeface="Century Schoolbook" pitchFamily="18" charset="0"/>
                <a:cs typeface="Times New Roman" pitchFamily="18" charset="0"/>
              </a:rPr>
              <a:t>aeiou</a:t>
            </a:r>
            <a:r>
              <a:rPr lang="en-US" sz="2800" dirty="0" smtClean="0">
                <a:latin typeface="Century Schoolbook" pitchFamily="18" charset="0"/>
                <a:cs typeface="Times New Roman" pitchFamily="18" charset="0"/>
              </a:rPr>
              <a:t>/AEIOU’ </a:t>
            </a:r>
            <a:r>
              <a:rPr lang="en-US" sz="2800" dirty="0" err="1" smtClean="0">
                <a:latin typeface="Century Schoolbook" pitchFamily="18" charset="0"/>
                <a:cs typeface="Times New Roman" pitchFamily="18" charset="0"/>
              </a:rPr>
              <a:t>input_file</a:t>
            </a:r>
            <a:endParaRPr lang="en-US" sz="2800" dirty="0" smtClean="0">
              <a:latin typeface="Century Schoolbook" pitchFamily="18" charset="0"/>
              <a:cs typeface="Times New Roman" pitchFamily="18" charset="0"/>
            </a:endParaRPr>
          </a:p>
          <a:p>
            <a:pPr algn="just"/>
            <a:endParaRPr lang="en-IN" sz="2800" dirty="0">
              <a:latin typeface="Century Schoolbook"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I/O Commands</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latin typeface="Century Schoolbook" pitchFamily="18" charset="0"/>
                <a:cs typeface="Times New Roman" pitchFamily="18" charset="0"/>
              </a:rPr>
              <a:t>sed automatically reads text from the input file and writes data to standard output</a:t>
            </a:r>
          </a:p>
          <a:p>
            <a:pPr algn="just"/>
            <a:r>
              <a:rPr lang="en-US" sz="2800" dirty="0" smtClean="0">
                <a:latin typeface="Century Schoolbook" pitchFamily="18" charset="0"/>
                <a:cs typeface="Times New Roman" pitchFamily="18" charset="0"/>
              </a:rPr>
              <a:t>I/O commands allows the user to control the input and output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4"/>
          <p:cNvPicPr>
            <a:picLocks noGrp="1" noChangeAspect="1" noChangeArrowheads="1"/>
          </p:cNvPicPr>
          <p:nvPr>
            <p:ph sz="quarter" idx="1"/>
          </p:nvPr>
        </p:nvPicPr>
        <p:blipFill>
          <a:blip r:embed="rId2"/>
          <a:srcRect/>
          <a:stretch>
            <a:fillRect/>
          </a:stretch>
        </p:blipFill>
        <p:spPr bwMode="auto">
          <a:xfrm>
            <a:off x="914400" y="2886582"/>
            <a:ext cx="7772400" cy="16944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next</a:t>
            </a:r>
            <a:r>
              <a:rPr lang="en-US" dirty="0" smtClean="0"/>
              <a:t> command (n)</a:t>
            </a:r>
            <a:endParaRPr lang="en-IN" dirty="0"/>
          </a:p>
        </p:txBody>
      </p:sp>
      <p:sp>
        <p:nvSpPr>
          <p:cNvPr id="3" name="Content Placeholder 2"/>
          <p:cNvSpPr>
            <a:spLocks noGrp="1"/>
          </p:cNvSpPr>
          <p:nvPr>
            <p:ph sz="quarter" idx="1"/>
          </p:nvPr>
        </p:nvSpPr>
        <p:spPr/>
        <p:txBody>
          <a:bodyPr>
            <a:normAutofit fontScale="85000" lnSpcReduction="10000"/>
          </a:bodyPr>
          <a:lstStyle/>
          <a:p>
            <a:pPr algn="just"/>
            <a:r>
              <a:rPr lang="en-US" sz="3100" dirty="0" smtClean="0">
                <a:latin typeface="Century Schoolbook" pitchFamily="18" charset="0"/>
              </a:rPr>
              <a:t>Forces sed to read the next input line</a:t>
            </a:r>
          </a:p>
          <a:p>
            <a:pPr algn="just"/>
            <a:r>
              <a:rPr lang="en-US" sz="3100" dirty="0" smtClean="0">
                <a:latin typeface="Century Schoolbook" pitchFamily="18" charset="0"/>
              </a:rPr>
              <a:t>Copies the contents of the pattern space to output</a:t>
            </a:r>
          </a:p>
          <a:p>
            <a:pPr algn="just"/>
            <a:r>
              <a:rPr lang="en-US" sz="3100" dirty="0" smtClean="0">
                <a:latin typeface="Century Schoolbook" pitchFamily="18" charset="0"/>
              </a:rPr>
              <a:t>Deletes the current line in the pattern space</a:t>
            </a:r>
          </a:p>
          <a:p>
            <a:pPr algn="just"/>
            <a:r>
              <a:rPr lang="en-US" sz="3100" dirty="0" smtClean="0">
                <a:latin typeface="Century Schoolbook" pitchFamily="18" charset="0"/>
              </a:rPr>
              <a:t>Refills it with the next input line</a:t>
            </a:r>
          </a:p>
          <a:p>
            <a:pPr algn="just"/>
            <a:r>
              <a:rPr lang="en-US" sz="3100" dirty="0" smtClean="0">
                <a:latin typeface="Century Schoolbook" pitchFamily="18" charset="0"/>
              </a:rPr>
              <a:t>Continue processing </a:t>
            </a:r>
          </a:p>
          <a:p>
            <a:pPr algn="just">
              <a:buNone/>
            </a:pPr>
            <a:endParaRPr lang="en-US" dirty="0" smtClean="0">
              <a:latin typeface="Century Schoolbook" pitchFamily="18" charset="0"/>
              <a:cs typeface="Times New Roman" pitchFamily="18" charset="0"/>
            </a:endParaRPr>
          </a:p>
          <a:p>
            <a:pPr algn="just">
              <a:buNone/>
            </a:pPr>
            <a:r>
              <a:rPr lang="en-US" dirty="0" smtClean="0">
                <a:latin typeface="Century Schoolbook" pitchFamily="18" charset="0"/>
                <a:cs typeface="Times New Roman" pitchFamily="18" charset="0"/>
              </a:rPr>
              <a:t> /^[0-9]/{</a:t>
            </a:r>
          </a:p>
          <a:p>
            <a:pPr algn="just">
              <a:buNone/>
            </a:pPr>
            <a:r>
              <a:rPr lang="en-US" dirty="0" smtClean="0">
                <a:latin typeface="Century Schoolbook" pitchFamily="18" charset="0"/>
                <a:cs typeface="Times New Roman" pitchFamily="18" charset="0"/>
              </a:rPr>
              <a:t>n</a:t>
            </a:r>
          </a:p>
          <a:p>
            <a:pPr algn="just">
              <a:buNone/>
            </a:pPr>
            <a:r>
              <a:rPr lang="en-US" dirty="0" smtClean="0">
                <a:latin typeface="Century Schoolbook" pitchFamily="18" charset="0"/>
                <a:cs typeface="Times New Roman" pitchFamily="18" charset="0"/>
              </a:rPr>
              <a:t>/^</a:t>
            </a:r>
            <a:r>
              <a:rPr lang="en-US" dirty="0" err="1" smtClean="0">
                <a:latin typeface="Century Schoolbook" pitchFamily="18" charset="0"/>
                <a:cs typeface="Times New Roman" pitchFamily="18" charset="0"/>
              </a:rPr>
              <a:t>a/d</a:t>
            </a:r>
            <a:endParaRPr lang="en-US" dirty="0" smtClean="0">
              <a:latin typeface="Century Schoolbook" pitchFamily="18" charset="0"/>
              <a:cs typeface="Times New Roman" pitchFamily="18" charset="0"/>
            </a:endParaRPr>
          </a:p>
          <a:p>
            <a:pPr algn="just">
              <a:buNone/>
            </a:pPr>
            <a:r>
              <a:rPr lang="en-US" dirty="0" smtClean="0">
                <a:latin typeface="Century Schoolbook" pitchFamily="18" charset="0"/>
                <a:cs typeface="Times New Roman" pitchFamily="18" charset="0"/>
              </a:rPr>
              <a:t>}</a:t>
            </a:r>
          </a:p>
          <a:p>
            <a:pPr algn="just"/>
            <a:endParaRPr lang="en-IN" sz="2800" dirty="0">
              <a:latin typeface="Century Schoolbook"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 next command (N)</a:t>
            </a:r>
            <a:endParaRPr lang="en-IN" dirty="0"/>
          </a:p>
        </p:txBody>
      </p:sp>
      <p:sp>
        <p:nvSpPr>
          <p:cNvPr id="3" name="Content Placeholder 2"/>
          <p:cNvSpPr>
            <a:spLocks noGrp="1"/>
          </p:cNvSpPr>
          <p:nvPr>
            <p:ph sz="quarter" idx="1"/>
          </p:nvPr>
        </p:nvSpPr>
        <p:spPr/>
        <p:txBody>
          <a:bodyPr/>
          <a:lstStyle/>
          <a:p>
            <a:pPr algn="just"/>
            <a:r>
              <a:rPr lang="en-US" sz="2800" dirty="0" smtClean="0">
                <a:latin typeface="Century Schoolbook" pitchFamily="18" charset="0"/>
              </a:rPr>
              <a:t>it adds the next input line to the current contents  of the pattern space</a:t>
            </a:r>
          </a:p>
          <a:p>
            <a:pPr algn="just"/>
            <a:r>
              <a:rPr lang="en-US" sz="2800" dirty="0" smtClean="0">
                <a:latin typeface="Century Schoolbook" pitchFamily="18" charset="0"/>
              </a:rPr>
              <a:t>useful when we need to apply patterns to two or more lines at the same time</a:t>
            </a:r>
          </a:p>
          <a:p>
            <a:pPr algn="just"/>
            <a:endParaRPr lang="en-US" dirty="0" smtClean="0"/>
          </a:p>
          <a:p>
            <a:pPr algn="just">
              <a:buNone/>
            </a:pPr>
            <a:r>
              <a:rPr lang="en-US" sz="2400" dirty="0" smtClean="0">
                <a:latin typeface="Century Schoolbook" pitchFamily="18" charset="0"/>
                <a:cs typeface="Times New Roman" pitchFamily="18" charset="0"/>
              </a:rPr>
              <a:t>/^[0-9]/{</a:t>
            </a:r>
          </a:p>
          <a:p>
            <a:pPr algn="just">
              <a:buNone/>
            </a:pPr>
            <a:r>
              <a:rPr lang="en-US" sz="2400" dirty="0" smtClean="0">
                <a:latin typeface="Century Schoolbook" pitchFamily="18" charset="0"/>
                <a:cs typeface="Times New Roman" pitchFamily="18" charset="0"/>
              </a:rPr>
              <a:t>N</a:t>
            </a:r>
          </a:p>
          <a:p>
            <a:pPr algn="just">
              <a:buNone/>
            </a:pPr>
            <a:r>
              <a:rPr lang="en-US" sz="2400" dirty="0" smtClean="0">
                <a:latin typeface="Century Schoolbook" pitchFamily="18" charset="0"/>
                <a:cs typeface="Times New Roman" pitchFamily="18" charset="0"/>
              </a:rPr>
              <a:t>/^</a:t>
            </a:r>
            <a:r>
              <a:rPr lang="en-US" sz="2400" dirty="0" err="1" smtClean="0">
                <a:latin typeface="Century Schoolbook" pitchFamily="18" charset="0"/>
                <a:cs typeface="Times New Roman" pitchFamily="18" charset="0"/>
              </a:rPr>
              <a:t>a/d</a:t>
            </a:r>
            <a:endParaRPr lang="en-US" sz="2400" dirty="0" smtClean="0">
              <a:latin typeface="Century Schoolbook" pitchFamily="18" charset="0"/>
              <a:cs typeface="Times New Roman" pitchFamily="18" charset="0"/>
            </a:endParaRPr>
          </a:p>
          <a:p>
            <a:pPr algn="just">
              <a:buNone/>
            </a:pPr>
            <a:r>
              <a:rPr lang="en-US" sz="2400" dirty="0" smtClean="0">
                <a:latin typeface="Century Schoolbook" pitchFamily="18" charset="0"/>
                <a:cs typeface="Times New Roman" pitchFamily="18" charset="0"/>
              </a:rPr>
              <a:t>}</a:t>
            </a:r>
          </a:p>
          <a:p>
            <a:pPr algn="just">
              <a:buNone/>
            </a:pPr>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command (p)</a:t>
            </a:r>
            <a:endParaRPr lang="en-IN" dirty="0"/>
          </a:p>
        </p:txBody>
      </p:sp>
      <p:sp>
        <p:nvSpPr>
          <p:cNvPr id="3" name="Content Placeholder 2"/>
          <p:cNvSpPr>
            <a:spLocks noGrp="1"/>
          </p:cNvSpPr>
          <p:nvPr>
            <p:ph sz="quarter" idx="1"/>
          </p:nvPr>
        </p:nvSpPr>
        <p:spPr/>
        <p:txBody>
          <a:bodyPr>
            <a:normAutofit fontScale="92500" lnSpcReduction="10000"/>
          </a:bodyPr>
          <a:lstStyle/>
          <a:p>
            <a:r>
              <a:rPr lang="en-US" sz="3000" dirty="0" smtClean="0">
                <a:latin typeface="Century Schoolbook" pitchFamily="18" charset="0"/>
              </a:rPr>
              <a:t>copies the current contents of the pattern space to the monitor</a:t>
            </a:r>
          </a:p>
          <a:p>
            <a:r>
              <a:rPr lang="en-US" sz="3000" dirty="0" smtClean="0">
                <a:latin typeface="Century Schoolbook" pitchFamily="18" charset="0"/>
              </a:rPr>
              <a:t>if there are multiple lines in the pattern space, they are all copied</a:t>
            </a:r>
          </a:p>
          <a:p>
            <a:r>
              <a:rPr lang="en-US" sz="3000" dirty="0" smtClean="0">
                <a:latin typeface="Century Schoolbook" pitchFamily="18" charset="0"/>
              </a:rPr>
              <a:t>contents of the pattern space are not deleted by print command</a:t>
            </a:r>
          </a:p>
          <a:p>
            <a:endParaRPr lang="en-US" dirty="0" smtClean="0">
              <a:latin typeface="Century Schoolbook" pitchFamily="18" charset="0"/>
            </a:endParaRPr>
          </a:p>
          <a:p>
            <a:pPr algn="just">
              <a:buNone/>
            </a:pPr>
            <a:r>
              <a:rPr lang="en-US" sz="2400" dirty="0" smtClean="0">
                <a:latin typeface="Century Schoolbook" pitchFamily="18" charset="0"/>
                <a:cs typeface="Times New Roman" pitchFamily="18" charset="0"/>
              </a:rPr>
              <a:t>/^[0-9]/{</a:t>
            </a:r>
          </a:p>
          <a:p>
            <a:pPr algn="just">
              <a:buNone/>
            </a:pPr>
            <a:r>
              <a:rPr lang="en-US" sz="2400" dirty="0" smtClean="0">
                <a:latin typeface="Century Schoolbook" pitchFamily="18" charset="0"/>
                <a:cs typeface="Times New Roman" pitchFamily="18" charset="0"/>
              </a:rPr>
              <a:t>n</a:t>
            </a:r>
          </a:p>
          <a:p>
            <a:pPr algn="just">
              <a:buNone/>
            </a:pPr>
            <a:r>
              <a:rPr lang="en-US" sz="2400" dirty="0" smtClean="0">
                <a:latin typeface="Century Schoolbook" pitchFamily="18" charset="0"/>
                <a:cs typeface="Times New Roman" pitchFamily="18" charset="0"/>
              </a:rPr>
              <a:t>/^a/p</a:t>
            </a:r>
          </a:p>
          <a:p>
            <a:pPr algn="just">
              <a:buNone/>
            </a:pPr>
            <a:r>
              <a:rPr lang="en-US" sz="2400" dirty="0" smtClean="0">
                <a:latin typeface="Century Schoolbook" pitchFamily="18" charset="0"/>
                <a:cs typeface="Times New Roman" pitchFamily="18" charset="0"/>
              </a:rPr>
              <a:t>}</a:t>
            </a:r>
          </a:p>
          <a:p>
            <a:endParaRPr lang="en-US" dirty="0" smtClean="0">
              <a:latin typeface="Century Schoolbook" pitchFamily="18" charset="0"/>
            </a:endParaRPr>
          </a:p>
          <a:p>
            <a:endParaRPr lang="en-IN" dirty="0">
              <a:latin typeface="Century Schoolbook"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sed script</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latin typeface="Century Schoolbook" pitchFamily="18" charset="0"/>
                <a:cs typeface="Times New Roman" pitchFamily="18" charset="0"/>
              </a:rPr>
              <a:t>sed requires one or more instructions that provides the editing criteria</a:t>
            </a:r>
          </a:p>
          <a:p>
            <a:pPr algn="just"/>
            <a:r>
              <a:rPr lang="en-US" sz="2800" dirty="0" smtClean="0">
                <a:latin typeface="Century Schoolbook" pitchFamily="18" charset="0"/>
                <a:cs typeface="Times New Roman" pitchFamily="18" charset="0"/>
              </a:rPr>
              <a:t>when there is only one command, it may be entered from the keyboard</a:t>
            </a:r>
          </a:p>
          <a:p>
            <a:pPr algn="just"/>
            <a:r>
              <a:rPr lang="en-US" sz="2800" dirty="0" smtClean="0">
                <a:latin typeface="Century Schoolbook" pitchFamily="18" charset="0"/>
                <a:cs typeface="Times New Roman" pitchFamily="18" charset="0"/>
              </a:rPr>
              <a:t>mostly instruction are placed in a file(sed script)</a:t>
            </a:r>
          </a:p>
          <a:p>
            <a:pPr algn="just"/>
            <a:r>
              <a:rPr lang="en-US" sz="2800" dirty="0" smtClean="0">
                <a:latin typeface="Century Schoolbook" pitchFamily="18" charset="0"/>
                <a:cs typeface="Times New Roman" pitchFamily="18" charset="0"/>
              </a:rPr>
              <a:t>each instruction in a sed script contains an </a:t>
            </a:r>
            <a:r>
              <a:rPr lang="en-US" sz="2800" dirty="0" smtClean="0">
                <a:solidFill>
                  <a:srgbClr val="FF0000"/>
                </a:solidFill>
                <a:latin typeface="Century Schoolbook" pitchFamily="18" charset="0"/>
                <a:cs typeface="Times New Roman" pitchFamily="18" charset="0"/>
              </a:rPr>
              <a:t>address</a:t>
            </a:r>
            <a:r>
              <a:rPr lang="en-US" sz="2800" dirty="0" smtClean="0">
                <a:latin typeface="Century Schoolbook" pitchFamily="18" charset="0"/>
                <a:cs typeface="Times New Roman" pitchFamily="18" charset="0"/>
              </a:rPr>
              <a:t> and a </a:t>
            </a:r>
            <a:r>
              <a:rPr lang="en-US" sz="2800" dirty="0" smtClean="0">
                <a:solidFill>
                  <a:srgbClr val="FF0000"/>
                </a:solidFill>
                <a:latin typeface="Century Schoolbook" pitchFamily="18" charset="0"/>
                <a:cs typeface="Times New Roman" pitchFamily="18" charset="0"/>
              </a:rPr>
              <a:t>command</a:t>
            </a:r>
          </a:p>
          <a:p>
            <a:pPr algn="just"/>
            <a:endParaRPr lang="en-IN" sz="2800" dirty="0">
              <a:latin typeface="Century Schoolbook"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first line command(P)</a:t>
            </a:r>
            <a:endParaRPr lang="en-IN" dirty="0"/>
          </a:p>
        </p:txBody>
      </p:sp>
      <p:sp>
        <p:nvSpPr>
          <p:cNvPr id="3" name="Content Placeholder 2"/>
          <p:cNvSpPr>
            <a:spLocks noGrp="1"/>
          </p:cNvSpPr>
          <p:nvPr>
            <p:ph sz="quarter" idx="1"/>
          </p:nvPr>
        </p:nvSpPr>
        <p:spPr/>
        <p:txBody>
          <a:bodyPr>
            <a:normAutofit/>
          </a:bodyPr>
          <a:lstStyle/>
          <a:p>
            <a:pPr lvl="1"/>
            <a:r>
              <a:rPr lang="en-US" sz="3000" dirty="0" smtClean="0">
                <a:latin typeface="Century Schoolbook" pitchFamily="18" charset="0"/>
              </a:rPr>
              <a:t>prints only the first line of the pattern space</a:t>
            </a:r>
          </a:p>
          <a:p>
            <a:pPr lvl="1">
              <a:buNone/>
            </a:pPr>
            <a:endParaRPr lang="en-US" dirty="0" smtClean="0">
              <a:latin typeface="Century Schoolbook" pitchFamily="18" charset="0"/>
            </a:endParaRPr>
          </a:p>
          <a:p>
            <a:pPr algn="just">
              <a:buNone/>
            </a:pPr>
            <a:r>
              <a:rPr lang="en-US" sz="2400" dirty="0" smtClean="0">
                <a:latin typeface="Century Schoolbook" pitchFamily="18" charset="0"/>
                <a:cs typeface="Times New Roman" pitchFamily="18" charset="0"/>
              </a:rPr>
              <a:t>/^[0-9]/{</a:t>
            </a:r>
          </a:p>
          <a:p>
            <a:pPr algn="just">
              <a:buNone/>
            </a:pPr>
            <a:r>
              <a:rPr lang="en-US" sz="2400" dirty="0" smtClean="0">
                <a:latin typeface="Century Schoolbook" pitchFamily="18" charset="0"/>
                <a:cs typeface="Times New Roman" pitchFamily="18" charset="0"/>
              </a:rPr>
              <a:t>N</a:t>
            </a:r>
          </a:p>
          <a:p>
            <a:pPr algn="just">
              <a:buNone/>
            </a:pPr>
            <a:r>
              <a:rPr lang="en-US" sz="2400" dirty="0" smtClean="0">
                <a:latin typeface="Century Schoolbook" pitchFamily="18" charset="0"/>
                <a:cs typeface="Times New Roman" pitchFamily="18" charset="0"/>
              </a:rPr>
              <a:t>/^a/P</a:t>
            </a:r>
          </a:p>
          <a:p>
            <a:pPr algn="just">
              <a:buNone/>
            </a:pPr>
            <a:r>
              <a:rPr lang="en-US" sz="2400" dirty="0" smtClean="0">
                <a:latin typeface="Century Schoolbook" pitchFamily="18" charset="0"/>
                <a:cs typeface="Times New Roman" pitchFamily="18" charset="0"/>
              </a:rPr>
              <a:t>}</a:t>
            </a:r>
          </a:p>
          <a:p>
            <a:pPr lvl="1"/>
            <a:endParaRPr lang="en-US" dirty="0" smtClean="0">
              <a:latin typeface="Century Schoolbook"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command (l)</a:t>
            </a:r>
            <a:endParaRPr lang="en-IN" dirty="0"/>
          </a:p>
        </p:txBody>
      </p:sp>
      <p:sp>
        <p:nvSpPr>
          <p:cNvPr id="3" name="Content Placeholder 2"/>
          <p:cNvSpPr>
            <a:spLocks noGrp="1"/>
          </p:cNvSpPr>
          <p:nvPr>
            <p:ph sz="quarter" idx="1"/>
          </p:nvPr>
        </p:nvSpPr>
        <p:spPr/>
        <p:txBody>
          <a:bodyPr/>
          <a:lstStyle/>
          <a:p>
            <a:pPr lvl="1"/>
            <a:r>
              <a:rPr lang="en-US" dirty="0" smtClean="0">
                <a:latin typeface="Century Schoolbook" pitchFamily="18" charset="0"/>
              </a:rPr>
              <a:t>shows special characters (e.g. tab, etc) </a:t>
            </a:r>
          </a:p>
          <a:p>
            <a:pPr lvl="1">
              <a:buNone/>
            </a:pPr>
            <a:endParaRPr lang="en-US" dirty="0" smtClean="0">
              <a:latin typeface="Century Schoolbook" pitchFamily="18" charset="0"/>
            </a:endParaRPr>
          </a:p>
          <a:p>
            <a:pPr>
              <a:buNone/>
            </a:pPr>
            <a:r>
              <a:rPr lang="en-US" dirty="0" smtClean="0"/>
              <a:t>SYNTAX		</a:t>
            </a:r>
          </a:p>
          <a:p>
            <a:pPr>
              <a:buNone/>
            </a:pPr>
            <a:r>
              <a:rPr lang="en-US" dirty="0" smtClean="0"/>
              <a:t>sed –n l </a:t>
            </a:r>
            <a:r>
              <a:rPr lang="en-US" dirty="0" err="1" smtClean="0"/>
              <a:t>ipfile</a:t>
            </a:r>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File Commands</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latin typeface="Century Schoolbook" pitchFamily="18" charset="0"/>
              </a:rPr>
              <a:t>allows to read and write from/to file while processing standard input</a:t>
            </a:r>
          </a:p>
          <a:p>
            <a:endParaRPr lang="en-US" sz="2800" dirty="0" smtClean="0">
              <a:latin typeface="Century Schoolbook" pitchFamily="18" charset="0"/>
            </a:endParaRPr>
          </a:p>
          <a:p>
            <a:r>
              <a:rPr lang="en-US" sz="2800" dirty="0" smtClean="0">
                <a:latin typeface="Century Schoolbook" pitchFamily="18" charset="0"/>
              </a:rPr>
              <a:t>read: </a:t>
            </a:r>
          </a:p>
          <a:p>
            <a:r>
              <a:rPr lang="en-US" sz="2800" dirty="0" smtClean="0">
                <a:latin typeface="Century Schoolbook" pitchFamily="18" charset="0"/>
              </a:rPr>
              <a:t>address r filename</a:t>
            </a:r>
          </a:p>
          <a:p>
            <a:endParaRPr lang="en-US" sz="2800" dirty="0" smtClean="0">
              <a:latin typeface="Century Schoolbook" pitchFamily="18" charset="0"/>
            </a:endParaRPr>
          </a:p>
          <a:p>
            <a:r>
              <a:rPr lang="en-US" sz="2800" dirty="0" smtClean="0">
                <a:latin typeface="Century Schoolbook" pitchFamily="18" charset="0"/>
              </a:rPr>
              <a:t>write: </a:t>
            </a:r>
          </a:p>
          <a:p>
            <a:r>
              <a:rPr lang="en-US" sz="2800" dirty="0" smtClean="0">
                <a:latin typeface="Century Schoolbook" pitchFamily="18" charset="0"/>
              </a:rPr>
              <a:t>address w filename </a:t>
            </a:r>
          </a:p>
          <a:p>
            <a:endParaRPr lang="en-IN" sz="2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File Command (r)</a:t>
            </a:r>
            <a:endParaRPr lang="en-IN" dirty="0"/>
          </a:p>
        </p:txBody>
      </p:sp>
      <p:sp>
        <p:nvSpPr>
          <p:cNvPr id="3" name="Content Placeholder 2"/>
          <p:cNvSpPr>
            <a:spLocks noGrp="1"/>
          </p:cNvSpPr>
          <p:nvPr>
            <p:ph sz="quarter" idx="1"/>
          </p:nvPr>
        </p:nvSpPr>
        <p:spPr>
          <a:xfrm rot="21600000">
            <a:off x="914400" y="1447800"/>
            <a:ext cx="7772400" cy="4572000"/>
          </a:xfrm>
        </p:spPr>
        <p:txBody>
          <a:bodyPr>
            <a:normAutofit/>
          </a:bodyPr>
          <a:lstStyle/>
          <a:p>
            <a:pPr algn="just">
              <a:buNone/>
            </a:pPr>
            <a:r>
              <a:rPr lang="en-US" u="sng" dirty="0" smtClean="0">
                <a:latin typeface="Century Schoolbook" pitchFamily="18" charset="0"/>
              </a:rPr>
              <a:t>Syntax:</a:t>
            </a:r>
            <a:r>
              <a:rPr lang="en-US" dirty="0" smtClean="0">
                <a:latin typeface="Century Schoolbook" pitchFamily="18" charset="0"/>
              </a:rPr>
              <a:t> </a:t>
            </a:r>
            <a:r>
              <a:rPr lang="en-US" dirty="0" smtClean="0">
                <a:latin typeface="Century Schoolbook" pitchFamily="18" charset="0"/>
              </a:rPr>
              <a:t> </a:t>
            </a:r>
            <a:r>
              <a:rPr lang="en-US" b="1" dirty="0" smtClean="0">
                <a:latin typeface="Century Schoolbook" pitchFamily="18" charset="0"/>
              </a:rPr>
              <a:t>address </a:t>
            </a:r>
            <a:r>
              <a:rPr lang="en-US" b="1" dirty="0" smtClean="0">
                <a:latin typeface="Courier New" pitchFamily="49" charset="0"/>
                <a:cs typeface="Courier New" pitchFamily="49" charset="0"/>
              </a:rPr>
              <a:t>r filename</a:t>
            </a:r>
          </a:p>
          <a:p>
            <a:pPr algn="just"/>
            <a:r>
              <a:rPr lang="en-US" sz="2800" dirty="0" smtClean="0">
                <a:latin typeface="Century Schoolbook" pitchFamily="18" charset="0"/>
              </a:rPr>
              <a:t>reads a file and places its contents in the output before moving to the  next command</a:t>
            </a:r>
          </a:p>
          <a:p>
            <a:pPr algn="just"/>
            <a:r>
              <a:rPr lang="en-US" sz="2800" dirty="0" smtClean="0">
                <a:latin typeface="Century Schoolbook" pitchFamily="18" charset="0"/>
              </a:rPr>
              <a:t>it is useful when you need to insert one or more common lines after a text in a file</a:t>
            </a:r>
          </a:p>
          <a:p>
            <a:pPr algn="just"/>
            <a:r>
              <a:rPr lang="en-US" sz="2800" dirty="0" smtClean="0">
                <a:latin typeface="Century Schoolbook" pitchFamily="18" charset="0"/>
              </a:rPr>
              <a:t>the contents of the file appear after the current line(pattern space) in the output</a:t>
            </a:r>
          </a:p>
          <a:p>
            <a:pPr algn="just"/>
            <a:endParaRPr lang="en-US" sz="2800" dirty="0" smtClean="0">
              <a:latin typeface="Century Schoolbook" pitchFamily="18" charset="0"/>
            </a:endParaRPr>
          </a:p>
          <a:p>
            <a:pPr algn="just"/>
            <a:r>
              <a:rPr lang="en-US" sz="2800" dirty="0" err="1" smtClean="0">
                <a:latin typeface="Century Schoolbook" pitchFamily="18" charset="0"/>
              </a:rPr>
              <a:t>sed</a:t>
            </a:r>
            <a:r>
              <a:rPr lang="en-US" sz="2800" dirty="0" smtClean="0">
                <a:latin typeface="Century Schoolbook" pitchFamily="18" charset="0"/>
              </a:rPr>
              <a:t> </a:t>
            </a:r>
            <a:r>
              <a:rPr lang="en-US" sz="2800" dirty="0" smtClean="0">
                <a:latin typeface="Century Schoolbook" pitchFamily="18" charset="0"/>
              </a:rPr>
              <a:t>-f </a:t>
            </a:r>
            <a:r>
              <a:rPr lang="en-US" sz="2800" dirty="0" smtClean="0">
                <a:latin typeface="Century Schoolbook" pitchFamily="18" charset="0"/>
              </a:rPr>
              <a:t>script.sed </a:t>
            </a:r>
            <a:r>
              <a:rPr lang="en-US" sz="2800" dirty="0" err="1" smtClean="0">
                <a:latin typeface="Century Schoolbook" pitchFamily="18" charset="0"/>
              </a:rPr>
              <a:t>inputfile</a:t>
            </a:r>
            <a:endParaRPr lang="en-US" sz="2800" dirty="0" smtClean="0">
              <a:latin typeface="Century Schoolbook" pitchFamily="18" charset="0"/>
            </a:endParaRPr>
          </a:p>
          <a:p>
            <a:pPr lvl="1" algn="just">
              <a:buNone/>
            </a:pPr>
            <a:endParaRPr lang="en-US" sz="2800" dirty="0" smtClean="0">
              <a:latin typeface="Century Schoolbook" pitchFamily="18" charset="0"/>
            </a:endParaRPr>
          </a:p>
          <a:p>
            <a:pPr algn="just"/>
            <a:endParaRPr lang="en-IN" dirty="0">
              <a:latin typeface="Century Schoolbook"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Autofit/>
          </a:bodyPr>
          <a:lstStyle/>
          <a:p>
            <a:r>
              <a:rPr lang="en-US" sz="2800" dirty="0" smtClean="0">
                <a:latin typeface="Century Schoolbook" pitchFamily="18" charset="0"/>
              </a:rPr>
              <a:t>script.sed</a:t>
            </a:r>
          </a:p>
          <a:p>
            <a:pPr>
              <a:buNone/>
            </a:pPr>
            <a:r>
              <a:rPr lang="en-US" sz="2800" dirty="0" smtClean="0">
                <a:latin typeface="Century Schoolbook" pitchFamily="18" charset="0"/>
              </a:rPr>
              <a:t>	1 r hai.dat</a:t>
            </a:r>
          </a:p>
          <a:p>
            <a:endParaRPr lang="en-US" sz="2800" dirty="0" smtClean="0">
              <a:latin typeface="Century Schoolbook" pitchFamily="18" charset="0"/>
            </a:endParaRPr>
          </a:p>
          <a:p>
            <a:r>
              <a:rPr lang="en-US" sz="2800" dirty="0" smtClean="0">
                <a:latin typeface="Century Schoolbook" pitchFamily="18" charset="0"/>
              </a:rPr>
              <a:t>hai.dat</a:t>
            </a:r>
          </a:p>
          <a:p>
            <a:pPr marL="274320" lvl="1" indent="-274320">
              <a:spcBef>
                <a:spcPts val="580"/>
              </a:spcBef>
              <a:buClr>
                <a:schemeClr val="accent1"/>
              </a:buClr>
              <a:buNone/>
            </a:pPr>
            <a:r>
              <a:rPr lang="en-US" sz="2800" dirty="0" smtClean="0">
                <a:latin typeface="Century Schoolbook" pitchFamily="18" charset="0"/>
              </a:rPr>
              <a:t>	what is your name</a:t>
            </a:r>
          </a:p>
          <a:p>
            <a:pPr marL="274320" lvl="1" indent="-274320">
              <a:spcBef>
                <a:spcPts val="580"/>
              </a:spcBef>
              <a:buClr>
                <a:schemeClr val="accent1"/>
              </a:buClr>
              <a:buNone/>
            </a:pPr>
            <a:r>
              <a:rPr lang="en-US" sz="2800" dirty="0" smtClean="0">
                <a:latin typeface="Century Schoolbook" pitchFamily="18" charset="0"/>
              </a:rPr>
              <a:t>	</a:t>
            </a:r>
          </a:p>
          <a:p>
            <a:r>
              <a:rPr lang="en-US" sz="2800" dirty="0" err="1" smtClean="0">
                <a:latin typeface="Century Schoolbook" pitchFamily="18" charset="0"/>
              </a:rPr>
              <a:t>inputfile</a:t>
            </a:r>
            <a:endParaRPr lang="en-US" sz="2800" dirty="0" smtClean="0">
              <a:latin typeface="Century Schoolbook" pitchFamily="18" charset="0"/>
            </a:endParaRPr>
          </a:p>
          <a:p>
            <a:pPr>
              <a:buNone/>
            </a:pPr>
            <a:r>
              <a:rPr lang="en-US" sz="2800" dirty="0" smtClean="0">
                <a:latin typeface="Century Schoolbook" pitchFamily="18" charset="0"/>
              </a:rPr>
              <a:t>	hello how are you</a:t>
            </a:r>
          </a:p>
          <a:p>
            <a:pPr lvl="1">
              <a:buNone/>
            </a:pPr>
            <a:r>
              <a:rPr lang="en-US" sz="2800" dirty="0" smtClean="0">
                <a:latin typeface="Century Schoolbook" pitchFamily="18" charset="0"/>
              </a:rPr>
              <a:t>where are you from </a:t>
            </a:r>
            <a:endParaRPr lang="en-IN" sz="2800" dirty="0" smtClean="0">
              <a:latin typeface="Century Schoolbook"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File Command</a:t>
            </a:r>
            <a:endParaRPr lang="en-IN" dirty="0"/>
          </a:p>
        </p:txBody>
      </p:sp>
      <p:sp>
        <p:nvSpPr>
          <p:cNvPr id="3" name="Content Placeholder 2"/>
          <p:cNvSpPr>
            <a:spLocks noGrp="1"/>
          </p:cNvSpPr>
          <p:nvPr>
            <p:ph sz="quarter" idx="1"/>
          </p:nvPr>
        </p:nvSpPr>
        <p:spPr/>
        <p:txBody>
          <a:bodyPr/>
          <a:lstStyle/>
          <a:p>
            <a:pPr>
              <a:buNone/>
            </a:pPr>
            <a:r>
              <a:rPr lang="en-US" u="sng" dirty="0" smtClean="0">
                <a:latin typeface="Century Schoolbook" pitchFamily="18" charset="0"/>
              </a:rPr>
              <a:t>Syntax:</a:t>
            </a:r>
            <a:r>
              <a:rPr lang="en-US" dirty="0" smtClean="0">
                <a:latin typeface="Century Schoolbook" pitchFamily="18" charset="0"/>
              </a:rPr>
              <a:t>  </a:t>
            </a:r>
            <a:r>
              <a:rPr lang="en-US" b="1" dirty="0" smtClean="0">
                <a:latin typeface="Courier New" pitchFamily="49" charset="0"/>
                <a:cs typeface="Courier New" pitchFamily="49" charset="0"/>
              </a:rPr>
              <a:t>w filename</a:t>
            </a:r>
          </a:p>
          <a:p>
            <a:r>
              <a:rPr lang="en-US" dirty="0" smtClean="0">
                <a:latin typeface="Century Schoolbook" pitchFamily="18" charset="0"/>
              </a:rPr>
              <a:t>write the contents of the pattern space to a file</a:t>
            </a:r>
          </a:p>
          <a:p>
            <a:endParaRPr lang="en-US" dirty="0" smtClean="0">
              <a:latin typeface="Century Schoolbook" pitchFamily="18" charset="0"/>
            </a:endParaRPr>
          </a:p>
          <a:p>
            <a:r>
              <a:rPr lang="en-US" dirty="0" smtClean="0">
                <a:latin typeface="Century Schoolbook" pitchFamily="18" charset="0"/>
              </a:rPr>
              <a:t>/</a:t>
            </a:r>
            <a:r>
              <a:rPr lang="en-US" dirty="0" err="1" smtClean="0">
                <a:latin typeface="Century Schoolbook" pitchFamily="18" charset="0"/>
              </a:rPr>
              <a:t>unix</a:t>
            </a:r>
            <a:r>
              <a:rPr lang="en-US" dirty="0" smtClean="0">
                <a:latin typeface="Century Schoolbook" pitchFamily="18" charset="0"/>
              </a:rPr>
              <a:t>/ w filename </a:t>
            </a:r>
          </a:p>
          <a:p>
            <a:endParaRPr lang="en-US" dirty="0" smtClean="0">
              <a:latin typeface="Century Schoolbook" pitchFamily="18" charset="0"/>
            </a:endParaRPr>
          </a:p>
          <a:p>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fontAlgn="auto" hangingPunct="1">
              <a:spcAft>
                <a:spcPts val="0"/>
              </a:spcAft>
              <a:defRPr/>
            </a:pPr>
            <a:r>
              <a:rPr lang="en-US" dirty="0" smtClean="0">
                <a:latin typeface="+mj-lt"/>
              </a:rPr>
              <a:t>7) Branch Commands</a:t>
            </a:r>
          </a:p>
        </p:txBody>
      </p:sp>
      <p:sp>
        <p:nvSpPr>
          <p:cNvPr id="49155" name="Rectangle 3"/>
          <p:cNvSpPr>
            <a:spLocks noGrp="1" noChangeArrowheads="1"/>
          </p:cNvSpPr>
          <p:nvPr>
            <p:ph sz="quarter" idx="1"/>
          </p:nvPr>
        </p:nvSpPr>
        <p:spPr>
          <a:xfrm>
            <a:off x="457200" y="1600200"/>
            <a:ext cx="8229600" cy="4873625"/>
          </a:xfrm>
        </p:spPr>
        <p:txBody>
          <a:bodyPr>
            <a:normAutofit/>
          </a:bodyPr>
          <a:lstStyle/>
          <a:p>
            <a:pPr eaLnBrk="1" hangingPunct="1"/>
            <a:r>
              <a:rPr lang="en-US" dirty="0" smtClean="0">
                <a:latin typeface="Century Schoolbook" pitchFamily="18" charset="0"/>
              </a:rPr>
              <a:t>Change the regular flow of the commands in the script file</a:t>
            </a:r>
          </a:p>
          <a:p>
            <a:pPr eaLnBrk="1" hangingPunct="1"/>
            <a:r>
              <a:rPr lang="en-US" dirty="0" smtClean="0">
                <a:latin typeface="Century Schoolbook" pitchFamily="18" charset="0"/>
                <a:cs typeface="Courier New" pitchFamily="49" charset="0"/>
              </a:rPr>
              <a:t>allow to skip one or more commands in the script file</a:t>
            </a:r>
          </a:p>
          <a:p>
            <a:r>
              <a:rPr lang="en-US" dirty="0" smtClean="0">
                <a:latin typeface="Century Schoolbook" pitchFamily="18" charset="0"/>
              </a:rPr>
              <a:t>Branch label</a:t>
            </a:r>
            <a:endParaRPr lang="en-US" dirty="0" smtClean="0">
              <a:latin typeface="Century Schoolbook" pitchFamily="18" charset="0"/>
              <a:cs typeface="Courier New" pitchFamily="49" charset="0"/>
            </a:endParaRPr>
          </a:p>
          <a:p>
            <a:pPr lvl="1" eaLnBrk="1" hangingPunct="1"/>
            <a:r>
              <a:rPr lang="en-US" dirty="0" smtClean="0">
                <a:latin typeface="Century Schoolbook" pitchFamily="18" charset="0"/>
              </a:rPr>
              <a:t>Each branch command must have a target, either a label or the last instruction in the script</a:t>
            </a:r>
          </a:p>
          <a:p>
            <a:pPr lvl="1" eaLnBrk="1" hangingPunct="1"/>
            <a:r>
              <a:rPr lang="en-US" dirty="0" smtClean="0">
                <a:latin typeface="Century Schoolbook" pitchFamily="18" charset="0"/>
              </a:rPr>
              <a:t>If “label” is supplied, execution resumes at the line following :label; otherwise, control passes to the end of the script</a:t>
            </a:r>
          </a:p>
          <a:p>
            <a:pPr lvl="1" eaLnBrk="1" hangingPunct="1">
              <a:buFont typeface="Wingdings 2" pitchFamily="18" charset="2"/>
              <a:buNone/>
            </a:pP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mylabel</a:t>
            </a:r>
            <a:endParaRPr lang="en-US" b="1" dirty="0" smtClean="0">
              <a:latin typeface="Courier New" pitchFamily="49" charset="0"/>
              <a:cs typeface="Courier New" pitchFamily="49" charset="0"/>
            </a:endParaRPr>
          </a:p>
          <a:p>
            <a:pPr eaLnBrk="1" hangingPunct="1"/>
            <a:endParaRPr lang="en-US" dirty="0" smtClean="0">
              <a:latin typeface="Century Schoolbook" pitchFamily="18" charset="0"/>
            </a:endParaRPr>
          </a:p>
        </p:txBody>
      </p:sp>
      <p:sp>
        <p:nvSpPr>
          <p:cNvPr id="49156" name="Slide Number Placeholder 4"/>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784D41CD-89BF-498E-9BD4-E10928437911}" type="slidenum">
              <a:rPr lang="en-US" smtClean="0"/>
              <a:pPr/>
              <a:t>46</a:t>
            </a:fld>
            <a:endParaRPr lang="en-US" smtClean="0"/>
          </a:p>
        </p:txBody>
      </p:sp>
      <p:sp>
        <p:nvSpPr>
          <p:cNvPr id="49157" name="Footer Placeholder 5"/>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en-US" smtClean="0"/>
              <a:t>CSCI 330 - The Unix System</a:t>
            </a:r>
          </a:p>
        </p:txBody>
      </p:sp>
      <p:sp>
        <p:nvSpPr>
          <p:cNvPr id="49158" name="AutoShape 4"/>
          <p:cNvSpPr>
            <a:spLocks noChangeArrowheads="1"/>
          </p:cNvSpPr>
          <p:nvPr/>
        </p:nvSpPr>
        <p:spPr bwMode="auto">
          <a:xfrm>
            <a:off x="3352800" y="5715000"/>
            <a:ext cx="4191000" cy="1371600"/>
          </a:xfrm>
          <a:prstGeom prst="wedgeRoundRectCallout">
            <a:avLst>
              <a:gd name="adj1" fmla="val -73199"/>
              <a:gd name="adj2" fmla="val -27949"/>
              <a:gd name="adj3" fmla="val 16667"/>
            </a:avLst>
          </a:prstGeom>
          <a:solidFill>
            <a:srgbClr val="009999"/>
          </a:solidFill>
          <a:ln w="9525">
            <a:solidFill>
              <a:schemeClr val="tx1"/>
            </a:solidFill>
            <a:miter lim="800000"/>
            <a:headEnd/>
            <a:tailEnd/>
          </a:ln>
        </p:spPr>
        <p:txBody>
          <a:bodyPr/>
          <a:lstStyle/>
          <a:p>
            <a:pPr>
              <a:buFontTx/>
              <a:buChar char="•"/>
            </a:pPr>
            <a:r>
              <a:rPr lang="en-US" sz="2000" dirty="0"/>
              <a:t>Can be up to 7 characters</a:t>
            </a:r>
          </a:p>
          <a:p>
            <a:pPr>
              <a:buFontTx/>
              <a:buChar char="•"/>
            </a:pPr>
            <a:r>
              <a:rPr lang="en-US" sz="2000" dirty="0"/>
              <a:t>Must be on a line by itself</a:t>
            </a:r>
          </a:p>
          <a:p>
            <a:pPr>
              <a:buFontTx/>
              <a:buChar char="•"/>
            </a:pPr>
            <a:r>
              <a:rPr lang="en-US" sz="2000" dirty="0"/>
              <a:t>Must begin with a colon</a:t>
            </a:r>
          </a:p>
          <a:p>
            <a:pPr>
              <a:buFontTx/>
              <a:buChar char="•"/>
            </a:pPr>
            <a:r>
              <a:rPr lang="en-US" sz="2000" dirty="0"/>
              <a:t>No spaces after it and after the colon</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US" sz="2800" dirty="0" smtClean="0">
                <a:latin typeface="Century Schoolbook" pitchFamily="18" charset="0"/>
              </a:rPr>
              <a:t>two branch commands</a:t>
            </a:r>
          </a:p>
          <a:p>
            <a:pPr>
              <a:buNone/>
            </a:pPr>
            <a:endParaRPr lang="en-US" sz="2800" dirty="0" smtClean="0">
              <a:latin typeface="Century Schoolbook" pitchFamily="18" charset="0"/>
            </a:endParaRPr>
          </a:p>
          <a:p>
            <a:pPr lvl="1"/>
            <a:r>
              <a:rPr lang="en-US" dirty="0" smtClean="0">
                <a:latin typeface="Century Schoolbook" pitchFamily="18" charset="0"/>
              </a:rPr>
              <a:t>branch command(b)</a:t>
            </a:r>
          </a:p>
          <a:p>
            <a:pPr lvl="1"/>
            <a:r>
              <a:rPr lang="en-US" dirty="0" smtClean="0">
                <a:latin typeface="Century Schoolbook" pitchFamily="18" charset="0"/>
              </a:rPr>
              <a:t>branch on substitution(t)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command (b)</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latin typeface="Century Schoolbook" pitchFamily="18" charset="0"/>
              </a:rPr>
              <a:t>consists of  an address, the command (b) and the target that can be used to branch to the end of script or to specific location within the script</a:t>
            </a:r>
          </a:p>
          <a:p>
            <a:pPr algn="just"/>
            <a:r>
              <a:rPr lang="en-US" sz="2800" dirty="0" smtClean="0">
                <a:latin typeface="Century Schoolbook" pitchFamily="18" charset="0"/>
              </a:rPr>
              <a:t>The target must be blank or match a script label in the script</a:t>
            </a:r>
          </a:p>
          <a:p>
            <a:pPr algn="just"/>
            <a:r>
              <a:rPr lang="en-US" sz="2800" dirty="0" smtClean="0">
                <a:latin typeface="Century Schoolbook" pitchFamily="18" charset="0"/>
              </a:rPr>
              <a:t>If no label is provided, the branch is to the end of the script, at which point the current contents are copied to the output and the script is repeated for the next input line </a:t>
            </a:r>
            <a:endParaRPr lang="en-IN" sz="2800" dirty="0">
              <a:latin typeface="Century Schoolbook"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on substitution (t)</a:t>
            </a:r>
            <a:endParaRPr lang="en-IN" dirty="0"/>
          </a:p>
        </p:txBody>
      </p:sp>
      <p:sp>
        <p:nvSpPr>
          <p:cNvPr id="3" name="Content Placeholder 2"/>
          <p:cNvSpPr>
            <a:spLocks noGrp="1"/>
          </p:cNvSpPr>
          <p:nvPr>
            <p:ph sz="quarter" idx="1"/>
          </p:nvPr>
        </p:nvSpPr>
        <p:spPr/>
        <p:txBody>
          <a:bodyPr>
            <a:normAutofit/>
          </a:bodyPr>
          <a:lstStyle/>
          <a:p>
            <a:r>
              <a:rPr lang="en-US" sz="2800" dirty="0" smtClean="0">
                <a:latin typeface="Century Schoolbook" pitchFamily="18" charset="0"/>
              </a:rPr>
              <a:t>branch only if substitution has been made</a:t>
            </a:r>
          </a:p>
          <a:p>
            <a:r>
              <a:rPr lang="en-US" sz="2800" dirty="0" smtClean="0">
                <a:latin typeface="Century Schoolbook" pitchFamily="18" charset="0"/>
              </a:rPr>
              <a:t>also known as test command</a:t>
            </a:r>
            <a:endParaRPr lang="en-IN" sz="2800" dirty="0">
              <a:latin typeface="Century Schoolbook"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sed script format</a:t>
            </a:r>
            <a:endParaRPr lang="en-IN" dirty="0"/>
          </a:p>
        </p:txBody>
      </p:sp>
      <p:sp>
        <p:nvSpPr>
          <p:cNvPr id="3" name="Content Placeholder 2"/>
          <p:cNvSpPr>
            <a:spLocks noGrp="1"/>
          </p:cNvSpPr>
          <p:nvPr>
            <p:ph sz="quarter" idx="1"/>
          </p:nvPr>
        </p:nvSpPr>
        <p:spPr/>
        <p:txBody>
          <a:bodyPr>
            <a:normAutofit/>
          </a:bodyPr>
          <a:lstStyle/>
          <a:p>
            <a:r>
              <a:rPr lang="en-US" sz="2800" dirty="0" smtClean="0">
                <a:latin typeface="Century Schoolbook" pitchFamily="18" charset="0"/>
                <a:cs typeface="Times New Roman" pitchFamily="18" charset="0"/>
              </a:rPr>
              <a:t>instructions included in command line</a:t>
            </a:r>
          </a:p>
          <a:p>
            <a:pPr>
              <a:buNone/>
            </a:pPr>
            <a:r>
              <a:rPr lang="en-US" sz="2800" dirty="0" smtClean="0">
                <a:latin typeface="Century Schoolbook" pitchFamily="18" charset="0"/>
                <a:cs typeface="Times New Roman" pitchFamily="18" charset="0"/>
              </a:rPr>
              <a:t>	sed  -e  ‘address command’   input _file</a:t>
            </a:r>
          </a:p>
          <a:p>
            <a:endParaRPr lang="en-US" sz="2800" dirty="0" smtClean="0">
              <a:latin typeface="Century Schoolbook" pitchFamily="18" charset="0"/>
              <a:cs typeface="Times New Roman" pitchFamily="18" charset="0"/>
            </a:endParaRPr>
          </a:p>
          <a:p>
            <a:r>
              <a:rPr lang="en-US" sz="2800" dirty="0" smtClean="0">
                <a:latin typeface="Century Schoolbook" pitchFamily="18" charset="0"/>
                <a:cs typeface="Times New Roman" pitchFamily="18" charset="0"/>
              </a:rPr>
              <a:t>instructions placed in a file</a:t>
            </a:r>
          </a:p>
          <a:p>
            <a:pPr>
              <a:buNone/>
            </a:pPr>
            <a:r>
              <a:rPr lang="en-US" sz="2800" dirty="0" smtClean="0">
                <a:latin typeface="Century Schoolbook" pitchFamily="18" charset="0"/>
                <a:cs typeface="Times New Roman" pitchFamily="18" charset="0"/>
              </a:rPr>
              <a:t>	sed –f   script</a:t>
            </a:r>
            <a:r>
              <a:rPr lang="en-US" sz="2800" b="1" dirty="0" smtClean="0">
                <a:latin typeface="Century Schoolbook" pitchFamily="18" charset="0"/>
                <a:cs typeface="Times New Roman" pitchFamily="18" charset="0"/>
              </a:rPr>
              <a:t>.</a:t>
            </a:r>
            <a:r>
              <a:rPr lang="en-US" sz="2800" dirty="0" smtClean="0">
                <a:latin typeface="Century Schoolbook" pitchFamily="18" charset="0"/>
                <a:cs typeface="Times New Roman" pitchFamily="18" charset="0"/>
              </a:rPr>
              <a:t>sed    input _file</a:t>
            </a:r>
          </a:p>
          <a:p>
            <a:pPr>
              <a:buNone/>
            </a:pPr>
            <a:endParaRPr lang="en-US" sz="2800" dirty="0" smtClean="0">
              <a:latin typeface="Century Schoolbook" pitchFamily="18" charset="0"/>
              <a:cs typeface="Times New Roman" pitchFamily="18" charset="0"/>
            </a:endParaRPr>
          </a:p>
          <a:p>
            <a:pPr>
              <a:buNone/>
            </a:pPr>
            <a:r>
              <a:rPr lang="en-US" sz="2800" dirty="0" smtClean="0">
                <a:latin typeface="Century Schoolbook" pitchFamily="18" charset="0"/>
                <a:cs typeface="Times New Roman" pitchFamily="18" charset="0"/>
              </a:rPr>
              <a:t>create script file using text editor</a:t>
            </a:r>
          </a:p>
          <a:p>
            <a:pPr>
              <a:buNone/>
            </a:pPr>
            <a:r>
              <a:rPr lang="en-US" sz="2800" dirty="0" smtClean="0">
                <a:latin typeface="Century Schoolbook" pitchFamily="18" charset="0"/>
                <a:cs typeface="Times New Roman" pitchFamily="18" charset="0"/>
              </a:rPr>
              <a:t>save file with .sed extension</a:t>
            </a:r>
            <a:endParaRPr lang="en-IN" sz="2800" dirty="0">
              <a:latin typeface="Century Schoolbook"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fontAlgn="auto" hangingPunct="1">
              <a:spcAft>
                <a:spcPts val="0"/>
              </a:spcAft>
              <a:defRPr/>
            </a:pPr>
            <a:r>
              <a:rPr lang="en-US" dirty="0" smtClean="0">
                <a:latin typeface="+mj-lt"/>
              </a:rPr>
              <a:t>Hold Space Commands</a:t>
            </a:r>
          </a:p>
        </p:txBody>
      </p:sp>
      <p:sp>
        <p:nvSpPr>
          <p:cNvPr id="38915" name="Rectangle 3"/>
          <p:cNvSpPr>
            <a:spLocks noGrp="1" noChangeArrowheads="1"/>
          </p:cNvSpPr>
          <p:nvPr>
            <p:ph sz="quarter" idx="1"/>
          </p:nvPr>
        </p:nvSpPr>
        <p:spPr>
          <a:xfrm>
            <a:off x="457200" y="1600200"/>
            <a:ext cx="7467600" cy="4873625"/>
          </a:xfrm>
        </p:spPr>
        <p:txBody>
          <a:bodyPr/>
          <a:lstStyle/>
          <a:p>
            <a:pPr algn="just" eaLnBrk="1" hangingPunct="1"/>
            <a:r>
              <a:rPr lang="en-US" dirty="0" smtClean="0">
                <a:latin typeface="Century Schoolbook" pitchFamily="18" charset="0"/>
              </a:rPr>
              <a:t>temporary storage area </a:t>
            </a:r>
          </a:p>
          <a:p>
            <a:pPr algn="just" eaLnBrk="1" hangingPunct="1">
              <a:buFont typeface="Wingdings" pitchFamily="2" charset="2"/>
              <a:buNone/>
            </a:pPr>
            <a:r>
              <a:rPr lang="en-US" dirty="0" smtClean="0">
                <a:latin typeface="Century Schoolbook" pitchFamily="18" charset="0"/>
              </a:rPr>
              <a:t>	used to save the contents of the pattern space</a:t>
            </a:r>
          </a:p>
          <a:p>
            <a:pPr algn="just" eaLnBrk="1" hangingPunct="1"/>
            <a:endParaRPr lang="en-US" dirty="0" smtClean="0">
              <a:latin typeface="Century Schoolbook" pitchFamily="18" charset="0"/>
            </a:endParaRPr>
          </a:p>
          <a:p>
            <a:pPr algn="just" eaLnBrk="1" hangingPunct="1"/>
            <a:r>
              <a:rPr lang="en-US" dirty="0" smtClean="0">
                <a:latin typeface="Century Schoolbook" pitchFamily="18" charset="0"/>
              </a:rPr>
              <a:t>5 commands that can be used to move text back and forth between the pattern space and the hold space: </a:t>
            </a:r>
          </a:p>
          <a:p>
            <a:pPr algn="just" eaLnBrk="1" hangingPunct="1"/>
            <a:endParaRPr lang="en-US" dirty="0" smtClean="0">
              <a:latin typeface="Century Schoolbook" pitchFamily="18" charset="0"/>
            </a:endParaRPr>
          </a:p>
          <a:p>
            <a:pPr algn="just" eaLnBrk="1" hangingPunct="1">
              <a:buFont typeface="Wingdings" pitchFamily="2" charset="2"/>
              <a:buNone/>
            </a:pPr>
            <a:r>
              <a:rPr lang="en-US" dirty="0" smtClean="0">
                <a:latin typeface="Century Schoolbook" pitchFamily="18" charset="0"/>
              </a:rPr>
              <a:t>			</a:t>
            </a:r>
            <a:r>
              <a:rPr lang="en-US" b="1" dirty="0" smtClean="0">
                <a:latin typeface="Courier New" pitchFamily="49" charset="0"/>
                <a:cs typeface="Courier New" pitchFamily="49" charset="0"/>
              </a:rPr>
              <a:t>h, H</a:t>
            </a:r>
          </a:p>
          <a:p>
            <a:pPr algn="just" eaLnBrk="1" hangingPunct="1">
              <a:buFont typeface="Wingdings" pitchFamily="2" charset="2"/>
              <a:buNone/>
            </a:pPr>
            <a:r>
              <a:rPr lang="en-US" b="1" dirty="0" smtClean="0">
                <a:latin typeface="Courier New" pitchFamily="49" charset="0"/>
                <a:cs typeface="Courier New" pitchFamily="49" charset="0"/>
              </a:rPr>
              <a:t>			g, G</a:t>
            </a:r>
          </a:p>
          <a:p>
            <a:pPr algn="just" eaLnBrk="1" hangingPunct="1">
              <a:buFont typeface="Wingdings" pitchFamily="2" charset="2"/>
              <a:buNone/>
            </a:pPr>
            <a:r>
              <a:rPr lang="en-US" b="1" dirty="0" smtClean="0">
                <a:latin typeface="Courier New" pitchFamily="49" charset="0"/>
                <a:cs typeface="Courier New" pitchFamily="49" charset="0"/>
              </a:rPr>
              <a:t>			x</a:t>
            </a:r>
          </a:p>
        </p:txBody>
      </p:sp>
      <p:sp>
        <p:nvSpPr>
          <p:cNvPr id="38916" name="Slide Number Placeholder 4"/>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endParaRPr lang="en-US" dirty="0" smtClean="0"/>
          </a:p>
        </p:txBody>
      </p:sp>
      <p:sp>
        <p:nvSpPr>
          <p:cNvPr id="38917"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en-US" smtClean="0"/>
              <a:t>CSCI 330 - The Unix System</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fontAlgn="auto" hangingPunct="1">
              <a:spcAft>
                <a:spcPts val="0"/>
              </a:spcAft>
              <a:defRPr/>
            </a:pPr>
            <a:r>
              <a:rPr lang="en-US" smtClean="0">
                <a:latin typeface="+mj-lt"/>
              </a:rPr>
              <a:t>Hold Commands: h and H</a:t>
            </a:r>
          </a:p>
        </p:txBody>
      </p:sp>
      <p:sp>
        <p:nvSpPr>
          <p:cNvPr id="39939" name="Rectangle 3"/>
          <p:cNvSpPr>
            <a:spLocks noGrp="1" noChangeArrowheads="1"/>
          </p:cNvSpPr>
          <p:nvPr>
            <p:ph sz="quarter" idx="1"/>
          </p:nvPr>
        </p:nvSpPr>
        <p:spPr>
          <a:xfrm>
            <a:off x="457200" y="1600200"/>
            <a:ext cx="7467600" cy="4873625"/>
          </a:xfrm>
        </p:spPr>
        <p:txBody>
          <a:bodyPr/>
          <a:lstStyle/>
          <a:p>
            <a:pPr algn="just" eaLnBrk="1" hangingPunct="1"/>
            <a:r>
              <a:rPr lang="en-US" dirty="0" smtClean="0">
                <a:latin typeface="Century Schoolbook" pitchFamily="18" charset="0"/>
              </a:rPr>
              <a:t>The  hold and destroy command (h) copies the current contents of the pattern space to the hold space and deletes any text currently in the hold space</a:t>
            </a:r>
          </a:p>
          <a:p>
            <a:pPr algn="just" eaLnBrk="1" hangingPunct="1"/>
            <a:endParaRPr lang="en-US" dirty="0" smtClean="0">
              <a:latin typeface="Century Schoolbook" pitchFamily="18" charset="0"/>
            </a:endParaRPr>
          </a:p>
          <a:p>
            <a:pPr algn="just" eaLnBrk="1" hangingPunct="1"/>
            <a:r>
              <a:rPr lang="en-US" dirty="0" smtClean="0">
                <a:latin typeface="Century Schoolbook" pitchFamily="18" charset="0"/>
              </a:rPr>
              <a:t>The hold and append command (H) appends the current contents of the pattern space to the hold space</a:t>
            </a:r>
          </a:p>
        </p:txBody>
      </p:sp>
      <p:sp>
        <p:nvSpPr>
          <p:cNvPr id="39940" name="Slide Number Placeholder 4"/>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endParaRPr lang="en-US" dirty="0" smtClean="0"/>
          </a:p>
        </p:txBody>
      </p:sp>
      <p:sp>
        <p:nvSpPr>
          <p:cNvPr id="39941"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en-US" smtClean="0"/>
              <a:t>CSCI 330 - The Unix System</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fontAlgn="auto" hangingPunct="1">
              <a:spcAft>
                <a:spcPts val="0"/>
              </a:spcAft>
              <a:defRPr/>
            </a:pPr>
            <a:r>
              <a:rPr lang="en-US" smtClean="0">
                <a:latin typeface="+mj-lt"/>
              </a:rPr>
              <a:t>The Get Commands: g and G</a:t>
            </a:r>
          </a:p>
        </p:txBody>
      </p:sp>
      <p:sp>
        <p:nvSpPr>
          <p:cNvPr id="40963" name="Rectangle 3"/>
          <p:cNvSpPr>
            <a:spLocks noGrp="1" noChangeArrowheads="1"/>
          </p:cNvSpPr>
          <p:nvPr>
            <p:ph sz="quarter" idx="1"/>
          </p:nvPr>
        </p:nvSpPr>
        <p:spPr>
          <a:xfrm>
            <a:off x="457200" y="1600200"/>
            <a:ext cx="7467600" cy="4873625"/>
          </a:xfrm>
        </p:spPr>
        <p:txBody>
          <a:bodyPr/>
          <a:lstStyle/>
          <a:p>
            <a:pPr algn="just" eaLnBrk="1" hangingPunct="1"/>
            <a:r>
              <a:rPr lang="en-US" dirty="0" smtClean="0">
                <a:latin typeface="Century Schoolbook" pitchFamily="18" charset="0"/>
              </a:rPr>
              <a:t>The get and destroy command (g) copies the text in the hold space to the pattern space and destroy any text currently in the pattern space</a:t>
            </a:r>
          </a:p>
          <a:p>
            <a:pPr algn="just" eaLnBrk="1" hangingPunct="1"/>
            <a:endParaRPr lang="en-US" dirty="0" smtClean="0">
              <a:latin typeface="Century Schoolbook" pitchFamily="18" charset="0"/>
            </a:endParaRPr>
          </a:p>
          <a:p>
            <a:pPr algn="just" eaLnBrk="1" hangingPunct="1"/>
            <a:r>
              <a:rPr lang="en-US" dirty="0" smtClean="0">
                <a:latin typeface="Century Schoolbook" pitchFamily="18" charset="0"/>
              </a:rPr>
              <a:t>The get and append command (G) appends the current contents of the hold space to the pattern space</a:t>
            </a:r>
          </a:p>
        </p:txBody>
      </p:sp>
      <p:sp>
        <p:nvSpPr>
          <p:cNvPr id="40965"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en-US" smtClean="0"/>
              <a:t>CSCI 330 - The Unix System</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US" sz="2800" dirty="0" smtClean="0">
                <a:latin typeface="Century Schoolbook" pitchFamily="18" charset="0"/>
              </a:rPr>
              <a:t>exchange command (x) swaps the text in the pattern and hold spaces</a:t>
            </a:r>
            <a:endParaRPr lang="en-IN" sz="2800" dirty="0">
              <a:latin typeface="Century Schoolbook"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fontAlgn="auto" hangingPunct="1">
              <a:spcAft>
                <a:spcPts val="0"/>
              </a:spcAft>
              <a:defRPr/>
            </a:pPr>
            <a:r>
              <a:rPr lang="en-US" dirty="0" smtClean="0">
                <a:latin typeface="+mj-lt"/>
              </a:rPr>
              <a:t>9) </a:t>
            </a:r>
            <a:r>
              <a:rPr lang="en-US" dirty="0" smtClean="0"/>
              <a:t>Q</a:t>
            </a:r>
            <a:r>
              <a:rPr lang="en-US" dirty="0" smtClean="0">
                <a:latin typeface="+mj-lt"/>
              </a:rPr>
              <a:t>uit (q) Command</a:t>
            </a:r>
          </a:p>
        </p:txBody>
      </p:sp>
      <p:sp>
        <p:nvSpPr>
          <p:cNvPr id="51203" name="Rectangle 3"/>
          <p:cNvSpPr>
            <a:spLocks noGrp="1" noChangeArrowheads="1"/>
          </p:cNvSpPr>
          <p:nvPr>
            <p:ph sz="quarter" idx="1"/>
          </p:nvPr>
        </p:nvSpPr>
        <p:spPr>
          <a:xfrm>
            <a:off x="457200" y="1600200"/>
            <a:ext cx="7467600" cy="4873625"/>
          </a:xfrm>
        </p:spPr>
        <p:txBody>
          <a:bodyPr/>
          <a:lstStyle/>
          <a:p>
            <a:pPr eaLnBrk="1" hangingPunct="1">
              <a:buFont typeface="Wingdings" pitchFamily="2" charset="2"/>
              <a:buNone/>
            </a:pPr>
            <a:r>
              <a:rPr lang="en-US" u="sng" dirty="0" smtClean="0">
                <a:latin typeface="Century Schoolbook" pitchFamily="18" charset="0"/>
              </a:rPr>
              <a:t>Syntax:</a:t>
            </a:r>
            <a:r>
              <a:rPr lang="en-US" dirty="0" smtClean="0">
                <a:latin typeface="Century Schoolbook" pitchFamily="18" charset="0"/>
              </a:rPr>
              <a:t> </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addr</a:t>
            </a:r>
            <a:r>
              <a:rPr lang="en-US" b="1" dirty="0" smtClean="0">
                <a:latin typeface="Courier New" pitchFamily="49" charset="0"/>
                <a:cs typeface="Courier New" pitchFamily="49" charset="0"/>
              </a:rPr>
              <a:t>]q</a:t>
            </a:r>
          </a:p>
          <a:p>
            <a:pPr lvl="1" eaLnBrk="1" hangingPunct="1"/>
            <a:r>
              <a:rPr lang="en-US" dirty="0" smtClean="0">
                <a:latin typeface="Century Schoolbook" pitchFamily="18" charset="0"/>
              </a:rPr>
              <a:t>Quit (exit </a:t>
            </a:r>
            <a:r>
              <a:rPr lang="en-US" dirty="0" err="1" smtClean="0">
                <a:latin typeface="Century Schoolbook" pitchFamily="18" charset="0"/>
              </a:rPr>
              <a:t>sed</a:t>
            </a:r>
            <a:r>
              <a:rPr lang="en-US" dirty="0" smtClean="0">
                <a:latin typeface="Century Schoolbook" pitchFamily="18" charset="0"/>
              </a:rPr>
              <a:t>) when </a:t>
            </a:r>
            <a:r>
              <a:rPr lang="en-US" dirty="0" err="1" smtClean="0">
                <a:latin typeface="Century Schoolbook" pitchFamily="18" charset="0"/>
              </a:rPr>
              <a:t>addr</a:t>
            </a:r>
            <a:r>
              <a:rPr lang="en-US" dirty="0" smtClean="0">
                <a:latin typeface="Century Schoolbook" pitchFamily="18" charset="0"/>
              </a:rPr>
              <a:t> is encountered.</a:t>
            </a:r>
          </a:p>
          <a:p>
            <a:pPr lvl="1" eaLnBrk="1" hangingPunct="1"/>
            <a:endParaRPr lang="en-US" dirty="0" smtClean="0">
              <a:latin typeface="Century Schoolbook" pitchFamily="18" charset="0"/>
            </a:endParaRPr>
          </a:p>
          <a:p>
            <a:pPr eaLnBrk="1" hangingPunct="1">
              <a:buFont typeface="Wingdings" pitchFamily="2" charset="2"/>
              <a:buNone/>
            </a:pPr>
            <a:r>
              <a:rPr lang="en-US" u="sng" dirty="0" smtClean="0">
                <a:latin typeface="Century Schoolbook" pitchFamily="18" charset="0"/>
              </a:rPr>
              <a:t>Example: </a:t>
            </a:r>
            <a:r>
              <a:rPr lang="en-US" dirty="0" smtClean="0">
                <a:latin typeface="Century Schoolbook" pitchFamily="18" charset="0"/>
              </a:rPr>
              <a:t>Display the first 50 lines and quit</a:t>
            </a:r>
          </a:p>
          <a:p>
            <a:pPr lvl="1" eaLnBrk="1" hangingPunct="1">
              <a:buFont typeface="Wingdings 2" pitchFamily="18" charset="2"/>
              <a:buNone/>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sed</a:t>
            </a:r>
            <a:r>
              <a:rPr lang="en-US" b="1" dirty="0" smtClean="0">
                <a:latin typeface="Courier New" pitchFamily="49" charset="0"/>
                <a:cs typeface="Courier New" pitchFamily="49" charset="0"/>
              </a:rPr>
              <a:t> </a:t>
            </a:r>
            <a:r>
              <a:rPr lang="en-US" sz="1800" b="1" dirty="0" smtClean="0">
                <a:latin typeface="Courier New" pitchFamily="49" charset="0"/>
                <a:cs typeface="Courier New" pitchFamily="49" charset="0"/>
              </a:rPr>
              <a:t>-</a:t>
            </a:r>
            <a:r>
              <a:rPr lang="en-US" b="1" dirty="0" smtClean="0">
                <a:latin typeface="Courier New" pitchFamily="49" charset="0"/>
                <a:cs typeface="Courier New" pitchFamily="49" charset="0"/>
              </a:rPr>
              <a:t>e ’50q’ </a:t>
            </a:r>
            <a:r>
              <a:rPr lang="en-US" b="1" dirty="0" err="1" smtClean="0">
                <a:latin typeface="Courier New" pitchFamily="49" charset="0"/>
                <a:cs typeface="Courier New" pitchFamily="49" charset="0"/>
              </a:rPr>
              <a:t>datafile</a:t>
            </a:r>
            <a:endParaRPr lang="en-US" b="1" dirty="0" smtClean="0">
              <a:latin typeface="Courier New" pitchFamily="49" charset="0"/>
              <a:cs typeface="Courier New" pitchFamily="49" charset="0"/>
            </a:endParaRPr>
          </a:p>
          <a:p>
            <a:pPr lvl="1" eaLnBrk="1" hangingPunct="1">
              <a:buFont typeface="Wingdings 2" pitchFamily="18" charset="2"/>
              <a:buNone/>
            </a:pPr>
            <a:r>
              <a:rPr lang="en-US" dirty="0" smtClean="0">
                <a:latin typeface="Century Schoolbook" pitchFamily="18" charset="0"/>
              </a:rPr>
              <a:t>	</a:t>
            </a:r>
          </a:p>
        </p:txBody>
      </p:sp>
      <p:sp>
        <p:nvSpPr>
          <p:cNvPr id="51204" name="Slide Number Placeholder 4"/>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EB0E62A0-E926-4760-8834-AB2A13547F94}" type="slidenum">
              <a:rPr lang="en-US" smtClean="0"/>
              <a:pPr/>
              <a:t>54</a:t>
            </a:fld>
            <a:endParaRPr lang="en-US" smtClean="0"/>
          </a:p>
        </p:txBody>
      </p:sp>
      <p:sp>
        <p:nvSpPr>
          <p:cNvPr id="51205" name="Footer Placeholder 4"/>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en-US" smtClean="0"/>
              <a:t>CSCI 330 - The Unix System</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grep</a:t>
            </a:r>
            <a:r>
              <a:rPr lang="en-US" dirty="0" smtClean="0"/>
              <a:t> and </a:t>
            </a:r>
            <a:r>
              <a:rPr lang="en-US" dirty="0" err="1" smtClean="0"/>
              <a:t>sed</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latin typeface="Century Schoolbook" pitchFamily="18" charset="0"/>
                <a:cs typeface="Courier New" pitchFamily="49" charset="0"/>
              </a:rPr>
              <a:t>use </a:t>
            </a:r>
            <a:r>
              <a:rPr lang="en-US" sz="2800" dirty="0" err="1" smtClean="0">
                <a:latin typeface="Century Schoolbook" pitchFamily="18" charset="0"/>
                <a:cs typeface="Courier New" pitchFamily="49" charset="0"/>
              </a:rPr>
              <a:t>sed</a:t>
            </a:r>
            <a:r>
              <a:rPr lang="en-US" sz="2800" dirty="0" smtClean="0">
                <a:latin typeface="Century Schoolbook" pitchFamily="18" charset="0"/>
                <a:cs typeface="Courier New" pitchFamily="49" charset="0"/>
              </a:rPr>
              <a:t> instead of </a:t>
            </a:r>
            <a:r>
              <a:rPr lang="en-US" sz="2800" dirty="0" err="1" smtClean="0">
                <a:latin typeface="Century Schoolbook" pitchFamily="18" charset="0"/>
                <a:cs typeface="Courier New" pitchFamily="49" charset="0"/>
              </a:rPr>
              <a:t>grep</a:t>
            </a:r>
            <a:r>
              <a:rPr lang="en-US" sz="2800" dirty="0" smtClean="0">
                <a:latin typeface="Century Schoolbook" pitchFamily="18" charset="0"/>
                <a:cs typeface="Courier New" pitchFamily="49" charset="0"/>
              </a:rPr>
              <a:t> to find lines that matches a regular expression</a:t>
            </a:r>
          </a:p>
          <a:p>
            <a:pPr algn="just"/>
            <a:r>
              <a:rPr lang="en-US" sz="2800" dirty="0" smtClean="0">
                <a:latin typeface="Century Schoolbook" pitchFamily="18" charset="0"/>
                <a:cs typeface="Courier New" pitchFamily="49" charset="0"/>
              </a:rPr>
              <a:t>use print (p) command in </a:t>
            </a:r>
            <a:r>
              <a:rPr lang="en-US" sz="2800" dirty="0" err="1" smtClean="0">
                <a:latin typeface="Century Schoolbook" pitchFamily="18" charset="0"/>
                <a:cs typeface="Courier New" pitchFamily="49" charset="0"/>
              </a:rPr>
              <a:t>sed</a:t>
            </a:r>
            <a:r>
              <a:rPr lang="en-US" sz="2800" dirty="0" smtClean="0">
                <a:latin typeface="Century Schoolbook" pitchFamily="18" charset="0"/>
                <a:cs typeface="Courier New" pitchFamily="49" charset="0"/>
              </a:rPr>
              <a:t> and turn off the automatic output option(-n)</a:t>
            </a:r>
          </a:p>
          <a:p>
            <a:pPr algn="just"/>
            <a:endParaRPr lang="en-US" sz="2800" dirty="0" smtClean="0">
              <a:latin typeface="Century Schoolbook" pitchFamily="18" charset="0"/>
              <a:cs typeface="Courier New" pitchFamily="49" charset="0"/>
            </a:endParaRPr>
          </a:p>
          <a:p>
            <a:pPr algn="just"/>
            <a:r>
              <a:rPr lang="en-US" sz="2800" dirty="0" err="1" smtClean="0">
                <a:latin typeface="Century Schoolbook" pitchFamily="18" charset="0"/>
                <a:cs typeface="Courier New" pitchFamily="49" charset="0"/>
              </a:rPr>
              <a:t>grep</a:t>
            </a:r>
            <a:r>
              <a:rPr lang="en-US" sz="2800" dirty="0" smtClean="0">
                <a:latin typeface="Century Schoolbook" pitchFamily="18" charset="0"/>
                <a:cs typeface="Courier New" pitchFamily="49" charset="0"/>
              </a:rPr>
              <a:t>  ‘regular expression’   file1</a:t>
            </a:r>
          </a:p>
          <a:p>
            <a:pPr algn="just"/>
            <a:r>
              <a:rPr lang="en-US" sz="2800" dirty="0" err="1" smtClean="0">
                <a:latin typeface="Century Schoolbook" pitchFamily="18" charset="0"/>
                <a:cs typeface="Courier New" pitchFamily="49" charset="0"/>
              </a:rPr>
              <a:t>sed</a:t>
            </a:r>
            <a:r>
              <a:rPr lang="en-US" sz="2800" dirty="0" smtClean="0">
                <a:latin typeface="Century Schoolbook" pitchFamily="18" charset="0"/>
                <a:cs typeface="Courier New" pitchFamily="49" charset="0"/>
              </a:rPr>
              <a:t>    -n ‘/regular expression/p’  file1</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line that do not match a regular expression</a:t>
            </a:r>
            <a:endParaRPr lang="en-IN" sz="3200" dirty="0"/>
          </a:p>
        </p:txBody>
      </p:sp>
      <p:sp>
        <p:nvSpPr>
          <p:cNvPr id="3" name="Content Placeholder 2"/>
          <p:cNvSpPr>
            <a:spLocks noGrp="1"/>
          </p:cNvSpPr>
          <p:nvPr>
            <p:ph sz="quarter" idx="1"/>
          </p:nvPr>
        </p:nvSpPr>
        <p:spPr/>
        <p:txBody>
          <a:bodyPr>
            <a:normAutofit/>
          </a:bodyPr>
          <a:lstStyle/>
          <a:p>
            <a:r>
              <a:rPr lang="en-US" sz="2800" dirty="0" smtClean="0">
                <a:latin typeface="Century Schoolbook" pitchFamily="18" charset="0"/>
                <a:cs typeface="Courier New" pitchFamily="49" charset="0"/>
              </a:rPr>
              <a:t>use </a:t>
            </a:r>
            <a:r>
              <a:rPr lang="en-US" sz="2800" dirty="0" err="1" smtClean="0">
                <a:latin typeface="Century Schoolbook" pitchFamily="18" charset="0"/>
                <a:cs typeface="Courier New" pitchFamily="49" charset="0"/>
              </a:rPr>
              <a:t>sed</a:t>
            </a:r>
            <a:r>
              <a:rPr lang="en-US" sz="2800" dirty="0" smtClean="0">
                <a:latin typeface="Century Schoolbook" pitchFamily="18" charset="0"/>
                <a:cs typeface="Courier New" pitchFamily="49" charset="0"/>
              </a:rPr>
              <a:t> instead of </a:t>
            </a:r>
            <a:r>
              <a:rPr lang="en-US" sz="2800" dirty="0" err="1" smtClean="0">
                <a:latin typeface="Century Schoolbook" pitchFamily="18" charset="0"/>
                <a:cs typeface="Courier New" pitchFamily="49" charset="0"/>
              </a:rPr>
              <a:t>grep</a:t>
            </a:r>
            <a:r>
              <a:rPr lang="en-US" sz="2800" dirty="0" smtClean="0">
                <a:latin typeface="Century Schoolbook" pitchFamily="18" charset="0"/>
                <a:cs typeface="Courier New" pitchFamily="49" charset="0"/>
              </a:rPr>
              <a:t> to find  lines that do not match a regular expression</a:t>
            </a:r>
          </a:p>
          <a:p>
            <a:pPr>
              <a:buNone/>
            </a:pPr>
            <a:endParaRPr lang="en-US" sz="2800" dirty="0" smtClean="0">
              <a:latin typeface="Century Schoolbook" pitchFamily="18" charset="0"/>
              <a:cs typeface="Courier New" pitchFamily="49" charset="0"/>
            </a:endParaRPr>
          </a:p>
          <a:p>
            <a:r>
              <a:rPr lang="en-US" sz="2800" dirty="0" err="1" smtClean="0">
                <a:latin typeface="Century Schoolbook" pitchFamily="18" charset="0"/>
                <a:cs typeface="Courier New" pitchFamily="49" charset="0"/>
              </a:rPr>
              <a:t>grep</a:t>
            </a:r>
            <a:r>
              <a:rPr lang="en-US" sz="2800" dirty="0" smtClean="0">
                <a:latin typeface="Century Schoolbook" pitchFamily="18" charset="0"/>
                <a:cs typeface="Courier New" pitchFamily="49" charset="0"/>
              </a:rPr>
              <a:t>  </a:t>
            </a:r>
            <a:r>
              <a:rPr lang="en-US" sz="2800" dirty="0" smtClean="0">
                <a:latin typeface="Century Schoolbook" pitchFamily="18" charset="0"/>
                <a:cs typeface="Courier New" pitchFamily="49" charset="0"/>
              </a:rPr>
              <a:t>-</a:t>
            </a:r>
            <a:r>
              <a:rPr lang="en-US" sz="2800" dirty="0" smtClean="0">
                <a:latin typeface="Century Schoolbook" pitchFamily="18" charset="0"/>
                <a:cs typeface="Courier New" pitchFamily="49" charset="0"/>
              </a:rPr>
              <a:t>v   ‘regular expression’  </a:t>
            </a:r>
            <a:r>
              <a:rPr lang="en-US" sz="2800" dirty="0" smtClean="0">
                <a:latin typeface="Century Schoolbook" pitchFamily="18" charset="0"/>
                <a:cs typeface="Courier New" pitchFamily="49" charset="0"/>
              </a:rPr>
              <a:t>file1</a:t>
            </a:r>
            <a:endParaRPr lang="en-US" sz="2800" dirty="0" smtClean="0">
              <a:latin typeface="Century Schoolbook" pitchFamily="18" charset="0"/>
              <a:cs typeface="Courier New" pitchFamily="49" charset="0"/>
            </a:endParaRPr>
          </a:p>
          <a:p>
            <a:r>
              <a:rPr lang="en-US" sz="2800" dirty="0" err="1" smtClean="0">
                <a:latin typeface="Century Schoolbook" pitchFamily="18" charset="0"/>
                <a:cs typeface="Courier New" pitchFamily="49" charset="0"/>
              </a:rPr>
              <a:t>sed</a:t>
            </a:r>
            <a:r>
              <a:rPr lang="en-US" sz="2800" dirty="0" smtClean="0">
                <a:latin typeface="Century Schoolbook" pitchFamily="18" charset="0"/>
                <a:cs typeface="Courier New" pitchFamily="49" charset="0"/>
              </a:rPr>
              <a:t>    </a:t>
            </a:r>
            <a:r>
              <a:rPr lang="en-US" sz="2800" dirty="0" smtClean="0">
                <a:latin typeface="Century Schoolbook" pitchFamily="18" charset="0"/>
                <a:cs typeface="Courier New" pitchFamily="49" charset="0"/>
              </a:rPr>
              <a:t>-n    </a:t>
            </a:r>
            <a:r>
              <a:rPr lang="en-US" sz="2800" dirty="0" smtClean="0">
                <a:latin typeface="Century Schoolbook" pitchFamily="18" charset="0"/>
                <a:cs typeface="Courier New" pitchFamily="49" charset="0"/>
              </a:rPr>
              <a:t>‘/regular expression/!p’   file1</a:t>
            </a:r>
          </a:p>
          <a:p>
            <a:endParaRPr lang="en-IN" sz="2800" dirty="0">
              <a:latin typeface="Century Schoolbook"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format</a:t>
            </a:r>
            <a:endParaRPr lang="en-IN" dirty="0"/>
          </a:p>
        </p:txBody>
      </p:sp>
      <p:sp>
        <p:nvSpPr>
          <p:cNvPr id="3" name="Content Placeholder 2"/>
          <p:cNvSpPr>
            <a:spLocks noGrp="1"/>
          </p:cNvSpPr>
          <p:nvPr>
            <p:ph sz="quarter" idx="1"/>
          </p:nvPr>
        </p:nvSpPr>
        <p:spPr/>
        <p:txBody>
          <a:bodyPr>
            <a:normAutofit/>
          </a:bodyPr>
          <a:lstStyle/>
          <a:p>
            <a:pPr algn="just">
              <a:buNone/>
            </a:pPr>
            <a:r>
              <a:rPr lang="en-US" sz="2800" dirty="0" smtClean="0">
                <a:latin typeface="Century Schoolbook" pitchFamily="18" charset="0"/>
                <a:cs typeface="Times New Roman" pitchFamily="18" charset="0"/>
              </a:rPr>
              <a:t>address    command</a:t>
            </a:r>
          </a:p>
          <a:p>
            <a:pPr algn="just"/>
            <a:r>
              <a:rPr lang="en-US" sz="2800" dirty="0" smtClean="0">
                <a:latin typeface="Century Schoolbook" pitchFamily="18" charset="0"/>
                <a:cs typeface="Times New Roman" pitchFamily="18" charset="0"/>
              </a:rPr>
              <a:t>each instruction consists of address and command</a:t>
            </a:r>
          </a:p>
          <a:p>
            <a:pPr algn="just"/>
            <a:r>
              <a:rPr lang="en-US" sz="2800" dirty="0" smtClean="0">
                <a:latin typeface="Century Schoolbook" pitchFamily="18" charset="0"/>
                <a:cs typeface="Times New Roman" pitchFamily="18" charset="0"/>
              </a:rPr>
              <a:t>address  select the line to be processed by the command</a:t>
            </a:r>
          </a:p>
          <a:p>
            <a:pPr algn="just"/>
            <a:r>
              <a:rPr lang="en-US" sz="2800" dirty="0" smtClean="0">
                <a:latin typeface="Century Schoolbook" pitchFamily="18" charset="0"/>
                <a:cs typeface="Times New Roman" pitchFamily="18" charset="0"/>
              </a:rPr>
              <a:t>! is optional .select the non matching line</a:t>
            </a:r>
          </a:p>
          <a:p>
            <a:pPr algn="just"/>
            <a:r>
              <a:rPr lang="en-US" sz="2800" dirty="0" smtClean="0">
                <a:latin typeface="Century Schoolbook" pitchFamily="18" charset="0"/>
                <a:cs typeface="Times New Roman" pitchFamily="18" charset="0"/>
              </a:rPr>
              <a:t>command indicates the action that sed is to apply to each input line that matches the address</a:t>
            </a:r>
          </a:p>
          <a:p>
            <a:pPr algn="just"/>
            <a:endParaRPr lang="en-IN" sz="2800" dirty="0">
              <a:latin typeface="Century Schoolbook"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latin typeface="Century Schoolbook" pitchFamily="18" charset="0"/>
                <a:cs typeface="Times New Roman" pitchFamily="18" charset="0"/>
              </a:rPr>
              <a:t>ignored by sed</a:t>
            </a:r>
          </a:p>
          <a:p>
            <a:pPr algn="just"/>
            <a:r>
              <a:rPr lang="en-US" sz="2800" dirty="0" smtClean="0">
                <a:latin typeface="Century Schoolbook" pitchFamily="18" charset="0"/>
                <a:cs typeface="Times New Roman" pitchFamily="18" charset="0"/>
              </a:rPr>
              <a:t>starts with #</a:t>
            </a:r>
          </a:p>
          <a:p>
            <a:pPr algn="just"/>
            <a:r>
              <a:rPr lang="en-US" sz="2800" dirty="0" smtClean="0">
                <a:latin typeface="Century Schoolbook" pitchFamily="18" charset="0"/>
                <a:cs typeface="Times New Roman" pitchFamily="18" charset="0"/>
              </a:rPr>
              <a:t>if comment requires more than one line, each line must be start with a comment token.</a:t>
            </a:r>
            <a:endParaRPr lang="en-IN" sz="2800" dirty="0">
              <a:latin typeface="Century Schoolbook"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eaLnBrk="1" fontAlgn="auto" hangingPunct="1">
              <a:spcAft>
                <a:spcPts val="0"/>
              </a:spcAft>
              <a:defRPr/>
            </a:pPr>
            <a:r>
              <a:rPr lang="en-US" dirty="0" err="1" smtClean="0">
                <a:latin typeface="+mj-lt"/>
              </a:rPr>
              <a:t>sed</a:t>
            </a:r>
            <a:r>
              <a:rPr lang="en-US" dirty="0" smtClean="0">
                <a:latin typeface="+mj-lt"/>
              </a:rPr>
              <a:t> Operation</a:t>
            </a:r>
            <a:r>
              <a:rPr lang="en-US" b="1" dirty="0" smtClean="0">
                <a:latin typeface="+mj-lt"/>
              </a:rPr>
              <a:t> </a:t>
            </a:r>
            <a:endParaRPr lang="en-US" dirty="0">
              <a:latin typeface="+mj-lt"/>
            </a:endParaRPr>
          </a:p>
        </p:txBody>
      </p:sp>
      <p:sp>
        <p:nvSpPr>
          <p:cNvPr id="8195" name="Slide Number Placeholder 2"/>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CF4C8999-2C32-46BD-BE0D-C3C6729B55B8}" type="slidenum">
              <a:rPr lang="en-US" smtClean="0"/>
              <a:pPr/>
              <a:t>8</a:t>
            </a:fld>
            <a:endParaRPr lang="en-US" smtClean="0"/>
          </a:p>
        </p:txBody>
      </p:sp>
      <p:sp>
        <p:nvSpPr>
          <p:cNvPr id="8196" name="Footer Placeholder 6"/>
          <p:cNvSpPr>
            <a:spLocks noGrp="1"/>
          </p:cNvSpPr>
          <p:nvPr>
            <p:ph type="ftr" sz="quarter" idx="12"/>
          </p:nvPr>
        </p:nvSpPr>
        <p:spPr bwMode="auto">
          <a:noFill/>
          <a:ln>
            <a:miter lim="800000"/>
            <a:headEnd/>
            <a:tailEnd/>
          </a:ln>
        </p:spPr>
        <p:txBody>
          <a:bodyPr wrap="square" lIns="91440" tIns="45720" rIns="91440" bIns="45720" numCol="1" compatLnSpc="1">
            <a:prstTxWarp prst="textNoShape">
              <a:avLst/>
            </a:prstTxWarp>
          </a:bodyPr>
          <a:lstStyle/>
          <a:p>
            <a:r>
              <a:rPr lang="en-US" smtClean="0"/>
              <a:t>CSCI 330 - The Unix System</a:t>
            </a:r>
          </a:p>
        </p:txBody>
      </p:sp>
      <p:pic>
        <p:nvPicPr>
          <p:cNvPr id="8197" name="Picture 4"/>
          <p:cNvPicPr>
            <a:picLocks noChangeAspect="1" noChangeArrowheads="1"/>
          </p:cNvPicPr>
          <p:nvPr/>
        </p:nvPicPr>
        <p:blipFill>
          <a:blip r:embed="rId2"/>
          <a:srcRect/>
          <a:stretch>
            <a:fillRect/>
          </a:stretch>
        </p:blipFill>
        <p:spPr bwMode="auto">
          <a:xfrm>
            <a:off x="347663" y="1895475"/>
            <a:ext cx="7653337" cy="3422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sed operation</a:t>
            </a:r>
            <a:endParaRPr lang="en-IN" dirty="0"/>
          </a:p>
        </p:txBody>
      </p:sp>
      <p:sp>
        <p:nvSpPr>
          <p:cNvPr id="3" name="Content Placeholder 2"/>
          <p:cNvSpPr>
            <a:spLocks noGrp="1"/>
          </p:cNvSpPr>
          <p:nvPr>
            <p:ph sz="quarter" idx="1"/>
          </p:nvPr>
        </p:nvSpPr>
        <p:spPr/>
        <p:txBody>
          <a:bodyPr>
            <a:normAutofit fontScale="92500"/>
          </a:bodyPr>
          <a:lstStyle/>
          <a:p>
            <a:pPr algn="just"/>
            <a:r>
              <a:rPr lang="en-US" sz="2800" dirty="0" smtClean="0">
                <a:latin typeface="Century Schoolbook" pitchFamily="18" charset="0"/>
                <a:cs typeface="Times New Roman" pitchFamily="18" charset="0"/>
              </a:rPr>
              <a:t>each line in the input file is given a line number by </a:t>
            </a:r>
            <a:r>
              <a:rPr lang="en-US" sz="2800" dirty="0" err="1" smtClean="0">
                <a:latin typeface="Century Schoolbook" pitchFamily="18" charset="0"/>
                <a:cs typeface="Times New Roman" pitchFamily="18" charset="0"/>
              </a:rPr>
              <a:t>sed</a:t>
            </a:r>
            <a:r>
              <a:rPr lang="en-US" sz="2800" dirty="0" smtClean="0">
                <a:latin typeface="Century Schoolbook" pitchFamily="18" charset="0"/>
                <a:cs typeface="Times New Roman" pitchFamily="18" charset="0"/>
              </a:rPr>
              <a:t> </a:t>
            </a:r>
          </a:p>
          <a:p>
            <a:pPr algn="just"/>
            <a:r>
              <a:rPr lang="en-US" sz="2800" dirty="0" smtClean="0">
                <a:latin typeface="Century Schoolbook" pitchFamily="18" charset="0"/>
                <a:cs typeface="Times New Roman" pitchFamily="18" charset="0"/>
              </a:rPr>
              <a:t>this number is matched against the address</a:t>
            </a:r>
          </a:p>
          <a:p>
            <a:pPr marL="514350" indent="-514350" algn="just">
              <a:buFont typeface="+mj-lt"/>
              <a:buAutoNum type="alphaLcPeriod"/>
            </a:pPr>
            <a:r>
              <a:rPr lang="en-US" sz="2800" dirty="0" smtClean="0">
                <a:latin typeface="Century Schoolbook" pitchFamily="18" charset="0"/>
                <a:cs typeface="Times New Roman" pitchFamily="18" charset="0"/>
              </a:rPr>
              <a:t>copies an input line to the pattern space</a:t>
            </a:r>
          </a:p>
          <a:p>
            <a:pPr marL="514350" indent="-514350" algn="just">
              <a:buFont typeface="+mj-lt"/>
              <a:buAutoNum type="alphaLcPeriod"/>
            </a:pPr>
            <a:r>
              <a:rPr lang="en-US" sz="2800" dirty="0" smtClean="0">
                <a:latin typeface="Century Schoolbook" pitchFamily="18" charset="0"/>
                <a:cs typeface="Times New Roman" pitchFamily="18" charset="0"/>
              </a:rPr>
              <a:t>applies all the instructions in the script, one by one, to all pattern space lines that match the specified address in the instruction</a:t>
            </a:r>
          </a:p>
          <a:p>
            <a:pPr marL="514350" indent="-514350" algn="just">
              <a:buFont typeface="+mj-lt"/>
              <a:buAutoNum type="alphaLcPeriod"/>
            </a:pPr>
            <a:r>
              <a:rPr lang="en-US" sz="2800" dirty="0" smtClean="0">
                <a:latin typeface="Century Schoolbook" pitchFamily="18" charset="0"/>
                <a:cs typeface="Times New Roman" pitchFamily="18" charset="0"/>
              </a:rPr>
              <a:t>copies the content of the pattern space to the output file unless directed not to by the  -n option flag</a:t>
            </a:r>
          </a:p>
          <a:p>
            <a:pPr marL="514350" indent="-514350" algn="just">
              <a:buFont typeface="+mj-lt"/>
              <a:buAutoNum type="alphaLcPeriod"/>
            </a:pPr>
            <a:endParaRPr lang="en-US" sz="2800" dirty="0" smtClean="0">
              <a:latin typeface="Century Schoolbook" pitchFamily="18" charset="0"/>
              <a:cs typeface="Times New Roman" pitchFamily="18" charset="0"/>
            </a:endParaRPr>
          </a:p>
          <a:p>
            <a:pPr algn="just"/>
            <a:endParaRPr lang="en-IN" sz="2800" dirty="0">
              <a:latin typeface="Century Schoolbook"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2529</TotalTime>
  <Words>1885</Words>
  <Application>Microsoft Office PowerPoint</Application>
  <PresentationFormat>On-screen Show (4:3)</PresentationFormat>
  <Paragraphs>345</Paragraphs>
  <Slides>56</Slides>
  <Notes>1</Notes>
  <HiddenSlides>4</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Equity</vt:lpstr>
      <vt:lpstr>stream editor (sed)</vt:lpstr>
      <vt:lpstr>Slide 2</vt:lpstr>
      <vt:lpstr>The sed command</vt:lpstr>
      <vt:lpstr>sed script</vt:lpstr>
      <vt:lpstr>sed script format</vt:lpstr>
      <vt:lpstr>instruction format</vt:lpstr>
      <vt:lpstr>comments</vt:lpstr>
      <vt:lpstr>sed Operation </vt:lpstr>
      <vt:lpstr>sed operation</vt:lpstr>
      <vt:lpstr>Slide 10</vt:lpstr>
      <vt:lpstr>Addresses</vt:lpstr>
      <vt:lpstr>Single Line Address</vt:lpstr>
      <vt:lpstr>Set of Line Address</vt:lpstr>
      <vt:lpstr>Range  Address</vt:lpstr>
      <vt:lpstr>Slide 15</vt:lpstr>
      <vt:lpstr>Nested Address</vt:lpstr>
      <vt:lpstr>Commands</vt:lpstr>
      <vt:lpstr>sed commands</vt:lpstr>
      <vt:lpstr>1. Line number command (=) </vt:lpstr>
      <vt:lpstr>2. modify commands</vt:lpstr>
      <vt:lpstr>Slide 21</vt:lpstr>
      <vt:lpstr>a)insert command(i)</vt:lpstr>
      <vt:lpstr>b)append command(a)</vt:lpstr>
      <vt:lpstr>c)change command (c)</vt:lpstr>
      <vt:lpstr>d)delete pattern space command(d)</vt:lpstr>
      <vt:lpstr>3)substitute command (s)</vt:lpstr>
      <vt:lpstr>Slide 27</vt:lpstr>
      <vt:lpstr>substitute flags</vt:lpstr>
      <vt:lpstr>Slide 29</vt:lpstr>
      <vt:lpstr>specific occurrence flag</vt:lpstr>
      <vt:lpstr>Slide 31</vt:lpstr>
      <vt:lpstr>print flag   (p)</vt:lpstr>
      <vt:lpstr>write flag (w)</vt:lpstr>
      <vt:lpstr>4)transform command(y)</vt:lpstr>
      <vt:lpstr>5) I/O Commands</vt:lpstr>
      <vt:lpstr>Slide 36</vt:lpstr>
      <vt:lpstr>next command (n)</vt:lpstr>
      <vt:lpstr>append next command (N)</vt:lpstr>
      <vt:lpstr>print command (p)</vt:lpstr>
      <vt:lpstr>print first line command(P)</vt:lpstr>
      <vt:lpstr>List command (l)</vt:lpstr>
      <vt:lpstr>6) File Commands</vt:lpstr>
      <vt:lpstr>Read File Command (r)</vt:lpstr>
      <vt:lpstr>Slide 44</vt:lpstr>
      <vt:lpstr>Write File Command</vt:lpstr>
      <vt:lpstr>7) Branch Commands</vt:lpstr>
      <vt:lpstr>Slide 47</vt:lpstr>
      <vt:lpstr>branch command (b)</vt:lpstr>
      <vt:lpstr>branch on substitution (t)</vt:lpstr>
      <vt:lpstr>Hold Space Commands</vt:lpstr>
      <vt:lpstr>Hold Commands: h and H</vt:lpstr>
      <vt:lpstr>The Get Commands: g and G</vt:lpstr>
      <vt:lpstr>Slide 53</vt:lpstr>
      <vt:lpstr>9) Quit (q) Command</vt:lpstr>
      <vt:lpstr>grep and sed</vt:lpstr>
      <vt:lpstr>line that do not match a regular expression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 editor sed</dc:title>
  <dc:creator>SAMSUNG</dc:creator>
  <cp:lastModifiedBy>SAMSUNG</cp:lastModifiedBy>
  <cp:revision>71</cp:revision>
  <dcterms:created xsi:type="dcterms:W3CDTF">2006-08-16T00:00:00Z</dcterms:created>
  <dcterms:modified xsi:type="dcterms:W3CDTF">2015-02-11T04:00:04Z</dcterms:modified>
</cp:coreProperties>
</file>