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64" r:id="rId6"/>
    <p:sldId id="270" r:id="rId7"/>
    <p:sldId id="259" r:id="rId8"/>
    <p:sldId id="260"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704" autoAdjust="0"/>
  </p:normalViewPr>
  <p:slideViewPr>
    <p:cSldViewPr snapToGrid="0">
      <p:cViewPr>
        <p:scale>
          <a:sx n="101" d="100"/>
          <a:sy n="101" d="100"/>
        </p:scale>
        <p:origin x="936" y="3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8/14/2021</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Sprint Review and Retrospective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89"/>
            <a:ext cx="4941770" cy="637265"/>
          </a:xfrm>
        </p:spPr>
        <p:txBody>
          <a:bodyPr>
            <a:normAutofit lnSpcReduction="10000"/>
          </a:bodyPr>
          <a:lstStyle/>
          <a:p>
            <a:r>
              <a:rPr lang="en-US" dirty="0"/>
              <a:t>Alana C Kaiser</a:t>
            </a:r>
          </a:p>
          <a:p>
            <a:r>
              <a:rPr lang="en-US" dirty="0"/>
              <a:t>CS 250 - SNHU</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130177"/>
            <a:ext cx="8421688" cy="1325563"/>
          </a:xfrm>
        </p:spPr>
        <p:txBody>
          <a:bodyPr/>
          <a:lstStyle/>
          <a:p>
            <a:r>
              <a:rPr lang="en-US" dirty="0"/>
              <a:t>Agile Roles</a:t>
            </a:r>
          </a:p>
        </p:txBody>
      </p:sp>
      <p:pic>
        <p:nvPicPr>
          <p:cNvPr id="16" name="Picture Placeholder 15">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a:blip r:embed="rId2"/>
          <a:srcRect/>
          <a:stretch/>
        </p:blipFill>
        <p:spPr>
          <a:xfrm>
            <a:off x="1487181" y="1447799"/>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3646249"/>
            <a:ext cx="2317707" cy="343061"/>
          </a:xfrm>
        </p:spPr>
        <p:txBody>
          <a:bodyPr/>
          <a:lstStyle/>
          <a:p>
            <a:r>
              <a:rPr lang="en-US" dirty="0"/>
              <a:t>SCRUM MASTER</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4025839"/>
            <a:ext cx="1845511" cy="1612323"/>
          </a:xfrm>
        </p:spPr>
        <p:txBody>
          <a:bodyPr/>
          <a:lstStyle/>
          <a:p>
            <a:r>
              <a:rPr lang="en-US" dirty="0"/>
              <a:t>The coach</a:t>
            </a:r>
          </a:p>
          <a:p>
            <a:r>
              <a:rPr lang="en-US" dirty="0"/>
              <a:t>Optimizes the team</a:t>
            </a:r>
          </a:p>
          <a:p>
            <a:r>
              <a:rPr lang="en-US" dirty="0"/>
              <a:t>Servant Leader</a:t>
            </a:r>
          </a:p>
          <a:p>
            <a:r>
              <a:rPr lang="en-US" dirty="0"/>
              <a:t>Schedules the Scrum ceremonies</a:t>
            </a:r>
          </a:p>
          <a:p>
            <a:r>
              <a:rPr lang="en-US" dirty="0"/>
              <a:t>Removes blockages for the team</a:t>
            </a:r>
          </a:p>
          <a:p>
            <a:endParaRPr lang="en-US" dirty="0"/>
          </a:p>
        </p:txBody>
      </p:sp>
      <p:pic>
        <p:nvPicPr>
          <p:cNvPr id="18" name="Picture Placeholder 17">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a:blip r:embed="rId3"/>
          <a:srcRect/>
          <a:stretch/>
        </p:blipFill>
        <p:spPr>
          <a:xfrm>
            <a:off x="3836914" y="1447799"/>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3646249"/>
            <a:ext cx="2330816" cy="343061"/>
          </a:xfrm>
        </p:spPr>
        <p:txBody>
          <a:bodyPr/>
          <a:lstStyle/>
          <a:p>
            <a:r>
              <a:rPr lang="en-US" dirty="0"/>
              <a:t>PRODUCT OWNER</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4040521"/>
            <a:ext cx="1855949" cy="1612323"/>
          </a:xfrm>
        </p:spPr>
        <p:txBody>
          <a:bodyPr/>
          <a:lstStyle/>
          <a:p>
            <a:r>
              <a:rPr lang="en-US" dirty="0"/>
              <a:t>Represents the customer</a:t>
            </a:r>
          </a:p>
          <a:p>
            <a:r>
              <a:rPr lang="en-US" dirty="0"/>
              <a:t>Prioritizes the work</a:t>
            </a:r>
          </a:p>
          <a:p>
            <a:r>
              <a:rPr lang="en-US" dirty="0"/>
              <a:t>Manages the backlog</a:t>
            </a:r>
          </a:p>
          <a:p>
            <a:r>
              <a:rPr lang="en-US" dirty="0"/>
              <a:t>Determines when product is ready for release</a:t>
            </a:r>
          </a:p>
        </p:txBody>
      </p:sp>
      <p:pic>
        <p:nvPicPr>
          <p:cNvPr id="20" name="Picture Placeholder 19">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a:blip r:embed="rId4"/>
          <a:srcRect/>
          <a:stretch/>
        </p:blipFill>
        <p:spPr>
          <a:xfrm>
            <a:off x="6327578" y="1447799"/>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3646249"/>
            <a:ext cx="2317707" cy="343061"/>
          </a:xfrm>
        </p:spPr>
        <p:txBody>
          <a:bodyPr/>
          <a:lstStyle/>
          <a:p>
            <a:r>
              <a:rPr lang="en-US" dirty="0"/>
              <a:t>TESTER</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4040521"/>
            <a:ext cx="1845511" cy="1612323"/>
          </a:xfrm>
        </p:spPr>
        <p:txBody>
          <a:bodyPr/>
          <a:lstStyle/>
          <a:p>
            <a:r>
              <a:rPr lang="en-US" dirty="0"/>
              <a:t>A member of the development team</a:t>
            </a:r>
          </a:p>
          <a:p>
            <a:r>
              <a:rPr lang="en-US" dirty="0"/>
              <a:t>Creates automated test code</a:t>
            </a:r>
          </a:p>
          <a:p>
            <a:r>
              <a:rPr lang="en-US" dirty="0"/>
              <a:t>Performs exploratory testing</a:t>
            </a:r>
          </a:p>
          <a:p>
            <a:r>
              <a:rPr lang="en-US" dirty="0"/>
              <a:t>Works with team to resolve defects</a:t>
            </a:r>
          </a:p>
          <a:p>
            <a:endParaRPr lang="en-US" dirty="0"/>
          </a:p>
        </p:txBody>
      </p:sp>
      <p:pic>
        <p:nvPicPr>
          <p:cNvPr id="22" name="Picture Placeholder 21">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a:blip r:embed="rId5"/>
          <a:srcRect/>
          <a:stretch/>
        </p:blipFill>
        <p:spPr>
          <a:xfrm>
            <a:off x="8747458" y="1447799"/>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3646249"/>
            <a:ext cx="2317706" cy="343061"/>
          </a:xfrm>
        </p:spPr>
        <p:txBody>
          <a:bodyPr/>
          <a:lstStyle/>
          <a:p>
            <a:r>
              <a:rPr lang="en-US" dirty="0"/>
              <a:t>DEVELOPER</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4025839"/>
            <a:ext cx="1845510" cy="1755836"/>
          </a:xfrm>
        </p:spPr>
        <p:txBody>
          <a:bodyPr/>
          <a:lstStyle/>
          <a:p>
            <a:r>
              <a:rPr lang="en-US" dirty="0"/>
              <a:t>A member of the development team</a:t>
            </a:r>
          </a:p>
          <a:p>
            <a:r>
              <a:rPr lang="en-US" dirty="0"/>
              <a:t>Develops sustainable software</a:t>
            </a:r>
          </a:p>
          <a:p>
            <a:r>
              <a:rPr lang="en-US" dirty="0"/>
              <a:t>Deliver features with quality</a:t>
            </a:r>
          </a:p>
          <a:p>
            <a:r>
              <a:rPr lang="en-US" dirty="0"/>
              <a:t>Interacts with users to define requirements</a:t>
            </a:r>
          </a:p>
          <a:p>
            <a:endParaRPr lang="en-US" dirty="0"/>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2021</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Sprint Review and Retrospective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
        <p:nvSpPr>
          <p:cNvPr id="19" name="Date Placeholder 22">
            <a:extLst>
              <a:ext uri="{FF2B5EF4-FFF2-40B4-BE49-F238E27FC236}">
                <a16:creationId xmlns:a16="http://schemas.microsoft.com/office/drawing/2014/main" id="{6BF85719-0151-4B9D-9F16-48A1A3568D3F}"/>
              </a:ext>
            </a:extLst>
          </p:cNvPr>
          <p:cNvSpPr txBox="1">
            <a:spLocks/>
          </p:cNvSpPr>
          <p:nvPr/>
        </p:nvSpPr>
        <p:spPr>
          <a:xfrm>
            <a:off x="838200" y="5997256"/>
            <a:ext cx="105156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Image Source: Icons made by https://www.freepik.com</a:t>
            </a:r>
          </a:p>
        </p:txBody>
      </p:sp>
    </p:spTree>
    <p:extLst>
      <p:ext uri="{BB962C8B-B14F-4D97-AF65-F5344CB8AC3E}">
        <p14:creationId xmlns:p14="http://schemas.microsoft.com/office/powerpoint/2010/main" val="261930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Agile Phases</a:t>
            </a:r>
          </a:p>
        </p:txBody>
      </p:sp>
      <p:sp>
        <p:nvSpPr>
          <p:cNvPr id="4" name="Freeform: Shape 3">
            <a:extLst>
              <a:ext uri="{FF2B5EF4-FFF2-40B4-BE49-F238E27FC236}">
                <a16:creationId xmlns:a16="http://schemas.microsoft.com/office/drawing/2014/main" id="{F16499E8-1FB3-4B40-AB21-B99BFA6DC82A}"/>
              </a:ext>
            </a:extLst>
          </p:cNvPr>
          <p:cNvSpPr/>
          <p:nvPr/>
        </p:nvSpPr>
        <p:spPr>
          <a:xfrm>
            <a:off x="851960" y="1612582"/>
            <a:ext cx="2011384" cy="603415"/>
          </a:xfrm>
          <a:custGeom>
            <a:avLst/>
            <a:gdLst>
              <a:gd name="connsiteX0" fmla="*/ 0 w 2011384"/>
              <a:gd name="connsiteY0" fmla="*/ 0 h 603415"/>
              <a:gd name="connsiteX1" fmla="*/ 2011384 w 2011384"/>
              <a:gd name="connsiteY1" fmla="*/ 0 h 603415"/>
              <a:gd name="connsiteX2" fmla="*/ 2011384 w 2011384"/>
              <a:gd name="connsiteY2" fmla="*/ 603415 h 603415"/>
              <a:gd name="connsiteX3" fmla="*/ 0 w 2011384"/>
              <a:gd name="connsiteY3" fmla="*/ 603415 h 603415"/>
              <a:gd name="connsiteX4" fmla="*/ 0 w 2011384"/>
              <a:gd name="connsiteY4" fmla="*/ 0 h 60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384" h="603415">
                <a:moveTo>
                  <a:pt x="0" y="0"/>
                </a:moveTo>
                <a:lnTo>
                  <a:pt x="2011384" y="0"/>
                </a:lnTo>
                <a:lnTo>
                  <a:pt x="2011384" y="603415"/>
                </a:lnTo>
                <a:lnTo>
                  <a:pt x="0" y="60341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944" tIns="158944" rIns="158944" bIns="158944"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PRODUCT BACKLOG CREATION</a:t>
            </a:r>
          </a:p>
        </p:txBody>
      </p:sp>
      <p:sp>
        <p:nvSpPr>
          <p:cNvPr id="5" name="Freeform: Shape 4">
            <a:extLst>
              <a:ext uri="{FF2B5EF4-FFF2-40B4-BE49-F238E27FC236}">
                <a16:creationId xmlns:a16="http://schemas.microsoft.com/office/drawing/2014/main" id="{6424576E-A410-4C1E-87C7-597BEE6C1F41}"/>
              </a:ext>
            </a:extLst>
          </p:cNvPr>
          <p:cNvSpPr/>
          <p:nvPr/>
        </p:nvSpPr>
        <p:spPr>
          <a:xfrm>
            <a:off x="851960" y="2246475"/>
            <a:ext cx="2011384" cy="3029421"/>
          </a:xfrm>
          <a:custGeom>
            <a:avLst/>
            <a:gdLst>
              <a:gd name="connsiteX0" fmla="*/ 0 w 2011384"/>
              <a:gd name="connsiteY0" fmla="*/ 0 h 1643532"/>
              <a:gd name="connsiteX1" fmla="*/ 2011384 w 2011384"/>
              <a:gd name="connsiteY1" fmla="*/ 0 h 1643532"/>
              <a:gd name="connsiteX2" fmla="*/ 2011384 w 2011384"/>
              <a:gd name="connsiteY2" fmla="*/ 1643532 h 1643532"/>
              <a:gd name="connsiteX3" fmla="*/ 0 w 2011384"/>
              <a:gd name="connsiteY3" fmla="*/ 1643532 h 1643532"/>
              <a:gd name="connsiteX4" fmla="*/ 0 w 2011384"/>
              <a:gd name="connsiteY4" fmla="*/ 0 h 1643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384" h="1643532">
                <a:moveTo>
                  <a:pt x="0" y="0"/>
                </a:moveTo>
                <a:lnTo>
                  <a:pt x="2011384" y="0"/>
                </a:lnTo>
                <a:lnTo>
                  <a:pt x="2011384" y="1643532"/>
                </a:lnTo>
                <a:lnTo>
                  <a:pt x="0" y="1643532"/>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8680" tIns="198680" rIns="198680" bIns="198680" numCol="1" spcCol="1270" anchor="t" anchorCtr="0">
            <a:noAutofit/>
          </a:bodyPr>
          <a:lstStyle/>
          <a:p>
            <a:pPr lvl="0" algn="l" defTabSz="622300">
              <a:lnSpc>
                <a:spcPct val="100000"/>
              </a:lnSpc>
              <a:spcBef>
                <a:spcPct val="0"/>
              </a:spcBef>
              <a:spcAft>
                <a:spcPct val="35000"/>
              </a:spcAft>
            </a:pPr>
            <a:r>
              <a:rPr lang="en-US" sz="1400" kern="1200" spc="50" baseline="0" dirty="0">
                <a:latin typeface="+mn-lt"/>
              </a:rPr>
              <a:t>A list of items for the Scrum team</a:t>
            </a:r>
          </a:p>
          <a:p>
            <a:pPr marL="0" lvl="0" indent="0" algn="l" defTabSz="622300">
              <a:lnSpc>
                <a:spcPct val="100000"/>
              </a:lnSpc>
              <a:spcBef>
                <a:spcPct val="0"/>
              </a:spcBef>
              <a:spcAft>
                <a:spcPct val="35000"/>
              </a:spcAft>
              <a:buNone/>
            </a:pPr>
            <a:r>
              <a:rPr lang="en-US" sz="1400" kern="1200" spc="50" baseline="0" dirty="0">
                <a:latin typeface="+mn-lt"/>
              </a:rPr>
              <a:t>Prioritize the action items</a:t>
            </a:r>
          </a:p>
          <a:p>
            <a:pPr marL="0" lvl="0" indent="0" algn="l" defTabSz="622300">
              <a:lnSpc>
                <a:spcPct val="100000"/>
              </a:lnSpc>
              <a:spcBef>
                <a:spcPct val="0"/>
              </a:spcBef>
              <a:spcAft>
                <a:spcPct val="35000"/>
              </a:spcAft>
              <a:buNone/>
            </a:pPr>
            <a:r>
              <a:rPr lang="en-US" sz="1400" kern="1200" spc="50" baseline="0" dirty="0">
                <a:latin typeface="+mn-lt"/>
              </a:rPr>
              <a:t>A living document meant to be updated</a:t>
            </a:r>
          </a:p>
          <a:p>
            <a:pPr marL="0" lvl="0" indent="0" algn="l" defTabSz="622300">
              <a:lnSpc>
                <a:spcPct val="100000"/>
              </a:lnSpc>
              <a:spcBef>
                <a:spcPct val="0"/>
              </a:spcBef>
              <a:spcAft>
                <a:spcPct val="35000"/>
              </a:spcAft>
              <a:buNone/>
            </a:pPr>
            <a:r>
              <a:rPr lang="en-US" sz="1400" spc="50" dirty="0"/>
              <a:t>Allows interdependent items to be quickly identified</a:t>
            </a:r>
            <a:endParaRPr lang="en-US" sz="1400" kern="1200" spc="50" baseline="0" dirty="0">
              <a:latin typeface="+mn-lt"/>
            </a:endParaRPr>
          </a:p>
        </p:txBody>
      </p:sp>
      <p:sp>
        <p:nvSpPr>
          <p:cNvPr id="9" name="Freeform: Shape 8">
            <a:extLst>
              <a:ext uri="{FF2B5EF4-FFF2-40B4-BE49-F238E27FC236}">
                <a16:creationId xmlns:a16="http://schemas.microsoft.com/office/drawing/2014/main" id="{D6DCD616-4D8E-4FC5-BE8F-778DA9E1DF85}"/>
              </a:ext>
            </a:extLst>
          </p:cNvPr>
          <p:cNvSpPr/>
          <p:nvPr/>
        </p:nvSpPr>
        <p:spPr>
          <a:xfrm>
            <a:off x="2971133" y="1612582"/>
            <a:ext cx="2011384" cy="603415"/>
          </a:xfrm>
          <a:custGeom>
            <a:avLst/>
            <a:gdLst>
              <a:gd name="connsiteX0" fmla="*/ 0 w 2011384"/>
              <a:gd name="connsiteY0" fmla="*/ 0 h 603415"/>
              <a:gd name="connsiteX1" fmla="*/ 2011384 w 2011384"/>
              <a:gd name="connsiteY1" fmla="*/ 0 h 603415"/>
              <a:gd name="connsiteX2" fmla="*/ 2011384 w 2011384"/>
              <a:gd name="connsiteY2" fmla="*/ 603415 h 603415"/>
              <a:gd name="connsiteX3" fmla="*/ 0 w 2011384"/>
              <a:gd name="connsiteY3" fmla="*/ 603415 h 603415"/>
              <a:gd name="connsiteX4" fmla="*/ 0 w 2011384"/>
              <a:gd name="connsiteY4" fmla="*/ 0 h 60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384" h="603415">
                <a:moveTo>
                  <a:pt x="0" y="0"/>
                </a:moveTo>
                <a:lnTo>
                  <a:pt x="2011384" y="0"/>
                </a:lnTo>
                <a:lnTo>
                  <a:pt x="2011384" y="603415"/>
                </a:lnTo>
                <a:lnTo>
                  <a:pt x="0" y="60341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SPRINT PLANNING</a:t>
            </a:r>
          </a:p>
        </p:txBody>
      </p:sp>
      <p:sp>
        <p:nvSpPr>
          <p:cNvPr id="10" name="Freeform: Shape 9">
            <a:extLst>
              <a:ext uri="{FF2B5EF4-FFF2-40B4-BE49-F238E27FC236}">
                <a16:creationId xmlns:a16="http://schemas.microsoft.com/office/drawing/2014/main" id="{6ADBB890-A70E-4218-8AAD-73FA0733F392}"/>
              </a:ext>
            </a:extLst>
          </p:cNvPr>
          <p:cNvSpPr/>
          <p:nvPr/>
        </p:nvSpPr>
        <p:spPr>
          <a:xfrm>
            <a:off x="2971133" y="2215996"/>
            <a:ext cx="2011384" cy="3029421"/>
          </a:xfrm>
          <a:custGeom>
            <a:avLst/>
            <a:gdLst>
              <a:gd name="connsiteX0" fmla="*/ 0 w 2011384"/>
              <a:gd name="connsiteY0" fmla="*/ 0 h 1643532"/>
              <a:gd name="connsiteX1" fmla="*/ 2011384 w 2011384"/>
              <a:gd name="connsiteY1" fmla="*/ 0 h 1643532"/>
              <a:gd name="connsiteX2" fmla="*/ 2011384 w 2011384"/>
              <a:gd name="connsiteY2" fmla="*/ 1643532 h 1643532"/>
              <a:gd name="connsiteX3" fmla="*/ 0 w 2011384"/>
              <a:gd name="connsiteY3" fmla="*/ 1643532 h 1643532"/>
              <a:gd name="connsiteX4" fmla="*/ 0 w 2011384"/>
              <a:gd name="connsiteY4" fmla="*/ 0 h 1643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384" h="1643532">
                <a:moveTo>
                  <a:pt x="0" y="0"/>
                </a:moveTo>
                <a:lnTo>
                  <a:pt x="2011384" y="0"/>
                </a:lnTo>
                <a:lnTo>
                  <a:pt x="2011384" y="1643532"/>
                </a:lnTo>
                <a:lnTo>
                  <a:pt x="0" y="1643532"/>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8680" tIns="198680" rIns="198680" bIns="198680"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Determine the sprint time box</a:t>
            </a:r>
          </a:p>
          <a:p>
            <a:pPr marL="0" lvl="0" indent="0" algn="l" defTabSz="622300">
              <a:lnSpc>
                <a:spcPct val="100000"/>
              </a:lnSpc>
              <a:spcBef>
                <a:spcPct val="0"/>
              </a:spcBef>
              <a:spcAft>
                <a:spcPct val="35000"/>
              </a:spcAft>
              <a:buNone/>
            </a:pPr>
            <a:r>
              <a:rPr lang="en-US" sz="1400" spc="50" dirty="0"/>
              <a:t>Decide what can be done in the sprint</a:t>
            </a:r>
          </a:p>
          <a:p>
            <a:pPr marL="0" lvl="0" indent="0" algn="l" defTabSz="622300">
              <a:lnSpc>
                <a:spcPct val="100000"/>
              </a:lnSpc>
              <a:spcBef>
                <a:spcPct val="0"/>
              </a:spcBef>
              <a:spcAft>
                <a:spcPct val="35000"/>
              </a:spcAft>
              <a:buNone/>
            </a:pPr>
            <a:r>
              <a:rPr lang="en-US" sz="1400" kern="1200" spc="50" baseline="0" dirty="0">
                <a:latin typeface="+mn-lt"/>
              </a:rPr>
              <a:t>Plans how the sprint will work</a:t>
            </a:r>
          </a:p>
          <a:p>
            <a:pPr marL="0" lvl="0" indent="0" algn="l" defTabSz="622300">
              <a:lnSpc>
                <a:spcPct val="100000"/>
              </a:lnSpc>
              <a:spcBef>
                <a:spcPct val="0"/>
              </a:spcBef>
              <a:spcAft>
                <a:spcPct val="35000"/>
              </a:spcAft>
              <a:buNone/>
            </a:pPr>
            <a:r>
              <a:rPr lang="en-US" sz="1400" spc="50" dirty="0"/>
              <a:t>Define the development team</a:t>
            </a:r>
          </a:p>
          <a:p>
            <a:pPr marL="0" lvl="0" indent="0" algn="l" defTabSz="622300">
              <a:lnSpc>
                <a:spcPct val="100000"/>
              </a:lnSpc>
              <a:spcBef>
                <a:spcPct val="0"/>
              </a:spcBef>
              <a:spcAft>
                <a:spcPct val="35000"/>
              </a:spcAft>
              <a:buNone/>
            </a:pPr>
            <a:r>
              <a:rPr lang="en-US" sz="1400" kern="1200" spc="50" baseline="0" dirty="0">
                <a:latin typeface="+mn-lt"/>
              </a:rPr>
              <a:t>Define the goal of the sprint</a:t>
            </a:r>
          </a:p>
          <a:p>
            <a:pPr marL="0" lvl="0" indent="0" algn="l" defTabSz="622300">
              <a:lnSpc>
                <a:spcPct val="100000"/>
              </a:lnSpc>
              <a:spcBef>
                <a:spcPct val="0"/>
              </a:spcBef>
              <a:spcAft>
                <a:spcPct val="35000"/>
              </a:spcAft>
              <a:buNone/>
            </a:pPr>
            <a:endParaRPr lang="en-US" sz="1400" kern="1200" spc="50" baseline="0" dirty="0">
              <a:latin typeface="+mn-lt"/>
            </a:endParaRPr>
          </a:p>
        </p:txBody>
      </p:sp>
      <p:sp>
        <p:nvSpPr>
          <p:cNvPr id="11" name="Freeform: Shape 10">
            <a:extLst>
              <a:ext uri="{FF2B5EF4-FFF2-40B4-BE49-F238E27FC236}">
                <a16:creationId xmlns:a16="http://schemas.microsoft.com/office/drawing/2014/main" id="{2D11E828-8622-4B8B-B480-B1EE39947D2E}"/>
              </a:ext>
            </a:extLst>
          </p:cNvPr>
          <p:cNvSpPr/>
          <p:nvPr/>
        </p:nvSpPr>
        <p:spPr>
          <a:xfrm>
            <a:off x="5090307" y="1612582"/>
            <a:ext cx="2011384" cy="603415"/>
          </a:xfrm>
          <a:custGeom>
            <a:avLst/>
            <a:gdLst>
              <a:gd name="connsiteX0" fmla="*/ 0 w 2011384"/>
              <a:gd name="connsiteY0" fmla="*/ 0 h 603415"/>
              <a:gd name="connsiteX1" fmla="*/ 2011384 w 2011384"/>
              <a:gd name="connsiteY1" fmla="*/ 0 h 603415"/>
              <a:gd name="connsiteX2" fmla="*/ 2011384 w 2011384"/>
              <a:gd name="connsiteY2" fmla="*/ 603415 h 603415"/>
              <a:gd name="connsiteX3" fmla="*/ 0 w 2011384"/>
              <a:gd name="connsiteY3" fmla="*/ 603415 h 603415"/>
              <a:gd name="connsiteX4" fmla="*/ 0 w 2011384"/>
              <a:gd name="connsiteY4" fmla="*/ 0 h 60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384" h="603415">
                <a:moveTo>
                  <a:pt x="0" y="0"/>
                </a:moveTo>
                <a:lnTo>
                  <a:pt x="2011384" y="0"/>
                </a:lnTo>
                <a:lnTo>
                  <a:pt x="2011384" y="603415"/>
                </a:lnTo>
                <a:lnTo>
                  <a:pt x="0" y="60341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SPRINT</a:t>
            </a:r>
          </a:p>
        </p:txBody>
      </p:sp>
      <p:sp>
        <p:nvSpPr>
          <p:cNvPr id="12" name="Freeform: Shape 11">
            <a:extLst>
              <a:ext uri="{FF2B5EF4-FFF2-40B4-BE49-F238E27FC236}">
                <a16:creationId xmlns:a16="http://schemas.microsoft.com/office/drawing/2014/main" id="{7F549450-7E0F-4531-AA4D-916C063FC5C4}"/>
              </a:ext>
            </a:extLst>
          </p:cNvPr>
          <p:cNvSpPr/>
          <p:nvPr/>
        </p:nvSpPr>
        <p:spPr>
          <a:xfrm>
            <a:off x="5090307" y="2215996"/>
            <a:ext cx="2011384" cy="3029421"/>
          </a:xfrm>
          <a:custGeom>
            <a:avLst/>
            <a:gdLst>
              <a:gd name="connsiteX0" fmla="*/ 0 w 2011384"/>
              <a:gd name="connsiteY0" fmla="*/ 0 h 1643532"/>
              <a:gd name="connsiteX1" fmla="*/ 2011384 w 2011384"/>
              <a:gd name="connsiteY1" fmla="*/ 0 h 1643532"/>
              <a:gd name="connsiteX2" fmla="*/ 2011384 w 2011384"/>
              <a:gd name="connsiteY2" fmla="*/ 1643532 h 1643532"/>
              <a:gd name="connsiteX3" fmla="*/ 0 w 2011384"/>
              <a:gd name="connsiteY3" fmla="*/ 1643532 h 1643532"/>
              <a:gd name="connsiteX4" fmla="*/ 0 w 2011384"/>
              <a:gd name="connsiteY4" fmla="*/ 0 h 1643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384" h="1643532">
                <a:moveTo>
                  <a:pt x="0" y="0"/>
                </a:moveTo>
                <a:lnTo>
                  <a:pt x="2011384" y="0"/>
                </a:lnTo>
                <a:lnTo>
                  <a:pt x="2011384" y="1643532"/>
                </a:lnTo>
                <a:lnTo>
                  <a:pt x="0" y="1643532"/>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8680" tIns="198680" rIns="198680" bIns="198680"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Team meets everyday in a daily standup</a:t>
            </a:r>
          </a:p>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Continually groom the product backlog</a:t>
            </a:r>
          </a:p>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Create and test the deliverables</a:t>
            </a:r>
          </a:p>
          <a:p>
            <a:pPr marL="0" lvl="0" indent="0" algn="l" defTabSz="66675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p:txBody>
      </p:sp>
      <p:sp>
        <p:nvSpPr>
          <p:cNvPr id="13" name="Freeform: Shape 12">
            <a:extLst>
              <a:ext uri="{FF2B5EF4-FFF2-40B4-BE49-F238E27FC236}">
                <a16:creationId xmlns:a16="http://schemas.microsoft.com/office/drawing/2014/main" id="{BE12A33E-E34A-48A3-A7D3-7BDDC894AA3E}"/>
              </a:ext>
            </a:extLst>
          </p:cNvPr>
          <p:cNvSpPr/>
          <p:nvPr/>
        </p:nvSpPr>
        <p:spPr>
          <a:xfrm>
            <a:off x="7209481" y="1612582"/>
            <a:ext cx="2011384" cy="603415"/>
          </a:xfrm>
          <a:custGeom>
            <a:avLst/>
            <a:gdLst>
              <a:gd name="connsiteX0" fmla="*/ 0 w 2011384"/>
              <a:gd name="connsiteY0" fmla="*/ 0 h 603415"/>
              <a:gd name="connsiteX1" fmla="*/ 2011384 w 2011384"/>
              <a:gd name="connsiteY1" fmla="*/ 0 h 603415"/>
              <a:gd name="connsiteX2" fmla="*/ 2011384 w 2011384"/>
              <a:gd name="connsiteY2" fmla="*/ 603415 h 603415"/>
              <a:gd name="connsiteX3" fmla="*/ 0 w 2011384"/>
              <a:gd name="connsiteY3" fmla="*/ 603415 h 603415"/>
              <a:gd name="connsiteX4" fmla="*/ 0 w 2011384"/>
              <a:gd name="connsiteY4" fmla="*/ 0 h 60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384" h="603415">
                <a:moveTo>
                  <a:pt x="0" y="0"/>
                </a:moveTo>
                <a:lnTo>
                  <a:pt x="2011384" y="0"/>
                </a:lnTo>
                <a:lnTo>
                  <a:pt x="2011384" y="603415"/>
                </a:lnTo>
                <a:lnTo>
                  <a:pt x="0" y="60341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SPRINT REVIEW</a:t>
            </a:r>
          </a:p>
        </p:txBody>
      </p:sp>
      <p:sp>
        <p:nvSpPr>
          <p:cNvPr id="14" name="Freeform: Shape 13">
            <a:extLst>
              <a:ext uri="{FF2B5EF4-FFF2-40B4-BE49-F238E27FC236}">
                <a16:creationId xmlns:a16="http://schemas.microsoft.com/office/drawing/2014/main" id="{B44B4D51-4B74-4CE7-BCEF-BDBC0AB30F37}"/>
              </a:ext>
            </a:extLst>
          </p:cNvPr>
          <p:cNvSpPr/>
          <p:nvPr/>
        </p:nvSpPr>
        <p:spPr>
          <a:xfrm>
            <a:off x="7209481" y="2215996"/>
            <a:ext cx="2011384" cy="3029421"/>
          </a:xfrm>
          <a:custGeom>
            <a:avLst/>
            <a:gdLst>
              <a:gd name="connsiteX0" fmla="*/ 0 w 2011384"/>
              <a:gd name="connsiteY0" fmla="*/ 0 h 1643532"/>
              <a:gd name="connsiteX1" fmla="*/ 2011384 w 2011384"/>
              <a:gd name="connsiteY1" fmla="*/ 0 h 1643532"/>
              <a:gd name="connsiteX2" fmla="*/ 2011384 w 2011384"/>
              <a:gd name="connsiteY2" fmla="*/ 1643532 h 1643532"/>
              <a:gd name="connsiteX3" fmla="*/ 0 w 2011384"/>
              <a:gd name="connsiteY3" fmla="*/ 1643532 h 1643532"/>
              <a:gd name="connsiteX4" fmla="*/ 0 w 2011384"/>
              <a:gd name="connsiteY4" fmla="*/ 0 h 1643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384" h="1643532">
                <a:moveTo>
                  <a:pt x="0" y="0"/>
                </a:moveTo>
                <a:lnTo>
                  <a:pt x="2011384" y="0"/>
                </a:lnTo>
                <a:lnTo>
                  <a:pt x="2011384" y="1643532"/>
                </a:lnTo>
                <a:lnTo>
                  <a:pt x="0" y="1643532"/>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Demonstrate the software that has been created with the team</a:t>
            </a:r>
          </a:p>
          <a:p>
            <a:pPr marL="0" lvl="0" indent="0" algn="l" defTabSz="666750" rtl="0">
              <a:lnSpc>
                <a:spcPct val="100000"/>
              </a:lnSpc>
              <a:spcBef>
                <a:spcPct val="0"/>
              </a:spcBef>
              <a:spcAft>
                <a:spcPct val="35000"/>
              </a:spcAft>
              <a:buNone/>
            </a:pPr>
            <a:r>
              <a:rPr lang="en-US" sz="1400" spc="50" dirty="0">
                <a:solidFill>
                  <a:prstClr val="black">
                    <a:hueOff val="0"/>
                    <a:satOff val="0"/>
                    <a:lumOff val="0"/>
                    <a:alphaOff val="0"/>
                  </a:prstClr>
                </a:solidFill>
                <a:latin typeface="Tenorite"/>
              </a:rPr>
              <a:t>Answer questions from the team</a:t>
            </a:r>
          </a:p>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Offer feedback to the team</a:t>
            </a:r>
          </a:p>
          <a:p>
            <a:pPr marL="0" lvl="0" indent="0" algn="l" defTabSz="666750" rtl="0">
              <a:lnSpc>
                <a:spcPct val="100000"/>
              </a:lnSpc>
              <a:spcBef>
                <a:spcPct val="0"/>
              </a:spcBef>
              <a:spcAft>
                <a:spcPct val="35000"/>
              </a:spcAft>
              <a:buNone/>
            </a:pPr>
            <a:r>
              <a:rPr lang="en-US" sz="1400" spc="50" dirty="0">
                <a:solidFill>
                  <a:prstClr val="black">
                    <a:hueOff val="0"/>
                    <a:satOff val="0"/>
                    <a:lumOff val="0"/>
                    <a:alphaOff val="0"/>
                  </a:prstClr>
                </a:solidFill>
                <a:latin typeface="Tenorite"/>
              </a:rPr>
              <a:t>A time to celebrate the sprint accomplishments</a:t>
            </a:r>
            <a:endParaRPr lang="en-US" sz="1400" kern="1200" spc="50" baseline="0" dirty="0">
              <a:solidFill>
                <a:prstClr val="black">
                  <a:hueOff val="0"/>
                  <a:satOff val="0"/>
                  <a:lumOff val="0"/>
                  <a:alphaOff val="0"/>
                </a:prstClr>
              </a:solidFill>
              <a:latin typeface="Tenorite"/>
              <a:ea typeface="+mn-ea"/>
              <a:cs typeface="+mn-cs"/>
            </a:endParaRPr>
          </a:p>
          <a:p>
            <a:pPr marL="0" lvl="0" indent="0" algn="l" defTabSz="666750" rtl="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p:txBody>
      </p:sp>
      <p:sp>
        <p:nvSpPr>
          <p:cNvPr id="15" name="Freeform: Shape 14">
            <a:extLst>
              <a:ext uri="{FF2B5EF4-FFF2-40B4-BE49-F238E27FC236}">
                <a16:creationId xmlns:a16="http://schemas.microsoft.com/office/drawing/2014/main" id="{CA29E3C3-3422-4E68-B2C5-3330DBCBFF12}"/>
              </a:ext>
            </a:extLst>
          </p:cNvPr>
          <p:cNvSpPr/>
          <p:nvPr/>
        </p:nvSpPr>
        <p:spPr>
          <a:xfrm>
            <a:off x="9328655" y="1612582"/>
            <a:ext cx="2011384" cy="603415"/>
          </a:xfrm>
          <a:custGeom>
            <a:avLst/>
            <a:gdLst>
              <a:gd name="connsiteX0" fmla="*/ 0 w 2011384"/>
              <a:gd name="connsiteY0" fmla="*/ 0 h 603415"/>
              <a:gd name="connsiteX1" fmla="*/ 2011384 w 2011384"/>
              <a:gd name="connsiteY1" fmla="*/ 0 h 603415"/>
              <a:gd name="connsiteX2" fmla="*/ 2011384 w 2011384"/>
              <a:gd name="connsiteY2" fmla="*/ 603415 h 603415"/>
              <a:gd name="connsiteX3" fmla="*/ 0 w 2011384"/>
              <a:gd name="connsiteY3" fmla="*/ 603415 h 603415"/>
              <a:gd name="connsiteX4" fmla="*/ 0 w 2011384"/>
              <a:gd name="connsiteY4" fmla="*/ 0 h 60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384" h="603415">
                <a:moveTo>
                  <a:pt x="0" y="0"/>
                </a:moveTo>
                <a:lnTo>
                  <a:pt x="2011384" y="0"/>
                </a:lnTo>
                <a:lnTo>
                  <a:pt x="2011384" y="603415"/>
                </a:lnTo>
                <a:lnTo>
                  <a:pt x="0" y="60341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RETROSPECTIVE</a:t>
            </a:r>
          </a:p>
        </p:txBody>
      </p:sp>
      <p:sp>
        <p:nvSpPr>
          <p:cNvPr id="16" name="Freeform: Shape 15">
            <a:extLst>
              <a:ext uri="{FF2B5EF4-FFF2-40B4-BE49-F238E27FC236}">
                <a16:creationId xmlns:a16="http://schemas.microsoft.com/office/drawing/2014/main" id="{55DE6C59-4E71-463C-9F27-A88732E213F8}"/>
              </a:ext>
            </a:extLst>
          </p:cNvPr>
          <p:cNvSpPr/>
          <p:nvPr/>
        </p:nvSpPr>
        <p:spPr>
          <a:xfrm>
            <a:off x="9328655" y="2215996"/>
            <a:ext cx="2011384" cy="3029421"/>
          </a:xfrm>
          <a:custGeom>
            <a:avLst/>
            <a:gdLst>
              <a:gd name="connsiteX0" fmla="*/ 0 w 2011384"/>
              <a:gd name="connsiteY0" fmla="*/ 0 h 1643532"/>
              <a:gd name="connsiteX1" fmla="*/ 2011384 w 2011384"/>
              <a:gd name="connsiteY1" fmla="*/ 0 h 1643532"/>
              <a:gd name="connsiteX2" fmla="*/ 2011384 w 2011384"/>
              <a:gd name="connsiteY2" fmla="*/ 1643532 h 1643532"/>
              <a:gd name="connsiteX3" fmla="*/ 0 w 2011384"/>
              <a:gd name="connsiteY3" fmla="*/ 1643532 h 1643532"/>
              <a:gd name="connsiteX4" fmla="*/ 0 w 2011384"/>
              <a:gd name="connsiteY4" fmla="*/ 0 h 1643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384" h="1643532">
                <a:moveTo>
                  <a:pt x="0" y="0"/>
                </a:moveTo>
                <a:lnTo>
                  <a:pt x="2011384" y="0"/>
                </a:lnTo>
                <a:lnTo>
                  <a:pt x="2011384" y="1643532"/>
                </a:lnTo>
                <a:lnTo>
                  <a:pt x="0" y="1643532"/>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A time to reflect and improve</a:t>
            </a:r>
          </a:p>
          <a:p>
            <a:pPr marL="0" lvl="0" indent="0" algn="l" defTabSz="666750" rtl="0">
              <a:lnSpc>
                <a:spcPct val="100000"/>
              </a:lnSpc>
              <a:spcBef>
                <a:spcPct val="0"/>
              </a:spcBef>
              <a:spcAft>
                <a:spcPct val="35000"/>
              </a:spcAft>
              <a:buNone/>
            </a:pPr>
            <a:r>
              <a:rPr lang="en-US" sz="1400" spc="50" dirty="0">
                <a:solidFill>
                  <a:prstClr val="black">
                    <a:hueOff val="0"/>
                    <a:satOff val="0"/>
                    <a:lumOff val="0"/>
                    <a:alphaOff val="0"/>
                  </a:prstClr>
                </a:solidFill>
                <a:latin typeface="Tenorite"/>
              </a:rPr>
              <a:t>Communicate what went well and what needs improvement</a:t>
            </a:r>
          </a:p>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Work together to create a plan to improve the team</a:t>
            </a:r>
          </a:p>
          <a:p>
            <a:pPr marL="0" lvl="0" indent="0" algn="l" defTabSz="666750" rtl="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2021</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Sprint Review and Retrospective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Waterfall Model</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Feasibility Study</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166074" y="2584097"/>
            <a:ext cx="2707821" cy="514350"/>
          </a:xfrm>
        </p:spPr>
        <p:txBody>
          <a:bodyPr>
            <a:normAutofit/>
          </a:bodyPr>
          <a:lstStyle/>
          <a:p>
            <a:r>
              <a:rPr lang="en-US" dirty="0"/>
              <a:t>Requirements Analysis</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381000" y="3660422"/>
            <a:ext cx="3099320" cy="514350"/>
          </a:xfrm>
        </p:spPr>
        <p:txBody>
          <a:bodyPr>
            <a:normAutofit/>
          </a:bodyPr>
          <a:lstStyle/>
          <a:p>
            <a:r>
              <a:rPr lang="en-US" dirty="0"/>
              <a:t>Design, Coding &amp; Testing</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512382" y="4736748"/>
            <a:ext cx="2552138" cy="514350"/>
          </a:xfrm>
        </p:spPr>
        <p:txBody>
          <a:bodyPr>
            <a:normAutofit/>
          </a:bodyPr>
          <a:lstStyle/>
          <a:p>
            <a:r>
              <a:rPr lang="en-US" dirty="0"/>
              <a:t>Maintenance</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6952262" cy="1010842"/>
          </a:xfrm>
        </p:spPr>
        <p:txBody>
          <a:bodyPr>
            <a:normAutofit/>
          </a:bodyPr>
          <a:lstStyle/>
          <a:p>
            <a:r>
              <a:rPr lang="en-US" dirty="0"/>
              <a:t>Determine whether the project is feasible. Discover the strengths and weaknesses of the project. Understand the project and layout the strategies to complete the project. Document all the required specifications from the customer.</a:t>
            </a:r>
          </a:p>
          <a:p>
            <a:endParaRPr lang="en-US" dirty="0"/>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8" y="2682564"/>
            <a:ext cx="6367770" cy="1010842"/>
          </a:xfrm>
        </p:spPr>
        <p:txBody>
          <a:bodyPr>
            <a:normAutofit/>
          </a:bodyPr>
          <a:lstStyle/>
          <a:p>
            <a:r>
              <a:rPr lang="en-US" dirty="0"/>
              <a:t>Understand the requirements of the customer. Layout the blueprint of how the project will unfold. Ensure the alignment of the customer’s expectations with the feasibility study. </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7" y="3755394"/>
            <a:ext cx="5776861" cy="1010842"/>
          </a:xfrm>
        </p:spPr>
        <p:txBody>
          <a:bodyPr>
            <a:normAutofit/>
          </a:bodyPr>
          <a:lstStyle/>
          <a:p>
            <a:r>
              <a:rPr lang="en-US" dirty="0"/>
              <a:t>Take the specified requirements and turn them into something that is ready for programming. The design has source code added and then unit testing to ensure it is working properly. Must be done in a sequential order.</a:t>
            </a:r>
          </a:p>
          <a:p>
            <a:endParaRPr lang="en-US" dirty="0"/>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79" y="4824430"/>
            <a:ext cx="5178519" cy="1010842"/>
          </a:xfrm>
        </p:spPr>
        <p:txBody>
          <a:bodyPr>
            <a:normAutofit/>
          </a:bodyPr>
          <a:lstStyle/>
          <a:p>
            <a:r>
              <a:rPr lang="en-US" dirty="0"/>
              <a:t>Correct errors not found in the testing phase. Enhance the functionality per the customer’s needs.  </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2021</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Sprint Review and Retrospective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Waterfall or Agile</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1738711"/>
            <a:ext cx="3924300" cy="823912"/>
          </a:xfrm>
        </p:spPr>
        <p:txBody>
          <a:bodyPr/>
          <a:lstStyle/>
          <a:p>
            <a:r>
              <a:rPr lang="en-US" dirty="0"/>
              <a:t>WATERFALL</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2796381"/>
            <a:ext cx="3924300" cy="3169442"/>
          </a:xfrm>
        </p:spPr>
        <p:txBody>
          <a:bodyPr>
            <a:normAutofit/>
          </a:bodyPr>
          <a:lstStyle/>
          <a:p>
            <a:r>
              <a:rPr lang="en-US" dirty="0"/>
              <a:t>Simple and easy to use and understand</a:t>
            </a:r>
          </a:p>
          <a:p>
            <a:r>
              <a:rPr lang="en-US" dirty="0"/>
              <a:t>Project scope is clearly defined</a:t>
            </a:r>
          </a:p>
          <a:p>
            <a:r>
              <a:rPr lang="en-US" dirty="0"/>
              <a:t>Works well for small projects where requirements are clearly laid out</a:t>
            </a:r>
          </a:p>
          <a:p>
            <a:r>
              <a:rPr lang="en-US" dirty="0"/>
              <a:t>Accommodates team turn over</a:t>
            </a:r>
          </a:p>
          <a:p>
            <a:r>
              <a:rPr lang="en-US" dirty="0"/>
              <a:t>No place for error corrections</a:t>
            </a:r>
          </a:p>
          <a:p>
            <a:r>
              <a:rPr lang="en-US" dirty="0"/>
              <a:t>Cannot accommodate change requests till project is finished</a:t>
            </a:r>
          </a:p>
          <a:p>
            <a:r>
              <a:rPr lang="en-US" dirty="0"/>
              <a:t>One phase at a time, no overlap</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1738711"/>
            <a:ext cx="3943627" cy="823912"/>
          </a:xfrm>
        </p:spPr>
        <p:txBody>
          <a:bodyPr/>
          <a:lstStyle/>
          <a:p>
            <a:r>
              <a:rPr lang="en-US" dirty="0"/>
              <a:t>AGILE</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2796381"/>
            <a:ext cx="3943627" cy="3169442"/>
          </a:xfrm>
        </p:spPr>
        <p:txBody>
          <a:bodyPr>
            <a:normAutofit/>
          </a:bodyPr>
          <a:lstStyle/>
          <a:p>
            <a:r>
              <a:rPr lang="en-US" dirty="0"/>
              <a:t>Encourages flexibility by allowing back and forth movement through the project</a:t>
            </a:r>
          </a:p>
          <a:p>
            <a:r>
              <a:rPr lang="en-US" dirty="0"/>
              <a:t>Deliver small working pieces of software frequently to the customer</a:t>
            </a:r>
          </a:p>
          <a:p>
            <a:r>
              <a:rPr lang="en-US" dirty="0"/>
              <a:t>Development and testing work together eliminating bottlenecks</a:t>
            </a:r>
          </a:p>
          <a:p>
            <a:r>
              <a:rPr lang="en-US" dirty="0"/>
              <a:t>Requires a consistent team</a:t>
            </a:r>
          </a:p>
          <a:p>
            <a:r>
              <a:rPr lang="en-US" dirty="0"/>
              <a:t>Values speed over comprehensive documentation</a:t>
            </a:r>
          </a:p>
          <a:p>
            <a:r>
              <a:rPr lang="en-US" dirty="0"/>
              <a:t>Can be difficult to scale up to large organizations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2021</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Sprint Review and Retrospective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Sources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2924175"/>
            <a:ext cx="9629775" cy="3209925"/>
          </a:xfrm>
        </p:spPr>
        <p:txBody>
          <a:bodyPr>
            <a:normAutofit/>
          </a:bodyPr>
          <a:lstStyle/>
          <a:p>
            <a:pPr marL="285750" indent="-285750">
              <a:buFont typeface="Arial" panose="020B0604020202020204" pitchFamily="34" charset="0"/>
              <a:buChar char="•"/>
            </a:pPr>
            <a:r>
              <a:rPr lang="en-US" dirty="0">
                <a:effectLst/>
              </a:rPr>
              <a:t>Pal, S. K. (2019, September 9). </a:t>
            </a:r>
            <a:r>
              <a:rPr lang="en-US" i="1" dirty="0">
                <a:effectLst/>
              </a:rPr>
              <a:t>Software engineering: Classical waterfall model</a:t>
            </a:r>
            <a:r>
              <a:rPr lang="en-US" dirty="0">
                <a:effectLst/>
              </a:rPr>
              <a:t>. </a:t>
            </a:r>
            <a:r>
              <a:rPr lang="en-US" dirty="0" err="1">
                <a:effectLst/>
              </a:rPr>
              <a:t>GeeksforGeeks</a:t>
            </a:r>
            <a:r>
              <a:rPr lang="en-US" dirty="0">
                <a:effectLst/>
              </a:rPr>
              <a:t>. https://www.geeksforgeeks.org/software-engineering-classical-waterfall-model/. </a:t>
            </a:r>
          </a:p>
          <a:p>
            <a:pPr marL="285750" indent="-285750">
              <a:buFont typeface="Arial" panose="020B0604020202020204" pitchFamily="34" charset="0"/>
              <a:buChar char="•"/>
            </a:pPr>
            <a:r>
              <a:rPr lang="en-US" dirty="0" err="1">
                <a:effectLst/>
              </a:rPr>
              <a:t>Schwaber</a:t>
            </a:r>
            <a:r>
              <a:rPr lang="en-US" dirty="0">
                <a:effectLst/>
              </a:rPr>
              <a:t>, K., &amp; Sutherland, J. (2020). </a:t>
            </a:r>
            <a:r>
              <a:rPr lang="en-US" i="1" dirty="0">
                <a:effectLst/>
              </a:rPr>
              <a:t>The 2020 Scrum Guide</a:t>
            </a:r>
            <a:r>
              <a:rPr lang="en-US" dirty="0">
                <a:effectLst/>
              </a:rPr>
              <a:t>. Scrum Guide | Scrum Guides. https://scrumguides.org/scrum-guide.html#scrum-events. </a:t>
            </a:r>
          </a:p>
          <a:p>
            <a:pPr marL="285750" indent="-285750">
              <a:buFont typeface="Arial" panose="020B0604020202020204" pitchFamily="34" charset="0"/>
              <a:buChar char="•"/>
            </a:pPr>
            <a:r>
              <a:rPr lang="en-US" i="1" dirty="0">
                <a:effectLst/>
              </a:rPr>
              <a:t>Scrum Forum </a:t>
            </a:r>
            <a:r>
              <a:rPr lang="en-US" dirty="0">
                <a:effectLst/>
              </a:rPr>
              <a:t>. Scrum.org. (n.d.). https://www.scrum.org/. </a:t>
            </a:r>
          </a:p>
          <a:p>
            <a:pPr marL="285750" indent="-285750">
              <a:buFont typeface="Arial" panose="020B0604020202020204" pitchFamily="34" charset="0"/>
              <a:buChar char="•"/>
            </a:pPr>
            <a:r>
              <a:rPr lang="en-US" dirty="0">
                <a:effectLst/>
              </a:rPr>
              <a:t>West, D. (n.d.). </a:t>
            </a:r>
            <a:r>
              <a:rPr lang="en-US" i="1" dirty="0">
                <a:effectLst/>
              </a:rPr>
              <a:t>Scrum - what it is, how it works, and why it's awesome</a:t>
            </a:r>
            <a:r>
              <a:rPr lang="en-US" dirty="0">
                <a:effectLst/>
              </a:rPr>
              <a:t>. Atlassian. https://www.atlassian.com/agile/scrum. </a:t>
            </a:r>
          </a:p>
          <a:p>
            <a:pPr marL="285750" indent="-285750">
              <a:buFont typeface="Arial" panose="020B0604020202020204" pitchFamily="34" charset="0"/>
              <a:buChar char="•"/>
            </a:pPr>
            <a:endParaRPr lang="en-US" dirty="0">
              <a:effectLst/>
            </a:endParaRP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2021</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Sprint Review and Retrospective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71321959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1586</TotalTime>
  <Words>625</Words>
  <Application>Microsoft Office PowerPoint</Application>
  <PresentationFormat>Widescreen</PresentationFormat>
  <Paragraphs>96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Tenorite</vt:lpstr>
      <vt:lpstr>Office Theme</vt:lpstr>
      <vt:lpstr>Sprint Review and Retrospective</vt:lpstr>
      <vt:lpstr>Agile Roles</vt:lpstr>
      <vt:lpstr>Agile Phases</vt:lpstr>
      <vt:lpstr>Waterfall Model</vt:lpstr>
      <vt:lpstr>Waterfall or Agile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Review and Retrospective</dc:title>
  <dc:creator>Alana Kaiser</dc:creator>
  <cp:lastModifiedBy>Alana Kaiser</cp:lastModifiedBy>
  <cp:revision>21</cp:revision>
  <dcterms:created xsi:type="dcterms:W3CDTF">2021-08-14T18:47:18Z</dcterms:created>
  <dcterms:modified xsi:type="dcterms:W3CDTF">2021-08-15T21:14:11Z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