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/>
    <p:restoredTop sz="94577"/>
  </p:normalViewPr>
  <p:slideViewPr>
    <p:cSldViewPr snapToGrid="0" snapToObjects="1">
      <p:cViewPr varScale="1">
        <p:scale>
          <a:sx n="84" d="100"/>
          <a:sy n="84" d="100"/>
        </p:scale>
        <p:origin x="8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93637-2BD6-FB4B-9FEF-BE47FD14803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F9C4-B549-6F45-9288-4BA39278B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7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23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5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1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7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2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18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49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7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6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4FB6-D400-D74E-8612-5DDC6F33507A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E5C1-45F3-0240-B2D3-E76E7283A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24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8.png"/><Relationship Id="rId7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三角形 334"/>
          <p:cNvSpPr/>
          <p:nvPr/>
        </p:nvSpPr>
        <p:spPr>
          <a:xfrm rot="10800000">
            <a:off x="3559284" y="1483744"/>
            <a:ext cx="1680389" cy="651288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三角形 333"/>
          <p:cNvSpPr/>
          <p:nvPr/>
        </p:nvSpPr>
        <p:spPr>
          <a:xfrm rot="10800000">
            <a:off x="3045074" y="1487222"/>
            <a:ext cx="1641363" cy="638325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84161" y="2180063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67091" y="2180063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50021" y="2180063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32951" y="2180063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28581" y="44838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277231" y="44838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74467" y="462677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67" y="462677"/>
                <a:ext cx="48974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621848" y="46267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48" y="462677"/>
                <a:ext cx="49507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240648" y="46160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48" y="461605"/>
                <a:ext cx="4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813312" y="4616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cxnSp>
        <p:nvCxnSpPr>
          <p:cNvPr id="31" name="直线箭头连接符 30"/>
          <p:cNvCxnSpPr>
            <a:stCxn id="4" idx="2"/>
            <a:endCxn id="35" idx="0"/>
          </p:cNvCxnSpPr>
          <p:nvPr/>
        </p:nvCxnSpPr>
        <p:spPr>
          <a:xfrm>
            <a:off x="2275626" y="2351513"/>
            <a:ext cx="0" cy="7716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36" idx="0"/>
          </p:cNvCxnSpPr>
          <p:nvPr/>
        </p:nvCxnSpPr>
        <p:spPr>
          <a:xfrm>
            <a:off x="2854581" y="2351513"/>
            <a:ext cx="3975" cy="7716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37" idx="0"/>
          </p:cNvCxnSpPr>
          <p:nvPr/>
        </p:nvCxnSpPr>
        <p:spPr>
          <a:xfrm flipH="1">
            <a:off x="3441486" y="2351512"/>
            <a:ext cx="1696" cy="771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38" idx="0"/>
          </p:cNvCxnSpPr>
          <p:nvPr/>
        </p:nvCxnSpPr>
        <p:spPr>
          <a:xfrm>
            <a:off x="4023160" y="2361000"/>
            <a:ext cx="1256" cy="76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8416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56709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15002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73295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65449" y="83485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Embedding</a:t>
            </a:r>
            <a:endParaRPr kumimoji="1" lang="zh-CN" altLang="en-US" b="1" dirty="0"/>
          </a:p>
        </p:txBody>
      </p:sp>
      <p:sp>
        <p:nvSpPr>
          <p:cNvPr id="128" name="矩形 127"/>
          <p:cNvSpPr/>
          <p:nvPr/>
        </p:nvSpPr>
        <p:spPr>
          <a:xfrm>
            <a:off x="557214" y="2486042"/>
            <a:ext cx="5429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3" name="肘形连接符 132"/>
          <p:cNvCxnSpPr>
            <a:stCxn id="35" idx="2"/>
            <a:endCxn id="153" idx="1"/>
          </p:cNvCxnSpPr>
          <p:nvPr/>
        </p:nvCxnSpPr>
        <p:spPr>
          <a:xfrm rot="16200000" flipH="1">
            <a:off x="4026936" y="1543257"/>
            <a:ext cx="1494114" cy="49967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7977211" y="387190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682062" y="387190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272360" y="3871905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977211" y="4133841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8682068" y="4133841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272360" y="4133841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977217" y="4395777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8682074" y="439577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7272366" y="439577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7977211" y="465771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682068" y="4657713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7272360" y="465771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7977211" y="3065957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8682062" y="3065957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7272360" y="3065957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8" name="直线箭头连接符 167"/>
          <p:cNvCxnSpPr>
            <a:endCxn id="138" idx="0"/>
          </p:cNvCxnSpPr>
          <p:nvPr/>
        </p:nvCxnSpPr>
        <p:spPr>
          <a:xfrm>
            <a:off x="7624786" y="3357566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/>
          <p:nvPr/>
        </p:nvCxnSpPr>
        <p:spPr>
          <a:xfrm>
            <a:off x="8305823" y="3357566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/>
          <p:cNvCxnSpPr/>
          <p:nvPr/>
        </p:nvCxnSpPr>
        <p:spPr>
          <a:xfrm>
            <a:off x="9020199" y="3357566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82975" y="1395139"/>
            <a:ext cx="1698186" cy="86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Convolutional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980240" y="956418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3640624" y="956418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301008" y="956418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肘形连接符 199"/>
          <p:cNvCxnSpPr>
            <a:stCxn id="36" idx="2"/>
            <a:endCxn id="150" idx="1"/>
          </p:cNvCxnSpPr>
          <p:nvPr/>
        </p:nvCxnSpPr>
        <p:spPr>
          <a:xfrm rot="16200000" flipH="1">
            <a:off x="4449372" y="1703751"/>
            <a:ext cx="1232178" cy="441381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>
            <a:stCxn id="37" idx="2"/>
            <a:endCxn id="141" idx="1"/>
          </p:cNvCxnSpPr>
          <p:nvPr/>
        </p:nvCxnSpPr>
        <p:spPr>
          <a:xfrm rot="16200000" flipH="1">
            <a:off x="4871802" y="1864251"/>
            <a:ext cx="970242" cy="38308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38" idx="2"/>
            <a:endCxn id="138" idx="1"/>
          </p:cNvCxnSpPr>
          <p:nvPr/>
        </p:nvCxnSpPr>
        <p:spPr>
          <a:xfrm rot="16200000" flipH="1">
            <a:off x="5294235" y="2024748"/>
            <a:ext cx="708306" cy="32479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/>
          <p:cNvCxnSpPr/>
          <p:nvPr/>
        </p:nvCxnSpPr>
        <p:spPr>
          <a:xfrm>
            <a:off x="7639074" y="4962513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/>
          <p:cNvCxnSpPr/>
          <p:nvPr/>
        </p:nvCxnSpPr>
        <p:spPr>
          <a:xfrm>
            <a:off x="8320111" y="4962513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/>
          <p:cNvCxnSpPr/>
          <p:nvPr/>
        </p:nvCxnSpPr>
        <p:spPr>
          <a:xfrm>
            <a:off x="9034487" y="4962513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7991499" y="525778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8696350" y="525778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7286648" y="525778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9" name="肘形连接符 238"/>
          <p:cNvCxnSpPr>
            <a:stCxn id="165" idx="3"/>
            <a:endCxn id="231" idx="3"/>
          </p:cNvCxnSpPr>
          <p:nvPr/>
        </p:nvCxnSpPr>
        <p:spPr>
          <a:xfrm>
            <a:off x="9386913" y="3196925"/>
            <a:ext cx="14288" cy="2191832"/>
          </a:xfrm>
          <a:prstGeom prst="bentConnector3">
            <a:avLst>
              <a:gd name="adj1" fmla="val 106298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箭头连接符 244"/>
          <p:cNvCxnSpPr/>
          <p:nvPr/>
        </p:nvCxnSpPr>
        <p:spPr>
          <a:xfrm>
            <a:off x="7639088" y="5603052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箭头连接符 245"/>
          <p:cNvCxnSpPr/>
          <p:nvPr/>
        </p:nvCxnSpPr>
        <p:spPr>
          <a:xfrm>
            <a:off x="8320125" y="5603052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箭头连接符 246"/>
          <p:cNvCxnSpPr/>
          <p:nvPr/>
        </p:nvCxnSpPr>
        <p:spPr>
          <a:xfrm>
            <a:off x="9034501" y="5603052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/>
              <p:cNvSpPr txBox="1"/>
              <p:nvPr/>
            </p:nvSpPr>
            <p:spPr>
              <a:xfrm>
                <a:off x="7429512" y="5890439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9" name="文本框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12" y="5890439"/>
                <a:ext cx="46512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/>
              <p:cNvSpPr txBox="1"/>
              <p:nvPr/>
            </p:nvSpPr>
            <p:spPr>
              <a:xfrm>
                <a:off x="8087547" y="590208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0" name="文本框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47" y="5902088"/>
                <a:ext cx="46512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文本框 260"/>
          <p:cNvSpPr txBox="1"/>
          <p:nvPr/>
        </p:nvSpPr>
        <p:spPr>
          <a:xfrm>
            <a:off x="8787635" y="589149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cxnSp>
        <p:nvCxnSpPr>
          <p:cNvPr id="262" name="直线箭头连接符 261"/>
          <p:cNvCxnSpPr/>
          <p:nvPr/>
        </p:nvCxnSpPr>
        <p:spPr>
          <a:xfrm>
            <a:off x="7620022" y="2757468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箭头连接符 262"/>
          <p:cNvCxnSpPr/>
          <p:nvPr/>
        </p:nvCxnSpPr>
        <p:spPr>
          <a:xfrm>
            <a:off x="8301059" y="2757468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箭头连接符 263"/>
          <p:cNvCxnSpPr/>
          <p:nvPr/>
        </p:nvCxnSpPr>
        <p:spPr>
          <a:xfrm>
            <a:off x="9015435" y="2757468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7972445" y="2514617"/>
            <a:ext cx="704851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8677296" y="2514617"/>
            <a:ext cx="704851" cy="165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7272360" y="2514617"/>
            <a:ext cx="700085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圆角矩形 267"/>
          <p:cNvSpPr/>
          <p:nvPr/>
        </p:nvSpPr>
        <p:spPr>
          <a:xfrm>
            <a:off x="178102" y="314326"/>
            <a:ext cx="5960592" cy="50744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2296347" y="562835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/>
              <a:t>Encoder</a:t>
            </a:r>
            <a:endParaRPr kumimoji="1" lang="zh-CN" altLang="en-US" sz="2000" b="1" dirty="0"/>
          </a:p>
        </p:txBody>
      </p:sp>
      <p:sp>
        <p:nvSpPr>
          <p:cNvPr id="270" name="圆角矩形 269"/>
          <p:cNvSpPr/>
          <p:nvPr/>
        </p:nvSpPr>
        <p:spPr>
          <a:xfrm>
            <a:off x="6270723" y="817722"/>
            <a:ext cx="5645052" cy="55618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文本框 270"/>
          <p:cNvSpPr txBox="1"/>
          <p:nvPr/>
        </p:nvSpPr>
        <p:spPr>
          <a:xfrm>
            <a:off x="8181148" y="276369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smtClean="0"/>
              <a:t>Decoder</a:t>
            </a:r>
            <a:endParaRPr kumimoji="1"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/>
              <p:cNvSpPr txBox="1"/>
              <p:nvPr/>
            </p:nvSpPr>
            <p:spPr>
              <a:xfrm>
                <a:off x="7844610" y="1029413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73" name="文本框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610" y="1029413"/>
                <a:ext cx="452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/>
              <p:cNvSpPr txBox="1"/>
              <p:nvPr/>
            </p:nvSpPr>
            <p:spPr>
              <a:xfrm>
                <a:off x="8413254" y="1043701"/>
                <a:ext cx="4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54" y="1043701"/>
                <a:ext cx="457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文本框 274"/>
          <p:cNvSpPr txBox="1"/>
          <p:nvPr/>
        </p:nvSpPr>
        <p:spPr>
          <a:xfrm>
            <a:off x="8946331" y="104370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276" name="文本框 275"/>
          <p:cNvSpPr txBox="1"/>
          <p:nvPr/>
        </p:nvSpPr>
        <p:spPr>
          <a:xfrm>
            <a:off x="9565131" y="104262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278" name="矩形 277"/>
          <p:cNvSpPr/>
          <p:nvPr/>
        </p:nvSpPr>
        <p:spPr>
          <a:xfrm>
            <a:off x="7217919" y="1493757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7807380" y="1493757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文本框 280"/>
          <p:cNvSpPr txBox="1"/>
          <p:nvPr/>
        </p:nvSpPr>
        <p:spPr>
          <a:xfrm>
            <a:off x="10414560" y="148374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Embedding</a:t>
            </a:r>
            <a:endParaRPr kumimoji="1" lang="zh-CN" altLang="en-US" b="1" dirty="0"/>
          </a:p>
        </p:txBody>
      </p:sp>
      <p:sp>
        <p:nvSpPr>
          <p:cNvPr id="282" name="矩形 281"/>
          <p:cNvSpPr/>
          <p:nvPr/>
        </p:nvSpPr>
        <p:spPr>
          <a:xfrm>
            <a:off x="10187010" y="1885950"/>
            <a:ext cx="1657336" cy="5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Convolutional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3" name="三角形 332"/>
          <p:cNvSpPr/>
          <p:nvPr/>
        </p:nvSpPr>
        <p:spPr>
          <a:xfrm rot="10800000">
            <a:off x="2491837" y="1486434"/>
            <a:ext cx="1557245" cy="630846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2" name="三角形 331"/>
          <p:cNvSpPr/>
          <p:nvPr/>
        </p:nvSpPr>
        <p:spPr>
          <a:xfrm rot="10800000">
            <a:off x="1812488" y="1477736"/>
            <a:ext cx="1469224" cy="644757"/>
          </a:xfrm>
          <a:prstGeom prst="triangle">
            <a:avLst>
              <a:gd name="adj" fmla="val 7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7" name="直线箭头连接符 336"/>
          <p:cNvCxnSpPr/>
          <p:nvPr/>
        </p:nvCxnSpPr>
        <p:spPr>
          <a:xfrm>
            <a:off x="1753565" y="1398745"/>
            <a:ext cx="1528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线连接符 339"/>
          <p:cNvCxnSpPr/>
          <p:nvPr/>
        </p:nvCxnSpPr>
        <p:spPr>
          <a:xfrm>
            <a:off x="1753565" y="1216709"/>
            <a:ext cx="0" cy="27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线连接符 343"/>
          <p:cNvCxnSpPr/>
          <p:nvPr/>
        </p:nvCxnSpPr>
        <p:spPr>
          <a:xfrm>
            <a:off x="3273151" y="1203745"/>
            <a:ext cx="0" cy="27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三角形 345"/>
          <p:cNvSpPr/>
          <p:nvPr/>
        </p:nvSpPr>
        <p:spPr>
          <a:xfrm rot="10800000">
            <a:off x="8498153" y="1954667"/>
            <a:ext cx="1438999" cy="551882"/>
          </a:xfrm>
          <a:prstGeom prst="triangle">
            <a:avLst>
              <a:gd name="adj" fmla="val 648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三角形 346"/>
          <p:cNvSpPr/>
          <p:nvPr/>
        </p:nvSpPr>
        <p:spPr>
          <a:xfrm rot="10800000">
            <a:off x="7944917" y="1957044"/>
            <a:ext cx="1437230" cy="541241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三角形 347"/>
          <p:cNvSpPr/>
          <p:nvPr/>
        </p:nvSpPr>
        <p:spPr>
          <a:xfrm rot="10800000">
            <a:off x="7265567" y="1940379"/>
            <a:ext cx="1460663" cy="563118"/>
          </a:xfrm>
          <a:prstGeom prst="triangle">
            <a:avLst>
              <a:gd name="adj" fmla="val 7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9" name="直线箭头连接符 348"/>
          <p:cNvCxnSpPr/>
          <p:nvPr/>
        </p:nvCxnSpPr>
        <p:spPr>
          <a:xfrm>
            <a:off x="7206646" y="1879766"/>
            <a:ext cx="1528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线连接符 349"/>
          <p:cNvCxnSpPr/>
          <p:nvPr/>
        </p:nvCxnSpPr>
        <p:spPr>
          <a:xfrm>
            <a:off x="7206646" y="1781636"/>
            <a:ext cx="0" cy="19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线连接符 350"/>
          <p:cNvCxnSpPr/>
          <p:nvPr/>
        </p:nvCxnSpPr>
        <p:spPr>
          <a:xfrm>
            <a:off x="8726232" y="1781636"/>
            <a:ext cx="0" cy="18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8419426" y="1501700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文本框 356"/>
          <p:cNvSpPr txBox="1"/>
          <p:nvPr/>
        </p:nvSpPr>
        <p:spPr>
          <a:xfrm>
            <a:off x="6956350" y="103890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sp>
        <p:nvSpPr>
          <p:cNvPr id="359" name="文本框 358"/>
          <p:cNvSpPr txBox="1"/>
          <p:nvPr/>
        </p:nvSpPr>
        <p:spPr>
          <a:xfrm>
            <a:off x="10459948" y="264420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GLU Layer</a:t>
            </a:r>
            <a:endParaRPr kumimoji="1" lang="zh-CN" altLang="en-US" b="1" dirty="0"/>
          </a:p>
        </p:txBody>
      </p:sp>
      <p:sp>
        <p:nvSpPr>
          <p:cNvPr id="360" name="矩形 359"/>
          <p:cNvSpPr/>
          <p:nvPr/>
        </p:nvSpPr>
        <p:spPr>
          <a:xfrm>
            <a:off x="4946701" y="94930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2" name="直线连接符 361"/>
          <p:cNvCxnSpPr/>
          <p:nvPr/>
        </p:nvCxnSpPr>
        <p:spPr>
          <a:xfrm>
            <a:off x="3421976" y="1087386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线连接符 362"/>
          <p:cNvCxnSpPr/>
          <p:nvPr/>
        </p:nvCxnSpPr>
        <p:spPr>
          <a:xfrm>
            <a:off x="4092993" y="1087386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线连接符 363"/>
          <p:cNvCxnSpPr/>
          <p:nvPr/>
        </p:nvCxnSpPr>
        <p:spPr>
          <a:xfrm>
            <a:off x="4738686" y="1087386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肘形连接符 365"/>
          <p:cNvCxnSpPr>
            <a:stCxn id="360" idx="3"/>
            <a:endCxn id="369" idx="0"/>
          </p:cNvCxnSpPr>
          <p:nvPr/>
        </p:nvCxnSpPr>
        <p:spPr>
          <a:xfrm>
            <a:off x="5399070" y="1080270"/>
            <a:ext cx="143315" cy="20428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组 376"/>
          <p:cNvGrpSpPr/>
          <p:nvPr/>
        </p:nvGrpSpPr>
        <p:grpSpPr>
          <a:xfrm>
            <a:off x="4872289" y="3133878"/>
            <a:ext cx="1152119" cy="173904"/>
            <a:chOff x="4146118" y="2417527"/>
            <a:chExt cx="2331720" cy="171450"/>
          </a:xfrm>
        </p:grpSpPr>
        <p:sp>
          <p:nvSpPr>
            <p:cNvPr id="373" name="矩形 372"/>
            <p:cNvSpPr/>
            <p:nvPr/>
          </p:nvSpPr>
          <p:spPr>
            <a:xfrm>
              <a:off x="414611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472904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531197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589490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文本框 377"/>
              <p:cNvSpPr txBox="1"/>
              <p:nvPr/>
            </p:nvSpPr>
            <p:spPr>
              <a:xfrm>
                <a:off x="4506343" y="3074084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378" name="文本框 3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43" y="3074084"/>
                <a:ext cx="496335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箭头连接符 380"/>
          <p:cNvCxnSpPr>
            <a:stCxn id="38" idx="3"/>
          </p:cNvCxnSpPr>
          <p:nvPr/>
        </p:nvCxnSpPr>
        <p:spPr>
          <a:xfrm flipV="1">
            <a:off x="4315881" y="3208841"/>
            <a:ext cx="28803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圆角矩形 382"/>
          <p:cNvSpPr/>
          <p:nvPr/>
        </p:nvSpPr>
        <p:spPr>
          <a:xfrm>
            <a:off x="2094614" y="2577478"/>
            <a:ext cx="2105567" cy="3338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文本框 383"/>
          <p:cNvSpPr txBox="1"/>
          <p:nvPr/>
        </p:nvSpPr>
        <p:spPr>
          <a:xfrm>
            <a:off x="2456345" y="25569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GLU Layer</a:t>
            </a:r>
            <a:endParaRPr kumimoji="1" lang="zh-CN" altLang="en-US" b="1" dirty="0"/>
          </a:p>
        </p:txBody>
      </p:sp>
      <p:sp>
        <p:nvSpPr>
          <p:cNvPr id="385" name="矩形 384"/>
          <p:cNvSpPr/>
          <p:nvPr/>
        </p:nvSpPr>
        <p:spPr>
          <a:xfrm>
            <a:off x="10702926" y="4657714"/>
            <a:ext cx="524485" cy="33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/>
              <p:cNvSpPr txBox="1"/>
              <p:nvPr/>
            </p:nvSpPr>
            <p:spPr>
              <a:xfrm>
                <a:off x="10655955" y="4626005"/>
                <a:ext cx="4963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1" name="文本框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955" y="4626005"/>
                <a:ext cx="496335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2469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文本框 385"/>
          <p:cNvSpPr txBox="1"/>
          <p:nvPr/>
        </p:nvSpPr>
        <p:spPr>
          <a:xfrm>
            <a:off x="9437535" y="4034772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Attention</a:t>
            </a:r>
          </a:p>
          <a:p>
            <a:r>
              <a:rPr kumimoji="1" lang="en-US" altLang="zh-CN" b="1" dirty="0" smtClean="0"/>
              <a:t>Matrix</a:t>
            </a:r>
            <a:endParaRPr kumimoji="1" lang="zh-CN" altLang="en-US" b="1" dirty="0"/>
          </a:p>
        </p:txBody>
      </p:sp>
      <p:sp>
        <p:nvSpPr>
          <p:cNvPr id="390" name="文本框 389"/>
          <p:cNvSpPr txBox="1"/>
          <p:nvPr/>
        </p:nvSpPr>
        <p:spPr>
          <a:xfrm>
            <a:off x="1812487" y="1171846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/>
              <a:t>kernel_width</a:t>
            </a:r>
            <a:r>
              <a:rPr kumimoji="1" lang="en-US" altLang="zh-CN" sz="1200" b="1" dirty="0" smtClean="0"/>
              <a:t>=3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01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/>
          <p:cNvSpPr/>
          <p:nvPr/>
        </p:nvSpPr>
        <p:spPr>
          <a:xfrm rot="10800000">
            <a:off x="3559284" y="1579441"/>
            <a:ext cx="1680389" cy="651288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三角形 4"/>
          <p:cNvSpPr/>
          <p:nvPr/>
        </p:nvSpPr>
        <p:spPr>
          <a:xfrm rot="10800000">
            <a:off x="3045074" y="1582919"/>
            <a:ext cx="1641363" cy="638325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84161" y="2275760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67091" y="2275760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50021" y="2275760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32951" y="2275760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28581" y="53345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7231" y="53345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74467" y="547741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67" y="547741"/>
                <a:ext cx="48974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621848" y="54774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48" y="547741"/>
                <a:ext cx="49507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240648" y="54666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48" y="546669"/>
                <a:ext cx="4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13312" y="54666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cxnSp>
        <p:nvCxnSpPr>
          <p:cNvPr id="16" name="直线箭头连接符 15"/>
          <p:cNvCxnSpPr>
            <a:stCxn id="6" idx="2"/>
            <a:endCxn id="20" idx="0"/>
          </p:cNvCxnSpPr>
          <p:nvPr/>
        </p:nvCxnSpPr>
        <p:spPr>
          <a:xfrm>
            <a:off x="2275626" y="2447210"/>
            <a:ext cx="0" cy="6759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</p:cNvCxnSpPr>
          <p:nvPr/>
        </p:nvCxnSpPr>
        <p:spPr>
          <a:xfrm flipH="1">
            <a:off x="2858045" y="2447210"/>
            <a:ext cx="511" cy="666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2"/>
          </p:cNvCxnSpPr>
          <p:nvPr/>
        </p:nvCxnSpPr>
        <p:spPr>
          <a:xfrm flipH="1">
            <a:off x="3441288" y="2447210"/>
            <a:ext cx="198" cy="666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9" idx="2"/>
          </p:cNvCxnSpPr>
          <p:nvPr/>
        </p:nvCxnSpPr>
        <p:spPr>
          <a:xfrm flipH="1">
            <a:off x="4010434" y="2447210"/>
            <a:ext cx="13982" cy="6654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8416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6709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5002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732951" y="3123117"/>
            <a:ext cx="582930" cy="171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肘形连接符 25"/>
          <p:cNvCxnSpPr>
            <a:stCxn id="20" idx="2"/>
          </p:cNvCxnSpPr>
          <p:nvPr/>
        </p:nvCxnSpPr>
        <p:spPr>
          <a:xfrm rot="16200000" flipH="1">
            <a:off x="4319342" y="1250851"/>
            <a:ext cx="909303" cy="49967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77211" y="336152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682062" y="336152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72360" y="3361525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77211" y="3623461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82068" y="3623461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72360" y="3623461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77217" y="3885397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682074" y="388539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72366" y="388539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77211" y="414733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682068" y="4147333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72360" y="414733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77211" y="2810768"/>
            <a:ext cx="700085" cy="179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682062" y="2810768"/>
            <a:ext cx="700085" cy="179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272360" y="2810768"/>
            <a:ext cx="700085" cy="179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7624786" y="3006681"/>
            <a:ext cx="0" cy="361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8305823" y="3006681"/>
            <a:ext cx="1904" cy="361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9020199" y="3006681"/>
            <a:ext cx="0" cy="363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980240" y="104148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640624" y="104148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301008" y="104148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肘形连接符 48"/>
          <p:cNvCxnSpPr>
            <a:stCxn id="21" idx="2"/>
          </p:cNvCxnSpPr>
          <p:nvPr/>
        </p:nvCxnSpPr>
        <p:spPr>
          <a:xfrm rot="16200000" flipH="1">
            <a:off x="4741778" y="1411345"/>
            <a:ext cx="647367" cy="441381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2" idx="2"/>
          </p:cNvCxnSpPr>
          <p:nvPr/>
        </p:nvCxnSpPr>
        <p:spPr>
          <a:xfrm rot="16200000" flipH="1">
            <a:off x="5164208" y="1571845"/>
            <a:ext cx="385431" cy="38308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3" idx="2"/>
          </p:cNvCxnSpPr>
          <p:nvPr/>
        </p:nvCxnSpPr>
        <p:spPr>
          <a:xfrm rot="16200000" flipH="1">
            <a:off x="5586641" y="1732342"/>
            <a:ext cx="123495" cy="32479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7639074" y="4452133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8320111" y="4452133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9034487" y="4452133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991499" y="474740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696350" y="474740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86648" y="474740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肘形连接符 57"/>
          <p:cNvCxnSpPr>
            <a:stCxn id="40" idx="3"/>
            <a:endCxn id="56" idx="3"/>
          </p:cNvCxnSpPr>
          <p:nvPr/>
        </p:nvCxnSpPr>
        <p:spPr>
          <a:xfrm>
            <a:off x="9382147" y="2900351"/>
            <a:ext cx="19054" cy="1978026"/>
          </a:xfrm>
          <a:prstGeom prst="bentConnector3">
            <a:avLst>
              <a:gd name="adj1" fmla="val 816342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7639088" y="5028874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320125" y="5028874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9034501" y="5028874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429512" y="531626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12" y="5316261"/>
                <a:ext cx="46512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087547" y="532791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47" y="5327910"/>
                <a:ext cx="46512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8787635" y="531731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cxnSp>
        <p:nvCxnSpPr>
          <p:cNvPr id="65" name="直线箭头连接符 64"/>
          <p:cNvCxnSpPr/>
          <p:nvPr/>
        </p:nvCxnSpPr>
        <p:spPr>
          <a:xfrm>
            <a:off x="7620022" y="2491647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8301059" y="2491647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9015435" y="2491647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972445" y="2248796"/>
            <a:ext cx="704851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677296" y="2248796"/>
            <a:ext cx="704851" cy="165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72360" y="2248796"/>
            <a:ext cx="700085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844610" y="561565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610" y="561565"/>
                <a:ext cx="452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8413254" y="575853"/>
                <a:ext cx="4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54" y="575853"/>
                <a:ext cx="457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8946331" y="57585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9565131" y="57478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&lt;p&gt;</a:t>
            </a:r>
            <a:endParaRPr kumimoji="1" lang="zh-CN" altLang="en-US" b="1" dirty="0"/>
          </a:p>
        </p:txBody>
      </p:sp>
      <p:sp>
        <p:nvSpPr>
          <p:cNvPr id="79" name="矩形 78"/>
          <p:cNvSpPr/>
          <p:nvPr/>
        </p:nvSpPr>
        <p:spPr>
          <a:xfrm>
            <a:off x="7217919" y="1025909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7807380" y="1025909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673345" y="94757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Embedding</a:t>
            </a:r>
            <a:endParaRPr kumimoji="1" lang="zh-CN" altLang="en-US" b="1" dirty="0"/>
          </a:p>
        </p:txBody>
      </p:sp>
      <p:sp>
        <p:nvSpPr>
          <p:cNvPr id="82" name="矩形 81"/>
          <p:cNvSpPr/>
          <p:nvPr/>
        </p:nvSpPr>
        <p:spPr>
          <a:xfrm>
            <a:off x="5530761" y="1471261"/>
            <a:ext cx="1657336" cy="5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Convolutional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三角形 82"/>
          <p:cNvSpPr/>
          <p:nvPr/>
        </p:nvSpPr>
        <p:spPr>
          <a:xfrm rot="10800000">
            <a:off x="2491837" y="1582131"/>
            <a:ext cx="1557245" cy="630846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三角形 83"/>
          <p:cNvSpPr/>
          <p:nvPr/>
        </p:nvSpPr>
        <p:spPr>
          <a:xfrm rot="10800000">
            <a:off x="1812488" y="1573433"/>
            <a:ext cx="1469224" cy="644757"/>
          </a:xfrm>
          <a:prstGeom prst="triangle">
            <a:avLst>
              <a:gd name="adj" fmla="val 7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/>
          <p:cNvCxnSpPr/>
          <p:nvPr/>
        </p:nvCxnSpPr>
        <p:spPr>
          <a:xfrm>
            <a:off x="1753565" y="1494442"/>
            <a:ext cx="1528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1753565" y="1312406"/>
            <a:ext cx="0" cy="27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3273151" y="1299442"/>
            <a:ext cx="0" cy="27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三角形 87"/>
          <p:cNvSpPr/>
          <p:nvPr/>
        </p:nvSpPr>
        <p:spPr>
          <a:xfrm rot="10800000">
            <a:off x="8444986" y="1571852"/>
            <a:ext cx="1462418" cy="626343"/>
          </a:xfrm>
          <a:prstGeom prst="triangle">
            <a:avLst>
              <a:gd name="adj" fmla="val 648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三角形 88"/>
          <p:cNvSpPr/>
          <p:nvPr/>
        </p:nvSpPr>
        <p:spPr>
          <a:xfrm rot="10800000">
            <a:off x="7891750" y="1575666"/>
            <a:ext cx="1460620" cy="614266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三角形 89"/>
          <p:cNvSpPr/>
          <p:nvPr/>
        </p:nvSpPr>
        <p:spPr>
          <a:xfrm rot="10800000">
            <a:off x="7212400" y="1556048"/>
            <a:ext cx="1484434" cy="639095"/>
          </a:xfrm>
          <a:prstGeom prst="triangle">
            <a:avLst>
              <a:gd name="adj" fmla="val 7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箭头连接符 90"/>
          <p:cNvCxnSpPr/>
          <p:nvPr/>
        </p:nvCxnSpPr>
        <p:spPr>
          <a:xfrm>
            <a:off x="7196013" y="1401286"/>
            <a:ext cx="1528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/>
          <p:nvPr/>
        </p:nvCxnSpPr>
        <p:spPr>
          <a:xfrm>
            <a:off x="7206646" y="1313788"/>
            <a:ext cx="0" cy="19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/>
          <p:nvPr/>
        </p:nvCxnSpPr>
        <p:spPr>
          <a:xfrm>
            <a:off x="8726232" y="1313788"/>
            <a:ext cx="0" cy="18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419426" y="103385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956350" y="57106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&lt;EOS&gt;</a:t>
            </a:r>
            <a:endParaRPr kumimoji="1" lang="zh-CN" altLang="en-US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5626310" y="248668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GLU Layer</a:t>
            </a:r>
            <a:endParaRPr kumimoji="1" lang="zh-CN" altLang="en-US" b="1" dirty="0"/>
          </a:p>
        </p:txBody>
      </p:sp>
      <p:sp>
        <p:nvSpPr>
          <p:cNvPr id="97" name="矩形 96"/>
          <p:cNvSpPr/>
          <p:nvPr/>
        </p:nvSpPr>
        <p:spPr>
          <a:xfrm>
            <a:off x="4946701" y="1034366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/>
          <p:cNvCxnSpPr/>
          <p:nvPr/>
        </p:nvCxnSpPr>
        <p:spPr>
          <a:xfrm>
            <a:off x="3421976" y="1172450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/>
          <p:cNvCxnSpPr/>
          <p:nvPr/>
        </p:nvCxnSpPr>
        <p:spPr>
          <a:xfrm>
            <a:off x="4092993" y="1172450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/>
          <p:nvPr/>
        </p:nvCxnSpPr>
        <p:spPr>
          <a:xfrm>
            <a:off x="4738686" y="1172450"/>
            <a:ext cx="2080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/>
          <p:nvPr/>
        </p:nvCxnSpPr>
        <p:spPr>
          <a:xfrm>
            <a:off x="5399070" y="1080270"/>
            <a:ext cx="143315" cy="20428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4872289" y="3133878"/>
            <a:ext cx="1152119" cy="173904"/>
            <a:chOff x="4146118" y="2417527"/>
            <a:chExt cx="2331720" cy="171450"/>
          </a:xfrm>
        </p:grpSpPr>
        <p:sp>
          <p:nvSpPr>
            <p:cNvPr id="103" name="矩形 102"/>
            <p:cNvSpPr/>
            <p:nvPr/>
          </p:nvSpPr>
          <p:spPr>
            <a:xfrm>
              <a:off x="414611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72904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31197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894908" y="2417527"/>
              <a:ext cx="582930" cy="171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4506343" y="3074084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43" y="3074084"/>
                <a:ext cx="496335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/>
          <p:cNvCxnSpPr/>
          <p:nvPr/>
        </p:nvCxnSpPr>
        <p:spPr>
          <a:xfrm flipV="1">
            <a:off x="4348078" y="3208841"/>
            <a:ext cx="28803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0702926" y="4147334"/>
            <a:ext cx="524485" cy="33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10677221" y="4104992"/>
                <a:ext cx="4963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221" y="4104992"/>
                <a:ext cx="49633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35" r="-123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/>
          <p:cNvSpPr txBox="1"/>
          <p:nvPr/>
        </p:nvSpPr>
        <p:spPr>
          <a:xfrm>
            <a:off x="9437535" y="3524392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Attention</a:t>
            </a:r>
          </a:p>
          <a:p>
            <a:r>
              <a:rPr kumimoji="1" lang="en-US" altLang="zh-CN" b="1" dirty="0" smtClean="0"/>
              <a:t>Matrix</a:t>
            </a:r>
            <a:endParaRPr kumimoji="1" lang="zh-CN" altLang="en-US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812487" y="1267543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/>
              <a:t>kernel_width</a:t>
            </a:r>
            <a:r>
              <a:rPr kumimoji="1" lang="en-US" altLang="zh-CN" sz="1200" b="1" dirty="0" smtClean="0"/>
              <a:t>=3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49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41090" y="533453"/>
            <a:ext cx="7730502" cy="4828656"/>
            <a:chOff x="1518700" y="533453"/>
            <a:chExt cx="9708711" cy="5155959"/>
          </a:xfrm>
        </p:grpSpPr>
        <p:sp>
          <p:nvSpPr>
            <p:cNvPr id="4" name="三角形 3"/>
            <p:cNvSpPr/>
            <p:nvPr/>
          </p:nvSpPr>
          <p:spPr>
            <a:xfrm rot="10800000">
              <a:off x="3559284" y="1579441"/>
              <a:ext cx="1680389" cy="651288"/>
            </a:xfrm>
            <a:prstGeom prst="triangle">
              <a:avLst>
                <a:gd name="adj" fmla="val 7215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10800000">
              <a:off x="3045074" y="1582919"/>
              <a:ext cx="1641363" cy="638325"/>
            </a:xfrm>
            <a:prstGeom prst="triangle">
              <a:avLst>
                <a:gd name="adj" fmla="val 7215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84161" y="2275760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67091" y="2275760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50021" y="2275760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32951" y="2275760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28581" y="533453"/>
              <a:ext cx="745289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77230" y="533453"/>
              <a:ext cx="745289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974467" y="547741"/>
                  <a:ext cx="571590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467" y="547741"/>
                  <a:ext cx="571590" cy="3615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21849" y="547741"/>
                  <a:ext cx="577548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849" y="547741"/>
                  <a:ext cx="577548" cy="3615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240648" y="546669"/>
                  <a:ext cx="577548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48" y="546669"/>
                  <a:ext cx="577548" cy="3615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4813313" y="546669"/>
              <a:ext cx="1059350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&lt;EOS&gt;</a:t>
              </a:r>
              <a:endParaRPr kumimoji="1" lang="zh-CN" altLang="en-US" sz="1600" b="1" dirty="0"/>
            </a:p>
          </p:txBody>
        </p:sp>
        <p:cxnSp>
          <p:nvCxnSpPr>
            <p:cNvPr id="16" name="直线箭头连接符 15"/>
            <p:cNvCxnSpPr>
              <a:stCxn id="6" idx="2"/>
              <a:endCxn id="20" idx="0"/>
            </p:cNvCxnSpPr>
            <p:nvPr/>
          </p:nvCxnSpPr>
          <p:spPr>
            <a:xfrm>
              <a:off x="2275626" y="2447210"/>
              <a:ext cx="0" cy="67590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</p:cNvCxnSpPr>
            <p:nvPr/>
          </p:nvCxnSpPr>
          <p:spPr>
            <a:xfrm flipH="1">
              <a:off x="2858045" y="2447210"/>
              <a:ext cx="511" cy="66692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8" idx="2"/>
            </p:cNvCxnSpPr>
            <p:nvPr/>
          </p:nvCxnSpPr>
          <p:spPr>
            <a:xfrm flipH="1">
              <a:off x="3441288" y="2447210"/>
              <a:ext cx="198" cy="66692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9" idx="2"/>
            </p:cNvCxnSpPr>
            <p:nvPr/>
          </p:nvCxnSpPr>
          <p:spPr>
            <a:xfrm flipH="1">
              <a:off x="4010434" y="2447210"/>
              <a:ext cx="13982" cy="6654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984161" y="3123117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67091" y="3123117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150021" y="3123117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732951" y="3123117"/>
              <a:ext cx="582930" cy="171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" name="肘形连接符 25"/>
            <p:cNvCxnSpPr>
              <a:stCxn id="20" idx="2"/>
            </p:cNvCxnSpPr>
            <p:nvPr/>
          </p:nvCxnSpPr>
          <p:spPr>
            <a:xfrm rot="16200000" flipH="1">
              <a:off x="4319342" y="1250851"/>
              <a:ext cx="909303" cy="499673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977211" y="3361525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82062" y="3361525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272360" y="3361525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977211" y="3623461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682068" y="3623461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72360" y="3623461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977217" y="3885397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682074" y="3885397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272366" y="3885397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977211" y="4147333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682068" y="4147333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72360" y="4147333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977211" y="2810768"/>
              <a:ext cx="700085" cy="1791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82062" y="2810768"/>
              <a:ext cx="700085" cy="1791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72360" y="2810768"/>
              <a:ext cx="700085" cy="1791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" name="直线箭头连接符 41"/>
            <p:cNvCxnSpPr/>
            <p:nvPr/>
          </p:nvCxnSpPr>
          <p:spPr>
            <a:xfrm>
              <a:off x="7624786" y="3006681"/>
              <a:ext cx="0" cy="3611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8305823" y="3006681"/>
              <a:ext cx="1904" cy="3611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9020199" y="3006681"/>
              <a:ext cx="0" cy="3634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980240" y="104148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640624" y="104148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301008" y="104148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9" name="肘形连接符 48"/>
            <p:cNvCxnSpPr>
              <a:stCxn id="21" idx="2"/>
            </p:cNvCxnSpPr>
            <p:nvPr/>
          </p:nvCxnSpPr>
          <p:spPr>
            <a:xfrm rot="16200000" flipH="1">
              <a:off x="4741778" y="1411345"/>
              <a:ext cx="647367" cy="441381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22" idx="2"/>
            </p:cNvCxnSpPr>
            <p:nvPr/>
          </p:nvCxnSpPr>
          <p:spPr>
            <a:xfrm rot="16200000" flipH="1">
              <a:off x="5164208" y="1571845"/>
              <a:ext cx="385431" cy="383087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23" idx="2"/>
            </p:cNvCxnSpPr>
            <p:nvPr/>
          </p:nvCxnSpPr>
          <p:spPr>
            <a:xfrm rot="16200000" flipH="1">
              <a:off x="5586641" y="1732342"/>
              <a:ext cx="123495" cy="324794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/>
            <p:nvPr/>
          </p:nvCxnSpPr>
          <p:spPr>
            <a:xfrm>
              <a:off x="7639074" y="4452133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/>
            <p:nvPr/>
          </p:nvCxnSpPr>
          <p:spPr>
            <a:xfrm>
              <a:off x="8320111" y="4452133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/>
            <p:nvPr/>
          </p:nvCxnSpPr>
          <p:spPr>
            <a:xfrm>
              <a:off x="9034487" y="4452133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991499" y="4747409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696350" y="4747409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286648" y="4747409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8" name="肘形连接符 57"/>
            <p:cNvCxnSpPr>
              <a:stCxn id="40" idx="3"/>
              <a:endCxn id="56" idx="3"/>
            </p:cNvCxnSpPr>
            <p:nvPr/>
          </p:nvCxnSpPr>
          <p:spPr>
            <a:xfrm>
              <a:off x="9382147" y="2900351"/>
              <a:ext cx="19054" cy="1978026"/>
            </a:xfrm>
            <a:prstGeom prst="bentConnector3">
              <a:avLst>
                <a:gd name="adj1" fmla="val 8163425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7639088" y="5028874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/>
            <p:nvPr/>
          </p:nvCxnSpPr>
          <p:spPr>
            <a:xfrm>
              <a:off x="8320125" y="5028874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/>
            <p:nvPr/>
          </p:nvCxnSpPr>
          <p:spPr>
            <a:xfrm>
              <a:off x="9034501" y="5028874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429512" y="5316261"/>
                  <a:ext cx="545256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12" y="5316261"/>
                  <a:ext cx="545256" cy="3615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8087547" y="5327910"/>
                  <a:ext cx="545256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547" y="5327910"/>
                  <a:ext cx="545256" cy="36150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文本框 63"/>
            <p:cNvSpPr txBox="1"/>
            <p:nvPr/>
          </p:nvSpPr>
          <p:spPr>
            <a:xfrm>
              <a:off x="8787635" y="5317313"/>
              <a:ext cx="1059350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&lt;EOS&gt;</a:t>
              </a:r>
              <a:endParaRPr kumimoji="1" lang="zh-CN" altLang="en-US" sz="1600" b="1" dirty="0"/>
            </a:p>
          </p:txBody>
        </p:sp>
        <p:cxnSp>
          <p:nvCxnSpPr>
            <p:cNvPr id="65" name="直线箭头连接符 64"/>
            <p:cNvCxnSpPr/>
            <p:nvPr/>
          </p:nvCxnSpPr>
          <p:spPr>
            <a:xfrm>
              <a:off x="7620022" y="2491647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/>
            <p:nvPr/>
          </p:nvCxnSpPr>
          <p:spPr>
            <a:xfrm>
              <a:off x="8301059" y="2491647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/>
            <p:nvPr/>
          </p:nvCxnSpPr>
          <p:spPr>
            <a:xfrm>
              <a:off x="9015435" y="2491647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972445" y="2248796"/>
              <a:ext cx="704851" cy="165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677296" y="2248796"/>
              <a:ext cx="704851" cy="1655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72360" y="2248796"/>
              <a:ext cx="700085" cy="165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844610" y="561565"/>
                  <a:ext cx="528587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610" y="561565"/>
                  <a:ext cx="528587" cy="36150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8413253" y="575853"/>
                  <a:ext cx="534546" cy="3615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253" y="575853"/>
                  <a:ext cx="534546" cy="3615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文本框 76"/>
            <p:cNvSpPr txBox="1"/>
            <p:nvPr/>
          </p:nvSpPr>
          <p:spPr>
            <a:xfrm>
              <a:off x="8946331" y="575853"/>
              <a:ext cx="745289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9565131" y="574780"/>
              <a:ext cx="745289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7217919" y="1025909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807380" y="1025909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582766" y="947573"/>
              <a:ext cx="1518103" cy="352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Embedding</a:t>
              </a:r>
              <a:endParaRPr kumimoji="1" lang="zh-CN" altLang="en-US" sz="1600" b="1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5365785" y="1516675"/>
              <a:ext cx="2063726" cy="515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smtClean="0">
                  <a:solidFill>
                    <a:schemeClr val="tx1"/>
                  </a:solidFill>
                </a:rPr>
                <a:t>Convolutional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三角形 82"/>
            <p:cNvSpPr/>
            <p:nvPr/>
          </p:nvSpPr>
          <p:spPr>
            <a:xfrm rot="10800000">
              <a:off x="2491837" y="1582131"/>
              <a:ext cx="1557245" cy="630846"/>
            </a:xfrm>
            <a:prstGeom prst="triangle">
              <a:avLst>
                <a:gd name="adj" fmla="val 72155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三角形 83"/>
            <p:cNvSpPr/>
            <p:nvPr/>
          </p:nvSpPr>
          <p:spPr>
            <a:xfrm rot="10800000">
              <a:off x="1812488" y="1573433"/>
              <a:ext cx="1469224" cy="644757"/>
            </a:xfrm>
            <a:prstGeom prst="triangle">
              <a:avLst>
                <a:gd name="adj" fmla="val 7088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箭头连接符 84"/>
            <p:cNvCxnSpPr/>
            <p:nvPr/>
          </p:nvCxnSpPr>
          <p:spPr>
            <a:xfrm>
              <a:off x="1753565" y="1494442"/>
              <a:ext cx="15281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/>
            <p:cNvCxnSpPr/>
            <p:nvPr/>
          </p:nvCxnSpPr>
          <p:spPr>
            <a:xfrm>
              <a:off x="1753565" y="1312406"/>
              <a:ext cx="0" cy="279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/>
            <p:cNvCxnSpPr/>
            <p:nvPr/>
          </p:nvCxnSpPr>
          <p:spPr>
            <a:xfrm>
              <a:off x="3273151" y="1299442"/>
              <a:ext cx="0" cy="279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三角形 87"/>
            <p:cNvSpPr/>
            <p:nvPr/>
          </p:nvSpPr>
          <p:spPr>
            <a:xfrm rot="10800000">
              <a:off x="8444986" y="1571852"/>
              <a:ext cx="1462418" cy="626343"/>
            </a:xfrm>
            <a:prstGeom prst="triangle">
              <a:avLst>
                <a:gd name="adj" fmla="val 6482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三角形 88"/>
            <p:cNvSpPr/>
            <p:nvPr/>
          </p:nvSpPr>
          <p:spPr>
            <a:xfrm rot="10800000">
              <a:off x="7891750" y="1575666"/>
              <a:ext cx="1460620" cy="614266"/>
            </a:xfrm>
            <a:prstGeom prst="triangle">
              <a:avLst>
                <a:gd name="adj" fmla="val 72155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三角形 89"/>
            <p:cNvSpPr/>
            <p:nvPr/>
          </p:nvSpPr>
          <p:spPr>
            <a:xfrm rot="10800000">
              <a:off x="7212400" y="1556048"/>
              <a:ext cx="1484434" cy="639095"/>
            </a:xfrm>
            <a:prstGeom prst="triangle">
              <a:avLst>
                <a:gd name="adj" fmla="val 7088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1" name="直线箭头连接符 90"/>
            <p:cNvCxnSpPr/>
            <p:nvPr/>
          </p:nvCxnSpPr>
          <p:spPr>
            <a:xfrm>
              <a:off x="7196013" y="1401286"/>
              <a:ext cx="15281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>
            <a:xfrm>
              <a:off x="7206646" y="1313788"/>
              <a:ext cx="0" cy="196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8726232" y="1313788"/>
              <a:ext cx="0" cy="183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8419426" y="103385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956351" y="571060"/>
              <a:ext cx="1059350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&lt;EOS&gt;</a:t>
              </a:r>
              <a:endParaRPr kumimoji="1" lang="zh-CN" altLang="en-US" sz="1600" b="1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626310" y="2486687"/>
              <a:ext cx="1369843" cy="352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GLU Layer</a:t>
              </a:r>
              <a:endParaRPr kumimoji="1" lang="zh-CN" altLang="en-US" sz="1600" b="1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4946701" y="1034366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8" name="直线连接符 97"/>
            <p:cNvCxnSpPr/>
            <p:nvPr/>
          </p:nvCxnSpPr>
          <p:spPr>
            <a:xfrm>
              <a:off x="3421976" y="1172450"/>
              <a:ext cx="2080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/>
            <p:nvPr/>
          </p:nvCxnSpPr>
          <p:spPr>
            <a:xfrm>
              <a:off x="4092993" y="1172450"/>
              <a:ext cx="2080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>
              <a:off x="4738686" y="1172450"/>
              <a:ext cx="2080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/>
            <p:nvPr/>
          </p:nvCxnSpPr>
          <p:spPr>
            <a:xfrm>
              <a:off x="5399070" y="1080270"/>
              <a:ext cx="143315" cy="204284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 101"/>
            <p:cNvGrpSpPr/>
            <p:nvPr/>
          </p:nvGrpSpPr>
          <p:grpSpPr>
            <a:xfrm>
              <a:off x="4872289" y="3133878"/>
              <a:ext cx="1152119" cy="173904"/>
              <a:chOff x="4146118" y="2417527"/>
              <a:chExt cx="2331720" cy="17145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146118" y="2417527"/>
                <a:ext cx="582930" cy="171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4729048" y="2417527"/>
                <a:ext cx="582930" cy="171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5311978" y="2417527"/>
                <a:ext cx="582930" cy="171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894908" y="2417527"/>
                <a:ext cx="582930" cy="171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4506343" y="3074084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343" y="3074084"/>
                  <a:ext cx="4963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线箭头连接符 107"/>
            <p:cNvCxnSpPr/>
            <p:nvPr/>
          </p:nvCxnSpPr>
          <p:spPr>
            <a:xfrm flipV="1">
              <a:off x="4348078" y="3208841"/>
              <a:ext cx="288030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10702926" y="4147334"/>
              <a:ext cx="524485" cy="33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10677221" y="4104992"/>
                  <a:ext cx="49633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221" y="4104992"/>
                  <a:ext cx="49633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r="-1538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文本框 112"/>
            <p:cNvSpPr txBox="1"/>
            <p:nvPr/>
          </p:nvSpPr>
          <p:spPr>
            <a:xfrm>
              <a:off x="9437536" y="3524392"/>
              <a:ext cx="1299615" cy="609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Attention</a:t>
              </a:r>
            </a:p>
            <a:p>
              <a:r>
                <a:rPr kumimoji="1" lang="en-US" altLang="zh-CN" sz="1600" b="1" dirty="0" smtClean="0"/>
                <a:t>Matrix</a:t>
              </a:r>
              <a:endParaRPr kumimoji="1" lang="zh-CN" altLang="en-US" sz="1600" b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518700" y="1199421"/>
              <a:ext cx="2041794" cy="361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 smtClean="0"/>
                <a:t>kernel_width</a:t>
              </a:r>
              <a:r>
                <a:rPr kumimoji="1" lang="en-US" altLang="zh-CN" sz="1600" b="1" dirty="0" smtClean="0"/>
                <a:t>=3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001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4479091" y="453114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183942" y="4531147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3774240" y="4531147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479091" y="4793083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183948" y="479308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774240" y="4793083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479097" y="5055019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183954" y="5055019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774246" y="5055019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4479091" y="531695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183948" y="5316955"/>
            <a:ext cx="704851" cy="261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774240" y="5316955"/>
            <a:ext cx="704851" cy="2619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4479091" y="372519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183942" y="372519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774240" y="3725199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箭头连接符 128"/>
          <p:cNvCxnSpPr/>
          <p:nvPr/>
        </p:nvCxnSpPr>
        <p:spPr>
          <a:xfrm>
            <a:off x="4126666" y="4016808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/>
          <p:nvPr/>
        </p:nvCxnSpPr>
        <p:spPr>
          <a:xfrm>
            <a:off x="4807703" y="4016808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/>
          <p:nvPr/>
        </p:nvCxnSpPr>
        <p:spPr>
          <a:xfrm>
            <a:off x="5522079" y="4016808"/>
            <a:ext cx="0" cy="514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/>
          <p:nvPr/>
        </p:nvCxnSpPr>
        <p:spPr>
          <a:xfrm>
            <a:off x="4140954" y="5621755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>
            <a:off x="4821991" y="5621755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>
            <a:off x="5536367" y="5621755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493379" y="5917031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5198230" y="5917031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3788528" y="5917031"/>
            <a:ext cx="704851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肘形连接符 144"/>
          <p:cNvCxnSpPr/>
          <p:nvPr/>
        </p:nvCxnSpPr>
        <p:spPr>
          <a:xfrm>
            <a:off x="5888793" y="3856167"/>
            <a:ext cx="14288" cy="2191832"/>
          </a:xfrm>
          <a:prstGeom prst="bentConnector3">
            <a:avLst>
              <a:gd name="adj1" fmla="val 106298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4140968" y="6262294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/>
          <p:nvPr/>
        </p:nvCxnSpPr>
        <p:spPr>
          <a:xfrm>
            <a:off x="4822005" y="6262294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/>
          <p:nvPr/>
        </p:nvCxnSpPr>
        <p:spPr>
          <a:xfrm>
            <a:off x="5536381" y="6262294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3931392" y="6485883"/>
                <a:ext cx="434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392" y="6485883"/>
                <a:ext cx="434158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4589427" y="6497532"/>
                <a:ext cx="434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27" y="6497532"/>
                <a:ext cx="43415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/>
          <p:cNvSpPr txBox="1"/>
          <p:nvPr/>
        </p:nvSpPr>
        <p:spPr>
          <a:xfrm>
            <a:off x="5215084" y="648693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&lt;EOS&gt;</a:t>
            </a:r>
            <a:endParaRPr kumimoji="1" lang="zh-CN" altLang="en-US" sz="1600" b="1" dirty="0"/>
          </a:p>
        </p:txBody>
      </p:sp>
      <p:cxnSp>
        <p:nvCxnSpPr>
          <p:cNvPr id="158" name="直线箭头连接符 157"/>
          <p:cNvCxnSpPr/>
          <p:nvPr/>
        </p:nvCxnSpPr>
        <p:spPr>
          <a:xfrm>
            <a:off x="4121902" y="3448609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/>
          <p:nvPr/>
        </p:nvCxnSpPr>
        <p:spPr>
          <a:xfrm>
            <a:off x="4802939" y="3448609"/>
            <a:ext cx="6668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/>
          <p:nvPr/>
        </p:nvCxnSpPr>
        <p:spPr>
          <a:xfrm>
            <a:off x="5517315" y="3448609"/>
            <a:ext cx="0" cy="266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4474325" y="3216391"/>
            <a:ext cx="704851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5179176" y="3216391"/>
            <a:ext cx="704851" cy="1655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3774240" y="3216391"/>
            <a:ext cx="700085" cy="165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/>
              <p:cNvSpPr txBox="1"/>
              <p:nvPr/>
            </p:nvSpPr>
            <p:spPr>
              <a:xfrm>
                <a:off x="4399655" y="827397"/>
                <a:ext cx="420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/>
              </a:p>
            </p:txBody>
          </p:sp>
        </mc:Choice>
        <mc:Fallback xmlns="">
          <p:sp>
            <p:nvSpPr>
              <p:cNvPr id="172" name="文本框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55" y="827397"/>
                <a:ext cx="42088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4978932" y="841685"/>
                <a:ext cx="425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2" y="841685"/>
                <a:ext cx="42562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文本框 173"/>
          <p:cNvSpPr txBox="1"/>
          <p:nvPr/>
        </p:nvSpPr>
        <p:spPr>
          <a:xfrm>
            <a:off x="5512009" y="841685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&lt;p&gt;</a:t>
            </a:r>
            <a:endParaRPr kumimoji="1" lang="zh-CN" altLang="en-US" sz="1600" b="1" dirty="0"/>
          </a:p>
        </p:txBody>
      </p:sp>
      <p:sp>
        <p:nvSpPr>
          <p:cNvPr id="176" name="文本框 175"/>
          <p:cNvSpPr txBox="1"/>
          <p:nvPr/>
        </p:nvSpPr>
        <p:spPr>
          <a:xfrm>
            <a:off x="6130809" y="84061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&lt;p&gt;</a:t>
            </a:r>
            <a:endParaRPr kumimoji="1" lang="zh-CN" altLang="en-US" sz="1600" b="1" dirty="0"/>
          </a:p>
        </p:txBody>
      </p:sp>
      <p:sp>
        <p:nvSpPr>
          <p:cNvPr id="177" name="矩形 176"/>
          <p:cNvSpPr/>
          <p:nvPr/>
        </p:nvSpPr>
        <p:spPr>
          <a:xfrm>
            <a:off x="3719799" y="1249209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309260" y="1249209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文本框 181"/>
          <p:cNvSpPr txBox="1"/>
          <p:nvPr/>
        </p:nvSpPr>
        <p:spPr>
          <a:xfrm>
            <a:off x="2298941" y="1223823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Embedding</a:t>
            </a:r>
            <a:endParaRPr kumimoji="1" lang="zh-CN" altLang="en-US" sz="1600" b="1" dirty="0"/>
          </a:p>
        </p:txBody>
      </p:sp>
      <p:sp>
        <p:nvSpPr>
          <p:cNvPr id="183" name="矩形 182"/>
          <p:cNvSpPr/>
          <p:nvPr/>
        </p:nvSpPr>
        <p:spPr>
          <a:xfrm>
            <a:off x="2042449" y="2545192"/>
            <a:ext cx="1657336" cy="5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 smtClean="0">
                <a:solidFill>
                  <a:schemeClr val="tx1"/>
                </a:solidFill>
              </a:rPr>
              <a:t>Convolutional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4" name="三角形 183"/>
          <p:cNvSpPr/>
          <p:nvPr/>
        </p:nvSpPr>
        <p:spPr>
          <a:xfrm rot="10800000">
            <a:off x="5000032" y="2651117"/>
            <a:ext cx="1509008" cy="557206"/>
          </a:xfrm>
          <a:prstGeom prst="triangle">
            <a:avLst>
              <a:gd name="adj" fmla="val 648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三角形 184"/>
          <p:cNvSpPr/>
          <p:nvPr/>
        </p:nvSpPr>
        <p:spPr>
          <a:xfrm rot="10800000">
            <a:off x="4446797" y="2658818"/>
            <a:ext cx="1437230" cy="541241"/>
          </a:xfrm>
          <a:prstGeom prst="triangle">
            <a:avLst>
              <a:gd name="adj" fmla="val 72155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三角形 185"/>
          <p:cNvSpPr/>
          <p:nvPr/>
        </p:nvSpPr>
        <p:spPr>
          <a:xfrm rot="10800000">
            <a:off x="3767447" y="2642153"/>
            <a:ext cx="1460663" cy="563118"/>
          </a:xfrm>
          <a:prstGeom prst="triangle">
            <a:avLst>
              <a:gd name="adj" fmla="val 7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7" name="直线箭头连接符 186"/>
          <p:cNvCxnSpPr/>
          <p:nvPr/>
        </p:nvCxnSpPr>
        <p:spPr>
          <a:xfrm>
            <a:off x="3708526" y="2581540"/>
            <a:ext cx="152814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708526" y="2483410"/>
            <a:ext cx="0" cy="196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/>
          <p:cNvCxnSpPr/>
          <p:nvPr/>
        </p:nvCxnSpPr>
        <p:spPr>
          <a:xfrm>
            <a:off x="5228112" y="2483410"/>
            <a:ext cx="0" cy="183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4921306" y="1257152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3490129" y="83689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&lt;EOS&gt;</a:t>
            </a:r>
            <a:endParaRPr kumimoji="1" lang="zh-CN" altLang="en-US" sz="1600" b="1" dirty="0"/>
          </a:p>
        </p:txBody>
      </p:sp>
      <p:sp>
        <p:nvSpPr>
          <p:cNvPr id="192" name="文本框 191"/>
          <p:cNvSpPr txBox="1"/>
          <p:nvPr/>
        </p:nvSpPr>
        <p:spPr>
          <a:xfrm>
            <a:off x="2283491" y="337788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GLU Layer</a:t>
            </a:r>
            <a:endParaRPr kumimoji="1" lang="zh-CN" altLang="en-US" sz="1600" b="1" dirty="0"/>
          </a:p>
        </p:txBody>
      </p:sp>
      <p:sp>
        <p:nvSpPr>
          <p:cNvPr id="193" name="矩形 192"/>
          <p:cNvSpPr/>
          <p:nvPr/>
        </p:nvSpPr>
        <p:spPr>
          <a:xfrm>
            <a:off x="7204806" y="5316956"/>
            <a:ext cx="460401" cy="26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/>
              <p:cNvSpPr txBox="1"/>
              <p:nvPr/>
            </p:nvSpPr>
            <p:spPr>
              <a:xfrm>
                <a:off x="7168468" y="5295880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468" y="5295880"/>
                <a:ext cx="49633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文本框 194"/>
          <p:cNvSpPr txBox="1"/>
          <p:nvPr/>
        </p:nvSpPr>
        <p:spPr>
          <a:xfrm>
            <a:off x="5939415" y="469401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Attention</a:t>
            </a:r>
          </a:p>
          <a:p>
            <a:r>
              <a:rPr kumimoji="1" lang="en-US" altLang="zh-CN" sz="1600" b="1" dirty="0" smtClean="0"/>
              <a:t>Matrix</a:t>
            </a:r>
            <a:endParaRPr kumimoji="1" lang="zh-CN" altLang="en-US" sz="16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3654639" y="2292282"/>
            <a:ext cx="161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 smtClean="0"/>
              <a:t>kernel_width</a:t>
            </a:r>
            <a:r>
              <a:rPr kumimoji="1" lang="en-US" altLang="zh-CN" sz="1600" b="1" dirty="0" smtClean="0"/>
              <a:t>=3</a:t>
            </a:r>
            <a:endParaRPr kumimoji="1" lang="zh-CN" altLang="en-US" sz="1600" b="1" dirty="0"/>
          </a:p>
        </p:txBody>
      </p:sp>
      <p:sp>
        <p:nvSpPr>
          <p:cNvPr id="197" name="矩形 196"/>
          <p:cNvSpPr/>
          <p:nvPr/>
        </p:nvSpPr>
        <p:spPr>
          <a:xfrm>
            <a:off x="5550655" y="1258919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6193943" y="1258741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569173" y="125799"/>
            <a:ext cx="861717" cy="3156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9542" y="221346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/>
              <a:t>Length Embedding</a:t>
            </a:r>
            <a:endParaRPr kumimoji="1" lang="zh-CN" altLang="en-US" sz="1600" b="1" dirty="0"/>
          </a:p>
        </p:txBody>
      </p:sp>
      <p:sp>
        <p:nvSpPr>
          <p:cNvPr id="199" name="矩形 198"/>
          <p:cNvSpPr/>
          <p:nvPr/>
        </p:nvSpPr>
        <p:spPr>
          <a:xfrm>
            <a:off x="3722419" y="2114145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4311880" y="2114145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4923926" y="2122088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5553275" y="2123855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6196563" y="2123677"/>
            <a:ext cx="452369" cy="2619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肘形连接符 46"/>
          <p:cNvCxnSpPr>
            <a:stCxn id="2" idx="3"/>
          </p:cNvCxnSpPr>
          <p:nvPr/>
        </p:nvCxnSpPr>
        <p:spPr>
          <a:xfrm>
            <a:off x="5430890" y="283616"/>
            <a:ext cx="1565333" cy="1492064"/>
          </a:xfrm>
          <a:prstGeom prst="bentConnector3">
            <a:avLst>
              <a:gd name="adj1" fmla="val 10298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rot="16200000" flipH="1">
            <a:off x="5031883" y="760324"/>
            <a:ext cx="1372244" cy="749869"/>
          </a:xfrm>
          <a:prstGeom prst="bentConnector3">
            <a:avLst>
              <a:gd name="adj1" fmla="val 22106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198" idx="2"/>
          </p:cNvCxnSpPr>
          <p:nvPr/>
        </p:nvCxnSpPr>
        <p:spPr>
          <a:xfrm rot="16200000" flipH="1">
            <a:off x="6462130" y="1478674"/>
            <a:ext cx="300705" cy="384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/>
              <p:cNvSpPr txBox="1"/>
              <p:nvPr/>
            </p:nvSpPr>
            <p:spPr>
              <a:xfrm>
                <a:off x="6661500" y="1651658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⨂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33" name="文本框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00" y="1651658"/>
                <a:ext cx="496335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曲线连接符 67"/>
          <p:cNvCxnSpPr>
            <a:stCxn id="233" idx="2"/>
            <a:endCxn id="207" idx="0"/>
          </p:cNvCxnSpPr>
          <p:nvPr/>
        </p:nvCxnSpPr>
        <p:spPr>
          <a:xfrm rot="5400000">
            <a:off x="6568698" y="1782707"/>
            <a:ext cx="195020" cy="48692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曲线连接符 234"/>
          <p:cNvCxnSpPr/>
          <p:nvPr/>
        </p:nvCxnSpPr>
        <p:spPr>
          <a:xfrm rot="16200000" flipH="1">
            <a:off x="5694306" y="1583714"/>
            <a:ext cx="306272" cy="183949"/>
          </a:xfrm>
          <a:prstGeom prst="curvedConnector3">
            <a:avLst>
              <a:gd name="adj1" fmla="val 881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/>
              <p:cNvSpPr txBox="1"/>
              <p:nvPr/>
            </p:nvSpPr>
            <p:spPr>
              <a:xfrm>
                <a:off x="5762181" y="1709481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⨂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40" name="文本框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81" y="1709481"/>
                <a:ext cx="496335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曲线连接符 241"/>
          <p:cNvCxnSpPr>
            <a:endCxn id="205" idx="0"/>
          </p:cNvCxnSpPr>
          <p:nvPr/>
        </p:nvCxnSpPr>
        <p:spPr>
          <a:xfrm rot="10800000" flipV="1">
            <a:off x="5779460" y="1932987"/>
            <a:ext cx="260326" cy="19086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/>
          <p:nvPr/>
        </p:nvCxnSpPr>
        <p:spPr>
          <a:xfrm rot="16200000" flipH="1">
            <a:off x="4564277" y="817130"/>
            <a:ext cx="1267586" cy="517934"/>
          </a:xfrm>
          <a:prstGeom prst="bentConnector3">
            <a:avLst>
              <a:gd name="adj1" fmla="val 30708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曲线连接符 251"/>
          <p:cNvCxnSpPr/>
          <p:nvPr/>
        </p:nvCxnSpPr>
        <p:spPr>
          <a:xfrm rot="16200000" flipH="1">
            <a:off x="5064097" y="1596184"/>
            <a:ext cx="306272" cy="183949"/>
          </a:xfrm>
          <a:prstGeom prst="curvedConnector3">
            <a:avLst>
              <a:gd name="adj1" fmla="val 881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/>
              <p:cNvSpPr txBox="1"/>
              <p:nvPr/>
            </p:nvSpPr>
            <p:spPr>
              <a:xfrm>
                <a:off x="5160849" y="1649573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⨂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49" y="1649573"/>
                <a:ext cx="496335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曲线连接符 253"/>
          <p:cNvCxnSpPr>
            <a:endCxn id="204" idx="0"/>
          </p:cNvCxnSpPr>
          <p:nvPr/>
        </p:nvCxnSpPr>
        <p:spPr>
          <a:xfrm rot="10800000" flipV="1">
            <a:off x="5150112" y="1873082"/>
            <a:ext cx="258905" cy="2490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肘形连接符 256"/>
          <p:cNvCxnSpPr/>
          <p:nvPr/>
        </p:nvCxnSpPr>
        <p:spPr>
          <a:xfrm rot="5400000">
            <a:off x="4177276" y="1092719"/>
            <a:ext cx="1316635" cy="43314"/>
          </a:xfrm>
          <a:prstGeom prst="bentConnector3">
            <a:avLst>
              <a:gd name="adj1" fmla="val 50000"/>
            </a:avLst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曲线连接符 271"/>
          <p:cNvCxnSpPr/>
          <p:nvPr/>
        </p:nvCxnSpPr>
        <p:spPr>
          <a:xfrm rot="16200000" flipH="1">
            <a:off x="4462379" y="1577269"/>
            <a:ext cx="306272" cy="183949"/>
          </a:xfrm>
          <a:prstGeom prst="curvedConnector3">
            <a:avLst>
              <a:gd name="adj1" fmla="val 881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/>
              <p:cNvSpPr txBox="1"/>
              <p:nvPr/>
            </p:nvSpPr>
            <p:spPr>
              <a:xfrm>
                <a:off x="4537173" y="1685697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⨂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77" name="文本框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73" y="1685697"/>
                <a:ext cx="496335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曲线连接符 279"/>
          <p:cNvCxnSpPr/>
          <p:nvPr/>
        </p:nvCxnSpPr>
        <p:spPr>
          <a:xfrm rot="5400000">
            <a:off x="4575346" y="1904149"/>
            <a:ext cx="151449" cy="24727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" idx="1"/>
          </p:cNvCxnSpPr>
          <p:nvPr/>
        </p:nvCxnSpPr>
        <p:spPr>
          <a:xfrm rot="10800000" flipV="1">
            <a:off x="4243693" y="283615"/>
            <a:ext cx="325480" cy="1425867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曲线连接符 283"/>
          <p:cNvCxnSpPr/>
          <p:nvPr/>
        </p:nvCxnSpPr>
        <p:spPr>
          <a:xfrm rot="16200000" flipH="1">
            <a:off x="3840057" y="1572307"/>
            <a:ext cx="306272" cy="183949"/>
          </a:xfrm>
          <a:prstGeom prst="curvedConnector3">
            <a:avLst>
              <a:gd name="adj1" fmla="val 881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/>
              <p:cNvSpPr txBox="1"/>
              <p:nvPr/>
            </p:nvSpPr>
            <p:spPr>
              <a:xfrm>
                <a:off x="3924594" y="1635999"/>
                <a:ext cx="49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⨂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285" name="文本框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94" y="1635999"/>
                <a:ext cx="496335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曲线连接符 285"/>
          <p:cNvCxnSpPr>
            <a:endCxn id="199" idx="0"/>
          </p:cNvCxnSpPr>
          <p:nvPr/>
        </p:nvCxnSpPr>
        <p:spPr>
          <a:xfrm rot="5400000">
            <a:off x="3917681" y="1902397"/>
            <a:ext cx="242671" cy="18082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组合 223"/>
          <p:cNvGrpSpPr/>
          <p:nvPr/>
        </p:nvGrpSpPr>
        <p:grpSpPr>
          <a:xfrm>
            <a:off x="1131677" y="170247"/>
            <a:ext cx="9996571" cy="6071318"/>
            <a:chOff x="1096365" y="659191"/>
            <a:chExt cx="7664713" cy="4733219"/>
          </a:xfrm>
        </p:grpSpPr>
        <p:sp>
          <p:nvSpPr>
            <p:cNvPr id="113" name="矩形 112"/>
            <p:cNvSpPr/>
            <p:nvPr/>
          </p:nvSpPr>
          <p:spPr>
            <a:xfrm rot="16200000">
              <a:off x="5692949" y="3361913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 rot="16200000">
              <a:off x="5692949" y="2657062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rot="16200000">
              <a:off x="5692949" y="4066764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 rot="16200000">
              <a:off x="5954885" y="3361913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5954885" y="2657056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6200000">
              <a:off x="5954885" y="4066764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rot="16200000">
              <a:off x="6216821" y="3361907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16200000">
              <a:off x="6216821" y="2657050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rot="16200000">
              <a:off x="6216821" y="4066758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16200000">
              <a:off x="6478757" y="3361913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6200000">
              <a:off x="6478757" y="2657056"/>
              <a:ext cx="704851" cy="261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6478757" y="4066764"/>
              <a:ext cx="704851" cy="26193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rot="16200000">
              <a:off x="4887001" y="3361913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rot="16200000">
              <a:off x="4887001" y="2657062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rot="16200000">
              <a:off x="4887001" y="4066764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9" name="直线箭头连接符 128"/>
            <p:cNvCxnSpPr/>
            <p:nvPr/>
          </p:nvCxnSpPr>
          <p:spPr>
            <a:xfrm rot="16200000">
              <a:off x="5657237" y="3940562"/>
              <a:ext cx="0" cy="5143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/>
            <p:cNvCxnSpPr/>
            <p:nvPr/>
          </p:nvCxnSpPr>
          <p:spPr>
            <a:xfrm rot="16200000">
              <a:off x="5657237" y="3259525"/>
              <a:ext cx="0" cy="5143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/>
            <p:cNvCxnSpPr/>
            <p:nvPr/>
          </p:nvCxnSpPr>
          <p:spPr>
            <a:xfrm rot="16200000">
              <a:off x="5657237" y="2545149"/>
              <a:ext cx="0" cy="5143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/>
            <p:nvPr/>
          </p:nvCxnSpPr>
          <p:spPr>
            <a:xfrm rot="16200000">
              <a:off x="7138367" y="4050092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/>
            <p:cNvCxnSpPr/>
            <p:nvPr/>
          </p:nvCxnSpPr>
          <p:spPr>
            <a:xfrm rot="16200000">
              <a:off x="7135033" y="3365721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/>
            <p:nvPr/>
          </p:nvCxnSpPr>
          <p:spPr>
            <a:xfrm rot="16200000">
              <a:off x="7138367" y="2654679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/>
            <p:cNvSpPr/>
            <p:nvPr/>
          </p:nvSpPr>
          <p:spPr>
            <a:xfrm rot="16200000">
              <a:off x="7078833" y="3347625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7078833" y="2642774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7078833" y="4052476"/>
              <a:ext cx="704851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5" name="肘形连接符 144"/>
            <p:cNvCxnSpPr/>
            <p:nvPr/>
          </p:nvCxnSpPr>
          <p:spPr>
            <a:xfrm rot="16200000">
              <a:off x="6328199" y="1332545"/>
              <a:ext cx="14288" cy="2191832"/>
            </a:xfrm>
            <a:prstGeom prst="bentConnector3">
              <a:avLst>
                <a:gd name="adj1" fmla="val 723798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/>
            <p:nvPr/>
          </p:nvCxnSpPr>
          <p:spPr>
            <a:xfrm rot="16200000">
              <a:off x="7778906" y="4050077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/>
            <p:nvPr/>
          </p:nvCxnSpPr>
          <p:spPr>
            <a:xfrm rot="16200000">
              <a:off x="7775572" y="3365707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箭头连接符 153"/>
            <p:cNvCxnSpPr/>
            <p:nvPr/>
          </p:nvCxnSpPr>
          <p:spPr>
            <a:xfrm rot="16200000">
              <a:off x="7778906" y="2654665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/>
                <p:cNvSpPr txBox="1"/>
                <p:nvPr/>
              </p:nvSpPr>
              <p:spPr>
                <a:xfrm>
                  <a:off x="7995585" y="4006649"/>
                  <a:ext cx="4341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585" y="4006649"/>
                  <a:ext cx="434158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8046770" y="3319526"/>
                  <a:ext cx="4341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770" y="3319526"/>
                  <a:ext cx="434158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文本框 156"/>
            <p:cNvSpPr txBox="1"/>
            <p:nvPr/>
          </p:nvSpPr>
          <p:spPr>
            <a:xfrm>
              <a:off x="7917577" y="2609548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&lt;EOS&gt;</a:t>
              </a:r>
              <a:endParaRPr kumimoji="1" lang="zh-CN" altLang="en-US" sz="1600" b="1" dirty="0"/>
            </a:p>
          </p:txBody>
        </p:sp>
        <p:cxnSp>
          <p:nvCxnSpPr>
            <p:cNvPr id="158" name="直线箭头连接符 157"/>
            <p:cNvCxnSpPr/>
            <p:nvPr/>
          </p:nvCxnSpPr>
          <p:spPr>
            <a:xfrm rot="16200000">
              <a:off x="4965221" y="4069144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箭头连接符 158"/>
            <p:cNvCxnSpPr/>
            <p:nvPr/>
          </p:nvCxnSpPr>
          <p:spPr>
            <a:xfrm rot="16200000">
              <a:off x="4961887" y="3384773"/>
              <a:ext cx="6668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/>
            <p:nvPr/>
          </p:nvCxnSpPr>
          <p:spPr>
            <a:xfrm rot="16200000">
              <a:off x="4965221" y="2673731"/>
              <a:ext cx="0" cy="2667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 rot="16200000">
              <a:off x="4330009" y="3414863"/>
              <a:ext cx="704851" cy="165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 rot="16200000">
              <a:off x="4330009" y="2710013"/>
              <a:ext cx="704851" cy="1655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 rot="16200000">
              <a:off x="4332392" y="4117331"/>
              <a:ext cx="700085" cy="165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/>
                <p:cNvSpPr txBox="1"/>
                <p:nvPr/>
              </p:nvSpPr>
              <p:spPr>
                <a:xfrm>
                  <a:off x="2169492" y="3627688"/>
                  <a:ext cx="4208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92" y="3627688"/>
                  <a:ext cx="42088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2135445" y="2946638"/>
                  <a:ext cx="4256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dirty="0"/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445" y="2946638"/>
                  <a:ext cx="425629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/>
            <p:cNvSpPr txBox="1"/>
            <p:nvPr/>
          </p:nvSpPr>
          <p:spPr>
            <a:xfrm>
              <a:off x="2097506" y="234639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096434" y="172759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&lt;p&gt;</a:t>
              </a:r>
              <a:endParaRPr kumimoji="1" lang="zh-CN" altLang="en-US" sz="1600" b="1" dirty="0"/>
            </a:p>
          </p:txBody>
        </p:sp>
        <p:sp>
          <p:nvSpPr>
            <p:cNvPr id="177" name="矩形 176"/>
            <p:cNvSpPr/>
            <p:nvPr/>
          </p:nvSpPr>
          <p:spPr>
            <a:xfrm rot="16200000">
              <a:off x="2537252" y="4247446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16200000">
              <a:off x="2537252" y="3657985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058645" y="4933176"/>
              <a:ext cx="124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Embedding</a:t>
              </a:r>
              <a:endParaRPr kumimoji="1" lang="zh-CN" altLang="en-US" sz="1600" b="1" dirty="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3187129" y="4812497"/>
              <a:ext cx="1304686" cy="579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smtClean="0">
                  <a:solidFill>
                    <a:schemeClr val="tx1"/>
                  </a:solidFill>
                </a:rPr>
                <a:t>Convolutional</a:t>
              </a:r>
              <a:endParaRPr kumimoji="1"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三角形 183"/>
            <p:cNvSpPr/>
            <p:nvPr/>
          </p:nvSpPr>
          <p:spPr>
            <a:xfrm rot="5400000">
              <a:off x="3558476" y="2291259"/>
              <a:ext cx="1509008" cy="557206"/>
            </a:xfrm>
            <a:prstGeom prst="triangle">
              <a:avLst>
                <a:gd name="adj" fmla="val 6482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三角形 184"/>
            <p:cNvSpPr/>
            <p:nvPr/>
          </p:nvSpPr>
          <p:spPr>
            <a:xfrm rot="5400000">
              <a:off x="3594083" y="2888365"/>
              <a:ext cx="1437230" cy="541241"/>
            </a:xfrm>
            <a:prstGeom prst="triangle">
              <a:avLst>
                <a:gd name="adj" fmla="val 72155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三角形 185"/>
            <p:cNvSpPr/>
            <p:nvPr/>
          </p:nvSpPr>
          <p:spPr>
            <a:xfrm rot="5400000">
              <a:off x="3576640" y="3545060"/>
              <a:ext cx="1460663" cy="563118"/>
            </a:xfrm>
            <a:prstGeom prst="triangle">
              <a:avLst>
                <a:gd name="adj" fmla="val 7088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7" name="直线箭头连接符 186"/>
            <p:cNvCxnSpPr/>
            <p:nvPr/>
          </p:nvCxnSpPr>
          <p:spPr>
            <a:xfrm rot="16200000">
              <a:off x="3200726" y="3851798"/>
              <a:ext cx="152814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/>
            <p:nvPr/>
          </p:nvCxnSpPr>
          <p:spPr>
            <a:xfrm rot="16200000">
              <a:off x="3964716" y="4517825"/>
              <a:ext cx="0" cy="196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/>
            <p:cNvCxnSpPr/>
            <p:nvPr/>
          </p:nvCxnSpPr>
          <p:spPr>
            <a:xfrm rot="16200000">
              <a:off x="3958234" y="3004721"/>
              <a:ext cx="0" cy="183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rot="16200000">
              <a:off x="2545195" y="3045939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967678" y="4243241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&lt;EOS&gt;</a:t>
              </a:r>
              <a:endParaRPr kumimoji="1" lang="zh-CN" altLang="en-US" sz="1600" b="1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530523" y="4933189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smtClean="0"/>
                <a:t>GLU Layer</a:t>
              </a:r>
              <a:endParaRPr kumimoji="1" lang="zh-CN" altLang="en-US" sz="1600" b="1" dirty="0"/>
            </a:p>
          </p:txBody>
        </p:sp>
        <p:sp>
          <p:nvSpPr>
            <p:cNvPr id="193" name="矩形 192"/>
            <p:cNvSpPr/>
            <p:nvPr/>
          </p:nvSpPr>
          <p:spPr>
            <a:xfrm rot="16200000">
              <a:off x="6600983" y="758424"/>
              <a:ext cx="460401" cy="261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/>
                <p:cNvSpPr txBox="1"/>
                <p:nvPr/>
              </p:nvSpPr>
              <p:spPr>
                <a:xfrm rot="16200000">
                  <a:off x="6087175" y="1262421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4" name="文本框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87175" y="1262421"/>
                  <a:ext cx="49633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文本框 194"/>
            <p:cNvSpPr txBox="1"/>
            <p:nvPr/>
          </p:nvSpPr>
          <p:spPr>
            <a:xfrm>
              <a:off x="5733569" y="4933176"/>
              <a:ext cx="1671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/>
                <a:t>Attention Matrix</a:t>
              </a:r>
              <a:endParaRPr kumimoji="1" lang="zh-CN" altLang="en-US" sz="1600" b="1" dirty="0"/>
            </a:p>
          </p:txBody>
        </p:sp>
        <p:sp>
          <p:nvSpPr>
            <p:cNvPr id="196" name="文本框 195"/>
            <p:cNvSpPr txBox="1"/>
            <p:nvPr/>
          </p:nvSpPr>
          <p:spPr>
            <a:xfrm rot="16200000">
              <a:off x="3173757" y="3661714"/>
              <a:ext cx="1378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 err="1" smtClean="0"/>
                <a:t>kernel_width</a:t>
              </a:r>
              <a:r>
                <a:rPr kumimoji="1" lang="en-US" altLang="zh-CN" sz="1400" b="1" dirty="0" smtClean="0"/>
                <a:t>=3</a:t>
              </a:r>
              <a:endParaRPr kumimoji="1" lang="zh-CN" altLang="en-US" sz="1400" b="1" dirty="0"/>
            </a:p>
          </p:txBody>
        </p:sp>
        <p:sp>
          <p:nvSpPr>
            <p:cNvPr id="197" name="矩形 196"/>
            <p:cNvSpPr/>
            <p:nvPr/>
          </p:nvSpPr>
          <p:spPr>
            <a:xfrm rot="16200000">
              <a:off x="2546962" y="2416590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 rot="16200000">
              <a:off x="2546784" y="177330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 rot="16200000">
              <a:off x="1223784" y="3005972"/>
              <a:ext cx="485433" cy="66964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96365" y="3153845"/>
              <a:ext cx="849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 smtClean="0"/>
                <a:t>Length</a:t>
              </a:r>
              <a:endParaRPr kumimoji="1" lang="zh-CN" altLang="en-US" sz="1600" b="1" dirty="0"/>
            </a:p>
          </p:txBody>
        </p:sp>
        <p:sp>
          <p:nvSpPr>
            <p:cNvPr id="199" name="矩形 198"/>
            <p:cNvSpPr/>
            <p:nvPr/>
          </p:nvSpPr>
          <p:spPr>
            <a:xfrm rot="16200000">
              <a:off x="3402188" y="4244826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 rot="16200000">
              <a:off x="3402188" y="3655365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 rot="16200000">
              <a:off x="3410131" y="3043319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 rot="16200000">
              <a:off x="3411898" y="2413970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 rot="16200000">
              <a:off x="3411720" y="1770682"/>
              <a:ext cx="452369" cy="2619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肘形连接符 46"/>
            <p:cNvCxnSpPr>
              <a:endCxn id="233" idx="0"/>
            </p:cNvCxnSpPr>
            <p:nvPr/>
          </p:nvCxnSpPr>
          <p:spPr>
            <a:xfrm rot="5400000" flipH="1" flipV="1">
              <a:off x="1399893" y="1463056"/>
              <a:ext cx="1683350" cy="158669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flipV="1">
              <a:off x="1804068" y="2231459"/>
              <a:ext cx="1400572" cy="990993"/>
            </a:xfrm>
            <a:prstGeom prst="bentConnector3">
              <a:avLst>
                <a:gd name="adj1" fmla="val 21926"/>
              </a:avLst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线连接符 65"/>
            <p:cNvCxnSpPr>
              <a:stCxn id="198" idx="2"/>
            </p:cNvCxnSpPr>
            <p:nvPr/>
          </p:nvCxnSpPr>
          <p:spPr>
            <a:xfrm rot="10800000" flipH="1">
              <a:off x="2903936" y="1519561"/>
              <a:ext cx="300705" cy="38470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文本框 232"/>
                <p:cNvSpPr txBox="1"/>
                <p:nvPr/>
              </p:nvSpPr>
              <p:spPr>
                <a:xfrm rot="16200000">
                  <a:off x="2925250" y="1276231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233" name="文本框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5250" y="1276231"/>
                  <a:ext cx="49633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曲线连接符 67"/>
            <p:cNvCxnSpPr>
              <a:stCxn id="233" idx="2"/>
              <a:endCxn id="207" idx="0"/>
            </p:cNvCxnSpPr>
            <p:nvPr/>
          </p:nvCxnSpPr>
          <p:spPr>
            <a:xfrm>
              <a:off x="3311917" y="1414730"/>
              <a:ext cx="195020" cy="486920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曲线连接符 234"/>
            <p:cNvCxnSpPr/>
            <p:nvPr/>
          </p:nvCxnSpPr>
          <p:spPr>
            <a:xfrm rot="10800000" flipH="1">
              <a:off x="2905812" y="2384981"/>
              <a:ext cx="306272" cy="183949"/>
            </a:xfrm>
            <a:prstGeom prst="curvedConnector3">
              <a:avLst>
                <a:gd name="adj1" fmla="val 881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239"/>
                <p:cNvSpPr txBox="1"/>
                <p:nvPr/>
              </p:nvSpPr>
              <p:spPr>
                <a:xfrm rot="16200000">
                  <a:off x="2983073" y="2175550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240" name="文本框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83073" y="2175550"/>
                  <a:ext cx="49633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曲线连接符 241"/>
            <p:cNvCxnSpPr>
              <a:endCxn id="205" idx="0"/>
            </p:cNvCxnSpPr>
            <p:nvPr/>
          </p:nvCxnSpPr>
          <p:spPr>
            <a:xfrm rot="5400000" flipV="1">
              <a:off x="3281518" y="2319341"/>
              <a:ext cx="260326" cy="19086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肘形连接符 243"/>
            <p:cNvCxnSpPr>
              <a:stCxn id="2" idx="2"/>
            </p:cNvCxnSpPr>
            <p:nvPr/>
          </p:nvCxnSpPr>
          <p:spPr>
            <a:xfrm flipV="1">
              <a:off x="1801324" y="2867363"/>
              <a:ext cx="1291826" cy="473432"/>
            </a:xfrm>
            <a:prstGeom prst="bentConnector3">
              <a:avLst>
                <a:gd name="adj1" fmla="val 56371"/>
              </a:avLst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曲线连接符 251"/>
            <p:cNvCxnSpPr/>
            <p:nvPr/>
          </p:nvCxnSpPr>
          <p:spPr>
            <a:xfrm rot="10800000" flipH="1">
              <a:off x="2918282" y="3015190"/>
              <a:ext cx="306272" cy="183949"/>
            </a:xfrm>
            <a:prstGeom prst="curvedConnector3">
              <a:avLst>
                <a:gd name="adj1" fmla="val 881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文本框 252"/>
                <p:cNvSpPr txBox="1"/>
                <p:nvPr/>
              </p:nvSpPr>
              <p:spPr>
                <a:xfrm rot="16200000">
                  <a:off x="2923165" y="2776882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253" name="文本框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3165" y="2776882"/>
                  <a:ext cx="4963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4" name="曲线连接符 253"/>
            <p:cNvCxnSpPr>
              <a:endCxn id="204" idx="0"/>
            </p:cNvCxnSpPr>
            <p:nvPr/>
          </p:nvCxnSpPr>
          <p:spPr>
            <a:xfrm rot="5400000" flipV="1">
              <a:off x="3251392" y="2920331"/>
              <a:ext cx="258905" cy="249005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肘形连接符 256"/>
            <p:cNvCxnSpPr/>
            <p:nvPr/>
          </p:nvCxnSpPr>
          <p:spPr>
            <a:xfrm>
              <a:off x="1809024" y="3409232"/>
              <a:ext cx="1346929" cy="101229"/>
            </a:xfrm>
            <a:prstGeom prst="bentConnector3">
              <a:avLst>
                <a:gd name="adj1" fmla="val 54074"/>
              </a:avLst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曲线连接符 271"/>
            <p:cNvCxnSpPr/>
            <p:nvPr/>
          </p:nvCxnSpPr>
          <p:spPr>
            <a:xfrm rot="10800000" flipH="1">
              <a:off x="2899367" y="3616908"/>
              <a:ext cx="306272" cy="183949"/>
            </a:xfrm>
            <a:prstGeom prst="curvedConnector3">
              <a:avLst>
                <a:gd name="adj1" fmla="val 881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/>
                <p:cNvSpPr txBox="1"/>
                <p:nvPr/>
              </p:nvSpPr>
              <p:spPr>
                <a:xfrm rot="16200000">
                  <a:off x="2959289" y="3400558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277" name="文本框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59289" y="3400558"/>
                  <a:ext cx="49633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曲线连接符 279"/>
            <p:cNvCxnSpPr/>
            <p:nvPr/>
          </p:nvCxnSpPr>
          <p:spPr>
            <a:xfrm>
              <a:off x="3335322" y="3549689"/>
              <a:ext cx="151449" cy="24727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肘形连接符 282"/>
            <p:cNvCxnSpPr>
              <a:stCxn id="2" idx="1"/>
              <a:endCxn id="285" idx="0"/>
            </p:cNvCxnSpPr>
            <p:nvPr/>
          </p:nvCxnSpPr>
          <p:spPr>
            <a:xfrm rot="16200000" flipH="1">
              <a:off x="1985594" y="3064419"/>
              <a:ext cx="524416" cy="1562602"/>
            </a:xfrm>
            <a:prstGeom prst="bentConnector2">
              <a:avLst/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曲线连接符 283"/>
            <p:cNvCxnSpPr/>
            <p:nvPr/>
          </p:nvCxnSpPr>
          <p:spPr>
            <a:xfrm flipV="1">
              <a:off x="2894405" y="4225248"/>
              <a:ext cx="254016" cy="197933"/>
            </a:xfrm>
            <a:prstGeom prst="curvedConnector3">
              <a:avLst>
                <a:gd name="adj1" fmla="val 10039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本框 284"/>
                <p:cNvSpPr txBox="1"/>
                <p:nvPr/>
              </p:nvSpPr>
              <p:spPr>
                <a:xfrm rot="16200000">
                  <a:off x="2919435" y="3969429"/>
                  <a:ext cx="496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285" name="文本框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19435" y="3969429"/>
                  <a:ext cx="4963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曲线连接符 285"/>
            <p:cNvCxnSpPr>
              <a:endCxn id="199" idx="0"/>
            </p:cNvCxnSpPr>
            <p:nvPr/>
          </p:nvCxnSpPr>
          <p:spPr>
            <a:xfrm>
              <a:off x="3254733" y="4194969"/>
              <a:ext cx="242671" cy="180824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51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149</Words>
  <Application>Microsoft Office PowerPoint</Application>
  <PresentationFormat>宽屏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DengXian Light</vt:lpstr>
      <vt:lpstr>Arial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刘乙竹</cp:lastModifiedBy>
  <cp:revision>109</cp:revision>
  <cp:lastPrinted>2018-02-23T02:45:49Z</cp:lastPrinted>
  <dcterms:created xsi:type="dcterms:W3CDTF">2018-02-21T18:17:26Z</dcterms:created>
  <dcterms:modified xsi:type="dcterms:W3CDTF">2018-03-10T12:06:54Z</dcterms:modified>
</cp:coreProperties>
</file>