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4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83" autoAdjust="0"/>
  </p:normalViewPr>
  <p:slideViewPr>
    <p:cSldViewPr snapToGrid="0">
      <p:cViewPr>
        <p:scale>
          <a:sx n="200" d="100"/>
          <a:sy n="200" d="100"/>
        </p:scale>
        <p:origin x="-3168" y="-2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370B8-29C4-4C99-B54A-957CDC4FFAA9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A1F24-16D7-468B-BC1E-E1719D84F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9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7/13/2018</a:t>
            </a:r>
          </a:p>
          <a:p>
            <a:r>
              <a:rPr lang="en-US" altLang="zh-CN" dirty="0" smtClean="0"/>
              <a:t>Candidate</a:t>
            </a:r>
            <a:r>
              <a:rPr lang="en-US" altLang="zh-CN" baseline="0" dirty="0" smtClean="0"/>
              <a:t> titles:</a:t>
            </a:r>
          </a:p>
          <a:p>
            <a:r>
              <a:rPr lang="en-US" altLang="zh-CN" baseline="0" dirty="0" smtClean="0"/>
              <a:t>    Machine translation in Cross-lingual structural data</a:t>
            </a:r>
          </a:p>
          <a:p>
            <a:r>
              <a:rPr lang="en-US" altLang="zh-CN" baseline="0" dirty="0" smtClean="0"/>
              <a:t>    Machine translation in structural data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ablation test</a:t>
            </a:r>
          </a:p>
          <a:p>
            <a:r>
              <a:rPr lang="en-US" altLang="zh-CN" baseline="0" dirty="0" err="1" smtClean="0"/>
              <a:t>Probase</a:t>
            </a:r>
            <a:r>
              <a:rPr lang="en-US" altLang="zh-CN" baseline="0" dirty="0" smtClean="0"/>
              <a:t> </a:t>
            </a:r>
          </a:p>
          <a:p>
            <a:r>
              <a:rPr lang="en-US" altLang="zh-CN" baseline="0" dirty="0" smtClean="0"/>
              <a:t>baseline</a:t>
            </a:r>
          </a:p>
          <a:p>
            <a:r>
              <a:rPr lang="en-US" altLang="zh-CN" baseline="0" dirty="0" smtClean="0"/>
              <a:t>Check labeled data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Baseline:</a:t>
            </a:r>
          </a:p>
          <a:p>
            <a:r>
              <a:rPr lang="en-US" altLang="zh-CN" baseline="0" dirty="0" smtClean="0"/>
              <a:t>Top /</a:t>
            </a:r>
          </a:p>
          <a:p>
            <a:r>
              <a:rPr lang="en-US" altLang="zh-CN" baseline="0" dirty="0" err="1" smtClean="0"/>
              <a:t>Goolge</a:t>
            </a:r>
            <a:r>
              <a:rPr lang="en-US" altLang="zh-CN" baseline="0" dirty="0" smtClean="0"/>
              <a:t> /    different context construction can get different effect  company such as apple </a:t>
            </a:r>
            <a:r>
              <a:rPr lang="en-US" altLang="zh-CN" baseline="0" dirty="0" err="1" smtClean="0"/>
              <a:t>ibm</a:t>
            </a:r>
            <a:r>
              <a:rPr lang="en-US" altLang="zh-CN" baseline="0" dirty="0" smtClean="0"/>
              <a:t> VS [company] [apple] [</a:t>
            </a:r>
            <a:r>
              <a:rPr lang="en-US" altLang="zh-CN" baseline="0" dirty="0" err="1" smtClean="0"/>
              <a:t>ibm</a:t>
            </a:r>
            <a:r>
              <a:rPr lang="en-US" altLang="zh-CN" baseline="0" dirty="0" smtClean="0"/>
              <a:t>](bad effect we can make it using our model)</a:t>
            </a:r>
          </a:p>
          <a:p>
            <a:r>
              <a:rPr lang="zh-CN" altLang="en-US" baseline="0" dirty="0" smtClean="0"/>
              <a:t>拆散 </a:t>
            </a:r>
            <a:r>
              <a:rPr lang="en-US" altLang="zh-CN" baseline="0" dirty="0" smtClean="0"/>
              <a:t>/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To do:</a:t>
            </a:r>
          </a:p>
          <a:p>
            <a:r>
              <a:rPr lang="en-US" altLang="zh-CN" baseline="0" dirty="0" smtClean="0"/>
              <a:t>Check the similarity between entity and normal word  like [[</a:t>
            </a:r>
            <a:r>
              <a:rPr lang="zh-CN" altLang="en-US" baseline="0" dirty="0" smtClean="0"/>
              <a:t>花粉</a:t>
            </a:r>
            <a:r>
              <a:rPr lang="en-US" altLang="zh-CN" baseline="0" dirty="0" smtClean="0"/>
              <a:t>]] and </a:t>
            </a:r>
            <a:r>
              <a:rPr lang="zh-CN" altLang="en-US" baseline="0" dirty="0" smtClean="0"/>
              <a:t>花粉</a:t>
            </a:r>
            <a:r>
              <a:rPr lang="en-US" altLang="zh-CN" baseline="0" dirty="0" smtClean="0"/>
              <a:t>?</a:t>
            </a:r>
          </a:p>
          <a:p>
            <a:r>
              <a:rPr lang="en-US" altLang="zh-CN" baseline="0" dirty="0" smtClean="0"/>
              <a:t>Check the cluster effect?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 </a:t>
            </a:r>
          </a:p>
          <a:p>
            <a:r>
              <a:rPr lang="en-US" altLang="zh-CN" baseline="0" dirty="0" smtClean="0"/>
              <a:t>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To be optimized:</a:t>
            </a:r>
          </a:p>
          <a:p>
            <a:r>
              <a:rPr lang="en-US" altLang="zh-CN" baseline="0" dirty="0" smtClean="0"/>
              <a:t>##How  to find typical training data to label</a:t>
            </a:r>
            <a:r>
              <a:rPr lang="zh-CN" altLang="en-US" baseline="0" dirty="0" smtClean="0"/>
              <a:t>？</a:t>
            </a:r>
            <a:r>
              <a:rPr lang="en-US" altLang="zh-CN" baseline="0" dirty="0" smtClean="0"/>
              <a:t>##</a:t>
            </a:r>
          </a:p>
          <a:p>
            <a:r>
              <a:rPr lang="en-US" altLang="zh-CN" baseline="0" dirty="0" smtClean="0"/>
              <a:t>##How to find English entity and Chinese entity mapping?##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A1F24-16D7-468B-BC1E-E1719D84F21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66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Problem to solve:  extracted English entity to Chinese entity , the Chinese entities exist less</a:t>
            </a:r>
            <a:r>
              <a:rPr lang="en-US" altLang="zh-CN" baseline="0" dirty="0" smtClean="0"/>
              <a:t> in </a:t>
            </a:r>
            <a:r>
              <a:rPr lang="en-US" altLang="zh-CN" baseline="0" dirty="0" err="1" smtClean="0"/>
              <a:t>wordembedding</a:t>
            </a:r>
            <a:r>
              <a:rPr lang="en-US" altLang="zh-CN" baseline="0" dirty="0" smtClean="0"/>
              <a:t> in </a:t>
            </a:r>
            <a:r>
              <a:rPr lang="en-US" altLang="zh-CN" baseline="0" dirty="0" err="1" smtClean="0"/>
              <a:t>xushneg’s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pretrained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wordembedding</a:t>
            </a:r>
            <a:r>
              <a:rPr lang="en-US" altLang="zh-CN" baseline="0" dirty="0" smtClean="0"/>
              <a:t>.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A1F24-16D7-468B-BC1E-E1719D84F21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26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C09B-6671-4E40-8698-07CFF95D50DE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D2C7-4577-493B-A1C4-DC724CA8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4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C09B-6671-4E40-8698-07CFF95D50DE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D2C7-4577-493B-A1C4-DC724CA8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19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C09B-6671-4E40-8698-07CFF95D50DE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D2C7-4577-493B-A1C4-DC724CA8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1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C09B-6671-4E40-8698-07CFF95D50DE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D2C7-4577-493B-A1C4-DC724CA8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5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C09B-6671-4E40-8698-07CFF95D50DE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D2C7-4577-493B-A1C4-DC724CA8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1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C09B-6671-4E40-8698-07CFF95D50DE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D2C7-4577-493B-A1C4-DC724CA8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0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C09B-6671-4E40-8698-07CFF95D50DE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D2C7-4577-493B-A1C4-DC724CA8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88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C09B-6671-4E40-8698-07CFF95D50DE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D2C7-4577-493B-A1C4-DC724CA8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7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C09B-6671-4E40-8698-07CFF95D50DE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D2C7-4577-493B-A1C4-DC724CA8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4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C09B-6671-4E40-8698-07CFF95D50DE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D2C7-4577-493B-A1C4-DC724CA8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3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C09B-6671-4E40-8698-07CFF95D50DE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D2C7-4577-493B-A1C4-DC724CA8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89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C09B-6671-4E40-8698-07CFF95D50DE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DD2C7-4577-493B-A1C4-DC724CA8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78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32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1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Keywords: cross-lingual,  </a:t>
            </a:r>
          </a:p>
          <a:p>
            <a:r>
              <a:rPr lang="en-US" altLang="zh-CN" dirty="0" smtClean="0"/>
              <a:t>word sense disambiguation,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41298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本框 235"/>
              <p:cNvSpPr txBox="1"/>
              <p:nvPr/>
            </p:nvSpPr>
            <p:spPr>
              <a:xfrm>
                <a:off x="3957037" y="5230493"/>
                <a:ext cx="2230010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236" name="文本框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037" y="5230493"/>
                <a:ext cx="2230010" cy="373885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文本框 225"/>
              <p:cNvSpPr txBox="1"/>
              <p:nvPr/>
            </p:nvSpPr>
            <p:spPr>
              <a:xfrm>
                <a:off x="3963387" y="4030343"/>
                <a:ext cx="223001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226" name="文本框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387" y="4030343"/>
                <a:ext cx="2230010" cy="373051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文本框 222"/>
              <p:cNvSpPr txBox="1"/>
              <p:nvPr/>
            </p:nvSpPr>
            <p:spPr>
              <a:xfrm>
                <a:off x="3970730" y="3750654"/>
                <a:ext cx="2230010" cy="372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223" name="文本框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30" y="3750654"/>
                <a:ext cx="2230010" cy="372474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695383" y="612319"/>
            <a:ext cx="1241685" cy="242342"/>
            <a:chOff x="1201712" y="1993692"/>
            <a:chExt cx="1966210" cy="362263"/>
          </a:xfrm>
        </p:grpSpPr>
        <p:sp>
          <p:nvSpPr>
            <p:cNvPr id="4" name="椭圆 3"/>
            <p:cNvSpPr/>
            <p:nvPr/>
          </p:nvSpPr>
          <p:spPr>
            <a:xfrm>
              <a:off x="1201712" y="1993692"/>
              <a:ext cx="359764" cy="359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808158" y="1996191"/>
              <a:ext cx="359764" cy="359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1857532" y="1993692"/>
              <a:ext cx="654570" cy="35976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206292" y="613155"/>
            <a:ext cx="1241685" cy="242342"/>
            <a:chOff x="1201712" y="1993692"/>
            <a:chExt cx="1966210" cy="362263"/>
          </a:xfrm>
        </p:grpSpPr>
        <p:sp>
          <p:nvSpPr>
            <p:cNvPr id="10" name="椭圆 9"/>
            <p:cNvSpPr/>
            <p:nvPr/>
          </p:nvSpPr>
          <p:spPr>
            <a:xfrm>
              <a:off x="1201712" y="1993692"/>
              <a:ext cx="359764" cy="359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808158" y="1996191"/>
              <a:ext cx="359764" cy="359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1857532" y="1993692"/>
              <a:ext cx="654570" cy="35976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椭圆 13"/>
          <p:cNvSpPr/>
          <p:nvPr/>
        </p:nvSpPr>
        <p:spPr>
          <a:xfrm>
            <a:off x="898455" y="1474505"/>
            <a:ext cx="227195" cy="2406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541622" y="1474505"/>
            <a:ext cx="227195" cy="2406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92734" y="1777432"/>
            <a:ext cx="227195" cy="2406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541622" y="1773008"/>
            <a:ext cx="227195" cy="2406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92735" y="2185118"/>
            <a:ext cx="227195" cy="2406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541621" y="2185118"/>
            <a:ext cx="227195" cy="2406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892734" y="2473736"/>
            <a:ext cx="227195" cy="2406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541621" y="2473736"/>
            <a:ext cx="227195" cy="2406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549312" y="2507928"/>
            <a:ext cx="189820" cy="179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550863" y="2215560"/>
            <a:ext cx="189820" cy="179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549312" y="1798037"/>
            <a:ext cx="189820" cy="179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4549312" y="1505669"/>
            <a:ext cx="189820" cy="179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右箭头 78"/>
          <p:cNvSpPr/>
          <p:nvPr/>
        </p:nvSpPr>
        <p:spPr>
          <a:xfrm>
            <a:off x="2564716" y="613992"/>
            <a:ext cx="509245" cy="240670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下箭头 79"/>
          <p:cNvSpPr/>
          <p:nvPr/>
        </p:nvSpPr>
        <p:spPr>
          <a:xfrm>
            <a:off x="1183815" y="966937"/>
            <a:ext cx="312449" cy="41866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下箭头 80"/>
          <p:cNvSpPr/>
          <p:nvPr/>
        </p:nvSpPr>
        <p:spPr>
          <a:xfrm rot="16200000">
            <a:off x="2536601" y="1871775"/>
            <a:ext cx="312449" cy="41866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下箭头 81"/>
          <p:cNvSpPr/>
          <p:nvPr/>
        </p:nvSpPr>
        <p:spPr>
          <a:xfrm rot="10800000">
            <a:off x="3670911" y="966936"/>
            <a:ext cx="312449" cy="41866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1316226" y="2157234"/>
            <a:ext cx="47625" cy="483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1316226" y="2087352"/>
            <a:ext cx="47625" cy="483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1316226" y="2018102"/>
            <a:ext cx="47625" cy="483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3328324" y="1474505"/>
            <a:ext cx="227195" cy="2406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3971491" y="1474505"/>
            <a:ext cx="227195" cy="2406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3322603" y="1777432"/>
            <a:ext cx="227195" cy="2406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3971491" y="1773008"/>
            <a:ext cx="227195" cy="2406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3322604" y="2185118"/>
            <a:ext cx="227195" cy="2406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3971490" y="2185118"/>
            <a:ext cx="227195" cy="2406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3322603" y="2473736"/>
            <a:ext cx="227195" cy="2406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3971490" y="2473736"/>
            <a:ext cx="227195" cy="2406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3746095" y="2157234"/>
            <a:ext cx="47625" cy="483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3746095" y="2087352"/>
            <a:ext cx="47625" cy="483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3746095" y="2018102"/>
            <a:ext cx="47625" cy="483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/>
          <p:cNvSpPr txBox="1"/>
          <p:nvPr/>
        </p:nvSpPr>
        <p:spPr>
          <a:xfrm>
            <a:off x="6801756" y="1823117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</a:t>
            </a:r>
            <a:r>
              <a:rPr lang="en-US" altLang="zh-CN" dirty="0" smtClean="0"/>
              <a:t>ruit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7278251" y="1821655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IsA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7754744" y="1821655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6866406" y="2507302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水果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6866405" y="3222332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果类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6866405" y="2877517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果实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7760202" y="2507302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日期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7760201" y="3222332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枣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7760201" y="2877517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日子</a:t>
            </a:r>
            <a:endParaRPr lang="zh-CN" altLang="en-US" dirty="0"/>
          </a:p>
        </p:txBody>
      </p:sp>
      <p:sp>
        <p:nvSpPr>
          <p:cNvPr id="121" name="文本框 120"/>
          <p:cNvSpPr txBox="1"/>
          <p:nvPr/>
        </p:nvSpPr>
        <p:spPr>
          <a:xfrm>
            <a:off x="8678718" y="2482689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水果</a:t>
            </a:r>
            <a:endParaRPr lang="zh-CN" altLang="en-US" dirty="0"/>
          </a:p>
        </p:txBody>
      </p:sp>
      <p:sp>
        <p:nvSpPr>
          <p:cNvPr id="122" name="文本框 121"/>
          <p:cNvSpPr txBox="1"/>
          <p:nvPr/>
        </p:nvSpPr>
        <p:spPr>
          <a:xfrm>
            <a:off x="8672692" y="2975850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水果</a:t>
            </a:r>
            <a:endParaRPr lang="zh-CN" altLang="en-US" dirty="0"/>
          </a:p>
        </p:txBody>
      </p:sp>
      <p:sp>
        <p:nvSpPr>
          <p:cNvPr id="123" name="文本框 122"/>
          <p:cNvSpPr txBox="1"/>
          <p:nvPr/>
        </p:nvSpPr>
        <p:spPr>
          <a:xfrm>
            <a:off x="8672692" y="2747972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水果</a:t>
            </a:r>
          </a:p>
        </p:txBody>
      </p:sp>
      <p:sp>
        <p:nvSpPr>
          <p:cNvPr id="124" name="文本框 123"/>
          <p:cNvSpPr txBox="1"/>
          <p:nvPr/>
        </p:nvSpPr>
        <p:spPr>
          <a:xfrm>
            <a:off x="9572514" y="2482689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日期</a:t>
            </a:r>
          </a:p>
        </p:txBody>
      </p:sp>
      <p:sp>
        <p:nvSpPr>
          <p:cNvPr id="125" name="文本框 124"/>
          <p:cNvSpPr txBox="1"/>
          <p:nvPr/>
        </p:nvSpPr>
        <p:spPr>
          <a:xfrm>
            <a:off x="9566488" y="2975850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枣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9566488" y="2747972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日子</a:t>
            </a:r>
            <a:endParaRPr lang="zh-CN" altLang="en-US" dirty="0"/>
          </a:p>
        </p:txBody>
      </p:sp>
      <p:sp>
        <p:nvSpPr>
          <p:cNvPr id="127" name="椭圆 126"/>
          <p:cNvSpPr/>
          <p:nvPr/>
        </p:nvSpPr>
        <p:spPr>
          <a:xfrm>
            <a:off x="9497144" y="3381428"/>
            <a:ext cx="47625" cy="483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9497144" y="3311546"/>
            <a:ext cx="47625" cy="483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9497144" y="3242296"/>
            <a:ext cx="47625" cy="483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/>
          <p:cNvSpPr txBox="1"/>
          <p:nvPr/>
        </p:nvSpPr>
        <p:spPr>
          <a:xfrm>
            <a:off x="10174359" y="2507302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0.45</a:t>
            </a:r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10174359" y="2780544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0.33</a:t>
            </a:r>
            <a:endParaRPr lang="zh-CN" altLang="en-US" dirty="0"/>
          </a:p>
        </p:txBody>
      </p:sp>
      <p:sp>
        <p:nvSpPr>
          <p:cNvPr id="138" name="文本框 137"/>
          <p:cNvSpPr txBox="1"/>
          <p:nvPr/>
        </p:nvSpPr>
        <p:spPr>
          <a:xfrm>
            <a:off x="10168333" y="3005365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0.73</a:t>
            </a:r>
            <a:endParaRPr lang="zh-CN" altLang="en-US" b="1" dirty="0"/>
          </a:p>
        </p:txBody>
      </p:sp>
      <p:sp>
        <p:nvSpPr>
          <p:cNvPr id="139" name="文本框 138"/>
          <p:cNvSpPr txBox="1"/>
          <p:nvPr/>
        </p:nvSpPr>
        <p:spPr>
          <a:xfrm>
            <a:off x="8583792" y="1849736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水果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9528388" y="1849736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枣</a:t>
            </a:r>
          </a:p>
        </p:txBody>
      </p:sp>
      <p:sp>
        <p:nvSpPr>
          <p:cNvPr id="141" name="下箭头 140"/>
          <p:cNvSpPr/>
          <p:nvPr/>
        </p:nvSpPr>
        <p:spPr>
          <a:xfrm>
            <a:off x="7508897" y="2217270"/>
            <a:ext cx="312449" cy="36579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下箭头 141"/>
          <p:cNvSpPr/>
          <p:nvPr/>
        </p:nvSpPr>
        <p:spPr>
          <a:xfrm rot="10800000">
            <a:off x="9329754" y="2185995"/>
            <a:ext cx="312449" cy="3789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下箭头 142"/>
          <p:cNvSpPr/>
          <p:nvPr/>
        </p:nvSpPr>
        <p:spPr>
          <a:xfrm rot="16200000">
            <a:off x="8463594" y="2921941"/>
            <a:ext cx="312449" cy="19889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/>
              <p:cNvSpPr txBox="1"/>
              <p:nvPr/>
            </p:nvSpPr>
            <p:spPr>
              <a:xfrm>
                <a:off x="2329275" y="3059890"/>
                <a:ext cx="740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4" name="文本框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275" y="3059890"/>
                <a:ext cx="74022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文本框 144"/>
          <p:cNvSpPr txBox="1"/>
          <p:nvPr/>
        </p:nvSpPr>
        <p:spPr>
          <a:xfrm>
            <a:off x="2748620" y="3058428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IsA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/>
              <p:cNvSpPr txBox="1"/>
              <p:nvPr/>
            </p:nvSpPr>
            <p:spPr>
              <a:xfrm>
                <a:off x="2366529" y="4026015"/>
                <a:ext cx="740229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147" name="文本框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529" y="4026015"/>
                <a:ext cx="740229" cy="371961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/>
              <p:cNvSpPr txBox="1"/>
              <p:nvPr/>
            </p:nvSpPr>
            <p:spPr>
              <a:xfrm>
                <a:off x="2366528" y="4741045"/>
                <a:ext cx="740229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148" name="文本框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528" y="4741045"/>
                <a:ext cx="740229" cy="373885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/>
              <p:cNvSpPr txBox="1"/>
              <p:nvPr/>
            </p:nvSpPr>
            <p:spPr>
              <a:xfrm>
                <a:off x="2366528" y="4396230"/>
                <a:ext cx="740229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149" name="文本框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528" y="4396230"/>
                <a:ext cx="740229" cy="372538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/>
              <p:cNvSpPr txBox="1"/>
              <p:nvPr/>
            </p:nvSpPr>
            <p:spPr>
              <a:xfrm>
                <a:off x="3005055" y="4170795"/>
                <a:ext cx="740229" cy="372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055" y="4170795"/>
                <a:ext cx="740229" cy="372474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/>
              <p:cNvSpPr txBox="1"/>
              <p:nvPr/>
            </p:nvSpPr>
            <p:spPr>
              <a:xfrm>
                <a:off x="3005054" y="4541010"/>
                <a:ext cx="740229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2" name="文本框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054" y="4541010"/>
                <a:ext cx="740229" cy="373051"/>
              </a:xfrm>
              <a:prstGeom prst="rect">
                <a:avLst/>
              </a:prstGeom>
              <a:blipFill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/>
              <p:cNvSpPr txBox="1"/>
              <p:nvPr/>
            </p:nvSpPr>
            <p:spPr>
              <a:xfrm>
                <a:off x="3237795" y="3060003"/>
                <a:ext cx="740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5" name="文本框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795" y="3060003"/>
                <a:ext cx="74022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下箭头 166"/>
          <p:cNvSpPr/>
          <p:nvPr/>
        </p:nvSpPr>
        <p:spPr>
          <a:xfrm>
            <a:off x="2941648" y="3544943"/>
            <a:ext cx="312449" cy="28979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下箭头 168"/>
          <p:cNvSpPr/>
          <p:nvPr/>
        </p:nvSpPr>
        <p:spPr>
          <a:xfrm rot="16200000">
            <a:off x="3645458" y="4396962"/>
            <a:ext cx="312449" cy="3777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/>
              <p:cNvSpPr txBox="1"/>
              <p:nvPr/>
            </p:nvSpPr>
            <p:spPr>
              <a:xfrm>
                <a:off x="4302115" y="3069498"/>
                <a:ext cx="740229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84" name="文本框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115" y="3069498"/>
                <a:ext cx="740229" cy="3970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文本框 184"/>
          <p:cNvSpPr txBox="1"/>
          <p:nvPr/>
        </p:nvSpPr>
        <p:spPr>
          <a:xfrm>
            <a:off x="4730985" y="3087086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IsA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/>
              <p:cNvSpPr txBox="1"/>
              <p:nvPr/>
            </p:nvSpPr>
            <p:spPr>
              <a:xfrm>
                <a:off x="5289550" y="3029853"/>
                <a:ext cx="624569" cy="429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86" name="文本框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50" y="3029853"/>
                <a:ext cx="624569" cy="429413"/>
              </a:xfrm>
              <a:prstGeom prst="rect">
                <a:avLst/>
              </a:prstGeom>
              <a:blipFill>
                <a:blip r:embed="rId1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矩形 196"/>
          <p:cNvSpPr/>
          <p:nvPr/>
        </p:nvSpPr>
        <p:spPr>
          <a:xfrm>
            <a:off x="2542974" y="3999335"/>
            <a:ext cx="338189" cy="1188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3206012" y="4170795"/>
            <a:ext cx="338189" cy="7873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4085087" y="3807204"/>
            <a:ext cx="1979163" cy="17712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1" name="直接连接符 200"/>
          <p:cNvCxnSpPr/>
          <p:nvPr/>
        </p:nvCxnSpPr>
        <p:spPr>
          <a:xfrm>
            <a:off x="4085087" y="4089037"/>
            <a:ext cx="1979163" cy="114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/>
        </p:nvCxnSpPr>
        <p:spPr>
          <a:xfrm>
            <a:off x="4085087" y="4380202"/>
            <a:ext cx="1979163" cy="190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矩形 205"/>
          <p:cNvSpPr/>
          <p:nvPr/>
        </p:nvSpPr>
        <p:spPr>
          <a:xfrm>
            <a:off x="2426573" y="3093514"/>
            <a:ext cx="1342601" cy="3447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/>
          <p:cNvSpPr/>
          <p:nvPr/>
        </p:nvSpPr>
        <p:spPr>
          <a:xfrm>
            <a:off x="4419882" y="3084287"/>
            <a:ext cx="1342601" cy="3418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下箭头 207"/>
          <p:cNvSpPr/>
          <p:nvPr/>
        </p:nvSpPr>
        <p:spPr>
          <a:xfrm rot="10800000">
            <a:off x="4888972" y="3457469"/>
            <a:ext cx="312449" cy="28979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下箭头 208"/>
          <p:cNvSpPr/>
          <p:nvPr/>
        </p:nvSpPr>
        <p:spPr>
          <a:xfrm rot="16200000">
            <a:off x="3951550" y="3040670"/>
            <a:ext cx="312449" cy="464879"/>
          </a:xfrm>
          <a:prstGeom prst="down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圆柱形 209"/>
          <p:cNvSpPr/>
          <p:nvPr/>
        </p:nvSpPr>
        <p:spPr>
          <a:xfrm>
            <a:off x="2577998" y="5368647"/>
            <a:ext cx="1066950" cy="40531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Chinese Senses Lexicon</a:t>
            </a:r>
            <a:endParaRPr lang="zh-CN" altLang="en-US" sz="1050" dirty="0"/>
          </a:p>
        </p:txBody>
      </p:sp>
      <p:sp>
        <p:nvSpPr>
          <p:cNvPr id="212" name="圆柱形 211"/>
          <p:cNvSpPr/>
          <p:nvPr/>
        </p:nvSpPr>
        <p:spPr>
          <a:xfrm>
            <a:off x="4346714" y="5651277"/>
            <a:ext cx="947907" cy="4367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Word Embedding</a:t>
            </a:r>
            <a:endParaRPr lang="zh-CN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文本框 228"/>
              <p:cNvSpPr txBox="1"/>
              <p:nvPr/>
            </p:nvSpPr>
            <p:spPr>
              <a:xfrm>
                <a:off x="3963387" y="4331968"/>
                <a:ext cx="2230010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229" name="文本框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387" y="4331968"/>
                <a:ext cx="2230010" cy="373885"/>
              </a:xfrm>
              <a:prstGeom prst="rect">
                <a:avLst/>
              </a:prstGeom>
              <a:blipFill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接连接符 230"/>
          <p:cNvCxnSpPr/>
          <p:nvPr/>
        </p:nvCxnSpPr>
        <p:spPr>
          <a:xfrm>
            <a:off x="4085087" y="4681827"/>
            <a:ext cx="1979163" cy="190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文本框 231"/>
              <p:cNvSpPr txBox="1"/>
              <p:nvPr/>
            </p:nvSpPr>
            <p:spPr>
              <a:xfrm>
                <a:off x="3960212" y="4636768"/>
                <a:ext cx="223001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232" name="文本框 2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12" y="4636768"/>
                <a:ext cx="2230010" cy="373051"/>
              </a:xfrm>
              <a:prstGeom prst="rect">
                <a:avLst/>
              </a:prstGeom>
              <a:blipFill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直接连接符 232"/>
          <p:cNvCxnSpPr/>
          <p:nvPr/>
        </p:nvCxnSpPr>
        <p:spPr>
          <a:xfrm>
            <a:off x="4081912" y="4986627"/>
            <a:ext cx="1979163" cy="190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文本框 233"/>
              <p:cNvSpPr txBox="1"/>
              <p:nvPr/>
            </p:nvSpPr>
            <p:spPr>
              <a:xfrm>
                <a:off x="3957037" y="4932043"/>
                <a:ext cx="2230010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234" name="文本框 2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037" y="4932043"/>
                <a:ext cx="2230010" cy="372731"/>
              </a:xfrm>
              <a:prstGeom prst="rect">
                <a:avLst/>
              </a:prstGeom>
              <a:blipFill>
                <a:blip r:embed="rId1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直接连接符 234"/>
          <p:cNvCxnSpPr/>
          <p:nvPr/>
        </p:nvCxnSpPr>
        <p:spPr>
          <a:xfrm>
            <a:off x="4078737" y="5281902"/>
            <a:ext cx="1979163" cy="190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>
            <a:stCxn id="210" idx="1"/>
          </p:cNvCxnSpPr>
          <p:nvPr/>
        </p:nvCxnSpPr>
        <p:spPr>
          <a:xfrm flipH="1" flipV="1">
            <a:off x="2902160" y="5170403"/>
            <a:ext cx="209313" cy="19824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直接箭头连接符 239"/>
          <p:cNvCxnSpPr>
            <a:stCxn id="210" idx="1"/>
            <a:endCxn id="198" idx="2"/>
          </p:cNvCxnSpPr>
          <p:nvPr/>
        </p:nvCxnSpPr>
        <p:spPr>
          <a:xfrm flipV="1">
            <a:off x="3111473" y="4958175"/>
            <a:ext cx="263634" cy="4104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12" idx="1"/>
          </p:cNvCxnSpPr>
          <p:nvPr/>
        </p:nvCxnSpPr>
        <p:spPr>
          <a:xfrm flipV="1">
            <a:off x="4820668" y="4123128"/>
            <a:ext cx="17417" cy="1528149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12" idx="1"/>
          </p:cNvCxnSpPr>
          <p:nvPr/>
        </p:nvCxnSpPr>
        <p:spPr>
          <a:xfrm flipV="1">
            <a:off x="4820668" y="4331968"/>
            <a:ext cx="10074" cy="1319309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>
            <a:stCxn id="212" idx="1"/>
          </p:cNvCxnSpPr>
          <p:nvPr/>
        </p:nvCxnSpPr>
        <p:spPr>
          <a:xfrm flipV="1">
            <a:off x="4820668" y="4636768"/>
            <a:ext cx="6899" cy="1014509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接箭头连接符 252"/>
          <p:cNvCxnSpPr>
            <a:stCxn id="212" idx="1"/>
          </p:cNvCxnSpPr>
          <p:nvPr/>
        </p:nvCxnSpPr>
        <p:spPr>
          <a:xfrm flipV="1">
            <a:off x="4820668" y="4932043"/>
            <a:ext cx="3724" cy="719234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>
            <a:stCxn id="212" idx="1"/>
          </p:cNvCxnSpPr>
          <p:nvPr/>
        </p:nvCxnSpPr>
        <p:spPr>
          <a:xfrm flipV="1">
            <a:off x="4820668" y="5230493"/>
            <a:ext cx="3724" cy="420784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>
            <a:stCxn id="212" idx="1"/>
          </p:cNvCxnSpPr>
          <p:nvPr/>
        </p:nvCxnSpPr>
        <p:spPr>
          <a:xfrm flipV="1">
            <a:off x="4820668" y="5487069"/>
            <a:ext cx="6350" cy="164208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0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02667" y="4100979"/>
                <a:ext cx="2588514" cy="40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667" y="4100979"/>
                <a:ext cx="2588514" cy="405176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02667" y="2681962"/>
                <a:ext cx="2596334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667" y="2681962"/>
                <a:ext cx="2596334" cy="404213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894845" y="2351266"/>
                <a:ext cx="2613197" cy="40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845" y="2351266"/>
                <a:ext cx="2613197" cy="403572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227228" y="1271005"/>
                <a:ext cx="911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28" y="1271005"/>
                <a:ext cx="911575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3743641" y="1314247"/>
            <a:ext cx="911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/>
              <a:t>IsA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273105" y="2676844"/>
                <a:ext cx="911575" cy="403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5" y="2676844"/>
                <a:ext cx="911575" cy="403059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273104" y="3522271"/>
                <a:ext cx="911575" cy="40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4" y="3522271"/>
                <a:ext cx="911575" cy="405176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273104" y="3114574"/>
                <a:ext cx="911575" cy="403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4" y="3114574"/>
                <a:ext cx="911575" cy="40370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059435" y="2848027"/>
                <a:ext cx="911575" cy="40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435" y="2848027"/>
                <a:ext cx="911575" cy="403572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059434" y="3285757"/>
                <a:ext cx="911575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434" y="3285757"/>
                <a:ext cx="911575" cy="404213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346049" y="1271139"/>
                <a:ext cx="911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049" y="1271139"/>
                <a:ext cx="911575" cy="400110"/>
              </a:xfrm>
              <a:prstGeom prst="rect">
                <a:avLst/>
              </a:prstGeom>
              <a:blipFill>
                <a:blip r:embed="rId11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下箭头 14"/>
          <p:cNvSpPr/>
          <p:nvPr/>
        </p:nvSpPr>
        <p:spPr>
          <a:xfrm>
            <a:off x="3981351" y="1751196"/>
            <a:ext cx="384773" cy="9065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下箭头 15"/>
          <p:cNvSpPr/>
          <p:nvPr/>
        </p:nvSpPr>
        <p:spPr>
          <a:xfrm rot="16200000">
            <a:off x="5001942" y="3401050"/>
            <a:ext cx="369429" cy="69121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065674" y="1282366"/>
                <a:ext cx="911575" cy="416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674" y="1282366"/>
                <a:ext cx="911575" cy="416140"/>
              </a:xfrm>
              <a:prstGeom prst="rect">
                <a:avLst/>
              </a:prstGeom>
              <a:blipFill>
                <a:blip r:embed="rId12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6593818" y="1303161"/>
            <a:ext cx="911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/>
              <a:t>IsA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7281677" y="1235491"/>
                <a:ext cx="769142" cy="466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677" y="1235491"/>
                <a:ext cx="769142" cy="466859"/>
              </a:xfrm>
              <a:prstGeom prst="rect">
                <a:avLst/>
              </a:prstGeom>
              <a:blipFill>
                <a:blip r:embed="rId1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3490394" y="2645299"/>
            <a:ext cx="416472" cy="14050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1" name="矩形 20"/>
          <p:cNvSpPr/>
          <p:nvPr/>
        </p:nvSpPr>
        <p:spPr>
          <a:xfrm>
            <a:off x="4306909" y="2848027"/>
            <a:ext cx="416472" cy="9309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2" name="矩形 21"/>
          <p:cNvSpPr/>
          <p:nvPr/>
        </p:nvSpPr>
        <p:spPr>
          <a:xfrm>
            <a:off x="5902667" y="2418129"/>
            <a:ext cx="2437293" cy="20942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23" name="直接连接符 22"/>
          <p:cNvCxnSpPr/>
          <p:nvPr/>
        </p:nvCxnSpPr>
        <p:spPr>
          <a:xfrm>
            <a:off x="5902667" y="2751359"/>
            <a:ext cx="2437293" cy="135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902667" y="3095623"/>
            <a:ext cx="2437293" cy="2257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347048" y="1310762"/>
            <a:ext cx="1653382" cy="4076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6" name="矩形 25"/>
          <p:cNvSpPr/>
          <p:nvPr/>
        </p:nvSpPr>
        <p:spPr>
          <a:xfrm>
            <a:off x="6210701" y="1299852"/>
            <a:ext cx="1653382" cy="4042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7" name="下箭头 26"/>
          <p:cNvSpPr/>
          <p:nvPr/>
        </p:nvSpPr>
        <p:spPr>
          <a:xfrm rot="10800000">
            <a:off x="6803613" y="1731090"/>
            <a:ext cx="384773" cy="62569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8" name="下箭头 27"/>
          <p:cNvSpPr/>
          <p:nvPr/>
        </p:nvSpPr>
        <p:spPr>
          <a:xfrm rot="16200000">
            <a:off x="5419874" y="1062023"/>
            <a:ext cx="369429" cy="922173"/>
          </a:xfrm>
          <a:prstGeom prst="downArrow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9" name="圆柱形 28"/>
          <p:cNvSpPr/>
          <p:nvPr/>
        </p:nvSpPr>
        <p:spPr>
          <a:xfrm>
            <a:off x="3533525" y="4264327"/>
            <a:ext cx="1437484" cy="59237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Chinese Senses Lexicon</a:t>
            </a:r>
            <a:endParaRPr lang="zh-CN" altLang="en-US" sz="1400" dirty="0"/>
          </a:p>
        </p:txBody>
      </p:sp>
      <p:sp>
        <p:nvSpPr>
          <p:cNvPr id="30" name="圆柱形 29"/>
          <p:cNvSpPr/>
          <p:nvPr/>
        </p:nvSpPr>
        <p:spPr>
          <a:xfrm>
            <a:off x="6021537" y="4598499"/>
            <a:ext cx="1161080" cy="54382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Word Embedding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902667" y="3038593"/>
                <a:ext cx="2596334" cy="40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667" y="3038593"/>
                <a:ext cx="2596334" cy="405176"/>
              </a:xfrm>
              <a:prstGeom prst="rect">
                <a:avLst/>
              </a:prstGeom>
              <a:blipFill>
                <a:blip r:embed="rId1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/>
          <p:cNvCxnSpPr/>
          <p:nvPr/>
        </p:nvCxnSpPr>
        <p:spPr>
          <a:xfrm>
            <a:off x="5902667" y="3452255"/>
            <a:ext cx="2437293" cy="2257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5902665" y="3398978"/>
                <a:ext cx="2592424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665" y="3398978"/>
                <a:ext cx="2592424" cy="404213"/>
              </a:xfrm>
              <a:prstGeom prst="rect">
                <a:avLst/>
              </a:prstGeom>
              <a:blipFill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连接符 33"/>
          <p:cNvCxnSpPr/>
          <p:nvPr/>
        </p:nvCxnSpPr>
        <p:spPr>
          <a:xfrm>
            <a:off x="5898757" y="3812640"/>
            <a:ext cx="2437293" cy="2257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5894846" y="3748101"/>
                <a:ext cx="2596334" cy="403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846" y="3748101"/>
                <a:ext cx="2596334" cy="403893"/>
              </a:xfrm>
              <a:prstGeom prst="rect">
                <a:avLst/>
              </a:prstGeom>
              <a:blipFill>
                <a:blip r:embed="rId1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连接符 35"/>
          <p:cNvCxnSpPr/>
          <p:nvPr/>
        </p:nvCxnSpPr>
        <p:spPr>
          <a:xfrm>
            <a:off x="5894846" y="4161763"/>
            <a:ext cx="2437293" cy="2257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9" idx="1"/>
          </p:cNvCxnSpPr>
          <p:nvPr/>
        </p:nvCxnSpPr>
        <p:spPr>
          <a:xfrm flipH="1" flipV="1">
            <a:off x="3932723" y="4029931"/>
            <a:ext cx="319544" cy="2343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9" idx="1"/>
            <a:endCxn id="21" idx="2"/>
          </p:cNvCxnSpPr>
          <p:nvPr/>
        </p:nvCxnSpPr>
        <p:spPr>
          <a:xfrm flipV="1">
            <a:off x="4252267" y="3778998"/>
            <a:ext cx="262878" cy="485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30" idx="2"/>
          </p:cNvCxnSpPr>
          <p:nvPr/>
        </p:nvCxnSpPr>
        <p:spPr>
          <a:xfrm rot="10800000">
            <a:off x="5902667" y="4303568"/>
            <a:ext cx="118870" cy="566843"/>
          </a:xfrm>
          <a:prstGeom prst="curvedConnector3">
            <a:avLst>
              <a:gd name="adj1" fmla="val 292311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stCxn id="30" idx="2"/>
          </p:cNvCxnSpPr>
          <p:nvPr/>
        </p:nvCxnSpPr>
        <p:spPr>
          <a:xfrm rot="10800000">
            <a:off x="5894847" y="3950048"/>
            <a:ext cx="126691" cy="920362"/>
          </a:xfrm>
          <a:prstGeom prst="curvedConnector3">
            <a:avLst>
              <a:gd name="adj1" fmla="val 280439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30" idx="2"/>
            <a:endCxn id="33" idx="1"/>
          </p:cNvCxnSpPr>
          <p:nvPr/>
        </p:nvCxnSpPr>
        <p:spPr>
          <a:xfrm rot="10800000">
            <a:off x="5902665" y="3601086"/>
            <a:ext cx="118872" cy="1269325"/>
          </a:xfrm>
          <a:prstGeom prst="curvedConnector3">
            <a:avLst>
              <a:gd name="adj1" fmla="val 29230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30" idx="2"/>
          </p:cNvCxnSpPr>
          <p:nvPr/>
        </p:nvCxnSpPr>
        <p:spPr>
          <a:xfrm rot="10800000">
            <a:off x="5902667" y="3241182"/>
            <a:ext cx="118870" cy="1629229"/>
          </a:xfrm>
          <a:prstGeom prst="curvedConnector3">
            <a:avLst>
              <a:gd name="adj1" fmla="val 292311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30" idx="2"/>
          </p:cNvCxnSpPr>
          <p:nvPr/>
        </p:nvCxnSpPr>
        <p:spPr>
          <a:xfrm rot="10800000">
            <a:off x="5894845" y="2553052"/>
            <a:ext cx="126692" cy="2317358"/>
          </a:xfrm>
          <a:prstGeom prst="curvedConnector3">
            <a:avLst>
              <a:gd name="adj1" fmla="val 28043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30" idx="2"/>
          </p:cNvCxnSpPr>
          <p:nvPr/>
        </p:nvCxnSpPr>
        <p:spPr>
          <a:xfrm rot="10800000">
            <a:off x="5902667" y="2884070"/>
            <a:ext cx="118870" cy="1986341"/>
          </a:xfrm>
          <a:prstGeom prst="curvedConnector3">
            <a:avLst>
              <a:gd name="adj1" fmla="val 292311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3994540" y="3250153"/>
            <a:ext cx="255039" cy="255039"/>
            <a:chOff x="1390297" y="3622203"/>
            <a:chExt cx="255039" cy="255039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1404917" y="3622203"/>
              <a:ext cx="225800" cy="2550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>
              <a:off x="1404917" y="3622203"/>
              <a:ext cx="225800" cy="2550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矩形 74"/>
          <p:cNvSpPr/>
          <p:nvPr/>
        </p:nvSpPr>
        <p:spPr>
          <a:xfrm>
            <a:off x="3257724" y="1971675"/>
            <a:ext cx="5187571" cy="324802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6" name="文本框 75"/>
          <p:cNvSpPr txBox="1"/>
          <p:nvPr/>
        </p:nvSpPr>
        <p:spPr>
          <a:xfrm>
            <a:off x="5087314" y="762252"/>
            <a:ext cx="1583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Direct Translation</a:t>
            </a:r>
            <a:endParaRPr lang="zh-CN" altLang="en-US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699592" y="2970868"/>
            <a:ext cx="1149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Compute Similarity</a:t>
            </a:r>
            <a:endParaRPr lang="zh-CN" altLang="en-US" sz="16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045701" y="1918971"/>
            <a:ext cx="1149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Ranking</a:t>
            </a:r>
            <a:endParaRPr lang="zh-CN" altLang="en-US" sz="1600" dirty="0"/>
          </a:p>
        </p:txBody>
      </p:sp>
      <p:sp>
        <p:nvSpPr>
          <p:cNvPr id="53" name="文本框 52"/>
          <p:cNvSpPr txBox="1"/>
          <p:nvPr/>
        </p:nvSpPr>
        <p:spPr>
          <a:xfrm>
            <a:off x="4273770" y="1911695"/>
            <a:ext cx="169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Acquire Chinese Word Senses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42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02667" y="4100979"/>
                <a:ext cx="2588514" cy="40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667" y="4100979"/>
                <a:ext cx="2588514" cy="405176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02667" y="2681962"/>
                <a:ext cx="2596334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667" y="2681962"/>
                <a:ext cx="2596334" cy="404213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894845" y="2351266"/>
                <a:ext cx="2613197" cy="40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845" y="2351266"/>
                <a:ext cx="2613197" cy="403572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273105" y="2676844"/>
                <a:ext cx="911575" cy="403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5" y="2676844"/>
                <a:ext cx="911575" cy="403059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273104" y="3522271"/>
                <a:ext cx="911575" cy="40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4" y="3522271"/>
                <a:ext cx="911575" cy="405176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273104" y="3114574"/>
                <a:ext cx="911575" cy="403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4" y="3114574"/>
                <a:ext cx="911575" cy="40370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059435" y="2848027"/>
                <a:ext cx="911575" cy="40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435" y="2848027"/>
                <a:ext cx="911575" cy="403572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059434" y="3285757"/>
                <a:ext cx="911575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434" y="3285757"/>
                <a:ext cx="911575" cy="404213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下箭头 14"/>
          <p:cNvSpPr/>
          <p:nvPr/>
        </p:nvSpPr>
        <p:spPr>
          <a:xfrm>
            <a:off x="3544963" y="2111994"/>
            <a:ext cx="203389" cy="497283"/>
          </a:xfrm>
          <a:prstGeom prst="down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下箭头 15"/>
          <p:cNvSpPr/>
          <p:nvPr/>
        </p:nvSpPr>
        <p:spPr>
          <a:xfrm rot="16200000">
            <a:off x="5096170" y="3027617"/>
            <a:ext cx="369429" cy="79655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6510924" y="1588240"/>
                <a:ext cx="1078948" cy="466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IsA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924" y="1588240"/>
                <a:ext cx="1078948" cy="466859"/>
              </a:xfrm>
              <a:prstGeom prst="rect">
                <a:avLst/>
              </a:prstGeom>
              <a:blipFill>
                <a:blip r:embed="rId11"/>
                <a:stretch>
                  <a:fillRect l="-6780" r="-2260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3490394" y="2645299"/>
            <a:ext cx="416472" cy="14050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1" name="矩形 20"/>
          <p:cNvSpPr/>
          <p:nvPr/>
        </p:nvSpPr>
        <p:spPr>
          <a:xfrm>
            <a:off x="4306909" y="2848027"/>
            <a:ext cx="416472" cy="9309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2" name="矩形 21"/>
          <p:cNvSpPr/>
          <p:nvPr/>
        </p:nvSpPr>
        <p:spPr>
          <a:xfrm>
            <a:off x="5902667" y="2418129"/>
            <a:ext cx="2437293" cy="20942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23" name="直接连接符 22"/>
          <p:cNvCxnSpPr/>
          <p:nvPr/>
        </p:nvCxnSpPr>
        <p:spPr>
          <a:xfrm>
            <a:off x="5902667" y="2751359"/>
            <a:ext cx="2437293" cy="135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902667" y="3095623"/>
            <a:ext cx="2437293" cy="2257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3450441" y="1720422"/>
                <a:ext cx="1272940" cy="304175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IsA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441" y="1720422"/>
                <a:ext cx="1272940" cy="304175"/>
              </a:xfrm>
              <a:prstGeom prst="rect">
                <a:avLst/>
              </a:prstGeom>
              <a:blipFill>
                <a:blip r:embed="rId12"/>
                <a:stretch>
                  <a:fillRect l="-2392" b="-22000"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下箭头 26"/>
          <p:cNvSpPr/>
          <p:nvPr/>
        </p:nvSpPr>
        <p:spPr>
          <a:xfrm rot="10800000">
            <a:off x="6895848" y="1969031"/>
            <a:ext cx="304986" cy="406051"/>
          </a:xfrm>
          <a:prstGeom prst="down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0" name="圆柱形 29"/>
          <p:cNvSpPr/>
          <p:nvPr/>
        </p:nvSpPr>
        <p:spPr>
          <a:xfrm>
            <a:off x="6029509" y="4636000"/>
            <a:ext cx="1560363" cy="32461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Word Embedding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902667" y="3038593"/>
                <a:ext cx="2596334" cy="40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667" y="3038593"/>
                <a:ext cx="2596334" cy="405176"/>
              </a:xfrm>
              <a:prstGeom prst="rect">
                <a:avLst/>
              </a:prstGeom>
              <a:blipFill>
                <a:blip r:embed="rId1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/>
          <p:cNvCxnSpPr/>
          <p:nvPr/>
        </p:nvCxnSpPr>
        <p:spPr>
          <a:xfrm>
            <a:off x="5902667" y="3452255"/>
            <a:ext cx="2437293" cy="2257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5902665" y="3398978"/>
                <a:ext cx="2592424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665" y="3398978"/>
                <a:ext cx="2592424" cy="404213"/>
              </a:xfrm>
              <a:prstGeom prst="rect">
                <a:avLst/>
              </a:prstGeom>
              <a:blipFill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连接符 33"/>
          <p:cNvCxnSpPr/>
          <p:nvPr/>
        </p:nvCxnSpPr>
        <p:spPr>
          <a:xfrm>
            <a:off x="5898757" y="3812640"/>
            <a:ext cx="2437293" cy="2257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5894846" y="3748101"/>
                <a:ext cx="2596334" cy="403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846" y="3748101"/>
                <a:ext cx="2596334" cy="403893"/>
              </a:xfrm>
              <a:prstGeom prst="rect">
                <a:avLst/>
              </a:prstGeom>
              <a:blipFill>
                <a:blip r:embed="rId1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连接符 35"/>
          <p:cNvCxnSpPr/>
          <p:nvPr/>
        </p:nvCxnSpPr>
        <p:spPr>
          <a:xfrm>
            <a:off x="5894846" y="4161763"/>
            <a:ext cx="2437293" cy="2257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30" idx="2"/>
          </p:cNvCxnSpPr>
          <p:nvPr/>
        </p:nvCxnSpPr>
        <p:spPr>
          <a:xfrm rot="10800000">
            <a:off x="5902667" y="4303568"/>
            <a:ext cx="118870" cy="566843"/>
          </a:xfrm>
          <a:prstGeom prst="curvedConnector3">
            <a:avLst>
              <a:gd name="adj1" fmla="val 292311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stCxn id="30" idx="2"/>
          </p:cNvCxnSpPr>
          <p:nvPr/>
        </p:nvCxnSpPr>
        <p:spPr>
          <a:xfrm rot="10800000">
            <a:off x="5894847" y="3950048"/>
            <a:ext cx="126691" cy="920362"/>
          </a:xfrm>
          <a:prstGeom prst="curvedConnector3">
            <a:avLst>
              <a:gd name="adj1" fmla="val 280439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30" idx="2"/>
            <a:endCxn id="33" idx="1"/>
          </p:cNvCxnSpPr>
          <p:nvPr/>
        </p:nvCxnSpPr>
        <p:spPr>
          <a:xfrm rot="10800000">
            <a:off x="5902665" y="3601086"/>
            <a:ext cx="118872" cy="1269325"/>
          </a:xfrm>
          <a:prstGeom prst="curvedConnector3">
            <a:avLst>
              <a:gd name="adj1" fmla="val 29230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30" idx="2"/>
          </p:cNvCxnSpPr>
          <p:nvPr/>
        </p:nvCxnSpPr>
        <p:spPr>
          <a:xfrm rot="10800000">
            <a:off x="5902667" y="3241182"/>
            <a:ext cx="118870" cy="1629229"/>
          </a:xfrm>
          <a:prstGeom prst="curvedConnector3">
            <a:avLst>
              <a:gd name="adj1" fmla="val 292311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30" idx="2"/>
          </p:cNvCxnSpPr>
          <p:nvPr/>
        </p:nvCxnSpPr>
        <p:spPr>
          <a:xfrm rot="10800000">
            <a:off x="5894845" y="2553052"/>
            <a:ext cx="126692" cy="2317358"/>
          </a:xfrm>
          <a:prstGeom prst="curvedConnector3">
            <a:avLst>
              <a:gd name="adj1" fmla="val 28043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30" idx="2"/>
          </p:cNvCxnSpPr>
          <p:nvPr/>
        </p:nvCxnSpPr>
        <p:spPr>
          <a:xfrm rot="10800000">
            <a:off x="5902667" y="2884070"/>
            <a:ext cx="118870" cy="1986341"/>
          </a:xfrm>
          <a:prstGeom prst="curvedConnector3">
            <a:avLst>
              <a:gd name="adj1" fmla="val 292311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3994540" y="3250153"/>
            <a:ext cx="255039" cy="255039"/>
            <a:chOff x="1390297" y="3622203"/>
            <a:chExt cx="255039" cy="255039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1404917" y="3622203"/>
              <a:ext cx="225800" cy="2550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>
              <a:off x="1404917" y="3622203"/>
              <a:ext cx="225800" cy="2550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矩形 74"/>
          <p:cNvSpPr/>
          <p:nvPr/>
        </p:nvSpPr>
        <p:spPr>
          <a:xfrm>
            <a:off x="3257724" y="2332529"/>
            <a:ext cx="5187571" cy="268905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0" name="文本框 49"/>
          <p:cNvSpPr txBox="1"/>
          <p:nvPr/>
        </p:nvSpPr>
        <p:spPr>
          <a:xfrm>
            <a:off x="4759910" y="2734305"/>
            <a:ext cx="1149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Compute Similarity</a:t>
            </a:r>
            <a:endParaRPr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151285" y="2024752"/>
            <a:ext cx="114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Ranking</a:t>
            </a:r>
            <a:endParaRPr lang="zh-CN" altLang="en-US" sz="1400" dirty="0"/>
          </a:p>
        </p:txBody>
      </p:sp>
      <p:sp>
        <p:nvSpPr>
          <p:cNvPr id="57" name="下箭头 56"/>
          <p:cNvSpPr/>
          <p:nvPr/>
        </p:nvSpPr>
        <p:spPr>
          <a:xfrm>
            <a:off x="4412319" y="2052829"/>
            <a:ext cx="203389" cy="754600"/>
          </a:xfrm>
          <a:prstGeom prst="down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9" name="文本框 58"/>
          <p:cNvSpPr txBox="1"/>
          <p:nvPr/>
        </p:nvSpPr>
        <p:spPr>
          <a:xfrm>
            <a:off x="3549171" y="4093259"/>
            <a:ext cx="1333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Chinese word sense retrieval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47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404492" y="3445629"/>
                <a:ext cx="1687205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1400" b="0" dirty="0" smtClean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492" y="3445629"/>
                <a:ext cx="1687205" cy="3112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424972" y="2545380"/>
                <a:ext cx="1687205" cy="310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b="0" dirty="0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972" y="2545380"/>
                <a:ext cx="1687205" cy="310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423005" y="2331150"/>
                <a:ext cx="1681861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400" b="0" dirty="0" smtClean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005" y="2331150"/>
                <a:ext cx="1681861" cy="310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544963" y="2609130"/>
                <a:ext cx="303316" cy="30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sz="1400" b="0" dirty="0" smtClean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963" y="2609130"/>
                <a:ext cx="303316" cy="3097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536092" y="3253409"/>
                <a:ext cx="303316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altLang="zh-CN" sz="1400" b="0" dirty="0" smtClean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092" y="3253409"/>
                <a:ext cx="303316" cy="3112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545033" y="2921493"/>
                <a:ext cx="285435" cy="310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400" b="0" dirty="0" smtClean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033" y="2921493"/>
                <a:ext cx="285435" cy="310213"/>
              </a:xfrm>
              <a:prstGeom prst="rect">
                <a:avLst/>
              </a:prstGeom>
              <a:blipFill>
                <a:blip r:embed="rId7"/>
                <a:stretch>
                  <a:fillRect l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107527" y="2741127"/>
                <a:ext cx="340925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527" y="2741127"/>
                <a:ext cx="340925" cy="3101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4089134" y="3028949"/>
                <a:ext cx="362216" cy="309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134" y="3028949"/>
                <a:ext cx="362216" cy="3099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箭头 15"/>
          <p:cNvSpPr/>
          <p:nvPr/>
        </p:nvSpPr>
        <p:spPr>
          <a:xfrm rot="16200000">
            <a:off x="4850184" y="2605882"/>
            <a:ext cx="262338" cy="913705"/>
          </a:xfrm>
          <a:prstGeom prst="downArrow">
            <a:avLst>
              <a:gd name="adj1" fmla="val 44190"/>
              <a:gd name="adj2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5751499" y="1866369"/>
                <a:ext cx="1078948" cy="354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IsA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zh-CN" sz="1400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499" y="1866369"/>
                <a:ext cx="1078948" cy="3544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3540549" y="2609130"/>
            <a:ext cx="230136" cy="95551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矩形 20"/>
          <p:cNvSpPr/>
          <p:nvPr/>
        </p:nvSpPr>
        <p:spPr>
          <a:xfrm>
            <a:off x="4131545" y="2796130"/>
            <a:ext cx="243887" cy="52872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5517930" y="2373703"/>
            <a:ext cx="1532793" cy="136721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3497925" y="1918339"/>
                <a:ext cx="1017493" cy="304175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IsA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925" y="1918339"/>
                <a:ext cx="1017493" cy="3041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下箭头 26"/>
          <p:cNvSpPr/>
          <p:nvPr/>
        </p:nvSpPr>
        <p:spPr>
          <a:xfrm rot="10800000">
            <a:off x="6109920" y="2154711"/>
            <a:ext cx="304986" cy="161475"/>
          </a:xfrm>
          <a:prstGeom prst="down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0" name="圆柱形 29"/>
          <p:cNvSpPr/>
          <p:nvPr/>
        </p:nvSpPr>
        <p:spPr>
          <a:xfrm>
            <a:off x="5613136" y="3872930"/>
            <a:ext cx="1374726" cy="283071"/>
          </a:xfrm>
          <a:prstGeom prst="can">
            <a:avLst>
              <a:gd name="adj" fmla="val 27216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Word </a:t>
            </a:r>
            <a:r>
              <a:rPr lang="en-US" altLang="zh-CN" sz="1200" dirty="0" smtClean="0"/>
              <a:t>Embedding</a:t>
            </a:r>
            <a:endParaRPr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5424974" y="2753191"/>
                <a:ext cx="1687205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400" b="0" dirty="0" smtClean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974" y="2753191"/>
                <a:ext cx="1687205" cy="31123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5431555" y="2985523"/>
                <a:ext cx="1674041" cy="310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1400" b="0" dirty="0" smtClean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555" y="2985523"/>
                <a:ext cx="1674041" cy="3105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5414984" y="3215323"/>
                <a:ext cx="1695026" cy="31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1400" b="0" dirty="0" smtClean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984" y="3215323"/>
                <a:ext cx="1695026" cy="3103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3882946" y="2990449"/>
            <a:ext cx="151315" cy="152773"/>
            <a:chOff x="1390297" y="3622203"/>
            <a:chExt cx="255039" cy="255039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1404917" y="3622203"/>
              <a:ext cx="225800" cy="2550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>
              <a:off x="1404917" y="3622203"/>
              <a:ext cx="225800" cy="2550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矩形 74"/>
          <p:cNvSpPr/>
          <p:nvPr/>
        </p:nvSpPr>
        <p:spPr>
          <a:xfrm>
            <a:off x="3490913" y="2338489"/>
            <a:ext cx="3600784" cy="18382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0" name="文本框 49"/>
          <p:cNvSpPr txBox="1"/>
          <p:nvPr/>
        </p:nvSpPr>
        <p:spPr>
          <a:xfrm>
            <a:off x="4514560" y="2518009"/>
            <a:ext cx="83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Compute Similarity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6348191" y="2076025"/>
            <a:ext cx="831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Ranking</a:t>
            </a:r>
            <a:endParaRPr lang="zh-CN" altLang="en-US" sz="1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3490089" y="3628986"/>
            <a:ext cx="116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Chinese word sense retrieval</a:t>
            </a:r>
            <a:endParaRPr lang="zh-CN" altLang="en-US" sz="1200" dirty="0"/>
          </a:p>
        </p:txBody>
      </p:sp>
      <p:sp>
        <p:nvSpPr>
          <p:cNvPr id="53" name="下箭头 52"/>
          <p:cNvSpPr/>
          <p:nvPr/>
        </p:nvSpPr>
        <p:spPr>
          <a:xfrm rot="10800000">
            <a:off x="6078502" y="3759925"/>
            <a:ext cx="472603" cy="92884"/>
          </a:xfrm>
          <a:prstGeom prst="downArrow">
            <a:avLst>
              <a:gd name="adj1" fmla="val 37698"/>
              <a:gd name="adj2" fmla="val 47502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3792440" y="2154710"/>
            <a:ext cx="341406" cy="16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7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mbria"/>
        <a:ea typeface="等线 Light"/>
        <a:cs typeface=""/>
      </a:majorFont>
      <a:minorFont>
        <a:latin typeface="Cambria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tecture.pptx" id="{E34A37FC-FF42-448C-90C0-8648FC5F7E63}" vid="{13DE960E-9636-4564-B85C-AEFDE3B7B5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templace</Template>
  <TotalTime>69613</TotalTime>
  <Words>212</Words>
  <Application>Microsoft Office PowerPoint</Application>
  <PresentationFormat>宽屏</PresentationFormat>
  <Paragraphs>128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hj</dc:creator>
  <cp:lastModifiedBy>zhang hj</cp:lastModifiedBy>
  <cp:revision>296</cp:revision>
  <dcterms:created xsi:type="dcterms:W3CDTF">2018-07-13T02:08:03Z</dcterms:created>
  <dcterms:modified xsi:type="dcterms:W3CDTF">2019-03-05T06:08:30Z</dcterms:modified>
</cp:coreProperties>
</file>