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9" r:id="rId3"/>
    <p:sldId id="257" r:id="rId4"/>
    <p:sldId id="258" r:id="rId5"/>
    <p:sldId id="260" r:id="rId6"/>
    <p:sldId id="261" r:id="rId7"/>
    <p:sldId id="263" r:id="rId8"/>
    <p:sldId id="264"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3D2090-753E-45AF-AFED-6BDC6BBE0E6F}" type="datetimeFigureOut">
              <a:rPr lang="zh-CN" altLang="en-US" smtClean="0"/>
              <a:t>2023/1/20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2E8D54-9320-4D95-BA48-9277D2C86161}" type="slidenum">
              <a:rPr lang="zh-CN" altLang="en-US" smtClean="0"/>
              <a:t>‹#›</a:t>
            </a:fld>
            <a:endParaRPr lang="zh-CN" altLang="en-US"/>
          </a:p>
        </p:txBody>
      </p:sp>
    </p:spTree>
    <p:extLst>
      <p:ext uri="{BB962C8B-B14F-4D97-AF65-F5344CB8AC3E}">
        <p14:creationId xmlns:p14="http://schemas.microsoft.com/office/powerpoint/2010/main" val="3574997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Framework comparison between M-Director and DASC. M-Director uses a classifier head to conduct binary attribute hit classification for each token in the target sentence, and impose regularization for other tokens. While DASC project both LM hidden state and the target token to the attribute space, and uses their dot product for the classification of attribute hit. For each parameterized model component, we show its shape in square brackets.</a:t>
            </a:r>
            <a:endParaRPr lang="zh-CN" altLang="en-US" dirty="0"/>
          </a:p>
        </p:txBody>
      </p:sp>
      <p:sp>
        <p:nvSpPr>
          <p:cNvPr id="4" name="灯片编号占位符 3"/>
          <p:cNvSpPr>
            <a:spLocks noGrp="1"/>
          </p:cNvSpPr>
          <p:nvPr>
            <p:ph type="sldNum" sz="quarter" idx="5"/>
          </p:nvPr>
        </p:nvSpPr>
        <p:spPr/>
        <p:txBody>
          <a:bodyPr/>
          <a:lstStyle/>
          <a:p>
            <a:fld id="{EC2E8D54-9320-4D95-BA48-9277D2C86161}" type="slidenum">
              <a:rPr lang="zh-CN" altLang="en-US" smtClean="0"/>
              <a:t>3</a:t>
            </a:fld>
            <a:endParaRPr lang="zh-CN" altLang="en-US"/>
          </a:p>
        </p:txBody>
      </p:sp>
    </p:spTree>
    <p:extLst>
      <p:ext uri="{BB962C8B-B14F-4D97-AF65-F5344CB8AC3E}">
        <p14:creationId xmlns:p14="http://schemas.microsoft.com/office/powerpoint/2010/main" val="2073388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C2E8D54-9320-4D95-BA48-9277D2C86161}" type="slidenum">
              <a:rPr lang="zh-CN" altLang="en-US" smtClean="0"/>
              <a:t>6</a:t>
            </a:fld>
            <a:endParaRPr lang="zh-CN" altLang="en-US"/>
          </a:p>
        </p:txBody>
      </p:sp>
    </p:spTree>
    <p:extLst>
      <p:ext uri="{BB962C8B-B14F-4D97-AF65-F5344CB8AC3E}">
        <p14:creationId xmlns:p14="http://schemas.microsoft.com/office/powerpoint/2010/main" val="1912671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EB5BD-F54A-497E-3ADE-AC5543AF4F8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5C84C40-86C5-FD9A-CEB9-2FCD043A3F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AFEBAC7-BB39-3CC8-7063-8A369C52830A}"/>
              </a:ext>
            </a:extLst>
          </p:cNvPr>
          <p:cNvSpPr>
            <a:spLocks noGrp="1"/>
          </p:cNvSpPr>
          <p:nvPr>
            <p:ph type="dt" sz="half" idx="10"/>
          </p:nvPr>
        </p:nvSpPr>
        <p:spPr/>
        <p:txBody>
          <a:bodyPr/>
          <a:lstStyle/>
          <a:p>
            <a:fld id="{2798F360-7B06-4372-9002-524254EF74BF}" type="datetimeFigureOut">
              <a:rPr lang="zh-CN" altLang="en-US" smtClean="0"/>
              <a:t>2023/1/20</a:t>
            </a:fld>
            <a:endParaRPr lang="zh-CN" altLang="en-US"/>
          </a:p>
        </p:txBody>
      </p:sp>
      <p:sp>
        <p:nvSpPr>
          <p:cNvPr id="5" name="页脚占位符 4">
            <a:extLst>
              <a:ext uri="{FF2B5EF4-FFF2-40B4-BE49-F238E27FC236}">
                <a16:creationId xmlns:a16="http://schemas.microsoft.com/office/drawing/2014/main" id="{498217D3-361A-9260-33D7-6AECA848E8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3BEFD8-2DA6-BEFA-FD62-84147C61D333}"/>
              </a:ext>
            </a:extLst>
          </p:cNvPr>
          <p:cNvSpPr>
            <a:spLocks noGrp="1"/>
          </p:cNvSpPr>
          <p:nvPr>
            <p:ph type="sldNum" sz="quarter" idx="12"/>
          </p:nvPr>
        </p:nvSpPr>
        <p:spPr/>
        <p:txBody>
          <a:bodyPr/>
          <a:lstStyle/>
          <a:p>
            <a:fld id="{5DAE1109-A173-4B1C-85C2-02998BFDA1BA}" type="slidenum">
              <a:rPr lang="zh-CN" altLang="en-US" smtClean="0"/>
              <a:t>‹#›</a:t>
            </a:fld>
            <a:endParaRPr lang="zh-CN" altLang="en-US"/>
          </a:p>
        </p:txBody>
      </p:sp>
    </p:spTree>
    <p:extLst>
      <p:ext uri="{BB962C8B-B14F-4D97-AF65-F5344CB8AC3E}">
        <p14:creationId xmlns:p14="http://schemas.microsoft.com/office/powerpoint/2010/main" val="2404771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5BD884-CBA9-0501-57F2-1CF3F137B07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C3D47BB-7D75-33BE-3336-5986A35F03D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968B0CD-713E-7294-518B-ABE1B304FD69}"/>
              </a:ext>
            </a:extLst>
          </p:cNvPr>
          <p:cNvSpPr>
            <a:spLocks noGrp="1"/>
          </p:cNvSpPr>
          <p:nvPr>
            <p:ph type="dt" sz="half" idx="10"/>
          </p:nvPr>
        </p:nvSpPr>
        <p:spPr/>
        <p:txBody>
          <a:bodyPr/>
          <a:lstStyle/>
          <a:p>
            <a:fld id="{2798F360-7B06-4372-9002-524254EF74BF}" type="datetimeFigureOut">
              <a:rPr lang="zh-CN" altLang="en-US" smtClean="0"/>
              <a:t>2023/1/20</a:t>
            </a:fld>
            <a:endParaRPr lang="zh-CN" altLang="en-US"/>
          </a:p>
        </p:txBody>
      </p:sp>
      <p:sp>
        <p:nvSpPr>
          <p:cNvPr id="5" name="页脚占位符 4">
            <a:extLst>
              <a:ext uri="{FF2B5EF4-FFF2-40B4-BE49-F238E27FC236}">
                <a16:creationId xmlns:a16="http://schemas.microsoft.com/office/drawing/2014/main" id="{D31E30D9-7535-848A-4223-51AA16AC81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71125A-C4E6-61B3-2393-BCD5D8E1696A}"/>
              </a:ext>
            </a:extLst>
          </p:cNvPr>
          <p:cNvSpPr>
            <a:spLocks noGrp="1"/>
          </p:cNvSpPr>
          <p:nvPr>
            <p:ph type="sldNum" sz="quarter" idx="12"/>
          </p:nvPr>
        </p:nvSpPr>
        <p:spPr/>
        <p:txBody>
          <a:bodyPr/>
          <a:lstStyle/>
          <a:p>
            <a:fld id="{5DAE1109-A173-4B1C-85C2-02998BFDA1BA}" type="slidenum">
              <a:rPr lang="zh-CN" altLang="en-US" smtClean="0"/>
              <a:t>‹#›</a:t>
            </a:fld>
            <a:endParaRPr lang="zh-CN" altLang="en-US"/>
          </a:p>
        </p:txBody>
      </p:sp>
    </p:spTree>
    <p:extLst>
      <p:ext uri="{BB962C8B-B14F-4D97-AF65-F5344CB8AC3E}">
        <p14:creationId xmlns:p14="http://schemas.microsoft.com/office/powerpoint/2010/main" val="406749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D1C41CE-ED4C-56BC-025E-6B66F446CDB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468FA70-0202-7B45-7BF6-913E2253968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B616C8-AF23-6632-0D84-78392CAFBD9C}"/>
              </a:ext>
            </a:extLst>
          </p:cNvPr>
          <p:cNvSpPr>
            <a:spLocks noGrp="1"/>
          </p:cNvSpPr>
          <p:nvPr>
            <p:ph type="dt" sz="half" idx="10"/>
          </p:nvPr>
        </p:nvSpPr>
        <p:spPr/>
        <p:txBody>
          <a:bodyPr/>
          <a:lstStyle/>
          <a:p>
            <a:fld id="{2798F360-7B06-4372-9002-524254EF74BF}" type="datetimeFigureOut">
              <a:rPr lang="zh-CN" altLang="en-US" smtClean="0"/>
              <a:t>2023/1/20</a:t>
            </a:fld>
            <a:endParaRPr lang="zh-CN" altLang="en-US"/>
          </a:p>
        </p:txBody>
      </p:sp>
      <p:sp>
        <p:nvSpPr>
          <p:cNvPr id="5" name="页脚占位符 4">
            <a:extLst>
              <a:ext uri="{FF2B5EF4-FFF2-40B4-BE49-F238E27FC236}">
                <a16:creationId xmlns:a16="http://schemas.microsoft.com/office/drawing/2014/main" id="{4A3FF603-8EE8-A0A6-75DA-E493ECEBFD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523254-9A83-F93C-58BA-8284553F2424}"/>
              </a:ext>
            </a:extLst>
          </p:cNvPr>
          <p:cNvSpPr>
            <a:spLocks noGrp="1"/>
          </p:cNvSpPr>
          <p:nvPr>
            <p:ph type="sldNum" sz="quarter" idx="12"/>
          </p:nvPr>
        </p:nvSpPr>
        <p:spPr/>
        <p:txBody>
          <a:bodyPr/>
          <a:lstStyle/>
          <a:p>
            <a:fld id="{5DAE1109-A173-4B1C-85C2-02998BFDA1BA}" type="slidenum">
              <a:rPr lang="zh-CN" altLang="en-US" smtClean="0"/>
              <a:t>‹#›</a:t>
            </a:fld>
            <a:endParaRPr lang="zh-CN" altLang="en-US"/>
          </a:p>
        </p:txBody>
      </p:sp>
    </p:spTree>
    <p:extLst>
      <p:ext uri="{BB962C8B-B14F-4D97-AF65-F5344CB8AC3E}">
        <p14:creationId xmlns:p14="http://schemas.microsoft.com/office/powerpoint/2010/main" val="2491587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6AC862-4979-6E92-F288-120969C08D2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9CC10BB-E174-94A2-805E-8AB15FCE972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6626C62-5970-F0A2-24DE-BD92D45AD9F4}"/>
              </a:ext>
            </a:extLst>
          </p:cNvPr>
          <p:cNvSpPr>
            <a:spLocks noGrp="1"/>
          </p:cNvSpPr>
          <p:nvPr>
            <p:ph type="dt" sz="half" idx="10"/>
          </p:nvPr>
        </p:nvSpPr>
        <p:spPr/>
        <p:txBody>
          <a:bodyPr/>
          <a:lstStyle/>
          <a:p>
            <a:fld id="{2798F360-7B06-4372-9002-524254EF74BF}" type="datetimeFigureOut">
              <a:rPr lang="zh-CN" altLang="en-US" smtClean="0"/>
              <a:t>2023/1/20</a:t>
            </a:fld>
            <a:endParaRPr lang="zh-CN" altLang="en-US"/>
          </a:p>
        </p:txBody>
      </p:sp>
      <p:sp>
        <p:nvSpPr>
          <p:cNvPr id="5" name="页脚占位符 4">
            <a:extLst>
              <a:ext uri="{FF2B5EF4-FFF2-40B4-BE49-F238E27FC236}">
                <a16:creationId xmlns:a16="http://schemas.microsoft.com/office/drawing/2014/main" id="{E7B946C1-6D56-BE2A-AF5A-44CFF0FC8C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16B74B-4E98-6996-F5B0-C080B60413C6}"/>
              </a:ext>
            </a:extLst>
          </p:cNvPr>
          <p:cNvSpPr>
            <a:spLocks noGrp="1"/>
          </p:cNvSpPr>
          <p:nvPr>
            <p:ph type="sldNum" sz="quarter" idx="12"/>
          </p:nvPr>
        </p:nvSpPr>
        <p:spPr/>
        <p:txBody>
          <a:bodyPr/>
          <a:lstStyle/>
          <a:p>
            <a:fld id="{5DAE1109-A173-4B1C-85C2-02998BFDA1BA}" type="slidenum">
              <a:rPr lang="zh-CN" altLang="en-US" smtClean="0"/>
              <a:t>‹#›</a:t>
            </a:fld>
            <a:endParaRPr lang="zh-CN" altLang="en-US"/>
          </a:p>
        </p:txBody>
      </p:sp>
    </p:spTree>
    <p:extLst>
      <p:ext uri="{BB962C8B-B14F-4D97-AF65-F5344CB8AC3E}">
        <p14:creationId xmlns:p14="http://schemas.microsoft.com/office/powerpoint/2010/main" val="1127958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B9970C-BC27-BDB4-A681-C03B1D8C587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D1E12BD-B54B-3835-8917-4EA2895E09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6EEBCB7-8100-BD34-0444-F278ECEEBC9D}"/>
              </a:ext>
            </a:extLst>
          </p:cNvPr>
          <p:cNvSpPr>
            <a:spLocks noGrp="1"/>
          </p:cNvSpPr>
          <p:nvPr>
            <p:ph type="dt" sz="half" idx="10"/>
          </p:nvPr>
        </p:nvSpPr>
        <p:spPr/>
        <p:txBody>
          <a:bodyPr/>
          <a:lstStyle/>
          <a:p>
            <a:fld id="{2798F360-7B06-4372-9002-524254EF74BF}" type="datetimeFigureOut">
              <a:rPr lang="zh-CN" altLang="en-US" smtClean="0"/>
              <a:t>2023/1/20</a:t>
            </a:fld>
            <a:endParaRPr lang="zh-CN" altLang="en-US"/>
          </a:p>
        </p:txBody>
      </p:sp>
      <p:sp>
        <p:nvSpPr>
          <p:cNvPr id="5" name="页脚占位符 4">
            <a:extLst>
              <a:ext uri="{FF2B5EF4-FFF2-40B4-BE49-F238E27FC236}">
                <a16:creationId xmlns:a16="http://schemas.microsoft.com/office/drawing/2014/main" id="{F9A85AB2-8D1E-F354-E3E7-C528B9B135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E1172C-C42A-219C-2CC3-64905B4B7DA9}"/>
              </a:ext>
            </a:extLst>
          </p:cNvPr>
          <p:cNvSpPr>
            <a:spLocks noGrp="1"/>
          </p:cNvSpPr>
          <p:nvPr>
            <p:ph type="sldNum" sz="quarter" idx="12"/>
          </p:nvPr>
        </p:nvSpPr>
        <p:spPr/>
        <p:txBody>
          <a:bodyPr/>
          <a:lstStyle/>
          <a:p>
            <a:fld id="{5DAE1109-A173-4B1C-85C2-02998BFDA1BA}" type="slidenum">
              <a:rPr lang="zh-CN" altLang="en-US" smtClean="0"/>
              <a:t>‹#›</a:t>
            </a:fld>
            <a:endParaRPr lang="zh-CN" altLang="en-US"/>
          </a:p>
        </p:txBody>
      </p:sp>
    </p:spTree>
    <p:extLst>
      <p:ext uri="{BB962C8B-B14F-4D97-AF65-F5344CB8AC3E}">
        <p14:creationId xmlns:p14="http://schemas.microsoft.com/office/powerpoint/2010/main" val="1720364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79DA62-74DE-F785-63B2-622C990FDFF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530CC62-9F1F-F869-71A5-6DADE708F7D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A63ACEF-8092-D87D-B021-9A863DE5DE2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7408E5C-7F8B-961D-A99C-97E0EF32A71D}"/>
              </a:ext>
            </a:extLst>
          </p:cNvPr>
          <p:cNvSpPr>
            <a:spLocks noGrp="1"/>
          </p:cNvSpPr>
          <p:nvPr>
            <p:ph type="dt" sz="half" idx="10"/>
          </p:nvPr>
        </p:nvSpPr>
        <p:spPr/>
        <p:txBody>
          <a:bodyPr/>
          <a:lstStyle/>
          <a:p>
            <a:fld id="{2798F360-7B06-4372-9002-524254EF74BF}" type="datetimeFigureOut">
              <a:rPr lang="zh-CN" altLang="en-US" smtClean="0"/>
              <a:t>2023/1/20</a:t>
            </a:fld>
            <a:endParaRPr lang="zh-CN" altLang="en-US"/>
          </a:p>
        </p:txBody>
      </p:sp>
      <p:sp>
        <p:nvSpPr>
          <p:cNvPr id="6" name="页脚占位符 5">
            <a:extLst>
              <a:ext uri="{FF2B5EF4-FFF2-40B4-BE49-F238E27FC236}">
                <a16:creationId xmlns:a16="http://schemas.microsoft.com/office/drawing/2014/main" id="{2F51A184-DA18-FB62-A2B4-4C6DC3791DD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C562E98-DE18-F88E-C4DD-22BD768A29DA}"/>
              </a:ext>
            </a:extLst>
          </p:cNvPr>
          <p:cNvSpPr>
            <a:spLocks noGrp="1"/>
          </p:cNvSpPr>
          <p:nvPr>
            <p:ph type="sldNum" sz="quarter" idx="12"/>
          </p:nvPr>
        </p:nvSpPr>
        <p:spPr/>
        <p:txBody>
          <a:bodyPr/>
          <a:lstStyle/>
          <a:p>
            <a:fld id="{5DAE1109-A173-4B1C-85C2-02998BFDA1BA}" type="slidenum">
              <a:rPr lang="zh-CN" altLang="en-US" smtClean="0"/>
              <a:t>‹#›</a:t>
            </a:fld>
            <a:endParaRPr lang="zh-CN" altLang="en-US"/>
          </a:p>
        </p:txBody>
      </p:sp>
    </p:spTree>
    <p:extLst>
      <p:ext uri="{BB962C8B-B14F-4D97-AF65-F5344CB8AC3E}">
        <p14:creationId xmlns:p14="http://schemas.microsoft.com/office/powerpoint/2010/main" val="1373214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1BF546-7F03-D48D-BB99-FFEFB2B0988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5D5CC64-53C8-2DE5-ED75-2AD8E2167E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093D427-EA5C-C1C8-5157-74B3DF900B4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59B9A63-BBCF-259C-3E67-EF7BEE048D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3EB4EA6-ECD8-402E-241C-65DEE40D9E8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0DD64A2-1577-6197-5564-1B1840232ABE}"/>
              </a:ext>
            </a:extLst>
          </p:cNvPr>
          <p:cNvSpPr>
            <a:spLocks noGrp="1"/>
          </p:cNvSpPr>
          <p:nvPr>
            <p:ph type="dt" sz="half" idx="10"/>
          </p:nvPr>
        </p:nvSpPr>
        <p:spPr/>
        <p:txBody>
          <a:bodyPr/>
          <a:lstStyle/>
          <a:p>
            <a:fld id="{2798F360-7B06-4372-9002-524254EF74BF}" type="datetimeFigureOut">
              <a:rPr lang="zh-CN" altLang="en-US" smtClean="0"/>
              <a:t>2023/1/20</a:t>
            </a:fld>
            <a:endParaRPr lang="zh-CN" altLang="en-US"/>
          </a:p>
        </p:txBody>
      </p:sp>
      <p:sp>
        <p:nvSpPr>
          <p:cNvPr id="8" name="页脚占位符 7">
            <a:extLst>
              <a:ext uri="{FF2B5EF4-FFF2-40B4-BE49-F238E27FC236}">
                <a16:creationId xmlns:a16="http://schemas.microsoft.com/office/drawing/2014/main" id="{D376DC03-C7F6-CBFF-C759-757B92F64A8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6ABAB8A-2441-D948-693B-135256BE4361}"/>
              </a:ext>
            </a:extLst>
          </p:cNvPr>
          <p:cNvSpPr>
            <a:spLocks noGrp="1"/>
          </p:cNvSpPr>
          <p:nvPr>
            <p:ph type="sldNum" sz="quarter" idx="12"/>
          </p:nvPr>
        </p:nvSpPr>
        <p:spPr/>
        <p:txBody>
          <a:bodyPr/>
          <a:lstStyle/>
          <a:p>
            <a:fld id="{5DAE1109-A173-4B1C-85C2-02998BFDA1BA}" type="slidenum">
              <a:rPr lang="zh-CN" altLang="en-US" smtClean="0"/>
              <a:t>‹#›</a:t>
            </a:fld>
            <a:endParaRPr lang="zh-CN" altLang="en-US"/>
          </a:p>
        </p:txBody>
      </p:sp>
    </p:spTree>
    <p:extLst>
      <p:ext uri="{BB962C8B-B14F-4D97-AF65-F5344CB8AC3E}">
        <p14:creationId xmlns:p14="http://schemas.microsoft.com/office/powerpoint/2010/main" val="926384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539F19-E686-F269-25A1-EEE25D90568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7F27753-B5AF-09D0-BC59-843B2E98EF7F}"/>
              </a:ext>
            </a:extLst>
          </p:cNvPr>
          <p:cNvSpPr>
            <a:spLocks noGrp="1"/>
          </p:cNvSpPr>
          <p:nvPr>
            <p:ph type="dt" sz="half" idx="10"/>
          </p:nvPr>
        </p:nvSpPr>
        <p:spPr/>
        <p:txBody>
          <a:bodyPr/>
          <a:lstStyle/>
          <a:p>
            <a:fld id="{2798F360-7B06-4372-9002-524254EF74BF}" type="datetimeFigureOut">
              <a:rPr lang="zh-CN" altLang="en-US" smtClean="0"/>
              <a:t>2023/1/20</a:t>
            </a:fld>
            <a:endParaRPr lang="zh-CN" altLang="en-US"/>
          </a:p>
        </p:txBody>
      </p:sp>
      <p:sp>
        <p:nvSpPr>
          <p:cNvPr id="4" name="页脚占位符 3">
            <a:extLst>
              <a:ext uri="{FF2B5EF4-FFF2-40B4-BE49-F238E27FC236}">
                <a16:creationId xmlns:a16="http://schemas.microsoft.com/office/drawing/2014/main" id="{F9CE5A3C-716E-17F4-D465-5F0B3A5F2DD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FA4285A-ACEC-FE78-7608-F71832980E4C}"/>
              </a:ext>
            </a:extLst>
          </p:cNvPr>
          <p:cNvSpPr>
            <a:spLocks noGrp="1"/>
          </p:cNvSpPr>
          <p:nvPr>
            <p:ph type="sldNum" sz="quarter" idx="12"/>
          </p:nvPr>
        </p:nvSpPr>
        <p:spPr/>
        <p:txBody>
          <a:bodyPr/>
          <a:lstStyle/>
          <a:p>
            <a:fld id="{5DAE1109-A173-4B1C-85C2-02998BFDA1BA}" type="slidenum">
              <a:rPr lang="zh-CN" altLang="en-US" smtClean="0"/>
              <a:t>‹#›</a:t>
            </a:fld>
            <a:endParaRPr lang="zh-CN" altLang="en-US"/>
          </a:p>
        </p:txBody>
      </p:sp>
    </p:spTree>
    <p:extLst>
      <p:ext uri="{BB962C8B-B14F-4D97-AF65-F5344CB8AC3E}">
        <p14:creationId xmlns:p14="http://schemas.microsoft.com/office/powerpoint/2010/main" val="1780760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AC1DBF9-51DB-8676-6DBF-575FD1A923EA}"/>
              </a:ext>
            </a:extLst>
          </p:cNvPr>
          <p:cNvSpPr>
            <a:spLocks noGrp="1"/>
          </p:cNvSpPr>
          <p:nvPr>
            <p:ph type="dt" sz="half" idx="10"/>
          </p:nvPr>
        </p:nvSpPr>
        <p:spPr/>
        <p:txBody>
          <a:bodyPr/>
          <a:lstStyle/>
          <a:p>
            <a:fld id="{2798F360-7B06-4372-9002-524254EF74BF}" type="datetimeFigureOut">
              <a:rPr lang="zh-CN" altLang="en-US" smtClean="0"/>
              <a:t>2023/1/20</a:t>
            </a:fld>
            <a:endParaRPr lang="zh-CN" altLang="en-US"/>
          </a:p>
        </p:txBody>
      </p:sp>
      <p:sp>
        <p:nvSpPr>
          <p:cNvPr id="3" name="页脚占位符 2">
            <a:extLst>
              <a:ext uri="{FF2B5EF4-FFF2-40B4-BE49-F238E27FC236}">
                <a16:creationId xmlns:a16="http://schemas.microsoft.com/office/drawing/2014/main" id="{2C41C051-9369-0727-1F65-4F03E0812C9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980536B-9742-D768-CA1A-F7E400A73092}"/>
              </a:ext>
            </a:extLst>
          </p:cNvPr>
          <p:cNvSpPr>
            <a:spLocks noGrp="1"/>
          </p:cNvSpPr>
          <p:nvPr>
            <p:ph type="sldNum" sz="quarter" idx="12"/>
          </p:nvPr>
        </p:nvSpPr>
        <p:spPr/>
        <p:txBody>
          <a:bodyPr/>
          <a:lstStyle/>
          <a:p>
            <a:fld id="{5DAE1109-A173-4B1C-85C2-02998BFDA1BA}" type="slidenum">
              <a:rPr lang="zh-CN" altLang="en-US" smtClean="0"/>
              <a:t>‹#›</a:t>
            </a:fld>
            <a:endParaRPr lang="zh-CN" altLang="en-US"/>
          </a:p>
        </p:txBody>
      </p:sp>
    </p:spTree>
    <p:extLst>
      <p:ext uri="{BB962C8B-B14F-4D97-AF65-F5344CB8AC3E}">
        <p14:creationId xmlns:p14="http://schemas.microsoft.com/office/powerpoint/2010/main" val="612440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74A48A-2B66-FD90-4A42-43376EBBCAC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9777624-A743-EB8A-0854-A4CD9D6490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35BB859-1832-5E2C-501D-94FD5C0AAB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17995E-9664-DE45-D905-5749F11A1D9D}"/>
              </a:ext>
            </a:extLst>
          </p:cNvPr>
          <p:cNvSpPr>
            <a:spLocks noGrp="1"/>
          </p:cNvSpPr>
          <p:nvPr>
            <p:ph type="dt" sz="half" idx="10"/>
          </p:nvPr>
        </p:nvSpPr>
        <p:spPr/>
        <p:txBody>
          <a:bodyPr/>
          <a:lstStyle/>
          <a:p>
            <a:fld id="{2798F360-7B06-4372-9002-524254EF74BF}" type="datetimeFigureOut">
              <a:rPr lang="zh-CN" altLang="en-US" smtClean="0"/>
              <a:t>2023/1/20</a:t>
            </a:fld>
            <a:endParaRPr lang="zh-CN" altLang="en-US"/>
          </a:p>
        </p:txBody>
      </p:sp>
      <p:sp>
        <p:nvSpPr>
          <p:cNvPr id="6" name="页脚占位符 5">
            <a:extLst>
              <a:ext uri="{FF2B5EF4-FFF2-40B4-BE49-F238E27FC236}">
                <a16:creationId xmlns:a16="http://schemas.microsoft.com/office/drawing/2014/main" id="{0C1C1E02-D49E-9F3E-E26C-FCA78839E7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1E93454-900F-D484-60C1-AB820D751CEB}"/>
              </a:ext>
            </a:extLst>
          </p:cNvPr>
          <p:cNvSpPr>
            <a:spLocks noGrp="1"/>
          </p:cNvSpPr>
          <p:nvPr>
            <p:ph type="sldNum" sz="quarter" idx="12"/>
          </p:nvPr>
        </p:nvSpPr>
        <p:spPr/>
        <p:txBody>
          <a:bodyPr/>
          <a:lstStyle/>
          <a:p>
            <a:fld id="{5DAE1109-A173-4B1C-85C2-02998BFDA1BA}" type="slidenum">
              <a:rPr lang="zh-CN" altLang="en-US" smtClean="0"/>
              <a:t>‹#›</a:t>
            </a:fld>
            <a:endParaRPr lang="zh-CN" altLang="en-US"/>
          </a:p>
        </p:txBody>
      </p:sp>
    </p:spTree>
    <p:extLst>
      <p:ext uri="{BB962C8B-B14F-4D97-AF65-F5344CB8AC3E}">
        <p14:creationId xmlns:p14="http://schemas.microsoft.com/office/powerpoint/2010/main" val="2828232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959080-F4BB-4911-C028-EF98392B346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2BDD8E6-4EAE-4D4E-978F-83D81FFECD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C24DF12-6177-78D4-3B0A-8CBD28770D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39D38A1-E508-1EF2-3560-94D25519240F}"/>
              </a:ext>
            </a:extLst>
          </p:cNvPr>
          <p:cNvSpPr>
            <a:spLocks noGrp="1"/>
          </p:cNvSpPr>
          <p:nvPr>
            <p:ph type="dt" sz="half" idx="10"/>
          </p:nvPr>
        </p:nvSpPr>
        <p:spPr/>
        <p:txBody>
          <a:bodyPr/>
          <a:lstStyle/>
          <a:p>
            <a:fld id="{2798F360-7B06-4372-9002-524254EF74BF}" type="datetimeFigureOut">
              <a:rPr lang="zh-CN" altLang="en-US" smtClean="0"/>
              <a:t>2023/1/20</a:t>
            </a:fld>
            <a:endParaRPr lang="zh-CN" altLang="en-US"/>
          </a:p>
        </p:txBody>
      </p:sp>
      <p:sp>
        <p:nvSpPr>
          <p:cNvPr id="6" name="页脚占位符 5">
            <a:extLst>
              <a:ext uri="{FF2B5EF4-FFF2-40B4-BE49-F238E27FC236}">
                <a16:creationId xmlns:a16="http://schemas.microsoft.com/office/drawing/2014/main" id="{E3CAB97D-118E-E517-2836-4E81E1EC7B5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6C77B9-6DF5-D43E-F45A-7E5D210C1C13}"/>
              </a:ext>
            </a:extLst>
          </p:cNvPr>
          <p:cNvSpPr>
            <a:spLocks noGrp="1"/>
          </p:cNvSpPr>
          <p:nvPr>
            <p:ph type="sldNum" sz="quarter" idx="12"/>
          </p:nvPr>
        </p:nvSpPr>
        <p:spPr/>
        <p:txBody>
          <a:bodyPr/>
          <a:lstStyle/>
          <a:p>
            <a:fld id="{5DAE1109-A173-4B1C-85C2-02998BFDA1BA}" type="slidenum">
              <a:rPr lang="zh-CN" altLang="en-US" smtClean="0"/>
              <a:t>‹#›</a:t>
            </a:fld>
            <a:endParaRPr lang="zh-CN" altLang="en-US"/>
          </a:p>
        </p:txBody>
      </p:sp>
    </p:spTree>
    <p:extLst>
      <p:ext uri="{BB962C8B-B14F-4D97-AF65-F5344CB8AC3E}">
        <p14:creationId xmlns:p14="http://schemas.microsoft.com/office/powerpoint/2010/main" val="2478496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F4A24BA-FE27-5D46-6634-356B0E8354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E572FDF-4E12-32A4-00C5-079DE3FEA7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81D6A4-0D0E-A447-453C-F9A1F0D280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98F360-7B06-4372-9002-524254EF74BF}" type="datetimeFigureOut">
              <a:rPr lang="zh-CN" altLang="en-US" smtClean="0"/>
              <a:t>2023/1/20</a:t>
            </a:fld>
            <a:endParaRPr lang="zh-CN" altLang="en-US"/>
          </a:p>
        </p:txBody>
      </p:sp>
      <p:sp>
        <p:nvSpPr>
          <p:cNvPr id="5" name="页脚占位符 4">
            <a:extLst>
              <a:ext uri="{FF2B5EF4-FFF2-40B4-BE49-F238E27FC236}">
                <a16:creationId xmlns:a16="http://schemas.microsoft.com/office/drawing/2014/main" id="{1D3143E7-3701-658C-52E9-CF89417A1A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CC23184-A0FE-A566-C53C-6849EE087D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AE1109-A173-4B1C-85C2-02998BFDA1BA}" type="slidenum">
              <a:rPr lang="zh-CN" altLang="en-US" smtClean="0"/>
              <a:t>‹#›</a:t>
            </a:fld>
            <a:endParaRPr lang="zh-CN" altLang="en-US"/>
          </a:p>
        </p:txBody>
      </p:sp>
    </p:spTree>
    <p:extLst>
      <p:ext uri="{BB962C8B-B14F-4D97-AF65-F5344CB8AC3E}">
        <p14:creationId xmlns:p14="http://schemas.microsoft.com/office/powerpoint/2010/main" val="507362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7FC2C2F-AEC7-E34A-9ABE-A7E5D508F124}"/>
              </a:ext>
            </a:extLst>
          </p:cNvPr>
          <p:cNvSpPr txBox="1"/>
          <p:nvPr/>
        </p:nvSpPr>
        <p:spPr>
          <a:xfrm>
            <a:off x="414779" y="490194"/>
            <a:ext cx="2969444"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Context (Last Rounds):</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圆角 5">
            <a:extLst>
              <a:ext uri="{FF2B5EF4-FFF2-40B4-BE49-F238E27FC236}">
                <a16:creationId xmlns:a16="http://schemas.microsoft.com/office/drawing/2014/main" id="{74A66B69-0178-B275-F26E-5D0CCBA7401E}"/>
              </a:ext>
            </a:extLst>
          </p:cNvPr>
          <p:cNvSpPr/>
          <p:nvPr/>
        </p:nvSpPr>
        <p:spPr>
          <a:xfrm>
            <a:off x="509047" y="859526"/>
            <a:ext cx="4581427" cy="1402908"/>
          </a:xfrm>
          <a:prstGeom prst="roundRect">
            <a:avLst>
              <a:gd name="adj" fmla="val 7260"/>
            </a:avLst>
          </a:prstGeom>
        </p:spPr>
        <p:style>
          <a:lnRef idx="2">
            <a:schemeClr val="dk1"/>
          </a:lnRef>
          <a:fillRef idx="1">
            <a:schemeClr val="lt1"/>
          </a:fillRef>
          <a:effectRef idx="0">
            <a:schemeClr val="dk1"/>
          </a:effectRef>
          <a:fontRef idx="minor">
            <a:schemeClr val="dk1"/>
          </a:fontRef>
        </p:style>
        <p:txBody>
          <a:bodyPr rtlCol="0" anchor="t"/>
          <a:lstStyle/>
          <a:p>
            <a:r>
              <a:rPr lang="en-US" altLang="zh-CN" sz="1600" dirty="0">
                <a:latin typeface="微软雅黑" panose="020B0503020204020204" pitchFamily="34" charset="-122"/>
                <a:ea typeface="微软雅黑" panose="020B0503020204020204" pitchFamily="34" charset="-122"/>
              </a:rPr>
              <a:t>A: </a:t>
            </a:r>
            <a:r>
              <a:rPr lang="zh-CN" altLang="en-US" sz="1600" dirty="0">
                <a:latin typeface="微软雅黑" panose="020B0503020204020204" pitchFamily="34" charset="-122"/>
                <a:ea typeface="微软雅黑" panose="020B0503020204020204" pitchFamily="34" charset="-122"/>
              </a:rPr>
              <a:t>嗯嗯是的，我经常没有时间陪我的妻子和孩子，我很愧疚。</a:t>
            </a:r>
            <a:r>
              <a:rPr lang="en-US" altLang="zh-CN" sz="1600" dirty="0">
                <a:latin typeface="微软雅黑" panose="020B0503020204020204" pitchFamily="34" charset="-122"/>
                <a:ea typeface="微软雅黑" panose="020B0503020204020204" pitchFamily="34" charset="-122"/>
              </a:rPr>
              <a:t>(Yes, I often don't get to spend time with my wife and kids, and I feel guilty.)</a:t>
            </a:r>
          </a:p>
          <a:p>
            <a:r>
              <a:rPr lang="en-US" altLang="zh-CN" sz="1600" dirty="0">
                <a:latin typeface="微软雅黑" panose="020B0503020204020204" pitchFamily="34" charset="-122"/>
                <a:ea typeface="微软雅黑" panose="020B0503020204020204" pitchFamily="34" charset="-122"/>
              </a:rPr>
              <a:t>B: </a:t>
            </a:r>
            <a:r>
              <a:rPr lang="zh-CN" altLang="en-US" sz="1600" dirty="0">
                <a:latin typeface="微软雅黑" panose="020B0503020204020204" pitchFamily="34" charset="-122"/>
                <a:ea typeface="微软雅黑" panose="020B0503020204020204" pitchFamily="34" charset="-122"/>
              </a:rPr>
              <a:t>没关系，他们会理解你的。</a:t>
            </a:r>
            <a:r>
              <a:rPr lang="en-US" altLang="zh-CN" sz="1600" dirty="0">
                <a:latin typeface="微软雅黑" panose="020B0503020204020204" pitchFamily="34" charset="-122"/>
                <a:ea typeface="微软雅黑" panose="020B0503020204020204" pitchFamily="34" charset="-122"/>
              </a:rPr>
              <a:t>(It's okay. They'll understand you.)</a:t>
            </a:r>
            <a:endParaRPr lang="zh-CN" altLang="en-US" sz="16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60973E74-4E2B-E594-6135-ADAE59093CAC}"/>
              </a:ext>
            </a:extLst>
          </p:cNvPr>
          <p:cNvSpPr txBox="1"/>
          <p:nvPr/>
        </p:nvSpPr>
        <p:spPr>
          <a:xfrm>
            <a:off x="414779" y="2358271"/>
            <a:ext cx="2969444"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Desired Attributes: </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066FB909-8D91-C7B0-9CB8-C2C5104B5054}"/>
              </a:ext>
            </a:extLst>
          </p:cNvPr>
          <p:cNvSpPr txBox="1"/>
          <p:nvPr/>
        </p:nvSpPr>
        <p:spPr>
          <a:xfrm>
            <a:off x="414778" y="2727438"/>
            <a:ext cx="4675695"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Gender: Male </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Emotion: Fear </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a:solidFill>
                  <a:schemeClr val="accent6">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Non-Question</a:t>
            </a:r>
            <a:endParaRPr lang="zh-CN" altLang="en-US" sz="1600" dirty="0">
              <a:solidFill>
                <a:schemeClr val="accent6">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文本框 9">
            <a:extLst>
              <a:ext uri="{FF2B5EF4-FFF2-40B4-BE49-F238E27FC236}">
                <a16:creationId xmlns:a16="http://schemas.microsoft.com/office/drawing/2014/main" id="{69BD0866-5E67-9655-EDDB-62697F926DBC}"/>
              </a:ext>
            </a:extLst>
          </p:cNvPr>
          <p:cNvSpPr txBox="1"/>
          <p:nvPr/>
        </p:nvSpPr>
        <p:spPr>
          <a:xfrm>
            <a:off x="414779" y="3077751"/>
            <a:ext cx="2969444"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Responses: </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a:extLst>
              <a:ext uri="{FF2B5EF4-FFF2-40B4-BE49-F238E27FC236}">
                <a16:creationId xmlns:a16="http://schemas.microsoft.com/office/drawing/2014/main" id="{A9A95420-F65B-1AE3-1DBA-DC1AB374AA5E}"/>
              </a:ext>
            </a:extLst>
          </p:cNvPr>
          <p:cNvSpPr/>
          <p:nvPr/>
        </p:nvSpPr>
        <p:spPr>
          <a:xfrm>
            <a:off x="509047" y="3429000"/>
            <a:ext cx="4581426" cy="4548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600" dirty="0">
                <a:latin typeface="微软雅黑" panose="020B0503020204020204" pitchFamily="34" charset="-122"/>
                <a:ea typeface="微软雅黑" panose="020B0503020204020204" pitchFamily="34" charset="-122"/>
              </a:rPr>
              <a:t>Baseline: </a:t>
            </a:r>
            <a:r>
              <a:rPr lang="zh-CN" altLang="en-US" sz="1600" dirty="0">
                <a:latin typeface="微软雅黑" panose="020B0503020204020204" pitchFamily="34" charset="-122"/>
                <a:ea typeface="微软雅黑" panose="020B0503020204020204" pitchFamily="34" charset="-122"/>
              </a:rPr>
              <a:t>嗯嗯，我会的</a:t>
            </a:r>
            <a:r>
              <a:rPr lang="zh-CN" altLang="en-US" sz="1600" dirty="0">
                <a:solidFill>
                  <a:schemeClr val="accent6">
                    <a:lumMod val="75000"/>
                  </a:schemeClr>
                </a:solidFill>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(Yeah, I will</a:t>
            </a:r>
            <a:r>
              <a:rPr lang="en-US" altLang="zh-CN" sz="1600" dirty="0">
                <a:solidFill>
                  <a:schemeClr val="accent6">
                    <a:lumMod val="75000"/>
                  </a:schemeClr>
                </a:solidFill>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93E2026D-C178-AA4D-C989-77CC32DE8D10}"/>
              </a:ext>
            </a:extLst>
          </p:cNvPr>
          <p:cNvSpPr/>
          <p:nvPr/>
        </p:nvSpPr>
        <p:spPr>
          <a:xfrm>
            <a:off x="509047" y="3973521"/>
            <a:ext cx="4581426" cy="11485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600" dirty="0">
                <a:latin typeface="微软雅黑" panose="020B0503020204020204" pitchFamily="34" charset="-122"/>
                <a:ea typeface="微软雅黑" panose="020B0503020204020204" pitchFamily="34" charset="-122"/>
              </a:rPr>
              <a:t>M-Director: </a:t>
            </a:r>
            <a:r>
              <a:rPr lang="zh-CN" altLang="en-US" sz="1600" dirty="0">
                <a:latin typeface="微软雅黑" panose="020B0503020204020204" pitchFamily="34" charset="-122"/>
                <a:ea typeface="微软雅黑" panose="020B0503020204020204" pitchFamily="34" charset="-122"/>
              </a:rPr>
              <a:t>我</a:t>
            </a:r>
            <a:r>
              <a:rPr lang="zh-CN" altLang="en-US" sz="1600" dirty="0">
                <a:solidFill>
                  <a:srgbClr val="0070C0"/>
                </a:solidFill>
                <a:latin typeface="微软雅黑" panose="020B0503020204020204" pitchFamily="34" charset="-122"/>
                <a:ea typeface="微软雅黑" panose="020B0503020204020204" pitchFamily="34" charset="-122"/>
              </a:rPr>
              <a:t>怕</a:t>
            </a:r>
            <a:r>
              <a:rPr lang="zh-CN" altLang="en-US" sz="1600" dirty="0">
                <a:latin typeface="微软雅黑" panose="020B0503020204020204" pitchFamily="34" charset="-122"/>
                <a:ea typeface="微软雅黑" panose="020B0503020204020204" pitchFamily="34" charset="-122"/>
              </a:rPr>
              <a:t>我的</a:t>
            </a:r>
            <a:r>
              <a:rPr lang="zh-CN" altLang="en-US" sz="1600" dirty="0">
                <a:solidFill>
                  <a:srgbClr val="FF0000"/>
                </a:solidFill>
                <a:latin typeface="微软雅黑" panose="020B0503020204020204" pitchFamily="34" charset="-122"/>
                <a:ea typeface="微软雅黑" panose="020B0503020204020204" pitchFamily="34" charset="-122"/>
              </a:rPr>
              <a:t>妻子</a:t>
            </a:r>
            <a:r>
              <a:rPr lang="zh-CN" altLang="en-US" sz="1600" dirty="0">
                <a:latin typeface="微软雅黑" panose="020B0503020204020204" pitchFamily="34" charset="-122"/>
                <a:ea typeface="微软雅黑" panose="020B0503020204020204" pitchFamily="34" charset="-122"/>
              </a:rPr>
              <a:t>和</a:t>
            </a:r>
            <a:r>
              <a:rPr lang="zh-CN" altLang="en-US" sz="1600" u="sng" dirty="0">
                <a:latin typeface="微软雅黑" panose="020B0503020204020204" pitchFamily="34" charset="-122"/>
                <a:ea typeface="微软雅黑" panose="020B0503020204020204" pitchFamily="34" charset="-122"/>
              </a:rPr>
              <a:t>孩子</a:t>
            </a:r>
            <a:r>
              <a:rPr lang="zh-CN" altLang="en-US" sz="1600" dirty="0">
                <a:latin typeface="微软雅黑" panose="020B0503020204020204" pitchFamily="34" charset="-122"/>
                <a:ea typeface="微软雅黑" panose="020B0503020204020204" pitchFamily="34" charset="-122"/>
              </a:rPr>
              <a:t>和我的</a:t>
            </a:r>
            <a:r>
              <a:rPr lang="zh-CN" altLang="en-US" sz="1600" u="sng" dirty="0">
                <a:latin typeface="微软雅黑" panose="020B0503020204020204" pitchFamily="34" charset="-122"/>
                <a:ea typeface="微软雅黑" panose="020B0503020204020204" pitchFamily="34" charset="-122"/>
              </a:rPr>
              <a:t>孩子</a:t>
            </a:r>
            <a:r>
              <a:rPr lang="zh-CN" altLang="en-US" sz="1600" dirty="0">
                <a:latin typeface="微软雅黑" panose="020B0503020204020204" pitchFamily="34" charset="-122"/>
                <a:ea typeface="微软雅黑" panose="020B0503020204020204" pitchFamily="34" charset="-122"/>
              </a:rPr>
              <a:t>会被父母看到</a:t>
            </a:r>
            <a:r>
              <a:rPr lang="zh-CN" altLang="en-US" sz="1600" dirty="0">
                <a:solidFill>
                  <a:schemeClr val="accent6">
                    <a:lumMod val="75000"/>
                  </a:schemeClr>
                </a:solidFill>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(I am </a:t>
            </a:r>
            <a:r>
              <a:rPr lang="en-US" altLang="zh-CN" sz="1600" dirty="0">
                <a:solidFill>
                  <a:srgbClr val="0070C0"/>
                </a:solidFill>
                <a:latin typeface="微软雅黑" panose="020B0503020204020204" pitchFamily="34" charset="-122"/>
                <a:ea typeface="微软雅黑" panose="020B0503020204020204" pitchFamily="34" charset="-122"/>
              </a:rPr>
              <a:t>afraid</a:t>
            </a:r>
            <a:r>
              <a:rPr lang="en-US" altLang="zh-CN" sz="1600" dirty="0">
                <a:latin typeface="微软雅黑" panose="020B0503020204020204" pitchFamily="34" charset="-122"/>
                <a:ea typeface="微软雅黑" panose="020B0503020204020204" pitchFamily="34" charset="-122"/>
              </a:rPr>
              <a:t> that my </a:t>
            </a:r>
            <a:r>
              <a:rPr lang="en-US" altLang="zh-CN" sz="1600" dirty="0">
                <a:solidFill>
                  <a:srgbClr val="FF0000"/>
                </a:solidFill>
                <a:latin typeface="微软雅黑" panose="020B0503020204020204" pitchFamily="34" charset="-122"/>
                <a:ea typeface="微软雅黑" panose="020B0503020204020204" pitchFamily="34" charset="-122"/>
              </a:rPr>
              <a:t>wife</a:t>
            </a:r>
            <a:r>
              <a:rPr lang="en-US" altLang="zh-CN" sz="1600" dirty="0">
                <a:latin typeface="微软雅黑" panose="020B0503020204020204" pitchFamily="34" charset="-122"/>
                <a:ea typeface="微软雅黑" panose="020B0503020204020204" pitchFamily="34" charset="-122"/>
              </a:rPr>
              <a:t> and </a:t>
            </a:r>
            <a:r>
              <a:rPr lang="en-US" altLang="zh-CN" sz="1600" u="sng" dirty="0">
                <a:latin typeface="微软雅黑" panose="020B0503020204020204" pitchFamily="34" charset="-122"/>
                <a:ea typeface="微软雅黑" panose="020B0503020204020204" pitchFamily="34" charset="-122"/>
              </a:rPr>
              <a:t>children</a:t>
            </a:r>
            <a:r>
              <a:rPr lang="en-US" altLang="zh-CN" sz="1600" dirty="0">
                <a:latin typeface="微软雅黑" panose="020B0503020204020204" pitchFamily="34" charset="-122"/>
                <a:ea typeface="微软雅黑" panose="020B0503020204020204" pitchFamily="34" charset="-122"/>
              </a:rPr>
              <a:t> and my </a:t>
            </a:r>
            <a:r>
              <a:rPr lang="en-US" altLang="zh-CN" sz="1600" u="sng" dirty="0">
                <a:latin typeface="微软雅黑" panose="020B0503020204020204" pitchFamily="34" charset="-122"/>
                <a:ea typeface="微软雅黑" panose="020B0503020204020204" pitchFamily="34" charset="-122"/>
              </a:rPr>
              <a:t>children</a:t>
            </a:r>
            <a:r>
              <a:rPr lang="en-US" altLang="zh-CN" sz="1600" dirty="0">
                <a:latin typeface="微软雅黑" panose="020B0503020204020204" pitchFamily="34" charset="-122"/>
                <a:ea typeface="微软雅黑" panose="020B0503020204020204" pitchFamily="34" charset="-122"/>
              </a:rPr>
              <a:t> would be seen by my parents</a:t>
            </a:r>
            <a:r>
              <a:rPr lang="en-US" altLang="zh-CN" sz="1600" dirty="0">
                <a:solidFill>
                  <a:schemeClr val="accent6">
                    <a:lumMod val="75000"/>
                  </a:schemeClr>
                </a:solidFill>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15498E05-FA0C-D7BF-5A81-07BB9F440EA5}"/>
              </a:ext>
            </a:extLst>
          </p:cNvPr>
          <p:cNvSpPr/>
          <p:nvPr/>
        </p:nvSpPr>
        <p:spPr>
          <a:xfrm>
            <a:off x="509047" y="5200702"/>
            <a:ext cx="4581426" cy="9832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600" dirty="0">
                <a:latin typeface="微软雅黑" panose="020B0503020204020204" pitchFamily="34" charset="-122"/>
                <a:ea typeface="微软雅黑" panose="020B0503020204020204" pitchFamily="34" charset="-122"/>
              </a:rPr>
              <a:t>DASC: </a:t>
            </a:r>
            <a:r>
              <a:rPr lang="zh-CN" altLang="en-US" sz="1600" dirty="0">
                <a:latin typeface="微软雅黑" panose="020B0503020204020204" pitchFamily="34" charset="-122"/>
                <a:ea typeface="微软雅黑" panose="020B0503020204020204" pitchFamily="34" charset="-122"/>
              </a:rPr>
              <a:t>但是我</a:t>
            </a:r>
            <a:r>
              <a:rPr lang="zh-CN" altLang="en-US" sz="1600" dirty="0">
                <a:solidFill>
                  <a:srgbClr val="0070C0"/>
                </a:solidFill>
                <a:latin typeface="微软雅黑" panose="020B0503020204020204" pitchFamily="34" charset="-122"/>
                <a:ea typeface="微软雅黑" panose="020B0503020204020204" pitchFamily="34" charset="-122"/>
              </a:rPr>
              <a:t>怕</a:t>
            </a:r>
            <a:r>
              <a:rPr lang="zh-CN" altLang="en-US" sz="1600" dirty="0">
                <a:latin typeface="微软雅黑" panose="020B0503020204020204" pitchFamily="34" charset="-122"/>
                <a:ea typeface="微软雅黑" panose="020B0503020204020204" pitchFamily="34" charset="-122"/>
              </a:rPr>
              <a:t>我的</a:t>
            </a:r>
            <a:r>
              <a:rPr lang="zh-CN" altLang="en-US" sz="1600" dirty="0">
                <a:solidFill>
                  <a:srgbClr val="FF0000"/>
                </a:solidFill>
                <a:latin typeface="微软雅黑" panose="020B0503020204020204" pitchFamily="34" charset="-122"/>
                <a:ea typeface="微软雅黑" panose="020B0503020204020204" pitchFamily="34" charset="-122"/>
              </a:rPr>
              <a:t>妻子</a:t>
            </a:r>
            <a:r>
              <a:rPr lang="zh-CN" altLang="en-US" sz="1600" dirty="0">
                <a:latin typeface="微软雅黑" panose="020B0503020204020204" pitchFamily="34" charset="-122"/>
                <a:ea typeface="微软雅黑" panose="020B0503020204020204" pitchFamily="34" charset="-122"/>
              </a:rPr>
              <a:t>和孩子会担心我</a:t>
            </a:r>
            <a:r>
              <a:rPr lang="zh-CN" altLang="en-US" sz="1600" dirty="0">
                <a:solidFill>
                  <a:schemeClr val="accent6">
                    <a:lumMod val="75000"/>
                  </a:schemeClr>
                </a:solidFill>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(But I am </a:t>
            </a:r>
            <a:r>
              <a:rPr lang="en-US" altLang="zh-CN" sz="1600" dirty="0">
                <a:solidFill>
                  <a:srgbClr val="0070C0"/>
                </a:solidFill>
                <a:latin typeface="微软雅黑" panose="020B0503020204020204" pitchFamily="34" charset="-122"/>
                <a:ea typeface="微软雅黑" panose="020B0503020204020204" pitchFamily="34" charset="-122"/>
              </a:rPr>
              <a:t>afraid</a:t>
            </a:r>
            <a:r>
              <a:rPr lang="en-US" altLang="zh-CN" sz="1600" dirty="0">
                <a:latin typeface="微软雅黑" panose="020B0503020204020204" pitchFamily="34" charset="-122"/>
                <a:ea typeface="微软雅黑" panose="020B0503020204020204" pitchFamily="34" charset="-122"/>
              </a:rPr>
              <a:t> that my </a:t>
            </a:r>
            <a:r>
              <a:rPr lang="en-US" altLang="zh-CN" sz="1600" dirty="0">
                <a:solidFill>
                  <a:srgbClr val="FF0000"/>
                </a:solidFill>
                <a:latin typeface="微软雅黑" panose="020B0503020204020204" pitchFamily="34" charset="-122"/>
                <a:ea typeface="微软雅黑" panose="020B0503020204020204" pitchFamily="34" charset="-122"/>
              </a:rPr>
              <a:t>wife</a:t>
            </a:r>
            <a:r>
              <a:rPr lang="en-US" altLang="zh-CN" sz="1600" dirty="0">
                <a:latin typeface="微软雅黑" panose="020B0503020204020204" pitchFamily="34" charset="-122"/>
                <a:ea typeface="微软雅黑" panose="020B0503020204020204" pitchFamily="34" charset="-122"/>
              </a:rPr>
              <a:t> and children will worry about me</a:t>
            </a:r>
            <a:r>
              <a:rPr lang="en-US" altLang="zh-CN" sz="1600" dirty="0">
                <a:solidFill>
                  <a:schemeClr val="accent6">
                    <a:lumMod val="75000"/>
                  </a:schemeClr>
                </a:solidFill>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236EB0EF-13FD-90BB-ACC3-97DCFF7E9057}"/>
              </a:ext>
            </a:extLst>
          </p:cNvPr>
          <p:cNvSpPr txBox="1"/>
          <p:nvPr/>
        </p:nvSpPr>
        <p:spPr>
          <a:xfrm>
            <a:off x="3582187" y="4810821"/>
            <a:ext cx="1574274" cy="307777"/>
          </a:xfrm>
          <a:prstGeom prst="rect">
            <a:avLst/>
          </a:prstGeom>
          <a:noFill/>
        </p:spPr>
        <p:txBody>
          <a:bodyPr wrap="square" rtlCol="0">
            <a:spAutoFit/>
          </a:bodyPr>
          <a:lstStyle/>
          <a:p>
            <a:r>
              <a:rPr lang="en-US" altLang="zh-CN" sz="1400" dirty="0">
                <a:solidFill>
                  <a:schemeClr val="bg1">
                    <a:lumMod val="50000"/>
                  </a:schemeClr>
                </a:solidFill>
                <a:latin typeface="微软雅黑" panose="020B0503020204020204" pitchFamily="34" charset="-122"/>
                <a:ea typeface="微软雅黑" panose="020B0503020204020204" pitchFamily="34" charset="-122"/>
              </a:rPr>
              <a:t>+params: 211M</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56D1A703-C794-E5A1-6643-D7C682CE3A63}"/>
              </a:ext>
            </a:extLst>
          </p:cNvPr>
          <p:cNvSpPr txBox="1"/>
          <p:nvPr/>
        </p:nvSpPr>
        <p:spPr>
          <a:xfrm>
            <a:off x="3685882" y="5844585"/>
            <a:ext cx="1574274" cy="307777"/>
          </a:xfrm>
          <a:prstGeom prst="rect">
            <a:avLst/>
          </a:prstGeom>
          <a:noFill/>
        </p:spPr>
        <p:txBody>
          <a:bodyPr wrap="square" rtlCol="0">
            <a:spAutoFit/>
          </a:bodyPr>
          <a:lstStyle/>
          <a:p>
            <a:r>
              <a:rPr lang="en-US" altLang="zh-CN" sz="1400" dirty="0">
                <a:solidFill>
                  <a:schemeClr val="bg1">
                    <a:lumMod val="50000"/>
                  </a:schemeClr>
                </a:solidFill>
                <a:latin typeface="微软雅黑" panose="020B0503020204020204" pitchFamily="34" charset="-122"/>
                <a:ea typeface="微软雅黑" panose="020B0503020204020204" pitchFamily="34" charset="-122"/>
              </a:rPr>
              <a:t>+params: 64M</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717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7FC2C2F-AEC7-E34A-9ABE-A7E5D508F124}"/>
              </a:ext>
            </a:extLst>
          </p:cNvPr>
          <p:cNvSpPr txBox="1"/>
          <p:nvPr/>
        </p:nvSpPr>
        <p:spPr>
          <a:xfrm>
            <a:off x="414779" y="490194"/>
            <a:ext cx="2969444"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Context (Last Rounds):</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圆角 5">
            <a:extLst>
              <a:ext uri="{FF2B5EF4-FFF2-40B4-BE49-F238E27FC236}">
                <a16:creationId xmlns:a16="http://schemas.microsoft.com/office/drawing/2014/main" id="{74A66B69-0178-B275-F26E-5D0CCBA7401E}"/>
              </a:ext>
            </a:extLst>
          </p:cNvPr>
          <p:cNvSpPr/>
          <p:nvPr/>
        </p:nvSpPr>
        <p:spPr>
          <a:xfrm>
            <a:off x="509047" y="859526"/>
            <a:ext cx="4581427" cy="896200"/>
          </a:xfrm>
          <a:prstGeom prst="roundRect">
            <a:avLst>
              <a:gd name="adj" fmla="val 7260"/>
            </a:avLst>
          </a:prstGeom>
        </p:spPr>
        <p:style>
          <a:lnRef idx="2">
            <a:schemeClr val="dk1"/>
          </a:lnRef>
          <a:fillRef idx="1">
            <a:schemeClr val="lt1"/>
          </a:fillRef>
          <a:effectRef idx="0">
            <a:schemeClr val="dk1"/>
          </a:effectRef>
          <a:fontRef idx="minor">
            <a:schemeClr val="dk1"/>
          </a:fontRef>
        </p:style>
        <p:txBody>
          <a:bodyPr rtlCol="0" anchor="t"/>
          <a:lstStyle/>
          <a:p>
            <a:r>
              <a:rPr lang="en-US" altLang="zh-CN" sz="1600" dirty="0">
                <a:latin typeface="微软雅黑" panose="020B0503020204020204" pitchFamily="34" charset="-122"/>
                <a:ea typeface="微软雅黑" panose="020B0503020204020204" pitchFamily="34" charset="-122"/>
              </a:rPr>
              <a:t>A: I often don't get to spend time with my family, and I feel guilty.</a:t>
            </a:r>
          </a:p>
          <a:p>
            <a:r>
              <a:rPr lang="en-US" altLang="zh-CN" sz="1600" dirty="0">
                <a:latin typeface="微软雅黑" panose="020B0503020204020204" pitchFamily="34" charset="-122"/>
                <a:ea typeface="微软雅黑" panose="020B0503020204020204" pitchFamily="34" charset="-122"/>
              </a:rPr>
              <a:t>B: It's okay. They'll understand you.</a:t>
            </a:r>
            <a:endParaRPr lang="zh-CN" altLang="en-US" sz="16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60973E74-4E2B-E594-6135-ADAE59093CAC}"/>
              </a:ext>
            </a:extLst>
          </p:cNvPr>
          <p:cNvSpPr txBox="1"/>
          <p:nvPr/>
        </p:nvSpPr>
        <p:spPr>
          <a:xfrm>
            <a:off x="414779" y="1792658"/>
            <a:ext cx="2969444"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Desired Attributes: </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066FB909-8D91-C7B0-9CB8-C2C5104B5054}"/>
              </a:ext>
            </a:extLst>
          </p:cNvPr>
          <p:cNvSpPr txBox="1"/>
          <p:nvPr/>
        </p:nvSpPr>
        <p:spPr>
          <a:xfrm>
            <a:off x="414778" y="2161825"/>
            <a:ext cx="4675695"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Gender: Male </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Emotion: Fear </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a:solidFill>
                  <a:schemeClr val="accent6">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Non-Question</a:t>
            </a:r>
            <a:endParaRPr lang="zh-CN" altLang="en-US" sz="1600" dirty="0">
              <a:solidFill>
                <a:schemeClr val="accent6">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文本框 9">
            <a:extLst>
              <a:ext uri="{FF2B5EF4-FFF2-40B4-BE49-F238E27FC236}">
                <a16:creationId xmlns:a16="http://schemas.microsoft.com/office/drawing/2014/main" id="{69BD0866-5E67-9655-EDDB-62697F926DBC}"/>
              </a:ext>
            </a:extLst>
          </p:cNvPr>
          <p:cNvSpPr txBox="1"/>
          <p:nvPr/>
        </p:nvSpPr>
        <p:spPr>
          <a:xfrm>
            <a:off x="414779" y="2512138"/>
            <a:ext cx="2969444"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Responses: </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a:extLst>
              <a:ext uri="{FF2B5EF4-FFF2-40B4-BE49-F238E27FC236}">
                <a16:creationId xmlns:a16="http://schemas.microsoft.com/office/drawing/2014/main" id="{A9A95420-F65B-1AE3-1DBA-DC1AB374AA5E}"/>
              </a:ext>
            </a:extLst>
          </p:cNvPr>
          <p:cNvSpPr/>
          <p:nvPr/>
        </p:nvSpPr>
        <p:spPr>
          <a:xfrm>
            <a:off x="509047" y="2863387"/>
            <a:ext cx="4581426" cy="4548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600" dirty="0">
                <a:latin typeface="微软雅黑" panose="020B0503020204020204" pitchFamily="34" charset="-122"/>
                <a:ea typeface="微软雅黑" panose="020B0503020204020204" pitchFamily="34" charset="-122"/>
              </a:rPr>
              <a:t>Baseline: Yeah, I will</a:t>
            </a:r>
            <a:r>
              <a:rPr lang="en-US" altLang="zh-CN" sz="1600" dirty="0">
                <a:solidFill>
                  <a:schemeClr val="accent6">
                    <a:lumMod val="75000"/>
                  </a:schemeClr>
                </a:solidFill>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93E2026D-C178-AA4D-C989-77CC32DE8D10}"/>
              </a:ext>
            </a:extLst>
          </p:cNvPr>
          <p:cNvSpPr/>
          <p:nvPr/>
        </p:nvSpPr>
        <p:spPr>
          <a:xfrm>
            <a:off x="509047" y="3407908"/>
            <a:ext cx="4581426" cy="9832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600" dirty="0" err="1">
                <a:latin typeface="微软雅黑" panose="020B0503020204020204" pitchFamily="34" charset="-122"/>
                <a:ea typeface="微软雅黑" panose="020B0503020204020204" pitchFamily="34" charset="-122"/>
              </a:rPr>
              <a:t>Prev</a:t>
            </a:r>
            <a:r>
              <a:rPr lang="en-US" altLang="zh-CN" sz="1600" dirty="0">
                <a:latin typeface="微软雅黑" panose="020B0503020204020204" pitchFamily="34" charset="-122"/>
                <a:ea typeface="微软雅黑" panose="020B0503020204020204" pitchFamily="34" charset="-122"/>
              </a:rPr>
              <a:t> Method: I am </a:t>
            </a:r>
            <a:r>
              <a:rPr lang="en-US" altLang="zh-CN" sz="1600" dirty="0">
                <a:solidFill>
                  <a:srgbClr val="0070C0"/>
                </a:solidFill>
                <a:latin typeface="微软雅黑" panose="020B0503020204020204" pitchFamily="34" charset="-122"/>
                <a:ea typeface="微软雅黑" panose="020B0503020204020204" pitchFamily="34" charset="-122"/>
              </a:rPr>
              <a:t>afraid</a:t>
            </a:r>
            <a:r>
              <a:rPr lang="en-US" altLang="zh-CN" sz="1600" dirty="0">
                <a:latin typeface="微软雅黑" panose="020B0503020204020204" pitchFamily="34" charset="-122"/>
                <a:ea typeface="微软雅黑" panose="020B0503020204020204" pitchFamily="34" charset="-122"/>
              </a:rPr>
              <a:t> that my </a:t>
            </a:r>
            <a:r>
              <a:rPr lang="en-US" altLang="zh-CN" sz="1600" dirty="0">
                <a:solidFill>
                  <a:srgbClr val="FF0000"/>
                </a:solidFill>
                <a:latin typeface="微软雅黑" panose="020B0503020204020204" pitchFamily="34" charset="-122"/>
                <a:ea typeface="微软雅黑" panose="020B0503020204020204" pitchFamily="34" charset="-122"/>
              </a:rPr>
              <a:t>wife</a:t>
            </a:r>
            <a:r>
              <a:rPr lang="en-US" altLang="zh-CN" sz="1600" dirty="0">
                <a:latin typeface="微软雅黑" panose="020B0503020204020204" pitchFamily="34" charset="-122"/>
                <a:ea typeface="微软雅黑" panose="020B0503020204020204" pitchFamily="34" charset="-122"/>
              </a:rPr>
              <a:t> and </a:t>
            </a:r>
            <a:r>
              <a:rPr lang="en-US" altLang="zh-CN" sz="1600" u="sng" dirty="0">
                <a:latin typeface="微软雅黑" panose="020B0503020204020204" pitchFamily="34" charset="-122"/>
                <a:ea typeface="微软雅黑" panose="020B0503020204020204" pitchFamily="34" charset="-122"/>
              </a:rPr>
              <a:t>children</a:t>
            </a:r>
            <a:r>
              <a:rPr lang="en-US" altLang="zh-CN" sz="1600" dirty="0">
                <a:latin typeface="微软雅黑" panose="020B0503020204020204" pitchFamily="34" charset="-122"/>
                <a:ea typeface="微软雅黑" panose="020B0503020204020204" pitchFamily="34" charset="-122"/>
              </a:rPr>
              <a:t> and my </a:t>
            </a:r>
            <a:r>
              <a:rPr lang="en-US" altLang="zh-CN" sz="1600" u="sng" dirty="0">
                <a:latin typeface="微软雅黑" panose="020B0503020204020204" pitchFamily="34" charset="-122"/>
                <a:ea typeface="微软雅黑" panose="020B0503020204020204" pitchFamily="34" charset="-122"/>
              </a:rPr>
              <a:t>children</a:t>
            </a:r>
            <a:r>
              <a:rPr lang="en-US" altLang="zh-CN" sz="1600" dirty="0">
                <a:latin typeface="微软雅黑" panose="020B0503020204020204" pitchFamily="34" charset="-122"/>
                <a:ea typeface="微软雅黑" panose="020B0503020204020204" pitchFamily="34" charset="-122"/>
              </a:rPr>
              <a:t> would be seen by my parents</a:t>
            </a:r>
            <a:r>
              <a:rPr lang="en-US" altLang="zh-CN" sz="1600" dirty="0">
                <a:solidFill>
                  <a:schemeClr val="accent6">
                    <a:lumMod val="75000"/>
                  </a:schemeClr>
                </a:solidFill>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15498E05-FA0C-D7BF-5A81-07BB9F440EA5}"/>
              </a:ext>
            </a:extLst>
          </p:cNvPr>
          <p:cNvSpPr/>
          <p:nvPr/>
        </p:nvSpPr>
        <p:spPr>
          <a:xfrm>
            <a:off x="509047" y="4493686"/>
            <a:ext cx="4581426" cy="7476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600" dirty="0">
                <a:latin typeface="微软雅黑" panose="020B0503020204020204" pitchFamily="34" charset="-122"/>
                <a:ea typeface="微软雅黑" panose="020B0503020204020204" pitchFamily="34" charset="-122"/>
              </a:rPr>
              <a:t>DASC: But I am </a:t>
            </a:r>
            <a:r>
              <a:rPr lang="en-US" altLang="zh-CN" sz="1600" dirty="0">
                <a:solidFill>
                  <a:srgbClr val="0070C0"/>
                </a:solidFill>
                <a:latin typeface="微软雅黑" panose="020B0503020204020204" pitchFamily="34" charset="-122"/>
                <a:ea typeface="微软雅黑" panose="020B0503020204020204" pitchFamily="34" charset="-122"/>
              </a:rPr>
              <a:t>afraid</a:t>
            </a:r>
            <a:r>
              <a:rPr lang="en-US" altLang="zh-CN" sz="1600" dirty="0">
                <a:latin typeface="微软雅黑" panose="020B0503020204020204" pitchFamily="34" charset="-122"/>
                <a:ea typeface="微软雅黑" panose="020B0503020204020204" pitchFamily="34" charset="-122"/>
              </a:rPr>
              <a:t> that my </a:t>
            </a:r>
            <a:r>
              <a:rPr lang="en-US" altLang="zh-CN" sz="1600" dirty="0">
                <a:solidFill>
                  <a:srgbClr val="FF0000"/>
                </a:solidFill>
                <a:latin typeface="微软雅黑" panose="020B0503020204020204" pitchFamily="34" charset="-122"/>
                <a:ea typeface="微软雅黑" panose="020B0503020204020204" pitchFamily="34" charset="-122"/>
              </a:rPr>
              <a:t>wife</a:t>
            </a:r>
            <a:r>
              <a:rPr lang="en-US" altLang="zh-CN" sz="1600" dirty="0">
                <a:latin typeface="微软雅黑" panose="020B0503020204020204" pitchFamily="34" charset="-122"/>
                <a:ea typeface="微软雅黑" panose="020B0503020204020204" pitchFamily="34" charset="-122"/>
              </a:rPr>
              <a:t> and children will worry about me</a:t>
            </a:r>
            <a:r>
              <a:rPr lang="en-US" altLang="zh-CN" sz="1600" dirty="0">
                <a:solidFill>
                  <a:schemeClr val="accent6">
                    <a:lumMod val="75000"/>
                  </a:schemeClr>
                </a:solidFill>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5140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FF13EEF9-539B-D2E9-D881-0EF36EA3A515}"/>
              </a:ext>
            </a:extLst>
          </p:cNvPr>
          <p:cNvSpPr/>
          <p:nvPr/>
        </p:nvSpPr>
        <p:spPr>
          <a:xfrm>
            <a:off x="1225484" y="923828"/>
            <a:ext cx="1875935" cy="735290"/>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LM hidden state</a:t>
            </a:r>
            <a:endParaRPr lang="zh-CN" altLang="en-US" dirty="0">
              <a:latin typeface="Times New Roman" panose="02020603050405020304" pitchFamily="18" charset="0"/>
              <a:cs typeface="Times New Roman" panose="02020603050405020304" pitchFamily="18" charset="0"/>
            </a:endParaRPr>
          </a:p>
        </p:txBody>
      </p:sp>
      <p:sp>
        <p:nvSpPr>
          <p:cNvPr id="3" name="矩形: 圆角 2">
            <a:extLst>
              <a:ext uri="{FF2B5EF4-FFF2-40B4-BE49-F238E27FC236}">
                <a16:creationId xmlns:a16="http://schemas.microsoft.com/office/drawing/2014/main" id="{49208394-91E9-F601-7B68-5792981DA257}"/>
              </a:ext>
            </a:extLst>
          </p:cNvPr>
          <p:cNvSpPr/>
          <p:nvPr/>
        </p:nvSpPr>
        <p:spPr>
          <a:xfrm>
            <a:off x="4865802" y="256096"/>
            <a:ext cx="1875935" cy="735290"/>
          </a:xfrm>
          <a:prstGeom prst="round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Target Token</a:t>
            </a:r>
          </a:p>
          <a:p>
            <a:pPr algn="ctr"/>
            <a:r>
              <a:rPr lang="en-US" altLang="zh-CN" dirty="0">
                <a:latin typeface="Times New Roman" panose="02020603050405020304" pitchFamily="18" charset="0"/>
                <a:cs typeface="Times New Roman" panose="02020603050405020304" pitchFamily="18" charset="0"/>
              </a:rPr>
              <a:t>Attribute Hit (0/1)</a:t>
            </a:r>
            <a:endParaRPr lang="zh-CN" altLang="en-US" dirty="0">
              <a:latin typeface="Times New Roman" panose="02020603050405020304" pitchFamily="18" charset="0"/>
              <a:cs typeface="Times New Roman" panose="02020603050405020304" pitchFamily="18" charset="0"/>
            </a:endParaRPr>
          </a:p>
        </p:txBody>
      </p:sp>
      <p:sp>
        <p:nvSpPr>
          <p:cNvPr id="4" name="矩形: 圆角 3">
            <a:extLst>
              <a:ext uri="{FF2B5EF4-FFF2-40B4-BE49-F238E27FC236}">
                <a16:creationId xmlns:a16="http://schemas.microsoft.com/office/drawing/2014/main" id="{8BD9B23F-FE57-A184-40AA-B852E6E215F6}"/>
              </a:ext>
            </a:extLst>
          </p:cNvPr>
          <p:cNvSpPr/>
          <p:nvPr/>
        </p:nvSpPr>
        <p:spPr>
          <a:xfrm>
            <a:off x="4865801" y="1581751"/>
            <a:ext cx="1875935" cy="735290"/>
          </a:xfrm>
          <a:prstGeom prst="round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Other Tokens</a:t>
            </a:r>
          </a:p>
          <a:p>
            <a:pPr algn="ctr"/>
            <a:r>
              <a:rPr lang="en-US" altLang="zh-CN" dirty="0">
                <a:latin typeface="Times New Roman" panose="02020603050405020304" pitchFamily="18" charset="0"/>
                <a:cs typeface="Times New Roman" panose="02020603050405020304" pitchFamily="18" charset="0"/>
              </a:rPr>
              <a:t>Regularize (0.5)</a:t>
            </a:r>
            <a:endParaRPr lang="zh-CN" altLang="en-US" dirty="0">
              <a:latin typeface="Times New Roman" panose="02020603050405020304" pitchFamily="18" charset="0"/>
              <a:cs typeface="Times New Roman" panose="02020603050405020304" pitchFamily="18" charset="0"/>
            </a:endParaRPr>
          </a:p>
        </p:txBody>
      </p:sp>
      <p:cxnSp>
        <p:nvCxnSpPr>
          <p:cNvPr id="6" name="直接箭头连接符 5">
            <a:extLst>
              <a:ext uri="{FF2B5EF4-FFF2-40B4-BE49-F238E27FC236}">
                <a16:creationId xmlns:a16="http://schemas.microsoft.com/office/drawing/2014/main" id="{B62BE303-739D-3694-078D-0B3917E67D8D}"/>
              </a:ext>
            </a:extLst>
          </p:cNvPr>
          <p:cNvCxnSpPr>
            <a:stCxn id="2" idx="3"/>
            <a:endCxn id="3" idx="1"/>
          </p:cNvCxnSpPr>
          <p:nvPr/>
        </p:nvCxnSpPr>
        <p:spPr>
          <a:xfrm flipV="1">
            <a:off x="3101419" y="623741"/>
            <a:ext cx="1764383" cy="6677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直接箭头连接符 7">
            <a:extLst>
              <a:ext uri="{FF2B5EF4-FFF2-40B4-BE49-F238E27FC236}">
                <a16:creationId xmlns:a16="http://schemas.microsoft.com/office/drawing/2014/main" id="{89D7C19C-B50C-8C72-C35D-CDE795D4741D}"/>
              </a:ext>
            </a:extLst>
          </p:cNvPr>
          <p:cNvCxnSpPr>
            <a:stCxn id="2" idx="3"/>
            <a:endCxn id="4" idx="1"/>
          </p:cNvCxnSpPr>
          <p:nvPr/>
        </p:nvCxnSpPr>
        <p:spPr>
          <a:xfrm>
            <a:off x="3101419" y="1291473"/>
            <a:ext cx="1764382" cy="6579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C36C2C78-8EAF-30CC-B071-FF65E6C21AD2}"/>
              </a:ext>
            </a:extLst>
          </p:cNvPr>
          <p:cNvSpPr txBox="1"/>
          <p:nvPr/>
        </p:nvSpPr>
        <p:spPr>
          <a:xfrm>
            <a:off x="3532752" y="972546"/>
            <a:ext cx="1349602" cy="584775"/>
          </a:xfrm>
          <a:prstGeom prst="rect">
            <a:avLst/>
          </a:prstGeom>
          <a:no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Classifier</a:t>
            </a:r>
          </a:p>
          <a:p>
            <a:pPr algn="ctr"/>
            <a:r>
              <a:rPr lang="en-US" altLang="zh-CN" sz="1600" dirty="0">
                <a:latin typeface="Times New Roman" panose="02020603050405020304" pitchFamily="18" charset="0"/>
                <a:cs typeface="Times New Roman" panose="02020603050405020304" pitchFamily="18" charset="0"/>
              </a:rPr>
              <a:t>[d, |V|, K]</a:t>
            </a:r>
            <a:endParaRPr lang="zh-CN" altLang="en-US" sz="1600" dirty="0">
              <a:latin typeface="Times New Roman" panose="02020603050405020304" pitchFamily="18" charset="0"/>
              <a:cs typeface="Times New Roman" panose="02020603050405020304" pitchFamily="18" charset="0"/>
            </a:endParaRPr>
          </a:p>
        </p:txBody>
      </p:sp>
      <p:cxnSp>
        <p:nvCxnSpPr>
          <p:cNvPr id="18" name="直接连接符 17">
            <a:extLst>
              <a:ext uri="{FF2B5EF4-FFF2-40B4-BE49-F238E27FC236}">
                <a16:creationId xmlns:a16="http://schemas.microsoft.com/office/drawing/2014/main" id="{304B314E-9D46-05EA-CC87-E203F6DE74A5}"/>
              </a:ext>
            </a:extLst>
          </p:cNvPr>
          <p:cNvCxnSpPr>
            <a:cxnSpLocks/>
          </p:cNvCxnSpPr>
          <p:nvPr/>
        </p:nvCxnSpPr>
        <p:spPr>
          <a:xfrm>
            <a:off x="1140643" y="2469821"/>
            <a:ext cx="5712644" cy="0"/>
          </a:xfrm>
          <a:prstGeom prst="line">
            <a:avLst/>
          </a:prstGeom>
          <a:ln w="28575">
            <a:prstDash val="dash"/>
          </a:ln>
        </p:spPr>
        <p:style>
          <a:lnRef idx="1">
            <a:schemeClr val="dk1"/>
          </a:lnRef>
          <a:fillRef idx="0">
            <a:schemeClr val="dk1"/>
          </a:fillRef>
          <a:effectRef idx="0">
            <a:schemeClr val="dk1"/>
          </a:effectRef>
          <a:fontRef idx="minor">
            <a:schemeClr val="tx1"/>
          </a:fontRef>
        </p:style>
      </p:cxnSp>
      <p:sp>
        <p:nvSpPr>
          <p:cNvPr id="20" name="文本框 19">
            <a:extLst>
              <a:ext uri="{FF2B5EF4-FFF2-40B4-BE49-F238E27FC236}">
                <a16:creationId xmlns:a16="http://schemas.microsoft.com/office/drawing/2014/main" id="{7B552655-FE98-717D-9206-F575121ADD31}"/>
              </a:ext>
            </a:extLst>
          </p:cNvPr>
          <p:cNvSpPr txBox="1"/>
          <p:nvPr/>
        </p:nvSpPr>
        <p:spPr>
          <a:xfrm>
            <a:off x="3348086" y="2066262"/>
            <a:ext cx="1349602" cy="369332"/>
          </a:xfrm>
          <a:prstGeom prst="rect">
            <a:avLst/>
          </a:prstGeom>
          <a:noFill/>
        </p:spPr>
        <p:txBody>
          <a:bodyPr wrap="square" rtlCol="0">
            <a:spAutoFit/>
          </a:bodyPr>
          <a:lstStyle/>
          <a:p>
            <a:pPr algn="ctr"/>
            <a:r>
              <a:rPr lang="en-US" altLang="zh-CN" b="1" dirty="0">
                <a:latin typeface="Times New Roman" panose="02020603050405020304" pitchFamily="18" charset="0"/>
                <a:cs typeface="Times New Roman" panose="02020603050405020304" pitchFamily="18" charset="0"/>
              </a:rPr>
              <a:t>M-Director</a:t>
            </a:r>
            <a:endParaRPr lang="zh-CN" altLang="en-US" b="1"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47C5115F-1590-7B8D-7B2A-3FA972AEECC8}"/>
              </a:ext>
            </a:extLst>
          </p:cNvPr>
          <p:cNvSpPr txBox="1"/>
          <p:nvPr/>
        </p:nvSpPr>
        <p:spPr>
          <a:xfrm>
            <a:off x="3348086" y="2519804"/>
            <a:ext cx="1349602" cy="369332"/>
          </a:xfrm>
          <a:prstGeom prst="rect">
            <a:avLst/>
          </a:prstGeom>
          <a:noFill/>
        </p:spPr>
        <p:txBody>
          <a:bodyPr wrap="square" rtlCol="0">
            <a:spAutoFit/>
          </a:bodyPr>
          <a:lstStyle/>
          <a:p>
            <a:pPr algn="ctr"/>
            <a:r>
              <a:rPr lang="en-US" altLang="zh-CN" b="1" dirty="0">
                <a:latin typeface="Times New Roman" panose="02020603050405020304" pitchFamily="18" charset="0"/>
                <a:cs typeface="Times New Roman" panose="02020603050405020304" pitchFamily="18" charset="0"/>
              </a:rPr>
              <a:t>DASC</a:t>
            </a:r>
            <a:endParaRPr lang="zh-CN" altLang="en-US" b="1" dirty="0">
              <a:latin typeface="Times New Roman" panose="02020603050405020304" pitchFamily="18" charset="0"/>
              <a:cs typeface="Times New Roman" panose="02020603050405020304" pitchFamily="18" charset="0"/>
            </a:endParaRPr>
          </a:p>
        </p:txBody>
      </p:sp>
      <p:sp>
        <p:nvSpPr>
          <p:cNvPr id="23" name="矩形: 圆角 22">
            <a:extLst>
              <a:ext uri="{FF2B5EF4-FFF2-40B4-BE49-F238E27FC236}">
                <a16:creationId xmlns:a16="http://schemas.microsoft.com/office/drawing/2014/main" id="{CF403999-6002-01C4-90E6-E25CED00138A}"/>
              </a:ext>
            </a:extLst>
          </p:cNvPr>
          <p:cNvSpPr/>
          <p:nvPr/>
        </p:nvSpPr>
        <p:spPr>
          <a:xfrm>
            <a:off x="1225484" y="2692541"/>
            <a:ext cx="1875935" cy="735290"/>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LM hidden state</a:t>
            </a:r>
            <a:endParaRPr lang="zh-CN" altLang="en-US" dirty="0">
              <a:latin typeface="Times New Roman" panose="02020603050405020304" pitchFamily="18" charset="0"/>
              <a:cs typeface="Times New Roman" panose="02020603050405020304" pitchFamily="18" charset="0"/>
            </a:endParaRPr>
          </a:p>
        </p:txBody>
      </p:sp>
      <p:sp>
        <p:nvSpPr>
          <p:cNvPr id="24" name="矩形: 圆角 23">
            <a:extLst>
              <a:ext uri="{FF2B5EF4-FFF2-40B4-BE49-F238E27FC236}">
                <a16:creationId xmlns:a16="http://schemas.microsoft.com/office/drawing/2014/main" id="{3BD7E906-863F-DABA-5890-A8FAA72116AE}"/>
              </a:ext>
            </a:extLst>
          </p:cNvPr>
          <p:cNvSpPr/>
          <p:nvPr/>
        </p:nvSpPr>
        <p:spPr>
          <a:xfrm>
            <a:off x="4865801" y="2717893"/>
            <a:ext cx="1875935" cy="735290"/>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Target Token</a:t>
            </a:r>
            <a:endParaRPr lang="zh-CN" altLang="en-US" dirty="0">
              <a:latin typeface="Times New Roman" panose="02020603050405020304" pitchFamily="18" charset="0"/>
              <a:cs typeface="Times New Roman" panose="02020603050405020304" pitchFamily="18" charset="0"/>
            </a:endParaRPr>
          </a:p>
        </p:txBody>
      </p:sp>
      <p:sp>
        <p:nvSpPr>
          <p:cNvPr id="25" name="矩形: 圆角 24">
            <a:extLst>
              <a:ext uri="{FF2B5EF4-FFF2-40B4-BE49-F238E27FC236}">
                <a16:creationId xmlns:a16="http://schemas.microsoft.com/office/drawing/2014/main" id="{857B1DBB-4AB3-DB21-51CD-30C85D97920D}"/>
              </a:ext>
            </a:extLst>
          </p:cNvPr>
          <p:cNvSpPr/>
          <p:nvPr/>
        </p:nvSpPr>
        <p:spPr>
          <a:xfrm>
            <a:off x="1225484" y="4089284"/>
            <a:ext cx="1875935" cy="735290"/>
          </a:xfrm>
          <a:prstGeom prst="roundRect">
            <a:avLst/>
          </a:prstGeom>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Attribute Context</a:t>
            </a:r>
          </a:p>
          <a:p>
            <a:pPr algn="ctr"/>
            <a:r>
              <a:rPr lang="en-US" altLang="zh-CN" dirty="0">
                <a:latin typeface="Times New Roman" panose="02020603050405020304" pitchFamily="18" charset="0"/>
                <a:cs typeface="Times New Roman" panose="02020603050405020304" pitchFamily="18" charset="0"/>
              </a:rPr>
              <a:t>Embedding</a:t>
            </a:r>
            <a:endParaRPr lang="zh-CN" altLang="en-US" dirty="0">
              <a:latin typeface="Times New Roman" panose="02020603050405020304" pitchFamily="18" charset="0"/>
              <a:cs typeface="Times New Roman" panose="02020603050405020304" pitchFamily="18" charset="0"/>
            </a:endParaRPr>
          </a:p>
        </p:txBody>
      </p:sp>
      <p:sp>
        <p:nvSpPr>
          <p:cNvPr id="26" name="矩形: 圆角 25">
            <a:extLst>
              <a:ext uri="{FF2B5EF4-FFF2-40B4-BE49-F238E27FC236}">
                <a16:creationId xmlns:a16="http://schemas.microsoft.com/office/drawing/2014/main" id="{C27EAEB0-01DF-C443-1090-2BEA7F3D0447}"/>
              </a:ext>
            </a:extLst>
          </p:cNvPr>
          <p:cNvSpPr/>
          <p:nvPr/>
        </p:nvSpPr>
        <p:spPr>
          <a:xfrm>
            <a:off x="4865800" y="4089284"/>
            <a:ext cx="1875935" cy="735290"/>
          </a:xfrm>
          <a:prstGeom prst="roundRect">
            <a:avLst/>
          </a:prstGeom>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Attribute Token</a:t>
            </a:r>
          </a:p>
          <a:p>
            <a:pPr algn="ctr"/>
            <a:r>
              <a:rPr lang="en-US" altLang="zh-CN" dirty="0">
                <a:latin typeface="Times New Roman" panose="02020603050405020304" pitchFamily="18" charset="0"/>
                <a:cs typeface="Times New Roman" panose="02020603050405020304" pitchFamily="18" charset="0"/>
              </a:rPr>
              <a:t>Embedding</a:t>
            </a:r>
            <a:endParaRPr lang="zh-CN" altLang="en-US" dirty="0">
              <a:latin typeface="Times New Roman" panose="02020603050405020304" pitchFamily="18" charset="0"/>
              <a:cs typeface="Times New Roman" panose="02020603050405020304" pitchFamily="18" charset="0"/>
            </a:endParaRPr>
          </a:p>
        </p:txBody>
      </p:sp>
      <p:sp>
        <p:nvSpPr>
          <p:cNvPr id="27" name="矩形: 圆角 26">
            <a:extLst>
              <a:ext uri="{FF2B5EF4-FFF2-40B4-BE49-F238E27FC236}">
                <a16:creationId xmlns:a16="http://schemas.microsoft.com/office/drawing/2014/main" id="{2362CB8C-B90F-3F58-36FD-88415BF09BAC}"/>
              </a:ext>
            </a:extLst>
          </p:cNvPr>
          <p:cNvSpPr/>
          <p:nvPr/>
        </p:nvSpPr>
        <p:spPr>
          <a:xfrm>
            <a:off x="3101419" y="5404409"/>
            <a:ext cx="1875935" cy="735290"/>
          </a:xfrm>
          <a:prstGeom prst="round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Attribute Hit (0/1)</a:t>
            </a:r>
            <a:endParaRPr lang="zh-CN" altLang="en-US" dirty="0">
              <a:latin typeface="Times New Roman" panose="02020603050405020304" pitchFamily="18" charset="0"/>
              <a:cs typeface="Times New Roman" panose="02020603050405020304" pitchFamily="18" charset="0"/>
            </a:endParaRPr>
          </a:p>
        </p:txBody>
      </p:sp>
      <p:sp>
        <p:nvSpPr>
          <p:cNvPr id="28" name="流程图: 汇总连接 27">
            <a:extLst>
              <a:ext uri="{FF2B5EF4-FFF2-40B4-BE49-F238E27FC236}">
                <a16:creationId xmlns:a16="http://schemas.microsoft.com/office/drawing/2014/main" id="{0AD9C2BD-D370-4726-CBFF-FE313E57DE6A}"/>
              </a:ext>
            </a:extLst>
          </p:cNvPr>
          <p:cNvSpPr/>
          <p:nvPr/>
        </p:nvSpPr>
        <p:spPr>
          <a:xfrm>
            <a:off x="3838221" y="4272263"/>
            <a:ext cx="369332" cy="369332"/>
          </a:xfrm>
          <a:prstGeom prst="flowChartSummingJunction">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30" name="直接箭头连接符 29">
            <a:extLst>
              <a:ext uri="{FF2B5EF4-FFF2-40B4-BE49-F238E27FC236}">
                <a16:creationId xmlns:a16="http://schemas.microsoft.com/office/drawing/2014/main" id="{7CF2BDCB-F8EF-FF9E-5D71-0D094B03B041}"/>
              </a:ext>
            </a:extLst>
          </p:cNvPr>
          <p:cNvCxnSpPr>
            <a:stCxn id="25" idx="3"/>
            <a:endCxn id="28" idx="2"/>
          </p:cNvCxnSpPr>
          <p:nvPr/>
        </p:nvCxnSpPr>
        <p:spPr>
          <a:xfrm>
            <a:off x="3101419" y="4456929"/>
            <a:ext cx="7368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a:extLst>
              <a:ext uri="{FF2B5EF4-FFF2-40B4-BE49-F238E27FC236}">
                <a16:creationId xmlns:a16="http://schemas.microsoft.com/office/drawing/2014/main" id="{7BB028F5-CBDB-2C3D-610E-5D4628AE65FE}"/>
              </a:ext>
            </a:extLst>
          </p:cNvPr>
          <p:cNvCxnSpPr>
            <a:stCxn id="26" idx="1"/>
            <a:endCxn id="28" idx="6"/>
          </p:cNvCxnSpPr>
          <p:nvPr/>
        </p:nvCxnSpPr>
        <p:spPr>
          <a:xfrm flipH="1">
            <a:off x="4207553" y="4456929"/>
            <a:ext cx="6582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a:extLst>
              <a:ext uri="{FF2B5EF4-FFF2-40B4-BE49-F238E27FC236}">
                <a16:creationId xmlns:a16="http://schemas.microsoft.com/office/drawing/2014/main" id="{095E0660-C9E0-14B7-F5EF-10999480B363}"/>
              </a:ext>
            </a:extLst>
          </p:cNvPr>
          <p:cNvCxnSpPr>
            <a:stCxn id="23" idx="2"/>
            <a:endCxn id="25" idx="0"/>
          </p:cNvCxnSpPr>
          <p:nvPr/>
        </p:nvCxnSpPr>
        <p:spPr>
          <a:xfrm>
            <a:off x="2163452" y="3427831"/>
            <a:ext cx="0" cy="6614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a:extLst>
              <a:ext uri="{FF2B5EF4-FFF2-40B4-BE49-F238E27FC236}">
                <a16:creationId xmlns:a16="http://schemas.microsoft.com/office/drawing/2014/main" id="{35A10FFE-89A0-3A6F-5336-41DAC6922AF0}"/>
              </a:ext>
            </a:extLst>
          </p:cNvPr>
          <p:cNvCxnSpPr>
            <a:stCxn id="24" idx="2"/>
            <a:endCxn id="26" idx="0"/>
          </p:cNvCxnSpPr>
          <p:nvPr/>
        </p:nvCxnSpPr>
        <p:spPr>
          <a:xfrm flipH="1">
            <a:off x="5803768" y="3453183"/>
            <a:ext cx="1" cy="6361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a:extLst>
              <a:ext uri="{FF2B5EF4-FFF2-40B4-BE49-F238E27FC236}">
                <a16:creationId xmlns:a16="http://schemas.microsoft.com/office/drawing/2014/main" id="{A374B837-B0DD-E58D-A7FD-319A7A70D770}"/>
              </a:ext>
            </a:extLst>
          </p:cNvPr>
          <p:cNvCxnSpPr>
            <a:stCxn id="28" idx="4"/>
            <a:endCxn id="27" idx="0"/>
          </p:cNvCxnSpPr>
          <p:nvPr/>
        </p:nvCxnSpPr>
        <p:spPr>
          <a:xfrm>
            <a:off x="4022887" y="4641595"/>
            <a:ext cx="16500" cy="7628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BFF50064-8A18-4FC9-4C2F-48F096D8E68C}"/>
              </a:ext>
            </a:extLst>
          </p:cNvPr>
          <p:cNvCxnSpPr>
            <a:stCxn id="25" idx="2"/>
            <a:endCxn id="27" idx="1"/>
          </p:cNvCxnSpPr>
          <p:nvPr/>
        </p:nvCxnSpPr>
        <p:spPr>
          <a:xfrm>
            <a:off x="2163452" y="4824574"/>
            <a:ext cx="937967" cy="947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文本框 40">
            <a:extLst>
              <a:ext uri="{FF2B5EF4-FFF2-40B4-BE49-F238E27FC236}">
                <a16:creationId xmlns:a16="http://schemas.microsoft.com/office/drawing/2014/main" id="{5CC8D9E3-36A7-876B-2BE8-D1FC959399CA}"/>
              </a:ext>
            </a:extLst>
          </p:cNvPr>
          <p:cNvSpPr txBox="1"/>
          <p:nvPr/>
        </p:nvSpPr>
        <p:spPr>
          <a:xfrm>
            <a:off x="2137555" y="3425361"/>
            <a:ext cx="1827988" cy="584775"/>
          </a:xfrm>
          <a:prstGeom prst="rect">
            <a:avLst/>
          </a:prstGeom>
          <a:no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Attribute Projection</a:t>
            </a:r>
          </a:p>
          <a:p>
            <a:pPr algn="ctr"/>
            <a:r>
              <a:rPr lang="en-US" altLang="zh-CN" sz="1600" dirty="0">
                <a:latin typeface="Times New Roman" panose="02020603050405020304" pitchFamily="18" charset="0"/>
                <a:cs typeface="Times New Roman" panose="02020603050405020304" pitchFamily="18" charset="0"/>
              </a:rPr>
              <a:t>[d, p, K]</a:t>
            </a:r>
            <a:endParaRPr lang="zh-CN" altLang="en-US" sz="1600" dirty="0">
              <a:latin typeface="Times New Roman" panose="02020603050405020304" pitchFamily="18" charset="0"/>
              <a:cs typeface="Times New Roman" panose="02020603050405020304" pitchFamily="18" charset="0"/>
            </a:endParaRPr>
          </a:p>
        </p:txBody>
      </p:sp>
      <p:sp>
        <p:nvSpPr>
          <p:cNvPr id="42" name="文本框 41">
            <a:extLst>
              <a:ext uri="{FF2B5EF4-FFF2-40B4-BE49-F238E27FC236}">
                <a16:creationId xmlns:a16="http://schemas.microsoft.com/office/drawing/2014/main" id="{771777E1-0C46-8B22-4EB6-FE4116E288B5}"/>
              </a:ext>
            </a:extLst>
          </p:cNvPr>
          <p:cNvSpPr txBox="1"/>
          <p:nvPr/>
        </p:nvSpPr>
        <p:spPr>
          <a:xfrm>
            <a:off x="3995449" y="3434185"/>
            <a:ext cx="1827988" cy="584775"/>
          </a:xfrm>
          <a:prstGeom prst="rect">
            <a:avLst/>
          </a:prstGeom>
          <a:no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Attribute Embedder</a:t>
            </a:r>
          </a:p>
          <a:p>
            <a:pPr algn="ctr"/>
            <a:r>
              <a:rPr lang="en-US" altLang="zh-CN" sz="1600" dirty="0">
                <a:latin typeface="Times New Roman" panose="02020603050405020304" pitchFamily="18" charset="0"/>
                <a:cs typeface="Times New Roman" panose="02020603050405020304" pitchFamily="18" charset="0"/>
              </a:rPr>
              <a:t>[|V|, p]</a:t>
            </a:r>
            <a:endParaRPr lang="zh-CN" altLang="en-US" sz="1600" dirty="0">
              <a:latin typeface="Times New Roman" panose="02020603050405020304" pitchFamily="18" charset="0"/>
              <a:cs typeface="Times New Roman" panose="02020603050405020304" pitchFamily="18" charset="0"/>
            </a:endParaRPr>
          </a:p>
        </p:txBody>
      </p:sp>
      <p:sp>
        <p:nvSpPr>
          <p:cNvPr id="43" name="文本框 42">
            <a:extLst>
              <a:ext uri="{FF2B5EF4-FFF2-40B4-BE49-F238E27FC236}">
                <a16:creationId xmlns:a16="http://schemas.microsoft.com/office/drawing/2014/main" id="{86B78E36-AE43-92BF-36D0-7F040E32A4BD}"/>
              </a:ext>
            </a:extLst>
          </p:cNvPr>
          <p:cNvSpPr txBox="1"/>
          <p:nvPr/>
        </p:nvSpPr>
        <p:spPr>
          <a:xfrm>
            <a:off x="3117143" y="3971405"/>
            <a:ext cx="1827988" cy="338554"/>
          </a:xfrm>
          <a:prstGeom prst="rect">
            <a:avLst/>
          </a:prstGeom>
          <a:no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Dot Product</a:t>
            </a:r>
            <a:endParaRPr lang="zh-CN" altLang="en-US" sz="1600" dirty="0">
              <a:latin typeface="Times New Roman" panose="02020603050405020304" pitchFamily="18" charset="0"/>
              <a:cs typeface="Times New Roman" panose="02020603050405020304" pitchFamily="18" charset="0"/>
            </a:endParaRPr>
          </a:p>
        </p:txBody>
      </p:sp>
      <p:sp>
        <p:nvSpPr>
          <p:cNvPr id="44" name="文本框 43">
            <a:extLst>
              <a:ext uri="{FF2B5EF4-FFF2-40B4-BE49-F238E27FC236}">
                <a16:creationId xmlns:a16="http://schemas.microsoft.com/office/drawing/2014/main" id="{766CFE1C-7C10-B41F-0BEE-63E895F158B4}"/>
              </a:ext>
            </a:extLst>
          </p:cNvPr>
          <p:cNvSpPr txBox="1"/>
          <p:nvPr/>
        </p:nvSpPr>
        <p:spPr>
          <a:xfrm>
            <a:off x="968170" y="5187279"/>
            <a:ext cx="1827988" cy="584775"/>
          </a:xfrm>
          <a:prstGeom prst="rect">
            <a:avLst/>
          </a:prstGeom>
          <a:no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Attribute Predictor</a:t>
            </a:r>
          </a:p>
          <a:p>
            <a:pPr algn="ctr"/>
            <a:r>
              <a:rPr lang="en-US" altLang="zh-CN" sz="1600" dirty="0">
                <a:latin typeface="Times New Roman" panose="02020603050405020304" pitchFamily="18" charset="0"/>
                <a:cs typeface="Times New Roman" panose="02020603050405020304" pitchFamily="18" charset="0"/>
              </a:rPr>
              <a:t>[p</a:t>
            </a:r>
            <a:r>
              <a:rPr lang="en-US" altLang="zh-CN" sz="1600">
                <a:latin typeface="Times New Roman" panose="02020603050405020304" pitchFamily="18" charset="0"/>
                <a:cs typeface="Times New Roman" panose="02020603050405020304" pitchFamily="18" charset="0"/>
              </a:rPr>
              <a:t>, K]</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0575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7FC2C2F-AEC7-E34A-9ABE-A7E5D508F124}"/>
              </a:ext>
            </a:extLst>
          </p:cNvPr>
          <p:cNvSpPr txBox="1"/>
          <p:nvPr/>
        </p:nvSpPr>
        <p:spPr>
          <a:xfrm>
            <a:off x="414779" y="490194"/>
            <a:ext cx="2969444"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Context (Last Rounds):</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圆角 5">
            <a:extLst>
              <a:ext uri="{FF2B5EF4-FFF2-40B4-BE49-F238E27FC236}">
                <a16:creationId xmlns:a16="http://schemas.microsoft.com/office/drawing/2014/main" id="{74A66B69-0178-B275-F26E-5D0CCBA7401E}"/>
              </a:ext>
            </a:extLst>
          </p:cNvPr>
          <p:cNvSpPr/>
          <p:nvPr/>
        </p:nvSpPr>
        <p:spPr>
          <a:xfrm>
            <a:off x="509047" y="859526"/>
            <a:ext cx="4675695" cy="902715"/>
          </a:xfrm>
          <a:prstGeom prst="roundRect">
            <a:avLst>
              <a:gd name="adj" fmla="val 7260"/>
            </a:avLst>
          </a:prstGeom>
        </p:spPr>
        <p:style>
          <a:lnRef idx="2">
            <a:schemeClr val="dk1"/>
          </a:lnRef>
          <a:fillRef idx="1">
            <a:schemeClr val="lt1"/>
          </a:fillRef>
          <a:effectRef idx="0">
            <a:schemeClr val="dk1"/>
          </a:effectRef>
          <a:fontRef idx="minor">
            <a:schemeClr val="dk1"/>
          </a:fontRef>
        </p:style>
        <p:txBody>
          <a:bodyPr rtlCol="0" anchor="t"/>
          <a:lstStyle/>
          <a:p>
            <a:r>
              <a:rPr lang="en-US" altLang="zh-CN" sz="1600" dirty="0">
                <a:latin typeface="微软雅黑" panose="020B0503020204020204" pitchFamily="34" charset="-122"/>
                <a:ea typeface="微软雅黑" panose="020B0503020204020204" pitchFamily="34" charset="-122"/>
              </a:rPr>
              <a:t>A: Hello, nice to meet you. Aren't</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you</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at</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work?</a:t>
            </a:r>
          </a:p>
          <a:p>
            <a:r>
              <a:rPr lang="en-US" altLang="zh-CN" sz="1600" dirty="0">
                <a:latin typeface="微软雅黑" panose="020B0503020204020204" pitchFamily="34" charset="-122"/>
                <a:ea typeface="微软雅黑" panose="020B0503020204020204" pitchFamily="34" charset="-122"/>
              </a:rPr>
              <a:t>B: I'm an ordinary actor. I don't have to shoot these days.</a:t>
            </a:r>
            <a:endParaRPr lang="zh-CN" altLang="en-US" sz="16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60973E74-4E2B-E594-6135-ADAE59093CAC}"/>
              </a:ext>
            </a:extLst>
          </p:cNvPr>
          <p:cNvSpPr txBox="1"/>
          <p:nvPr/>
        </p:nvSpPr>
        <p:spPr>
          <a:xfrm>
            <a:off x="414779" y="1820935"/>
            <a:ext cx="2969444"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Desired Attributes: </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066FB909-8D91-C7B0-9CB8-C2C5104B5054}"/>
              </a:ext>
            </a:extLst>
          </p:cNvPr>
          <p:cNvSpPr txBox="1"/>
          <p:nvPr/>
        </p:nvSpPr>
        <p:spPr>
          <a:xfrm>
            <a:off x="414778" y="2161821"/>
            <a:ext cx="4675695" cy="338554"/>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Gender: Neutral | Non-Question</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文本框 9">
            <a:extLst>
              <a:ext uri="{FF2B5EF4-FFF2-40B4-BE49-F238E27FC236}">
                <a16:creationId xmlns:a16="http://schemas.microsoft.com/office/drawing/2014/main" id="{69BD0866-5E67-9655-EDDB-62697F926DBC}"/>
              </a:ext>
            </a:extLst>
          </p:cNvPr>
          <p:cNvSpPr txBox="1"/>
          <p:nvPr/>
        </p:nvSpPr>
        <p:spPr>
          <a:xfrm>
            <a:off x="414779" y="2493280"/>
            <a:ext cx="4581426"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DASC with different emotions: </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a:extLst>
              <a:ext uri="{FF2B5EF4-FFF2-40B4-BE49-F238E27FC236}">
                <a16:creationId xmlns:a16="http://schemas.microsoft.com/office/drawing/2014/main" id="{A9A95420-F65B-1AE3-1DBA-DC1AB374AA5E}"/>
              </a:ext>
            </a:extLst>
          </p:cNvPr>
          <p:cNvSpPr/>
          <p:nvPr/>
        </p:nvSpPr>
        <p:spPr>
          <a:xfrm>
            <a:off x="509046" y="2844529"/>
            <a:ext cx="4675695" cy="4494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600" dirty="0">
                <a:solidFill>
                  <a:srgbClr val="FF0000"/>
                </a:solidFill>
                <a:latin typeface="微软雅黑" panose="020B0503020204020204" pitchFamily="34" charset="-122"/>
                <a:ea typeface="微软雅黑" panose="020B0503020204020204" pitchFamily="34" charset="-122"/>
              </a:rPr>
              <a:t>Surprise</a:t>
            </a:r>
            <a:r>
              <a:rPr lang="en-US" altLang="zh-CN" sz="1600" dirty="0">
                <a:latin typeface="微软雅黑" panose="020B0503020204020204" pitchFamily="34" charset="-122"/>
                <a:ea typeface="微软雅黑" panose="020B0503020204020204" pitchFamily="34" charset="-122"/>
              </a:rPr>
              <a:t>: </a:t>
            </a:r>
            <a:r>
              <a:rPr lang="en-US" altLang="zh-CN" sz="1600" dirty="0">
                <a:solidFill>
                  <a:srgbClr val="FF0000"/>
                </a:solidFill>
                <a:latin typeface="微软雅黑" panose="020B0503020204020204" pitchFamily="34" charset="-122"/>
                <a:ea typeface="微软雅黑" panose="020B0503020204020204" pitchFamily="34" charset="-122"/>
              </a:rPr>
              <a:t>Wow.</a:t>
            </a:r>
            <a:r>
              <a:rPr lang="en-US" altLang="zh-CN" sz="1600" dirty="0">
                <a:latin typeface="微软雅黑" panose="020B0503020204020204" pitchFamily="34" charset="-122"/>
                <a:ea typeface="微软雅黑" panose="020B0503020204020204" pitchFamily="34" charset="-122"/>
              </a:rPr>
              <a:t> I thought you were a big star.</a:t>
            </a:r>
            <a:endParaRPr lang="zh-CN" altLang="en-US" sz="1600"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93E2026D-C178-AA4D-C989-77CC32DE8D10}"/>
              </a:ext>
            </a:extLst>
          </p:cNvPr>
          <p:cNvSpPr/>
          <p:nvPr/>
        </p:nvSpPr>
        <p:spPr>
          <a:xfrm>
            <a:off x="509047" y="3382184"/>
            <a:ext cx="4675694" cy="4494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600" dirty="0">
                <a:solidFill>
                  <a:srgbClr val="00B0F0"/>
                </a:solidFill>
                <a:latin typeface="微软雅黑" panose="020B0503020204020204" pitchFamily="34" charset="-122"/>
                <a:ea typeface="微软雅黑" panose="020B0503020204020204" pitchFamily="34" charset="-122"/>
              </a:rPr>
              <a:t>Like</a:t>
            </a:r>
            <a:r>
              <a:rPr lang="en-US" altLang="zh-CN" sz="1600" dirty="0">
                <a:latin typeface="微软雅黑" panose="020B0503020204020204" pitchFamily="34" charset="-122"/>
                <a:ea typeface="微软雅黑" panose="020B0503020204020204" pitchFamily="34" charset="-122"/>
              </a:rPr>
              <a:t>: </a:t>
            </a:r>
            <a:r>
              <a:rPr lang="en-US" altLang="zh-CN" sz="1600" dirty="0">
                <a:solidFill>
                  <a:srgbClr val="00B0F0"/>
                </a:solidFill>
                <a:latin typeface="微软雅黑" panose="020B0503020204020204" pitchFamily="34" charset="-122"/>
                <a:ea typeface="微软雅黑" panose="020B0503020204020204" pitchFamily="34" charset="-122"/>
              </a:rPr>
              <a:t>That's</a:t>
            </a:r>
            <a:r>
              <a:rPr lang="zh-CN" altLang="en-US" sz="1600" dirty="0">
                <a:solidFill>
                  <a:srgbClr val="00B0F0"/>
                </a:solidFill>
                <a:latin typeface="微软雅黑" panose="020B0503020204020204" pitchFamily="34" charset="-122"/>
                <a:ea typeface="微软雅黑" panose="020B0503020204020204" pitchFamily="34" charset="-122"/>
              </a:rPr>
              <a:t> </a:t>
            </a:r>
            <a:r>
              <a:rPr lang="en-US" altLang="zh-CN" sz="1600" dirty="0">
                <a:solidFill>
                  <a:srgbClr val="00B0F0"/>
                </a:solidFill>
                <a:latin typeface="微软雅黑" panose="020B0503020204020204" pitchFamily="34" charset="-122"/>
                <a:ea typeface="微软雅黑" panose="020B0503020204020204" pitchFamily="34" charset="-122"/>
              </a:rPr>
              <a:t>admirable! </a:t>
            </a:r>
            <a:r>
              <a:rPr lang="en-US" altLang="zh-CN" sz="1600" dirty="0">
                <a:latin typeface="微软雅黑" panose="020B0503020204020204" pitchFamily="34" charset="-122"/>
                <a:ea typeface="微软雅黑" panose="020B0503020204020204" pitchFamily="34" charset="-122"/>
              </a:rPr>
              <a:t>I'm still at school.</a:t>
            </a:r>
            <a:endParaRPr lang="zh-CN" altLang="en-US" sz="1600" dirty="0">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15498E05-FA0C-D7BF-5A81-07BB9F440EA5}"/>
              </a:ext>
            </a:extLst>
          </p:cNvPr>
          <p:cNvSpPr/>
          <p:nvPr/>
        </p:nvSpPr>
        <p:spPr>
          <a:xfrm>
            <a:off x="509046" y="3919835"/>
            <a:ext cx="4675694" cy="9379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600" dirty="0" err="1">
                <a:solidFill>
                  <a:srgbClr val="FF0000"/>
                </a:solidFill>
                <a:latin typeface="微软雅黑" panose="020B0503020204020204" pitchFamily="34" charset="-122"/>
                <a:ea typeface="微软雅黑" panose="020B0503020204020204" pitchFamily="34" charset="-122"/>
              </a:rPr>
              <a:t>Surprise</a:t>
            </a:r>
            <a:r>
              <a:rPr lang="en-US" altLang="zh-CN" sz="1600" dirty="0" err="1">
                <a:latin typeface="微软雅黑" panose="020B0503020204020204" pitchFamily="34" charset="-122"/>
                <a:ea typeface="微软雅黑" panose="020B0503020204020204" pitchFamily="34" charset="-122"/>
              </a:rPr>
              <a:t>+</a:t>
            </a:r>
            <a:r>
              <a:rPr lang="en-US" altLang="zh-CN" sz="1600" dirty="0" err="1">
                <a:solidFill>
                  <a:srgbClr val="00B0F0"/>
                </a:solidFill>
                <a:latin typeface="微软雅黑" panose="020B0503020204020204" pitchFamily="34" charset="-122"/>
                <a:ea typeface="微软雅黑" panose="020B0503020204020204" pitchFamily="34" charset="-122"/>
              </a:rPr>
              <a:t>Like</a:t>
            </a:r>
            <a:r>
              <a:rPr lang="en-US" altLang="zh-CN" sz="1600" dirty="0">
                <a:latin typeface="微软雅黑" panose="020B0503020204020204" pitchFamily="34" charset="-122"/>
                <a:ea typeface="微软雅黑" panose="020B0503020204020204" pitchFamily="34" charset="-122"/>
              </a:rPr>
              <a:t>: </a:t>
            </a:r>
            <a:r>
              <a:rPr lang="en-US" altLang="zh-CN" sz="1600" dirty="0">
                <a:solidFill>
                  <a:srgbClr val="FF0000"/>
                </a:solidFill>
                <a:latin typeface="微软雅黑" panose="020B0503020204020204" pitchFamily="34" charset="-122"/>
                <a:ea typeface="微软雅黑" panose="020B0503020204020204" pitchFamily="34" charset="-122"/>
              </a:rPr>
              <a:t>Wow</a:t>
            </a:r>
            <a:r>
              <a:rPr lang="en-US" altLang="zh-CN" sz="1600" dirty="0">
                <a:latin typeface="微软雅黑" panose="020B0503020204020204" pitchFamily="34" charset="-122"/>
                <a:ea typeface="微软雅黑" panose="020B0503020204020204" pitchFamily="34" charset="-122"/>
              </a:rPr>
              <a:t>, </a:t>
            </a:r>
            <a:r>
              <a:rPr lang="en-US" altLang="zh-CN" sz="1600" dirty="0">
                <a:solidFill>
                  <a:srgbClr val="00B0F0"/>
                </a:solidFill>
                <a:latin typeface="微软雅黑" panose="020B0503020204020204" pitchFamily="34" charset="-122"/>
                <a:ea typeface="微软雅黑" panose="020B0503020204020204" pitchFamily="34" charset="-122"/>
              </a:rPr>
              <a:t>that's awesome!</a:t>
            </a:r>
            <a:r>
              <a:rPr lang="en-US" altLang="zh-CN" sz="1600" dirty="0">
                <a:latin typeface="微软雅黑" panose="020B0503020204020204" pitchFamily="34" charset="-122"/>
                <a:ea typeface="微软雅黑" panose="020B0503020204020204" pitchFamily="34" charset="-122"/>
              </a:rPr>
              <a:t> I used to be an actor too, but now I'm just a common white-collar worker.</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53950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7FC2C2F-AEC7-E34A-9ABE-A7E5D508F124}"/>
              </a:ext>
            </a:extLst>
          </p:cNvPr>
          <p:cNvSpPr txBox="1"/>
          <p:nvPr/>
        </p:nvSpPr>
        <p:spPr>
          <a:xfrm>
            <a:off x="414779" y="490194"/>
            <a:ext cx="2969444"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Context (Last Rounds):</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圆角 5">
            <a:extLst>
              <a:ext uri="{FF2B5EF4-FFF2-40B4-BE49-F238E27FC236}">
                <a16:creationId xmlns:a16="http://schemas.microsoft.com/office/drawing/2014/main" id="{74A66B69-0178-B275-F26E-5D0CCBA7401E}"/>
              </a:ext>
            </a:extLst>
          </p:cNvPr>
          <p:cNvSpPr/>
          <p:nvPr/>
        </p:nvSpPr>
        <p:spPr>
          <a:xfrm>
            <a:off x="509047" y="859526"/>
            <a:ext cx="4581427" cy="652811"/>
          </a:xfrm>
          <a:prstGeom prst="roundRect">
            <a:avLst>
              <a:gd name="adj" fmla="val 7260"/>
            </a:avLst>
          </a:prstGeom>
        </p:spPr>
        <p:style>
          <a:lnRef idx="2">
            <a:schemeClr val="dk1"/>
          </a:lnRef>
          <a:fillRef idx="1">
            <a:schemeClr val="lt1"/>
          </a:fillRef>
          <a:effectRef idx="0">
            <a:schemeClr val="dk1"/>
          </a:effectRef>
          <a:fontRef idx="minor">
            <a:schemeClr val="dk1"/>
          </a:fontRef>
        </p:style>
        <p:txBody>
          <a:bodyPr rtlCol="0" anchor="t"/>
          <a:lstStyle/>
          <a:p>
            <a:r>
              <a:rPr lang="en-US" altLang="zh-CN" sz="1600" dirty="0">
                <a:latin typeface="微软雅黑" panose="020B0503020204020204" pitchFamily="34" charset="-122"/>
                <a:ea typeface="微软雅黑" panose="020B0503020204020204" pitchFamily="34" charset="-122"/>
              </a:rPr>
              <a:t>A: </a:t>
            </a:r>
            <a:r>
              <a:rPr lang="zh-CN" altLang="en-US" sz="1600" dirty="0">
                <a:latin typeface="微软雅黑" panose="020B0503020204020204" pitchFamily="34" charset="-122"/>
                <a:ea typeface="微软雅黑" panose="020B0503020204020204" pitchFamily="34" charset="-122"/>
              </a:rPr>
              <a:t>你好，很高兴认识你，你没上班吗？ </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B: </a:t>
            </a:r>
            <a:r>
              <a:rPr lang="zh-CN" altLang="en-US" sz="1600" dirty="0">
                <a:latin typeface="微软雅黑" panose="020B0503020204020204" pitchFamily="34" charset="-122"/>
                <a:ea typeface="微软雅黑" panose="020B0503020204020204" pitchFamily="34" charset="-122"/>
              </a:rPr>
              <a:t>我是个小演员，最近不用拍戏。</a:t>
            </a:r>
          </a:p>
        </p:txBody>
      </p:sp>
      <p:sp>
        <p:nvSpPr>
          <p:cNvPr id="8" name="文本框 7">
            <a:extLst>
              <a:ext uri="{FF2B5EF4-FFF2-40B4-BE49-F238E27FC236}">
                <a16:creationId xmlns:a16="http://schemas.microsoft.com/office/drawing/2014/main" id="{60973E74-4E2B-E594-6135-ADAE59093CAC}"/>
              </a:ext>
            </a:extLst>
          </p:cNvPr>
          <p:cNvSpPr txBox="1"/>
          <p:nvPr/>
        </p:nvSpPr>
        <p:spPr>
          <a:xfrm>
            <a:off x="414779" y="1547559"/>
            <a:ext cx="2969444"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Desired Attributes: </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066FB909-8D91-C7B0-9CB8-C2C5104B5054}"/>
              </a:ext>
            </a:extLst>
          </p:cNvPr>
          <p:cNvSpPr txBox="1"/>
          <p:nvPr/>
        </p:nvSpPr>
        <p:spPr>
          <a:xfrm>
            <a:off x="414778" y="1888445"/>
            <a:ext cx="4675695" cy="338554"/>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Gender: Neutral | Non-Question</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文本框 9">
            <a:extLst>
              <a:ext uri="{FF2B5EF4-FFF2-40B4-BE49-F238E27FC236}">
                <a16:creationId xmlns:a16="http://schemas.microsoft.com/office/drawing/2014/main" id="{69BD0866-5E67-9655-EDDB-62697F926DBC}"/>
              </a:ext>
            </a:extLst>
          </p:cNvPr>
          <p:cNvSpPr txBox="1"/>
          <p:nvPr/>
        </p:nvSpPr>
        <p:spPr>
          <a:xfrm>
            <a:off x="414779" y="2267039"/>
            <a:ext cx="4581426"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DASC with different emotions: </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a:extLst>
              <a:ext uri="{FF2B5EF4-FFF2-40B4-BE49-F238E27FC236}">
                <a16:creationId xmlns:a16="http://schemas.microsoft.com/office/drawing/2014/main" id="{A9A95420-F65B-1AE3-1DBA-DC1AB374AA5E}"/>
              </a:ext>
            </a:extLst>
          </p:cNvPr>
          <p:cNvSpPr/>
          <p:nvPr/>
        </p:nvSpPr>
        <p:spPr>
          <a:xfrm>
            <a:off x="509047" y="2618289"/>
            <a:ext cx="4581426" cy="383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600" dirty="0">
                <a:solidFill>
                  <a:srgbClr val="FF0000"/>
                </a:solidFill>
                <a:latin typeface="微软雅黑" panose="020B0503020204020204" pitchFamily="34" charset="-122"/>
                <a:ea typeface="微软雅黑" panose="020B0503020204020204" pitchFamily="34" charset="-122"/>
              </a:rPr>
              <a:t>Surprise</a:t>
            </a:r>
            <a:r>
              <a:rPr lang="en-US" altLang="zh-CN" sz="1600" dirty="0">
                <a:latin typeface="微软雅黑" panose="020B0503020204020204" pitchFamily="34" charset="-122"/>
                <a:ea typeface="微软雅黑" panose="020B0503020204020204" pitchFamily="34" charset="-122"/>
              </a:rPr>
              <a:t>: </a:t>
            </a:r>
            <a:r>
              <a:rPr lang="zh-CN" altLang="en-US" sz="1600" dirty="0">
                <a:solidFill>
                  <a:srgbClr val="FF0000"/>
                </a:solidFill>
                <a:latin typeface="微软雅黑" panose="020B0503020204020204" pitchFamily="34" charset="-122"/>
                <a:ea typeface="微软雅黑" panose="020B0503020204020204" pitchFamily="34" charset="-122"/>
              </a:rPr>
              <a:t>原来是这样啊</a:t>
            </a:r>
            <a:r>
              <a:rPr lang="zh-CN" altLang="en-US" sz="1600" dirty="0">
                <a:latin typeface="微软雅黑" panose="020B0503020204020204" pitchFamily="34" charset="-122"/>
                <a:ea typeface="微软雅黑" panose="020B0503020204020204" pitchFamily="34" charset="-122"/>
              </a:rPr>
              <a:t>，我还以为你是大明星呢。</a:t>
            </a:r>
          </a:p>
        </p:txBody>
      </p:sp>
      <p:sp>
        <p:nvSpPr>
          <p:cNvPr id="12" name="矩形 11">
            <a:extLst>
              <a:ext uri="{FF2B5EF4-FFF2-40B4-BE49-F238E27FC236}">
                <a16:creationId xmlns:a16="http://schemas.microsoft.com/office/drawing/2014/main" id="{93E2026D-C178-AA4D-C989-77CC32DE8D10}"/>
              </a:ext>
            </a:extLst>
          </p:cNvPr>
          <p:cNvSpPr/>
          <p:nvPr/>
        </p:nvSpPr>
        <p:spPr>
          <a:xfrm>
            <a:off x="509047" y="3103747"/>
            <a:ext cx="4581426" cy="3658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600" dirty="0">
                <a:solidFill>
                  <a:srgbClr val="00B0F0"/>
                </a:solidFill>
                <a:latin typeface="微软雅黑" panose="020B0503020204020204" pitchFamily="34" charset="-122"/>
                <a:ea typeface="微软雅黑" panose="020B0503020204020204" pitchFamily="34" charset="-122"/>
              </a:rPr>
              <a:t>Like</a:t>
            </a:r>
            <a:r>
              <a:rPr lang="en-US" altLang="zh-CN" sz="1600" dirty="0">
                <a:latin typeface="微软雅黑" panose="020B0503020204020204" pitchFamily="34" charset="-122"/>
                <a:ea typeface="微软雅黑" panose="020B0503020204020204" pitchFamily="34" charset="-122"/>
              </a:rPr>
              <a:t>: </a:t>
            </a:r>
            <a:r>
              <a:rPr lang="zh-CN" altLang="en-US" sz="1600" dirty="0">
                <a:solidFill>
                  <a:srgbClr val="00B0F0"/>
                </a:solidFill>
                <a:latin typeface="微软雅黑" panose="020B0503020204020204" pitchFamily="34" charset="-122"/>
                <a:ea typeface="微软雅黑" panose="020B0503020204020204" pitchFamily="34" charset="-122"/>
              </a:rPr>
              <a:t>真羡慕你</a:t>
            </a:r>
            <a:r>
              <a:rPr lang="zh-CN" altLang="en-US" sz="1600" dirty="0">
                <a:latin typeface="微软雅黑" panose="020B0503020204020204" pitchFamily="34" charset="-122"/>
                <a:ea typeface="微软雅黑" panose="020B0503020204020204" pitchFamily="34" charset="-122"/>
              </a:rPr>
              <a:t>，我还在上学呢。</a:t>
            </a:r>
          </a:p>
        </p:txBody>
      </p:sp>
      <p:sp>
        <p:nvSpPr>
          <p:cNvPr id="13" name="矩形 12">
            <a:extLst>
              <a:ext uri="{FF2B5EF4-FFF2-40B4-BE49-F238E27FC236}">
                <a16:creationId xmlns:a16="http://schemas.microsoft.com/office/drawing/2014/main" id="{15498E05-FA0C-D7BF-5A81-07BB9F440EA5}"/>
              </a:ext>
            </a:extLst>
          </p:cNvPr>
          <p:cNvSpPr/>
          <p:nvPr/>
        </p:nvSpPr>
        <p:spPr>
          <a:xfrm>
            <a:off x="509047" y="3571303"/>
            <a:ext cx="4581426" cy="6363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600" dirty="0" err="1">
                <a:solidFill>
                  <a:srgbClr val="FF0000"/>
                </a:solidFill>
                <a:latin typeface="微软雅黑" panose="020B0503020204020204" pitchFamily="34" charset="-122"/>
                <a:ea typeface="微软雅黑" panose="020B0503020204020204" pitchFamily="34" charset="-122"/>
              </a:rPr>
              <a:t>Surprise</a:t>
            </a:r>
            <a:r>
              <a:rPr lang="en-US" altLang="zh-CN" sz="1600" dirty="0" err="1">
                <a:latin typeface="微软雅黑" panose="020B0503020204020204" pitchFamily="34" charset="-122"/>
                <a:ea typeface="微软雅黑" panose="020B0503020204020204" pitchFamily="34" charset="-122"/>
              </a:rPr>
              <a:t>+</a:t>
            </a:r>
            <a:r>
              <a:rPr lang="en-US" altLang="zh-CN" sz="1600" dirty="0" err="1">
                <a:solidFill>
                  <a:srgbClr val="00B0F0"/>
                </a:solidFill>
                <a:latin typeface="微软雅黑" panose="020B0503020204020204" pitchFamily="34" charset="-122"/>
                <a:ea typeface="微软雅黑" panose="020B0503020204020204" pitchFamily="34" charset="-122"/>
              </a:rPr>
              <a:t>Like</a:t>
            </a:r>
            <a:r>
              <a:rPr lang="en-US" altLang="zh-CN" sz="1600" dirty="0">
                <a:latin typeface="微软雅黑" panose="020B0503020204020204" pitchFamily="34" charset="-122"/>
                <a:ea typeface="微软雅黑" panose="020B0503020204020204" pitchFamily="34" charset="-122"/>
              </a:rPr>
              <a:t>: </a:t>
            </a:r>
            <a:r>
              <a:rPr lang="zh-CN" altLang="en-US" sz="1600" dirty="0">
                <a:solidFill>
                  <a:srgbClr val="FF0000"/>
                </a:solidFill>
                <a:latin typeface="微软雅黑" panose="020B0503020204020204" pitchFamily="34" charset="-122"/>
                <a:ea typeface="微软雅黑" panose="020B0503020204020204" pitchFamily="34" charset="-122"/>
              </a:rPr>
              <a:t>哇塞</a:t>
            </a:r>
            <a:r>
              <a:rPr lang="zh-CN" altLang="en-US" sz="1600" dirty="0">
                <a:latin typeface="微软雅黑" panose="020B0503020204020204" pitchFamily="34" charset="-122"/>
                <a:ea typeface="微软雅黑" panose="020B0503020204020204" pitchFamily="34" charset="-122"/>
              </a:rPr>
              <a:t>，</a:t>
            </a:r>
            <a:r>
              <a:rPr lang="zh-CN" altLang="en-US" sz="1600" dirty="0">
                <a:solidFill>
                  <a:srgbClr val="00B0F0"/>
                </a:solidFill>
                <a:latin typeface="微软雅黑" panose="020B0503020204020204" pitchFamily="34" charset="-122"/>
                <a:ea typeface="微软雅黑" panose="020B0503020204020204" pitchFamily="34" charset="-122"/>
              </a:rPr>
              <a:t>太厉害了</a:t>
            </a:r>
            <a:r>
              <a:rPr lang="zh-CN" altLang="en-US" sz="1600" dirty="0">
                <a:latin typeface="微软雅黑" panose="020B0503020204020204" pitchFamily="34" charset="-122"/>
                <a:ea typeface="微软雅黑" panose="020B0503020204020204" pitchFamily="34" charset="-122"/>
              </a:rPr>
              <a:t>，我以前也是个演员，不过现在只是一个小白领。</a:t>
            </a:r>
          </a:p>
        </p:txBody>
      </p:sp>
    </p:spTree>
    <p:extLst>
      <p:ext uri="{BB962C8B-B14F-4D97-AF65-F5344CB8AC3E}">
        <p14:creationId xmlns:p14="http://schemas.microsoft.com/office/powerpoint/2010/main" val="665172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7FC2C2F-AEC7-E34A-9ABE-A7E5D508F124}"/>
              </a:ext>
            </a:extLst>
          </p:cNvPr>
          <p:cNvSpPr txBox="1"/>
          <p:nvPr/>
        </p:nvSpPr>
        <p:spPr>
          <a:xfrm>
            <a:off x="414779" y="490194"/>
            <a:ext cx="2969444"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Context (Last Rounds):</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圆角 5">
            <a:extLst>
              <a:ext uri="{FF2B5EF4-FFF2-40B4-BE49-F238E27FC236}">
                <a16:creationId xmlns:a16="http://schemas.microsoft.com/office/drawing/2014/main" id="{74A66B69-0178-B275-F26E-5D0CCBA7401E}"/>
              </a:ext>
            </a:extLst>
          </p:cNvPr>
          <p:cNvSpPr/>
          <p:nvPr/>
        </p:nvSpPr>
        <p:spPr>
          <a:xfrm>
            <a:off x="509047" y="859526"/>
            <a:ext cx="4581427" cy="1148546"/>
          </a:xfrm>
          <a:prstGeom prst="roundRect">
            <a:avLst>
              <a:gd name="adj" fmla="val 7260"/>
            </a:avLst>
          </a:prstGeom>
        </p:spPr>
        <p:style>
          <a:lnRef idx="2">
            <a:schemeClr val="dk1"/>
          </a:lnRef>
          <a:fillRef idx="1">
            <a:schemeClr val="lt1"/>
          </a:fillRef>
          <a:effectRef idx="0">
            <a:schemeClr val="dk1"/>
          </a:effectRef>
          <a:fontRef idx="minor">
            <a:schemeClr val="dk1"/>
          </a:fontRef>
        </p:style>
        <p:txBody>
          <a:bodyPr rtlCol="0" anchor="t"/>
          <a:lstStyle/>
          <a:p>
            <a:r>
              <a:rPr lang="en-US" altLang="zh-CN" sz="1600" dirty="0">
                <a:latin typeface="微软雅黑" panose="020B0503020204020204" pitchFamily="34" charset="-122"/>
                <a:ea typeface="微软雅黑" panose="020B0503020204020204" pitchFamily="34" charset="-122"/>
              </a:rPr>
              <a:t>A: </a:t>
            </a:r>
            <a:r>
              <a:rPr lang="zh-CN" altLang="en-US" sz="1600" dirty="0">
                <a:latin typeface="微软雅黑" panose="020B0503020204020204" pitchFamily="34" charset="-122"/>
                <a:ea typeface="微软雅黑" panose="020B0503020204020204" pitchFamily="34" charset="-122"/>
              </a:rPr>
              <a:t>你喜欢看什么电影呢？ </a:t>
            </a:r>
            <a:r>
              <a:rPr lang="en-US" altLang="zh-CN" sz="1600" dirty="0">
                <a:latin typeface="微软雅黑" panose="020B0503020204020204" pitchFamily="34" charset="-122"/>
                <a:ea typeface="微软雅黑" panose="020B0503020204020204" pitchFamily="34" charset="-122"/>
              </a:rPr>
              <a:t>(What movies do you like to watch?)</a:t>
            </a:r>
          </a:p>
          <a:p>
            <a:r>
              <a:rPr lang="en-US" altLang="zh-CN" sz="1600" dirty="0">
                <a:latin typeface="微软雅黑" panose="020B0503020204020204" pitchFamily="34" charset="-122"/>
                <a:ea typeface="微软雅黑" panose="020B0503020204020204" pitchFamily="34" charset="-122"/>
              </a:rPr>
              <a:t>B: </a:t>
            </a:r>
            <a:r>
              <a:rPr lang="zh-CN" altLang="en-US" sz="1600" dirty="0">
                <a:latin typeface="微软雅黑" panose="020B0503020204020204" pitchFamily="34" charset="-122"/>
                <a:ea typeface="微软雅黑" panose="020B0503020204020204" pitchFamily="34" charset="-122"/>
              </a:rPr>
              <a:t>我比较喜欢看恐怖片，你喜欢吗？ </a:t>
            </a:r>
            <a:r>
              <a:rPr lang="en-US" altLang="zh-CN" sz="1600" dirty="0">
                <a:latin typeface="微软雅黑" panose="020B0503020204020204" pitchFamily="34" charset="-122"/>
                <a:ea typeface="微软雅黑" panose="020B0503020204020204" pitchFamily="34" charset="-122"/>
              </a:rPr>
              <a:t>(I prefer to watch horror movies. Do you like them?)</a:t>
            </a:r>
            <a:endParaRPr lang="zh-CN" altLang="en-US" sz="16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60973E74-4E2B-E594-6135-ADAE59093CAC}"/>
              </a:ext>
            </a:extLst>
          </p:cNvPr>
          <p:cNvSpPr txBox="1"/>
          <p:nvPr/>
        </p:nvSpPr>
        <p:spPr>
          <a:xfrm>
            <a:off x="414779" y="2047180"/>
            <a:ext cx="2969444"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Desired Attributes: </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066FB909-8D91-C7B0-9CB8-C2C5104B5054}"/>
              </a:ext>
            </a:extLst>
          </p:cNvPr>
          <p:cNvSpPr txBox="1"/>
          <p:nvPr/>
        </p:nvSpPr>
        <p:spPr>
          <a:xfrm>
            <a:off x="414778" y="2388066"/>
            <a:ext cx="4675695" cy="338554"/>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Gender: Neutral | Non-Question</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文本框 9">
            <a:extLst>
              <a:ext uri="{FF2B5EF4-FFF2-40B4-BE49-F238E27FC236}">
                <a16:creationId xmlns:a16="http://schemas.microsoft.com/office/drawing/2014/main" id="{69BD0866-5E67-9655-EDDB-62697F926DBC}"/>
              </a:ext>
            </a:extLst>
          </p:cNvPr>
          <p:cNvSpPr txBox="1"/>
          <p:nvPr/>
        </p:nvSpPr>
        <p:spPr>
          <a:xfrm>
            <a:off x="414779" y="2766660"/>
            <a:ext cx="4581426"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DASC with different emotions: </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a:extLst>
              <a:ext uri="{FF2B5EF4-FFF2-40B4-BE49-F238E27FC236}">
                <a16:creationId xmlns:a16="http://schemas.microsoft.com/office/drawing/2014/main" id="{A9A95420-F65B-1AE3-1DBA-DC1AB374AA5E}"/>
              </a:ext>
            </a:extLst>
          </p:cNvPr>
          <p:cNvSpPr/>
          <p:nvPr/>
        </p:nvSpPr>
        <p:spPr>
          <a:xfrm>
            <a:off x="509047" y="3117909"/>
            <a:ext cx="4581426" cy="6528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600" dirty="0">
                <a:solidFill>
                  <a:srgbClr val="FF0000"/>
                </a:solidFill>
                <a:latin typeface="微软雅黑" panose="020B0503020204020204" pitchFamily="34" charset="-122"/>
                <a:ea typeface="微软雅黑" panose="020B0503020204020204" pitchFamily="34" charset="-122"/>
              </a:rPr>
              <a:t>Fear</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我不喜欢，我觉得恐怖片太</a:t>
            </a:r>
            <a:r>
              <a:rPr lang="zh-CN" altLang="en-US" sz="1600" dirty="0">
                <a:solidFill>
                  <a:srgbClr val="FF0000"/>
                </a:solidFill>
                <a:latin typeface="微软雅黑" panose="020B0503020204020204" pitchFamily="34" charset="-122"/>
                <a:ea typeface="微软雅黑" panose="020B0503020204020204" pitchFamily="34" charset="-122"/>
              </a:rPr>
              <a:t>吓人</a:t>
            </a:r>
            <a:r>
              <a:rPr lang="zh-CN" altLang="en-US" sz="1600" dirty="0">
                <a:latin typeface="微软雅黑" panose="020B0503020204020204" pitchFamily="34" charset="-122"/>
                <a:ea typeface="微软雅黑" panose="020B0503020204020204" pitchFamily="34" charset="-122"/>
              </a:rPr>
              <a:t>了。 </a:t>
            </a:r>
            <a:r>
              <a:rPr lang="en-US" altLang="zh-CN" sz="1600" dirty="0">
                <a:latin typeface="微软雅黑" panose="020B0503020204020204" pitchFamily="34" charset="-122"/>
                <a:ea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rPr>
              <a:t>I don't like them. I think they're too </a:t>
            </a:r>
            <a:r>
              <a:rPr lang="en-US" altLang="zh-CN" sz="1600" dirty="0">
                <a:solidFill>
                  <a:srgbClr val="FF0000"/>
                </a:solidFill>
                <a:latin typeface="微软雅黑" panose="020B0503020204020204" pitchFamily="34" charset="-122"/>
                <a:ea typeface="微软雅黑" panose="020B0503020204020204" pitchFamily="34" charset="-122"/>
              </a:rPr>
              <a:t>scary.</a:t>
            </a: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93E2026D-C178-AA4D-C989-77CC32DE8D10}"/>
              </a:ext>
            </a:extLst>
          </p:cNvPr>
          <p:cNvSpPr/>
          <p:nvPr/>
        </p:nvSpPr>
        <p:spPr>
          <a:xfrm>
            <a:off x="509047" y="3880303"/>
            <a:ext cx="4581426" cy="8142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600" dirty="0">
                <a:solidFill>
                  <a:srgbClr val="00B0F0"/>
                </a:solidFill>
                <a:latin typeface="微软雅黑" panose="020B0503020204020204" pitchFamily="34" charset="-122"/>
                <a:ea typeface="微软雅黑" panose="020B0503020204020204" pitchFamily="34" charset="-122"/>
              </a:rPr>
              <a:t>Like</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我也</a:t>
            </a:r>
            <a:r>
              <a:rPr lang="zh-CN" altLang="en-US" sz="1600" dirty="0">
                <a:solidFill>
                  <a:srgbClr val="00B0F0"/>
                </a:solidFill>
                <a:latin typeface="微软雅黑" panose="020B0503020204020204" pitchFamily="34" charset="-122"/>
                <a:ea typeface="微软雅黑" panose="020B0503020204020204" pitchFamily="34" charset="-122"/>
              </a:rPr>
              <a:t>喜欢</a:t>
            </a:r>
            <a:r>
              <a:rPr lang="zh-CN" altLang="en-US" sz="1600" dirty="0">
                <a:latin typeface="微软雅黑" panose="020B0503020204020204" pitchFamily="34" charset="-122"/>
                <a:ea typeface="微软雅黑" panose="020B0503020204020204" pitchFamily="34" charset="-122"/>
              </a:rPr>
              <a:t>看恐怖片，我觉得看着特别</a:t>
            </a:r>
            <a:r>
              <a:rPr lang="zh-CN" altLang="en-US" sz="1600" dirty="0">
                <a:solidFill>
                  <a:srgbClr val="00B0F0"/>
                </a:solidFill>
                <a:latin typeface="微软雅黑" panose="020B0503020204020204" pitchFamily="34" charset="-122"/>
                <a:ea typeface="微软雅黑" panose="020B0503020204020204" pitchFamily="34" charset="-122"/>
              </a:rPr>
              <a:t>刺激</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rPr>
              <a:t>I also </a:t>
            </a:r>
            <a:r>
              <a:rPr lang="en-US" altLang="zh-CN" sz="1600" dirty="0">
                <a:solidFill>
                  <a:srgbClr val="00B0F0"/>
                </a:solidFill>
                <a:latin typeface="微软雅黑" panose="020B0503020204020204" pitchFamily="34" charset="-122"/>
                <a:ea typeface="微软雅黑" panose="020B0503020204020204" pitchFamily="34" charset="-122"/>
              </a:rPr>
              <a:t>like</a:t>
            </a:r>
            <a:r>
              <a:rPr lang="en-US" altLang="zh-CN" sz="1600" dirty="0">
                <a:solidFill>
                  <a:schemeClr val="tx1"/>
                </a:solidFill>
                <a:latin typeface="微软雅黑" panose="020B0503020204020204" pitchFamily="34" charset="-122"/>
                <a:ea typeface="微软雅黑" panose="020B0503020204020204" pitchFamily="34" charset="-122"/>
              </a:rPr>
              <a:t> to watch horror movies, I think it is very </a:t>
            </a:r>
            <a:r>
              <a:rPr lang="en-US" altLang="zh-CN" sz="1600" dirty="0">
                <a:solidFill>
                  <a:srgbClr val="00B0F0"/>
                </a:solidFill>
                <a:latin typeface="微软雅黑" panose="020B0503020204020204" pitchFamily="34" charset="-122"/>
                <a:ea typeface="微软雅黑" panose="020B0503020204020204" pitchFamily="34" charset="-122"/>
              </a:rPr>
              <a:t>exciting</a:t>
            </a:r>
            <a:r>
              <a:rPr lang="en-US" altLang="zh-CN" sz="1600" dirty="0">
                <a:solidFill>
                  <a:schemeClr val="tx1"/>
                </a:solidFill>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15498E05-FA0C-D7BF-5A81-07BB9F440EA5}"/>
              </a:ext>
            </a:extLst>
          </p:cNvPr>
          <p:cNvSpPr/>
          <p:nvPr/>
        </p:nvSpPr>
        <p:spPr>
          <a:xfrm>
            <a:off x="509047" y="4804131"/>
            <a:ext cx="4581426" cy="7305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600" dirty="0" err="1">
                <a:solidFill>
                  <a:srgbClr val="FF0000"/>
                </a:solidFill>
                <a:latin typeface="微软雅黑" panose="020B0503020204020204" pitchFamily="34" charset="-122"/>
                <a:ea typeface="微软雅黑" panose="020B0503020204020204" pitchFamily="34" charset="-122"/>
              </a:rPr>
              <a:t>Fear</a:t>
            </a:r>
            <a:r>
              <a:rPr lang="en-US" altLang="zh-CN" sz="1600" dirty="0" err="1">
                <a:latin typeface="微软雅黑" panose="020B0503020204020204" pitchFamily="34" charset="-122"/>
                <a:ea typeface="微软雅黑" panose="020B0503020204020204" pitchFamily="34" charset="-122"/>
              </a:rPr>
              <a:t>+</a:t>
            </a:r>
            <a:r>
              <a:rPr lang="en-US" altLang="zh-CN" sz="1600" dirty="0" err="1">
                <a:solidFill>
                  <a:srgbClr val="00B0F0"/>
                </a:solidFill>
                <a:latin typeface="微软雅黑" panose="020B0503020204020204" pitchFamily="34" charset="-122"/>
                <a:ea typeface="微软雅黑" panose="020B0503020204020204" pitchFamily="34" charset="-122"/>
              </a:rPr>
              <a:t>Like</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我也挺</a:t>
            </a:r>
            <a:r>
              <a:rPr lang="zh-CN" altLang="en-US" sz="1600" dirty="0">
                <a:solidFill>
                  <a:srgbClr val="00B0F0"/>
                </a:solidFill>
                <a:latin typeface="微软雅黑" panose="020B0503020204020204" pitchFamily="34" charset="-122"/>
                <a:ea typeface="微软雅黑" panose="020B0503020204020204" pitchFamily="34" charset="-122"/>
              </a:rPr>
              <a:t>喜欢</a:t>
            </a:r>
            <a:r>
              <a:rPr lang="zh-CN" altLang="en-US" sz="1600" dirty="0">
                <a:latin typeface="微软雅黑" panose="020B0503020204020204" pitchFamily="34" charset="-122"/>
                <a:ea typeface="微软雅黑" panose="020B0503020204020204" pitchFamily="34" charset="-122"/>
              </a:rPr>
              <a:t>的，但是我</a:t>
            </a:r>
            <a:r>
              <a:rPr lang="zh-CN" altLang="en-US" sz="1600" dirty="0">
                <a:solidFill>
                  <a:srgbClr val="FF0000"/>
                </a:solidFill>
                <a:latin typeface="微软雅黑" panose="020B0503020204020204" pitchFamily="34" charset="-122"/>
                <a:ea typeface="微软雅黑" panose="020B0503020204020204" pitchFamily="34" charset="-122"/>
              </a:rPr>
              <a:t>不敢</a:t>
            </a:r>
            <a:r>
              <a:rPr lang="zh-CN" altLang="en-US" sz="1600" dirty="0">
                <a:latin typeface="微软雅黑" panose="020B0503020204020204" pitchFamily="34" charset="-122"/>
                <a:ea typeface="微软雅黑" panose="020B0503020204020204" pitchFamily="34" charset="-122"/>
              </a:rPr>
              <a:t>看。 </a:t>
            </a:r>
            <a:r>
              <a:rPr lang="en-US" altLang="zh-CN" sz="1600" dirty="0">
                <a:latin typeface="微软雅黑" panose="020B0503020204020204" pitchFamily="34" charset="-122"/>
                <a:ea typeface="微软雅黑" panose="020B0503020204020204" pitchFamily="34" charset="-122"/>
              </a:rPr>
              <a:t>(I also </a:t>
            </a:r>
            <a:r>
              <a:rPr lang="en-US" altLang="zh-CN" sz="1600" dirty="0">
                <a:solidFill>
                  <a:srgbClr val="00B0F0"/>
                </a:solidFill>
                <a:latin typeface="微软雅黑" panose="020B0503020204020204" pitchFamily="34" charset="-122"/>
                <a:ea typeface="微软雅黑" panose="020B0503020204020204" pitchFamily="34" charset="-122"/>
              </a:rPr>
              <a:t>like</a:t>
            </a:r>
            <a:r>
              <a:rPr lang="en-US" altLang="zh-CN" sz="1600" dirty="0">
                <a:latin typeface="微软雅黑" panose="020B0503020204020204" pitchFamily="34" charset="-122"/>
                <a:ea typeface="微软雅黑" panose="020B0503020204020204" pitchFamily="34" charset="-122"/>
              </a:rPr>
              <a:t> them, but I'm too </a:t>
            </a:r>
            <a:r>
              <a:rPr lang="en-US" altLang="zh-CN" sz="1600" dirty="0">
                <a:solidFill>
                  <a:srgbClr val="FF0000"/>
                </a:solidFill>
                <a:latin typeface="微软雅黑" panose="020B0503020204020204" pitchFamily="34" charset="-122"/>
                <a:ea typeface="微软雅黑" panose="020B0503020204020204" pitchFamily="34" charset="-122"/>
              </a:rPr>
              <a:t>scared</a:t>
            </a:r>
            <a:r>
              <a:rPr lang="en-US" altLang="zh-CN" sz="1600" dirty="0">
                <a:latin typeface="微软雅黑" panose="020B0503020204020204" pitchFamily="34" charset="-122"/>
                <a:ea typeface="微软雅黑" panose="020B0503020204020204" pitchFamily="34" charset="-122"/>
              </a:rPr>
              <a:t> to them.)</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82529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7FC2C2F-AEC7-E34A-9ABE-A7E5D508F124}"/>
              </a:ext>
            </a:extLst>
          </p:cNvPr>
          <p:cNvSpPr txBox="1"/>
          <p:nvPr/>
        </p:nvSpPr>
        <p:spPr>
          <a:xfrm>
            <a:off x="414779" y="490194"/>
            <a:ext cx="2969444"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Context (Last Rounds):</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圆角 5">
            <a:extLst>
              <a:ext uri="{FF2B5EF4-FFF2-40B4-BE49-F238E27FC236}">
                <a16:creationId xmlns:a16="http://schemas.microsoft.com/office/drawing/2014/main" id="{74A66B69-0178-B275-F26E-5D0CCBA7401E}"/>
              </a:ext>
            </a:extLst>
          </p:cNvPr>
          <p:cNvSpPr/>
          <p:nvPr/>
        </p:nvSpPr>
        <p:spPr>
          <a:xfrm>
            <a:off x="509047" y="859526"/>
            <a:ext cx="4675695" cy="1148384"/>
          </a:xfrm>
          <a:prstGeom prst="roundRect">
            <a:avLst>
              <a:gd name="adj" fmla="val 7260"/>
            </a:avLst>
          </a:prstGeom>
        </p:spPr>
        <p:style>
          <a:lnRef idx="2">
            <a:schemeClr val="dk1"/>
          </a:lnRef>
          <a:fillRef idx="1">
            <a:schemeClr val="lt1"/>
          </a:fillRef>
          <a:effectRef idx="0">
            <a:schemeClr val="dk1"/>
          </a:effectRef>
          <a:fontRef idx="minor">
            <a:schemeClr val="dk1"/>
          </a:fontRef>
        </p:style>
        <p:txBody>
          <a:bodyPr rtlCol="0" anchor="t"/>
          <a:lstStyle/>
          <a:p>
            <a:r>
              <a:rPr lang="en-US" altLang="zh-CN" sz="1600" dirty="0">
                <a:latin typeface="微软雅黑" panose="020B0503020204020204" pitchFamily="34" charset="-122"/>
                <a:ea typeface="微软雅黑" panose="020B0503020204020204" pitchFamily="34" charset="-122"/>
              </a:rPr>
              <a:t>A: Glad to know that you are doing well. How may I assist you today ?</a:t>
            </a:r>
          </a:p>
          <a:p>
            <a:r>
              <a:rPr lang="en-US" altLang="zh-CN" sz="1600" dirty="0">
                <a:latin typeface="微软雅黑" panose="020B0503020204020204" pitchFamily="34" charset="-122"/>
                <a:ea typeface="微软雅黑" panose="020B0503020204020204" pitchFamily="34" charset="-122"/>
              </a:rPr>
              <a:t>B: I had a drinking challenge which has been affecting my marriage for quit sometime now</a:t>
            </a:r>
            <a:endParaRPr lang="zh-CN" altLang="en-US" sz="16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60973E74-4E2B-E594-6135-ADAE59093CAC}"/>
              </a:ext>
            </a:extLst>
          </p:cNvPr>
          <p:cNvSpPr txBox="1"/>
          <p:nvPr/>
        </p:nvSpPr>
        <p:spPr>
          <a:xfrm>
            <a:off x="414779" y="2084887"/>
            <a:ext cx="2969444"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Strategy: </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066FB909-8D91-C7B0-9CB8-C2C5104B5054}"/>
              </a:ext>
            </a:extLst>
          </p:cNvPr>
          <p:cNvSpPr txBox="1"/>
          <p:nvPr/>
        </p:nvSpPr>
        <p:spPr>
          <a:xfrm>
            <a:off x="1432873" y="2084887"/>
            <a:ext cx="3431358"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[Restatement or Paraphrasing]</a:t>
            </a:r>
            <a:endParaRPr lang="zh-CN" altLang="en-US" sz="1600" dirty="0">
              <a:solidFill>
                <a:schemeClr val="accent6">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文本框 9">
            <a:extLst>
              <a:ext uri="{FF2B5EF4-FFF2-40B4-BE49-F238E27FC236}">
                <a16:creationId xmlns:a16="http://schemas.microsoft.com/office/drawing/2014/main" id="{69BD0866-5E67-9655-EDDB-62697F926DBC}"/>
              </a:ext>
            </a:extLst>
          </p:cNvPr>
          <p:cNvSpPr txBox="1"/>
          <p:nvPr/>
        </p:nvSpPr>
        <p:spPr>
          <a:xfrm>
            <a:off x="414779" y="2408441"/>
            <a:ext cx="2969444"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Responses: </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a:extLst>
              <a:ext uri="{FF2B5EF4-FFF2-40B4-BE49-F238E27FC236}">
                <a16:creationId xmlns:a16="http://schemas.microsoft.com/office/drawing/2014/main" id="{A9A95420-F65B-1AE3-1DBA-DC1AB374AA5E}"/>
              </a:ext>
            </a:extLst>
          </p:cNvPr>
          <p:cNvSpPr/>
          <p:nvPr/>
        </p:nvSpPr>
        <p:spPr>
          <a:xfrm>
            <a:off x="509046" y="2759690"/>
            <a:ext cx="4675695" cy="8413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600" dirty="0">
                <a:latin typeface="微软雅黑" panose="020B0503020204020204" pitchFamily="34" charset="-122"/>
                <a:ea typeface="微软雅黑" panose="020B0503020204020204" pitchFamily="34" charset="-122"/>
              </a:rPr>
              <a:t>Baseline: I am sorry to hear that </a:t>
            </a:r>
            <a:r>
              <a:rPr lang="en-US" altLang="zh-CN" sz="1600" dirty="0">
                <a:solidFill>
                  <a:srgbClr val="FF0000"/>
                </a:solidFill>
                <a:latin typeface="微软雅黑" panose="020B0503020204020204" pitchFamily="34" charset="-122"/>
                <a:ea typeface="微软雅黑" panose="020B0503020204020204" pitchFamily="34" charset="-122"/>
              </a:rPr>
              <a:t>you are having a drinking challenge.</a:t>
            </a:r>
            <a:r>
              <a:rPr lang="en-US" altLang="zh-CN" sz="1600" dirty="0">
                <a:latin typeface="微软雅黑" panose="020B0503020204020204" pitchFamily="34" charset="-122"/>
                <a:ea typeface="微软雅黑" panose="020B0503020204020204" pitchFamily="34" charset="-122"/>
              </a:rPr>
              <a:t> How may I assist you today?</a:t>
            </a:r>
            <a:endParaRPr lang="zh-CN" altLang="en-US" sz="1600"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93E2026D-C178-AA4D-C989-77CC32DE8D10}"/>
              </a:ext>
            </a:extLst>
          </p:cNvPr>
          <p:cNvSpPr/>
          <p:nvPr/>
        </p:nvSpPr>
        <p:spPr>
          <a:xfrm>
            <a:off x="509046" y="3665695"/>
            <a:ext cx="4675694" cy="7476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600" dirty="0">
                <a:latin typeface="微软雅黑" panose="020B0503020204020204" pitchFamily="34" charset="-122"/>
                <a:ea typeface="微软雅黑" panose="020B0503020204020204" pitchFamily="34" charset="-122"/>
              </a:rPr>
              <a:t>CTRL: I am sorry to hear that. I have been in a similar situation before.</a:t>
            </a:r>
            <a:endParaRPr lang="zh-CN" altLang="en-US" sz="1600" dirty="0">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15498E05-FA0C-D7BF-5A81-07BB9F440EA5}"/>
              </a:ext>
            </a:extLst>
          </p:cNvPr>
          <p:cNvSpPr/>
          <p:nvPr/>
        </p:nvSpPr>
        <p:spPr>
          <a:xfrm>
            <a:off x="509046" y="4503648"/>
            <a:ext cx="4675694" cy="8413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600" dirty="0">
                <a:latin typeface="微软雅黑" panose="020B0503020204020204" pitchFamily="34" charset="-122"/>
                <a:ea typeface="微软雅黑" panose="020B0503020204020204" pitchFamily="34" charset="-122"/>
              </a:rPr>
              <a:t>DASC: I see. So </a:t>
            </a:r>
            <a:r>
              <a:rPr lang="en-US" altLang="zh-CN" sz="1600" dirty="0">
                <a:solidFill>
                  <a:srgbClr val="FF0000"/>
                </a:solidFill>
                <a:latin typeface="微软雅黑" panose="020B0503020204020204" pitchFamily="34" charset="-122"/>
                <a:ea typeface="微软雅黑" panose="020B0503020204020204" pitchFamily="34" charset="-122"/>
              </a:rPr>
              <a:t>you are having a drinking challenge and you are struggling to get your marriage to work</a:t>
            </a: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3750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7FC2C2F-AEC7-E34A-9ABE-A7E5D508F124}"/>
              </a:ext>
            </a:extLst>
          </p:cNvPr>
          <p:cNvSpPr txBox="1"/>
          <p:nvPr/>
        </p:nvSpPr>
        <p:spPr>
          <a:xfrm>
            <a:off x="414779" y="490194"/>
            <a:ext cx="2969444"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Context (Last Rounds):</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圆角 5">
            <a:extLst>
              <a:ext uri="{FF2B5EF4-FFF2-40B4-BE49-F238E27FC236}">
                <a16:creationId xmlns:a16="http://schemas.microsoft.com/office/drawing/2014/main" id="{74A66B69-0178-B275-F26E-5D0CCBA7401E}"/>
              </a:ext>
            </a:extLst>
          </p:cNvPr>
          <p:cNvSpPr/>
          <p:nvPr/>
        </p:nvSpPr>
        <p:spPr>
          <a:xfrm>
            <a:off x="509047" y="859526"/>
            <a:ext cx="4675695" cy="1384912"/>
          </a:xfrm>
          <a:prstGeom prst="roundRect">
            <a:avLst>
              <a:gd name="adj" fmla="val 7260"/>
            </a:avLst>
          </a:prstGeom>
        </p:spPr>
        <p:style>
          <a:lnRef idx="2">
            <a:schemeClr val="dk1"/>
          </a:lnRef>
          <a:fillRef idx="1">
            <a:schemeClr val="lt1"/>
          </a:fillRef>
          <a:effectRef idx="0">
            <a:schemeClr val="dk1"/>
          </a:effectRef>
          <a:fontRef idx="minor">
            <a:schemeClr val="dk1"/>
          </a:fontRef>
        </p:style>
        <p:txBody>
          <a:bodyPr rtlCol="0" anchor="t"/>
          <a:lstStyle/>
          <a:p>
            <a:r>
              <a:rPr lang="en-US" altLang="zh-CN" sz="1600" dirty="0">
                <a:latin typeface="微软雅黑" panose="020B0503020204020204" pitchFamily="34" charset="-122"/>
                <a:ea typeface="微软雅黑" panose="020B0503020204020204" pitchFamily="34" charset="-122"/>
              </a:rPr>
              <a:t>A: What's on your mind?</a:t>
            </a:r>
          </a:p>
          <a:p>
            <a:r>
              <a:rPr lang="en-US" altLang="zh-CN" sz="1600" dirty="0">
                <a:latin typeface="微软雅黑" panose="020B0503020204020204" pitchFamily="34" charset="-122"/>
                <a:ea typeface="微软雅黑" panose="020B0503020204020204" pitchFamily="34" charset="-122"/>
              </a:rPr>
              <a:t>B: I have real bad anxiety about the possible 2nd shut down due to the rise in Covid. </a:t>
            </a:r>
          </a:p>
          <a:p>
            <a:r>
              <a:rPr lang="en-US" altLang="zh-CN" sz="1600" dirty="0">
                <a:latin typeface="微软雅黑" panose="020B0503020204020204" pitchFamily="34" charset="-122"/>
                <a:ea typeface="微软雅黑" panose="020B0503020204020204" pitchFamily="34" charset="-122"/>
              </a:rPr>
              <a:t>B: So many people lost their job during the first shut down</a:t>
            </a:r>
            <a:endParaRPr lang="zh-CN" altLang="en-US" sz="16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60973E74-4E2B-E594-6135-ADAE59093CAC}"/>
              </a:ext>
            </a:extLst>
          </p:cNvPr>
          <p:cNvSpPr txBox="1"/>
          <p:nvPr/>
        </p:nvSpPr>
        <p:spPr>
          <a:xfrm>
            <a:off x="414779" y="2311129"/>
            <a:ext cx="2969444"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Strategy: </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066FB909-8D91-C7B0-9CB8-C2C5104B5054}"/>
              </a:ext>
            </a:extLst>
          </p:cNvPr>
          <p:cNvSpPr txBox="1"/>
          <p:nvPr/>
        </p:nvSpPr>
        <p:spPr>
          <a:xfrm>
            <a:off x="1432873" y="2311129"/>
            <a:ext cx="3431358" cy="338554"/>
          </a:xfrm>
          <a:prstGeom prst="rect">
            <a:avLst/>
          </a:prstGeom>
          <a:noFill/>
        </p:spPr>
        <p:txBody>
          <a:bodyPr wrap="square" rtlCol="0">
            <a:spAutoFit/>
          </a:bodyPr>
          <a:lstStyle/>
          <a:p>
            <a:r>
              <a:rPr lang="en-US" altLang="zh-CN" sz="16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[Reflection of feelings]</a:t>
            </a:r>
            <a:endParaRPr lang="zh-CN" altLang="en-US" sz="16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文本框 9">
            <a:extLst>
              <a:ext uri="{FF2B5EF4-FFF2-40B4-BE49-F238E27FC236}">
                <a16:creationId xmlns:a16="http://schemas.microsoft.com/office/drawing/2014/main" id="{69BD0866-5E67-9655-EDDB-62697F926DBC}"/>
              </a:ext>
            </a:extLst>
          </p:cNvPr>
          <p:cNvSpPr txBox="1"/>
          <p:nvPr/>
        </p:nvSpPr>
        <p:spPr>
          <a:xfrm>
            <a:off x="414779" y="2634683"/>
            <a:ext cx="2969444"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Responses: </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a:extLst>
              <a:ext uri="{FF2B5EF4-FFF2-40B4-BE49-F238E27FC236}">
                <a16:creationId xmlns:a16="http://schemas.microsoft.com/office/drawing/2014/main" id="{A9A95420-F65B-1AE3-1DBA-DC1AB374AA5E}"/>
              </a:ext>
            </a:extLst>
          </p:cNvPr>
          <p:cNvSpPr/>
          <p:nvPr/>
        </p:nvSpPr>
        <p:spPr>
          <a:xfrm>
            <a:off x="509046" y="2985933"/>
            <a:ext cx="4675695" cy="66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600" dirty="0">
                <a:latin typeface="微软雅黑" panose="020B0503020204020204" pitchFamily="34" charset="-122"/>
                <a:ea typeface="微软雅黑" panose="020B0503020204020204" pitchFamily="34" charset="-122"/>
              </a:rPr>
              <a:t>Baseline: I'm so sorry to hear that. Have you tried to talk to your boss about it?</a:t>
            </a:r>
            <a:endParaRPr lang="zh-CN" altLang="en-US" sz="1600"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93E2026D-C178-AA4D-C989-77CC32DE8D10}"/>
              </a:ext>
            </a:extLst>
          </p:cNvPr>
          <p:cNvSpPr/>
          <p:nvPr/>
        </p:nvSpPr>
        <p:spPr>
          <a:xfrm>
            <a:off x="509046" y="3724330"/>
            <a:ext cx="4675694" cy="66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600" dirty="0">
                <a:latin typeface="微软雅黑" panose="020B0503020204020204" pitchFamily="34" charset="-122"/>
                <a:ea typeface="微软雅黑" panose="020B0503020204020204" pitchFamily="34" charset="-122"/>
              </a:rPr>
              <a:t>CTRL: I'm sorry to hear that. I'm sure you will get through this.</a:t>
            </a:r>
            <a:endParaRPr lang="zh-CN" altLang="en-US" sz="1600" dirty="0">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15498E05-FA0C-D7BF-5A81-07BB9F440EA5}"/>
              </a:ext>
            </a:extLst>
          </p:cNvPr>
          <p:cNvSpPr/>
          <p:nvPr/>
        </p:nvSpPr>
        <p:spPr>
          <a:xfrm>
            <a:off x="509046" y="4462727"/>
            <a:ext cx="4675694" cy="8413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600" dirty="0">
                <a:latin typeface="微软雅黑" panose="020B0503020204020204" pitchFamily="34" charset="-122"/>
                <a:ea typeface="微软雅黑" panose="020B0503020204020204" pitchFamily="34" charset="-122"/>
              </a:rPr>
              <a:t>DASC: I can understand how you are feeling, I've been in this position myself and </a:t>
            </a:r>
            <a:r>
              <a:rPr lang="en-US" altLang="zh-CN" sz="1600" dirty="0">
                <a:solidFill>
                  <a:srgbClr val="0070C0"/>
                </a:solidFill>
                <a:latin typeface="微软雅黑" panose="020B0503020204020204" pitchFamily="34" charset="-122"/>
                <a:ea typeface="微软雅黑" panose="020B0503020204020204" pitchFamily="34" charset="-122"/>
              </a:rPr>
              <a:t>I can tell you are very anxious</a:t>
            </a: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561874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1094</TotalTime>
  <Words>969</Words>
  <Application>Microsoft Office PowerPoint</Application>
  <PresentationFormat>宽屏</PresentationFormat>
  <Paragraphs>92</Paragraphs>
  <Slides>8</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等线</vt:lpstr>
      <vt:lpstr>等线 Light</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Winde Blmoista</dc:creator>
  <cp:lastModifiedBy>Winde Blmoista</cp:lastModifiedBy>
  <cp:revision>16</cp:revision>
  <cp:lastPrinted>2023-01-20T02:26:47Z</cp:lastPrinted>
  <dcterms:created xsi:type="dcterms:W3CDTF">2023-01-03T05:41:52Z</dcterms:created>
  <dcterms:modified xsi:type="dcterms:W3CDTF">2023-01-20T02:26:53Z</dcterms:modified>
</cp:coreProperties>
</file>