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7659-AFF8-48CB-903B-32E8E92D5854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67A33-1B25-48A0-A919-E5A4F8C43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0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54B7-5175-42F4-AF2F-8A00A6494F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8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9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1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C21E-27A1-4734-AC2F-36AA03E23D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EE18-CA64-4C53-BAF9-84A48238A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椭圆 749"/>
          <p:cNvSpPr/>
          <p:nvPr/>
        </p:nvSpPr>
        <p:spPr>
          <a:xfrm>
            <a:off x="4343400" y="929725"/>
            <a:ext cx="3694573" cy="7687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atin typeface="Cambria" panose="02040503050406030204" pitchFamily="18" charset="0"/>
              </a:rPr>
              <a:t>2. Rules Generalization</a:t>
            </a:r>
            <a:endParaRPr lang="zh-CN" altLang="en-US" b="1" dirty="0" err="1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2" name="下箭头 751"/>
          <p:cNvSpPr/>
          <p:nvPr/>
        </p:nvSpPr>
        <p:spPr>
          <a:xfrm rot="19383180">
            <a:off x="5364795" y="3108395"/>
            <a:ext cx="396933" cy="438933"/>
          </a:xfrm>
          <a:prstGeom prst="downArrow">
            <a:avLst>
              <a:gd name="adj1" fmla="val 44559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3" name="下箭头 752"/>
          <p:cNvSpPr/>
          <p:nvPr/>
        </p:nvSpPr>
        <p:spPr>
          <a:xfrm rot="2850699">
            <a:off x="6909069" y="3098355"/>
            <a:ext cx="396933" cy="44205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4" name="椭圆 753"/>
          <p:cNvSpPr/>
          <p:nvPr/>
        </p:nvSpPr>
        <p:spPr>
          <a:xfrm>
            <a:off x="4299183" y="3502860"/>
            <a:ext cx="3973455" cy="4975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atin typeface="Cambria" panose="02040503050406030204" pitchFamily="18" charset="0"/>
              </a:rPr>
              <a:t>Predicate Generalization</a:t>
            </a:r>
            <a:endParaRPr lang="zh-CN" altLang="en-US" b="1" dirty="0" err="1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5" name="文本框 754"/>
          <p:cNvSpPr txBox="1"/>
          <p:nvPr/>
        </p:nvSpPr>
        <p:spPr>
          <a:xfrm>
            <a:off x="5546915" y="6363107"/>
            <a:ext cx="19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Cambria" panose="02040503050406030204" pitchFamily="18" charset="0"/>
              </a:rPr>
              <a:t>Candidate Rules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756" name="下箭头 755"/>
          <p:cNvSpPr/>
          <p:nvPr/>
        </p:nvSpPr>
        <p:spPr>
          <a:xfrm>
            <a:off x="6083219" y="5006531"/>
            <a:ext cx="396933" cy="35575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58" name="文本框 757"/>
          <p:cNvSpPr txBox="1"/>
          <p:nvPr/>
        </p:nvSpPr>
        <p:spPr>
          <a:xfrm>
            <a:off x="4473449" y="1758817"/>
            <a:ext cx="180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mbria" panose="02040503050406030204" pitchFamily="18" charset="0"/>
              </a:rPr>
              <a:t>Rule Instances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93803" y="2136494"/>
            <a:ext cx="1444247" cy="832096"/>
            <a:chOff x="4514291" y="2229258"/>
            <a:chExt cx="1444247" cy="832096"/>
          </a:xfrm>
        </p:grpSpPr>
        <p:sp>
          <p:nvSpPr>
            <p:cNvPr id="757" name="圆柱形 756"/>
            <p:cNvSpPr/>
            <p:nvPr/>
          </p:nvSpPr>
          <p:spPr>
            <a:xfrm>
              <a:off x="4514291" y="2229258"/>
              <a:ext cx="1444247" cy="832096"/>
            </a:xfrm>
            <a:prstGeom prst="ca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759" name="组合 758"/>
            <p:cNvGrpSpPr/>
            <p:nvPr/>
          </p:nvGrpSpPr>
          <p:grpSpPr>
            <a:xfrm>
              <a:off x="4550398" y="2599173"/>
              <a:ext cx="1071586" cy="45719"/>
              <a:chOff x="3643289" y="3447106"/>
              <a:chExt cx="1629517" cy="47067"/>
            </a:xfrm>
          </p:grpSpPr>
          <p:cxnSp>
            <p:nvCxnSpPr>
              <p:cNvPr id="854" name="直接连接符 853"/>
              <p:cNvCxnSpPr>
                <a:stCxn id="864" idx="3"/>
              </p:cNvCxnSpPr>
              <p:nvPr/>
            </p:nvCxnSpPr>
            <p:spPr>
              <a:xfrm>
                <a:off x="4391260" y="3469966"/>
                <a:ext cx="127500" cy="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55" name="组合 854"/>
              <p:cNvGrpSpPr/>
              <p:nvPr/>
            </p:nvGrpSpPr>
            <p:grpSpPr>
              <a:xfrm>
                <a:off x="3643289" y="3447106"/>
                <a:ext cx="747971" cy="45719"/>
                <a:chOff x="1039270" y="5778020"/>
                <a:chExt cx="1318168" cy="45720"/>
              </a:xfrm>
            </p:grpSpPr>
            <p:sp>
              <p:nvSpPr>
                <p:cNvPr id="862" name="矩形 861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63" name="矩形 862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64" name="矩形 863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65" name="矩形 864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66" name="矩形 865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56" name="组合 855"/>
              <p:cNvGrpSpPr/>
              <p:nvPr/>
            </p:nvGrpSpPr>
            <p:grpSpPr>
              <a:xfrm>
                <a:off x="4524835" y="3448454"/>
                <a:ext cx="747971" cy="45719"/>
                <a:chOff x="1039270" y="5778020"/>
                <a:chExt cx="1318168" cy="45720"/>
              </a:xfrm>
            </p:grpSpPr>
            <p:sp>
              <p:nvSpPr>
                <p:cNvPr id="857" name="矩形 856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58" name="矩形 857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59" name="矩形 858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60" name="矩形 859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61" name="矩形 860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  <p:grpSp>
          <p:nvGrpSpPr>
            <p:cNvPr id="760" name="组合 759"/>
            <p:cNvGrpSpPr/>
            <p:nvPr/>
          </p:nvGrpSpPr>
          <p:grpSpPr>
            <a:xfrm>
              <a:off x="4702798" y="2751573"/>
              <a:ext cx="1071586" cy="45719"/>
              <a:chOff x="3643289" y="3447106"/>
              <a:chExt cx="1629517" cy="47067"/>
            </a:xfrm>
          </p:grpSpPr>
          <p:cxnSp>
            <p:nvCxnSpPr>
              <p:cNvPr id="841" name="直接连接符 840"/>
              <p:cNvCxnSpPr>
                <a:stCxn id="851" idx="3"/>
              </p:cNvCxnSpPr>
              <p:nvPr/>
            </p:nvCxnSpPr>
            <p:spPr>
              <a:xfrm>
                <a:off x="4391260" y="3469966"/>
                <a:ext cx="127500" cy="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42" name="组合 841"/>
              <p:cNvGrpSpPr/>
              <p:nvPr/>
            </p:nvGrpSpPr>
            <p:grpSpPr>
              <a:xfrm>
                <a:off x="3643289" y="3447106"/>
                <a:ext cx="747971" cy="45719"/>
                <a:chOff x="1039270" y="5778020"/>
                <a:chExt cx="1318168" cy="45720"/>
              </a:xfrm>
            </p:grpSpPr>
            <p:sp>
              <p:nvSpPr>
                <p:cNvPr id="849" name="矩形 848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50" name="矩形 849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51" name="矩形 850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52" name="矩形 851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53" name="矩形 852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43" name="组合 842"/>
              <p:cNvGrpSpPr/>
              <p:nvPr/>
            </p:nvGrpSpPr>
            <p:grpSpPr>
              <a:xfrm>
                <a:off x="4524835" y="3448454"/>
                <a:ext cx="747971" cy="45719"/>
                <a:chOff x="1039270" y="5778020"/>
                <a:chExt cx="1318168" cy="45720"/>
              </a:xfrm>
            </p:grpSpPr>
            <p:sp>
              <p:nvSpPr>
                <p:cNvPr id="844" name="矩形 843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5" name="矩形 844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6" name="矩形 845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7" name="矩形 846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8" name="矩形 847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  <p:grpSp>
          <p:nvGrpSpPr>
            <p:cNvPr id="761" name="组合 760"/>
            <p:cNvGrpSpPr/>
            <p:nvPr/>
          </p:nvGrpSpPr>
          <p:grpSpPr>
            <a:xfrm>
              <a:off x="4855198" y="2903973"/>
              <a:ext cx="1071586" cy="45719"/>
              <a:chOff x="3643289" y="3447106"/>
              <a:chExt cx="1629517" cy="47067"/>
            </a:xfrm>
          </p:grpSpPr>
          <p:cxnSp>
            <p:nvCxnSpPr>
              <p:cNvPr id="828" name="直接连接符 827"/>
              <p:cNvCxnSpPr>
                <a:stCxn id="838" idx="3"/>
              </p:cNvCxnSpPr>
              <p:nvPr/>
            </p:nvCxnSpPr>
            <p:spPr>
              <a:xfrm>
                <a:off x="4391260" y="3469966"/>
                <a:ext cx="127500" cy="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29" name="组合 828"/>
              <p:cNvGrpSpPr/>
              <p:nvPr/>
            </p:nvGrpSpPr>
            <p:grpSpPr>
              <a:xfrm>
                <a:off x="3643289" y="3447106"/>
                <a:ext cx="747971" cy="45719"/>
                <a:chOff x="1039270" y="5778020"/>
                <a:chExt cx="1318168" cy="45720"/>
              </a:xfrm>
            </p:grpSpPr>
            <p:sp>
              <p:nvSpPr>
                <p:cNvPr id="836" name="矩形 835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7" name="矩形 836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8" name="矩形 837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9" name="矩形 838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0" name="矩形 839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30" name="组合 829"/>
              <p:cNvGrpSpPr/>
              <p:nvPr/>
            </p:nvGrpSpPr>
            <p:grpSpPr>
              <a:xfrm>
                <a:off x="4524835" y="3448454"/>
                <a:ext cx="747971" cy="45719"/>
                <a:chOff x="1039270" y="5778020"/>
                <a:chExt cx="1318168" cy="45720"/>
              </a:xfrm>
            </p:grpSpPr>
            <p:sp>
              <p:nvSpPr>
                <p:cNvPr id="831" name="矩形 830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2" name="矩形 831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3" name="矩形 832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4" name="矩形 833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35" name="矩形 834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</p:grpSp>
      <p:grpSp>
        <p:nvGrpSpPr>
          <p:cNvPr id="762" name="组合 761"/>
          <p:cNvGrpSpPr/>
          <p:nvPr/>
        </p:nvGrpSpPr>
        <p:grpSpPr>
          <a:xfrm>
            <a:off x="5145022" y="5378713"/>
            <a:ext cx="2515233" cy="737891"/>
            <a:chOff x="5085386" y="5097968"/>
            <a:chExt cx="2452957" cy="940256"/>
          </a:xfrm>
        </p:grpSpPr>
        <p:sp>
          <p:nvSpPr>
            <p:cNvPr id="763" name="圆柱形 762"/>
            <p:cNvSpPr/>
            <p:nvPr/>
          </p:nvSpPr>
          <p:spPr>
            <a:xfrm>
              <a:off x="5085386" y="5097968"/>
              <a:ext cx="2452957" cy="940256"/>
            </a:xfrm>
            <a:prstGeom prst="ca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764" name="组合 763"/>
            <p:cNvGrpSpPr/>
            <p:nvPr/>
          </p:nvGrpSpPr>
          <p:grpSpPr>
            <a:xfrm>
              <a:off x="5421022" y="5402050"/>
              <a:ext cx="1762845" cy="48900"/>
              <a:chOff x="5421022" y="5402050"/>
              <a:chExt cx="1762845" cy="48900"/>
            </a:xfrm>
          </p:grpSpPr>
          <p:grpSp>
            <p:nvGrpSpPr>
              <p:cNvPr id="807" name="组合 806"/>
              <p:cNvGrpSpPr/>
              <p:nvPr/>
            </p:nvGrpSpPr>
            <p:grpSpPr>
              <a:xfrm>
                <a:off x="6626459" y="5403974"/>
                <a:ext cx="557408" cy="46976"/>
                <a:chOff x="7855289" y="5598452"/>
                <a:chExt cx="557408" cy="46976"/>
              </a:xfrm>
            </p:grpSpPr>
            <p:sp>
              <p:nvSpPr>
                <p:cNvPr id="823" name="矩形 822"/>
                <p:cNvSpPr/>
                <p:nvPr/>
              </p:nvSpPr>
              <p:spPr>
                <a:xfrm>
                  <a:off x="7855289" y="5598452"/>
                  <a:ext cx="111482" cy="45719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24" name="矩形 823"/>
                <p:cNvSpPr/>
                <p:nvPr/>
              </p:nvSpPr>
              <p:spPr>
                <a:xfrm>
                  <a:off x="7966770" y="5598452"/>
                  <a:ext cx="111482" cy="4571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25" name="矩形 824"/>
                <p:cNvSpPr/>
                <p:nvPr/>
              </p:nvSpPr>
              <p:spPr>
                <a:xfrm>
                  <a:off x="8078252" y="5598452"/>
                  <a:ext cx="111482" cy="4571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26" name="矩形 825"/>
                <p:cNvSpPr/>
                <p:nvPr/>
              </p:nvSpPr>
              <p:spPr>
                <a:xfrm>
                  <a:off x="8189734" y="5599709"/>
                  <a:ext cx="111482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27" name="矩形 826"/>
                <p:cNvSpPr/>
                <p:nvPr/>
              </p:nvSpPr>
              <p:spPr>
                <a:xfrm>
                  <a:off x="8301215" y="5599709"/>
                  <a:ext cx="111482" cy="45719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808" name="直接连接符 807"/>
              <p:cNvCxnSpPr>
                <a:stCxn id="823" idx="1"/>
                <a:endCxn id="815" idx="3"/>
              </p:cNvCxnSpPr>
              <p:nvPr/>
            </p:nvCxnSpPr>
            <p:spPr>
              <a:xfrm flipH="1" flipV="1">
                <a:off x="6492608" y="5425565"/>
                <a:ext cx="133851" cy="1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9" name="组合 808"/>
              <p:cNvGrpSpPr/>
              <p:nvPr/>
            </p:nvGrpSpPr>
            <p:grpSpPr>
              <a:xfrm>
                <a:off x="5421022" y="5402050"/>
                <a:ext cx="1071586" cy="45719"/>
                <a:chOff x="3643289" y="3447106"/>
                <a:chExt cx="1629517" cy="47067"/>
              </a:xfrm>
            </p:grpSpPr>
            <p:cxnSp>
              <p:nvCxnSpPr>
                <p:cNvPr id="810" name="直接连接符 809"/>
                <p:cNvCxnSpPr>
                  <a:stCxn id="820" idx="3"/>
                </p:cNvCxnSpPr>
                <p:nvPr/>
              </p:nvCxnSpPr>
              <p:spPr>
                <a:xfrm>
                  <a:off x="4391260" y="3469966"/>
                  <a:ext cx="127500" cy="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811" name="组合 810"/>
                <p:cNvGrpSpPr/>
                <p:nvPr/>
              </p:nvGrpSpPr>
              <p:grpSpPr>
                <a:xfrm>
                  <a:off x="3643289" y="3447106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818" name="矩形 817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19" name="矩形 818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20" name="矩形 819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21" name="矩形 820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22" name="矩形 821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812" name="组合 811"/>
                <p:cNvGrpSpPr/>
                <p:nvPr/>
              </p:nvGrpSpPr>
              <p:grpSpPr>
                <a:xfrm>
                  <a:off x="4524835" y="3448454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813" name="矩形 812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14" name="矩形 813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15" name="矩形 814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16" name="矩形 815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17" name="矩形 816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</p:grpSp>
        </p:grpSp>
        <p:grpSp>
          <p:nvGrpSpPr>
            <p:cNvPr id="765" name="组合 764"/>
            <p:cNvGrpSpPr/>
            <p:nvPr/>
          </p:nvGrpSpPr>
          <p:grpSpPr>
            <a:xfrm>
              <a:off x="5573422" y="5554450"/>
              <a:ext cx="1762845" cy="48900"/>
              <a:chOff x="5421022" y="5402050"/>
              <a:chExt cx="1762845" cy="48900"/>
            </a:xfrm>
          </p:grpSpPr>
          <p:grpSp>
            <p:nvGrpSpPr>
              <p:cNvPr id="786" name="组合 785"/>
              <p:cNvGrpSpPr/>
              <p:nvPr/>
            </p:nvGrpSpPr>
            <p:grpSpPr>
              <a:xfrm>
                <a:off x="6626459" y="5403974"/>
                <a:ext cx="557408" cy="46976"/>
                <a:chOff x="7855289" y="5598452"/>
                <a:chExt cx="557408" cy="46976"/>
              </a:xfrm>
            </p:grpSpPr>
            <p:sp>
              <p:nvSpPr>
                <p:cNvPr id="802" name="矩形 801"/>
                <p:cNvSpPr/>
                <p:nvPr/>
              </p:nvSpPr>
              <p:spPr>
                <a:xfrm>
                  <a:off x="7855289" y="5598452"/>
                  <a:ext cx="111482" cy="45719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3" name="矩形 802"/>
                <p:cNvSpPr/>
                <p:nvPr/>
              </p:nvSpPr>
              <p:spPr>
                <a:xfrm>
                  <a:off x="7966770" y="5598452"/>
                  <a:ext cx="111482" cy="4571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4" name="矩形 803"/>
                <p:cNvSpPr/>
                <p:nvPr/>
              </p:nvSpPr>
              <p:spPr>
                <a:xfrm>
                  <a:off x="8078252" y="5598452"/>
                  <a:ext cx="111482" cy="4571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5" name="矩形 804"/>
                <p:cNvSpPr/>
                <p:nvPr/>
              </p:nvSpPr>
              <p:spPr>
                <a:xfrm>
                  <a:off x="8189734" y="5599709"/>
                  <a:ext cx="111482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6" name="矩形 805"/>
                <p:cNvSpPr/>
                <p:nvPr/>
              </p:nvSpPr>
              <p:spPr>
                <a:xfrm>
                  <a:off x="8301215" y="5599709"/>
                  <a:ext cx="111482" cy="45719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787" name="直接连接符 786"/>
              <p:cNvCxnSpPr>
                <a:stCxn id="802" idx="1"/>
                <a:endCxn id="794" idx="3"/>
              </p:cNvCxnSpPr>
              <p:nvPr/>
            </p:nvCxnSpPr>
            <p:spPr>
              <a:xfrm flipH="1" flipV="1">
                <a:off x="6492608" y="5425565"/>
                <a:ext cx="133851" cy="1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8" name="组合 787"/>
              <p:cNvGrpSpPr/>
              <p:nvPr/>
            </p:nvGrpSpPr>
            <p:grpSpPr>
              <a:xfrm>
                <a:off x="5421022" y="5402050"/>
                <a:ext cx="1071586" cy="45719"/>
                <a:chOff x="3643289" y="3447106"/>
                <a:chExt cx="1629517" cy="47067"/>
              </a:xfrm>
            </p:grpSpPr>
            <p:cxnSp>
              <p:nvCxnSpPr>
                <p:cNvPr id="789" name="直接连接符 788"/>
                <p:cNvCxnSpPr>
                  <a:stCxn id="799" idx="3"/>
                </p:cNvCxnSpPr>
                <p:nvPr/>
              </p:nvCxnSpPr>
              <p:spPr>
                <a:xfrm>
                  <a:off x="4391260" y="3469966"/>
                  <a:ext cx="127500" cy="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790" name="组合 789"/>
                <p:cNvGrpSpPr/>
                <p:nvPr/>
              </p:nvGrpSpPr>
              <p:grpSpPr>
                <a:xfrm>
                  <a:off x="3643289" y="3447106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797" name="矩形 796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8" name="矩形 797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9" name="矩形 798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00" name="矩形 799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01" name="矩形 800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791" name="组合 790"/>
                <p:cNvGrpSpPr/>
                <p:nvPr/>
              </p:nvGrpSpPr>
              <p:grpSpPr>
                <a:xfrm>
                  <a:off x="4524835" y="3448454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792" name="矩形 791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3" name="矩形 792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4" name="矩形 793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5" name="矩形 794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6" name="矩形 795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</p:grpSp>
        </p:grpSp>
        <p:grpSp>
          <p:nvGrpSpPr>
            <p:cNvPr id="766" name="组合 765"/>
            <p:cNvGrpSpPr/>
            <p:nvPr/>
          </p:nvGrpSpPr>
          <p:grpSpPr>
            <a:xfrm>
              <a:off x="5791118" y="5711329"/>
              <a:ext cx="747971" cy="45719"/>
              <a:chOff x="1039270" y="5778020"/>
              <a:chExt cx="1318168" cy="45720"/>
            </a:xfrm>
          </p:grpSpPr>
          <p:sp>
            <p:nvSpPr>
              <p:cNvPr id="781" name="矩形 780"/>
              <p:cNvSpPr/>
              <p:nvPr/>
            </p:nvSpPr>
            <p:spPr>
              <a:xfrm>
                <a:off x="1572324" y="5778021"/>
                <a:ext cx="261705" cy="4571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82" name="矩形 781"/>
              <p:cNvSpPr/>
              <p:nvPr/>
            </p:nvSpPr>
            <p:spPr>
              <a:xfrm>
                <a:off x="1834028" y="5778021"/>
                <a:ext cx="261705" cy="4571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83" name="矩形 782"/>
              <p:cNvSpPr/>
              <p:nvPr/>
            </p:nvSpPr>
            <p:spPr>
              <a:xfrm>
                <a:off x="2095733" y="5778021"/>
                <a:ext cx="261705" cy="457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84" name="矩形 783"/>
              <p:cNvSpPr/>
              <p:nvPr/>
            </p:nvSpPr>
            <p:spPr>
              <a:xfrm>
                <a:off x="1302167" y="5778021"/>
                <a:ext cx="261705" cy="457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85" name="矩形 784"/>
              <p:cNvSpPr/>
              <p:nvPr/>
            </p:nvSpPr>
            <p:spPr>
              <a:xfrm>
                <a:off x="1039270" y="5778020"/>
                <a:ext cx="261705" cy="4571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767" name="组合 766"/>
            <p:cNvGrpSpPr/>
            <p:nvPr/>
          </p:nvGrpSpPr>
          <p:grpSpPr>
            <a:xfrm>
              <a:off x="5799555" y="5862421"/>
              <a:ext cx="747971" cy="45719"/>
              <a:chOff x="1039270" y="5778020"/>
              <a:chExt cx="1318168" cy="45720"/>
            </a:xfrm>
          </p:grpSpPr>
          <p:sp>
            <p:nvSpPr>
              <p:cNvPr id="776" name="矩形 775"/>
              <p:cNvSpPr/>
              <p:nvPr/>
            </p:nvSpPr>
            <p:spPr>
              <a:xfrm>
                <a:off x="1572324" y="5778021"/>
                <a:ext cx="261705" cy="4571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7" name="矩形 776"/>
              <p:cNvSpPr/>
              <p:nvPr/>
            </p:nvSpPr>
            <p:spPr>
              <a:xfrm>
                <a:off x="1834028" y="5778021"/>
                <a:ext cx="261705" cy="4571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8" name="矩形 777"/>
              <p:cNvSpPr/>
              <p:nvPr/>
            </p:nvSpPr>
            <p:spPr>
              <a:xfrm>
                <a:off x="2095733" y="5778021"/>
                <a:ext cx="261705" cy="457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9" name="矩形 778"/>
              <p:cNvSpPr/>
              <p:nvPr/>
            </p:nvSpPr>
            <p:spPr>
              <a:xfrm>
                <a:off x="1302167" y="5778021"/>
                <a:ext cx="261705" cy="4571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80" name="矩形 779"/>
              <p:cNvSpPr/>
              <p:nvPr/>
            </p:nvSpPr>
            <p:spPr>
              <a:xfrm>
                <a:off x="1039270" y="5778020"/>
                <a:ext cx="261705" cy="4571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768" name="组合 767"/>
            <p:cNvGrpSpPr/>
            <p:nvPr/>
          </p:nvGrpSpPr>
          <p:grpSpPr>
            <a:xfrm>
              <a:off x="6695548" y="5714562"/>
              <a:ext cx="450295" cy="45718"/>
              <a:chOff x="6944235" y="5707518"/>
              <a:chExt cx="450295" cy="45718"/>
            </a:xfrm>
          </p:grpSpPr>
          <p:sp>
            <p:nvSpPr>
              <p:cNvPr id="773" name="矩形 772"/>
              <p:cNvSpPr/>
              <p:nvPr/>
            </p:nvSpPr>
            <p:spPr>
              <a:xfrm>
                <a:off x="7097531" y="5707518"/>
                <a:ext cx="148500" cy="457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4" name="矩形 773"/>
              <p:cNvSpPr/>
              <p:nvPr/>
            </p:nvSpPr>
            <p:spPr>
              <a:xfrm>
                <a:off x="7246030" y="5707518"/>
                <a:ext cx="148500" cy="4571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5" name="矩形 774"/>
              <p:cNvSpPr/>
              <p:nvPr/>
            </p:nvSpPr>
            <p:spPr>
              <a:xfrm>
                <a:off x="6944235" y="5707518"/>
                <a:ext cx="148500" cy="4571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769" name="组合 768"/>
            <p:cNvGrpSpPr/>
            <p:nvPr/>
          </p:nvGrpSpPr>
          <p:grpSpPr>
            <a:xfrm>
              <a:off x="6704214" y="5861251"/>
              <a:ext cx="450295" cy="45718"/>
              <a:chOff x="6944235" y="5707518"/>
              <a:chExt cx="450295" cy="45718"/>
            </a:xfrm>
          </p:grpSpPr>
          <p:sp>
            <p:nvSpPr>
              <p:cNvPr id="770" name="矩形 769"/>
              <p:cNvSpPr/>
              <p:nvPr/>
            </p:nvSpPr>
            <p:spPr>
              <a:xfrm>
                <a:off x="7097531" y="5707518"/>
                <a:ext cx="148500" cy="457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1" name="矩形 770"/>
              <p:cNvSpPr/>
              <p:nvPr/>
            </p:nvSpPr>
            <p:spPr>
              <a:xfrm>
                <a:off x="7246030" y="5707518"/>
                <a:ext cx="148500" cy="4571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772" name="矩形 771"/>
              <p:cNvSpPr/>
              <p:nvPr/>
            </p:nvSpPr>
            <p:spPr>
              <a:xfrm>
                <a:off x="6944235" y="5707518"/>
                <a:ext cx="148500" cy="4571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190380" y="936397"/>
            <a:ext cx="3817306" cy="5796042"/>
            <a:chOff x="8190380" y="936397"/>
            <a:chExt cx="3817306" cy="5796042"/>
          </a:xfrm>
        </p:grpSpPr>
        <p:sp>
          <p:nvSpPr>
            <p:cNvPr id="675" name="椭圆 674"/>
            <p:cNvSpPr/>
            <p:nvPr/>
          </p:nvSpPr>
          <p:spPr>
            <a:xfrm>
              <a:off x="8414454" y="936397"/>
              <a:ext cx="3540560" cy="7501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latin typeface="Cambria" panose="02040503050406030204" pitchFamily="18" charset="0"/>
                </a:rPr>
                <a:t>3. Rule Specialization</a:t>
              </a:r>
              <a:endParaRPr lang="zh-CN" altLang="en-US" b="1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6" name="椭圆 675"/>
            <p:cNvSpPr/>
            <p:nvPr/>
          </p:nvSpPr>
          <p:spPr>
            <a:xfrm>
              <a:off x="8304775" y="4598640"/>
              <a:ext cx="3702911" cy="4861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latin typeface="Cambria" panose="02040503050406030204" pitchFamily="18" charset="0"/>
                </a:rPr>
                <a:t>Filtering, Ranking</a:t>
              </a:r>
              <a:endParaRPr lang="zh-CN" altLang="en-US" b="1" dirty="0" err="1">
                <a:latin typeface="Cambria" panose="02040503050406030204" pitchFamily="18" charset="0"/>
              </a:endParaRPr>
            </a:p>
          </p:txBody>
        </p:sp>
        <p:sp>
          <p:nvSpPr>
            <p:cNvPr id="677" name="下箭头 676"/>
            <p:cNvSpPr/>
            <p:nvPr/>
          </p:nvSpPr>
          <p:spPr>
            <a:xfrm>
              <a:off x="9778200" y="3062731"/>
              <a:ext cx="396933" cy="484402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9" name="下箭头 678"/>
            <p:cNvSpPr/>
            <p:nvPr/>
          </p:nvSpPr>
          <p:spPr>
            <a:xfrm rot="21415238">
              <a:off x="9894628" y="5161975"/>
              <a:ext cx="365818" cy="40213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598246" y="5465191"/>
              <a:ext cx="1039012" cy="652201"/>
              <a:chOff x="9558031" y="4853184"/>
              <a:chExt cx="1025796" cy="1122801"/>
            </a:xfrm>
          </p:grpSpPr>
          <p:grpSp>
            <p:nvGrpSpPr>
              <p:cNvPr id="680" name="组合 679"/>
              <p:cNvGrpSpPr/>
              <p:nvPr/>
            </p:nvGrpSpPr>
            <p:grpSpPr>
              <a:xfrm>
                <a:off x="9558031" y="4853184"/>
                <a:ext cx="1025796" cy="1122801"/>
                <a:chOff x="9307072" y="5300753"/>
                <a:chExt cx="1025796" cy="1000254"/>
              </a:xfrm>
            </p:grpSpPr>
            <p:sp>
              <p:nvSpPr>
                <p:cNvPr id="747" name="圆柱形 746"/>
                <p:cNvSpPr/>
                <p:nvPr/>
              </p:nvSpPr>
              <p:spPr>
                <a:xfrm>
                  <a:off x="9307072" y="5300753"/>
                  <a:ext cx="1025796" cy="1000254"/>
                </a:xfrm>
                <a:prstGeom prst="can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8" name="圆柱形 747"/>
                <p:cNvSpPr/>
                <p:nvPr/>
              </p:nvSpPr>
              <p:spPr>
                <a:xfrm>
                  <a:off x="9317540" y="5674572"/>
                  <a:ext cx="1006876" cy="602622"/>
                </a:xfrm>
                <a:prstGeom prst="can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Rules</a:t>
                  </a:r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681" name="文本框 680"/>
              <p:cNvSpPr txBox="1"/>
              <p:nvPr/>
            </p:nvSpPr>
            <p:spPr>
              <a:xfrm>
                <a:off x="9624559" y="4949737"/>
                <a:ext cx="92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841367" y="2175529"/>
              <a:ext cx="2315794" cy="675016"/>
              <a:chOff x="8751380" y="2117602"/>
              <a:chExt cx="2452957" cy="940256"/>
            </a:xfrm>
          </p:grpSpPr>
          <p:sp>
            <p:nvSpPr>
              <p:cNvPr id="682" name="圆柱形 681"/>
              <p:cNvSpPr/>
              <p:nvPr/>
            </p:nvSpPr>
            <p:spPr>
              <a:xfrm>
                <a:off x="8751380" y="2117602"/>
                <a:ext cx="2452957" cy="940256"/>
              </a:xfrm>
              <a:prstGeom prst="can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grpSp>
            <p:nvGrpSpPr>
              <p:cNvPr id="683" name="组合 682"/>
              <p:cNvGrpSpPr/>
              <p:nvPr/>
            </p:nvGrpSpPr>
            <p:grpSpPr>
              <a:xfrm>
                <a:off x="9026056" y="2421684"/>
                <a:ext cx="1762845" cy="48900"/>
                <a:chOff x="5421022" y="5402050"/>
                <a:chExt cx="1762845" cy="48900"/>
              </a:xfrm>
            </p:grpSpPr>
            <p:grpSp>
              <p:nvGrpSpPr>
                <p:cNvPr id="726" name="组合 725"/>
                <p:cNvGrpSpPr/>
                <p:nvPr/>
              </p:nvGrpSpPr>
              <p:grpSpPr>
                <a:xfrm>
                  <a:off x="6626459" y="5403974"/>
                  <a:ext cx="557408" cy="46976"/>
                  <a:chOff x="7855289" y="5598452"/>
                  <a:chExt cx="557408" cy="46976"/>
                </a:xfrm>
              </p:grpSpPr>
              <p:sp>
                <p:nvSpPr>
                  <p:cNvPr id="742" name="矩形 741"/>
                  <p:cNvSpPr/>
                  <p:nvPr/>
                </p:nvSpPr>
                <p:spPr>
                  <a:xfrm>
                    <a:off x="7855289" y="5598452"/>
                    <a:ext cx="111482" cy="45719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43" name="矩形 742"/>
                  <p:cNvSpPr/>
                  <p:nvPr/>
                </p:nvSpPr>
                <p:spPr>
                  <a:xfrm>
                    <a:off x="7966770" y="5598452"/>
                    <a:ext cx="111482" cy="457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44" name="矩形 743"/>
                  <p:cNvSpPr/>
                  <p:nvPr/>
                </p:nvSpPr>
                <p:spPr>
                  <a:xfrm>
                    <a:off x="8078252" y="5598452"/>
                    <a:ext cx="111482" cy="457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45" name="矩形 744"/>
                  <p:cNvSpPr/>
                  <p:nvPr/>
                </p:nvSpPr>
                <p:spPr>
                  <a:xfrm>
                    <a:off x="8189734" y="5599709"/>
                    <a:ext cx="111482" cy="4571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46" name="矩形 745"/>
                  <p:cNvSpPr/>
                  <p:nvPr/>
                </p:nvSpPr>
                <p:spPr>
                  <a:xfrm>
                    <a:off x="8301215" y="5599709"/>
                    <a:ext cx="111482" cy="45719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727" name="直接连接符 726"/>
                <p:cNvCxnSpPr>
                  <a:stCxn id="742" idx="1"/>
                  <a:endCxn id="734" idx="3"/>
                </p:cNvCxnSpPr>
                <p:nvPr/>
              </p:nvCxnSpPr>
              <p:spPr>
                <a:xfrm flipH="1" flipV="1">
                  <a:off x="6492608" y="5425565"/>
                  <a:ext cx="133851" cy="1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8" name="组合 727"/>
                <p:cNvGrpSpPr/>
                <p:nvPr/>
              </p:nvGrpSpPr>
              <p:grpSpPr>
                <a:xfrm>
                  <a:off x="5421022" y="5402050"/>
                  <a:ext cx="1071586" cy="45719"/>
                  <a:chOff x="3643289" y="3447106"/>
                  <a:chExt cx="1629517" cy="47067"/>
                </a:xfrm>
              </p:grpSpPr>
              <p:cxnSp>
                <p:nvCxnSpPr>
                  <p:cNvPr id="729" name="直接连接符 728"/>
                  <p:cNvCxnSpPr>
                    <a:stCxn id="739" idx="3"/>
                  </p:cNvCxnSpPr>
                  <p:nvPr/>
                </p:nvCxnSpPr>
                <p:spPr>
                  <a:xfrm>
                    <a:off x="4391260" y="3469966"/>
                    <a:ext cx="127500" cy="1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30" name="组合 729"/>
                  <p:cNvGrpSpPr/>
                  <p:nvPr/>
                </p:nvGrpSpPr>
                <p:grpSpPr>
                  <a:xfrm>
                    <a:off x="3643289" y="3447106"/>
                    <a:ext cx="747971" cy="45719"/>
                    <a:chOff x="1039270" y="5778020"/>
                    <a:chExt cx="1318168" cy="45720"/>
                  </a:xfrm>
                </p:grpSpPr>
                <p:sp>
                  <p:nvSpPr>
                    <p:cNvPr id="737" name="矩形 736"/>
                    <p:cNvSpPr/>
                    <p:nvPr/>
                  </p:nvSpPr>
                  <p:spPr>
                    <a:xfrm>
                      <a:off x="1572324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38" name="矩形 737"/>
                    <p:cNvSpPr/>
                    <p:nvPr/>
                  </p:nvSpPr>
                  <p:spPr>
                    <a:xfrm>
                      <a:off x="1834028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39" name="矩形 738"/>
                    <p:cNvSpPr/>
                    <p:nvPr/>
                  </p:nvSpPr>
                  <p:spPr>
                    <a:xfrm>
                      <a:off x="2095733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40" name="矩形 739"/>
                    <p:cNvSpPr/>
                    <p:nvPr/>
                  </p:nvSpPr>
                  <p:spPr>
                    <a:xfrm>
                      <a:off x="1302167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41" name="矩形 740"/>
                    <p:cNvSpPr/>
                    <p:nvPr/>
                  </p:nvSpPr>
                  <p:spPr>
                    <a:xfrm>
                      <a:off x="1039270" y="5778020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731" name="组合 730"/>
                  <p:cNvGrpSpPr/>
                  <p:nvPr/>
                </p:nvGrpSpPr>
                <p:grpSpPr>
                  <a:xfrm>
                    <a:off x="4524835" y="3448454"/>
                    <a:ext cx="747971" cy="45719"/>
                    <a:chOff x="1039270" y="5778020"/>
                    <a:chExt cx="1318168" cy="45720"/>
                  </a:xfrm>
                </p:grpSpPr>
                <p:sp>
                  <p:nvSpPr>
                    <p:cNvPr id="732" name="矩形 731"/>
                    <p:cNvSpPr/>
                    <p:nvPr/>
                  </p:nvSpPr>
                  <p:spPr>
                    <a:xfrm>
                      <a:off x="1572324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33" name="矩形 732"/>
                    <p:cNvSpPr/>
                    <p:nvPr/>
                  </p:nvSpPr>
                  <p:spPr>
                    <a:xfrm>
                      <a:off x="1834028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34" name="矩形 733"/>
                    <p:cNvSpPr/>
                    <p:nvPr/>
                  </p:nvSpPr>
                  <p:spPr>
                    <a:xfrm>
                      <a:off x="2095733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35" name="矩形 734"/>
                    <p:cNvSpPr/>
                    <p:nvPr/>
                  </p:nvSpPr>
                  <p:spPr>
                    <a:xfrm>
                      <a:off x="1302167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36" name="矩形 735"/>
                    <p:cNvSpPr/>
                    <p:nvPr/>
                  </p:nvSpPr>
                  <p:spPr>
                    <a:xfrm>
                      <a:off x="1039270" y="5778020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84" name="组合 683"/>
              <p:cNvGrpSpPr/>
              <p:nvPr/>
            </p:nvGrpSpPr>
            <p:grpSpPr>
              <a:xfrm>
                <a:off x="9178456" y="2574084"/>
                <a:ext cx="1762845" cy="48900"/>
                <a:chOff x="5421022" y="5402050"/>
                <a:chExt cx="1762845" cy="48900"/>
              </a:xfrm>
            </p:grpSpPr>
            <p:grpSp>
              <p:nvGrpSpPr>
                <p:cNvPr id="705" name="组合 704"/>
                <p:cNvGrpSpPr/>
                <p:nvPr/>
              </p:nvGrpSpPr>
              <p:grpSpPr>
                <a:xfrm>
                  <a:off x="6626459" y="5403974"/>
                  <a:ext cx="557408" cy="46976"/>
                  <a:chOff x="7855289" y="5598452"/>
                  <a:chExt cx="557408" cy="46976"/>
                </a:xfrm>
              </p:grpSpPr>
              <p:sp>
                <p:nvSpPr>
                  <p:cNvPr id="721" name="矩形 720"/>
                  <p:cNvSpPr/>
                  <p:nvPr/>
                </p:nvSpPr>
                <p:spPr>
                  <a:xfrm>
                    <a:off x="7855289" y="5598452"/>
                    <a:ext cx="111482" cy="45719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22" name="矩形 721"/>
                  <p:cNvSpPr/>
                  <p:nvPr/>
                </p:nvSpPr>
                <p:spPr>
                  <a:xfrm>
                    <a:off x="7966770" y="5598452"/>
                    <a:ext cx="111482" cy="457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23" name="矩形 722"/>
                  <p:cNvSpPr/>
                  <p:nvPr/>
                </p:nvSpPr>
                <p:spPr>
                  <a:xfrm>
                    <a:off x="8078252" y="5598452"/>
                    <a:ext cx="111482" cy="457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24" name="矩形 723"/>
                  <p:cNvSpPr/>
                  <p:nvPr/>
                </p:nvSpPr>
                <p:spPr>
                  <a:xfrm>
                    <a:off x="8189734" y="5599709"/>
                    <a:ext cx="111482" cy="4571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25" name="矩形 724"/>
                  <p:cNvSpPr/>
                  <p:nvPr/>
                </p:nvSpPr>
                <p:spPr>
                  <a:xfrm>
                    <a:off x="8301215" y="5599709"/>
                    <a:ext cx="111482" cy="45719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706" name="直接连接符 705"/>
                <p:cNvCxnSpPr>
                  <a:stCxn id="721" idx="1"/>
                  <a:endCxn id="713" idx="3"/>
                </p:cNvCxnSpPr>
                <p:nvPr/>
              </p:nvCxnSpPr>
              <p:spPr>
                <a:xfrm flipH="1" flipV="1">
                  <a:off x="6492608" y="5425565"/>
                  <a:ext cx="133851" cy="1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7" name="组合 706"/>
                <p:cNvGrpSpPr/>
                <p:nvPr/>
              </p:nvGrpSpPr>
              <p:grpSpPr>
                <a:xfrm>
                  <a:off x="5421022" y="5402050"/>
                  <a:ext cx="1071586" cy="45719"/>
                  <a:chOff x="3643289" y="3447106"/>
                  <a:chExt cx="1629517" cy="47067"/>
                </a:xfrm>
              </p:grpSpPr>
              <p:cxnSp>
                <p:nvCxnSpPr>
                  <p:cNvPr id="708" name="直接连接符 707"/>
                  <p:cNvCxnSpPr>
                    <a:stCxn id="718" idx="3"/>
                  </p:cNvCxnSpPr>
                  <p:nvPr/>
                </p:nvCxnSpPr>
                <p:spPr>
                  <a:xfrm>
                    <a:off x="4391260" y="3469966"/>
                    <a:ext cx="127500" cy="1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9" name="组合 708"/>
                  <p:cNvGrpSpPr/>
                  <p:nvPr/>
                </p:nvGrpSpPr>
                <p:grpSpPr>
                  <a:xfrm>
                    <a:off x="3643289" y="3447106"/>
                    <a:ext cx="747971" cy="45719"/>
                    <a:chOff x="1039270" y="5778020"/>
                    <a:chExt cx="1318168" cy="45720"/>
                  </a:xfrm>
                </p:grpSpPr>
                <p:sp>
                  <p:nvSpPr>
                    <p:cNvPr id="716" name="矩形 715"/>
                    <p:cNvSpPr/>
                    <p:nvPr/>
                  </p:nvSpPr>
                  <p:spPr>
                    <a:xfrm>
                      <a:off x="1572324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7" name="矩形 716"/>
                    <p:cNvSpPr/>
                    <p:nvPr/>
                  </p:nvSpPr>
                  <p:spPr>
                    <a:xfrm>
                      <a:off x="1834028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8" name="矩形 717"/>
                    <p:cNvSpPr/>
                    <p:nvPr/>
                  </p:nvSpPr>
                  <p:spPr>
                    <a:xfrm>
                      <a:off x="2095733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9" name="矩形 718"/>
                    <p:cNvSpPr/>
                    <p:nvPr/>
                  </p:nvSpPr>
                  <p:spPr>
                    <a:xfrm>
                      <a:off x="1302167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20" name="矩形 719"/>
                    <p:cNvSpPr/>
                    <p:nvPr/>
                  </p:nvSpPr>
                  <p:spPr>
                    <a:xfrm>
                      <a:off x="1039270" y="5778020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710" name="组合 709"/>
                  <p:cNvGrpSpPr/>
                  <p:nvPr/>
                </p:nvGrpSpPr>
                <p:grpSpPr>
                  <a:xfrm>
                    <a:off x="4524835" y="3448454"/>
                    <a:ext cx="747971" cy="45719"/>
                    <a:chOff x="1039270" y="5778020"/>
                    <a:chExt cx="1318168" cy="45720"/>
                  </a:xfrm>
                </p:grpSpPr>
                <p:sp>
                  <p:nvSpPr>
                    <p:cNvPr id="711" name="矩形 710"/>
                    <p:cNvSpPr/>
                    <p:nvPr/>
                  </p:nvSpPr>
                  <p:spPr>
                    <a:xfrm>
                      <a:off x="1572324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2" name="矩形 711"/>
                    <p:cNvSpPr/>
                    <p:nvPr/>
                  </p:nvSpPr>
                  <p:spPr>
                    <a:xfrm>
                      <a:off x="1834028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3" name="矩形 712"/>
                    <p:cNvSpPr/>
                    <p:nvPr/>
                  </p:nvSpPr>
                  <p:spPr>
                    <a:xfrm>
                      <a:off x="2095733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4" name="矩形 713"/>
                    <p:cNvSpPr/>
                    <p:nvPr/>
                  </p:nvSpPr>
                  <p:spPr>
                    <a:xfrm>
                      <a:off x="1302167" y="5778021"/>
                      <a:ext cx="261705" cy="4571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715" name="矩形 714"/>
                    <p:cNvSpPr/>
                    <p:nvPr/>
                  </p:nvSpPr>
                  <p:spPr>
                    <a:xfrm>
                      <a:off x="1039270" y="5778020"/>
                      <a:ext cx="261705" cy="4571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85" name="组合 684"/>
              <p:cNvGrpSpPr/>
              <p:nvPr/>
            </p:nvGrpSpPr>
            <p:grpSpPr>
              <a:xfrm>
                <a:off x="9396152" y="2730963"/>
                <a:ext cx="747971" cy="45719"/>
                <a:chOff x="1039270" y="5778020"/>
                <a:chExt cx="1318168" cy="45720"/>
              </a:xfrm>
            </p:grpSpPr>
            <p:sp>
              <p:nvSpPr>
                <p:cNvPr id="700" name="矩形 699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1" name="矩形 700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2" name="矩形 701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3" name="矩形 702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4" name="矩形 703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686" name="组合 685"/>
              <p:cNvGrpSpPr/>
              <p:nvPr/>
            </p:nvGrpSpPr>
            <p:grpSpPr>
              <a:xfrm>
                <a:off x="9404589" y="2882055"/>
                <a:ext cx="747971" cy="45719"/>
                <a:chOff x="1039270" y="5778020"/>
                <a:chExt cx="1318168" cy="45720"/>
              </a:xfrm>
            </p:grpSpPr>
            <p:sp>
              <p:nvSpPr>
                <p:cNvPr id="695" name="矩形 694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6" name="矩形 695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7" name="矩形 696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8" name="矩形 697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9" name="矩形 698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687" name="组合 686"/>
              <p:cNvGrpSpPr/>
              <p:nvPr/>
            </p:nvGrpSpPr>
            <p:grpSpPr>
              <a:xfrm>
                <a:off x="10300582" y="2734196"/>
                <a:ext cx="450295" cy="45718"/>
                <a:chOff x="6944235" y="5707518"/>
                <a:chExt cx="450295" cy="45718"/>
              </a:xfrm>
            </p:grpSpPr>
            <p:sp>
              <p:nvSpPr>
                <p:cNvPr id="692" name="矩形 691"/>
                <p:cNvSpPr/>
                <p:nvPr/>
              </p:nvSpPr>
              <p:spPr>
                <a:xfrm>
                  <a:off x="7097531" y="5707518"/>
                  <a:ext cx="148500" cy="4571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3" name="矩形 692"/>
                <p:cNvSpPr/>
                <p:nvPr/>
              </p:nvSpPr>
              <p:spPr>
                <a:xfrm>
                  <a:off x="7246030" y="5707518"/>
                  <a:ext cx="148500" cy="4571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4" name="矩形 693"/>
                <p:cNvSpPr/>
                <p:nvPr/>
              </p:nvSpPr>
              <p:spPr>
                <a:xfrm>
                  <a:off x="6944235" y="5707518"/>
                  <a:ext cx="148500" cy="45718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688" name="组合 687"/>
              <p:cNvGrpSpPr/>
              <p:nvPr/>
            </p:nvGrpSpPr>
            <p:grpSpPr>
              <a:xfrm>
                <a:off x="10309248" y="2880885"/>
                <a:ext cx="450295" cy="45718"/>
                <a:chOff x="6944235" y="5707518"/>
                <a:chExt cx="450295" cy="45718"/>
              </a:xfrm>
            </p:grpSpPr>
            <p:sp>
              <p:nvSpPr>
                <p:cNvPr id="689" name="矩形 688"/>
                <p:cNvSpPr/>
                <p:nvPr/>
              </p:nvSpPr>
              <p:spPr>
                <a:xfrm>
                  <a:off x="7097531" y="5707518"/>
                  <a:ext cx="148500" cy="4571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0" name="矩形 689"/>
                <p:cNvSpPr/>
                <p:nvPr/>
              </p:nvSpPr>
              <p:spPr>
                <a:xfrm>
                  <a:off x="7246030" y="5707518"/>
                  <a:ext cx="148500" cy="4571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1" name="矩形 690"/>
                <p:cNvSpPr/>
                <p:nvPr/>
              </p:nvSpPr>
              <p:spPr>
                <a:xfrm>
                  <a:off x="6944235" y="5707518"/>
                  <a:ext cx="148500" cy="45718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73" name="文本框 272"/>
            <p:cNvSpPr txBox="1"/>
            <p:nvPr/>
          </p:nvSpPr>
          <p:spPr>
            <a:xfrm>
              <a:off x="8528872" y="1849749"/>
              <a:ext cx="2709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Cambria" panose="02040503050406030204" pitchFamily="18" charset="0"/>
                </a:rPr>
                <a:t>Candidate Rules</a:t>
              </a:r>
              <a:endParaRPr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75" name="下箭头 274"/>
            <p:cNvSpPr/>
            <p:nvPr/>
          </p:nvSpPr>
          <p:spPr>
            <a:xfrm rot="18345461">
              <a:off x="8550020" y="2685336"/>
              <a:ext cx="396933" cy="1116213"/>
            </a:xfrm>
            <a:prstGeom prst="downArrow">
              <a:avLst>
                <a:gd name="adj1" fmla="val 55604"/>
                <a:gd name="adj2" fmla="val 50000"/>
              </a:avLst>
            </a:prstGeom>
            <a:solidFill>
              <a:srgbClr val="0070C0"/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8267637" y="3610534"/>
              <a:ext cx="3702911" cy="4861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latin typeface="Cambria" panose="02040503050406030204" pitchFamily="18" charset="0"/>
                </a:rPr>
                <a:t>Relation constraint addition </a:t>
              </a:r>
              <a:endParaRPr lang="zh-CN" altLang="en-US" b="1" dirty="0" err="1">
                <a:latin typeface="Cambria" panose="02040503050406030204" pitchFamily="18" charset="0"/>
              </a:endParaRPr>
            </a:p>
          </p:txBody>
        </p:sp>
        <p:sp>
          <p:nvSpPr>
            <p:cNvPr id="278" name="下箭头 277"/>
            <p:cNvSpPr/>
            <p:nvPr/>
          </p:nvSpPr>
          <p:spPr>
            <a:xfrm rot="21415238">
              <a:off x="9833776" y="4173132"/>
              <a:ext cx="365818" cy="40213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9525109" y="6363107"/>
              <a:ext cx="1370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Cambria" panose="02040503050406030204" pitchFamily="18" charset="0"/>
                </a:rPr>
                <a:t> Rule base</a:t>
              </a:r>
              <a:endParaRPr lang="zh-CN" altLang="en-US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9" name="上弧形箭头 8"/>
          <p:cNvSpPr/>
          <p:nvPr/>
        </p:nvSpPr>
        <p:spPr>
          <a:xfrm>
            <a:off x="3415695" y="6082819"/>
            <a:ext cx="2146669" cy="405967"/>
          </a:xfrm>
          <a:prstGeom prst="curved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上弧形箭头 283"/>
          <p:cNvSpPr/>
          <p:nvPr/>
        </p:nvSpPr>
        <p:spPr>
          <a:xfrm>
            <a:off x="7480165" y="6091014"/>
            <a:ext cx="2146669" cy="405967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4215011" y="4436820"/>
            <a:ext cx="4014919" cy="4975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smtClean="0">
                <a:latin typeface="Cambria" panose="02040503050406030204" pitchFamily="18" charset="0"/>
              </a:rPr>
              <a:t>Argument Generalization</a:t>
            </a:r>
            <a:endParaRPr lang="zh-CN" altLang="en-US" b="1" dirty="0" err="1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7" name="下箭头 286"/>
          <p:cNvSpPr/>
          <p:nvPr/>
        </p:nvSpPr>
        <p:spPr>
          <a:xfrm>
            <a:off x="6049674" y="4029939"/>
            <a:ext cx="396933" cy="38255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3448" y="936397"/>
            <a:ext cx="3400979" cy="5796818"/>
            <a:chOff x="863448" y="936397"/>
            <a:chExt cx="3400979" cy="5796818"/>
          </a:xfrm>
        </p:grpSpPr>
        <p:grpSp>
          <p:nvGrpSpPr>
            <p:cNvPr id="873" name="组合 872"/>
            <p:cNvGrpSpPr/>
            <p:nvPr/>
          </p:nvGrpSpPr>
          <p:grpSpPr>
            <a:xfrm>
              <a:off x="863448" y="936397"/>
              <a:ext cx="3351563" cy="5796818"/>
              <a:chOff x="863448" y="936397"/>
              <a:chExt cx="3351563" cy="5796818"/>
            </a:xfrm>
          </p:grpSpPr>
          <p:sp>
            <p:nvSpPr>
              <p:cNvPr id="874" name="椭圆 873"/>
              <p:cNvSpPr/>
              <p:nvPr/>
            </p:nvSpPr>
            <p:spPr>
              <a:xfrm>
                <a:off x="863448" y="936397"/>
                <a:ext cx="3335873" cy="7501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 smtClean="0">
                    <a:latin typeface="Cambria" panose="02040503050406030204" pitchFamily="18" charset="0"/>
                  </a:rPr>
                  <a:t>1. Rule Instances Extraction </a:t>
                </a:r>
                <a:r>
                  <a:rPr lang="en-US" altLang="zh-CN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zh-CN" altLang="en-US" b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75" name="椭圆 874"/>
              <p:cNvSpPr/>
              <p:nvPr/>
            </p:nvSpPr>
            <p:spPr>
              <a:xfrm>
                <a:off x="1009501" y="3092317"/>
                <a:ext cx="3205510" cy="70007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 smtClean="0">
                    <a:latin typeface="Cambria" panose="02040503050406030204" pitchFamily="18" charset="0"/>
                  </a:rPr>
                  <a:t>Pattern Matching</a:t>
                </a:r>
                <a:endParaRPr lang="zh-CN" altLang="en-US" b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76" name="下箭头 875"/>
              <p:cNvSpPr/>
              <p:nvPr/>
            </p:nvSpPr>
            <p:spPr>
              <a:xfrm rot="3418025">
                <a:off x="3065417" y="2586494"/>
                <a:ext cx="396933" cy="655871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77" name="圆柱形 876"/>
              <p:cNvSpPr/>
              <p:nvPr/>
            </p:nvSpPr>
            <p:spPr>
              <a:xfrm>
                <a:off x="1036467" y="1981540"/>
                <a:ext cx="1152878" cy="638501"/>
              </a:xfrm>
              <a:prstGeom prst="can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 smtClean="0">
                    <a:latin typeface="Cambria" panose="02040503050406030204" pitchFamily="18" charset="0"/>
                  </a:rPr>
                  <a:t>Patterns</a:t>
                </a:r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78" name="下箭头 877"/>
              <p:cNvSpPr/>
              <p:nvPr/>
            </p:nvSpPr>
            <p:spPr>
              <a:xfrm rot="18665937">
                <a:off x="1637611" y="2611121"/>
                <a:ext cx="396933" cy="636453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80" name="下箭头 879"/>
              <p:cNvSpPr/>
              <p:nvPr/>
            </p:nvSpPr>
            <p:spPr>
              <a:xfrm>
                <a:off x="2285715" y="3792390"/>
                <a:ext cx="396933" cy="481159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81" name="椭圆 880"/>
              <p:cNvSpPr/>
              <p:nvPr/>
            </p:nvSpPr>
            <p:spPr>
              <a:xfrm>
                <a:off x="973612" y="4266109"/>
                <a:ext cx="3141187" cy="70007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 smtClean="0">
                    <a:latin typeface="Cambria" panose="02040503050406030204" pitchFamily="18" charset="0"/>
                  </a:rPr>
                  <a:t>Cause-Effect event pair Extractions</a:t>
                </a:r>
                <a:endParaRPr lang="zh-CN" altLang="en-US" b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82" name="下箭头 881"/>
              <p:cNvSpPr/>
              <p:nvPr/>
            </p:nvSpPr>
            <p:spPr>
              <a:xfrm>
                <a:off x="2294506" y="4967189"/>
                <a:ext cx="396933" cy="498885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83" name="文本框 882"/>
              <p:cNvSpPr txBox="1"/>
              <p:nvPr/>
            </p:nvSpPr>
            <p:spPr>
              <a:xfrm>
                <a:off x="1630150" y="6363883"/>
                <a:ext cx="180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Cambria" panose="02040503050406030204" pitchFamily="18" charset="0"/>
                  </a:rPr>
                  <a:t>Rule Instances</a:t>
                </a:r>
                <a:endParaRPr lang="zh-CN" altLang="en-US" b="1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84" name="圆柱形 883"/>
              <p:cNvSpPr/>
              <p:nvPr/>
            </p:nvSpPr>
            <p:spPr>
              <a:xfrm>
                <a:off x="1229841" y="5527221"/>
                <a:ext cx="2452957" cy="715064"/>
              </a:xfrm>
              <a:prstGeom prst="can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grpSp>
            <p:nvGrpSpPr>
              <p:cNvPr id="885" name="组合 884"/>
              <p:cNvGrpSpPr/>
              <p:nvPr/>
            </p:nvGrpSpPr>
            <p:grpSpPr>
              <a:xfrm>
                <a:off x="1609466" y="5778020"/>
                <a:ext cx="1629517" cy="47067"/>
                <a:chOff x="1609466" y="5778020"/>
                <a:chExt cx="1629517" cy="47067"/>
              </a:xfrm>
            </p:grpSpPr>
            <p:cxnSp>
              <p:nvCxnSpPr>
                <p:cNvPr id="932" name="直接连接符 931"/>
                <p:cNvCxnSpPr>
                  <a:stCxn id="942" idx="3"/>
                </p:cNvCxnSpPr>
                <p:nvPr/>
              </p:nvCxnSpPr>
              <p:spPr>
                <a:xfrm>
                  <a:off x="2357437" y="5800880"/>
                  <a:ext cx="127500" cy="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933" name="组合 932"/>
                <p:cNvGrpSpPr/>
                <p:nvPr/>
              </p:nvGrpSpPr>
              <p:grpSpPr>
                <a:xfrm>
                  <a:off x="1609466" y="5778020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940" name="矩形 939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41" name="矩形 940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42" name="矩形 941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43" name="矩形 942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44" name="矩形 943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934" name="组合 933"/>
                <p:cNvGrpSpPr/>
                <p:nvPr/>
              </p:nvGrpSpPr>
              <p:grpSpPr>
                <a:xfrm>
                  <a:off x="2491012" y="5779368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935" name="矩形 934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36" name="矩形 935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37" name="矩形 936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38" name="矩形 937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39" name="矩形 938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</p:grpSp>
          <p:cxnSp>
            <p:nvCxnSpPr>
              <p:cNvPr id="886" name="直接连接符 885"/>
              <p:cNvCxnSpPr>
                <a:stCxn id="923" idx="3"/>
              </p:cNvCxnSpPr>
              <p:nvPr/>
            </p:nvCxnSpPr>
            <p:spPr>
              <a:xfrm>
                <a:off x="2509837" y="5953280"/>
                <a:ext cx="127500" cy="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87" name="组合 886"/>
              <p:cNvGrpSpPr/>
              <p:nvPr/>
            </p:nvGrpSpPr>
            <p:grpSpPr>
              <a:xfrm>
                <a:off x="1761866" y="5930420"/>
                <a:ext cx="747971" cy="45719"/>
                <a:chOff x="1039270" y="5778020"/>
                <a:chExt cx="1318168" cy="45720"/>
              </a:xfrm>
            </p:grpSpPr>
            <p:sp>
              <p:nvSpPr>
                <p:cNvPr id="921" name="矩形 920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22" name="矩形 921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23" name="矩形 922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30" name="矩形 929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31" name="矩形 930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88" name="组合 887"/>
              <p:cNvGrpSpPr/>
              <p:nvPr/>
            </p:nvGrpSpPr>
            <p:grpSpPr>
              <a:xfrm>
                <a:off x="2643412" y="5931768"/>
                <a:ext cx="747971" cy="45719"/>
                <a:chOff x="1039270" y="5778020"/>
                <a:chExt cx="1318168" cy="45720"/>
              </a:xfrm>
            </p:grpSpPr>
            <p:sp>
              <p:nvSpPr>
                <p:cNvPr id="916" name="矩形 915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7" name="矩形 916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8" name="矩形 917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9" name="矩形 918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20" name="矩形 919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889" name="直接连接符 888"/>
              <p:cNvCxnSpPr>
                <a:stCxn id="913" idx="3"/>
              </p:cNvCxnSpPr>
              <p:nvPr/>
            </p:nvCxnSpPr>
            <p:spPr>
              <a:xfrm>
                <a:off x="2662237" y="6105680"/>
                <a:ext cx="127500" cy="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90" name="组合 889"/>
              <p:cNvGrpSpPr/>
              <p:nvPr/>
            </p:nvGrpSpPr>
            <p:grpSpPr>
              <a:xfrm>
                <a:off x="1914266" y="6082820"/>
                <a:ext cx="747971" cy="45719"/>
                <a:chOff x="1039270" y="5778020"/>
                <a:chExt cx="1318168" cy="45720"/>
              </a:xfrm>
            </p:grpSpPr>
            <p:sp>
              <p:nvSpPr>
                <p:cNvPr id="911" name="矩形 910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2" name="矩形 911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3" name="矩形 912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4" name="矩形 913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5" name="矩形 914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91" name="组合 890"/>
              <p:cNvGrpSpPr/>
              <p:nvPr/>
            </p:nvGrpSpPr>
            <p:grpSpPr>
              <a:xfrm>
                <a:off x="2795812" y="6084168"/>
                <a:ext cx="747971" cy="45719"/>
                <a:chOff x="1039270" y="5778020"/>
                <a:chExt cx="1318168" cy="45720"/>
              </a:xfrm>
            </p:grpSpPr>
            <p:sp>
              <p:nvSpPr>
                <p:cNvPr id="906" name="矩形 905"/>
                <p:cNvSpPr/>
                <p:nvPr/>
              </p:nvSpPr>
              <p:spPr>
                <a:xfrm>
                  <a:off x="1572324" y="5778021"/>
                  <a:ext cx="261705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07" name="矩形 906"/>
                <p:cNvSpPr/>
                <p:nvPr/>
              </p:nvSpPr>
              <p:spPr>
                <a:xfrm>
                  <a:off x="1834028" y="5778021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08" name="矩形 907"/>
                <p:cNvSpPr/>
                <p:nvPr/>
              </p:nvSpPr>
              <p:spPr>
                <a:xfrm>
                  <a:off x="2095733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09" name="矩形 908"/>
                <p:cNvSpPr/>
                <p:nvPr/>
              </p:nvSpPr>
              <p:spPr>
                <a:xfrm>
                  <a:off x="1302167" y="5778021"/>
                  <a:ext cx="261705" cy="45719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10" name="矩形 909"/>
                <p:cNvSpPr/>
                <p:nvPr/>
              </p:nvSpPr>
              <p:spPr>
                <a:xfrm>
                  <a:off x="1039270" y="5778020"/>
                  <a:ext cx="261705" cy="4571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92" name="组合 891"/>
              <p:cNvGrpSpPr/>
              <p:nvPr/>
            </p:nvGrpSpPr>
            <p:grpSpPr>
              <a:xfrm>
                <a:off x="1761866" y="5930420"/>
                <a:ext cx="1629517" cy="47067"/>
                <a:chOff x="1609466" y="5778020"/>
                <a:chExt cx="1629517" cy="47067"/>
              </a:xfrm>
            </p:grpSpPr>
            <p:cxnSp>
              <p:nvCxnSpPr>
                <p:cNvPr id="893" name="直接连接符 892"/>
                <p:cNvCxnSpPr>
                  <a:stCxn id="903" idx="3"/>
                </p:cNvCxnSpPr>
                <p:nvPr/>
              </p:nvCxnSpPr>
              <p:spPr>
                <a:xfrm>
                  <a:off x="2357437" y="5800880"/>
                  <a:ext cx="127500" cy="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894" name="组合 893"/>
                <p:cNvGrpSpPr/>
                <p:nvPr/>
              </p:nvGrpSpPr>
              <p:grpSpPr>
                <a:xfrm>
                  <a:off x="1609466" y="5778020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901" name="矩形 900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02" name="矩形 901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03" name="矩形 902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04" name="矩形 903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05" name="矩形 904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895" name="组合 894"/>
                <p:cNvGrpSpPr/>
                <p:nvPr/>
              </p:nvGrpSpPr>
              <p:grpSpPr>
                <a:xfrm>
                  <a:off x="2491012" y="5779368"/>
                  <a:ext cx="747971" cy="45719"/>
                  <a:chOff x="1039270" y="5778020"/>
                  <a:chExt cx="1318168" cy="45720"/>
                </a:xfrm>
              </p:grpSpPr>
              <p:sp>
                <p:nvSpPr>
                  <p:cNvPr id="896" name="矩形 895"/>
                  <p:cNvSpPr/>
                  <p:nvPr/>
                </p:nvSpPr>
                <p:spPr>
                  <a:xfrm>
                    <a:off x="1572324" y="5778021"/>
                    <a:ext cx="261705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97" name="矩形 896"/>
                  <p:cNvSpPr/>
                  <p:nvPr/>
                </p:nvSpPr>
                <p:spPr>
                  <a:xfrm>
                    <a:off x="1834028" y="5778021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98" name="矩形 897"/>
                  <p:cNvSpPr/>
                  <p:nvPr/>
                </p:nvSpPr>
                <p:spPr>
                  <a:xfrm>
                    <a:off x="2095733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99" name="矩形 898"/>
                  <p:cNvSpPr/>
                  <p:nvPr/>
                </p:nvSpPr>
                <p:spPr>
                  <a:xfrm>
                    <a:off x="1302167" y="5778021"/>
                    <a:ext cx="261705" cy="45719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00" name="矩形 899"/>
                  <p:cNvSpPr/>
                  <p:nvPr/>
                </p:nvSpPr>
                <p:spPr>
                  <a:xfrm>
                    <a:off x="1039270" y="5778020"/>
                    <a:ext cx="261705" cy="4571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dirty="0" smtClean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</p:grpSp>
        </p:grpSp>
        <p:sp>
          <p:nvSpPr>
            <p:cNvPr id="7" name="流程图: 多文档 6"/>
            <p:cNvSpPr/>
            <p:nvPr/>
          </p:nvSpPr>
          <p:spPr>
            <a:xfrm>
              <a:off x="3203723" y="1862668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latin typeface="Cambria" panose="02040503050406030204" pitchFamily="18" charset="0"/>
                </a:rPr>
                <a:t>Text</a:t>
              </a:r>
              <a:endParaRPr lang="zh-CN" altLang="en-US" b="1" dirty="0">
                <a:latin typeface="Cambria" panose="02040503050406030204" pitchFamily="18" charset="0"/>
              </a:endParaRPr>
            </a:p>
            <a:p>
              <a:pPr algn="ctr"/>
              <a:endParaRPr lang="zh-CN" altLang="en-US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6612492" y="1623261"/>
            <a:ext cx="1548084" cy="1442433"/>
            <a:chOff x="6547353" y="1726068"/>
            <a:chExt cx="1548084" cy="1905773"/>
          </a:xfrm>
        </p:grpSpPr>
        <p:sp>
          <p:nvSpPr>
            <p:cNvPr id="281" name="圆柱形 280"/>
            <p:cNvSpPr/>
            <p:nvPr/>
          </p:nvSpPr>
          <p:spPr>
            <a:xfrm>
              <a:off x="6547353" y="1726068"/>
              <a:ext cx="1548084" cy="1905773"/>
            </a:xfrm>
            <a:prstGeom prst="can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82" name="圆柱形 281"/>
            <p:cNvSpPr/>
            <p:nvPr/>
          </p:nvSpPr>
          <p:spPr>
            <a:xfrm>
              <a:off x="6611116" y="2538042"/>
              <a:ext cx="1420558" cy="321857"/>
            </a:xfrm>
            <a:prstGeom prst="can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Probase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3" name="圆柱形 282"/>
            <p:cNvSpPr/>
            <p:nvPr/>
          </p:nvSpPr>
          <p:spPr>
            <a:xfrm>
              <a:off x="6611116" y="2881466"/>
              <a:ext cx="1420558" cy="321857"/>
            </a:xfrm>
            <a:prstGeom prst="can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WebBrain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5" name="圆柱形 284"/>
            <p:cNvSpPr/>
            <p:nvPr/>
          </p:nvSpPr>
          <p:spPr>
            <a:xfrm>
              <a:off x="6620538" y="3205349"/>
              <a:ext cx="1420558" cy="321857"/>
            </a:xfrm>
            <a:prstGeom prst="can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WebChild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6998137" y="1743644"/>
              <a:ext cx="710279" cy="449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Cambria" panose="02040503050406030204" pitchFamily="18" charset="0"/>
                </a:rPr>
                <a:t>KBs</a:t>
              </a:r>
              <a:endParaRPr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89" name="圆柱形 288"/>
            <p:cNvSpPr/>
            <p:nvPr/>
          </p:nvSpPr>
          <p:spPr>
            <a:xfrm>
              <a:off x="6611116" y="2172163"/>
              <a:ext cx="1420558" cy="321857"/>
            </a:xfrm>
            <a:prstGeom prst="can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ConceptNet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2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hj</dc:creator>
  <cp:lastModifiedBy>zhang hj</cp:lastModifiedBy>
  <cp:revision>6</cp:revision>
  <dcterms:created xsi:type="dcterms:W3CDTF">2018-05-31T11:44:41Z</dcterms:created>
  <dcterms:modified xsi:type="dcterms:W3CDTF">2018-06-05T07:36:45Z</dcterms:modified>
</cp:coreProperties>
</file>