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F9D94C-B03B-4EDB-935A-91785D1629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418106D-71D4-42EF-8F2C-BE54CF37CB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24B81E-5BAC-43B0-969B-04C38459C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D1683-F6CA-4932-9F21-860A2937DCEE}" type="datetimeFigureOut">
              <a:rPr lang="zh-CN" altLang="en-US" smtClean="0"/>
              <a:t>2020/1/22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070F8C-5D46-461A-B424-96E0E8387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C4E96C-6188-44F1-8E67-CC45A289C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00919-FD1E-45A3-AFC5-A0E27E3D77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7509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F1DB66-62FC-4541-9414-A5D3BD590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A7C60FB-F087-49D8-932F-B36D1E0625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A3A7EE-9E7B-4B32-856A-E2214541A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D1683-F6CA-4932-9F21-860A2937DCEE}" type="datetimeFigureOut">
              <a:rPr lang="zh-CN" altLang="en-US" smtClean="0"/>
              <a:t>2020/1/22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6D8670-0E3A-4ED5-936E-18A02B2ED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221E8E-0483-406A-96B0-A51FB6259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00919-FD1E-45A3-AFC5-A0E27E3D77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2969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22DAE85-5F87-45DA-891F-5333B3DF25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8D27858-4F0C-49E0-9A90-2D42ADF544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07F0DA-2BD6-4A08-912A-68FBEACDD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D1683-F6CA-4932-9F21-860A2937DCEE}" type="datetimeFigureOut">
              <a:rPr lang="zh-CN" altLang="en-US" smtClean="0"/>
              <a:t>2020/1/22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C2301E-16BB-41A4-B598-5456F6D8B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86089A-55B6-4F62-9D5F-0D659B61B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00919-FD1E-45A3-AFC5-A0E27E3D77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8270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BF1234-7072-476F-8085-2F2214A54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09B5B8-EEC9-4133-9F5F-9A07DCADA8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9FDD48-DBC2-4712-9740-CE8FA2A9E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D1683-F6CA-4932-9F21-860A2937DCEE}" type="datetimeFigureOut">
              <a:rPr lang="zh-CN" altLang="en-US" smtClean="0"/>
              <a:t>2020/1/22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F9A6AE-4AAB-437D-AF28-DBF093FFC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8A98A8-05F5-4A3E-8E22-A58DE8E9F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00919-FD1E-45A3-AFC5-A0E27E3D77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575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3E02E3-D448-4B83-9D7D-B8210E604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4EC0B76-4CFA-48A7-96A2-EA58E6CC52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944866-A822-44B2-BDA1-97C5F1BFB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D1683-F6CA-4932-9F21-860A2937DCEE}" type="datetimeFigureOut">
              <a:rPr lang="zh-CN" altLang="en-US" smtClean="0"/>
              <a:t>2020/1/22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3B5A40-9793-4E48-AAD6-5637605C3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E866E5-E1CE-4EC9-874E-E1AB15567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00919-FD1E-45A3-AFC5-A0E27E3D77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0030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1EB65C-120A-4EC8-9694-601BE71C3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C86593-8276-474F-ABF7-179D78F5D4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E1CE62F-385F-4F24-8C9C-374CD1B549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E852063-5C57-42D1-865E-B5220B588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D1683-F6CA-4932-9F21-860A2937DCEE}" type="datetimeFigureOut">
              <a:rPr lang="zh-CN" altLang="en-US" smtClean="0"/>
              <a:t>2020/1/22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A956AF9-6FDE-459A-9B25-0577DAD2C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A0855FC-A8CB-412B-AE15-345D9E651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00919-FD1E-45A3-AFC5-A0E27E3D77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1794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DE72AA-FF96-47DC-B9E0-4DE047438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8BA8218-3BBF-4BFE-9D4A-16928C9977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AFD97B0-E666-4CDC-87B2-7646454D10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BE1EC5E-492A-4726-B255-E3DD0562B4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B3AE1D6-CFBE-481B-88E9-256931F6D6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7F08C8C-CBBC-4547-8858-D83CF621B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D1683-F6CA-4932-9F21-860A2937DCEE}" type="datetimeFigureOut">
              <a:rPr lang="zh-CN" altLang="en-US" smtClean="0"/>
              <a:t>2020/1/22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EE7044F-E5C8-44A3-BC00-A1EBFBA87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1D784C8-FC31-4DAD-A27F-637F13623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00919-FD1E-45A3-AFC5-A0E27E3D77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8813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E95E2A-EBB7-4333-9275-DA3EAC055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95E91B5-19F7-40A8-AA1B-C1FAC1EB6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D1683-F6CA-4932-9F21-860A2937DCEE}" type="datetimeFigureOut">
              <a:rPr lang="zh-CN" altLang="en-US" smtClean="0"/>
              <a:t>2020/1/22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6E5AD4A-AE6C-4335-A5C7-BB8F00CA1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2D39992-EEF4-41B9-A340-D7C85BA1A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00919-FD1E-45A3-AFC5-A0E27E3D77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9155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598C3DD-31DE-4E42-95F2-D05B452C5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D1683-F6CA-4932-9F21-860A2937DCEE}" type="datetimeFigureOut">
              <a:rPr lang="zh-CN" altLang="en-US" smtClean="0"/>
              <a:t>2020/1/22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DDC5FA4-0B37-4F8A-A888-D980763DB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60EDA95-AD4E-4A5C-AC2B-AAF04A729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00919-FD1E-45A3-AFC5-A0E27E3D77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7532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2A17DC-7B02-4E6D-936A-2BAE1A737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9746D5-A7D2-48AC-AAAC-CA6B17652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D10036B-4C4A-4F35-8922-924F91AF30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DC18FCE-9086-4F61-B61C-65AAA0F6B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D1683-F6CA-4932-9F21-860A2937DCEE}" type="datetimeFigureOut">
              <a:rPr lang="zh-CN" altLang="en-US" smtClean="0"/>
              <a:t>2020/1/22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9752760-C09E-4DEF-BD5A-B0DDDD5D8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FE7D861-96C0-4C59-A4F9-C75BA3B3F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00919-FD1E-45A3-AFC5-A0E27E3D77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3571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9E0D5E-55BC-42B5-ACC6-70D6344DB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8DB4D37-1E20-4219-A095-7E531BCB40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FD2C090-BE39-466F-8E37-0F4898FA90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8CF94DC-D964-4952-A863-6B72A8816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D1683-F6CA-4932-9F21-860A2937DCEE}" type="datetimeFigureOut">
              <a:rPr lang="zh-CN" altLang="en-US" smtClean="0"/>
              <a:t>2020/1/22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0EC15DC-DF6B-4865-81F5-B73920202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4B43DBD-D10E-43A3-A9E4-52F4723A8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00919-FD1E-45A3-AFC5-A0E27E3D77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5012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084F415-CC2A-4464-BCA2-916ED8F34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F5C7DDC-225A-48A3-B770-617798E4D2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B99612-2DB4-45DC-B656-AF3878D503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0D1683-F6CA-4932-9F21-860A2937DCEE}" type="datetimeFigureOut">
              <a:rPr lang="zh-CN" altLang="en-US" smtClean="0"/>
              <a:t>2020/1/22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443829-AC44-42FD-985B-C398EAF487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8EB49C-C1CE-42B6-8439-7299EB6280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300919-FD1E-45A3-AFC5-A0E27E3D77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6760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9B1ECAAA-394D-49A2-957F-C8BB92BD5077}"/>
              </a:ext>
            </a:extLst>
          </p:cNvPr>
          <p:cNvSpPr/>
          <p:nvPr/>
        </p:nvSpPr>
        <p:spPr>
          <a:xfrm>
            <a:off x="2028826" y="4438970"/>
            <a:ext cx="3998626" cy="1952305"/>
          </a:xfrm>
          <a:prstGeom prst="round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Raw Query Data</a:t>
            </a:r>
          </a:p>
          <a:p>
            <a:pPr algn="ctr"/>
            <a:r>
              <a:rPr lang="en-US" altLang="zh-CN" sz="1600" dirty="0">
                <a:solidFill>
                  <a:srgbClr val="0070C0"/>
                </a:solidFill>
              </a:rPr>
              <a:t>Adidas gym shoes </a:t>
            </a:r>
            <a:r>
              <a:rPr lang="en-US" altLang="zh-CN" sz="1600" dirty="0"/>
              <a:t>(</a:t>
            </a:r>
            <a:r>
              <a:rPr lang="en-US" altLang="zh-CN" sz="1600" b="1" dirty="0">
                <a:solidFill>
                  <a:srgbClr val="FF0000"/>
                </a:solidFill>
              </a:rPr>
              <a:t>Adidas</a:t>
            </a:r>
            <a:r>
              <a:rPr lang="zh-CN" altLang="en-US" sz="1600" dirty="0"/>
              <a:t>球鞋</a:t>
            </a:r>
            <a:r>
              <a:rPr lang="en-US" altLang="zh-CN" sz="1600" dirty="0"/>
              <a:t>)</a:t>
            </a:r>
          </a:p>
          <a:p>
            <a:pPr algn="ctr"/>
            <a:r>
              <a:rPr lang="en-US" altLang="zh-CN" sz="1600" dirty="0">
                <a:solidFill>
                  <a:srgbClr val="0070C0"/>
                </a:solidFill>
              </a:rPr>
              <a:t>children’s blue dress </a:t>
            </a:r>
            <a:r>
              <a:rPr lang="en-US" altLang="zh-CN" sz="1600" dirty="0"/>
              <a:t>(</a:t>
            </a:r>
            <a:r>
              <a:rPr lang="zh-CN" altLang="en-US" sz="1600" dirty="0"/>
              <a:t>儿童蓝色连衣裙</a:t>
            </a:r>
            <a:r>
              <a:rPr lang="en-US" altLang="zh-CN" sz="1600" dirty="0"/>
              <a:t>)</a:t>
            </a:r>
          </a:p>
          <a:p>
            <a:pPr algn="ctr"/>
            <a:r>
              <a:rPr lang="en-US" altLang="zh-CN" sz="1200" b="1" dirty="0"/>
              <a:t>……</a:t>
            </a:r>
          </a:p>
          <a:p>
            <a:pPr algn="ctr"/>
            <a:r>
              <a:rPr lang="en-US" altLang="zh-CN" sz="1600" dirty="0">
                <a:solidFill>
                  <a:srgbClr val="0070C0"/>
                </a:solidFill>
              </a:rPr>
              <a:t>children’s sexy dress </a:t>
            </a:r>
            <a:r>
              <a:rPr lang="en-US" altLang="zh-CN" sz="1600" dirty="0"/>
              <a:t>(</a:t>
            </a:r>
            <a:r>
              <a:rPr lang="zh-CN" altLang="en-US" sz="1600" dirty="0"/>
              <a:t>儿童性感连衣裙</a:t>
            </a:r>
            <a:r>
              <a:rPr lang="en-US" altLang="zh-CN" sz="1600" dirty="0"/>
              <a:t>)</a:t>
            </a:r>
          </a:p>
          <a:p>
            <a:pPr algn="ctr"/>
            <a:r>
              <a:rPr lang="en-US" altLang="zh-CN" sz="1600" dirty="0">
                <a:solidFill>
                  <a:srgbClr val="0070C0"/>
                </a:solidFill>
              </a:rPr>
              <a:t>3D printer </a:t>
            </a:r>
            <a:r>
              <a:rPr lang="en-US" altLang="zh-CN" sz="1600" dirty="0"/>
              <a:t>(</a:t>
            </a:r>
            <a:r>
              <a:rPr lang="en-US" altLang="zh-CN" sz="1600" b="1" dirty="0">
                <a:solidFill>
                  <a:srgbClr val="FF0000"/>
                </a:solidFill>
              </a:rPr>
              <a:t>3</a:t>
            </a:r>
            <a:r>
              <a:rPr lang="zh-CN" altLang="en-US" sz="1600" dirty="0"/>
              <a:t>维打印机</a:t>
            </a:r>
            <a:r>
              <a:rPr lang="en-US" altLang="zh-CN" sz="1600" dirty="0"/>
              <a:t>)</a:t>
            </a:r>
          </a:p>
          <a:p>
            <a:pPr algn="ctr"/>
            <a:r>
              <a:rPr lang="en-US" altLang="zh-CN" sz="1200" b="1" dirty="0"/>
              <a:t>……</a:t>
            </a:r>
          </a:p>
          <a:p>
            <a:pPr algn="ctr"/>
            <a:r>
              <a:rPr lang="en-US" altLang="zh-CN" sz="1600" dirty="0">
                <a:solidFill>
                  <a:srgbClr val="0070C0"/>
                </a:solidFill>
              </a:rPr>
              <a:t>children’s cute dress </a:t>
            </a:r>
            <a:r>
              <a:rPr lang="en-US" altLang="zh-CN" sz="1600" dirty="0"/>
              <a:t>(</a:t>
            </a:r>
            <a:r>
              <a:rPr lang="zh-CN" altLang="en-US" sz="1600" dirty="0"/>
              <a:t>儿童可爱连衣裙</a:t>
            </a:r>
            <a:r>
              <a:rPr lang="en-US" altLang="zh-CN" sz="1600" dirty="0"/>
              <a:t>)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EC886322-5636-4668-8819-F4E266CC712F}"/>
              </a:ext>
            </a:extLst>
          </p:cNvPr>
          <p:cNvSpPr/>
          <p:nvPr/>
        </p:nvSpPr>
        <p:spPr>
          <a:xfrm>
            <a:off x="2028825" y="2878875"/>
            <a:ext cx="3998627" cy="1289035"/>
          </a:xfrm>
          <a:prstGeom prst="round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Preprocessing</a:t>
            </a:r>
          </a:p>
          <a:p>
            <a:pPr algn="ctr"/>
            <a:endParaRPr lang="en-US" altLang="zh-CN" sz="800" b="1" dirty="0"/>
          </a:p>
          <a:p>
            <a:pPr algn="ctr">
              <a:lnSpc>
                <a:spcPts val="1250"/>
              </a:lnSpc>
            </a:pPr>
            <a:r>
              <a:rPr lang="en-US" altLang="zh-CN" sz="1600" dirty="0">
                <a:solidFill>
                  <a:srgbClr val="0070C0"/>
                </a:solidFill>
              </a:rPr>
              <a:t>children’s blue dress</a:t>
            </a:r>
            <a:endParaRPr lang="en-US" altLang="zh-CN" sz="1600" dirty="0"/>
          </a:p>
          <a:p>
            <a:pPr algn="ctr">
              <a:lnSpc>
                <a:spcPts val="1250"/>
              </a:lnSpc>
            </a:pPr>
            <a:r>
              <a:rPr lang="en-US" altLang="zh-CN" sz="1200" b="1" dirty="0"/>
              <a:t>……</a:t>
            </a:r>
          </a:p>
          <a:p>
            <a:pPr algn="ctr">
              <a:lnSpc>
                <a:spcPts val="1250"/>
              </a:lnSpc>
            </a:pPr>
            <a:r>
              <a:rPr lang="en-US" altLang="zh-CN" sz="1600" dirty="0">
                <a:solidFill>
                  <a:srgbClr val="0070C0"/>
                </a:solidFill>
              </a:rPr>
              <a:t>children’s sexy dress</a:t>
            </a:r>
            <a:endParaRPr lang="en-US" altLang="zh-CN" sz="1600" dirty="0"/>
          </a:p>
          <a:p>
            <a:pPr algn="ctr">
              <a:lnSpc>
                <a:spcPts val="1250"/>
              </a:lnSpc>
            </a:pPr>
            <a:r>
              <a:rPr lang="en-US" altLang="zh-CN" sz="1200" b="1" dirty="0"/>
              <a:t>……</a:t>
            </a:r>
          </a:p>
          <a:p>
            <a:pPr algn="ctr">
              <a:lnSpc>
                <a:spcPts val="1250"/>
              </a:lnSpc>
            </a:pPr>
            <a:r>
              <a:rPr lang="en-US" altLang="zh-CN" sz="1600" dirty="0">
                <a:solidFill>
                  <a:srgbClr val="0070C0"/>
                </a:solidFill>
              </a:rPr>
              <a:t>children’s cute dress</a:t>
            </a:r>
            <a:endParaRPr lang="en-US" altLang="zh-CN" sz="1600" dirty="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401CE7D6-E930-445D-86FA-210583A6176B}"/>
              </a:ext>
            </a:extLst>
          </p:cNvPr>
          <p:cNvSpPr/>
          <p:nvPr/>
        </p:nvSpPr>
        <p:spPr>
          <a:xfrm>
            <a:off x="2028828" y="744982"/>
            <a:ext cx="3998624" cy="1849399"/>
          </a:xfrm>
          <a:prstGeom prst="round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Rank using graph (score low-high)</a:t>
            </a:r>
          </a:p>
          <a:p>
            <a:pPr algn="r"/>
            <a:endParaRPr lang="en-US" altLang="zh-CN" dirty="0"/>
          </a:p>
          <a:p>
            <a:pPr algn="r"/>
            <a:r>
              <a:rPr lang="en-US" altLang="zh-CN" dirty="0"/>
              <a:t>                            </a:t>
            </a:r>
            <a:r>
              <a:rPr lang="en-US" altLang="zh-CN" sz="1600" dirty="0">
                <a:solidFill>
                  <a:srgbClr val="0070C0"/>
                </a:solidFill>
              </a:rPr>
              <a:t>children’s sexy dress </a:t>
            </a:r>
          </a:p>
          <a:p>
            <a:pPr algn="r"/>
            <a:r>
              <a:rPr lang="en-US" altLang="zh-CN" sz="1600" dirty="0">
                <a:solidFill>
                  <a:srgbClr val="0070C0"/>
                </a:solidFill>
              </a:rPr>
              <a:t>children’s blue dress</a:t>
            </a:r>
          </a:p>
          <a:p>
            <a:pPr algn="r"/>
            <a:r>
              <a:rPr lang="en-US" altLang="zh-CN" sz="1600" dirty="0">
                <a:solidFill>
                  <a:srgbClr val="0070C0"/>
                </a:solidFill>
              </a:rPr>
              <a:t>children’s cute dress</a:t>
            </a:r>
          </a:p>
          <a:p>
            <a:pPr algn="r"/>
            <a:endParaRPr lang="en-US" altLang="zh-CN" sz="1600" dirty="0">
              <a:solidFill>
                <a:srgbClr val="0070C0"/>
              </a:solidFill>
            </a:endParaRPr>
          </a:p>
          <a:p>
            <a:pPr algn="r"/>
            <a:endParaRPr lang="en-US" altLang="zh-CN" sz="1600" dirty="0">
              <a:solidFill>
                <a:srgbClr val="0070C0"/>
              </a:solidFill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27ADB90A-B460-46A9-BC97-7F6D45C35D56}"/>
              </a:ext>
            </a:extLst>
          </p:cNvPr>
          <p:cNvGrpSpPr/>
          <p:nvPr/>
        </p:nvGrpSpPr>
        <p:grpSpPr>
          <a:xfrm>
            <a:off x="6447758" y="2572532"/>
            <a:ext cx="3467766" cy="1765129"/>
            <a:chOff x="6541858" y="2616124"/>
            <a:chExt cx="3862882" cy="1762124"/>
          </a:xfrm>
        </p:grpSpPr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FAC47354-6CE3-406A-BE05-CEB057010196}"/>
                </a:ext>
              </a:extLst>
            </p:cNvPr>
            <p:cNvSpPr/>
            <p:nvPr/>
          </p:nvSpPr>
          <p:spPr>
            <a:xfrm>
              <a:off x="6541858" y="2616124"/>
              <a:ext cx="3862882" cy="1762124"/>
            </a:xfrm>
            <a:prstGeom prst="roundRect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/>
                <a:t>Automatic generation</a:t>
              </a:r>
            </a:p>
            <a:p>
              <a:pPr algn="ctr"/>
              <a:endParaRPr lang="en-US" altLang="zh-CN" dirty="0"/>
            </a:p>
            <a:p>
              <a:endParaRPr lang="en-US" altLang="zh-CN" sz="1600" dirty="0">
                <a:solidFill>
                  <a:srgbClr val="0070C0"/>
                </a:solidFill>
              </a:endParaRPr>
            </a:p>
            <a:p>
              <a:endParaRPr lang="en-US" altLang="zh-CN" sz="1600" dirty="0">
                <a:solidFill>
                  <a:srgbClr val="0070C0"/>
                </a:solidFill>
              </a:endParaRPr>
            </a:p>
            <a:p>
              <a:r>
                <a:rPr lang="en-US" altLang="zh-CN" sz="1600" dirty="0">
                  <a:solidFill>
                    <a:srgbClr val="0070C0"/>
                  </a:solidFill>
                </a:rPr>
                <a:t>children’s sexy          children’s cute</a:t>
              </a:r>
            </a:p>
            <a:p>
              <a:r>
                <a:rPr lang="en-US" altLang="zh-CN" sz="1600" dirty="0">
                  <a:solidFill>
                    <a:srgbClr val="0070C0"/>
                  </a:solidFill>
                </a:rPr>
                <a:t>      dress                           </a:t>
              </a:r>
              <a:r>
                <a:rPr lang="en-US" altLang="zh-CN" sz="1600" dirty="0" err="1">
                  <a:solidFill>
                    <a:srgbClr val="0070C0"/>
                  </a:solidFill>
                </a:rPr>
                <a:t>dress</a:t>
              </a:r>
              <a:endParaRPr lang="en-US" altLang="zh-CN" sz="1600" dirty="0">
                <a:solidFill>
                  <a:srgbClr val="0070C0"/>
                </a:solidFill>
              </a:endParaRPr>
            </a:p>
          </p:txBody>
        </p:sp>
        <p:sp>
          <p:nvSpPr>
            <p:cNvPr id="39" name="箭头: 下 38">
              <a:extLst>
                <a:ext uri="{FF2B5EF4-FFF2-40B4-BE49-F238E27FC236}">
                  <a16:creationId xmlns:a16="http://schemas.microsoft.com/office/drawing/2014/main" id="{ACF03682-16D2-4422-ADF7-8233C8F08227}"/>
                </a:ext>
              </a:extLst>
            </p:cNvPr>
            <p:cNvSpPr/>
            <p:nvPr/>
          </p:nvSpPr>
          <p:spPr>
            <a:xfrm rot="16200000">
              <a:off x="8268187" y="3734392"/>
              <a:ext cx="381000" cy="610773"/>
            </a:xfrm>
            <a:prstGeom prst="downArrow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C9B34AC8-9BBC-4984-AFA2-AFF2799848E6}"/>
              </a:ext>
            </a:extLst>
          </p:cNvPr>
          <p:cNvGrpSpPr/>
          <p:nvPr/>
        </p:nvGrpSpPr>
        <p:grpSpPr>
          <a:xfrm>
            <a:off x="6448842" y="4715023"/>
            <a:ext cx="3467765" cy="1591466"/>
            <a:chOff x="6634666" y="4938710"/>
            <a:chExt cx="3679563" cy="1358941"/>
          </a:xfrm>
        </p:grpSpPr>
        <p:sp>
          <p:nvSpPr>
            <p:cNvPr id="44" name="矩形: 圆角 43">
              <a:extLst>
                <a:ext uri="{FF2B5EF4-FFF2-40B4-BE49-F238E27FC236}">
                  <a16:creationId xmlns:a16="http://schemas.microsoft.com/office/drawing/2014/main" id="{CCD4D8CA-3A8C-446E-8114-266B8D510BA8}"/>
                </a:ext>
              </a:extLst>
            </p:cNvPr>
            <p:cNvSpPr/>
            <p:nvPr/>
          </p:nvSpPr>
          <p:spPr>
            <a:xfrm>
              <a:off x="6634666" y="4938710"/>
              <a:ext cx="3679563" cy="1358941"/>
            </a:xfrm>
            <a:prstGeom prst="roundRect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/>
                <a:t>Quality Control</a:t>
              </a:r>
            </a:p>
            <a:p>
              <a:pPr algn="ctr"/>
              <a:r>
                <a:rPr lang="en-US" altLang="zh-CN" b="1" dirty="0"/>
                <a:t>by crowdsourcing</a:t>
              </a:r>
            </a:p>
            <a:p>
              <a:pPr algn="ctr"/>
              <a:r>
                <a:rPr lang="en-US" altLang="zh-CN" sz="1600" dirty="0">
                  <a:solidFill>
                    <a:srgbClr val="0070C0"/>
                  </a:solidFill>
                </a:rPr>
                <a:t>(children’s sexy dress , </a:t>
              </a:r>
            </a:p>
            <a:p>
              <a:pPr algn="ctr"/>
              <a:r>
                <a:rPr lang="en-US" altLang="zh-CN" sz="1600" dirty="0">
                  <a:solidFill>
                    <a:srgbClr val="0070C0"/>
                  </a:solidFill>
                </a:rPr>
                <a:t>children’s cute dress)</a:t>
              </a:r>
            </a:p>
            <a:p>
              <a:pPr algn="ctr"/>
              <a:endParaRPr lang="en-US" altLang="zh-CN" sz="400" b="1" dirty="0"/>
            </a:p>
            <a:p>
              <a:pPr algn="ctr"/>
              <a:r>
                <a:rPr lang="en-US" altLang="zh-CN" sz="1600" b="1" dirty="0"/>
                <a:t>                               store in </a:t>
              </a:r>
              <a:r>
                <a:rPr lang="en-US" altLang="zh-CN" sz="1600" b="1" i="1" u="sng" dirty="0" err="1"/>
                <a:t>CoCon</a:t>
              </a:r>
              <a:endParaRPr lang="en-US" altLang="zh-CN" sz="1600" b="1" i="1" u="sng" dirty="0"/>
            </a:p>
          </p:txBody>
        </p:sp>
        <p:grpSp>
          <p:nvGrpSpPr>
            <p:cNvPr id="52" name="组合 51">
              <a:extLst>
                <a:ext uri="{FF2B5EF4-FFF2-40B4-BE49-F238E27FC236}">
                  <a16:creationId xmlns:a16="http://schemas.microsoft.com/office/drawing/2014/main" id="{C71ED1E4-A8C8-4360-8F7C-63A05534D684}"/>
                </a:ext>
              </a:extLst>
            </p:cNvPr>
            <p:cNvGrpSpPr/>
            <p:nvPr/>
          </p:nvGrpSpPr>
          <p:grpSpPr>
            <a:xfrm>
              <a:off x="6636129" y="5883644"/>
              <a:ext cx="1993233" cy="363876"/>
              <a:chOff x="7122825" y="6081685"/>
              <a:chExt cx="1993233" cy="363876"/>
            </a:xfrm>
          </p:grpSpPr>
          <p:pic>
            <p:nvPicPr>
              <p:cNvPr id="45" name="图片 44">
                <a:extLst>
                  <a:ext uri="{FF2B5EF4-FFF2-40B4-BE49-F238E27FC236}">
                    <a16:creationId xmlns:a16="http://schemas.microsoft.com/office/drawing/2014/main" id="{500871F9-A155-4C6D-BF92-809A9BC0B96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0" b="94937" l="9052" r="100000"/>
                        </a14:imgEffect>
                      </a14:imgLayer>
                    </a14:imgProps>
                  </a:ext>
                </a:extLst>
              </a:blip>
              <a:srcRect r="8142"/>
              <a:stretch/>
            </p:blipFill>
            <p:spPr>
              <a:xfrm>
                <a:off x="7122825" y="6109114"/>
                <a:ext cx="302533" cy="336447"/>
              </a:xfrm>
              <a:prstGeom prst="rect">
                <a:avLst/>
              </a:prstGeom>
            </p:spPr>
          </p:pic>
          <p:pic>
            <p:nvPicPr>
              <p:cNvPr id="46" name="图片 45">
                <a:extLst>
                  <a:ext uri="{FF2B5EF4-FFF2-40B4-BE49-F238E27FC236}">
                    <a16:creationId xmlns:a16="http://schemas.microsoft.com/office/drawing/2014/main" id="{44C37239-A53A-4E3C-920B-057558C83F0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0" b="94937" l="9052" r="100000"/>
                        </a14:imgEffect>
                      </a14:imgLayer>
                    </a14:imgProps>
                  </a:ext>
                </a:extLst>
              </a:blip>
              <a:srcRect r="8142"/>
              <a:stretch/>
            </p:blipFill>
            <p:spPr>
              <a:xfrm>
                <a:off x="7469667" y="6109114"/>
                <a:ext cx="302533" cy="336447"/>
              </a:xfrm>
              <a:prstGeom prst="rect">
                <a:avLst/>
              </a:prstGeom>
            </p:spPr>
          </p:pic>
          <p:pic>
            <p:nvPicPr>
              <p:cNvPr id="47" name="图片 46">
                <a:extLst>
                  <a:ext uri="{FF2B5EF4-FFF2-40B4-BE49-F238E27FC236}">
                    <a16:creationId xmlns:a16="http://schemas.microsoft.com/office/drawing/2014/main" id="{4E6A4449-4D88-46DF-8225-6DE12DEF851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0" b="94937" l="9052" r="100000"/>
                        </a14:imgEffect>
                      </a14:imgLayer>
                    </a14:imgProps>
                  </a:ext>
                </a:extLst>
              </a:blip>
              <a:srcRect r="8142"/>
              <a:stretch/>
            </p:blipFill>
            <p:spPr>
              <a:xfrm>
                <a:off x="7806980" y="6109113"/>
                <a:ext cx="302533" cy="336447"/>
              </a:xfrm>
              <a:prstGeom prst="rect">
                <a:avLst/>
              </a:prstGeom>
            </p:spPr>
          </p:pic>
          <p:pic>
            <p:nvPicPr>
              <p:cNvPr id="48" name="图片 47">
                <a:extLst>
                  <a:ext uri="{FF2B5EF4-FFF2-40B4-BE49-F238E27FC236}">
                    <a16:creationId xmlns:a16="http://schemas.microsoft.com/office/drawing/2014/main" id="{56ACE979-9E0F-46F4-88BF-F4875E9499C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0" b="100000" l="0" r="10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8119032" y="6150155"/>
                <a:ext cx="310625" cy="254361"/>
              </a:xfrm>
              <a:prstGeom prst="rect">
                <a:avLst/>
              </a:prstGeom>
            </p:spPr>
          </p:pic>
          <p:pic>
            <p:nvPicPr>
              <p:cNvPr id="49" name="图片 48">
                <a:extLst>
                  <a:ext uri="{FF2B5EF4-FFF2-40B4-BE49-F238E27FC236}">
                    <a16:creationId xmlns:a16="http://schemas.microsoft.com/office/drawing/2014/main" id="{B3CCD331-5F1E-446F-AAC4-FB99DC668BE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0" b="94937" l="9052" r="100000"/>
                        </a14:imgEffect>
                      </a14:imgLayer>
                    </a14:imgProps>
                  </a:ext>
                </a:extLst>
              </a:blip>
              <a:srcRect r="8142"/>
              <a:stretch/>
            </p:blipFill>
            <p:spPr>
              <a:xfrm>
                <a:off x="8449274" y="6081685"/>
                <a:ext cx="302533" cy="336447"/>
              </a:xfrm>
              <a:prstGeom prst="rect">
                <a:avLst/>
              </a:prstGeom>
            </p:spPr>
          </p:pic>
          <p:sp>
            <p:nvSpPr>
              <p:cNvPr id="50" name="箭头: 下 49">
                <a:extLst>
                  <a:ext uri="{FF2B5EF4-FFF2-40B4-BE49-F238E27FC236}">
                    <a16:creationId xmlns:a16="http://schemas.microsoft.com/office/drawing/2014/main" id="{11AAA0D5-6065-461F-AA61-2352DB1A60BF}"/>
                  </a:ext>
                </a:extLst>
              </p:cNvPr>
              <p:cNvSpPr/>
              <p:nvPr/>
            </p:nvSpPr>
            <p:spPr>
              <a:xfrm rot="16200000">
                <a:off x="8879053" y="6131378"/>
                <a:ext cx="182096" cy="291914"/>
              </a:xfrm>
              <a:prstGeom prst="downArrow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6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54" name="箭头: 右 53">
            <a:extLst>
              <a:ext uri="{FF2B5EF4-FFF2-40B4-BE49-F238E27FC236}">
                <a16:creationId xmlns:a16="http://schemas.microsoft.com/office/drawing/2014/main" id="{E4C2E38E-F503-4ACA-A16F-CD96DE1D549B}"/>
              </a:ext>
            </a:extLst>
          </p:cNvPr>
          <p:cNvSpPr/>
          <p:nvPr/>
        </p:nvSpPr>
        <p:spPr>
          <a:xfrm rot="16200000">
            <a:off x="3849035" y="4186558"/>
            <a:ext cx="269252" cy="23557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箭头: 右 54">
            <a:extLst>
              <a:ext uri="{FF2B5EF4-FFF2-40B4-BE49-F238E27FC236}">
                <a16:creationId xmlns:a16="http://schemas.microsoft.com/office/drawing/2014/main" id="{5B2D90DE-7A54-4C8C-B354-1580FD4DC22D}"/>
              </a:ext>
            </a:extLst>
          </p:cNvPr>
          <p:cNvSpPr/>
          <p:nvPr/>
        </p:nvSpPr>
        <p:spPr>
          <a:xfrm rot="16200000">
            <a:off x="3849035" y="2613359"/>
            <a:ext cx="269252" cy="23557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箭头: 右 55">
            <a:extLst>
              <a:ext uri="{FF2B5EF4-FFF2-40B4-BE49-F238E27FC236}">
                <a16:creationId xmlns:a16="http://schemas.microsoft.com/office/drawing/2014/main" id="{8F623D92-1BF7-4707-A60B-56A063E0C260}"/>
              </a:ext>
            </a:extLst>
          </p:cNvPr>
          <p:cNvSpPr/>
          <p:nvPr/>
        </p:nvSpPr>
        <p:spPr>
          <a:xfrm>
            <a:off x="6027452" y="1510860"/>
            <a:ext cx="419089" cy="28936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箭头: 右 58">
            <a:extLst>
              <a:ext uri="{FF2B5EF4-FFF2-40B4-BE49-F238E27FC236}">
                <a16:creationId xmlns:a16="http://schemas.microsoft.com/office/drawing/2014/main" id="{EFE1B806-9017-4CDD-9742-168A7862DF75}"/>
              </a:ext>
            </a:extLst>
          </p:cNvPr>
          <p:cNvSpPr/>
          <p:nvPr/>
        </p:nvSpPr>
        <p:spPr>
          <a:xfrm rot="5400000">
            <a:off x="8127084" y="2270656"/>
            <a:ext cx="358901" cy="24617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箭头: 右 59">
            <a:extLst>
              <a:ext uri="{FF2B5EF4-FFF2-40B4-BE49-F238E27FC236}">
                <a16:creationId xmlns:a16="http://schemas.microsoft.com/office/drawing/2014/main" id="{2E8E1230-29C6-4E03-B3E4-11EA942C8F4F}"/>
              </a:ext>
            </a:extLst>
          </p:cNvPr>
          <p:cNvSpPr/>
          <p:nvPr/>
        </p:nvSpPr>
        <p:spPr>
          <a:xfrm rot="5400000">
            <a:off x="8117280" y="4407282"/>
            <a:ext cx="341668" cy="23557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C6D6C641-1713-4165-A87F-66C8FEB46E79}"/>
              </a:ext>
            </a:extLst>
          </p:cNvPr>
          <p:cNvGrpSpPr/>
          <p:nvPr/>
        </p:nvGrpSpPr>
        <p:grpSpPr>
          <a:xfrm>
            <a:off x="6457284" y="1089246"/>
            <a:ext cx="3458240" cy="1103054"/>
            <a:chOff x="6596198" y="759437"/>
            <a:chExt cx="3705226" cy="1132595"/>
          </a:xfrm>
        </p:grpSpPr>
        <p:grpSp>
          <p:nvGrpSpPr>
            <p:cNvPr id="43" name="组合 42">
              <a:extLst>
                <a:ext uri="{FF2B5EF4-FFF2-40B4-BE49-F238E27FC236}">
                  <a16:creationId xmlns:a16="http://schemas.microsoft.com/office/drawing/2014/main" id="{393CF89A-70AA-4FF2-BF94-EC9D8C12D2D2}"/>
                </a:ext>
              </a:extLst>
            </p:cNvPr>
            <p:cNvGrpSpPr/>
            <p:nvPr/>
          </p:nvGrpSpPr>
          <p:grpSpPr>
            <a:xfrm>
              <a:off x="6596198" y="759437"/>
              <a:ext cx="3705226" cy="1132595"/>
              <a:chOff x="6762750" y="818248"/>
              <a:chExt cx="3705226" cy="1132595"/>
            </a:xfrm>
          </p:grpSpPr>
          <p:sp>
            <p:nvSpPr>
              <p:cNvPr id="7" name="矩形: 圆角 6">
                <a:extLst>
                  <a:ext uri="{FF2B5EF4-FFF2-40B4-BE49-F238E27FC236}">
                    <a16:creationId xmlns:a16="http://schemas.microsoft.com/office/drawing/2014/main" id="{081D7AF0-6EF1-4284-A849-2B336D5EB0B1}"/>
                  </a:ext>
                </a:extLst>
              </p:cNvPr>
              <p:cNvSpPr/>
              <p:nvPr/>
            </p:nvSpPr>
            <p:spPr>
              <a:xfrm>
                <a:off x="6762750" y="818248"/>
                <a:ext cx="3705226" cy="1132595"/>
              </a:xfrm>
              <a:prstGeom prst="roundRect">
                <a:avLst/>
              </a:prstGeom>
              <a:ln w="28575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/>
                  <a:t>Annotation by crowd sourcing</a:t>
                </a:r>
              </a:p>
              <a:p>
                <a:pPr algn="ctr"/>
                <a:r>
                  <a:rPr lang="en-US" altLang="zh-CN" sz="1600" dirty="0">
                    <a:solidFill>
                      <a:srgbClr val="0070C0"/>
                    </a:solidFill>
                  </a:rPr>
                  <a:t>children’s sexy dress </a:t>
                </a:r>
              </a:p>
              <a:p>
                <a:pPr algn="ctr"/>
                <a:r>
                  <a:rPr lang="en-US" altLang="zh-CN" sz="1600" dirty="0">
                    <a:solidFill>
                      <a:srgbClr val="0070C0"/>
                    </a:solidFill>
                  </a:rPr>
                  <a:t>children’s blue dress</a:t>
                </a:r>
              </a:p>
              <a:p>
                <a:pPr algn="ctr"/>
                <a:r>
                  <a:rPr lang="en-US" altLang="zh-CN" sz="1600" dirty="0">
                    <a:solidFill>
                      <a:srgbClr val="0070C0"/>
                    </a:solidFill>
                  </a:rPr>
                  <a:t>children’s cute dress</a:t>
                </a:r>
              </a:p>
            </p:txBody>
          </p:sp>
          <p:pic>
            <p:nvPicPr>
              <p:cNvPr id="36" name="图片 35">
                <a:extLst>
                  <a:ext uri="{FF2B5EF4-FFF2-40B4-BE49-F238E27FC236}">
                    <a16:creationId xmlns:a16="http://schemas.microsoft.com/office/drawing/2014/main" id="{E3FC1384-2E5E-4EB9-A296-BA701D966F3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0" b="94937" l="9052" r="100000"/>
                        </a14:imgEffect>
                      </a14:imgLayer>
                    </a14:imgProps>
                  </a:ext>
                </a:extLst>
              </a:blip>
              <a:srcRect r="8142"/>
              <a:stretch/>
            </p:blipFill>
            <p:spPr>
              <a:xfrm>
                <a:off x="9692724" y="1152442"/>
                <a:ext cx="247192" cy="274902"/>
              </a:xfrm>
              <a:prstGeom prst="rect">
                <a:avLst/>
              </a:prstGeom>
            </p:spPr>
          </p:pic>
          <p:pic>
            <p:nvPicPr>
              <p:cNvPr id="38" name="图片 37">
                <a:extLst>
                  <a:ext uri="{FF2B5EF4-FFF2-40B4-BE49-F238E27FC236}">
                    <a16:creationId xmlns:a16="http://schemas.microsoft.com/office/drawing/2014/main" id="{2BB66F5A-2AAE-450D-BA7C-81E32FC2EA5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0" b="100000" l="0" r="10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 flipH="1" flipV="1">
                <a:off x="9701617" y="1708951"/>
                <a:ext cx="229406" cy="187854"/>
              </a:xfrm>
              <a:prstGeom prst="rect">
                <a:avLst/>
              </a:prstGeom>
            </p:spPr>
          </p:pic>
        </p:grpSp>
        <p:pic>
          <p:nvPicPr>
            <p:cNvPr id="34" name="图片 33">
              <a:extLst>
                <a:ext uri="{FF2B5EF4-FFF2-40B4-BE49-F238E27FC236}">
                  <a16:creationId xmlns:a16="http://schemas.microsoft.com/office/drawing/2014/main" id="{FCF75D23-098B-4DD9-9456-3C8C0776490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flipH="1" flipV="1">
              <a:off x="9535065" y="1381469"/>
              <a:ext cx="229406" cy="187854"/>
            </a:xfrm>
            <a:prstGeom prst="rect">
              <a:avLst/>
            </a:prstGeom>
          </p:spPr>
        </p:pic>
      </p:grpSp>
      <p:pic>
        <p:nvPicPr>
          <p:cNvPr id="11" name="图片 10">
            <a:extLst>
              <a:ext uri="{FF2B5EF4-FFF2-40B4-BE49-F238E27FC236}">
                <a16:creationId xmlns:a16="http://schemas.microsoft.com/office/drawing/2014/main" id="{BB9C0148-F902-4014-B1CA-1339394C418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59706" y="1104709"/>
            <a:ext cx="1968434" cy="1289036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31645328-1DF3-48BC-9152-6AE503BFAC5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00319" y="3072547"/>
            <a:ext cx="1046461" cy="685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9515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111</Words>
  <Application>Microsoft Office PowerPoint</Application>
  <PresentationFormat>宽屏</PresentationFormat>
  <Paragraphs>36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mx z</dc:creator>
  <cp:lastModifiedBy>mx z</cp:lastModifiedBy>
  <cp:revision>13</cp:revision>
  <dcterms:created xsi:type="dcterms:W3CDTF">2019-09-04T16:23:05Z</dcterms:created>
  <dcterms:modified xsi:type="dcterms:W3CDTF">2020-01-21T17:35:33Z</dcterms:modified>
</cp:coreProperties>
</file>