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200638"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3" d="100"/>
          <a:sy n="13" d="100"/>
        </p:scale>
        <p:origin x="150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240048" y="5302386"/>
            <a:ext cx="36720542" cy="11279752"/>
          </a:xfrm>
        </p:spPr>
        <p:txBody>
          <a:bodyPr anchor="b"/>
          <a:lstStyle>
            <a:lvl1pPr algn="ctr">
              <a:defRPr sz="28346"/>
            </a:lvl1pPr>
          </a:lstStyle>
          <a:p>
            <a:r>
              <a:rPr lang="zh-CN" altLang="en-US"/>
              <a:t>单击此处编辑母版标题样式</a:t>
            </a:r>
            <a:endParaRPr lang="en-US" dirty="0"/>
          </a:p>
        </p:txBody>
      </p:sp>
      <p:sp>
        <p:nvSpPr>
          <p:cNvPr id="3" name="Subtitle 2"/>
          <p:cNvSpPr>
            <a:spLocks noGrp="1"/>
          </p:cNvSpPr>
          <p:nvPr>
            <p:ph type="subTitle" idx="1"/>
          </p:nvPr>
        </p:nvSpPr>
        <p:spPr>
          <a:xfrm>
            <a:off x="5400080" y="17017128"/>
            <a:ext cx="32400479" cy="7822326"/>
          </a:xfrm>
        </p:spPr>
        <p:txBody>
          <a:bodyPr/>
          <a:lstStyle>
            <a:lvl1pPr marL="0" indent="0" algn="ctr">
              <a:buNone/>
              <a:defRPr sz="11338"/>
            </a:lvl1pPr>
            <a:lvl2pPr marL="2159950" indent="0" algn="ctr">
              <a:buNone/>
              <a:defRPr sz="9449"/>
            </a:lvl2pPr>
            <a:lvl3pPr marL="4319900" indent="0" algn="ctr">
              <a:buNone/>
              <a:defRPr sz="8504"/>
            </a:lvl3pPr>
            <a:lvl4pPr marL="6479850" indent="0" algn="ctr">
              <a:buNone/>
              <a:defRPr sz="7559"/>
            </a:lvl4pPr>
            <a:lvl5pPr marL="8639800" indent="0" algn="ctr">
              <a:buNone/>
              <a:defRPr sz="7559"/>
            </a:lvl5pPr>
            <a:lvl6pPr marL="10799750" indent="0" algn="ctr">
              <a:buNone/>
              <a:defRPr sz="7559"/>
            </a:lvl6pPr>
            <a:lvl7pPr marL="12959700" indent="0" algn="ctr">
              <a:buNone/>
              <a:defRPr sz="7559"/>
            </a:lvl7pPr>
            <a:lvl8pPr marL="15119650" indent="0" algn="ctr">
              <a:buNone/>
              <a:defRPr sz="7559"/>
            </a:lvl8pPr>
            <a:lvl9pPr marL="17279600" indent="0" algn="ctr">
              <a:buNone/>
              <a:defRPr sz="755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3327636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386299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9" y="1724962"/>
            <a:ext cx="9315138" cy="2745689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70046" y="1724962"/>
            <a:ext cx="27405405" cy="274568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207598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264255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47546" y="8077332"/>
            <a:ext cx="37260550" cy="13477201"/>
          </a:xfrm>
        </p:spPr>
        <p:txBody>
          <a:bodyPr anchor="b"/>
          <a:lstStyle>
            <a:lvl1pPr>
              <a:defRPr sz="28346"/>
            </a:lvl1pPr>
          </a:lstStyle>
          <a:p>
            <a:r>
              <a:rPr lang="zh-CN" altLang="en-US"/>
              <a:t>单击此处编辑母版标题样式</a:t>
            </a:r>
            <a:endParaRPr lang="en-US" dirty="0"/>
          </a:p>
        </p:txBody>
      </p:sp>
      <p:sp>
        <p:nvSpPr>
          <p:cNvPr id="3" name="Text Placeholder 2"/>
          <p:cNvSpPr>
            <a:spLocks noGrp="1"/>
          </p:cNvSpPr>
          <p:nvPr>
            <p:ph type="body" idx="1"/>
          </p:nvPr>
        </p:nvSpPr>
        <p:spPr>
          <a:xfrm>
            <a:off x="2947546" y="21682033"/>
            <a:ext cx="37260550" cy="7087342"/>
          </a:xfrm>
        </p:spPr>
        <p:txBody>
          <a:bodyPr/>
          <a:lstStyle>
            <a:lvl1pPr marL="0" indent="0">
              <a:buNone/>
              <a:defRPr sz="11338">
                <a:solidFill>
                  <a:schemeClr val="tx1"/>
                </a:solidFill>
              </a:defRPr>
            </a:lvl1pPr>
            <a:lvl2pPr marL="2159950" indent="0">
              <a:buNone/>
              <a:defRPr sz="9449">
                <a:solidFill>
                  <a:schemeClr val="tx1">
                    <a:tint val="75000"/>
                  </a:schemeClr>
                </a:solidFill>
              </a:defRPr>
            </a:lvl2pPr>
            <a:lvl3pPr marL="4319900" indent="0">
              <a:buNone/>
              <a:defRPr sz="8504">
                <a:solidFill>
                  <a:schemeClr val="tx1">
                    <a:tint val="75000"/>
                  </a:schemeClr>
                </a:solidFill>
              </a:defRPr>
            </a:lvl3pPr>
            <a:lvl4pPr marL="6479850" indent="0">
              <a:buNone/>
              <a:defRPr sz="7559">
                <a:solidFill>
                  <a:schemeClr val="tx1">
                    <a:tint val="75000"/>
                  </a:schemeClr>
                </a:solidFill>
              </a:defRPr>
            </a:lvl4pPr>
            <a:lvl5pPr marL="8639800" indent="0">
              <a:buNone/>
              <a:defRPr sz="7559">
                <a:solidFill>
                  <a:schemeClr val="tx1">
                    <a:tint val="75000"/>
                  </a:schemeClr>
                </a:solidFill>
              </a:defRPr>
            </a:lvl5pPr>
            <a:lvl6pPr marL="10799750" indent="0">
              <a:buNone/>
              <a:defRPr sz="7559">
                <a:solidFill>
                  <a:schemeClr val="tx1">
                    <a:tint val="75000"/>
                  </a:schemeClr>
                </a:solidFill>
              </a:defRPr>
            </a:lvl6pPr>
            <a:lvl7pPr marL="12959700" indent="0">
              <a:buNone/>
              <a:defRPr sz="7559">
                <a:solidFill>
                  <a:schemeClr val="tx1">
                    <a:tint val="75000"/>
                  </a:schemeClr>
                </a:solidFill>
              </a:defRPr>
            </a:lvl7pPr>
            <a:lvl8pPr marL="15119650" indent="0">
              <a:buNone/>
              <a:defRPr sz="7559">
                <a:solidFill>
                  <a:schemeClr val="tx1">
                    <a:tint val="75000"/>
                  </a:schemeClr>
                </a:solidFill>
              </a:defRPr>
            </a:lvl8pPr>
            <a:lvl9pPr marL="17279600" indent="0">
              <a:buNone/>
              <a:defRPr sz="7559">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158000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70044" y="8624810"/>
            <a:ext cx="18360271" cy="205570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1870323" y="8624810"/>
            <a:ext cx="18360271" cy="205570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355855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975671" y="1724969"/>
            <a:ext cx="37260550" cy="626236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75675" y="7942328"/>
            <a:ext cx="18275892" cy="3892412"/>
          </a:xfrm>
        </p:spPr>
        <p:txBody>
          <a:bodyPr anchor="b"/>
          <a:lstStyle>
            <a:lvl1pPr marL="0" indent="0">
              <a:buNone/>
              <a:defRPr sz="11338" b="1"/>
            </a:lvl1pPr>
            <a:lvl2pPr marL="2159950" indent="0">
              <a:buNone/>
              <a:defRPr sz="9449" b="1"/>
            </a:lvl2pPr>
            <a:lvl3pPr marL="4319900" indent="0">
              <a:buNone/>
              <a:defRPr sz="8504" b="1"/>
            </a:lvl3pPr>
            <a:lvl4pPr marL="6479850" indent="0">
              <a:buNone/>
              <a:defRPr sz="7559" b="1"/>
            </a:lvl4pPr>
            <a:lvl5pPr marL="8639800" indent="0">
              <a:buNone/>
              <a:defRPr sz="7559" b="1"/>
            </a:lvl5pPr>
            <a:lvl6pPr marL="10799750" indent="0">
              <a:buNone/>
              <a:defRPr sz="7559" b="1"/>
            </a:lvl6pPr>
            <a:lvl7pPr marL="12959700" indent="0">
              <a:buNone/>
              <a:defRPr sz="7559" b="1"/>
            </a:lvl7pPr>
            <a:lvl8pPr marL="15119650" indent="0">
              <a:buNone/>
              <a:defRPr sz="7559" b="1"/>
            </a:lvl8pPr>
            <a:lvl9pPr marL="17279600" indent="0">
              <a:buNone/>
              <a:defRPr sz="7559" b="1"/>
            </a:lvl9pPr>
          </a:lstStyle>
          <a:p>
            <a:pPr lvl="0"/>
            <a:r>
              <a:rPr lang="zh-CN" altLang="en-US"/>
              <a:t>单击此处编辑母版文本样式</a:t>
            </a:r>
          </a:p>
        </p:txBody>
      </p:sp>
      <p:sp>
        <p:nvSpPr>
          <p:cNvPr id="4" name="Content Placeholder 3"/>
          <p:cNvSpPr>
            <a:spLocks noGrp="1"/>
          </p:cNvSpPr>
          <p:nvPr>
            <p:ph sz="half" idx="2"/>
          </p:nvPr>
        </p:nvSpPr>
        <p:spPr>
          <a:xfrm>
            <a:off x="2975675" y="11834740"/>
            <a:ext cx="18275892" cy="174071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1870325" y="7942328"/>
            <a:ext cx="18365898" cy="3892412"/>
          </a:xfrm>
        </p:spPr>
        <p:txBody>
          <a:bodyPr anchor="b"/>
          <a:lstStyle>
            <a:lvl1pPr marL="0" indent="0">
              <a:buNone/>
              <a:defRPr sz="11338" b="1"/>
            </a:lvl1pPr>
            <a:lvl2pPr marL="2159950" indent="0">
              <a:buNone/>
              <a:defRPr sz="9449" b="1"/>
            </a:lvl2pPr>
            <a:lvl3pPr marL="4319900" indent="0">
              <a:buNone/>
              <a:defRPr sz="8504" b="1"/>
            </a:lvl3pPr>
            <a:lvl4pPr marL="6479850" indent="0">
              <a:buNone/>
              <a:defRPr sz="7559" b="1"/>
            </a:lvl4pPr>
            <a:lvl5pPr marL="8639800" indent="0">
              <a:buNone/>
              <a:defRPr sz="7559" b="1"/>
            </a:lvl5pPr>
            <a:lvl6pPr marL="10799750" indent="0">
              <a:buNone/>
              <a:defRPr sz="7559" b="1"/>
            </a:lvl6pPr>
            <a:lvl7pPr marL="12959700" indent="0">
              <a:buNone/>
              <a:defRPr sz="7559" b="1"/>
            </a:lvl7pPr>
            <a:lvl8pPr marL="15119650" indent="0">
              <a:buNone/>
              <a:defRPr sz="7559" b="1"/>
            </a:lvl8pPr>
            <a:lvl9pPr marL="17279600" indent="0">
              <a:buNone/>
              <a:defRPr sz="7559" b="1"/>
            </a:lvl9pPr>
          </a:lstStyle>
          <a:p>
            <a:pPr lvl="0"/>
            <a:r>
              <a:rPr lang="zh-CN" altLang="en-US"/>
              <a:t>单击此处编辑母版文本样式</a:t>
            </a:r>
          </a:p>
        </p:txBody>
      </p:sp>
      <p:sp>
        <p:nvSpPr>
          <p:cNvPr id="6" name="Content Placeholder 5"/>
          <p:cNvSpPr>
            <a:spLocks noGrp="1"/>
          </p:cNvSpPr>
          <p:nvPr>
            <p:ph sz="quarter" idx="4"/>
          </p:nvPr>
        </p:nvSpPr>
        <p:spPr>
          <a:xfrm>
            <a:off x="21870325" y="11834740"/>
            <a:ext cx="18365898" cy="174071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15726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234332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373744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975671" y="2159952"/>
            <a:ext cx="13933330" cy="7559834"/>
          </a:xfrm>
        </p:spPr>
        <p:txBody>
          <a:bodyPr anchor="b"/>
          <a:lstStyle>
            <a:lvl1pPr>
              <a:defRPr sz="15118"/>
            </a:lvl1pPr>
          </a:lstStyle>
          <a:p>
            <a:r>
              <a:rPr lang="zh-CN" altLang="en-US"/>
              <a:t>单击此处编辑母版标题样式</a:t>
            </a:r>
            <a:endParaRPr lang="en-US" dirty="0"/>
          </a:p>
        </p:txBody>
      </p:sp>
      <p:sp>
        <p:nvSpPr>
          <p:cNvPr id="3" name="Content Placeholder 2"/>
          <p:cNvSpPr>
            <a:spLocks noGrp="1"/>
          </p:cNvSpPr>
          <p:nvPr>
            <p:ph idx="1"/>
          </p:nvPr>
        </p:nvSpPr>
        <p:spPr>
          <a:xfrm>
            <a:off x="18365898" y="4664905"/>
            <a:ext cx="21870323" cy="23024494"/>
          </a:xfrm>
        </p:spPr>
        <p:txBody>
          <a:bodyPr/>
          <a:lstStyle>
            <a:lvl1pPr>
              <a:defRPr sz="15118"/>
            </a:lvl1pPr>
            <a:lvl2pPr>
              <a:defRPr sz="13228"/>
            </a:lvl2pPr>
            <a:lvl3pPr>
              <a:defRPr sz="11338"/>
            </a:lvl3pPr>
            <a:lvl4pPr>
              <a:defRPr sz="9449"/>
            </a:lvl4pPr>
            <a:lvl5pPr>
              <a:defRPr sz="9449"/>
            </a:lvl5pPr>
            <a:lvl6pPr>
              <a:defRPr sz="9449"/>
            </a:lvl6pPr>
            <a:lvl7pPr>
              <a:defRPr sz="9449"/>
            </a:lvl7pPr>
            <a:lvl8pPr>
              <a:defRPr sz="9449"/>
            </a:lvl8pPr>
            <a:lvl9pPr>
              <a:defRPr sz="944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975671" y="9719786"/>
            <a:ext cx="13933330" cy="18007107"/>
          </a:xfrm>
        </p:spPr>
        <p:txBody>
          <a:bodyPr/>
          <a:lstStyle>
            <a:lvl1pPr marL="0" indent="0">
              <a:buNone/>
              <a:defRPr sz="7559"/>
            </a:lvl1pPr>
            <a:lvl2pPr marL="2159950" indent="0">
              <a:buNone/>
              <a:defRPr sz="6614"/>
            </a:lvl2pPr>
            <a:lvl3pPr marL="4319900" indent="0">
              <a:buNone/>
              <a:defRPr sz="5669"/>
            </a:lvl3pPr>
            <a:lvl4pPr marL="6479850" indent="0">
              <a:buNone/>
              <a:defRPr sz="4724"/>
            </a:lvl4pPr>
            <a:lvl5pPr marL="8639800" indent="0">
              <a:buNone/>
              <a:defRPr sz="4724"/>
            </a:lvl5pPr>
            <a:lvl6pPr marL="10799750" indent="0">
              <a:buNone/>
              <a:defRPr sz="4724"/>
            </a:lvl6pPr>
            <a:lvl7pPr marL="12959700" indent="0">
              <a:buNone/>
              <a:defRPr sz="4724"/>
            </a:lvl7pPr>
            <a:lvl8pPr marL="15119650" indent="0">
              <a:buNone/>
              <a:defRPr sz="4724"/>
            </a:lvl8pPr>
            <a:lvl9pPr marL="17279600" indent="0">
              <a:buNone/>
              <a:defRPr sz="472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310724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975671" y="2159952"/>
            <a:ext cx="13933330" cy="7559834"/>
          </a:xfrm>
        </p:spPr>
        <p:txBody>
          <a:bodyPr anchor="b"/>
          <a:lstStyle>
            <a:lvl1pPr>
              <a:defRPr sz="1511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8365898" y="4664905"/>
            <a:ext cx="21870323" cy="23024494"/>
          </a:xfrm>
        </p:spPr>
        <p:txBody>
          <a:bodyPr anchor="t"/>
          <a:lstStyle>
            <a:lvl1pPr marL="0" indent="0">
              <a:buNone/>
              <a:defRPr sz="15118"/>
            </a:lvl1pPr>
            <a:lvl2pPr marL="2159950" indent="0">
              <a:buNone/>
              <a:defRPr sz="13228"/>
            </a:lvl2pPr>
            <a:lvl3pPr marL="4319900" indent="0">
              <a:buNone/>
              <a:defRPr sz="11338"/>
            </a:lvl3pPr>
            <a:lvl4pPr marL="6479850" indent="0">
              <a:buNone/>
              <a:defRPr sz="9449"/>
            </a:lvl4pPr>
            <a:lvl5pPr marL="8639800" indent="0">
              <a:buNone/>
              <a:defRPr sz="9449"/>
            </a:lvl5pPr>
            <a:lvl6pPr marL="10799750" indent="0">
              <a:buNone/>
              <a:defRPr sz="9449"/>
            </a:lvl6pPr>
            <a:lvl7pPr marL="12959700" indent="0">
              <a:buNone/>
              <a:defRPr sz="9449"/>
            </a:lvl7pPr>
            <a:lvl8pPr marL="15119650" indent="0">
              <a:buNone/>
              <a:defRPr sz="9449"/>
            </a:lvl8pPr>
            <a:lvl9pPr marL="17279600" indent="0">
              <a:buNone/>
              <a:defRPr sz="9449"/>
            </a:lvl9pPr>
          </a:lstStyle>
          <a:p>
            <a:r>
              <a:rPr lang="zh-CN" altLang="en-US"/>
              <a:t>单击图标添加图片</a:t>
            </a:r>
            <a:endParaRPr lang="en-US" dirty="0"/>
          </a:p>
        </p:txBody>
      </p:sp>
      <p:sp>
        <p:nvSpPr>
          <p:cNvPr id="4" name="Text Placeholder 3"/>
          <p:cNvSpPr>
            <a:spLocks noGrp="1"/>
          </p:cNvSpPr>
          <p:nvPr>
            <p:ph type="body" sz="half" idx="2"/>
          </p:nvPr>
        </p:nvSpPr>
        <p:spPr>
          <a:xfrm>
            <a:off x="2975671" y="9719786"/>
            <a:ext cx="13933330" cy="18007107"/>
          </a:xfrm>
        </p:spPr>
        <p:txBody>
          <a:bodyPr/>
          <a:lstStyle>
            <a:lvl1pPr marL="0" indent="0">
              <a:buNone/>
              <a:defRPr sz="7559"/>
            </a:lvl1pPr>
            <a:lvl2pPr marL="2159950" indent="0">
              <a:buNone/>
              <a:defRPr sz="6614"/>
            </a:lvl2pPr>
            <a:lvl3pPr marL="4319900" indent="0">
              <a:buNone/>
              <a:defRPr sz="5669"/>
            </a:lvl3pPr>
            <a:lvl4pPr marL="6479850" indent="0">
              <a:buNone/>
              <a:defRPr sz="4724"/>
            </a:lvl4pPr>
            <a:lvl5pPr marL="8639800" indent="0">
              <a:buNone/>
              <a:defRPr sz="4724"/>
            </a:lvl5pPr>
            <a:lvl6pPr marL="10799750" indent="0">
              <a:buNone/>
              <a:defRPr sz="4724"/>
            </a:lvl6pPr>
            <a:lvl7pPr marL="12959700" indent="0">
              <a:buNone/>
              <a:defRPr sz="4724"/>
            </a:lvl7pPr>
            <a:lvl8pPr marL="15119650" indent="0">
              <a:buNone/>
              <a:defRPr sz="4724"/>
            </a:lvl8pPr>
            <a:lvl9pPr marL="17279600" indent="0">
              <a:buNone/>
              <a:defRPr sz="472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13F6CB-2D08-474C-ACA3-96ECC3F0057E}" type="datetimeFigureOut">
              <a:rPr lang="zh-CN" altLang="en-US" smtClean="0"/>
              <a:t>2021/7/3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180326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724969"/>
            <a:ext cx="37260550" cy="62623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970044" y="8624810"/>
            <a:ext cx="37260550" cy="2055705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970044" y="30029347"/>
            <a:ext cx="9720144" cy="1724962"/>
          </a:xfrm>
          <a:prstGeom prst="rect">
            <a:avLst/>
          </a:prstGeom>
        </p:spPr>
        <p:txBody>
          <a:bodyPr vert="horz" lIns="91440" tIns="45720" rIns="91440" bIns="45720" rtlCol="0" anchor="ctr"/>
          <a:lstStyle>
            <a:lvl1pPr algn="l">
              <a:defRPr sz="5669">
                <a:solidFill>
                  <a:schemeClr val="tx1">
                    <a:tint val="75000"/>
                  </a:schemeClr>
                </a:solidFill>
              </a:defRPr>
            </a:lvl1pPr>
          </a:lstStyle>
          <a:p>
            <a:fld id="{0813F6CB-2D08-474C-ACA3-96ECC3F0057E}" type="datetimeFigureOut">
              <a:rPr lang="zh-CN" altLang="en-US" smtClean="0"/>
              <a:t>2021/7/3</a:t>
            </a:fld>
            <a:endParaRPr lang="zh-CN" altLang="en-US"/>
          </a:p>
        </p:txBody>
      </p:sp>
      <p:sp>
        <p:nvSpPr>
          <p:cNvPr id="5" name="Footer Placeholder 4"/>
          <p:cNvSpPr>
            <a:spLocks noGrp="1"/>
          </p:cNvSpPr>
          <p:nvPr>
            <p:ph type="ftr" sz="quarter" idx="3"/>
          </p:nvPr>
        </p:nvSpPr>
        <p:spPr>
          <a:xfrm>
            <a:off x="14310212" y="30029347"/>
            <a:ext cx="14580215" cy="1724962"/>
          </a:xfrm>
          <a:prstGeom prst="rect">
            <a:avLst/>
          </a:prstGeom>
        </p:spPr>
        <p:txBody>
          <a:bodyPr vert="horz" lIns="91440" tIns="45720" rIns="91440" bIns="45720" rtlCol="0" anchor="ctr"/>
          <a:lstStyle>
            <a:lvl1pPr algn="ctr">
              <a:defRPr sz="5669">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0510450" y="30029347"/>
            <a:ext cx="9720144" cy="1724962"/>
          </a:xfrm>
          <a:prstGeom prst="rect">
            <a:avLst/>
          </a:prstGeom>
        </p:spPr>
        <p:txBody>
          <a:bodyPr vert="horz" lIns="91440" tIns="45720" rIns="91440" bIns="45720" rtlCol="0" anchor="ctr"/>
          <a:lstStyle>
            <a:lvl1pPr algn="r">
              <a:defRPr sz="5669">
                <a:solidFill>
                  <a:schemeClr val="tx1">
                    <a:tint val="75000"/>
                  </a:schemeClr>
                </a:solidFill>
              </a:defRPr>
            </a:lvl1pPr>
          </a:lstStyle>
          <a:p>
            <a:fld id="{78D706A2-5B64-4E80-B5C3-E09E3687824A}" type="slidenum">
              <a:rPr lang="zh-CN" altLang="en-US" smtClean="0"/>
              <a:t>‹#›</a:t>
            </a:fld>
            <a:endParaRPr lang="zh-CN" altLang="en-US"/>
          </a:p>
        </p:txBody>
      </p:sp>
    </p:spTree>
    <p:extLst>
      <p:ext uri="{BB962C8B-B14F-4D97-AF65-F5344CB8AC3E}">
        <p14:creationId xmlns:p14="http://schemas.microsoft.com/office/powerpoint/2010/main" val="91678489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19900" rtl="0" eaLnBrk="1" latinLnBrk="0" hangingPunct="1">
        <a:lnSpc>
          <a:spcPct val="90000"/>
        </a:lnSpc>
        <a:spcBef>
          <a:spcPct val="0"/>
        </a:spcBef>
        <a:buNone/>
        <a:defRPr sz="20787" kern="1200">
          <a:solidFill>
            <a:schemeClr val="tx1"/>
          </a:solidFill>
          <a:latin typeface="+mj-lt"/>
          <a:ea typeface="+mj-ea"/>
          <a:cs typeface="+mj-cs"/>
        </a:defRPr>
      </a:lvl1pPr>
    </p:titleStyle>
    <p:bodyStyle>
      <a:lvl1pPr marL="1079975" indent="-1079975" algn="l" defTabSz="4319900" rtl="0" eaLnBrk="1" latinLnBrk="0" hangingPunct="1">
        <a:lnSpc>
          <a:spcPct val="90000"/>
        </a:lnSpc>
        <a:spcBef>
          <a:spcPts val="4724"/>
        </a:spcBef>
        <a:buFont typeface="Arial" panose="020B0604020202020204" pitchFamily="34" charset="0"/>
        <a:buChar char="•"/>
        <a:defRPr sz="13228" kern="1200">
          <a:solidFill>
            <a:schemeClr val="tx1"/>
          </a:solidFill>
          <a:latin typeface="+mn-lt"/>
          <a:ea typeface="+mn-ea"/>
          <a:cs typeface="+mn-cs"/>
        </a:defRPr>
      </a:lvl1pPr>
      <a:lvl2pPr marL="3239925" indent="-1079975" algn="l" defTabSz="4319900" rtl="0" eaLnBrk="1" latinLnBrk="0" hangingPunct="1">
        <a:lnSpc>
          <a:spcPct val="90000"/>
        </a:lnSpc>
        <a:spcBef>
          <a:spcPts val="2362"/>
        </a:spcBef>
        <a:buFont typeface="Arial" panose="020B0604020202020204" pitchFamily="34" charset="0"/>
        <a:buChar char="•"/>
        <a:defRPr sz="11338" kern="1200">
          <a:solidFill>
            <a:schemeClr val="tx1"/>
          </a:solidFill>
          <a:latin typeface="+mn-lt"/>
          <a:ea typeface="+mn-ea"/>
          <a:cs typeface="+mn-cs"/>
        </a:defRPr>
      </a:lvl2pPr>
      <a:lvl3pPr marL="5399875" indent="-1079975" algn="l" defTabSz="4319900" rtl="0" eaLnBrk="1" latinLnBrk="0" hangingPunct="1">
        <a:lnSpc>
          <a:spcPct val="90000"/>
        </a:lnSpc>
        <a:spcBef>
          <a:spcPts val="2362"/>
        </a:spcBef>
        <a:buFont typeface="Arial" panose="020B0604020202020204" pitchFamily="34" charset="0"/>
        <a:buChar char="•"/>
        <a:defRPr sz="9449" kern="1200">
          <a:solidFill>
            <a:schemeClr val="tx1"/>
          </a:solidFill>
          <a:latin typeface="+mn-lt"/>
          <a:ea typeface="+mn-ea"/>
          <a:cs typeface="+mn-cs"/>
        </a:defRPr>
      </a:lvl3pPr>
      <a:lvl4pPr marL="755982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4pPr>
      <a:lvl5pPr marL="971977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5pPr>
      <a:lvl6pPr marL="1187972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6pPr>
      <a:lvl7pPr marL="1403967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7pPr>
      <a:lvl8pPr marL="1619962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8pPr>
      <a:lvl9pPr marL="1835957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9pPr>
    </p:bodyStyle>
    <p:otherStyle>
      <a:defPPr>
        <a:defRPr lang="en-US"/>
      </a:defPPr>
      <a:lvl1pPr marL="0" algn="l" defTabSz="4319900" rtl="0" eaLnBrk="1" latinLnBrk="0" hangingPunct="1">
        <a:defRPr sz="8504" kern="1200">
          <a:solidFill>
            <a:schemeClr val="tx1"/>
          </a:solidFill>
          <a:latin typeface="+mn-lt"/>
          <a:ea typeface="+mn-ea"/>
          <a:cs typeface="+mn-cs"/>
        </a:defRPr>
      </a:lvl1pPr>
      <a:lvl2pPr marL="2159950" algn="l" defTabSz="4319900" rtl="0" eaLnBrk="1" latinLnBrk="0" hangingPunct="1">
        <a:defRPr sz="8504" kern="1200">
          <a:solidFill>
            <a:schemeClr val="tx1"/>
          </a:solidFill>
          <a:latin typeface="+mn-lt"/>
          <a:ea typeface="+mn-ea"/>
          <a:cs typeface="+mn-cs"/>
        </a:defRPr>
      </a:lvl2pPr>
      <a:lvl3pPr marL="4319900" algn="l" defTabSz="4319900" rtl="0" eaLnBrk="1" latinLnBrk="0" hangingPunct="1">
        <a:defRPr sz="8504" kern="1200">
          <a:solidFill>
            <a:schemeClr val="tx1"/>
          </a:solidFill>
          <a:latin typeface="+mn-lt"/>
          <a:ea typeface="+mn-ea"/>
          <a:cs typeface="+mn-cs"/>
        </a:defRPr>
      </a:lvl3pPr>
      <a:lvl4pPr marL="6479850" algn="l" defTabSz="4319900" rtl="0" eaLnBrk="1" latinLnBrk="0" hangingPunct="1">
        <a:defRPr sz="8504" kern="1200">
          <a:solidFill>
            <a:schemeClr val="tx1"/>
          </a:solidFill>
          <a:latin typeface="+mn-lt"/>
          <a:ea typeface="+mn-ea"/>
          <a:cs typeface="+mn-cs"/>
        </a:defRPr>
      </a:lvl4pPr>
      <a:lvl5pPr marL="8639800" algn="l" defTabSz="4319900" rtl="0" eaLnBrk="1" latinLnBrk="0" hangingPunct="1">
        <a:defRPr sz="8504" kern="1200">
          <a:solidFill>
            <a:schemeClr val="tx1"/>
          </a:solidFill>
          <a:latin typeface="+mn-lt"/>
          <a:ea typeface="+mn-ea"/>
          <a:cs typeface="+mn-cs"/>
        </a:defRPr>
      </a:lvl5pPr>
      <a:lvl6pPr marL="10799750" algn="l" defTabSz="4319900" rtl="0" eaLnBrk="1" latinLnBrk="0" hangingPunct="1">
        <a:defRPr sz="8504" kern="1200">
          <a:solidFill>
            <a:schemeClr val="tx1"/>
          </a:solidFill>
          <a:latin typeface="+mn-lt"/>
          <a:ea typeface="+mn-ea"/>
          <a:cs typeface="+mn-cs"/>
        </a:defRPr>
      </a:lvl6pPr>
      <a:lvl7pPr marL="12959700" algn="l" defTabSz="4319900" rtl="0" eaLnBrk="1" latinLnBrk="0" hangingPunct="1">
        <a:defRPr sz="8504" kern="1200">
          <a:solidFill>
            <a:schemeClr val="tx1"/>
          </a:solidFill>
          <a:latin typeface="+mn-lt"/>
          <a:ea typeface="+mn-ea"/>
          <a:cs typeface="+mn-cs"/>
        </a:defRPr>
      </a:lvl7pPr>
      <a:lvl8pPr marL="15119650" algn="l" defTabSz="4319900" rtl="0" eaLnBrk="1" latinLnBrk="0" hangingPunct="1">
        <a:defRPr sz="8504" kern="1200">
          <a:solidFill>
            <a:schemeClr val="tx1"/>
          </a:solidFill>
          <a:latin typeface="+mn-lt"/>
          <a:ea typeface="+mn-ea"/>
          <a:cs typeface="+mn-cs"/>
        </a:defRPr>
      </a:lvl8pPr>
      <a:lvl9pPr marL="17279600" algn="l" defTabSz="4319900" rtl="0" eaLnBrk="1" latinLnBrk="0" hangingPunct="1">
        <a:defRPr sz="85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1" name="矩形: 圆角 20">
            <a:extLst>
              <a:ext uri="{FF2B5EF4-FFF2-40B4-BE49-F238E27FC236}">
                <a16:creationId xmlns:a16="http://schemas.microsoft.com/office/drawing/2014/main" id="{9C979215-4DC4-4AEC-B083-BF2A29981F3F}"/>
              </a:ext>
            </a:extLst>
          </p:cNvPr>
          <p:cNvSpPr/>
          <p:nvPr/>
        </p:nvSpPr>
        <p:spPr>
          <a:xfrm>
            <a:off x="2651760" y="16931164"/>
            <a:ext cx="10917884" cy="1446323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800" b="1" dirty="0">
                <a:solidFill>
                  <a:schemeClr val="bg1"/>
                </a:solidFill>
              </a:rPr>
              <a:t>Introduction</a:t>
            </a:r>
          </a:p>
          <a:p>
            <a:r>
              <a:rPr lang="en-US" altLang="zh-CN" sz="3200" dirty="0">
                <a:solidFill>
                  <a:schemeClr val="bg1"/>
                </a:solidFill>
              </a:rPr>
              <a:t>Paraphrase: a pair of sentences with similar meaning, but different wording.</a:t>
            </a:r>
          </a:p>
          <a:p>
            <a:endParaRPr lang="en-US" altLang="zh-CN" sz="3200" dirty="0">
              <a:solidFill>
                <a:schemeClr val="bg1"/>
              </a:solidFill>
            </a:endParaRPr>
          </a:p>
          <a:p>
            <a:r>
              <a:rPr lang="en-US" altLang="zh-CN" sz="3200" dirty="0">
                <a:solidFill>
                  <a:schemeClr val="bg1"/>
                </a:solidFill>
              </a:rPr>
              <a:t>Two kinds of underlying semantics:</a:t>
            </a:r>
          </a:p>
          <a:p>
            <a:r>
              <a:rPr lang="en-US" altLang="zh-CN" sz="3200" dirty="0">
                <a:solidFill>
                  <a:schemeClr val="bg1"/>
                </a:solidFill>
              </a:rPr>
              <a:t>	1. Word set</a:t>
            </a:r>
          </a:p>
          <a:p>
            <a:r>
              <a:rPr lang="en-US" altLang="zh-CN" sz="3200" dirty="0">
                <a:solidFill>
                  <a:schemeClr val="bg1"/>
                </a:solidFill>
              </a:rPr>
              <a:t>	2. The translation in another language</a:t>
            </a:r>
          </a:p>
          <a:p>
            <a:endParaRPr lang="en-US" altLang="zh-CN" sz="3200" dirty="0">
              <a:solidFill>
                <a:schemeClr val="bg1"/>
              </a:solidFill>
            </a:endParaRPr>
          </a:p>
          <a:p>
            <a:endParaRPr lang="en-US" altLang="zh-CN" sz="3200" dirty="0">
              <a:solidFill>
                <a:schemeClr val="bg1"/>
              </a:solidFill>
            </a:endParaRPr>
          </a:p>
          <a:p>
            <a:endParaRPr lang="en-US" altLang="zh-CN" sz="3200" dirty="0">
              <a:solidFill>
                <a:schemeClr val="bg1"/>
              </a:solidFill>
            </a:endParaRPr>
          </a:p>
          <a:p>
            <a:endParaRPr lang="en-US" altLang="zh-CN" sz="3200" dirty="0">
              <a:solidFill>
                <a:schemeClr val="bg1"/>
              </a:solidFill>
            </a:endParaRPr>
          </a:p>
          <a:p>
            <a:endParaRPr lang="en-US" altLang="zh-CN" sz="3200" dirty="0">
              <a:solidFill>
                <a:schemeClr val="bg1"/>
              </a:solidFill>
            </a:endParaRPr>
          </a:p>
          <a:p>
            <a:endParaRPr lang="en-US" altLang="zh-CN" sz="3200" dirty="0">
              <a:solidFill>
                <a:schemeClr val="bg1"/>
              </a:solidFill>
            </a:endParaRPr>
          </a:p>
          <a:p>
            <a:endParaRPr lang="en-US" altLang="zh-CN" sz="3200" dirty="0">
              <a:solidFill>
                <a:schemeClr val="bg1"/>
              </a:solidFill>
            </a:endParaRPr>
          </a:p>
          <a:p>
            <a:endParaRPr lang="en-US" altLang="zh-CN" sz="3200" dirty="0">
              <a:solidFill>
                <a:schemeClr val="bg1"/>
              </a:solidFill>
            </a:endParaRPr>
          </a:p>
          <a:p>
            <a:r>
              <a:rPr lang="en-US" altLang="zh-CN" sz="3200" dirty="0">
                <a:solidFill>
                  <a:schemeClr val="bg1"/>
                </a:solidFill>
              </a:rPr>
              <a:t>How to generate </a:t>
            </a:r>
            <a:r>
              <a:rPr lang="en-US" altLang="zh-CN" sz="3200" dirty="0" err="1">
                <a:solidFill>
                  <a:schemeClr val="bg1"/>
                </a:solidFill>
              </a:rPr>
              <a:t>parpahrase</a:t>
            </a:r>
            <a:r>
              <a:rPr lang="en-US" altLang="zh-CN" sz="3200" dirty="0">
                <a:solidFill>
                  <a:schemeClr val="bg1"/>
                </a:solidFill>
              </a:rPr>
              <a:t>:</a:t>
            </a:r>
          </a:p>
          <a:p>
            <a:r>
              <a:rPr lang="en-US" altLang="zh-CN" sz="3200" b="1" dirty="0">
                <a:solidFill>
                  <a:schemeClr val="bg1"/>
                </a:solidFill>
              </a:rPr>
              <a:t>Step 1. 	</a:t>
            </a:r>
            <a:r>
              <a:rPr lang="en-US" altLang="zh-CN" sz="3200" dirty="0">
                <a:solidFill>
                  <a:schemeClr val="bg1"/>
                </a:solidFill>
              </a:rPr>
              <a:t>Generate a word set from the input</a:t>
            </a:r>
          </a:p>
          <a:p>
            <a:r>
              <a:rPr lang="en-US" altLang="zh-CN" sz="3200" b="1" dirty="0">
                <a:solidFill>
                  <a:schemeClr val="bg1"/>
                </a:solidFill>
              </a:rPr>
              <a:t>Step 2.</a:t>
            </a:r>
            <a:r>
              <a:rPr lang="en-US" altLang="zh-CN" sz="3200" dirty="0">
                <a:solidFill>
                  <a:schemeClr val="bg1"/>
                </a:solidFill>
              </a:rPr>
              <a:t> 	Translate the input into another language</a:t>
            </a:r>
          </a:p>
          <a:p>
            <a:r>
              <a:rPr lang="en-US" altLang="zh-CN" sz="3200" b="1" dirty="0">
                <a:solidFill>
                  <a:schemeClr val="bg1"/>
                </a:solidFill>
              </a:rPr>
              <a:t>Step 3.	</a:t>
            </a:r>
            <a:r>
              <a:rPr lang="en-US" altLang="zh-CN" sz="3200" dirty="0">
                <a:solidFill>
                  <a:schemeClr val="bg1"/>
                </a:solidFill>
              </a:rPr>
              <a:t>Generate paraphrase through the word set and the translation with a hybrid decoder</a:t>
            </a:r>
          </a:p>
          <a:p>
            <a:endParaRPr lang="en-US" altLang="zh-CN" sz="3200" dirty="0">
              <a:solidFill>
                <a:schemeClr val="bg1"/>
              </a:solidFill>
            </a:endParaRPr>
          </a:p>
          <a:p>
            <a:r>
              <a:rPr lang="en-US" altLang="zh-CN" sz="3200" dirty="0">
                <a:solidFill>
                  <a:schemeClr val="bg1"/>
                </a:solidFill>
              </a:rPr>
              <a:t>Data Augmentation For NMT (English -- X)</a:t>
            </a:r>
          </a:p>
          <a:p>
            <a:r>
              <a:rPr lang="en-US" altLang="zh-CN" sz="3200" b="1" dirty="0">
                <a:solidFill>
                  <a:schemeClr val="bg1"/>
                </a:solidFill>
              </a:rPr>
              <a:t>Step 1. 	</a:t>
            </a:r>
            <a:r>
              <a:rPr lang="en-US" altLang="zh-CN" sz="3200" dirty="0">
                <a:solidFill>
                  <a:schemeClr val="bg1"/>
                </a:solidFill>
              </a:rPr>
              <a:t>Extract English sentences from the training pairs</a:t>
            </a:r>
            <a:endParaRPr lang="en-US" altLang="zh-CN" sz="3200" b="1" dirty="0">
              <a:solidFill>
                <a:schemeClr val="bg1"/>
              </a:solidFill>
            </a:endParaRPr>
          </a:p>
          <a:p>
            <a:r>
              <a:rPr lang="en-US" altLang="zh-CN" sz="3200" b="1" dirty="0">
                <a:solidFill>
                  <a:schemeClr val="bg1"/>
                </a:solidFill>
              </a:rPr>
              <a:t>Step 2.	</a:t>
            </a:r>
            <a:r>
              <a:rPr lang="en-US" altLang="zh-CN" sz="3200" dirty="0">
                <a:solidFill>
                  <a:schemeClr val="bg1"/>
                </a:solidFill>
              </a:rPr>
              <a:t>Generate paraphrase For English sentences</a:t>
            </a:r>
          </a:p>
          <a:p>
            <a:r>
              <a:rPr lang="en-US" altLang="zh-CN" sz="3200" b="1" dirty="0">
                <a:solidFill>
                  <a:schemeClr val="bg1"/>
                </a:solidFill>
              </a:rPr>
              <a:t>Step 3.	</a:t>
            </a:r>
            <a:r>
              <a:rPr lang="en-US" altLang="zh-CN" sz="3200" dirty="0">
                <a:solidFill>
                  <a:schemeClr val="bg1"/>
                </a:solidFill>
              </a:rPr>
              <a:t>Combine the paraphrase and the X language from the original training pair to get new training pairs</a:t>
            </a:r>
          </a:p>
        </p:txBody>
      </p:sp>
      <p:sp>
        <p:nvSpPr>
          <p:cNvPr id="4" name="文本框 3">
            <a:extLst>
              <a:ext uri="{FF2B5EF4-FFF2-40B4-BE49-F238E27FC236}">
                <a16:creationId xmlns:a16="http://schemas.microsoft.com/office/drawing/2014/main" id="{4F44A000-3D7D-4B6E-8DE5-B8CC865B3A5B}"/>
              </a:ext>
            </a:extLst>
          </p:cNvPr>
          <p:cNvSpPr txBox="1"/>
          <p:nvPr/>
        </p:nvSpPr>
        <p:spPr>
          <a:xfrm>
            <a:off x="2651760" y="2194560"/>
            <a:ext cx="28529280" cy="2554545"/>
          </a:xfrm>
          <a:prstGeom prst="rect">
            <a:avLst/>
          </a:prstGeom>
          <a:noFill/>
        </p:spPr>
        <p:txBody>
          <a:bodyPr wrap="square" rtlCol="0">
            <a:spAutoFit/>
          </a:bodyPr>
          <a:lstStyle/>
          <a:p>
            <a:r>
              <a:rPr lang="en-US" altLang="zh-CN" sz="8000" b="1" dirty="0">
                <a:solidFill>
                  <a:schemeClr val="bg1"/>
                </a:solidFill>
              </a:rPr>
              <a:t>Automatically Paraphrasing via Sentence Reconstruction and Round-trip Translation</a:t>
            </a:r>
            <a:endParaRPr lang="zh-CN" altLang="en-US" sz="8000" b="1" dirty="0">
              <a:solidFill>
                <a:schemeClr val="bg1"/>
              </a:solidFill>
            </a:endParaRPr>
          </a:p>
        </p:txBody>
      </p:sp>
      <p:pic>
        <p:nvPicPr>
          <p:cNvPr id="1026" name="Picture 2">
            <a:extLst>
              <a:ext uri="{FF2B5EF4-FFF2-40B4-BE49-F238E27FC236}">
                <a16:creationId xmlns:a16="http://schemas.microsoft.com/office/drawing/2014/main" id="{B090C16C-380E-4BE9-B508-F3D5D9382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659" y="2150424"/>
            <a:ext cx="7431920" cy="2845364"/>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A4A0659E-A920-41F5-8C0C-4BCFDA297021}"/>
              </a:ext>
            </a:extLst>
          </p:cNvPr>
          <p:cNvPicPr>
            <a:picLocks noChangeAspect="1"/>
          </p:cNvPicPr>
          <p:nvPr/>
        </p:nvPicPr>
        <p:blipFill>
          <a:blip r:embed="rId3"/>
          <a:stretch>
            <a:fillRect/>
          </a:stretch>
        </p:blipFill>
        <p:spPr>
          <a:xfrm>
            <a:off x="15399209" y="8001397"/>
            <a:ext cx="13998751" cy="9032644"/>
          </a:xfrm>
          <a:prstGeom prst="rect">
            <a:avLst/>
          </a:prstGeom>
        </p:spPr>
      </p:pic>
      <p:sp>
        <p:nvSpPr>
          <p:cNvPr id="10" name="矩形: 圆角 9">
            <a:extLst>
              <a:ext uri="{FF2B5EF4-FFF2-40B4-BE49-F238E27FC236}">
                <a16:creationId xmlns:a16="http://schemas.microsoft.com/office/drawing/2014/main" id="{3F0A2C5F-331F-4763-A138-B8AF8C81EA05}"/>
              </a:ext>
            </a:extLst>
          </p:cNvPr>
          <p:cNvSpPr/>
          <p:nvPr/>
        </p:nvSpPr>
        <p:spPr>
          <a:xfrm>
            <a:off x="2651760" y="6524069"/>
            <a:ext cx="10917884" cy="9112171"/>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800" b="1" dirty="0">
                <a:solidFill>
                  <a:schemeClr val="bg1"/>
                </a:solidFill>
              </a:rPr>
              <a:t>Abstract</a:t>
            </a:r>
          </a:p>
          <a:p>
            <a:r>
              <a:rPr lang="en-US" altLang="zh-CN" sz="3200" dirty="0">
                <a:solidFill>
                  <a:schemeClr val="bg1"/>
                </a:solidFill>
              </a:rPr>
              <a:t>Paraphrase generation plays key roles in NLP tasks such as question answering, machine translation, and information retrieval. In this paper, we propose a novel framework for paraphrase generation. It simultaneously decodes the output sentence using a pretrained </a:t>
            </a:r>
            <a:r>
              <a:rPr lang="en-US" altLang="zh-CN" sz="3200" dirty="0" err="1">
                <a:solidFill>
                  <a:schemeClr val="bg1"/>
                </a:solidFill>
              </a:rPr>
              <a:t>wordset</a:t>
            </a:r>
            <a:r>
              <a:rPr lang="en-US" altLang="zh-CN" sz="3200" dirty="0">
                <a:solidFill>
                  <a:schemeClr val="bg1"/>
                </a:solidFill>
              </a:rPr>
              <a:t>-to-sequence model and a round-trip translation model. We evaluate this framework on Quora, </a:t>
            </a:r>
            <a:r>
              <a:rPr lang="en-US" altLang="zh-CN" sz="3200" dirty="0" err="1">
                <a:solidFill>
                  <a:schemeClr val="bg1"/>
                </a:solidFill>
              </a:rPr>
              <a:t>WikiAnswers</a:t>
            </a:r>
            <a:r>
              <a:rPr lang="en-US" altLang="zh-CN" sz="3200" dirty="0">
                <a:solidFill>
                  <a:schemeClr val="bg1"/>
                </a:solidFill>
              </a:rPr>
              <a:t>, MSCOCO and Twitter, and show its advantage over previous state-of-the-art unsupervised methods and distantly-supervised methods by significant margins on all datasets. For Quora and </a:t>
            </a:r>
            <a:r>
              <a:rPr lang="en-US" altLang="zh-CN" sz="3200" dirty="0" err="1">
                <a:solidFill>
                  <a:schemeClr val="bg1"/>
                </a:solidFill>
              </a:rPr>
              <a:t>WikiAnswers</a:t>
            </a:r>
            <a:r>
              <a:rPr lang="en-US" altLang="zh-CN" sz="3200" dirty="0">
                <a:solidFill>
                  <a:schemeClr val="bg1"/>
                </a:solidFill>
              </a:rPr>
              <a:t>, our framework even performs better than some strongly supervised methods with domain adaptation. Further, we show that the generated paraphrases can be used to augment the training data for machine translation to achieve substantial improvements.</a:t>
            </a:r>
            <a:endParaRPr lang="zh-CN" altLang="en-US" sz="3200" dirty="0">
              <a:solidFill>
                <a:schemeClr val="bg1"/>
              </a:solidFill>
            </a:endParaRPr>
          </a:p>
        </p:txBody>
      </p:sp>
      <p:sp>
        <p:nvSpPr>
          <p:cNvPr id="11" name="文本框 10">
            <a:extLst>
              <a:ext uri="{FF2B5EF4-FFF2-40B4-BE49-F238E27FC236}">
                <a16:creationId xmlns:a16="http://schemas.microsoft.com/office/drawing/2014/main" id="{4E08EF9B-A789-47A4-BD42-288C16BA9775}"/>
              </a:ext>
            </a:extLst>
          </p:cNvPr>
          <p:cNvSpPr txBox="1"/>
          <p:nvPr/>
        </p:nvSpPr>
        <p:spPr>
          <a:xfrm>
            <a:off x="2651760" y="4749105"/>
            <a:ext cx="16736954" cy="1477328"/>
          </a:xfrm>
          <a:prstGeom prst="rect">
            <a:avLst/>
          </a:prstGeom>
          <a:noFill/>
        </p:spPr>
        <p:txBody>
          <a:bodyPr wrap="none" rtlCol="0">
            <a:spAutoFit/>
          </a:bodyPr>
          <a:lstStyle/>
          <a:p>
            <a:r>
              <a:rPr lang="en-US" altLang="zh-CN" sz="3000" dirty="0" err="1">
                <a:solidFill>
                  <a:schemeClr val="bg1"/>
                </a:solidFill>
              </a:rPr>
              <a:t>Zilu</a:t>
            </a:r>
            <a:r>
              <a:rPr lang="en-US" altLang="zh-CN" sz="3000" dirty="0">
                <a:solidFill>
                  <a:schemeClr val="bg1"/>
                </a:solidFill>
              </a:rPr>
              <a:t> Guo</a:t>
            </a:r>
            <a:r>
              <a:rPr lang="en-US" altLang="zh-CN" sz="3000" baseline="30000" dirty="0">
                <a:solidFill>
                  <a:schemeClr val="bg1"/>
                </a:solidFill>
              </a:rPr>
              <a:t>1</a:t>
            </a:r>
            <a:r>
              <a:rPr lang="en-US" altLang="zh-CN" sz="3000" dirty="0">
                <a:solidFill>
                  <a:schemeClr val="bg1"/>
                </a:solidFill>
              </a:rPr>
              <a:t>, </a:t>
            </a:r>
            <a:r>
              <a:rPr lang="en-US" altLang="zh-CN" sz="3000" dirty="0" err="1">
                <a:solidFill>
                  <a:schemeClr val="bg1"/>
                </a:solidFill>
              </a:rPr>
              <a:t>Zhongqiang</a:t>
            </a:r>
            <a:r>
              <a:rPr lang="en-US" altLang="zh-CN" sz="3000" dirty="0">
                <a:solidFill>
                  <a:schemeClr val="bg1"/>
                </a:solidFill>
              </a:rPr>
              <a:t> Huang</a:t>
            </a:r>
            <a:r>
              <a:rPr lang="en-US" altLang="zh-CN" sz="3000" baseline="30000" dirty="0">
                <a:solidFill>
                  <a:schemeClr val="bg1"/>
                </a:solidFill>
              </a:rPr>
              <a:t>2</a:t>
            </a:r>
            <a:r>
              <a:rPr lang="en-US" altLang="zh-CN" sz="3000" dirty="0">
                <a:solidFill>
                  <a:schemeClr val="bg1"/>
                </a:solidFill>
              </a:rPr>
              <a:t>, Kenny Q. Zhu</a:t>
            </a:r>
            <a:r>
              <a:rPr lang="en-US" altLang="zh-CN" sz="3000" baseline="30000" dirty="0">
                <a:solidFill>
                  <a:schemeClr val="bg1"/>
                </a:solidFill>
              </a:rPr>
              <a:t>1</a:t>
            </a:r>
            <a:r>
              <a:rPr lang="en-US" altLang="zh-CN" sz="3000" dirty="0">
                <a:solidFill>
                  <a:schemeClr val="bg1"/>
                </a:solidFill>
              </a:rPr>
              <a:t>, </a:t>
            </a:r>
            <a:r>
              <a:rPr lang="en-US" altLang="zh-CN" sz="3000" dirty="0" err="1">
                <a:solidFill>
                  <a:schemeClr val="bg1"/>
                </a:solidFill>
              </a:rPr>
              <a:t>Guandan</a:t>
            </a:r>
            <a:r>
              <a:rPr lang="en-US" altLang="zh-CN" sz="3000" dirty="0">
                <a:solidFill>
                  <a:schemeClr val="bg1"/>
                </a:solidFill>
              </a:rPr>
              <a:t> Chen</a:t>
            </a:r>
            <a:r>
              <a:rPr lang="en-US" altLang="zh-CN" sz="3000" baseline="30000" dirty="0">
                <a:solidFill>
                  <a:schemeClr val="bg1"/>
                </a:solidFill>
              </a:rPr>
              <a:t>2</a:t>
            </a:r>
            <a:r>
              <a:rPr lang="en-US" altLang="zh-CN" sz="3000" dirty="0">
                <a:solidFill>
                  <a:schemeClr val="bg1"/>
                </a:solidFill>
              </a:rPr>
              <a:t>, </a:t>
            </a:r>
            <a:r>
              <a:rPr lang="en-US" altLang="zh-CN" sz="3000" dirty="0" err="1">
                <a:solidFill>
                  <a:schemeClr val="bg1"/>
                </a:solidFill>
              </a:rPr>
              <a:t>Kaibo</a:t>
            </a:r>
            <a:r>
              <a:rPr lang="en-US" altLang="zh-CN" sz="3000" dirty="0">
                <a:solidFill>
                  <a:schemeClr val="bg1"/>
                </a:solidFill>
              </a:rPr>
              <a:t> Zhang</a:t>
            </a:r>
            <a:r>
              <a:rPr lang="en-US" altLang="zh-CN" sz="3000" baseline="30000" dirty="0">
                <a:solidFill>
                  <a:schemeClr val="bg1"/>
                </a:solidFill>
              </a:rPr>
              <a:t>2</a:t>
            </a:r>
            <a:r>
              <a:rPr lang="en-US" altLang="zh-CN" sz="3000" dirty="0">
                <a:solidFill>
                  <a:schemeClr val="bg1"/>
                </a:solidFill>
              </a:rPr>
              <a:t>, Boxing Chen</a:t>
            </a:r>
            <a:r>
              <a:rPr lang="en-US" altLang="zh-CN" sz="3000" baseline="30000" dirty="0">
                <a:solidFill>
                  <a:schemeClr val="bg1"/>
                </a:solidFill>
              </a:rPr>
              <a:t>2</a:t>
            </a:r>
            <a:r>
              <a:rPr lang="en-US" altLang="zh-CN" sz="3000" dirty="0">
                <a:solidFill>
                  <a:schemeClr val="bg1"/>
                </a:solidFill>
              </a:rPr>
              <a:t> and Fei Huang</a:t>
            </a:r>
            <a:r>
              <a:rPr lang="en-US" altLang="zh-CN" sz="3000" baseline="30000" dirty="0">
                <a:solidFill>
                  <a:schemeClr val="bg1"/>
                </a:solidFill>
              </a:rPr>
              <a:t>2</a:t>
            </a:r>
          </a:p>
          <a:p>
            <a:r>
              <a:rPr lang="en-US" altLang="zh-CN" sz="3000" baseline="30000" dirty="0">
                <a:solidFill>
                  <a:schemeClr val="bg1"/>
                </a:solidFill>
              </a:rPr>
              <a:t>1 </a:t>
            </a:r>
            <a:r>
              <a:rPr lang="en-US" altLang="zh-CN" sz="3000" dirty="0">
                <a:solidFill>
                  <a:schemeClr val="bg1"/>
                </a:solidFill>
              </a:rPr>
              <a:t>Shanghai Jiao Tong University</a:t>
            </a:r>
            <a:endParaRPr lang="en-US" altLang="zh-CN" sz="3000" baseline="30000" dirty="0">
              <a:solidFill>
                <a:schemeClr val="bg1"/>
              </a:solidFill>
            </a:endParaRPr>
          </a:p>
          <a:p>
            <a:r>
              <a:rPr lang="en-US" altLang="zh-CN" sz="3000" baseline="30000" dirty="0">
                <a:solidFill>
                  <a:schemeClr val="bg1"/>
                </a:solidFill>
              </a:rPr>
              <a:t>2 </a:t>
            </a:r>
            <a:r>
              <a:rPr lang="en-US" altLang="zh-CN" sz="3000" dirty="0">
                <a:solidFill>
                  <a:schemeClr val="bg1"/>
                </a:solidFill>
              </a:rPr>
              <a:t>Alibaba Damo Academy</a:t>
            </a:r>
            <a:endParaRPr lang="zh-CN" altLang="en-US" sz="3000" dirty="0">
              <a:solidFill>
                <a:schemeClr val="bg1"/>
              </a:solidFill>
            </a:endParaRPr>
          </a:p>
        </p:txBody>
      </p:sp>
      <p:sp>
        <p:nvSpPr>
          <p:cNvPr id="13" name="矩形: 圆角 12">
            <a:extLst>
              <a:ext uri="{FF2B5EF4-FFF2-40B4-BE49-F238E27FC236}">
                <a16:creationId xmlns:a16="http://schemas.microsoft.com/office/drawing/2014/main" id="{0BF02F22-E787-4E8F-87BC-4C2833C8985C}"/>
              </a:ext>
            </a:extLst>
          </p:cNvPr>
          <p:cNvSpPr/>
          <p:nvPr/>
        </p:nvSpPr>
        <p:spPr>
          <a:xfrm>
            <a:off x="14601100" y="6524068"/>
            <a:ext cx="26958380" cy="12038251"/>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800" b="1" dirty="0">
                <a:solidFill>
                  <a:schemeClr val="bg1"/>
                </a:solidFill>
              </a:rPr>
              <a:t>Approach</a:t>
            </a:r>
          </a:p>
          <a:p>
            <a:endParaRPr lang="en-US" altLang="zh-CN" sz="3600" dirty="0">
              <a:solidFill>
                <a:schemeClr val="bg1"/>
              </a:solidFill>
            </a:endParaRPr>
          </a:p>
        </p:txBody>
      </p:sp>
      <p:pic>
        <p:nvPicPr>
          <p:cNvPr id="16" name="图片 15">
            <a:extLst>
              <a:ext uri="{FF2B5EF4-FFF2-40B4-BE49-F238E27FC236}">
                <a16:creationId xmlns:a16="http://schemas.microsoft.com/office/drawing/2014/main" id="{610F9C1B-3AFF-4881-AA0B-9ED17DD56675}"/>
              </a:ext>
            </a:extLst>
          </p:cNvPr>
          <p:cNvPicPr>
            <a:picLocks noChangeAspect="1"/>
          </p:cNvPicPr>
          <p:nvPr/>
        </p:nvPicPr>
        <p:blipFill>
          <a:blip r:embed="rId4"/>
          <a:stretch>
            <a:fillRect/>
          </a:stretch>
        </p:blipFill>
        <p:spPr>
          <a:xfrm>
            <a:off x="4743767" y="21487547"/>
            <a:ext cx="6664472" cy="2372956"/>
          </a:xfrm>
          <a:prstGeom prst="rect">
            <a:avLst/>
          </a:prstGeom>
        </p:spPr>
      </p:pic>
      <p:sp>
        <p:nvSpPr>
          <p:cNvPr id="17" name="文本框 16">
            <a:extLst>
              <a:ext uri="{FF2B5EF4-FFF2-40B4-BE49-F238E27FC236}">
                <a16:creationId xmlns:a16="http://schemas.microsoft.com/office/drawing/2014/main" id="{EC9B9030-04E7-44A9-B1B7-DB2965766D49}"/>
              </a:ext>
            </a:extLst>
          </p:cNvPr>
          <p:cNvSpPr txBox="1"/>
          <p:nvPr/>
        </p:nvSpPr>
        <p:spPr>
          <a:xfrm>
            <a:off x="4304103" y="24008597"/>
            <a:ext cx="7868438" cy="584775"/>
          </a:xfrm>
          <a:prstGeom prst="rect">
            <a:avLst/>
          </a:prstGeom>
          <a:noFill/>
        </p:spPr>
        <p:txBody>
          <a:bodyPr wrap="square" rtlCol="0">
            <a:spAutoFit/>
          </a:bodyPr>
          <a:lstStyle/>
          <a:p>
            <a:r>
              <a:rPr lang="en-US" altLang="zh-CN" sz="3200" b="1" dirty="0">
                <a:solidFill>
                  <a:schemeClr val="bg1"/>
                </a:solidFill>
              </a:rPr>
              <a:t>Table 1.</a:t>
            </a:r>
            <a:r>
              <a:rPr lang="en-US" altLang="zh-CN" sz="3200" dirty="0">
                <a:solidFill>
                  <a:schemeClr val="bg1"/>
                </a:solidFill>
              </a:rPr>
              <a:t> Paraphrases formed from a word set.</a:t>
            </a:r>
            <a:endParaRPr lang="zh-CN" altLang="en-US" sz="3200" dirty="0">
              <a:solidFill>
                <a:schemeClr val="bg1"/>
              </a:solidFill>
            </a:endParaRPr>
          </a:p>
        </p:txBody>
      </p:sp>
      <p:pic>
        <p:nvPicPr>
          <p:cNvPr id="19" name="图片 18">
            <a:extLst>
              <a:ext uri="{FF2B5EF4-FFF2-40B4-BE49-F238E27FC236}">
                <a16:creationId xmlns:a16="http://schemas.microsoft.com/office/drawing/2014/main" id="{419AC017-FF45-4AB7-B07C-F49348B491C9}"/>
              </a:ext>
            </a:extLst>
          </p:cNvPr>
          <p:cNvPicPr>
            <a:picLocks noChangeAspect="1"/>
          </p:cNvPicPr>
          <p:nvPr/>
        </p:nvPicPr>
        <p:blipFill>
          <a:blip r:embed="rId5"/>
          <a:stretch>
            <a:fillRect/>
          </a:stretch>
        </p:blipFill>
        <p:spPr>
          <a:xfrm>
            <a:off x="20692887" y="21071002"/>
            <a:ext cx="12743991" cy="8808347"/>
          </a:xfrm>
          <a:prstGeom prst="rect">
            <a:avLst/>
          </a:prstGeom>
        </p:spPr>
      </p:pic>
      <p:sp>
        <p:nvSpPr>
          <p:cNvPr id="23" name="文本框 22">
            <a:extLst>
              <a:ext uri="{FF2B5EF4-FFF2-40B4-BE49-F238E27FC236}">
                <a16:creationId xmlns:a16="http://schemas.microsoft.com/office/drawing/2014/main" id="{1723A37C-4594-40B5-8DF3-BDCC3797A873}"/>
              </a:ext>
            </a:extLst>
          </p:cNvPr>
          <p:cNvSpPr txBox="1"/>
          <p:nvPr/>
        </p:nvSpPr>
        <p:spPr>
          <a:xfrm>
            <a:off x="19090448" y="17331676"/>
            <a:ext cx="6616272" cy="584775"/>
          </a:xfrm>
          <a:prstGeom prst="rect">
            <a:avLst/>
          </a:prstGeom>
          <a:noFill/>
        </p:spPr>
        <p:txBody>
          <a:bodyPr wrap="square" rtlCol="0">
            <a:spAutoFit/>
          </a:bodyPr>
          <a:lstStyle/>
          <a:p>
            <a:r>
              <a:rPr lang="en-US" altLang="zh-CN" sz="3200" b="1" dirty="0">
                <a:solidFill>
                  <a:schemeClr val="bg1"/>
                </a:solidFill>
              </a:rPr>
              <a:t>Figure 1.</a:t>
            </a:r>
            <a:r>
              <a:rPr lang="en-US" altLang="zh-CN" sz="3200" dirty="0">
                <a:solidFill>
                  <a:schemeClr val="bg1"/>
                </a:solidFill>
              </a:rPr>
              <a:t> Our Paraphrasing Framework</a:t>
            </a:r>
            <a:endParaRPr lang="zh-CN" altLang="en-US" sz="3200" dirty="0">
              <a:solidFill>
                <a:schemeClr val="bg1"/>
              </a:solidFill>
            </a:endParaRPr>
          </a:p>
        </p:txBody>
      </p:sp>
      <p:pic>
        <p:nvPicPr>
          <p:cNvPr id="24" name="图片 23">
            <a:extLst>
              <a:ext uri="{FF2B5EF4-FFF2-40B4-BE49-F238E27FC236}">
                <a16:creationId xmlns:a16="http://schemas.microsoft.com/office/drawing/2014/main" id="{A2BF502A-EB17-4AD2-88D4-8E4CC01C2AC2}"/>
              </a:ext>
            </a:extLst>
          </p:cNvPr>
          <p:cNvPicPr>
            <a:picLocks noChangeAspect="1"/>
          </p:cNvPicPr>
          <p:nvPr/>
        </p:nvPicPr>
        <p:blipFill>
          <a:blip r:embed="rId6"/>
          <a:stretch>
            <a:fillRect/>
          </a:stretch>
        </p:blipFill>
        <p:spPr>
          <a:xfrm>
            <a:off x="30285261" y="8001396"/>
            <a:ext cx="10386918" cy="9032643"/>
          </a:xfrm>
          <a:prstGeom prst="rect">
            <a:avLst/>
          </a:prstGeom>
        </p:spPr>
      </p:pic>
      <p:sp>
        <p:nvSpPr>
          <p:cNvPr id="26" name="文本框 25">
            <a:extLst>
              <a:ext uri="{FF2B5EF4-FFF2-40B4-BE49-F238E27FC236}">
                <a16:creationId xmlns:a16="http://schemas.microsoft.com/office/drawing/2014/main" id="{6145AD1E-5B31-4CFA-8F60-156ABB74D381}"/>
              </a:ext>
            </a:extLst>
          </p:cNvPr>
          <p:cNvSpPr txBox="1"/>
          <p:nvPr/>
        </p:nvSpPr>
        <p:spPr>
          <a:xfrm>
            <a:off x="32501312" y="17331676"/>
            <a:ext cx="5954816" cy="584775"/>
          </a:xfrm>
          <a:prstGeom prst="rect">
            <a:avLst/>
          </a:prstGeom>
          <a:noFill/>
        </p:spPr>
        <p:txBody>
          <a:bodyPr wrap="square" rtlCol="0">
            <a:spAutoFit/>
          </a:bodyPr>
          <a:lstStyle/>
          <a:p>
            <a:r>
              <a:rPr lang="en-US" altLang="zh-CN" sz="3200" b="1" dirty="0">
                <a:solidFill>
                  <a:schemeClr val="bg1"/>
                </a:solidFill>
              </a:rPr>
              <a:t>Figure 2.</a:t>
            </a:r>
            <a:r>
              <a:rPr lang="en-US" altLang="zh-CN" sz="3200" dirty="0">
                <a:solidFill>
                  <a:schemeClr val="bg1"/>
                </a:solidFill>
              </a:rPr>
              <a:t> Detail For our framework</a:t>
            </a:r>
            <a:endParaRPr lang="zh-CN" altLang="en-US" sz="3200" dirty="0">
              <a:solidFill>
                <a:schemeClr val="bg1"/>
              </a:solidFill>
            </a:endParaRPr>
          </a:p>
        </p:txBody>
      </p:sp>
      <p:sp>
        <p:nvSpPr>
          <p:cNvPr id="27" name="矩形: 圆角 26">
            <a:extLst>
              <a:ext uri="{FF2B5EF4-FFF2-40B4-BE49-F238E27FC236}">
                <a16:creationId xmlns:a16="http://schemas.microsoft.com/office/drawing/2014/main" id="{D60D040C-AA9A-4C4D-9C1A-291E57D86EA3}"/>
              </a:ext>
            </a:extLst>
          </p:cNvPr>
          <p:cNvSpPr/>
          <p:nvPr/>
        </p:nvSpPr>
        <p:spPr>
          <a:xfrm>
            <a:off x="14601100" y="19558000"/>
            <a:ext cx="26958380" cy="11398567"/>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800" b="1" dirty="0">
                <a:solidFill>
                  <a:schemeClr val="bg1"/>
                </a:solidFill>
              </a:rPr>
              <a:t>Results</a:t>
            </a:r>
          </a:p>
          <a:p>
            <a:endParaRPr lang="en-US" altLang="zh-CN" sz="3600" dirty="0">
              <a:solidFill>
                <a:schemeClr val="bg1"/>
              </a:solidFill>
            </a:endParaRPr>
          </a:p>
        </p:txBody>
      </p:sp>
      <p:sp>
        <p:nvSpPr>
          <p:cNvPr id="28" name="文本框 27">
            <a:extLst>
              <a:ext uri="{FF2B5EF4-FFF2-40B4-BE49-F238E27FC236}">
                <a16:creationId xmlns:a16="http://schemas.microsoft.com/office/drawing/2014/main" id="{B19F42B6-7B6C-4116-AE20-71BBFB48BC4D}"/>
              </a:ext>
            </a:extLst>
          </p:cNvPr>
          <p:cNvSpPr txBox="1"/>
          <p:nvPr/>
        </p:nvSpPr>
        <p:spPr>
          <a:xfrm>
            <a:off x="23758043" y="29879349"/>
            <a:ext cx="7868438" cy="584775"/>
          </a:xfrm>
          <a:prstGeom prst="rect">
            <a:avLst/>
          </a:prstGeom>
          <a:noFill/>
        </p:spPr>
        <p:txBody>
          <a:bodyPr wrap="square" rtlCol="0">
            <a:spAutoFit/>
          </a:bodyPr>
          <a:lstStyle/>
          <a:p>
            <a:pPr algn="ctr"/>
            <a:r>
              <a:rPr lang="en-US" altLang="zh-CN" sz="3200" b="1" dirty="0">
                <a:solidFill>
                  <a:schemeClr val="bg1"/>
                </a:solidFill>
              </a:rPr>
              <a:t>Table 2.</a:t>
            </a:r>
            <a:r>
              <a:rPr lang="en-US" altLang="zh-CN" sz="3200" dirty="0">
                <a:solidFill>
                  <a:schemeClr val="bg1"/>
                </a:solidFill>
              </a:rPr>
              <a:t> Compared with baseline methods</a:t>
            </a:r>
            <a:endParaRPr lang="zh-CN" altLang="en-US" sz="3200" dirty="0">
              <a:solidFill>
                <a:schemeClr val="bg1"/>
              </a:solidFill>
            </a:endParaRPr>
          </a:p>
        </p:txBody>
      </p:sp>
      <p:pic>
        <p:nvPicPr>
          <p:cNvPr id="29" name="图片 28">
            <a:extLst>
              <a:ext uri="{FF2B5EF4-FFF2-40B4-BE49-F238E27FC236}">
                <a16:creationId xmlns:a16="http://schemas.microsoft.com/office/drawing/2014/main" id="{2CA37321-7A06-4A17-BF1C-43B05D7E3AAF}"/>
              </a:ext>
            </a:extLst>
          </p:cNvPr>
          <p:cNvPicPr>
            <a:picLocks noChangeAspect="1"/>
          </p:cNvPicPr>
          <p:nvPr/>
        </p:nvPicPr>
        <p:blipFill>
          <a:blip r:embed="rId7"/>
          <a:stretch>
            <a:fillRect/>
          </a:stretch>
        </p:blipFill>
        <p:spPr>
          <a:xfrm>
            <a:off x="34205406" y="24244679"/>
            <a:ext cx="6343472" cy="2503344"/>
          </a:xfrm>
          <a:prstGeom prst="rect">
            <a:avLst/>
          </a:prstGeom>
        </p:spPr>
      </p:pic>
      <p:sp>
        <p:nvSpPr>
          <p:cNvPr id="31" name="文本框 30">
            <a:extLst>
              <a:ext uri="{FF2B5EF4-FFF2-40B4-BE49-F238E27FC236}">
                <a16:creationId xmlns:a16="http://schemas.microsoft.com/office/drawing/2014/main" id="{3F7B27D2-1106-4D74-9C45-8E4CC4E651BA}"/>
              </a:ext>
            </a:extLst>
          </p:cNvPr>
          <p:cNvSpPr txBox="1"/>
          <p:nvPr/>
        </p:nvSpPr>
        <p:spPr>
          <a:xfrm>
            <a:off x="34767587" y="26689008"/>
            <a:ext cx="5219110" cy="584775"/>
          </a:xfrm>
          <a:prstGeom prst="rect">
            <a:avLst/>
          </a:prstGeom>
          <a:noFill/>
        </p:spPr>
        <p:txBody>
          <a:bodyPr wrap="square" rtlCol="0">
            <a:spAutoFit/>
          </a:bodyPr>
          <a:lstStyle/>
          <a:p>
            <a:pPr algn="ctr"/>
            <a:r>
              <a:rPr lang="en-US" altLang="zh-CN" sz="3200" b="1" dirty="0">
                <a:solidFill>
                  <a:schemeClr val="bg1"/>
                </a:solidFill>
              </a:rPr>
              <a:t>Table 4.</a:t>
            </a:r>
            <a:r>
              <a:rPr lang="en-US" altLang="zh-CN" sz="3200" dirty="0">
                <a:solidFill>
                  <a:schemeClr val="bg1"/>
                </a:solidFill>
              </a:rPr>
              <a:t> Human evaluation</a:t>
            </a:r>
            <a:endParaRPr lang="zh-CN" altLang="en-US" sz="3200" dirty="0">
              <a:solidFill>
                <a:schemeClr val="bg1"/>
              </a:solidFill>
            </a:endParaRPr>
          </a:p>
        </p:txBody>
      </p:sp>
      <p:pic>
        <p:nvPicPr>
          <p:cNvPr id="1024" name="图片 1023">
            <a:extLst>
              <a:ext uri="{FF2B5EF4-FFF2-40B4-BE49-F238E27FC236}">
                <a16:creationId xmlns:a16="http://schemas.microsoft.com/office/drawing/2014/main" id="{91B51553-37AD-43F9-A336-1A5FB56ECFE9}"/>
              </a:ext>
            </a:extLst>
          </p:cNvPr>
          <p:cNvPicPr>
            <a:picLocks noChangeAspect="1"/>
          </p:cNvPicPr>
          <p:nvPr/>
        </p:nvPicPr>
        <p:blipFill>
          <a:blip r:embed="rId8"/>
          <a:stretch>
            <a:fillRect/>
          </a:stretch>
        </p:blipFill>
        <p:spPr>
          <a:xfrm>
            <a:off x="34127560" y="27295155"/>
            <a:ext cx="6421318" cy="2503344"/>
          </a:xfrm>
          <a:prstGeom prst="rect">
            <a:avLst/>
          </a:prstGeom>
        </p:spPr>
      </p:pic>
      <p:sp>
        <p:nvSpPr>
          <p:cNvPr id="36" name="文本框 35">
            <a:extLst>
              <a:ext uri="{FF2B5EF4-FFF2-40B4-BE49-F238E27FC236}">
                <a16:creationId xmlns:a16="http://schemas.microsoft.com/office/drawing/2014/main" id="{305E30F9-37DB-4FCB-9417-F05C4F8CD561}"/>
              </a:ext>
            </a:extLst>
          </p:cNvPr>
          <p:cNvSpPr txBox="1"/>
          <p:nvPr/>
        </p:nvSpPr>
        <p:spPr>
          <a:xfrm>
            <a:off x="34514939" y="29879349"/>
            <a:ext cx="5646560" cy="1077218"/>
          </a:xfrm>
          <a:prstGeom prst="rect">
            <a:avLst/>
          </a:prstGeom>
          <a:noFill/>
        </p:spPr>
        <p:txBody>
          <a:bodyPr wrap="square" rtlCol="0">
            <a:spAutoFit/>
          </a:bodyPr>
          <a:lstStyle/>
          <a:p>
            <a:pPr algn="ctr"/>
            <a:r>
              <a:rPr lang="en-US" altLang="zh-CN" sz="3200" b="1" dirty="0">
                <a:solidFill>
                  <a:schemeClr val="bg1"/>
                </a:solidFill>
              </a:rPr>
              <a:t>Table 5.</a:t>
            </a:r>
            <a:r>
              <a:rPr lang="en-US" altLang="zh-CN" sz="3200" dirty="0">
                <a:solidFill>
                  <a:schemeClr val="bg1"/>
                </a:solidFill>
              </a:rPr>
              <a:t> Results For NMT data augmentation</a:t>
            </a:r>
            <a:endParaRPr lang="zh-CN" altLang="en-US" sz="3200" dirty="0">
              <a:solidFill>
                <a:schemeClr val="bg1"/>
              </a:solidFill>
            </a:endParaRPr>
          </a:p>
        </p:txBody>
      </p:sp>
      <p:sp>
        <p:nvSpPr>
          <p:cNvPr id="39" name="文本框 38">
            <a:extLst>
              <a:ext uri="{FF2B5EF4-FFF2-40B4-BE49-F238E27FC236}">
                <a16:creationId xmlns:a16="http://schemas.microsoft.com/office/drawing/2014/main" id="{E8639A11-236A-4585-A5EE-D952A01963CF}"/>
              </a:ext>
            </a:extLst>
          </p:cNvPr>
          <p:cNvSpPr txBox="1"/>
          <p:nvPr/>
        </p:nvSpPr>
        <p:spPr>
          <a:xfrm>
            <a:off x="34767587" y="23671033"/>
            <a:ext cx="5219110" cy="584775"/>
          </a:xfrm>
          <a:prstGeom prst="rect">
            <a:avLst/>
          </a:prstGeom>
          <a:noFill/>
        </p:spPr>
        <p:txBody>
          <a:bodyPr wrap="square" rtlCol="0">
            <a:spAutoFit/>
          </a:bodyPr>
          <a:lstStyle/>
          <a:p>
            <a:pPr algn="ctr"/>
            <a:r>
              <a:rPr lang="en-US" altLang="zh-CN" sz="3200" b="1" dirty="0">
                <a:solidFill>
                  <a:schemeClr val="bg1"/>
                </a:solidFill>
              </a:rPr>
              <a:t>Table 3.</a:t>
            </a:r>
            <a:r>
              <a:rPr lang="en-US" altLang="zh-CN" sz="3200" dirty="0">
                <a:solidFill>
                  <a:schemeClr val="bg1"/>
                </a:solidFill>
              </a:rPr>
              <a:t> Ablation Study</a:t>
            </a:r>
            <a:endParaRPr lang="zh-CN" altLang="en-US" sz="3200" dirty="0">
              <a:solidFill>
                <a:schemeClr val="bg1"/>
              </a:solidFill>
            </a:endParaRPr>
          </a:p>
        </p:txBody>
      </p:sp>
      <p:pic>
        <p:nvPicPr>
          <p:cNvPr id="1031" name="图片 1030">
            <a:extLst>
              <a:ext uri="{FF2B5EF4-FFF2-40B4-BE49-F238E27FC236}">
                <a16:creationId xmlns:a16="http://schemas.microsoft.com/office/drawing/2014/main" id="{D24488AE-7D48-4351-BF4A-859C27A1168F}"/>
              </a:ext>
            </a:extLst>
          </p:cNvPr>
          <p:cNvPicPr>
            <a:picLocks noChangeAspect="1"/>
          </p:cNvPicPr>
          <p:nvPr/>
        </p:nvPicPr>
        <p:blipFill>
          <a:blip r:embed="rId9"/>
          <a:stretch>
            <a:fillRect/>
          </a:stretch>
        </p:blipFill>
        <p:spPr>
          <a:xfrm>
            <a:off x="34205406" y="21083358"/>
            <a:ext cx="6343472" cy="2503344"/>
          </a:xfrm>
          <a:prstGeom prst="rect">
            <a:avLst/>
          </a:prstGeom>
        </p:spPr>
      </p:pic>
      <p:sp>
        <p:nvSpPr>
          <p:cNvPr id="1032" name="文本框 1031">
            <a:extLst>
              <a:ext uri="{FF2B5EF4-FFF2-40B4-BE49-F238E27FC236}">
                <a16:creationId xmlns:a16="http://schemas.microsoft.com/office/drawing/2014/main" id="{CA71B7F4-2AEB-4EF6-92F8-B38F4FEA7EFC}"/>
              </a:ext>
            </a:extLst>
          </p:cNvPr>
          <p:cNvSpPr txBox="1"/>
          <p:nvPr/>
        </p:nvSpPr>
        <p:spPr>
          <a:xfrm>
            <a:off x="15284471" y="21257812"/>
            <a:ext cx="5301251" cy="2554545"/>
          </a:xfrm>
          <a:prstGeom prst="rect">
            <a:avLst/>
          </a:prstGeom>
          <a:noFill/>
        </p:spPr>
        <p:txBody>
          <a:bodyPr wrap="square" rtlCol="0">
            <a:spAutoFit/>
          </a:bodyPr>
          <a:lstStyle/>
          <a:p>
            <a:r>
              <a:rPr lang="en-US" altLang="zh-CN" sz="3200" b="1" dirty="0">
                <a:solidFill>
                  <a:schemeClr val="bg1"/>
                </a:solidFill>
              </a:rPr>
              <a:t>Set2seq model:</a:t>
            </a:r>
          </a:p>
          <a:p>
            <a:r>
              <a:rPr lang="en-US" altLang="zh-CN" sz="3200" dirty="0">
                <a:solidFill>
                  <a:schemeClr val="bg1"/>
                </a:solidFill>
              </a:rPr>
              <a:t>Trained with in-domain &amp; non-parallel data</a:t>
            </a:r>
          </a:p>
          <a:p>
            <a:r>
              <a:rPr lang="en-US" altLang="zh-CN" sz="3200" dirty="0">
                <a:solidFill>
                  <a:schemeClr val="bg1"/>
                </a:solidFill>
              </a:rPr>
              <a:t>Trained on a single GTX-2080 GPU for 3 hours</a:t>
            </a:r>
            <a:endParaRPr lang="zh-CN" altLang="en-US" sz="3200" dirty="0">
              <a:solidFill>
                <a:schemeClr val="bg1"/>
              </a:solidFill>
            </a:endParaRPr>
          </a:p>
        </p:txBody>
      </p:sp>
      <p:sp>
        <p:nvSpPr>
          <p:cNvPr id="43" name="文本框 42">
            <a:extLst>
              <a:ext uri="{FF2B5EF4-FFF2-40B4-BE49-F238E27FC236}">
                <a16:creationId xmlns:a16="http://schemas.microsoft.com/office/drawing/2014/main" id="{19F5CB43-C44B-4701-922F-0DDBC19B70F9}"/>
              </a:ext>
            </a:extLst>
          </p:cNvPr>
          <p:cNvSpPr txBox="1"/>
          <p:nvPr/>
        </p:nvSpPr>
        <p:spPr>
          <a:xfrm>
            <a:off x="15284470" y="24300984"/>
            <a:ext cx="5301251" cy="2554545"/>
          </a:xfrm>
          <a:prstGeom prst="rect">
            <a:avLst/>
          </a:prstGeom>
          <a:noFill/>
        </p:spPr>
        <p:txBody>
          <a:bodyPr wrap="square" rtlCol="0">
            <a:spAutoFit/>
          </a:bodyPr>
          <a:lstStyle/>
          <a:p>
            <a:r>
              <a:rPr lang="en-US" altLang="zh-CN" sz="3200" b="1" dirty="0">
                <a:solidFill>
                  <a:schemeClr val="bg1"/>
                </a:solidFill>
              </a:rPr>
              <a:t>Round-trip Translation model:</a:t>
            </a:r>
          </a:p>
          <a:p>
            <a:r>
              <a:rPr lang="en-US" altLang="zh-CN" sz="3200" dirty="0">
                <a:solidFill>
                  <a:schemeClr val="bg1"/>
                </a:solidFill>
              </a:rPr>
              <a:t>Trained with WMT17 parallel </a:t>
            </a:r>
            <a:r>
              <a:rPr lang="en-US" altLang="zh-CN" sz="3200" dirty="0" err="1">
                <a:solidFill>
                  <a:schemeClr val="bg1"/>
                </a:solidFill>
              </a:rPr>
              <a:t>zh-en</a:t>
            </a:r>
            <a:r>
              <a:rPr lang="en-US" altLang="zh-CN" sz="3200" dirty="0">
                <a:solidFill>
                  <a:schemeClr val="bg1"/>
                </a:solidFill>
              </a:rPr>
              <a:t> dataset</a:t>
            </a:r>
          </a:p>
          <a:p>
            <a:r>
              <a:rPr lang="en-US" altLang="zh-CN" sz="3200" dirty="0">
                <a:solidFill>
                  <a:schemeClr val="bg1"/>
                </a:solidFill>
              </a:rPr>
              <a:t>Trained on two GTX-2080 GPUs for 3 days</a:t>
            </a:r>
            <a:endParaRPr lang="zh-CN" altLang="en-US" sz="3200" dirty="0">
              <a:solidFill>
                <a:schemeClr val="bg1"/>
              </a:solidFill>
            </a:endParaRPr>
          </a:p>
        </p:txBody>
      </p:sp>
      <p:sp>
        <p:nvSpPr>
          <p:cNvPr id="44" name="文本框 43">
            <a:extLst>
              <a:ext uri="{FF2B5EF4-FFF2-40B4-BE49-F238E27FC236}">
                <a16:creationId xmlns:a16="http://schemas.microsoft.com/office/drawing/2014/main" id="{9280AA2E-15FC-4E62-A6B2-D1CE9B8529B8}"/>
              </a:ext>
            </a:extLst>
          </p:cNvPr>
          <p:cNvSpPr txBox="1"/>
          <p:nvPr/>
        </p:nvSpPr>
        <p:spPr>
          <a:xfrm>
            <a:off x="15284469" y="27344156"/>
            <a:ext cx="5301251" cy="2554545"/>
          </a:xfrm>
          <a:prstGeom prst="rect">
            <a:avLst/>
          </a:prstGeom>
          <a:noFill/>
        </p:spPr>
        <p:txBody>
          <a:bodyPr wrap="square" rtlCol="0">
            <a:spAutoFit/>
          </a:bodyPr>
          <a:lstStyle/>
          <a:p>
            <a:r>
              <a:rPr lang="en-US" altLang="zh-CN" sz="3200" b="1" dirty="0">
                <a:solidFill>
                  <a:schemeClr val="bg1"/>
                </a:solidFill>
              </a:rPr>
              <a:t>Set2seq-common model:</a:t>
            </a:r>
          </a:p>
          <a:p>
            <a:r>
              <a:rPr lang="en-US" altLang="zh-CN" sz="3200" dirty="0">
                <a:solidFill>
                  <a:schemeClr val="bg1"/>
                </a:solidFill>
              </a:rPr>
              <a:t>Trained with WMT17 English monolingual data</a:t>
            </a:r>
          </a:p>
          <a:p>
            <a:r>
              <a:rPr lang="en-US" altLang="zh-CN" sz="3200" dirty="0">
                <a:solidFill>
                  <a:schemeClr val="bg1"/>
                </a:solidFill>
              </a:rPr>
              <a:t>Trained on a single GTX-2080 GPU for 1.5 days</a:t>
            </a:r>
            <a:endParaRPr lang="zh-CN" altLang="en-US" sz="3200" dirty="0">
              <a:solidFill>
                <a:schemeClr val="bg1"/>
              </a:solidFill>
            </a:endParaRPr>
          </a:p>
        </p:txBody>
      </p:sp>
    </p:spTree>
    <p:extLst>
      <p:ext uri="{BB962C8B-B14F-4D97-AF65-F5344CB8AC3E}">
        <p14:creationId xmlns:p14="http://schemas.microsoft.com/office/powerpoint/2010/main" val="3047164191"/>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396</Words>
  <Application>Microsoft Office PowerPoint</Application>
  <PresentationFormat>自定义</PresentationFormat>
  <Paragraphs>47</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Calibri</vt:lpstr>
      <vt:lpstr>Calibri Light</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 子路</dc:creator>
  <cp:lastModifiedBy>郭 子路</cp:lastModifiedBy>
  <cp:revision>8</cp:revision>
  <dcterms:created xsi:type="dcterms:W3CDTF">2021-07-03T05:32:33Z</dcterms:created>
  <dcterms:modified xsi:type="dcterms:W3CDTF">2021-07-03T08:42:26Z</dcterms:modified>
</cp:coreProperties>
</file>