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86" r:id="rId5"/>
    <p:sldId id="287" r:id="rId6"/>
    <p:sldId id="288" r:id="rId7"/>
    <p:sldId id="289" r:id="rId8"/>
    <p:sldId id="290" r:id="rId9"/>
    <p:sldId id="291" r:id="rId10"/>
    <p:sldId id="292" r:id="rId11"/>
    <p:sldId id="293" r:id="rId12"/>
    <p:sldId id="297" r:id="rId13"/>
    <p:sldId id="303" r:id="rId14"/>
    <p:sldId id="306" r:id="rId15"/>
    <p:sldId id="299" r:id="rId16"/>
    <p:sldId id="304" r:id="rId17"/>
    <p:sldId id="305" r:id="rId18"/>
    <p:sldId id="302" r:id="rId19"/>
    <p:sldId id="28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062" autoAdjust="0"/>
  </p:normalViewPr>
  <p:slideViewPr>
    <p:cSldViewPr snapToGrid="0">
      <p:cViewPr varScale="1">
        <p:scale>
          <a:sx n="40" d="100"/>
          <a:sy n="40" d="100"/>
        </p:scale>
        <p:origin x="4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F82E2-A3ED-48D8-80E7-35F0BFF4FD4D}" type="datetimeFigureOut">
              <a:rPr lang="zh-CN" altLang="en-US" smtClean="0"/>
              <a:t>2021/7/3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F9EAE-AFE6-46B1-8A9A-41AFAC33CCF3}" type="slidenum">
              <a:rPr lang="zh-CN" altLang="en-US" smtClean="0"/>
              <a:t>‹#›</a:t>
            </a:fld>
            <a:endParaRPr lang="zh-CN" altLang="en-US"/>
          </a:p>
        </p:txBody>
      </p:sp>
    </p:spTree>
    <p:extLst>
      <p:ext uri="{BB962C8B-B14F-4D97-AF65-F5344CB8AC3E}">
        <p14:creationId xmlns:p14="http://schemas.microsoft.com/office/powerpoint/2010/main" val="39601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8F9EAE-AFE6-46B1-8A9A-41AFAC33CCF3}" type="slidenum">
              <a:rPr lang="zh-CN" altLang="en-US" smtClean="0"/>
              <a:t>1</a:t>
            </a:fld>
            <a:endParaRPr lang="zh-CN" altLang="en-US"/>
          </a:p>
        </p:txBody>
      </p:sp>
    </p:spTree>
    <p:extLst>
      <p:ext uri="{BB962C8B-B14F-4D97-AF65-F5344CB8AC3E}">
        <p14:creationId xmlns:p14="http://schemas.microsoft.com/office/powerpoint/2010/main" val="154327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8F9EAE-AFE6-46B1-8A9A-41AFAC33CCF3}" type="slidenum">
              <a:rPr lang="zh-CN" altLang="en-US" smtClean="0"/>
              <a:t>2</a:t>
            </a:fld>
            <a:endParaRPr lang="zh-CN" altLang="en-US"/>
          </a:p>
        </p:txBody>
      </p:sp>
    </p:spTree>
    <p:extLst>
      <p:ext uri="{BB962C8B-B14F-4D97-AF65-F5344CB8AC3E}">
        <p14:creationId xmlns:p14="http://schemas.microsoft.com/office/powerpoint/2010/main" val="118999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Paraphrase -&gt; a sentence with same meaning but different wording compared with original sentence</a:t>
            </a:r>
          </a:p>
        </p:txBody>
      </p:sp>
      <p:sp>
        <p:nvSpPr>
          <p:cNvPr id="4" name="灯片编号占位符 3"/>
          <p:cNvSpPr>
            <a:spLocks noGrp="1"/>
          </p:cNvSpPr>
          <p:nvPr>
            <p:ph type="sldNum" sz="quarter" idx="5"/>
          </p:nvPr>
        </p:nvSpPr>
        <p:spPr/>
        <p:txBody>
          <a:bodyPr/>
          <a:lstStyle/>
          <a:p>
            <a:fld id="{F18F9EAE-AFE6-46B1-8A9A-41AFAC33CCF3}" type="slidenum">
              <a:rPr lang="zh-CN" altLang="en-US" smtClean="0"/>
              <a:t>3</a:t>
            </a:fld>
            <a:endParaRPr lang="zh-CN" altLang="en-US"/>
          </a:p>
        </p:txBody>
      </p:sp>
    </p:spTree>
    <p:extLst>
      <p:ext uri="{BB962C8B-B14F-4D97-AF65-F5344CB8AC3E}">
        <p14:creationId xmlns:p14="http://schemas.microsoft.com/office/powerpoint/2010/main" val="406104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Natural Contradiction for paraphrase generation: Accuracy &amp; Diversity</a:t>
            </a:r>
          </a:p>
          <a:p>
            <a:r>
              <a:rPr lang="en-US" altLang="zh-CN" dirty="0"/>
              <a:t>2 key words in definition: same meaning, different wording</a:t>
            </a:r>
          </a:p>
          <a:p>
            <a:r>
              <a:rPr lang="en-US" altLang="zh-CN" dirty="0"/>
              <a:t>Same meaning -&gt; copy the original sentence</a:t>
            </a:r>
          </a:p>
          <a:p>
            <a:r>
              <a:rPr lang="en-US" altLang="zh-CN" dirty="0"/>
              <a:t>Different wording -&gt; generate a completely different sentence</a:t>
            </a:r>
          </a:p>
          <a:p>
            <a:r>
              <a:rPr lang="en-US" altLang="zh-CN" dirty="0"/>
              <a:t>Seek</a:t>
            </a:r>
            <a:r>
              <a:rPr lang="zh-CN" altLang="en-US" dirty="0"/>
              <a:t> </a:t>
            </a:r>
            <a:r>
              <a:rPr lang="en-US" altLang="zh-CN" dirty="0"/>
              <a:t>for balance</a:t>
            </a:r>
          </a:p>
        </p:txBody>
      </p:sp>
      <p:sp>
        <p:nvSpPr>
          <p:cNvPr id="4" name="灯片编号占位符 3"/>
          <p:cNvSpPr>
            <a:spLocks noGrp="1"/>
          </p:cNvSpPr>
          <p:nvPr>
            <p:ph type="sldNum" sz="quarter" idx="5"/>
          </p:nvPr>
        </p:nvSpPr>
        <p:spPr/>
        <p:txBody>
          <a:bodyPr/>
          <a:lstStyle/>
          <a:p>
            <a:fld id="{F18F9EAE-AFE6-46B1-8A9A-41AFAC33CCF3}" type="slidenum">
              <a:rPr lang="zh-CN" altLang="en-US" smtClean="0"/>
              <a:t>4</a:t>
            </a:fld>
            <a:endParaRPr lang="zh-CN" altLang="en-US"/>
          </a:p>
        </p:txBody>
      </p:sp>
    </p:spTree>
    <p:extLst>
      <p:ext uri="{BB962C8B-B14F-4D97-AF65-F5344CB8AC3E}">
        <p14:creationId xmlns:p14="http://schemas.microsoft.com/office/powerpoint/2010/main" val="4131750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three crawler sentences from their sources and get similar sentences automatically, Quora and Twitter will ask people whether the sentences in the pair are duplication of each other to mark them as parallel or non-parallel.</a:t>
            </a:r>
          </a:p>
          <a:p>
            <a:endParaRPr lang="en-US" altLang="zh-CN" dirty="0"/>
          </a:p>
          <a:p>
            <a:r>
              <a:rPr lang="en-US" altLang="zh-CN" dirty="0"/>
              <a:t>If you want to train on a high quality dataset with manual annotation, you will get a small dataset. If you want to train on a large dataset, you will get a low-quality dataset with lots of spelling errors but without manual annotation. Even if you don’t care any of the quality and quantity, you can still only get a dataset full of questions unless you can accept a dataset full of Twitter-style expressions.</a:t>
            </a:r>
          </a:p>
          <a:p>
            <a:endParaRPr lang="en-US" altLang="zh-CN" dirty="0"/>
          </a:p>
          <a:p>
            <a:r>
              <a:rPr lang="en-US" altLang="zh-CN" dirty="0"/>
              <a:t>We only need a small but high-quality dataset for testing.</a:t>
            </a:r>
          </a:p>
        </p:txBody>
      </p:sp>
      <p:sp>
        <p:nvSpPr>
          <p:cNvPr id="4" name="灯片编号占位符 3"/>
          <p:cNvSpPr>
            <a:spLocks noGrp="1"/>
          </p:cNvSpPr>
          <p:nvPr>
            <p:ph type="sldNum" sz="quarter" idx="5"/>
          </p:nvPr>
        </p:nvSpPr>
        <p:spPr/>
        <p:txBody>
          <a:bodyPr/>
          <a:lstStyle/>
          <a:p>
            <a:fld id="{F18F9EAE-AFE6-46B1-8A9A-41AFAC33CCF3}" type="slidenum">
              <a:rPr lang="zh-CN" altLang="en-US" smtClean="0"/>
              <a:t>5</a:t>
            </a:fld>
            <a:endParaRPr lang="zh-CN" altLang="en-US"/>
          </a:p>
        </p:txBody>
      </p:sp>
    </p:spTree>
    <p:extLst>
      <p:ext uri="{BB962C8B-B14F-4D97-AF65-F5344CB8AC3E}">
        <p14:creationId xmlns:p14="http://schemas.microsoft.com/office/powerpoint/2010/main" val="157912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5FECE-E748-4CE1-BF70-FD1B6D6938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E956D1-9D6D-47CD-81BE-48C9A3678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4EBFA8-8045-4DF2-BD95-AF1B0498A588}"/>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5641E78D-F9DE-4C6E-9608-2E68B4A776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51C1F-3EE5-483E-A190-0965B8B13EEC}"/>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116882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9DED-BC43-4285-8896-16F9F38793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21190A-7AF6-419F-8D76-C1E92E1B2C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237FF0-DA14-4FE9-A45D-ACFD95F01A05}"/>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D4D2E002-33BB-4C53-8D39-B3DA8E664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646436-28D9-49BC-BAFA-C2C33C69D8C3}"/>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6282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7DB9D0-CA85-47BA-B0D0-2304E4744B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634551-72CC-48D8-8A74-2D2F2EF9C55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4D014-75C6-4A34-A61D-10B83D96785B}"/>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5BD58BE3-B3DE-4979-B7B5-D8F16ABAA2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55B74C-8A4C-42ED-A54F-7BFE704A337A}"/>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130790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BF85-9DFB-4B6D-8C1D-A95E190D6B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311B08-F0B8-48EE-ADCE-D566F1966D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312973-80F2-4A3B-BC29-05C2AC1F72E1}"/>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F0E4664B-C9F4-4C61-8456-4A30E84C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6007EC-0E84-47C9-B0B7-F385AE071348}"/>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13168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248CD-FBDB-46EB-B525-BC15515EC7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F44509-CEDB-4C60-975E-EE662A646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1B4AA2-D085-42AD-92D8-965E3B4E5669}"/>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F1B9275E-AE5E-41D9-AB1A-7FFA0E002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F6EF7D-7B26-4EBD-8E04-51099C567FDC}"/>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59596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30BC6-F00D-4BD6-8338-39E51686C6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B5090F-FD5F-4A51-9C1B-B71F6FBEE0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B16B14-6D80-4051-B7C3-D7C8A34160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8BCEB6-DB57-407D-A5CA-6A577BBCD31E}"/>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62CF4C01-EFBE-4EDF-BDC8-2E5482A225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D783A8-C985-45BC-9D3B-F3C9A35338F5}"/>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68116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8E26B-64C3-4ECC-923E-E57B63402B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B52E88-8ABF-49A0-863A-EBDB12AAF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435EF5-B9FE-4B17-BCBC-BFBFAEF1B3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E9CCD7-5DDA-497B-AF79-9ABA5129D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5502BE-DDB3-4D2B-98C3-E0239D34FC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AD4B6D0-51C0-4CDB-87F9-2AC1DCDC0177}"/>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8" name="页脚占位符 7">
            <a:extLst>
              <a:ext uri="{FF2B5EF4-FFF2-40B4-BE49-F238E27FC236}">
                <a16:creationId xmlns:a16="http://schemas.microsoft.com/office/drawing/2014/main" id="{04B30F8F-9755-4A52-9471-BC94E1253E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2F8CE4-80B2-415E-A400-16BF5C9A57A2}"/>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29256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F2381-680A-43B3-961C-9B55FA1E30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DEB30D-5BAE-42BA-B64B-D943A02016A4}"/>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4" name="页脚占位符 3">
            <a:extLst>
              <a:ext uri="{FF2B5EF4-FFF2-40B4-BE49-F238E27FC236}">
                <a16:creationId xmlns:a16="http://schemas.microsoft.com/office/drawing/2014/main" id="{69104284-46A8-469D-AFE4-BFE7C01CAA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D4314E-2136-426E-8E4F-B361BC3B9D1C}"/>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242722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7DDEA8-E1D2-4673-A0B5-B8685A530731}"/>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3" name="页脚占位符 2">
            <a:extLst>
              <a:ext uri="{FF2B5EF4-FFF2-40B4-BE49-F238E27FC236}">
                <a16:creationId xmlns:a16="http://schemas.microsoft.com/office/drawing/2014/main" id="{4F3F63F3-B10C-42C7-BA55-9286C59387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76CA5E-7232-4B87-B5DC-CBA3BF385F4A}"/>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30535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4A5CE-F784-4642-A1B6-12A63CF169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2B02C2-C909-45FF-8337-A648CE729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562E1EE-3448-4F03-9A30-1DBF28226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AFC2FE-D7C2-4405-B762-98585184499C}"/>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1D47CFE5-24C8-420E-9F85-DB931A4FE6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DB47BB-8365-4106-9C63-B1590E6CD309}"/>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352274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77E1-1112-4DF2-A15E-9C02B11EB7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A8F41-5600-4B4D-B2FF-B49C0A1ED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1E1AE3-76ED-4E44-8705-34FD8263C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BF7019-3855-4B5B-806B-C9A3D42C8049}"/>
              </a:ext>
            </a:extLst>
          </p:cNvPr>
          <p:cNvSpPr>
            <a:spLocks noGrp="1"/>
          </p:cNvSpPr>
          <p:nvPr>
            <p:ph type="dt" sz="half" idx="10"/>
          </p:nvPr>
        </p:nvSpPr>
        <p:spPr/>
        <p:txBody>
          <a:bodyPr/>
          <a:lstStyle/>
          <a:p>
            <a:fld id="{A3CF3BBC-82AC-43E9-A289-6DC1F12C7917}" type="datetimeFigureOut">
              <a:rPr lang="zh-CN" altLang="en-US" smtClean="0"/>
              <a:t>2021/7/3</a:t>
            </a:fld>
            <a:endParaRPr lang="zh-CN" altLang="en-US"/>
          </a:p>
        </p:txBody>
      </p:sp>
      <p:sp>
        <p:nvSpPr>
          <p:cNvPr id="6" name="页脚占位符 5">
            <a:extLst>
              <a:ext uri="{FF2B5EF4-FFF2-40B4-BE49-F238E27FC236}">
                <a16:creationId xmlns:a16="http://schemas.microsoft.com/office/drawing/2014/main" id="{5AB2477B-D594-4C94-999F-83BA3EE013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C6B8FF-6E83-455C-9A87-B7BA9EE90B0A}"/>
              </a:ext>
            </a:extLst>
          </p:cNvPr>
          <p:cNvSpPr>
            <a:spLocks noGrp="1"/>
          </p:cNvSpPr>
          <p:nvPr>
            <p:ph type="sldNum" sz="quarter" idx="12"/>
          </p:nvPr>
        </p:nvSpPr>
        <p:spPr/>
        <p:txBody>
          <a:body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146966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70B836-55BA-4012-84EB-B55585BDC8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82FD9D-2E57-4D67-8F4D-86B3B121F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493B49-CC04-4DC3-8DB8-B32220FDC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F3BBC-82AC-43E9-A289-6DC1F12C7917}" type="datetimeFigureOut">
              <a:rPr lang="zh-CN" altLang="en-US" smtClean="0"/>
              <a:t>2021/7/3</a:t>
            </a:fld>
            <a:endParaRPr lang="zh-CN" altLang="en-US"/>
          </a:p>
        </p:txBody>
      </p:sp>
      <p:sp>
        <p:nvSpPr>
          <p:cNvPr id="5" name="页脚占位符 4">
            <a:extLst>
              <a:ext uri="{FF2B5EF4-FFF2-40B4-BE49-F238E27FC236}">
                <a16:creationId xmlns:a16="http://schemas.microsoft.com/office/drawing/2014/main" id="{BD06D946-61B3-4D72-8200-5D6C08869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50D1B2-310D-4741-A7BE-0D8E22368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FAE60-0335-44A0-8CC1-7BFA8988C6DB}" type="slidenum">
              <a:rPr lang="zh-CN" altLang="en-US" smtClean="0"/>
              <a:t>‹#›</a:t>
            </a:fld>
            <a:endParaRPr lang="zh-CN" altLang="en-US"/>
          </a:p>
        </p:txBody>
      </p:sp>
    </p:spTree>
    <p:extLst>
      <p:ext uri="{BB962C8B-B14F-4D97-AF65-F5344CB8AC3E}">
        <p14:creationId xmlns:p14="http://schemas.microsoft.com/office/powerpoint/2010/main" val="227363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333D9-145F-43F7-B359-76BEBCF67CE2}"/>
              </a:ext>
            </a:extLst>
          </p:cNvPr>
          <p:cNvSpPr>
            <a:spLocks noGrp="1"/>
          </p:cNvSpPr>
          <p:nvPr>
            <p:ph type="ctrTitle"/>
          </p:nvPr>
        </p:nvSpPr>
        <p:spPr>
          <a:xfrm>
            <a:off x="1081087" y="1895474"/>
            <a:ext cx="10029825" cy="1533525"/>
          </a:xfrm>
        </p:spPr>
        <p:txBody>
          <a:bodyPr>
            <a:normAutofit/>
          </a:bodyPr>
          <a:lstStyle/>
          <a:p>
            <a:r>
              <a:rPr lang="en-US" altLang="zh-CN" sz="4000" dirty="0">
                <a:latin typeface="Calibri" panose="020F0502020204030204" pitchFamily="34" charset="0"/>
                <a:ea typeface="微软雅黑" panose="020B0503020204020204" pitchFamily="34" charset="-122"/>
                <a:cs typeface="Calibri" panose="020F0502020204030204" pitchFamily="34" charset="0"/>
              </a:rPr>
              <a:t>Automatically Paraphrasing via Sentence Reconstruction and Round-trip Translation</a:t>
            </a:r>
            <a:endParaRPr lang="zh-CN" altLang="en-US" sz="4000" dirty="0">
              <a:latin typeface="Calibri" panose="020F0502020204030204" pitchFamily="34" charset="0"/>
              <a:ea typeface="微软雅黑" panose="020B0503020204020204" pitchFamily="34" charset="-122"/>
              <a:cs typeface="Calibri" panose="020F0502020204030204" pitchFamily="34" charset="0"/>
            </a:endParaRPr>
          </a:p>
        </p:txBody>
      </p:sp>
      <p:sp>
        <p:nvSpPr>
          <p:cNvPr id="4" name="矩形 3">
            <a:extLst>
              <a:ext uri="{FF2B5EF4-FFF2-40B4-BE49-F238E27FC236}">
                <a16:creationId xmlns:a16="http://schemas.microsoft.com/office/drawing/2014/main" id="{DDD01316-FF81-4C7C-A76C-E415A4DE8A09}"/>
              </a:ext>
            </a:extLst>
          </p:cNvPr>
          <p:cNvSpPr/>
          <p:nvPr/>
        </p:nvSpPr>
        <p:spPr>
          <a:xfrm>
            <a:off x="7389058" y="5430839"/>
            <a:ext cx="2005421" cy="400110"/>
          </a:xfrm>
          <a:prstGeom prst="rect">
            <a:avLst/>
          </a:prstGeom>
        </p:spPr>
        <p:txBody>
          <a:bodyPr wrap="none">
            <a:spAutoFit/>
          </a:bodyPr>
          <a:lstStyle/>
          <a:p>
            <a:r>
              <a:rPr lang="en-US" altLang="zh-CN" sz="2000" dirty="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rPr>
              <a:t>Speaker: </a:t>
            </a:r>
            <a:r>
              <a:rPr lang="en-US" altLang="zh-CN" sz="2000" dirty="0" err="1">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rPr>
              <a:t>Zilu</a:t>
            </a:r>
            <a:r>
              <a:rPr lang="en-US" altLang="zh-CN" sz="2000" dirty="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rPr>
              <a:t> Guo</a:t>
            </a:r>
            <a:endParaRPr lang="zh-CN" altLang="en-US" sz="2000" dirty="0">
              <a:solidFill>
                <a:schemeClr val="bg1">
                  <a:lumMod val="50000"/>
                </a:schemeClr>
              </a:solidFill>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256951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1364B-B7AB-4C33-A2D1-8C65DDCA80F4}"/>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Set2seq Model</a:t>
            </a:r>
            <a:endParaRPr lang="zh-CN" altLang="en-US"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1488D4E2-8E83-49EF-A7A7-72E0B26FE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934" y="447566"/>
            <a:ext cx="4886975" cy="5962867"/>
          </a:xfrm>
          <a:prstGeom prst="rect">
            <a:avLst/>
          </a:prstGeom>
        </p:spPr>
      </p:pic>
      <p:sp>
        <p:nvSpPr>
          <p:cNvPr id="6" name="乘号 5">
            <a:extLst>
              <a:ext uri="{FF2B5EF4-FFF2-40B4-BE49-F238E27FC236}">
                <a16:creationId xmlns:a16="http://schemas.microsoft.com/office/drawing/2014/main" id="{F73411BE-DB4E-4ACA-B11A-27B3496D793F}"/>
              </a:ext>
            </a:extLst>
          </p:cNvPr>
          <p:cNvSpPr/>
          <p:nvPr/>
        </p:nvSpPr>
        <p:spPr>
          <a:xfrm>
            <a:off x="5251269" y="4676503"/>
            <a:ext cx="3004457" cy="640080"/>
          </a:xfrm>
          <a:prstGeom prst="mathMultiply">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579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580C37-C35F-4DF8-AC9C-641E7F9BB164}"/>
              </a:ext>
            </a:extLst>
          </p:cNvPr>
          <p:cNvSpPr txBox="1"/>
          <p:nvPr/>
        </p:nvSpPr>
        <p:spPr>
          <a:xfrm>
            <a:off x="3889630" y="1955596"/>
            <a:ext cx="3706656"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Russia is bigger than Vatican</a:t>
            </a:r>
          </a:p>
        </p:txBody>
      </p:sp>
      <p:sp>
        <p:nvSpPr>
          <p:cNvPr id="5" name="箭头: 下 4">
            <a:extLst>
              <a:ext uri="{FF2B5EF4-FFF2-40B4-BE49-F238E27FC236}">
                <a16:creationId xmlns:a16="http://schemas.microsoft.com/office/drawing/2014/main" id="{4AA4921D-BD1A-4045-BDE0-EAC0ADF72AF0}"/>
              </a:ext>
            </a:extLst>
          </p:cNvPr>
          <p:cNvSpPr/>
          <p:nvPr/>
        </p:nvSpPr>
        <p:spPr>
          <a:xfrm>
            <a:off x="5544367" y="2527828"/>
            <a:ext cx="345623" cy="499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DBB59AA-9C37-4AF6-90A9-2D0F4CCED2D3}"/>
              </a:ext>
            </a:extLst>
          </p:cNvPr>
          <p:cNvSpPr/>
          <p:nvPr/>
        </p:nvSpPr>
        <p:spPr>
          <a:xfrm>
            <a:off x="3570633" y="3133865"/>
            <a:ext cx="4602542" cy="461665"/>
          </a:xfrm>
          <a:prstGeom prst="rect">
            <a:avLst/>
          </a:prstGeom>
        </p:spPr>
        <p:txBody>
          <a:bodyPr wrap="none">
            <a:spAutoFit/>
          </a:bodyPr>
          <a:lstStyle/>
          <a:p>
            <a:r>
              <a:rPr lang="en-US" altLang="zh-CN" sz="2400" dirty="0">
                <a:latin typeface="Consolas" panose="020B0609020204030204" pitchFamily="49" charset="0"/>
              </a:rPr>
              <a:t>(Russia | Large | Vatican)</a:t>
            </a:r>
            <a:endParaRPr lang="zh-CN" altLang="en-US" sz="2400" dirty="0">
              <a:latin typeface="Consolas" panose="020B0609020204030204" pitchFamily="49" charset="0"/>
            </a:endParaRPr>
          </a:p>
        </p:txBody>
      </p:sp>
      <p:sp>
        <p:nvSpPr>
          <p:cNvPr id="7" name="箭头: 下 6">
            <a:extLst>
              <a:ext uri="{FF2B5EF4-FFF2-40B4-BE49-F238E27FC236}">
                <a16:creationId xmlns:a16="http://schemas.microsoft.com/office/drawing/2014/main" id="{FAEFCA77-DC1E-4877-8F48-4028DBAC5687}"/>
              </a:ext>
            </a:extLst>
          </p:cNvPr>
          <p:cNvSpPr/>
          <p:nvPr/>
        </p:nvSpPr>
        <p:spPr>
          <a:xfrm>
            <a:off x="5544366" y="3724135"/>
            <a:ext cx="345623" cy="499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8DD1534-30B5-4F69-868C-D73305CB5299}"/>
              </a:ext>
            </a:extLst>
          </p:cNvPr>
          <p:cNvSpPr txBox="1"/>
          <p:nvPr/>
        </p:nvSpPr>
        <p:spPr>
          <a:xfrm>
            <a:off x="2874598" y="4337261"/>
            <a:ext cx="5383525"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Which country is larger? Russia or Vatican</a:t>
            </a:r>
            <a:endParaRPr lang="zh-CN"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E825B8B0-61AC-44E1-AF98-AB0E65EB3C94}"/>
              </a:ext>
            </a:extLst>
          </p:cNvPr>
          <p:cNvSpPr txBox="1"/>
          <p:nvPr/>
        </p:nvSpPr>
        <p:spPr>
          <a:xfrm>
            <a:off x="1886347" y="5233299"/>
            <a:ext cx="7999562" cy="584775"/>
          </a:xfrm>
          <a:prstGeom prst="rect">
            <a:avLst/>
          </a:prstGeom>
          <a:noFill/>
        </p:spPr>
        <p:txBody>
          <a:bodyPr wrap="none" rtlCol="0">
            <a:spAutoFit/>
          </a:bodyPr>
          <a:lstStyle/>
          <a:p>
            <a:r>
              <a:rPr lang="en-US" altLang="zh-CN" sz="3200" dirty="0">
                <a:solidFill>
                  <a:srgbClr val="FF0000"/>
                </a:solidFill>
                <a:latin typeface="Calibri" panose="020F0502020204030204" pitchFamily="34" charset="0"/>
                <a:cs typeface="Calibri" panose="020F0502020204030204" pitchFamily="34" charset="0"/>
              </a:rPr>
              <a:t>Information loss without sequential expression</a:t>
            </a:r>
            <a:endParaRPr lang="zh-CN" altLang="en-US" sz="3200" dirty="0">
              <a:solidFill>
                <a:srgbClr val="FF0000"/>
              </a:solidFill>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3617CAB6-D6D7-40CB-91C0-EC49F28F48D1}"/>
              </a:ext>
            </a:extLst>
          </p:cNvPr>
          <p:cNvSpPr txBox="1"/>
          <p:nvPr/>
        </p:nvSpPr>
        <p:spPr>
          <a:xfrm>
            <a:off x="2676524" y="2527828"/>
            <a:ext cx="3213465" cy="369332"/>
          </a:xfrm>
          <a:prstGeom prst="rect">
            <a:avLst/>
          </a:prstGeom>
          <a:noFill/>
        </p:spPr>
        <p:txBody>
          <a:bodyPr wrap="square" rtlCol="0">
            <a:spAutoFit/>
          </a:bodyPr>
          <a:lstStyle/>
          <a:p>
            <a:r>
              <a:rPr lang="en-US" altLang="zh-CN" dirty="0" err="1">
                <a:latin typeface="Consolas" panose="020B0609020204030204" pitchFamily="49" charset="0"/>
              </a:rPr>
              <a:t>Stopwords</a:t>
            </a:r>
            <a:r>
              <a:rPr lang="en-US" altLang="zh-CN" dirty="0">
                <a:latin typeface="Consolas" panose="020B0609020204030204" pitchFamily="49" charset="0"/>
              </a:rPr>
              <a:t>: is, than</a:t>
            </a:r>
            <a:endParaRPr lang="zh-CN" altLang="en-US" dirty="0">
              <a:latin typeface="Consolas" panose="020B0609020204030204" pitchFamily="49" charset="0"/>
            </a:endParaRPr>
          </a:p>
        </p:txBody>
      </p:sp>
      <p:sp>
        <p:nvSpPr>
          <p:cNvPr id="11" name="文本框 10">
            <a:extLst>
              <a:ext uri="{FF2B5EF4-FFF2-40B4-BE49-F238E27FC236}">
                <a16:creationId xmlns:a16="http://schemas.microsoft.com/office/drawing/2014/main" id="{BBAA59B9-AA80-454E-83E1-DD5B1538AAA1}"/>
              </a:ext>
            </a:extLst>
          </p:cNvPr>
          <p:cNvSpPr txBox="1"/>
          <p:nvPr/>
        </p:nvSpPr>
        <p:spPr>
          <a:xfrm>
            <a:off x="6128091" y="2550494"/>
            <a:ext cx="4649546" cy="369332"/>
          </a:xfrm>
          <a:prstGeom prst="rect">
            <a:avLst/>
          </a:prstGeom>
          <a:noFill/>
        </p:spPr>
        <p:txBody>
          <a:bodyPr wrap="square" rtlCol="0">
            <a:spAutoFit/>
          </a:bodyPr>
          <a:lstStyle/>
          <a:p>
            <a:r>
              <a:rPr lang="en-US" altLang="zh-CN" dirty="0">
                <a:latin typeface="Consolas" panose="020B0609020204030204" pitchFamily="49" charset="0"/>
              </a:rPr>
              <a:t>Synonym: big -&gt; large</a:t>
            </a:r>
            <a:endParaRPr lang="zh-CN" altLang="en-US" dirty="0">
              <a:latin typeface="Consolas" panose="020B0609020204030204" pitchFamily="49" charset="0"/>
            </a:endParaRPr>
          </a:p>
        </p:txBody>
      </p:sp>
      <p:sp>
        <p:nvSpPr>
          <p:cNvPr id="14" name="标题 1">
            <a:extLst>
              <a:ext uri="{FF2B5EF4-FFF2-40B4-BE49-F238E27FC236}">
                <a16:creationId xmlns:a16="http://schemas.microsoft.com/office/drawing/2014/main" id="{196F71D0-91D9-4EA5-8E49-12B341D22017}"/>
              </a:ext>
            </a:extLst>
          </p:cNvPr>
          <p:cNvSpPr>
            <a:spLocks noGrp="1"/>
          </p:cNvSpPr>
          <p:nvPr>
            <p:ph type="title"/>
          </p:nvPr>
        </p:nvSpPr>
        <p:spPr>
          <a:xfrm>
            <a:off x="838200" y="365125"/>
            <a:ext cx="10515600" cy="1325563"/>
          </a:xfrm>
        </p:spPr>
        <p:txBody>
          <a:bodyPr/>
          <a:lstStyle/>
          <a:p>
            <a:r>
              <a:rPr lang="en-US" altLang="zh-CN" dirty="0">
                <a:latin typeface="Calibri" panose="020F0502020204030204" pitchFamily="34" charset="0"/>
                <a:cs typeface="Calibri" panose="020F0502020204030204" pitchFamily="34" charset="0"/>
              </a:rPr>
              <a:t>An Issue</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46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1364B-B7AB-4C33-A2D1-8C65DDCA80F4}"/>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Hybrid Decoding</a:t>
            </a:r>
            <a:endParaRPr lang="zh-CN" altLang="en-US"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5B0626B-FF18-4FB3-9066-0ACCF8E4C6AE}"/>
              </a:ext>
            </a:extLst>
          </p:cNvPr>
          <p:cNvSpPr txBox="1"/>
          <p:nvPr/>
        </p:nvSpPr>
        <p:spPr>
          <a:xfrm>
            <a:off x="4312797" y="1727326"/>
            <a:ext cx="3706656"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Russia is bigger than Vatican</a:t>
            </a:r>
          </a:p>
        </p:txBody>
      </p:sp>
      <p:sp>
        <p:nvSpPr>
          <p:cNvPr id="9" name="矩形 8">
            <a:extLst>
              <a:ext uri="{FF2B5EF4-FFF2-40B4-BE49-F238E27FC236}">
                <a16:creationId xmlns:a16="http://schemas.microsoft.com/office/drawing/2014/main" id="{4DB7B509-DDCD-4A3E-A015-58ED3C01D6CF}"/>
              </a:ext>
            </a:extLst>
          </p:cNvPr>
          <p:cNvSpPr/>
          <p:nvPr/>
        </p:nvSpPr>
        <p:spPr>
          <a:xfrm>
            <a:off x="733697" y="3429000"/>
            <a:ext cx="3852337" cy="400110"/>
          </a:xfrm>
          <a:prstGeom prst="rect">
            <a:avLst/>
          </a:prstGeom>
        </p:spPr>
        <p:txBody>
          <a:bodyPr wrap="none">
            <a:spAutoFit/>
          </a:bodyPr>
          <a:lstStyle/>
          <a:p>
            <a:r>
              <a:rPr lang="en-US" altLang="zh-CN" sz="2000" dirty="0">
                <a:latin typeface="Consolas" panose="020B0609020204030204" pitchFamily="49" charset="0"/>
              </a:rPr>
              <a:t>(Russia | Large | Vatican)</a:t>
            </a:r>
            <a:endParaRPr lang="zh-CN" altLang="en-US" sz="2000" dirty="0">
              <a:latin typeface="Consolas" panose="020B0609020204030204" pitchFamily="49" charset="0"/>
            </a:endParaRPr>
          </a:p>
        </p:txBody>
      </p:sp>
      <p:sp>
        <p:nvSpPr>
          <p:cNvPr id="10" name="文本框 9">
            <a:extLst>
              <a:ext uri="{FF2B5EF4-FFF2-40B4-BE49-F238E27FC236}">
                <a16:creationId xmlns:a16="http://schemas.microsoft.com/office/drawing/2014/main" id="{BE649DA0-6CB5-45B1-989A-F0D5E4C1F3F6}"/>
              </a:ext>
            </a:extLst>
          </p:cNvPr>
          <p:cNvSpPr txBox="1"/>
          <p:nvPr/>
        </p:nvSpPr>
        <p:spPr>
          <a:xfrm>
            <a:off x="7914898" y="3398222"/>
            <a:ext cx="2669320" cy="461665"/>
          </a:xfrm>
          <a:prstGeom prst="rect">
            <a:avLst/>
          </a:prstGeom>
          <a:noFill/>
        </p:spPr>
        <p:txBody>
          <a:bodyPr wrap="none" rtlCol="0">
            <a:spAutoFit/>
          </a:bodyPr>
          <a:lstStyle/>
          <a:p>
            <a:r>
              <a:rPr lang="zh-CN" altLang="en-US" sz="2400" dirty="0">
                <a:latin typeface="Calibri" panose="020F0502020204030204" pitchFamily="34" charset="0"/>
                <a:cs typeface="Calibri" panose="020F0502020204030204" pitchFamily="34" charset="0"/>
              </a:rPr>
              <a:t>俄罗斯比梵蒂冈大</a:t>
            </a:r>
          </a:p>
        </p:txBody>
      </p:sp>
      <p:sp>
        <p:nvSpPr>
          <p:cNvPr id="11" name="箭头: 下 10">
            <a:extLst>
              <a:ext uri="{FF2B5EF4-FFF2-40B4-BE49-F238E27FC236}">
                <a16:creationId xmlns:a16="http://schemas.microsoft.com/office/drawing/2014/main" id="{F0E2189A-A99B-4AA8-AEAD-DF6402CFFA0D}"/>
              </a:ext>
            </a:extLst>
          </p:cNvPr>
          <p:cNvSpPr/>
          <p:nvPr/>
        </p:nvSpPr>
        <p:spPr>
          <a:xfrm rot="2951042">
            <a:off x="4906376" y="2039992"/>
            <a:ext cx="428781" cy="1485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44C528A4-44AD-4F5F-AD53-7BC4B062503A}"/>
              </a:ext>
            </a:extLst>
          </p:cNvPr>
          <p:cNvSpPr/>
          <p:nvPr/>
        </p:nvSpPr>
        <p:spPr>
          <a:xfrm rot="18850267">
            <a:off x="7113015" y="2063609"/>
            <a:ext cx="428781" cy="1485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E6BBC8C4-4037-4DEE-9475-8B001C2F30A2}"/>
              </a:ext>
            </a:extLst>
          </p:cNvPr>
          <p:cNvSpPr txBox="1"/>
          <p:nvPr/>
        </p:nvSpPr>
        <p:spPr>
          <a:xfrm>
            <a:off x="2129048" y="2590621"/>
            <a:ext cx="2242280"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Word Set Constructor</a:t>
            </a:r>
            <a:endParaRPr lang="zh-CN" altLang="en-US" b="1"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F2AC9638-3D21-4434-B19C-491AAF6FC9F6}"/>
              </a:ext>
            </a:extLst>
          </p:cNvPr>
          <p:cNvSpPr txBox="1"/>
          <p:nvPr/>
        </p:nvSpPr>
        <p:spPr>
          <a:xfrm>
            <a:off x="7850061" y="2622031"/>
            <a:ext cx="1714124" cy="369332"/>
          </a:xfrm>
          <a:prstGeom prst="rect">
            <a:avLst/>
          </a:prstGeom>
          <a:noFill/>
        </p:spPr>
        <p:txBody>
          <a:bodyPr wrap="none" rtlCol="0">
            <a:spAutoFit/>
          </a:bodyPr>
          <a:lstStyle/>
          <a:p>
            <a:r>
              <a:rPr lang="en-US" altLang="zh-CN" b="1" dirty="0" err="1">
                <a:latin typeface="Calibri" panose="020F0502020204030204" pitchFamily="34" charset="0"/>
                <a:cs typeface="Calibri" panose="020F0502020204030204" pitchFamily="34" charset="0"/>
              </a:rPr>
              <a:t>En-Zh</a:t>
            </a:r>
            <a:r>
              <a:rPr lang="en-US" altLang="zh-CN" b="1" dirty="0">
                <a:latin typeface="Calibri" panose="020F0502020204030204" pitchFamily="34" charset="0"/>
                <a:cs typeface="Calibri" panose="020F0502020204030204" pitchFamily="34" charset="0"/>
              </a:rPr>
              <a:t> translator</a:t>
            </a:r>
            <a:endParaRPr lang="zh-CN" altLang="en-US" b="1" dirty="0">
              <a:latin typeface="Calibri" panose="020F0502020204030204" pitchFamily="34" charset="0"/>
              <a:cs typeface="Calibri" panose="020F0502020204030204" pitchFamily="34" charset="0"/>
            </a:endParaRPr>
          </a:p>
        </p:txBody>
      </p:sp>
      <p:sp>
        <p:nvSpPr>
          <p:cNvPr id="15" name="空心弧 14">
            <a:extLst>
              <a:ext uri="{FF2B5EF4-FFF2-40B4-BE49-F238E27FC236}">
                <a16:creationId xmlns:a16="http://schemas.microsoft.com/office/drawing/2014/main" id="{AAE1DFCF-48AE-43A2-BDED-BC412ED4D1A5}"/>
              </a:ext>
            </a:extLst>
          </p:cNvPr>
          <p:cNvSpPr/>
          <p:nvPr/>
        </p:nvSpPr>
        <p:spPr>
          <a:xfrm rot="10800000">
            <a:off x="2625634" y="3398221"/>
            <a:ext cx="6726178" cy="1165239"/>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下 15">
            <a:extLst>
              <a:ext uri="{FF2B5EF4-FFF2-40B4-BE49-F238E27FC236}">
                <a16:creationId xmlns:a16="http://schemas.microsoft.com/office/drawing/2014/main" id="{CE4465C0-F93D-4E9F-A97C-83EC0D2A79AD}"/>
              </a:ext>
            </a:extLst>
          </p:cNvPr>
          <p:cNvSpPr/>
          <p:nvPr/>
        </p:nvSpPr>
        <p:spPr>
          <a:xfrm>
            <a:off x="5728425" y="4563459"/>
            <a:ext cx="367575" cy="7923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E6073A5-CBAF-40E3-A097-716EB4D1B022}"/>
              </a:ext>
            </a:extLst>
          </p:cNvPr>
          <p:cNvSpPr txBox="1"/>
          <p:nvPr/>
        </p:nvSpPr>
        <p:spPr>
          <a:xfrm>
            <a:off x="4161015" y="5456948"/>
            <a:ext cx="3648243"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Russia is larger than Vatican</a:t>
            </a:r>
            <a:endParaRPr lang="zh-CN" altLang="en-US" sz="24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25813CF2-8C11-45EB-8081-0A4A9CB690BC}"/>
              </a:ext>
            </a:extLst>
          </p:cNvPr>
          <p:cNvSpPr txBox="1"/>
          <p:nvPr/>
        </p:nvSpPr>
        <p:spPr>
          <a:xfrm>
            <a:off x="2945763" y="4513599"/>
            <a:ext cx="1608133"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Set2seq Model</a:t>
            </a:r>
            <a:endParaRPr lang="zh-CN" altLang="en-US" b="1"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BF11DE2C-6DD4-46D4-B285-937206BBFF44}"/>
              </a:ext>
            </a:extLst>
          </p:cNvPr>
          <p:cNvSpPr txBox="1"/>
          <p:nvPr/>
        </p:nvSpPr>
        <p:spPr>
          <a:xfrm>
            <a:off x="7327405" y="4513599"/>
            <a:ext cx="1714124" cy="369332"/>
          </a:xfrm>
          <a:prstGeom prst="rect">
            <a:avLst/>
          </a:prstGeom>
          <a:noFill/>
        </p:spPr>
        <p:txBody>
          <a:bodyPr wrap="none" rtlCol="0">
            <a:spAutoFit/>
          </a:bodyPr>
          <a:lstStyle/>
          <a:p>
            <a:r>
              <a:rPr lang="en-US" altLang="zh-CN" b="1" dirty="0" err="1">
                <a:latin typeface="Calibri" panose="020F0502020204030204" pitchFamily="34" charset="0"/>
                <a:cs typeface="Calibri" panose="020F0502020204030204" pitchFamily="34" charset="0"/>
              </a:rPr>
              <a:t>Zh-En</a:t>
            </a:r>
            <a:r>
              <a:rPr lang="en-US" altLang="zh-CN" b="1" dirty="0">
                <a:latin typeface="Calibri" panose="020F0502020204030204" pitchFamily="34" charset="0"/>
                <a:cs typeface="Calibri" panose="020F0502020204030204" pitchFamily="34" charset="0"/>
              </a:rPr>
              <a:t> translator</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35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91D10CE-85AC-4201-8B5D-BF17509B41AB}"/>
              </a:ext>
            </a:extLst>
          </p:cNvPr>
          <p:cNvPicPr>
            <a:picLocks noChangeAspect="1"/>
          </p:cNvPicPr>
          <p:nvPr/>
        </p:nvPicPr>
        <p:blipFill>
          <a:blip r:embed="rId2"/>
          <a:stretch>
            <a:fillRect/>
          </a:stretch>
        </p:blipFill>
        <p:spPr>
          <a:xfrm>
            <a:off x="1361890" y="0"/>
            <a:ext cx="9468219" cy="6109335"/>
          </a:xfrm>
          <a:prstGeom prst="rect">
            <a:avLst/>
          </a:prstGeom>
        </p:spPr>
      </p:pic>
      <p:sp>
        <p:nvSpPr>
          <p:cNvPr id="5" name="文本框 4">
            <a:extLst>
              <a:ext uri="{FF2B5EF4-FFF2-40B4-BE49-F238E27FC236}">
                <a16:creationId xmlns:a16="http://schemas.microsoft.com/office/drawing/2014/main" id="{4A6DAA55-1EED-4DC4-B03C-F3DD9FEC2757}"/>
              </a:ext>
            </a:extLst>
          </p:cNvPr>
          <p:cNvSpPr txBox="1"/>
          <p:nvPr/>
        </p:nvSpPr>
        <p:spPr>
          <a:xfrm>
            <a:off x="4068039" y="6189345"/>
            <a:ext cx="3790461"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Figure 1. </a:t>
            </a:r>
            <a:r>
              <a:rPr lang="en-US" altLang="zh-CN" dirty="0">
                <a:latin typeface="Calibri" panose="020F0502020204030204" pitchFamily="34" charset="0"/>
                <a:cs typeface="Calibri" panose="020F0502020204030204" pitchFamily="34" charset="0"/>
              </a:rPr>
              <a:t>Our Paraphrasing Framework</a:t>
            </a:r>
          </a:p>
        </p:txBody>
      </p:sp>
    </p:spTree>
    <p:extLst>
      <p:ext uri="{BB962C8B-B14F-4D97-AF65-F5344CB8AC3E}">
        <p14:creationId xmlns:p14="http://schemas.microsoft.com/office/powerpoint/2010/main" val="381340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17C1F-D0AB-4A1E-A25F-8426926C493D}"/>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Experiments &amp; Results</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6EDA413D-9EBD-4797-818E-BFFA09F64E53}"/>
              </a:ext>
            </a:extLst>
          </p:cNvPr>
          <p:cNvSpPr>
            <a:spLocks noGrp="1"/>
          </p:cNvSpPr>
          <p:nvPr>
            <p:ph idx="1"/>
          </p:nvPr>
        </p:nvSpPr>
        <p:spPr/>
        <p:txBody>
          <a:bodyPr>
            <a:normAutofit lnSpcReduction="10000"/>
          </a:bodyPr>
          <a:lstStyle/>
          <a:p>
            <a:r>
              <a:rPr lang="en-US" altLang="zh-CN" dirty="0">
                <a:latin typeface="Calibri" panose="020F0502020204030204" pitchFamily="34" charset="0"/>
                <a:cs typeface="Calibri" panose="020F0502020204030204" pitchFamily="34" charset="0"/>
              </a:rPr>
              <a:t>Set2seq model:</a:t>
            </a:r>
          </a:p>
          <a:p>
            <a:pPr lvl="1"/>
            <a:r>
              <a:rPr lang="en-US" altLang="zh-CN" dirty="0">
                <a:latin typeface="Calibri" panose="020F0502020204030204" pitchFamily="34" charset="0"/>
                <a:cs typeface="Calibri" panose="020F0502020204030204" pitchFamily="34" charset="0"/>
              </a:rPr>
              <a:t>Trained with in-domain &amp; non-parallel data</a:t>
            </a:r>
          </a:p>
          <a:p>
            <a:pPr lvl="1"/>
            <a:r>
              <a:rPr lang="en-US" altLang="zh-CN" dirty="0">
                <a:latin typeface="Calibri" panose="020F0502020204030204" pitchFamily="34" charset="0"/>
                <a:cs typeface="Calibri" panose="020F0502020204030204" pitchFamily="34" charset="0"/>
              </a:rPr>
              <a:t>Trained on a single GTX-2080 GPU for 3 hours</a:t>
            </a:r>
          </a:p>
          <a:p>
            <a:pPr lvl="1"/>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Round-trip Translation model:</a:t>
            </a:r>
          </a:p>
          <a:p>
            <a:pPr lvl="1"/>
            <a:r>
              <a:rPr lang="en-US" altLang="zh-CN" dirty="0">
                <a:latin typeface="Calibri" panose="020F0502020204030204" pitchFamily="34" charset="0"/>
                <a:cs typeface="Calibri" panose="020F0502020204030204" pitchFamily="34" charset="0"/>
              </a:rPr>
              <a:t>Trained with WMT17 parallel </a:t>
            </a:r>
            <a:r>
              <a:rPr lang="en-US" altLang="zh-CN" dirty="0" err="1">
                <a:latin typeface="Calibri" panose="020F0502020204030204" pitchFamily="34" charset="0"/>
                <a:cs typeface="Calibri" panose="020F0502020204030204" pitchFamily="34" charset="0"/>
              </a:rPr>
              <a:t>zh-en</a:t>
            </a:r>
            <a:r>
              <a:rPr lang="en-US" altLang="zh-CN" dirty="0">
                <a:latin typeface="Calibri" panose="020F0502020204030204" pitchFamily="34" charset="0"/>
                <a:cs typeface="Calibri" panose="020F0502020204030204" pitchFamily="34" charset="0"/>
              </a:rPr>
              <a:t> dataset</a:t>
            </a:r>
          </a:p>
          <a:p>
            <a:pPr lvl="1"/>
            <a:r>
              <a:rPr lang="en-US" altLang="zh-CN" dirty="0">
                <a:latin typeface="Calibri" panose="020F0502020204030204" pitchFamily="34" charset="0"/>
                <a:cs typeface="Calibri" panose="020F0502020204030204" pitchFamily="34" charset="0"/>
              </a:rPr>
              <a:t>Trained on two GTX-2080 GPUs for 3 days</a:t>
            </a:r>
          </a:p>
          <a:p>
            <a:pPr lvl="1"/>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Set2seq-common model:</a:t>
            </a:r>
          </a:p>
          <a:p>
            <a:pPr lvl="1"/>
            <a:r>
              <a:rPr lang="en-US" altLang="zh-CN" dirty="0">
                <a:latin typeface="Calibri" panose="020F0502020204030204" pitchFamily="34" charset="0"/>
                <a:cs typeface="Calibri" panose="020F0502020204030204" pitchFamily="34" charset="0"/>
              </a:rPr>
              <a:t>Trained with WMT17 English monolingual data</a:t>
            </a:r>
          </a:p>
          <a:p>
            <a:pPr lvl="1"/>
            <a:r>
              <a:rPr lang="en-US" altLang="zh-CN" dirty="0">
                <a:latin typeface="Calibri" panose="020F0502020204030204" pitchFamily="34" charset="0"/>
                <a:cs typeface="Calibri" panose="020F0502020204030204" pitchFamily="34" charset="0"/>
              </a:rPr>
              <a:t>Trained on a single GTX-2080 GPU for 1.5 days</a:t>
            </a: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159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C9A1630-141C-4314-BF7D-CAC875081DF1}"/>
              </a:ext>
            </a:extLst>
          </p:cNvPr>
          <p:cNvPicPr>
            <a:picLocks noChangeAspect="1"/>
          </p:cNvPicPr>
          <p:nvPr/>
        </p:nvPicPr>
        <p:blipFill>
          <a:blip r:embed="rId2"/>
          <a:stretch>
            <a:fillRect/>
          </a:stretch>
        </p:blipFill>
        <p:spPr>
          <a:xfrm>
            <a:off x="1416024" y="0"/>
            <a:ext cx="9359952" cy="6469380"/>
          </a:xfrm>
          <a:prstGeom prst="rect">
            <a:avLst/>
          </a:prstGeom>
        </p:spPr>
      </p:pic>
      <p:sp>
        <p:nvSpPr>
          <p:cNvPr id="10" name="文本框 9">
            <a:extLst>
              <a:ext uri="{FF2B5EF4-FFF2-40B4-BE49-F238E27FC236}">
                <a16:creationId xmlns:a16="http://schemas.microsoft.com/office/drawing/2014/main" id="{08D50E33-27E0-4BF2-AB1E-EA97E4BAF0E3}"/>
              </a:ext>
            </a:extLst>
          </p:cNvPr>
          <p:cNvSpPr txBox="1"/>
          <p:nvPr/>
        </p:nvSpPr>
        <p:spPr>
          <a:xfrm>
            <a:off x="3047048" y="6387584"/>
            <a:ext cx="6097904" cy="369332"/>
          </a:xfrm>
          <a:prstGeom prst="rect">
            <a:avLst/>
          </a:prstGeom>
          <a:noFill/>
        </p:spPr>
        <p:txBody>
          <a:bodyPr wrap="square">
            <a:spAutoFit/>
          </a:bodyPr>
          <a:lstStyle/>
          <a:p>
            <a:pPr algn="ctr"/>
            <a:r>
              <a:rPr lang="en-US" altLang="zh-CN" b="1" dirty="0">
                <a:latin typeface="Calibri" panose="020F0502020204030204" pitchFamily="34" charset="0"/>
                <a:cs typeface="Calibri" panose="020F0502020204030204" pitchFamily="34" charset="0"/>
              </a:rPr>
              <a:t>Table 2. </a:t>
            </a:r>
            <a:r>
              <a:rPr lang="en-US" altLang="zh-CN" dirty="0">
                <a:latin typeface="Calibri" panose="020F0502020204030204" pitchFamily="34" charset="0"/>
                <a:cs typeface="Calibri" panose="020F0502020204030204" pitchFamily="34" charset="0"/>
              </a:rPr>
              <a:t>Compared with baseline methods</a:t>
            </a:r>
          </a:p>
        </p:txBody>
      </p:sp>
    </p:spTree>
    <p:extLst>
      <p:ext uri="{BB962C8B-B14F-4D97-AF65-F5344CB8AC3E}">
        <p14:creationId xmlns:p14="http://schemas.microsoft.com/office/powerpoint/2010/main" val="211077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17BA3-C0DF-4383-BA6C-BEFC4DC21096}"/>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Application: Data Argumentation on NMT </a:t>
            </a:r>
            <a:endParaRPr lang="zh-CN" altLang="en-US" dirty="0">
              <a:latin typeface="Calibri" panose="020F0502020204030204" pitchFamily="34" charset="0"/>
              <a:cs typeface="Calibri" panose="020F0502020204030204" pitchFamily="34" charset="0"/>
            </a:endParaRPr>
          </a:p>
        </p:txBody>
      </p:sp>
      <p:sp>
        <p:nvSpPr>
          <p:cNvPr id="4" name="矩形: 圆角 3">
            <a:extLst>
              <a:ext uri="{FF2B5EF4-FFF2-40B4-BE49-F238E27FC236}">
                <a16:creationId xmlns:a16="http://schemas.microsoft.com/office/drawing/2014/main" id="{24AA97A0-C168-4D31-AD38-FFD66AE749E0}"/>
              </a:ext>
            </a:extLst>
          </p:cNvPr>
          <p:cNvSpPr/>
          <p:nvPr/>
        </p:nvSpPr>
        <p:spPr>
          <a:xfrm>
            <a:off x="3851910" y="2376979"/>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have for lunch?</a:t>
            </a:r>
            <a:endParaRPr lang="zh-CN" altLang="en-US" dirty="0">
              <a:solidFill>
                <a:schemeClr val="tx1"/>
              </a:solidFill>
              <a:latin typeface="Calibri" panose="020F0502020204030204" pitchFamily="34" charset="0"/>
              <a:cs typeface="Calibri" panose="020F0502020204030204" pitchFamily="34" charset="0"/>
            </a:endParaRPr>
          </a:p>
        </p:txBody>
      </p:sp>
      <p:sp>
        <p:nvSpPr>
          <p:cNvPr id="5" name="矩形: 圆角 4">
            <a:extLst>
              <a:ext uri="{FF2B5EF4-FFF2-40B4-BE49-F238E27FC236}">
                <a16:creationId xmlns:a16="http://schemas.microsoft.com/office/drawing/2014/main" id="{8C698671-C55F-494D-A326-AC93ED786FF0}"/>
              </a:ext>
            </a:extLst>
          </p:cNvPr>
          <p:cNvSpPr/>
          <p:nvPr/>
        </p:nvSpPr>
        <p:spPr>
          <a:xfrm>
            <a:off x="7275195" y="2376979"/>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6" name="文本框 5">
            <a:extLst>
              <a:ext uri="{FF2B5EF4-FFF2-40B4-BE49-F238E27FC236}">
                <a16:creationId xmlns:a16="http://schemas.microsoft.com/office/drawing/2014/main" id="{2445A33F-FD63-4EFC-B4C8-2833982EE9AC}"/>
              </a:ext>
            </a:extLst>
          </p:cNvPr>
          <p:cNvSpPr txBox="1"/>
          <p:nvPr/>
        </p:nvSpPr>
        <p:spPr>
          <a:xfrm>
            <a:off x="1787093" y="2422669"/>
            <a:ext cx="1594283" cy="400110"/>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Training Pair: </a:t>
            </a:r>
            <a:endParaRPr lang="zh-CN" altLang="en-US" sz="2000" dirty="0">
              <a:latin typeface="Calibri" panose="020F0502020204030204" pitchFamily="34" charset="0"/>
              <a:cs typeface="Calibri" panose="020F0502020204030204" pitchFamily="34" charset="0"/>
            </a:endParaRPr>
          </a:p>
        </p:txBody>
      </p:sp>
      <p:sp>
        <p:nvSpPr>
          <p:cNvPr id="7" name="矩形: 圆角 6">
            <a:extLst>
              <a:ext uri="{FF2B5EF4-FFF2-40B4-BE49-F238E27FC236}">
                <a16:creationId xmlns:a16="http://schemas.microsoft.com/office/drawing/2014/main" id="{98BA8D51-71F5-4B0F-8240-6A84610C0FBC}"/>
              </a:ext>
            </a:extLst>
          </p:cNvPr>
          <p:cNvSpPr/>
          <p:nvPr/>
        </p:nvSpPr>
        <p:spPr>
          <a:xfrm>
            <a:off x="3851910" y="3238039"/>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eat for lunch?</a:t>
            </a:r>
            <a:endParaRPr lang="zh-CN" altLang="en-US" dirty="0">
              <a:solidFill>
                <a:schemeClr val="tx1"/>
              </a:solidFill>
              <a:latin typeface="Calibri" panose="020F0502020204030204" pitchFamily="34" charset="0"/>
              <a:cs typeface="Calibri" panose="020F0502020204030204" pitchFamily="34" charset="0"/>
            </a:endParaRPr>
          </a:p>
        </p:txBody>
      </p:sp>
      <p:sp>
        <p:nvSpPr>
          <p:cNvPr id="8" name="矩形: 圆角 7">
            <a:extLst>
              <a:ext uri="{FF2B5EF4-FFF2-40B4-BE49-F238E27FC236}">
                <a16:creationId xmlns:a16="http://schemas.microsoft.com/office/drawing/2014/main" id="{C3087171-7F40-4904-93A5-5589D6E63AB0}"/>
              </a:ext>
            </a:extLst>
          </p:cNvPr>
          <p:cNvSpPr/>
          <p:nvPr/>
        </p:nvSpPr>
        <p:spPr>
          <a:xfrm>
            <a:off x="3851910" y="4093385"/>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eat this noon?</a:t>
            </a:r>
            <a:endParaRPr lang="zh-CN" altLang="en-US" dirty="0">
              <a:solidFill>
                <a:schemeClr val="tx1"/>
              </a:solidFill>
              <a:latin typeface="Calibri" panose="020F0502020204030204" pitchFamily="34" charset="0"/>
              <a:cs typeface="Calibri" panose="020F0502020204030204" pitchFamily="34" charset="0"/>
            </a:endParaRPr>
          </a:p>
        </p:txBody>
      </p:sp>
      <p:sp>
        <p:nvSpPr>
          <p:cNvPr id="9" name="矩形: 圆角 8">
            <a:extLst>
              <a:ext uri="{FF2B5EF4-FFF2-40B4-BE49-F238E27FC236}">
                <a16:creationId xmlns:a16="http://schemas.microsoft.com/office/drawing/2014/main" id="{14B0F5F3-2D54-44D1-A5E1-575E906B4545}"/>
              </a:ext>
            </a:extLst>
          </p:cNvPr>
          <p:cNvSpPr/>
          <p:nvPr/>
        </p:nvSpPr>
        <p:spPr>
          <a:xfrm>
            <a:off x="3851910" y="4948731"/>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have at lunch time?</a:t>
            </a:r>
            <a:endParaRPr lang="zh-CN" altLang="en-US" dirty="0">
              <a:solidFill>
                <a:schemeClr val="tx1"/>
              </a:solidFill>
              <a:latin typeface="Calibri" panose="020F0502020204030204" pitchFamily="34" charset="0"/>
              <a:cs typeface="Calibri" panose="020F0502020204030204" pitchFamily="34" charset="0"/>
            </a:endParaRPr>
          </a:p>
        </p:txBody>
      </p:sp>
      <p:sp>
        <p:nvSpPr>
          <p:cNvPr id="10" name="矩形: 圆角 9">
            <a:extLst>
              <a:ext uri="{FF2B5EF4-FFF2-40B4-BE49-F238E27FC236}">
                <a16:creationId xmlns:a16="http://schemas.microsoft.com/office/drawing/2014/main" id="{8CFB11F8-39B9-47D3-8CAB-D046E0EDBFA5}"/>
              </a:ext>
            </a:extLst>
          </p:cNvPr>
          <p:cNvSpPr/>
          <p:nvPr/>
        </p:nvSpPr>
        <p:spPr>
          <a:xfrm>
            <a:off x="7275195" y="3238039"/>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11" name="矩形: 圆角 10">
            <a:extLst>
              <a:ext uri="{FF2B5EF4-FFF2-40B4-BE49-F238E27FC236}">
                <a16:creationId xmlns:a16="http://schemas.microsoft.com/office/drawing/2014/main" id="{7E42C12F-9CAF-43FD-B9E9-62FEC8031F95}"/>
              </a:ext>
            </a:extLst>
          </p:cNvPr>
          <p:cNvSpPr/>
          <p:nvPr/>
        </p:nvSpPr>
        <p:spPr>
          <a:xfrm>
            <a:off x="7275195" y="4093385"/>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12" name="矩形: 圆角 11">
            <a:extLst>
              <a:ext uri="{FF2B5EF4-FFF2-40B4-BE49-F238E27FC236}">
                <a16:creationId xmlns:a16="http://schemas.microsoft.com/office/drawing/2014/main" id="{FFAE9A8B-0E14-4B5D-9229-67ACBB9A4964}"/>
              </a:ext>
            </a:extLst>
          </p:cNvPr>
          <p:cNvSpPr/>
          <p:nvPr/>
        </p:nvSpPr>
        <p:spPr>
          <a:xfrm>
            <a:off x="7275195" y="4948731"/>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13" name="左大括号 12">
            <a:extLst>
              <a:ext uri="{FF2B5EF4-FFF2-40B4-BE49-F238E27FC236}">
                <a16:creationId xmlns:a16="http://schemas.microsoft.com/office/drawing/2014/main" id="{DD322A30-2E27-424F-81D5-2831092AC5F7}"/>
              </a:ext>
            </a:extLst>
          </p:cNvPr>
          <p:cNvSpPr/>
          <p:nvPr/>
        </p:nvSpPr>
        <p:spPr>
          <a:xfrm>
            <a:off x="3271938" y="3173269"/>
            <a:ext cx="412332" cy="2331722"/>
          </a:xfrm>
          <a:prstGeom prst="leftBrace">
            <a:avLst>
              <a:gd name="adj1" fmla="val 97937"/>
              <a:gd name="adj2" fmla="val 490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418163-CAE5-421A-884D-75518CE747DA}"/>
              </a:ext>
            </a:extLst>
          </p:cNvPr>
          <p:cNvSpPr txBox="1"/>
          <p:nvPr/>
        </p:nvSpPr>
        <p:spPr>
          <a:xfrm>
            <a:off x="1787093" y="3985187"/>
            <a:ext cx="1401025" cy="707886"/>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Augmented</a:t>
            </a:r>
          </a:p>
          <a:p>
            <a:r>
              <a:rPr lang="en-US" altLang="zh-CN" sz="2000" dirty="0">
                <a:latin typeface="Calibri" panose="020F0502020204030204" pitchFamily="34" charset="0"/>
                <a:cs typeface="Calibri" panose="020F0502020204030204" pitchFamily="34" charset="0"/>
              </a:rPr>
              <a:t>Data</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21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17BA3-C0DF-4383-BA6C-BEFC4DC21096}"/>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Application: Data Argumentation on NMT </a:t>
            </a:r>
            <a:endParaRPr lang="zh-CN" altLang="en-US" dirty="0">
              <a:latin typeface="Calibri" panose="020F0502020204030204" pitchFamily="34" charset="0"/>
              <a:cs typeface="Calibri" panose="020F0502020204030204" pitchFamily="34" charset="0"/>
            </a:endParaRPr>
          </a:p>
        </p:txBody>
      </p:sp>
      <p:sp>
        <p:nvSpPr>
          <p:cNvPr id="4" name="矩形: 圆角 3">
            <a:extLst>
              <a:ext uri="{FF2B5EF4-FFF2-40B4-BE49-F238E27FC236}">
                <a16:creationId xmlns:a16="http://schemas.microsoft.com/office/drawing/2014/main" id="{24AA97A0-C168-4D31-AD38-FFD66AE749E0}"/>
              </a:ext>
            </a:extLst>
          </p:cNvPr>
          <p:cNvSpPr/>
          <p:nvPr/>
        </p:nvSpPr>
        <p:spPr>
          <a:xfrm>
            <a:off x="2171700" y="2376979"/>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have for lunch?</a:t>
            </a:r>
            <a:endParaRPr lang="zh-CN" altLang="en-US" dirty="0">
              <a:solidFill>
                <a:schemeClr val="tx1"/>
              </a:solidFill>
              <a:latin typeface="Calibri" panose="020F0502020204030204" pitchFamily="34" charset="0"/>
              <a:cs typeface="Calibri" panose="020F0502020204030204" pitchFamily="34" charset="0"/>
            </a:endParaRPr>
          </a:p>
        </p:txBody>
      </p:sp>
      <p:sp>
        <p:nvSpPr>
          <p:cNvPr id="5" name="矩形: 圆角 4">
            <a:extLst>
              <a:ext uri="{FF2B5EF4-FFF2-40B4-BE49-F238E27FC236}">
                <a16:creationId xmlns:a16="http://schemas.microsoft.com/office/drawing/2014/main" id="{8C698671-C55F-494D-A326-AC93ED786FF0}"/>
              </a:ext>
            </a:extLst>
          </p:cNvPr>
          <p:cNvSpPr/>
          <p:nvPr/>
        </p:nvSpPr>
        <p:spPr>
          <a:xfrm>
            <a:off x="5594985" y="2376979"/>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6" name="文本框 5">
            <a:extLst>
              <a:ext uri="{FF2B5EF4-FFF2-40B4-BE49-F238E27FC236}">
                <a16:creationId xmlns:a16="http://schemas.microsoft.com/office/drawing/2014/main" id="{2445A33F-FD63-4EFC-B4C8-2833982EE9AC}"/>
              </a:ext>
            </a:extLst>
          </p:cNvPr>
          <p:cNvSpPr txBox="1"/>
          <p:nvPr/>
        </p:nvSpPr>
        <p:spPr>
          <a:xfrm>
            <a:off x="106883" y="2422669"/>
            <a:ext cx="1594283" cy="400110"/>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Training Pair: </a:t>
            </a:r>
            <a:endParaRPr lang="zh-CN" altLang="en-US" sz="2000" dirty="0">
              <a:latin typeface="Calibri" panose="020F0502020204030204" pitchFamily="34" charset="0"/>
              <a:cs typeface="Calibri" panose="020F0502020204030204" pitchFamily="34" charset="0"/>
            </a:endParaRPr>
          </a:p>
        </p:txBody>
      </p:sp>
      <p:sp>
        <p:nvSpPr>
          <p:cNvPr id="7" name="矩形: 圆角 6">
            <a:extLst>
              <a:ext uri="{FF2B5EF4-FFF2-40B4-BE49-F238E27FC236}">
                <a16:creationId xmlns:a16="http://schemas.microsoft.com/office/drawing/2014/main" id="{98BA8D51-71F5-4B0F-8240-6A84610C0FBC}"/>
              </a:ext>
            </a:extLst>
          </p:cNvPr>
          <p:cNvSpPr/>
          <p:nvPr/>
        </p:nvSpPr>
        <p:spPr>
          <a:xfrm>
            <a:off x="2171700" y="3238039"/>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eat for lunch?</a:t>
            </a:r>
            <a:endParaRPr lang="zh-CN" altLang="en-US" dirty="0">
              <a:solidFill>
                <a:schemeClr val="tx1"/>
              </a:solidFill>
              <a:latin typeface="Calibri" panose="020F0502020204030204" pitchFamily="34" charset="0"/>
              <a:cs typeface="Calibri" panose="020F0502020204030204" pitchFamily="34" charset="0"/>
            </a:endParaRPr>
          </a:p>
        </p:txBody>
      </p:sp>
      <p:sp>
        <p:nvSpPr>
          <p:cNvPr id="8" name="矩形: 圆角 7">
            <a:extLst>
              <a:ext uri="{FF2B5EF4-FFF2-40B4-BE49-F238E27FC236}">
                <a16:creationId xmlns:a16="http://schemas.microsoft.com/office/drawing/2014/main" id="{C3087171-7F40-4904-93A5-5589D6E63AB0}"/>
              </a:ext>
            </a:extLst>
          </p:cNvPr>
          <p:cNvSpPr/>
          <p:nvPr/>
        </p:nvSpPr>
        <p:spPr>
          <a:xfrm>
            <a:off x="2171700" y="4093385"/>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eat this noon?</a:t>
            </a:r>
            <a:endParaRPr lang="zh-CN" altLang="en-US" dirty="0">
              <a:solidFill>
                <a:schemeClr val="tx1"/>
              </a:solidFill>
              <a:latin typeface="Calibri" panose="020F0502020204030204" pitchFamily="34" charset="0"/>
              <a:cs typeface="Calibri" panose="020F0502020204030204" pitchFamily="34" charset="0"/>
            </a:endParaRPr>
          </a:p>
        </p:txBody>
      </p:sp>
      <p:sp>
        <p:nvSpPr>
          <p:cNvPr id="9" name="矩形: 圆角 8">
            <a:extLst>
              <a:ext uri="{FF2B5EF4-FFF2-40B4-BE49-F238E27FC236}">
                <a16:creationId xmlns:a16="http://schemas.microsoft.com/office/drawing/2014/main" id="{14B0F5F3-2D54-44D1-A5E1-575E906B4545}"/>
              </a:ext>
            </a:extLst>
          </p:cNvPr>
          <p:cNvSpPr/>
          <p:nvPr/>
        </p:nvSpPr>
        <p:spPr>
          <a:xfrm>
            <a:off x="2171700" y="4948731"/>
            <a:ext cx="325755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What did you have at lunch time?</a:t>
            </a:r>
            <a:endParaRPr lang="zh-CN" altLang="en-US" dirty="0">
              <a:solidFill>
                <a:schemeClr val="tx1"/>
              </a:solidFill>
              <a:latin typeface="Calibri" panose="020F0502020204030204" pitchFamily="34" charset="0"/>
              <a:cs typeface="Calibri" panose="020F0502020204030204" pitchFamily="34" charset="0"/>
            </a:endParaRPr>
          </a:p>
        </p:txBody>
      </p:sp>
      <p:sp>
        <p:nvSpPr>
          <p:cNvPr id="10" name="矩形: 圆角 9">
            <a:extLst>
              <a:ext uri="{FF2B5EF4-FFF2-40B4-BE49-F238E27FC236}">
                <a16:creationId xmlns:a16="http://schemas.microsoft.com/office/drawing/2014/main" id="{8CFB11F8-39B9-47D3-8CAB-D046E0EDBFA5}"/>
              </a:ext>
            </a:extLst>
          </p:cNvPr>
          <p:cNvSpPr/>
          <p:nvPr/>
        </p:nvSpPr>
        <p:spPr>
          <a:xfrm>
            <a:off x="5594985" y="3238039"/>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11" name="矩形: 圆角 10">
            <a:extLst>
              <a:ext uri="{FF2B5EF4-FFF2-40B4-BE49-F238E27FC236}">
                <a16:creationId xmlns:a16="http://schemas.microsoft.com/office/drawing/2014/main" id="{7E42C12F-9CAF-43FD-B9E9-62FEC8031F95}"/>
              </a:ext>
            </a:extLst>
          </p:cNvPr>
          <p:cNvSpPr/>
          <p:nvPr/>
        </p:nvSpPr>
        <p:spPr>
          <a:xfrm>
            <a:off x="5594985" y="4093385"/>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12" name="矩形: 圆角 11">
            <a:extLst>
              <a:ext uri="{FF2B5EF4-FFF2-40B4-BE49-F238E27FC236}">
                <a16:creationId xmlns:a16="http://schemas.microsoft.com/office/drawing/2014/main" id="{FFAE9A8B-0E14-4B5D-9229-67ACBB9A4964}"/>
              </a:ext>
            </a:extLst>
          </p:cNvPr>
          <p:cNvSpPr/>
          <p:nvPr/>
        </p:nvSpPr>
        <p:spPr>
          <a:xfrm>
            <a:off x="5594985" y="4948731"/>
            <a:ext cx="2442210" cy="4914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cs typeface="Calibri" panose="020F0502020204030204" pitchFamily="34" charset="0"/>
              </a:rPr>
              <a:t>你中午吃了什么？</a:t>
            </a:r>
          </a:p>
        </p:txBody>
      </p:sp>
      <p:sp>
        <p:nvSpPr>
          <p:cNvPr id="13" name="左大括号 12">
            <a:extLst>
              <a:ext uri="{FF2B5EF4-FFF2-40B4-BE49-F238E27FC236}">
                <a16:creationId xmlns:a16="http://schemas.microsoft.com/office/drawing/2014/main" id="{DD322A30-2E27-424F-81D5-2831092AC5F7}"/>
              </a:ext>
            </a:extLst>
          </p:cNvPr>
          <p:cNvSpPr/>
          <p:nvPr/>
        </p:nvSpPr>
        <p:spPr>
          <a:xfrm>
            <a:off x="1591728" y="3173269"/>
            <a:ext cx="412332" cy="2331722"/>
          </a:xfrm>
          <a:prstGeom prst="leftBrace">
            <a:avLst>
              <a:gd name="adj1" fmla="val 97937"/>
              <a:gd name="adj2" fmla="val 4902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418163-CAE5-421A-884D-75518CE747DA}"/>
              </a:ext>
            </a:extLst>
          </p:cNvPr>
          <p:cNvSpPr txBox="1"/>
          <p:nvPr/>
        </p:nvSpPr>
        <p:spPr>
          <a:xfrm>
            <a:off x="106883" y="3985187"/>
            <a:ext cx="1401025" cy="707886"/>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Augmented</a:t>
            </a:r>
          </a:p>
          <a:p>
            <a:r>
              <a:rPr lang="en-US" altLang="zh-CN" sz="2000" dirty="0">
                <a:latin typeface="Calibri" panose="020F0502020204030204" pitchFamily="34" charset="0"/>
                <a:cs typeface="Calibri" panose="020F0502020204030204" pitchFamily="34" charset="0"/>
              </a:rPr>
              <a:t>Data</a:t>
            </a:r>
            <a:endParaRPr lang="zh-CN" altLang="en-US" sz="2000" dirty="0">
              <a:latin typeface="Calibri" panose="020F0502020204030204" pitchFamily="34" charset="0"/>
              <a:cs typeface="Calibri" panose="020F0502020204030204" pitchFamily="34" charset="0"/>
            </a:endParaRPr>
          </a:p>
        </p:txBody>
      </p:sp>
      <p:pic>
        <p:nvPicPr>
          <p:cNvPr id="15" name="图片 14">
            <a:extLst>
              <a:ext uri="{FF2B5EF4-FFF2-40B4-BE49-F238E27FC236}">
                <a16:creationId xmlns:a16="http://schemas.microsoft.com/office/drawing/2014/main" id="{5B803BDF-275D-43F7-8FC0-0210FFFAC483}"/>
              </a:ext>
            </a:extLst>
          </p:cNvPr>
          <p:cNvPicPr>
            <a:picLocks noChangeAspect="1"/>
          </p:cNvPicPr>
          <p:nvPr/>
        </p:nvPicPr>
        <p:blipFill>
          <a:blip r:embed="rId2"/>
          <a:stretch>
            <a:fillRect/>
          </a:stretch>
        </p:blipFill>
        <p:spPr>
          <a:xfrm>
            <a:off x="8376285" y="2719416"/>
            <a:ext cx="3815715" cy="2020225"/>
          </a:xfrm>
          <a:prstGeom prst="rect">
            <a:avLst/>
          </a:prstGeom>
        </p:spPr>
      </p:pic>
      <p:sp>
        <p:nvSpPr>
          <p:cNvPr id="18" name="文本框 17">
            <a:extLst>
              <a:ext uri="{FF2B5EF4-FFF2-40B4-BE49-F238E27FC236}">
                <a16:creationId xmlns:a16="http://schemas.microsoft.com/office/drawing/2014/main" id="{E7115BBB-6C56-4080-9B35-F2962BFF642B}"/>
              </a:ext>
            </a:extLst>
          </p:cNvPr>
          <p:cNvSpPr txBox="1"/>
          <p:nvPr/>
        </p:nvSpPr>
        <p:spPr>
          <a:xfrm>
            <a:off x="8871108" y="4696995"/>
            <a:ext cx="2826067" cy="646331"/>
          </a:xfrm>
          <a:prstGeom prst="rect">
            <a:avLst/>
          </a:prstGeom>
          <a:noFill/>
        </p:spPr>
        <p:txBody>
          <a:bodyPr wrap="square">
            <a:spAutoFit/>
          </a:bodyPr>
          <a:lstStyle/>
          <a:p>
            <a:pPr algn="ctr"/>
            <a:r>
              <a:rPr lang="en-US" altLang="zh-CN" b="1" dirty="0">
                <a:latin typeface="Calibri" panose="020F0502020204030204" pitchFamily="34" charset="0"/>
                <a:cs typeface="Calibri" panose="020F0502020204030204" pitchFamily="34" charset="0"/>
              </a:rPr>
              <a:t>Table 5. </a:t>
            </a:r>
            <a:r>
              <a:rPr lang="en-US" altLang="zh-CN" dirty="0">
                <a:latin typeface="Calibri" panose="020F0502020204030204" pitchFamily="34" charset="0"/>
                <a:cs typeface="Calibri" panose="020F0502020204030204" pitchFamily="34" charset="0"/>
              </a:rPr>
              <a:t>Results For NMT data augmentation</a:t>
            </a:r>
          </a:p>
        </p:txBody>
      </p:sp>
    </p:spTree>
    <p:extLst>
      <p:ext uri="{BB962C8B-B14F-4D97-AF65-F5344CB8AC3E}">
        <p14:creationId xmlns:p14="http://schemas.microsoft.com/office/powerpoint/2010/main" val="201545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86CA0-8119-4D2C-91ED-895EED9FF3FF}"/>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Conclusion</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4FC4BEA-EED2-44E1-8A31-D7F11306844D}"/>
              </a:ext>
            </a:extLst>
          </p:cNvPr>
          <p:cNvSpPr>
            <a:spLocks noGrp="1"/>
          </p:cNvSpPr>
          <p:nvPr>
            <p:ph idx="1"/>
          </p:nvPr>
        </p:nvSpPr>
        <p:spPr>
          <a:xfrm>
            <a:off x="887730" y="1825625"/>
            <a:ext cx="10515600" cy="4667250"/>
          </a:xfrm>
        </p:spPr>
        <p:txBody>
          <a:bodyPr>
            <a:normAutofit/>
          </a:bodyPr>
          <a:lstStyle/>
          <a:p>
            <a:r>
              <a:rPr lang="en-US" altLang="zh-CN" dirty="0">
                <a:latin typeface="Calibri" panose="020F0502020204030204" pitchFamily="34" charset="0"/>
                <a:cs typeface="Calibri" panose="020F0502020204030204" pitchFamily="34" charset="0"/>
              </a:rPr>
              <a:t>We are the first to apply the set2seq model to the task of paraphrase generation by combining it with a round-trip translation model through a hybrid decoder. </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The framework proposed by us achieve state-of-the-art accuracies on four benchmark datasets compared with existing methods.</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We apply our method to augment the training data of low-resource translation tasks and obtain significant improvement in translation quality.</a:t>
            </a:r>
          </a:p>
        </p:txBody>
      </p:sp>
    </p:spTree>
    <p:extLst>
      <p:ext uri="{BB962C8B-B14F-4D97-AF65-F5344CB8AC3E}">
        <p14:creationId xmlns:p14="http://schemas.microsoft.com/office/powerpoint/2010/main" val="288538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08E15-B149-4B69-AFAF-0867C49E13BE}"/>
              </a:ext>
            </a:extLst>
          </p:cNvPr>
          <p:cNvSpPr>
            <a:spLocks noGrp="1"/>
          </p:cNvSpPr>
          <p:nvPr>
            <p:ph type="title"/>
          </p:nvPr>
        </p:nvSpPr>
        <p:spPr>
          <a:xfrm>
            <a:off x="838200" y="2447562"/>
            <a:ext cx="10515600" cy="1325563"/>
          </a:xfrm>
        </p:spPr>
        <p:txBody>
          <a:bodyPr/>
          <a:lstStyle/>
          <a:p>
            <a:pPr algn="ctr"/>
            <a:r>
              <a:rPr lang="en-US" altLang="zh-CN" dirty="0">
                <a:latin typeface="Calibri" panose="020F0502020204030204" pitchFamily="34" charset="0"/>
                <a:cs typeface="Calibri" panose="020F0502020204030204" pitchFamily="34" charset="0"/>
              </a:rPr>
              <a:t>Thank You</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49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53694-5914-493D-860A-B7F48197765D}"/>
              </a:ext>
            </a:extLst>
          </p:cNvPr>
          <p:cNvSpPr>
            <a:spLocks noGrp="1"/>
          </p:cNvSpPr>
          <p:nvPr>
            <p:ph type="title"/>
          </p:nvPr>
        </p:nvSpPr>
        <p:spPr/>
        <p:txBody>
          <a:bodyPr/>
          <a:lstStyle/>
          <a:p>
            <a:r>
              <a:rPr lang="en-US" altLang="zh-CN" dirty="0">
                <a:latin typeface="Calibri" panose="020F0502020204030204" pitchFamily="34" charset="0"/>
                <a:ea typeface="微软雅黑" panose="020B0503020204020204" pitchFamily="34" charset="-122"/>
                <a:cs typeface="Calibri" panose="020F0502020204030204" pitchFamily="34" charset="0"/>
              </a:rPr>
              <a:t>Content</a:t>
            </a:r>
            <a:endParaRPr lang="zh-CN" altLang="en-US" dirty="0">
              <a:latin typeface="Calibri" panose="020F0502020204030204" pitchFamily="34" charset="0"/>
              <a:ea typeface="微软雅黑" panose="020B0503020204020204" pitchFamily="34" charset="-122"/>
              <a:cs typeface="Calibri" panose="020F0502020204030204" pitchFamily="34" charset="0"/>
            </a:endParaRPr>
          </a:p>
        </p:txBody>
      </p:sp>
      <p:sp>
        <p:nvSpPr>
          <p:cNvPr id="3" name="内容占位符 2">
            <a:extLst>
              <a:ext uri="{FF2B5EF4-FFF2-40B4-BE49-F238E27FC236}">
                <a16:creationId xmlns:a16="http://schemas.microsoft.com/office/drawing/2014/main" id="{AE74DB2E-549C-4D70-B21D-6B9CDF2D0CF1}"/>
              </a:ext>
            </a:extLst>
          </p:cNvPr>
          <p:cNvSpPr>
            <a:spLocks noGrp="1"/>
          </p:cNvSpPr>
          <p:nvPr>
            <p:ph idx="1"/>
          </p:nvPr>
        </p:nvSpPr>
        <p:spPr/>
        <p:txBody>
          <a:bodyPr>
            <a:normAutofit lnSpcReduction="10000"/>
          </a:bodyPr>
          <a:lstStyle/>
          <a:p>
            <a:r>
              <a:rPr lang="en-US" altLang="zh-CN" dirty="0">
                <a:latin typeface="Calibri" panose="020F0502020204030204" pitchFamily="34" charset="0"/>
                <a:ea typeface="微软雅黑" panose="020B0503020204020204" pitchFamily="34" charset="-122"/>
                <a:cs typeface="Calibri" panose="020F0502020204030204" pitchFamily="34" charset="0"/>
              </a:rPr>
              <a:t>Introduction</a:t>
            </a:r>
          </a:p>
          <a:p>
            <a:pPr marL="0" indent="0">
              <a:buNone/>
            </a:pPr>
            <a:endParaRPr lang="en-US" altLang="zh-CN" dirty="0">
              <a:latin typeface="Calibri" panose="020F0502020204030204" pitchFamily="34" charset="0"/>
              <a:ea typeface="微软雅黑" panose="020B0503020204020204" pitchFamily="34" charset="-122"/>
              <a:cs typeface="Calibri" panose="020F0502020204030204" pitchFamily="34" charset="0"/>
            </a:endParaRPr>
          </a:p>
          <a:p>
            <a:r>
              <a:rPr lang="en-US" altLang="zh-CN" dirty="0">
                <a:latin typeface="Calibri" panose="020F0502020204030204" pitchFamily="34" charset="0"/>
                <a:ea typeface="微软雅黑" panose="020B0503020204020204" pitchFamily="34" charset="-122"/>
                <a:cs typeface="Calibri" panose="020F0502020204030204" pitchFamily="34" charset="0"/>
              </a:rPr>
              <a:t>Approach</a:t>
            </a:r>
          </a:p>
          <a:p>
            <a:endParaRPr lang="en-US" altLang="zh-CN" dirty="0">
              <a:latin typeface="Calibri" panose="020F0502020204030204" pitchFamily="34" charset="0"/>
              <a:ea typeface="微软雅黑" panose="020B0503020204020204" pitchFamily="34" charset="-122"/>
              <a:cs typeface="Calibri" panose="020F0502020204030204" pitchFamily="34" charset="0"/>
            </a:endParaRPr>
          </a:p>
          <a:p>
            <a:r>
              <a:rPr lang="en-US" altLang="zh-CN" dirty="0">
                <a:latin typeface="Calibri" panose="020F0502020204030204" pitchFamily="34" charset="0"/>
                <a:ea typeface="微软雅黑" panose="020B0503020204020204" pitchFamily="34" charset="-122"/>
                <a:cs typeface="Calibri" panose="020F0502020204030204" pitchFamily="34" charset="0"/>
              </a:rPr>
              <a:t>Results</a:t>
            </a:r>
          </a:p>
          <a:p>
            <a:endParaRPr lang="en-US" altLang="zh-CN" dirty="0">
              <a:latin typeface="Calibri" panose="020F0502020204030204" pitchFamily="34" charset="0"/>
              <a:ea typeface="微软雅黑" panose="020B0503020204020204" pitchFamily="34" charset="-122"/>
              <a:cs typeface="Calibri" panose="020F0502020204030204" pitchFamily="34" charset="0"/>
            </a:endParaRPr>
          </a:p>
          <a:p>
            <a:r>
              <a:rPr lang="en-US" altLang="zh-CN" dirty="0">
                <a:latin typeface="Calibri" panose="020F0502020204030204" pitchFamily="34" charset="0"/>
                <a:ea typeface="微软雅黑" panose="020B0503020204020204" pitchFamily="34" charset="-122"/>
                <a:cs typeface="Calibri" panose="020F0502020204030204" pitchFamily="34" charset="0"/>
              </a:rPr>
              <a:t>Application</a:t>
            </a:r>
          </a:p>
          <a:p>
            <a:endParaRPr lang="en-US" altLang="zh-CN" dirty="0">
              <a:latin typeface="Calibri" panose="020F0502020204030204" pitchFamily="34" charset="0"/>
              <a:ea typeface="微软雅黑" panose="020B0503020204020204" pitchFamily="34" charset="-122"/>
              <a:cs typeface="Calibri" panose="020F0502020204030204" pitchFamily="34" charset="0"/>
            </a:endParaRPr>
          </a:p>
          <a:p>
            <a:r>
              <a:rPr lang="en-US" altLang="zh-CN" dirty="0">
                <a:latin typeface="Calibri" panose="020F0502020204030204" pitchFamily="34" charset="0"/>
                <a:ea typeface="微软雅黑" panose="020B0503020204020204" pitchFamily="34" charset="-122"/>
                <a:cs typeface="Calibri" panose="020F0502020204030204" pitchFamily="34" charset="0"/>
              </a:rPr>
              <a:t>Conclusion</a:t>
            </a:r>
          </a:p>
          <a:p>
            <a:endParaRPr lang="en-US" altLang="zh-CN" dirty="0">
              <a:latin typeface="Calibri" panose="020F0502020204030204" pitchFamily="34" charset="0"/>
              <a:ea typeface="微软雅黑" panose="020B0503020204020204" pitchFamily="34" charset="-122"/>
              <a:cs typeface="Calibri" panose="020F0502020204030204" pitchFamily="34" charset="0"/>
            </a:endParaRPr>
          </a:p>
          <a:p>
            <a:endParaRPr lang="zh-CN" altLang="en-US"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10265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D8342-556D-4DCB-AED6-3F9CC075F965}"/>
              </a:ext>
            </a:extLst>
          </p:cNvPr>
          <p:cNvSpPr>
            <a:spLocks noGrp="1"/>
          </p:cNvSpPr>
          <p:nvPr>
            <p:ph type="title"/>
          </p:nvPr>
        </p:nvSpPr>
        <p:spPr/>
        <p:txBody>
          <a:bodyPr/>
          <a:lstStyle/>
          <a:p>
            <a:r>
              <a:rPr lang="en-US" altLang="zh-CN" dirty="0">
                <a:latin typeface="Calibri" panose="020F0502020204030204" pitchFamily="34" charset="0"/>
                <a:ea typeface="微软雅黑" panose="020B0503020204020204" pitchFamily="34" charset="-122"/>
                <a:cs typeface="Calibri" panose="020F0502020204030204" pitchFamily="34" charset="0"/>
              </a:rPr>
              <a:t>Introduction</a:t>
            </a:r>
            <a:endParaRPr lang="zh-CN" altLang="en-US" dirty="0">
              <a:latin typeface="Calibri" panose="020F0502020204030204" pitchFamily="34" charset="0"/>
              <a:ea typeface="微软雅黑" panose="020B0503020204020204" pitchFamily="34" charset="-122"/>
              <a:cs typeface="Calibri" panose="020F0502020204030204" pitchFamily="34" charset="0"/>
            </a:endParaRPr>
          </a:p>
        </p:txBody>
      </p:sp>
      <p:graphicFrame>
        <p:nvGraphicFramePr>
          <p:cNvPr id="6" name="表格 6">
            <a:extLst>
              <a:ext uri="{FF2B5EF4-FFF2-40B4-BE49-F238E27FC236}">
                <a16:creationId xmlns:a16="http://schemas.microsoft.com/office/drawing/2014/main" id="{6DD82B2A-D3D4-4EAA-B23C-34EFBB7DB5DB}"/>
              </a:ext>
            </a:extLst>
          </p:cNvPr>
          <p:cNvGraphicFramePr>
            <a:graphicFrameLocks noGrp="1"/>
          </p:cNvGraphicFramePr>
          <p:nvPr>
            <p:extLst>
              <p:ext uri="{D42A27DB-BD31-4B8C-83A1-F6EECF244321}">
                <p14:modId xmlns:p14="http://schemas.microsoft.com/office/powerpoint/2010/main" val="1141221534"/>
              </p:ext>
            </p:extLst>
          </p:nvPr>
        </p:nvGraphicFramePr>
        <p:xfrm>
          <a:off x="550817" y="4231163"/>
          <a:ext cx="11090366" cy="1741102"/>
        </p:xfrm>
        <a:graphic>
          <a:graphicData uri="http://schemas.openxmlformats.org/drawingml/2006/table">
            <a:tbl>
              <a:tblPr firstRow="1" bandRow="1">
                <a:tableStyleId>{5C22544A-7EE6-4342-B048-85BDC9FD1C3A}</a:tableStyleId>
              </a:tblPr>
              <a:tblGrid>
                <a:gridCol w="4937760">
                  <a:extLst>
                    <a:ext uri="{9D8B030D-6E8A-4147-A177-3AD203B41FA5}">
                      <a16:colId xmlns:a16="http://schemas.microsoft.com/office/drawing/2014/main" val="3054843851"/>
                    </a:ext>
                  </a:extLst>
                </a:gridCol>
                <a:gridCol w="6152606">
                  <a:extLst>
                    <a:ext uri="{9D8B030D-6E8A-4147-A177-3AD203B41FA5}">
                      <a16:colId xmlns:a16="http://schemas.microsoft.com/office/drawing/2014/main" val="207328021"/>
                    </a:ext>
                  </a:extLst>
                </a:gridCol>
              </a:tblGrid>
              <a:tr h="367631">
                <a:tc>
                  <a:txBody>
                    <a:bodyPr/>
                    <a:lstStyle/>
                    <a:p>
                      <a:r>
                        <a:rPr lang="en-US" altLang="zh-CN" dirty="0"/>
                        <a:t>Sentence 1</a:t>
                      </a:r>
                      <a:endParaRPr lang="zh-CN" altLang="en-US" dirty="0"/>
                    </a:p>
                  </a:txBody>
                  <a:tcPr/>
                </a:tc>
                <a:tc>
                  <a:txBody>
                    <a:bodyPr/>
                    <a:lstStyle/>
                    <a:p>
                      <a:r>
                        <a:rPr lang="en-US" altLang="zh-CN" dirty="0"/>
                        <a:t>Sentence 2</a:t>
                      </a:r>
                      <a:endParaRPr lang="zh-CN" altLang="en-US" dirty="0"/>
                    </a:p>
                  </a:txBody>
                  <a:tcPr/>
                </a:tc>
                <a:extLst>
                  <a:ext uri="{0D108BD9-81ED-4DB2-BD59-A6C34878D82A}">
                    <a16:rowId xmlns:a16="http://schemas.microsoft.com/office/drawing/2014/main" val="3037028514"/>
                  </a:ext>
                </a:extLst>
              </a:tr>
              <a:tr h="367631">
                <a:tc>
                  <a:txBody>
                    <a:bodyPr/>
                    <a:lstStyle/>
                    <a:p>
                      <a:r>
                        <a:rPr lang="en-US" altLang="zh-CN" dirty="0"/>
                        <a:t>A man is sitting on a bench next to a bike</a:t>
                      </a:r>
                      <a:endParaRPr lang="zh-CN" altLang="en-US" dirty="0"/>
                    </a:p>
                  </a:txBody>
                  <a:tcPr/>
                </a:tc>
                <a:tc>
                  <a:txBody>
                    <a:bodyPr/>
                    <a:lstStyle/>
                    <a:p>
                      <a:r>
                        <a:rPr lang="en-US" altLang="zh-CN" dirty="0"/>
                        <a:t>Young man sitting on a bench behind a personal bicycle</a:t>
                      </a:r>
                      <a:endParaRPr lang="zh-CN" altLang="en-US" dirty="0"/>
                    </a:p>
                  </a:txBody>
                  <a:tcPr/>
                </a:tc>
                <a:extLst>
                  <a:ext uri="{0D108BD9-81ED-4DB2-BD59-A6C34878D82A}">
                    <a16:rowId xmlns:a16="http://schemas.microsoft.com/office/drawing/2014/main" val="2931743097"/>
                  </a:ext>
                </a:extLst>
              </a:tr>
              <a:tr h="356439">
                <a:tc>
                  <a:txBody>
                    <a:bodyPr/>
                    <a:lstStyle/>
                    <a:p>
                      <a:r>
                        <a:rPr lang="en-US" altLang="zh-CN" dirty="0"/>
                        <a:t>How can I be a good geologist ?</a:t>
                      </a:r>
                      <a:endParaRPr lang="zh-CN" altLang="en-US" dirty="0"/>
                    </a:p>
                  </a:txBody>
                  <a:tcPr/>
                </a:tc>
                <a:tc>
                  <a:txBody>
                    <a:bodyPr/>
                    <a:lstStyle/>
                    <a:p>
                      <a:r>
                        <a:rPr lang="en-US" altLang="zh-CN" dirty="0"/>
                        <a:t>What should I do to be a great geologist ?</a:t>
                      </a:r>
                      <a:endParaRPr lang="zh-CN" altLang="en-US" dirty="0"/>
                    </a:p>
                  </a:txBody>
                  <a:tcPr/>
                </a:tc>
                <a:extLst>
                  <a:ext uri="{0D108BD9-81ED-4DB2-BD59-A6C34878D82A}">
                    <a16:rowId xmlns:a16="http://schemas.microsoft.com/office/drawing/2014/main" val="32996623"/>
                  </a:ext>
                </a:extLst>
              </a:tr>
              <a:tr h="367631">
                <a:tc>
                  <a:txBody>
                    <a:bodyPr/>
                    <a:lstStyle/>
                    <a:p>
                      <a:r>
                        <a:rPr lang="en-US" altLang="zh-CN" dirty="0"/>
                        <a:t>How an unverified dossier became a crisis for @</a:t>
                      </a:r>
                      <a:r>
                        <a:rPr lang="en-US" altLang="zh-CN" dirty="0" err="1"/>
                        <a:t>realdonaldtrump</a:t>
                      </a:r>
                      <a:r>
                        <a:rPr lang="en-US" altLang="zh-CN" dirty="0"/>
                        <a:t> ?</a:t>
                      </a:r>
                      <a:endParaRPr lang="zh-CN" altLang="en-US" dirty="0"/>
                    </a:p>
                  </a:txBody>
                  <a:tcPr/>
                </a:tc>
                <a:tc>
                  <a:txBody>
                    <a:bodyPr/>
                    <a:lstStyle/>
                    <a:p>
                      <a:r>
                        <a:rPr lang="en-US" altLang="zh-CN" dirty="0"/>
                        <a:t>How an unverified but explosive dossier became a crisis for Donald Trump ?</a:t>
                      </a:r>
                      <a:endParaRPr lang="zh-CN" altLang="en-US" dirty="0"/>
                    </a:p>
                  </a:txBody>
                  <a:tcPr/>
                </a:tc>
                <a:extLst>
                  <a:ext uri="{0D108BD9-81ED-4DB2-BD59-A6C34878D82A}">
                    <a16:rowId xmlns:a16="http://schemas.microsoft.com/office/drawing/2014/main" val="1737223806"/>
                  </a:ext>
                </a:extLst>
              </a:tr>
            </a:tbl>
          </a:graphicData>
        </a:graphic>
      </p:graphicFrame>
      <p:sp>
        <p:nvSpPr>
          <p:cNvPr id="8" name="内容占位符 2">
            <a:extLst>
              <a:ext uri="{FF2B5EF4-FFF2-40B4-BE49-F238E27FC236}">
                <a16:creationId xmlns:a16="http://schemas.microsoft.com/office/drawing/2014/main" id="{0DA1F079-8AD7-47B3-A0D8-A32C584705D2}"/>
              </a:ext>
            </a:extLst>
          </p:cNvPr>
          <p:cNvSpPr>
            <a:spLocks noGrp="1"/>
          </p:cNvSpPr>
          <p:nvPr>
            <p:ph idx="1"/>
          </p:nvPr>
        </p:nvSpPr>
        <p:spPr>
          <a:xfrm>
            <a:off x="838200" y="1825625"/>
            <a:ext cx="10515600" cy="4351338"/>
          </a:xfrm>
        </p:spPr>
        <p:txBody>
          <a:bodyPr/>
          <a:lstStyle/>
          <a:p>
            <a:r>
              <a:rPr lang="en-US" altLang="zh-CN" dirty="0">
                <a:latin typeface="Calibri" panose="020F0502020204030204" pitchFamily="34" charset="0"/>
                <a:ea typeface="微软雅黑" panose="020B0503020204020204" pitchFamily="34" charset="-122"/>
                <a:cs typeface="Calibri" panose="020F0502020204030204" pitchFamily="34" charset="0"/>
              </a:rPr>
              <a:t>Paraphrase:</a:t>
            </a:r>
          </a:p>
          <a:p>
            <a:pPr lvl="1"/>
            <a:r>
              <a:rPr lang="en-US" altLang="zh-CN" dirty="0">
                <a:latin typeface="Calibri" panose="020F0502020204030204" pitchFamily="34" charset="0"/>
                <a:ea typeface="微软雅黑" panose="020B0503020204020204" pitchFamily="34" charset="-122"/>
                <a:cs typeface="Calibri" panose="020F0502020204030204" pitchFamily="34" charset="0"/>
              </a:rPr>
              <a:t>Same meaning</a:t>
            </a:r>
          </a:p>
          <a:p>
            <a:pPr lvl="1"/>
            <a:r>
              <a:rPr lang="en-US" altLang="zh-CN" dirty="0">
                <a:latin typeface="Calibri" panose="020F0502020204030204" pitchFamily="34" charset="0"/>
                <a:ea typeface="微软雅黑" panose="020B0503020204020204" pitchFamily="34" charset="-122"/>
                <a:cs typeface="Calibri" panose="020F0502020204030204" pitchFamily="34" charset="0"/>
              </a:rPr>
              <a:t>Different wording</a:t>
            </a:r>
          </a:p>
          <a:p>
            <a:r>
              <a:rPr lang="en-US" altLang="zh-CN" dirty="0">
                <a:latin typeface="Calibri" panose="020F0502020204030204" pitchFamily="34" charset="0"/>
                <a:ea typeface="微软雅黑" panose="020B0503020204020204" pitchFamily="34" charset="-122"/>
                <a:cs typeface="Calibri" panose="020F0502020204030204" pitchFamily="34" charset="0"/>
              </a:rPr>
              <a:t>Paraphrase Generation:</a:t>
            </a:r>
          </a:p>
          <a:p>
            <a:pPr lvl="1"/>
            <a:r>
              <a:rPr lang="en-US" altLang="zh-CN" dirty="0">
                <a:latin typeface="Calibri" panose="020F0502020204030204" pitchFamily="34" charset="0"/>
                <a:ea typeface="微软雅黑" panose="020B0503020204020204" pitchFamily="34" charset="-122"/>
                <a:cs typeface="Calibri" panose="020F0502020204030204" pitchFamily="34" charset="0"/>
              </a:rPr>
              <a:t>Given a sentence, generate its paraphrase</a:t>
            </a:r>
          </a:p>
          <a:p>
            <a:pPr marL="0" indent="0">
              <a:buNone/>
            </a:pPr>
            <a:endParaRPr lang="zh-CN" altLang="en-US"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95203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DC6D0-0414-4B76-BF0B-BD335A236211}"/>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Natural Contradiction</a:t>
            </a:r>
            <a:endParaRPr lang="zh-CN" alt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71E7114-9BAF-4CCE-8DDD-757E74073817}"/>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Accuracy vs Diversity</a:t>
                </a:r>
              </a:p>
              <a:p>
                <a:pPr lvl="1"/>
                <a:r>
                  <a:rPr lang="en-US" altLang="zh-CN" dirty="0">
                    <a:latin typeface="Calibri" panose="020F0502020204030204" pitchFamily="34" charset="0"/>
                    <a:cs typeface="Calibri" panose="020F0502020204030204" pitchFamily="34" charset="0"/>
                  </a:rPr>
                  <a:t>Same meaning: Copy the original sentence </a:t>
                </a:r>
              </a:p>
              <a:p>
                <a:pPr lvl="1"/>
                <a:r>
                  <a:rPr lang="en-US" altLang="zh-CN" dirty="0">
                    <a:latin typeface="Calibri" panose="020F0502020204030204" pitchFamily="34" charset="0"/>
                    <a:cs typeface="Calibri" panose="020F0502020204030204" pitchFamily="34" charset="0"/>
                  </a:rPr>
                  <a:t>Different wording: A completely different sentence</a:t>
                </a:r>
              </a:p>
              <a:p>
                <a:pPr lvl="1"/>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How to evaluate ?</a:t>
                </a:r>
              </a:p>
              <a:p>
                <a:pPr lvl="1"/>
                <a14:m>
                  <m:oMath xmlns:m="http://schemas.openxmlformats.org/officeDocument/2006/math">
                    <m:r>
                      <a:rPr lang="en-US" altLang="zh-CN" b="0" i="1" smtClean="0">
                        <a:latin typeface="Cambria Math" panose="02040503050406030204" pitchFamily="18" charset="0"/>
                      </a:rPr>
                      <m:t>𝑖𝐵𝐿𝐸𝑈</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𝐵𝐿𝐸𝑈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𝑡𝑎𝑟𝑔𝑒𝑡</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𝐵𝐿𝐸𝑈</m:t>
                    </m:r>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𝑠𝑜𝑢𝑟𝑐𝑒</m:t>
                    </m:r>
                    <m:r>
                      <a:rPr lang="en-US" altLang="zh-CN" b="0" i="1" smtClean="0">
                        <a:latin typeface="Cambria Math" panose="02040503050406030204" pitchFamily="18" charset="0"/>
                      </a:rPr>
                      <m:t>)</m:t>
                    </m:r>
                  </m:oMath>
                </a14:m>
                <a:endParaRPr lang="en-US" altLang="zh-CN" dirty="0">
                  <a:latin typeface="Calibri" panose="020F0502020204030204" pitchFamily="34" charset="0"/>
                  <a:cs typeface="Calibri" panose="020F0502020204030204" pitchFamily="34" charset="0"/>
                </a:endParaRPr>
              </a:p>
            </p:txBody>
          </p:sp>
        </mc:Choice>
        <mc:Fallback>
          <p:sp>
            <p:nvSpPr>
              <p:cNvPr id="3" name="内容占位符 2">
                <a:extLst>
                  <a:ext uri="{FF2B5EF4-FFF2-40B4-BE49-F238E27FC236}">
                    <a16:creationId xmlns:a16="http://schemas.microsoft.com/office/drawing/2014/main" id="{271E7114-9BAF-4CCE-8DDD-757E7407381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445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EF240-D408-4F00-89B4-8C1322211E1C}"/>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Datasets</a:t>
            </a:r>
            <a:endParaRPr lang="zh-CN" altLang="en-US" dirty="0">
              <a:latin typeface="Calibri" panose="020F0502020204030204" pitchFamily="34" charset="0"/>
              <a:cs typeface="Calibri" panose="020F0502020204030204" pitchFamily="34" charset="0"/>
            </a:endParaRPr>
          </a:p>
        </p:txBody>
      </p:sp>
      <p:graphicFrame>
        <p:nvGraphicFramePr>
          <p:cNvPr id="6" name="表格 6">
            <a:extLst>
              <a:ext uri="{FF2B5EF4-FFF2-40B4-BE49-F238E27FC236}">
                <a16:creationId xmlns:a16="http://schemas.microsoft.com/office/drawing/2014/main" id="{81DD13A2-F096-451C-AD25-0E8AE61DD7CC}"/>
              </a:ext>
            </a:extLst>
          </p:cNvPr>
          <p:cNvGraphicFramePr>
            <a:graphicFrameLocks noGrp="1"/>
          </p:cNvGraphicFramePr>
          <p:nvPr>
            <p:extLst>
              <p:ext uri="{D42A27DB-BD31-4B8C-83A1-F6EECF244321}">
                <p14:modId xmlns:p14="http://schemas.microsoft.com/office/powerpoint/2010/main" val="1704108006"/>
              </p:ext>
            </p:extLst>
          </p:nvPr>
        </p:nvGraphicFramePr>
        <p:xfrm>
          <a:off x="425630" y="1560060"/>
          <a:ext cx="11340739" cy="3169920"/>
        </p:xfrm>
        <a:graphic>
          <a:graphicData uri="http://schemas.openxmlformats.org/drawingml/2006/table">
            <a:tbl>
              <a:tblPr firstRow="1" bandRow="1">
                <a:tableStyleId>{5C22544A-7EE6-4342-B048-85BDC9FD1C3A}</a:tableStyleId>
              </a:tblPr>
              <a:tblGrid>
                <a:gridCol w="2795451">
                  <a:extLst>
                    <a:ext uri="{9D8B030D-6E8A-4147-A177-3AD203B41FA5}">
                      <a16:colId xmlns:a16="http://schemas.microsoft.com/office/drawing/2014/main" val="3182389077"/>
                    </a:ext>
                  </a:extLst>
                </a:gridCol>
                <a:gridCol w="1740844">
                  <a:extLst>
                    <a:ext uri="{9D8B030D-6E8A-4147-A177-3AD203B41FA5}">
                      <a16:colId xmlns:a16="http://schemas.microsoft.com/office/drawing/2014/main" val="1364001287"/>
                    </a:ext>
                  </a:extLst>
                </a:gridCol>
                <a:gridCol w="2268148">
                  <a:extLst>
                    <a:ext uri="{9D8B030D-6E8A-4147-A177-3AD203B41FA5}">
                      <a16:colId xmlns:a16="http://schemas.microsoft.com/office/drawing/2014/main" val="551468444"/>
                    </a:ext>
                  </a:extLst>
                </a:gridCol>
                <a:gridCol w="2268148">
                  <a:extLst>
                    <a:ext uri="{9D8B030D-6E8A-4147-A177-3AD203B41FA5}">
                      <a16:colId xmlns:a16="http://schemas.microsoft.com/office/drawing/2014/main" val="1205269769"/>
                    </a:ext>
                  </a:extLst>
                </a:gridCol>
                <a:gridCol w="2268148">
                  <a:extLst>
                    <a:ext uri="{9D8B030D-6E8A-4147-A177-3AD203B41FA5}">
                      <a16:colId xmlns:a16="http://schemas.microsoft.com/office/drawing/2014/main" val="1757700268"/>
                    </a:ext>
                  </a:extLst>
                </a:gridCol>
              </a:tblGrid>
              <a:tr h="370840">
                <a:tc>
                  <a:txBody>
                    <a:bodyPr/>
                    <a:lstStyle/>
                    <a:p>
                      <a:pPr algn="ct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Quora</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err="1">
                          <a:latin typeface="Consolas" panose="020B0609020204030204" pitchFamily="49" charset="0"/>
                          <a:cs typeface="Calibri" panose="020F0502020204030204" pitchFamily="34" charset="0"/>
                        </a:rPr>
                        <a:t>WikiAnswers</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Twitter</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MSCOCO</a:t>
                      </a:r>
                      <a:endParaRPr lang="zh-CN" altLang="en-US" sz="2000" dirty="0">
                        <a:latin typeface="Consolas" panose="020B0609020204030204" pitchFamily="49" charset="0"/>
                        <a:cs typeface="Calibri" panose="020F0502020204030204" pitchFamily="34" charset="0"/>
                      </a:endParaRPr>
                    </a:p>
                  </a:txBody>
                  <a:tcPr/>
                </a:tc>
                <a:extLst>
                  <a:ext uri="{0D108BD9-81ED-4DB2-BD59-A6C34878D82A}">
                    <a16:rowId xmlns:a16="http://schemas.microsoft.com/office/drawing/2014/main" val="724552153"/>
                  </a:ext>
                </a:extLst>
              </a:tr>
              <a:tr h="370840">
                <a:tc>
                  <a:txBody>
                    <a:bodyPr/>
                    <a:lstStyle/>
                    <a:p>
                      <a:pPr algn="l"/>
                      <a:r>
                        <a:rPr lang="en-US" altLang="zh-CN" sz="2000" dirty="0">
                          <a:latin typeface="Consolas" panose="020B0609020204030204" pitchFamily="49" charset="0"/>
                          <a:cs typeface="Calibri" panose="020F0502020204030204" pitchFamily="34" charset="0"/>
                        </a:rPr>
                        <a:t>Source</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Quora</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err="1">
                          <a:latin typeface="Consolas" panose="020B0609020204030204" pitchFamily="49" charset="0"/>
                          <a:cs typeface="Calibri" panose="020F0502020204030204" pitchFamily="34" charset="0"/>
                        </a:rPr>
                        <a:t>WikiAnswers</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Twitter</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Image Caption</a:t>
                      </a:r>
                      <a:endParaRPr lang="zh-CN" altLang="en-US" sz="2000" dirty="0">
                        <a:latin typeface="Consolas" panose="020B0609020204030204" pitchFamily="49" charset="0"/>
                        <a:cs typeface="Calibri" panose="020F0502020204030204" pitchFamily="34" charset="0"/>
                      </a:endParaRPr>
                    </a:p>
                  </a:txBody>
                  <a:tcPr/>
                </a:tc>
                <a:extLst>
                  <a:ext uri="{0D108BD9-81ED-4DB2-BD59-A6C34878D82A}">
                    <a16:rowId xmlns:a16="http://schemas.microsoft.com/office/drawing/2014/main" val="1803356391"/>
                  </a:ext>
                </a:extLst>
              </a:tr>
              <a:tr h="370840">
                <a:tc>
                  <a:txBody>
                    <a:bodyPr/>
                    <a:lstStyle/>
                    <a:p>
                      <a:pPr algn="l"/>
                      <a:r>
                        <a:rPr lang="en-US" altLang="zh-CN" sz="2000" dirty="0">
                          <a:latin typeface="Consolas" panose="020B0609020204030204" pitchFamily="49" charset="0"/>
                          <a:cs typeface="Calibri" panose="020F0502020204030204" pitchFamily="34" charset="0"/>
                        </a:rPr>
                        <a:t>Type</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Questions</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Questions</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Sentences</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Captions</a:t>
                      </a:r>
                      <a:endParaRPr lang="zh-CN" altLang="en-US" sz="2000" dirty="0">
                        <a:latin typeface="Consolas" panose="020B0609020204030204" pitchFamily="49" charset="0"/>
                        <a:cs typeface="Calibri" panose="020F0502020204030204" pitchFamily="34" charset="0"/>
                      </a:endParaRPr>
                    </a:p>
                  </a:txBody>
                  <a:tcPr/>
                </a:tc>
                <a:extLst>
                  <a:ext uri="{0D108BD9-81ED-4DB2-BD59-A6C34878D82A}">
                    <a16:rowId xmlns:a16="http://schemas.microsoft.com/office/drawing/2014/main" val="3105891634"/>
                  </a:ext>
                </a:extLst>
              </a:tr>
              <a:tr h="370840">
                <a:tc>
                  <a:txBody>
                    <a:bodyPr/>
                    <a:lstStyle/>
                    <a:p>
                      <a:pPr algn="l"/>
                      <a:r>
                        <a:rPr lang="en-US" altLang="zh-CN" sz="2000" dirty="0">
                          <a:latin typeface="Consolas" panose="020B0609020204030204" pitchFamily="49" charset="0"/>
                          <a:cs typeface="Calibri" panose="020F0502020204030204" pitchFamily="34" charset="0"/>
                        </a:rPr>
                        <a:t>Structure</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Pair</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Cluster</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Cluster</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Cluster(len-5)</a:t>
                      </a:r>
                      <a:endParaRPr lang="zh-CN" altLang="en-US" sz="2000" dirty="0">
                        <a:latin typeface="Consolas" panose="020B0609020204030204" pitchFamily="49" charset="0"/>
                        <a:cs typeface="Calibri" panose="020F0502020204030204" pitchFamily="34" charset="0"/>
                      </a:endParaRPr>
                    </a:p>
                  </a:txBody>
                  <a:tcPr/>
                </a:tc>
                <a:extLst>
                  <a:ext uri="{0D108BD9-81ED-4DB2-BD59-A6C34878D82A}">
                    <a16:rowId xmlns:a16="http://schemas.microsoft.com/office/drawing/2014/main" val="2614370174"/>
                  </a:ext>
                </a:extLst>
              </a:tr>
              <a:tr h="0">
                <a:tc>
                  <a:txBody>
                    <a:bodyPr/>
                    <a:lstStyle/>
                    <a:p>
                      <a:pPr algn="l"/>
                      <a:r>
                        <a:rPr lang="en-US" altLang="zh-CN" sz="2000" dirty="0">
                          <a:latin typeface="Consolas" panose="020B0609020204030204" pitchFamily="49" charset="0"/>
                          <a:cs typeface="Calibri" panose="020F0502020204030204" pitchFamily="34" charset="0"/>
                        </a:rPr>
                        <a:t>Manual annotation</a:t>
                      </a:r>
                      <a:endParaRPr lang="zh-CN" altLang="en-US" sz="2000" dirty="0">
                        <a:latin typeface="Consolas" panose="020B0609020204030204" pitchFamily="49"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a:t>
                      </a:r>
                      <a:endParaRPr lang="en-US" altLang="zh-CN" sz="2000" dirty="0"/>
                    </a:p>
                  </a:txBody>
                  <a:tcPr/>
                </a:tc>
                <a:tc>
                  <a:txBody>
                    <a:bodyPr/>
                    <a:lstStyle/>
                    <a:p>
                      <a:pPr algn="ctr"/>
                      <a:r>
                        <a:rPr lang="zh-CN" altLang="en-US" sz="2000" dirty="0"/>
                        <a:t>✖</a:t>
                      </a:r>
                      <a:endParaRPr lang="zh-CN" altLang="en-US" sz="2000" dirty="0">
                        <a:latin typeface="Consolas" panose="020B0609020204030204" pitchFamily="49"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a:t>
                      </a:r>
                      <a:endParaRPr lang="en-US" altLang="zh-C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a:t>
                      </a:r>
                      <a:endParaRPr lang="en-US" altLang="zh-CN" sz="2000" dirty="0"/>
                    </a:p>
                  </a:txBody>
                  <a:tcPr/>
                </a:tc>
                <a:extLst>
                  <a:ext uri="{0D108BD9-81ED-4DB2-BD59-A6C34878D82A}">
                    <a16:rowId xmlns:a16="http://schemas.microsoft.com/office/drawing/2014/main" val="1891382024"/>
                  </a:ext>
                </a:extLst>
              </a:tr>
              <a:tr h="370840">
                <a:tc>
                  <a:txBody>
                    <a:bodyPr/>
                    <a:lstStyle/>
                    <a:p>
                      <a:pPr algn="l"/>
                      <a:r>
                        <a:rPr lang="en-US" altLang="zh-CN" sz="2000" dirty="0">
                          <a:latin typeface="Consolas" panose="020B0609020204030204" pitchFamily="49" charset="0"/>
                          <a:cs typeface="Calibri" panose="020F0502020204030204" pitchFamily="34" charset="0"/>
                        </a:rPr>
                        <a:t>Size(parallel)</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150K</a:t>
                      </a:r>
                    </a:p>
                  </a:txBody>
                  <a:tcPr/>
                </a:tc>
                <a:tc>
                  <a:txBody>
                    <a:bodyPr/>
                    <a:lstStyle/>
                    <a:p>
                      <a:pPr algn="ctr"/>
                      <a:r>
                        <a:rPr lang="en-US" altLang="zh-CN" sz="2000" dirty="0">
                          <a:latin typeface="Consolas" panose="020B0609020204030204" pitchFamily="49" charset="0"/>
                          <a:cs typeface="Calibri" panose="020F0502020204030204" pitchFamily="34" charset="0"/>
                        </a:rPr>
                        <a:t>18M</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60K</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480K</a:t>
                      </a:r>
                      <a:endParaRPr lang="zh-CN" altLang="en-US" sz="2000" dirty="0">
                        <a:latin typeface="Consolas" panose="020B0609020204030204" pitchFamily="49" charset="0"/>
                        <a:cs typeface="Calibri" panose="020F0502020204030204" pitchFamily="34" charset="0"/>
                      </a:endParaRPr>
                    </a:p>
                  </a:txBody>
                  <a:tcPr/>
                </a:tc>
                <a:extLst>
                  <a:ext uri="{0D108BD9-81ED-4DB2-BD59-A6C34878D82A}">
                    <a16:rowId xmlns:a16="http://schemas.microsoft.com/office/drawing/2014/main" val="1966320791"/>
                  </a:ext>
                </a:extLst>
              </a:tr>
              <a:tr h="370840">
                <a:tc>
                  <a:txBody>
                    <a:bodyPr/>
                    <a:lstStyle/>
                    <a:p>
                      <a:pPr algn="l"/>
                      <a:r>
                        <a:rPr lang="en-US" altLang="zh-CN" sz="2000" dirty="0">
                          <a:latin typeface="Consolas" panose="020B0609020204030204" pitchFamily="49" charset="0"/>
                          <a:cs typeface="Calibri" panose="020F0502020204030204" pitchFamily="34" charset="0"/>
                        </a:rPr>
                        <a:t>Size(total)</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400K</a:t>
                      </a:r>
                    </a:p>
                  </a:txBody>
                  <a:tcPr/>
                </a:tc>
                <a:tc>
                  <a:txBody>
                    <a:bodyPr/>
                    <a:lstStyle/>
                    <a:p>
                      <a:pPr algn="ctr"/>
                      <a:r>
                        <a:rPr lang="en-US" altLang="zh-CN" sz="2000" dirty="0">
                          <a:latin typeface="Consolas" panose="020B0609020204030204" pitchFamily="49" charset="0"/>
                          <a:cs typeface="Calibri" panose="020F0502020204030204" pitchFamily="34" charset="0"/>
                        </a:rPr>
                        <a:t>18M</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110K</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en-US" altLang="zh-CN" sz="2000" dirty="0">
                          <a:latin typeface="Consolas" panose="020B0609020204030204" pitchFamily="49" charset="0"/>
                          <a:cs typeface="Calibri" panose="020F0502020204030204" pitchFamily="34" charset="0"/>
                        </a:rPr>
                        <a:t>480K</a:t>
                      </a:r>
                      <a:endParaRPr lang="zh-CN" altLang="en-US" sz="2000" dirty="0">
                        <a:latin typeface="Consolas" panose="020B0609020204030204" pitchFamily="49" charset="0"/>
                        <a:cs typeface="Calibri" panose="020F0502020204030204" pitchFamily="34" charset="0"/>
                      </a:endParaRPr>
                    </a:p>
                  </a:txBody>
                  <a:tcPr/>
                </a:tc>
                <a:extLst>
                  <a:ext uri="{0D108BD9-81ED-4DB2-BD59-A6C34878D82A}">
                    <a16:rowId xmlns:a16="http://schemas.microsoft.com/office/drawing/2014/main" val="991457524"/>
                  </a:ext>
                </a:extLst>
              </a:tr>
              <a:tr h="225923">
                <a:tc>
                  <a:txBody>
                    <a:bodyPr/>
                    <a:lstStyle/>
                    <a:p>
                      <a:pPr algn="l"/>
                      <a:r>
                        <a:rPr lang="en-US" altLang="zh-CN" sz="2000" dirty="0">
                          <a:latin typeface="Consolas" panose="020B0609020204030204" pitchFamily="49" charset="0"/>
                          <a:cs typeface="Calibri" panose="020F0502020204030204" pitchFamily="34" charset="0"/>
                        </a:rPr>
                        <a:t>Quality</a:t>
                      </a:r>
                      <a:endParaRPr lang="zh-CN" altLang="en-US" sz="2000" dirty="0">
                        <a:latin typeface="Consolas" panose="020B0609020204030204" pitchFamily="49" charset="0"/>
                        <a:cs typeface="Calibri" panose="020F0502020204030204" pitchFamily="34" charset="0"/>
                      </a:endParaRPr>
                    </a:p>
                  </a:txBody>
                  <a:tcPr/>
                </a:tc>
                <a:tc>
                  <a:txBody>
                    <a:bodyPr/>
                    <a:lstStyle/>
                    <a:p>
                      <a:pPr algn="ctr"/>
                      <a:r>
                        <a:rPr lang="zh-CN" altLang="en-US" sz="2000" dirty="0">
                          <a:latin typeface="Consolas" panose="020B0609020204030204" pitchFamily="49" charset="0"/>
                          <a:cs typeface="Calibri" panose="020F0502020204030204" pitchFamily="34" charset="0"/>
                        </a:rPr>
                        <a:t>😀</a:t>
                      </a:r>
                      <a:endParaRPr lang="en-US" altLang="zh-CN" sz="2000" dirty="0">
                        <a:latin typeface="Consolas" panose="020B0609020204030204" pitchFamily="49" charset="0"/>
                        <a:cs typeface="Calibri" panose="020F0502020204030204" pitchFamily="34" charset="0"/>
                      </a:endParaRPr>
                    </a:p>
                  </a:txBody>
                  <a:tcPr/>
                </a:tc>
                <a:tc>
                  <a:txBody>
                    <a:bodyPr/>
                    <a:lstStyle/>
                    <a:p>
                      <a:pPr algn="ctr"/>
                      <a:r>
                        <a:rPr lang="zh-CN" altLang="en-US" sz="2000" dirty="0">
                          <a:latin typeface="Consolas" panose="020B0609020204030204" pitchFamily="49" charset="0"/>
                          <a:cs typeface="Calibri" panose="020F0502020204030204" pitchFamily="34" charset="0"/>
                        </a:rPr>
                        <a:t>☹</a:t>
                      </a:r>
                    </a:p>
                  </a:txBody>
                  <a:tcPr/>
                </a:tc>
                <a:tc>
                  <a:txBody>
                    <a:bodyPr/>
                    <a:lstStyle/>
                    <a:p>
                      <a:pPr algn="ctr"/>
                      <a:r>
                        <a:rPr lang="zh-CN" altLang="en-US" sz="2000" dirty="0">
                          <a:latin typeface="Consolas" panose="020B0609020204030204" pitchFamily="49" charset="0"/>
                          <a:cs typeface="Calibri" panose="020F0502020204030204" pitchFamily="34" charset="0"/>
                        </a:rPr>
                        <a:t>☹</a:t>
                      </a:r>
                    </a:p>
                  </a:txBody>
                  <a:tcPr/>
                </a:tc>
                <a:tc>
                  <a:txBody>
                    <a:bodyPr/>
                    <a:lstStyle/>
                    <a:p>
                      <a:pPr algn="ctr"/>
                      <a:r>
                        <a:rPr lang="zh-CN" altLang="en-US" sz="2000" dirty="0">
                          <a:latin typeface="Consolas" panose="020B0609020204030204" pitchFamily="49" charset="0"/>
                          <a:cs typeface="Calibri" panose="020F0502020204030204" pitchFamily="34" charset="0"/>
                        </a:rPr>
                        <a:t>😐</a:t>
                      </a:r>
                    </a:p>
                  </a:txBody>
                  <a:tcPr/>
                </a:tc>
                <a:extLst>
                  <a:ext uri="{0D108BD9-81ED-4DB2-BD59-A6C34878D82A}">
                    <a16:rowId xmlns:a16="http://schemas.microsoft.com/office/drawing/2014/main" val="887303608"/>
                  </a:ext>
                </a:extLst>
              </a:tr>
            </a:tbl>
          </a:graphicData>
        </a:graphic>
      </p:graphicFrame>
      <p:sp>
        <p:nvSpPr>
          <p:cNvPr id="10" name="文本框 9">
            <a:extLst>
              <a:ext uri="{FF2B5EF4-FFF2-40B4-BE49-F238E27FC236}">
                <a16:creationId xmlns:a16="http://schemas.microsoft.com/office/drawing/2014/main" id="{48F5E26B-36E6-4336-8AB7-66E34EECC517}"/>
              </a:ext>
            </a:extLst>
          </p:cNvPr>
          <p:cNvSpPr txBox="1"/>
          <p:nvPr/>
        </p:nvSpPr>
        <p:spPr>
          <a:xfrm>
            <a:off x="1600217" y="5005552"/>
            <a:ext cx="4467698" cy="584775"/>
          </a:xfrm>
          <a:prstGeom prst="rect">
            <a:avLst/>
          </a:prstGeom>
          <a:noFill/>
        </p:spPr>
        <p:txBody>
          <a:bodyPr wrap="none" rtlCol="0">
            <a:spAutoFit/>
          </a:bodyPr>
          <a:lstStyle/>
          <a:p>
            <a:r>
              <a:rPr lang="en-US" altLang="zh-CN" sz="3200" dirty="0">
                <a:latin typeface="Calibri" panose="020F0502020204030204" pitchFamily="34" charset="0"/>
                <a:cs typeface="Calibri" panose="020F0502020204030204" pitchFamily="34" charset="0"/>
              </a:rPr>
              <a:t>Problem: Domain-specific</a:t>
            </a:r>
            <a:endParaRPr lang="zh-CN" altLang="en-US" sz="32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95ADC101-A775-42A6-B2C1-2F786E2F4613}"/>
              </a:ext>
            </a:extLst>
          </p:cNvPr>
          <p:cNvSpPr txBox="1"/>
          <p:nvPr/>
        </p:nvSpPr>
        <p:spPr>
          <a:xfrm>
            <a:off x="1600217" y="5617129"/>
            <a:ext cx="8454815" cy="584775"/>
          </a:xfrm>
          <a:prstGeom prst="rect">
            <a:avLst/>
          </a:prstGeom>
          <a:noFill/>
        </p:spPr>
        <p:txBody>
          <a:bodyPr wrap="none" rtlCol="0">
            <a:spAutoFit/>
          </a:bodyPr>
          <a:lstStyle/>
          <a:p>
            <a:r>
              <a:rPr lang="en-US" altLang="zh-CN" sz="3200" dirty="0">
                <a:latin typeface="Calibri" panose="020F0502020204030204" pitchFamily="34" charset="0"/>
                <a:cs typeface="Calibri" panose="020F0502020204030204" pitchFamily="34" charset="0"/>
              </a:rPr>
              <a:t>Solution: Training without parallel in-domain data</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44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287B36-AB46-4D31-90B8-B646439DA94A}"/>
              </a:ext>
            </a:extLst>
          </p:cNvPr>
          <p:cNvSpPr>
            <a:spLocks noGrp="1"/>
          </p:cNvSpPr>
          <p:nvPr>
            <p:ph idx="1"/>
          </p:nvPr>
        </p:nvSpPr>
        <p:spPr>
          <a:xfrm>
            <a:off x="689610" y="579754"/>
            <a:ext cx="10515600" cy="6358255"/>
          </a:xfrm>
        </p:spPr>
        <p:txBody>
          <a:bodyPr>
            <a:normAutofit/>
          </a:bodyPr>
          <a:lstStyle/>
          <a:p>
            <a:r>
              <a:rPr lang="en-US" altLang="zh-CN" dirty="0">
                <a:latin typeface="Calibri" panose="020F0502020204030204" pitchFamily="34" charset="0"/>
                <a:cs typeface="Calibri" panose="020F0502020204030204" pitchFamily="34" charset="0"/>
              </a:rPr>
              <a:t>Try to describe the picture ?</a:t>
            </a: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A man is sitting on a bench next to a bike</a:t>
            </a:r>
          </a:p>
          <a:p>
            <a:r>
              <a:rPr lang="en-US" altLang="zh-CN" dirty="0">
                <a:latin typeface="Calibri" panose="020F0502020204030204" pitchFamily="34" charset="0"/>
                <a:cs typeface="Calibri" panose="020F0502020204030204" pitchFamily="34" charset="0"/>
              </a:rPr>
              <a:t>How do you come up with this description ?</a:t>
            </a:r>
            <a:endParaRPr lang="zh-CN" altLang="en-US"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3204339E-A620-49AA-866A-3F502D1DB9AB}"/>
              </a:ext>
            </a:extLst>
          </p:cNvPr>
          <p:cNvPicPr>
            <a:picLocks noChangeAspect="1"/>
          </p:cNvPicPr>
          <p:nvPr/>
        </p:nvPicPr>
        <p:blipFill rotWithShape="1">
          <a:blip r:embed="rId2">
            <a:extLst>
              <a:ext uri="{28A0092B-C50C-407E-A947-70E740481C1C}">
                <a14:useLocalDpi xmlns:a14="http://schemas.microsoft.com/office/drawing/2010/main" val="0"/>
              </a:ext>
            </a:extLst>
          </a:blip>
          <a:srcRect b="27039"/>
          <a:stretch/>
        </p:blipFill>
        <p:spPr>
          <a:xfrm>
            <a:off x="3155769" y="1358678"/>
            <a:ext cx="5880462" cy="3155124"/>
          </a:xfrm>
          <a:prstGeom prst="rect">
            <a:avLst/>
          </a:prstGeom>
        </p:spPr>
      </p:pic>
    </p:spTree>
    <p:extLst>
      <p:ext uri="{BB962C8B-B14F-4D97-AF65-F5344CB8AC3E}">
        <p14:creationId xmlns:p14="http://schemas.microsoft.com/office/powerpoint/2010/main" val="232059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C4F07-E92F-44EB-B5B4-83522BD6F273}"/>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Word Set</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03299AAB-DF11-4892-87C5-ED489CD9D20C}"/>
              </a:ext>
            </a:extLst>
          </p:cNvPr>
          <p:cNvSpPr>
            <a:spLocks noGrp="1"/>
          </p:cNvSpPr>
          <p:nvPr>
            <p:ph idx="1"/>
          </p:nvPr>
        </p:nvSpPr>
        <p:spPr/>
        <p:txBody>
          <a:bodyPr/>
          <a:lstStyle/>
          <a:p>
            <a:r>
              <a:rPr lang="en-US" altLang="zh-CN" dirty="0">
                <a:latin typeface="Consolas" panose="020B0609020204030204" pitchFamily="49" charset="0"/>
              </a:rPr>
              <a:t>Man | Bike | Bench | Sit</a:t>
            </a:r>
            <a:endParaRPr lang="zh-CN" altLang="en-US" dirty="0">
              <a:latin typeface="Consolas" panose="020B0609020204030204" pitchFamily="49" charset="0"/>
            </a:endParaRPr>
          </a:p>
        </p:txBody>
      </p:sp>
      <p:pic>
        <p:nvPicPr>
          <p:cNvPr id="7" name="图片 6">
            <a:extLst>
              <a:ext uri="{FF2B5EF4-FFF2-40B4-BE49-F238E27FC236}">
                <a16:creationId xmlns:a16="http://schemas.microsoft.com/office/drawing/2014/main" id="{298E5BF1-FA52-497D-B48C-D0347789C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085" y="2665715"/>
            <a:ext cx="5746285" cy="2819135"/>
          </a:xfrm>
          <a:prstGeom prst="rect">
            <a:avLst/>
          </a:prstGeom>
        </p:spPr>
      </p:pic>
      <p:pic>
        <p:nvPicPr>
          <p:cNvPr id="5" name="图片 4">
            <a:extLst>
              <a:ext uri="{FF2B5EF4-FFF2-40B4-BE49-F238E27FC236}">
                <a16:creationId xmlns:a16="http://schemas.microsoft.com/office/drawing/2014/main" id="{9FDCA4C8-72EC-449D-AD51-6A4A041C4FC7}"/>
              </a:ext>
            </a:extLst>
          </p:cNvPr>
          <p:cNvPicPr>
            <a:picLocks noChangeAspect="1"/>
          </p:cNvPicPr>
          <p:nvPr/>
        </p:nvPicPr>
        <p:blipFill rotWithShape="1">
          <a:blip r:embed="rId3">
            <a:extLst>
              <a:ext uri="{28A0092B-C50C-407E-A947-70E740481C1C}">
                <a14:useLocalDpi xmlns:a14="http://schemas.microsoft.com/office/drawing/2010/main" val="0"/>
              </a:ext>
            </a:extLst>
          </a:blip>
          <a:srcRect b="27039"/>
          <a:stretch/>
        </p:blipFill>
        <p:spPr>
          <a:xfrm>
            <a:off x="838200" y="2804430"/>
            <a:ext cx="4995717" cy="2680420"/>
          </a:xfrm>
          <a:prstGeom prst="rect">
            <a:avLst/>
          </a:prstGeom>
        </p:spPr>
      </p:pic>
    </p:spTree>
    <p:extLst>
      <p:ext uri="{BB962C8B-B14F-4D97-AF65-F5344CB8AC3E}">
        <p14:creationId xmlns:p14="http://schemas.microsoft.com/office/powerpoint/2010/main" val="6160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CC8E2-7C86-45A4-9262-731258B02CD9}"/>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Extraction &amp; Extension</a:t>
            </a:r>
            <a:endParaRPr lang="zh-CN" altLang="en-US"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6F0D66B1-B584-44E8-B929-56070549B6A2}"/>
              </a:ext>
            </a:extLst>
          </p:cNvPr>
          <p:cNvSpPr txBox="1"/>
          <p:nvPr/>
        </p:nvSpPr>
        <p:spPr>
          <a:xfrm>
            <a:off x="850718" y="1752542"/>
            <a:ext cx="4191000" cy="830997"/>
          </a:xfrm>
          <a:prstGeom prst="rect">
            <a:avLst/>
          </a:prstGeom>
          <a:noFill/>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Young man sitting on a bench behind a personal bicycle</a:t>
            </a:r>
            <a:endParaRPr lang="zh-CN" altLang="en-US" sz="24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7EC40EBE-ECD4-4047-A5E2-754219977645}"/>
              </a:ext>
            </a:extLst>
          </p:cNvPr>
          <p:cNvPicPr>
            <a:picLocks noChangeAspect="1"/>
          </p:cNvPicPr>
          <p:nvPr/>
        </p:nvPicPr>
        <p:blipFill rotWithShape="1">
          <a:blip r:embed="rId2">
            <a:extLst>
              <a:ext uri="{28A0092B-C50C-407E-A947-70E740481C1C}">
                <a14:useLocalDpi xmlns:a14="http://schemas.microsoft.com/office/drawing/2010/main" val="0"/>
              </a:ext>
            </a:extLst>
          </a:blip>
          <a:srcRect b="27039"/>
          <a:stretch/>
        </p:blipFill>
        <p:spPr>
          <a:xfrm>
            <a:off x="1243692" y="3233667"/>
            <a:ext cx="3092631" cy="1659331"/>
          </a:xfrm>
          <a:prstGeom prst="rect">
            <a:avLst/>
          </a:prstGeom>
        </p:spPr>
      </p:pic>
      <p:sp>
        <p:nvSpPr>
          <p:cNvPr id="7" name="文本框 6">
            <a:extLst>
              <a:ext uri="{FF2B5EF4-FFF2-40B4-BE49-F238E27FC236}">
                <a16:creationId xmlns:a16="http://schemas.microsoft.com/office/drawing/2014/main" id="{039C358C-CADE-4C19-9EE3-D2601C26102F}"/>
              </a:ext>
            </a:extLst>
          </p:cNvPr>
          <p:cNvSpPr txBox="1"/>
          <p:nvPr/>
        </p:nvSpPr>
        <p:spPr>
          <a:xfrm>
            <a:off x="838200" y="5543126"/>
            <a:ext cx="3903616" cy="830997"/>
          </a:xfrm>
          <a:prstGeom prst="rect">
            <a:avLst/>
          </a:prstGeom>
          <a:noFill/>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A man is sitting on a bench next to a bike</a:t>
            </a:r>
            <a:endParaRPr lang="zh-CN" altLang="en-US" sz="2400" dirty="0">
              <a:latin typeface="Calibri" panose="020F0502020204030204" pitchFamily="34" charset="0"/>
              <a:cs typeface="Calibri" panose="020F0502020204030204" pitchFamily="34" charset="0"/>
            </a:endParaRPr>
          </a:p>
        </p:txBody>
      </p:sp>
      <p:sp>
        <p:nvSpPr>
          <p:cNvPr id="8" name="箭头: 下 7">
            <a:extLst>
              <a:ext uri="{FF2B5EF4-FFF2-40B4-BE49-F238E27FC236}">
                <a16:creationId xmlns:a16="http://schemas.microsoft.com/office/drawing/2014/main" id="{642CC444-3531-45A5-8616-06B0C5DC88D1}"/>
              </a:ext>
            </a:extLst>
          </p:cNvPr>
          <p:cNvSpPr/>
          <p:nvPr/>
        </p:nvSpPr>
        <p:spPr>
          <a:xfrm>
            <a:off x="2617195" y="2645393"/>
            <a:ext cx="345623" cy="499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9" name="箭头: 下 8">
            <a:extLst>
              <a:ext uri="{FF2B5EF4-FFF2-40B4-BE49-F238E27FC236}">
                <a16:creationId xmlns:a16="http://schemas.microsoft.com/office/drawing/2014/main" id="{0F856880-5377-4663-A665-98050924F310}"/>
              </a:ext>
            </a:extLst>
          </p:cNvPr>
          <p:cNvSpPr/>
          <p:nvPr/>
        </p:nvSpPr>
        <p:spPr>
          <a:xfrm>
            <a:off x="2617195" y="5056894"/>
            <a:ext cx="345623" cy="499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BAF391AE-CCD7-49DE-81E5-A3E30DD20F92}"/>
              </a:ext>
            </a:extLst>
          </p:cNvPr>
          <p:cNvSpPr txBox="1"/>
          <p:nvPr/>
        </p:nvSpPr>
        <p:spPr>
          <a:xfrm>
            <a:off x="6533329" y="1752542"/>
            <a:ext cx="4191000" cy="830997"/>
          </a:xfrm>
          <a:prstGeom prst="rect">
            <a:avLst/>
          </a:prstGeom>
          <a:noFill/>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Young man sitting on a bench behind a personal bicycle</a:t>
            </a:r>
            <a:endParaRPr lang="zh-CN" altLang="en-US" sz="24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A0792EF0-CF6A-4D5A-95F5-B1F651148756}"/>
              </a:ext>
            </a:extLst>
          </p:cNvPr>
          <p:cNvSpPr txBox="1"/>
          <p:nvPr/>
        </p:nvSpPr>
        <p:spPr>
          <a:xfrm>
            <a:off x="6520811" y="5543126"/>
            <a:ext cx="3903616" cy="830997"/>
          </a:xfrm>
          <a:prstGeom prst="rect">
            <a:avLst/>
          </a:prstGeom>
          <a:noFill/>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A man is sitting on a bench next to a bike</a:t>
            </a:r>
            <a:endParaRPr lang="zh-CN" altLang="en-US" sz="2400" dirty="0">
              <a:latin typeface="Calibri" panose="020F0502020204030204" pitchFamily="34" charset="0"/>
              <a:cs typeface="Calibri" panose="020F0502020204030204" pitchFamily="34" charset="0"/>
            </a:endParaRPr>
          </a:p>
        </p:txBody>
      </p:sp>
      <p:sp>
        <p:nvSpPr>
          <p:cNvPr id="13" name="箭头: 下 12">
            <a:extLst>
              <a:ext uri="{FF2B5EF4-FFF2-40B4-BE49-F238E27FC236}">
                <a16:creationId xmlns:a16="http://schemas.microsoft.com/office/drawing/2014/main" id="{6CBBCA98-E9F7-4510-A53C-ED630CBB4C8D}"/>
              </a:ext>
            </a:extLst>
          </p:cNvPr>
          <p:cNvSpPr/>
          <p:nvPr/>
        </p:nvSpPr>
        <p:spPr>
          <a:xfrm>
            <a:off x="8299806" y="2645393"/>
            <a:ext cx="345623" cy="499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4" name="箭头: 下 13">
            <a:extLst>
              <a:ext uri="{FF2B5EF4-FFF2-40B4-BE49-F238E27FC236}">
                <a16:creationId xmlns:a16="http://schemas.microsoft.com/office/drawing/2014/main" id="{4939BF32-D7A5-4E86-9BF8-A998A8D82009}"/>
              </a:ext>
            </a:extLst>
          </p:cNvPr>
          <p:cNvSpPr/>
          <p:nvPr/>
        </p:nvSpPr>
        <p:spPr>
          <a:xfrm>
            <a:off x="8299806" y="4948270"/>
            <a:ext cx="345623" cy="499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4415FFF2-1442-450C-A0BD-7B668B505B75}"/>
              </a:ext>
            </a:extLst>
          </p:cNvPr>
          <p:cNvSpPr/>
          <p:nvPr/>
        </p:nvSpPr>
        <p:spPr>
          <a:xfrm>
            <a:off x="6766332" y="3740260"/>
            <a:ext cx="3724994"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(Man | Bicycle | Bench | Sit)</a:t>
            </a:r>
            <a:endParaRPr lang="zh-CN" altLang="en-US" sz="24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53D2A69-8EE5-488B-A461-3E2943F0F0D4}"/>
              </a:ext>
            </a:extLst>
          </p:cNvPr>
          <p:cNvSpPr txBox="1"/>
          <p:nvPr/>
        </p:nvSpPr>
        <p:spPr>
          <a:xfrm>
            <a:off x="8891266" y="2770130"/>
            <a:ext cx="2327688" cy="400110"/>
          </a:xfrm>
          <a:prstGeom prst="rect">
            <a:avLst/>
          </a:prstGeom>
          <a:noFill/>
        </p:spPr>
        <p:txBody>
          <a:bodyPr wrap="none" rtlCol="0">
            <a:spAutoFit/>
          </a:bodyPr>
          <a:lstStyle/>
          <a:p>
            <a:r>
              <a:rPr lang="en-US" altLang="zh-CN" sz="2000" dirty="0">
                <a:solidFill>
                  <a:srgbClr val="FF0000"/>
                </a:solidFill>
                <a:latin typeface="Calibri" panose="020F0502020204030204" pitchFamily="34" charset="0"/>
                <a:cs typeface="Calibri" panose="020F0502020204030204" pitchFamily="34" charset="0"/>
              </a:rPr>
              <a:t>Word Set </a:t>
            </a:r>
            <a:r>
              <a:rPr lang="en-US" altLang="zh-CN" sz="2000" dirty="0" err="1">
                <a:solidFill>
                  <a:srgbClr val="FF0000"/>
                </a:solidFill>
                <a:latin typeface="Calibri" panose="020F0502020204030204" pitchFamily="34" charset="0"/>
                <a:cs typeface="Calibri" panose="020F0502020204030204" pitchFamily="34" charset="0"/>
              </a:rPr>
              <a:t>Construtor</a:t>
            </a:r>
            <a:endParaRPr lang="zh-CN" altLang="en-US" sz="2000" dirty="0">
              <a:solidFill>
                <a:srgbClr val="FF0000"/>
              </a:solidFill>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503599BF-F0D1-4E49-B3B2-52E4D9C519EA}"/>
              </a:ext>
            </a:extLst>
          </p:cNvPr>
          <p:cNvSpPr txBox="1"/>
          <p:nvPr/>
        </p:nvSpPr>
        <p:spPr>
          <a:xfrm>
            <a:off x="8991415" y="4792755"/>
            <a:ext cx="1744645" cy="400110"/>
          </a:xfrm>
          <a:prstGeom prst="rect">
            <a:avLst/>
          </a:prstGeom>
          <a:noFill/>
        </p:spPr>
        <p:txBody>
          <a:bodyPr wrap="none" rtlCol="0">
            <a:spAutoFit/>
          </a:bodyPr>
          <a:lstStyle/>
          <a:p>
            <a:r>
              <a:rPr lang="en-US" altLang="zh-CN" sz="2000" dirty="0">
                <a:solidFill>
                  <a:srgbClr val="FF0000"/>
                </a:solidFill>
                <a:latin typeface="Calibri" panose="020F0502020204030204" pitchFamily="34" charset="0"/>
                <a:cs typeface="Calibri" panose="020F0502020204030204" pitchFamily="34" charset="0"/>
              </a:rPr>
              <a:t>Set2seq Model</a:t>
            </a:r>
            <a:endParaRPr lang="zh-CN" altLang="en-US" sz="20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50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P spid="14" grpId="0" animBg="1"/>
      <p:bldP spid="15"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E408B-CFD2-45A3-99EE-EB3AF6608341}"/>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Word Set Constructor</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55EF988E-9211-4146-9480-A32D75844BB6}"/>
              </a:ext>
            </a:extLst>
          </p:cNvPr>
          <p:cNvSpPr>
            <a:spLocks noGrp="1"/>
          </p:cNvSpPr>
          <p:nvPr>
            <p:ph idx="1"/>
          </p:nvPr>
        </p:nvSpPr>
        <p:spPr>
          <a:xfrm>
            <a:off x="838200" y="1825625"/>
            <a:ext cx="10515600" cy="4351338"/>
          </a:xfrm>
        </p:spPr>
        <p:txBody>
          <a:bodyPr/>
          <a:lstStyle/>
          <a:p>
            <a:r>
              <a:rPr lang="en-US" altLang="zh-CN" dirty="0">
                <a:latin typeface="Calibri" panose="020F0502020204030204" pitchFamily="34" charset="0"/>
                <a:cs typeface="Calibri" panose="020F0502020204030204" pitchFamily="34" charset="0"/>
              </a:rPr>
              <a:t>Two steps</a:t>
            </a:r>
          </a:p>
          <a:p>
            <a:pPr lvl="1"/>
            <a:r>
              <a:rPr lang="en-US" altLang="zh-CN" dirty="0">
                <a:latin typeface="Calibri" panose="020F0502020204030204" pitchFamily="34" charset="0"/>
                <a:cs typeface="Calibri" panose="020F0502020204030204" pitchFamily="34" charset="0"/>
              </a:rPr>
              <a:t>Remove </a:t>
            </a:r>
            <a:r>
              <a:rPr lang="en-US" altLang="zh-CN" dirty="0" err="1">
                <a:latin typeface="Calibri" panose="020F0502020204030204" pitchFamily="34" charset="0"/>
                <a:cs typeface="Calibri" panose="020F0502020204030204" pitchFamily="34" charset="0"/>
              </a:rPr>
              <a:t>stopwords</a:t>
            </a:r>
            <a:endParaRPr lang="en-US" altLang="zh-CN" dirty="0">
              <a:latin typeface="Calibri" panose="020F0502020204030204" pitchFamily="34" charset="0"/>
              <a:cs typeface="Calibri" panose="020F0502020204030204" pitchFamily="34" charset="0"/>
            </a:endParaRPr>
          </a:p>
          <a:p>
            <a:pPr lvl="1"/>
            <a:r>
              <a:rPr lang="en-US" altLang="zh-CN" dirty="0">
                <a:latin typeface="Calibri" panose="020F0502020204030204" pitchFamily="34" charset="0"/>
                <a:cs typeface="Calibri" panose="020F0502020204030204" pitchFamily="34" charset="0"/>
              </a:rPr>
              <a:t>Randomly replace words with their synonyms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284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841</Words>
  <Application>Microsoft Office PowerPoint</Application>
  <PresentationFormat>宽屏</PresentationFormat>
  <Paragraphs>179</Paragraphs>
  <Slides>19</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Arial</vt:lpstr>
      <vt:lpstr>Calibri</vt:lpstr>
      <vt:lpstr>Cambria Math</vt:lpstr>
      <vt:lpstr>Consolas</vt:lpstr>
      <vt:lpstr>Office 主题​​</vt:lpstr>
      <vt:lpstr>Automatically Paraphrasing via Sentence Reconstruction and Round-trip Translation</vt:lpstr>
      <vt:lpstr>Content</vt:lpstr>
      <vt:lpstr>Introduction</vt:lpstr>
      <vt:lpstr>Natural Contradiction</vt:lpstr>
      <vt:lpstr>Datasets</vt:lpstr>
      <vt:lpstr>PowerPoint 演示文稿</vt:lpstr>
      <vt:lpstr>Word Set</vt:lpstr>
      <vt:lpstr>Extraction &amp; Extension</vt:lpstr>
      <vt:lpstr>Word Set Constructor</vt:lpstr>
      <vt:lpstr>Set2seq Model</vt:lpstr>
      <vt:lpstr>An Issue</vt:lpstr>
      <vt:lpstr>Hybrid Decoding</vt:lpstr>
      <vt:lpstr>PowerPoint 演示文稿</vt:lpstr>
      <vt:lpstr>Experiments &amp; Results</vt:lpstr>
      <vt:lpstr>PowerPoint 演示文稿</vt:lpstr>
      <vt:lpstr>Application: Data Argumentation on NMT </vt:lpstr>
      <vt:lpstr>Application: Data Argumentation on NMT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Deep Neural Networks for Natural Language Understanding</dc:title>
  <dc:creator>子路 郭</dc:creator>
  <cp:lastModifiedBy>郭 子路</cp:lastModifiedBy>
  <cp:revision>136</cp:revision>
  <dcterms:created xsi:type="dcterms:W3CDTF">2019-04-09T07:19:17Z</dcterms:created>
  <dcterms:modified xsi:type="dcterms:W3CDTF">2021-07-03T15:51:24Z</dcterms:modified>
</cp:coreProperties>
</file>