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08"/>
    <p:restoredTop sz="94624"/>
  </p:normalViewPr>
  <p:slideViewPr>
    <p:cSldViewPr snapToGrid="0" snapToObjects="1">
      <p:cViewPr varScale="1">
        <p:scale>
          <a:sx n="111" d="100"/>
          <a:sy n="111" d="100"/>
        </p:scale>
        <p:origin x="24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763D-A830-B54E-9293-07BC44B4D644}" type="datetimeFigureOut">
              <a:rPr kumimoji="1" lang="zh-CN" altLang="en-US" smtClean="0"/>
              <a:t>18/7/1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0153-A3E7-B645-9C75-C2F54234C7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8016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763D-A830-B54E-9293-07BC44B4D644}" type="datetimeFigureOut">
              <a:rPr kumimoji="1" lang="zh-CN" altLang="en-US" smtClean="0"/>
              <a:t>18/7/1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0153-A3E7-B645-9C75-C2F54234C7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8312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763D-A830-B54E-9293-07BC44B4D644}" type="datetimeFigureOut">
              <a:rPr kumimoji="1" lang="zh-CN" altLang="en-US" smtClean="0"/>
              <a:t>18/7/1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0153-A3E7-B645-9C75-C2F54234C7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7155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763D-A830-B54E-9293-07BC44B4D644}" type="datetimeFigureOut">
              <a:rPr kumimoji="1" lang="zh-CN" altLang="en-US" smtClean="0"/>
              <a:t>18/7/1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0153-A3E7-B645-9C75-C2F54234C7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6681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763D-A830-B54E-9293-07BC44B4D644}" type="datetimeFigureOut">
              <a:rPr kumimoji="1" lang="zh-CN" altLang="en-US" smtClean="0"/>
              <a:t>18/7/1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0153-A3E7-B645-9C75-C2F54234C7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2285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763D-A830-B54E-9293-07BC44B4D644}" type="datetimeFigureOut">
              <a:rPr kumimoji="1" lang="zh-CN" altLang="en-US" smtClean="0"/>
              <a:t>18/7/1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0153-A3E7-B645-9C75-C2F54234C7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372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763D-A830-B54E-9293-07BC44B4D644}" type="datetimeFigureOut">
              <a:rPr kumimoji="1" lang="zh-CN" altLang="en-US" smtClean="0"/>
              <a:t>18/7/1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0153-A3E7-B645-9C75-C2F54234C7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428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763D-A830-B54E-9293-07BC44B4D644}" type="datetimeFigureOut">
              <a:rPr kumimoji="1" lang="zh-CN" altLang="en-US" smtClean="0"/>
              <a:t>18/7/1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0153-A3E7-B645-9C75-C2F54234C7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2077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763D-A830-B54E-9293-07BC44B4D644}" type="datetimeFigureOut">
              <a:rPr kumimoji="1" lang="zh-CN" altLang="en-US" smtClean="0"/>
              <a:t>18/7/1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0153-A3E7-B645-9C75-C2F54234C7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984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763D-A830-B54E-9293-07BC44B4D644}" type="datetimeFigureOut">
              <a:rPr kumimoji="1" lang="zh-CN" altLang="en-US" smtClean="0"/>
              <a:t>18/7/1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0153-A3E7-B645-9C75-C2F54234C7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1589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763D-A830-B54E-9293-07BC44B4D644}" type="datetimeFigureOut">
              <a:rPr kumimoji="1" lang="zh-CN" altLang="en-US" smtClean="0"/>
              <a:t>18/7/1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0153-A3E7-B645-9C75-C2F54234C7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5311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5763D-A830-B54E-9293-07BC44B4D644}" type="datetimeFigureOut">
              <a:rPr kumimoji="1" lang="zh-CN" altLang="en-US" smtClean="0"/>
              <a:t>18/7/1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D0153-A3E7-B645-9C75-C2F54234C7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7053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45554" y="3499155"/>
            <a:ext cx="1505407" cy="1024676"/>
            <a:chOff x="733645" y="952983"/>
            <a:chExt cx="1505407" cy="1024676"/>
          </a:xfrm>
        </p:grpSpPr>
        <p:sp>
          <p:nvSpPr>
            <p:cNvPr id="10" name="文档 9"/>
            <p:cNvSpPr/>
            <p:nvPr/>
          </p:nvSpPr>
          <p:spPr>
            <a:xfrm>
              <a:off x="1005675" y="952983"/>
              <a:ext cx="1233377" cy="786810"/>
            </a:xfrm>
            <a:prstGeom prst="flowChartDocumen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/>
            </a:p>
          </p:txBody>
        </p:sp>
        <p:sp>
          <p:nvSpPr>
            <p:cNvPr id="9" name="文档 8"/>
            <p:cNvSpPr/>
            <p:nvPr/>
          </p:nvSpPr>
          <p:spPr>
            <a:xfrm>
              <a:off x="869660" y="1071916"/>
              <a:ext cx="1233377" cy="786810"/>
            </a:xfrm>
            <a:prstGeom prst="flowChartDocumen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/>
            </a:p>
          </p:txBody>
        </p:sp>
        <p:sp>
          <p:nvSpPr>
            <p:cNvPr id="8" name="文档 7"/>
            <p:cNvSpPr/>
            <p:nvPr/>
          </p:nvSpPr>
          <p:spPr>
            <a:xfrm>
              <a:off x="733645" y="1190849"/>
              <a:ext cx="1233377" cy="786810"/>
            </a:xfrm>
            <a:prstGeom prst="flowChartDocumen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45745" y="1207923"/>
              <a:ext cx="11624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b="1" dirty="0" smtClean="0"/>
                <a:t>customer</a:t>
              </a:r>
            </a:p>
            <a:p>
              <a:pPr algn="ctr"/>
              <a:r>
                <a:rPr kumimoji="1" lang="en-US" altLang="zh-CN" b="1" dirty="0" smtClean="0"/>
                <a:t>reviews</a:t>
              </a:r>
              <a:endParaRPr kumimoji="1" lang="zh-CN" altLang="en-US" b="1" dirty="0"/>
            </a:p>
          </p:txBody>
        </p:sp>
      </p:grpSp>
      <p:sp>
        <p:nvSpPr>
          <p:cNvPr id="14" name="矩形 13"/>
          <p:cNvSpPr/>
          <p:nvPr/>
        </p:nvSpPr>
        <p:spPr>
          <a:xfrm>
            <a:off x="2005271" y="2061507"/>
            <a:ext cx="1754372" cy="8019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15" name="文本框 14"/>
          <p:cNvSpPr txBox="1"/>
          <p:nvPr/>
        </p:nvSpPr>
        <p:spPr>
          <a:xfrm>
            <a:off x="2059286" y="2148822"/>
            <a:ext cx="1680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b="1" dirty="0" smtClean="0"/>
              <a:t>Aggregating</a:t>
            </a:r>
          </a:p>
          <a:p>
            <a:pPr algn="ctr"/>
            <a:r>
              <a:rPr kumimoji="1" lang="en-US" altLang="zh-CN" b="1" dirty="0" smtClean="0"/>
              <a:t>aspect synsets</a:t>
            </a:r>
            <a:endParaRPr kumimoji="1" lang="zh-CN" altLang="en-US" b="1" dirty="0"/>
          </a:p>
        </p:txBody>
      </p:sp>
      <p:sp>
        <p:nvSpPr>
          <p:cNvPr id="16" name="矩形 15"/>
          <p:cNvSpPr/>
          <p:nvPr/>
        </p:nvSpPr>
        <p:spPr>
          <a:xfrm>
            <a:off x="5385759" y="3504977"/>
            <a:ext cx="1754372" cy="8019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17" name="文本框 16"/>
          <p:cNvSpPr txBox="1"/>
          <p:nvPr/>
        </p:nvSpPr>
        <p:spPr>
          <a:xfrm>
            <a:off x="5661794" y="3592292"/>
            <a:ext cx="1236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b="1" dirty="0" smtClean="0"/>
              <a:t>Relation </a:t>
            </a:r>
          </a:p>
          <a:p>
            <a:pPr algn="ctr"/>
            <a:r>
              <a:rPr kumimoji="1" lang="en-US" altLang="zh-CN" b="1" dirty="0" smtClean="0"/>
              <a:t>weighting</a:t>
            </a:r>
            <a:endParaRPr kumimoji="1" lang="zh-CN" altLang="en-US" b="1" i="1" dirty="0"/>
          </a:p>
        </p:txBody>
      </p:sp>
      <p:sp>
        <p:nvSpPr>
          <p:cNvPr id="20" name="矩形 19"/>
          <p:cNvSpPr/>
          <p:nvPr/>
        </p:nvSpPr>
        <p:spPr>
          <a:xfrm>
            <a:off x="4315032" y="976992"/>
            <a:ext cx="1628871" cy="5847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21" name="文本框 20"/>
          <p:cNvSpPr txBox="1"/>
          <p:nvPr/>
        </p:nvSpPr>
        <p:spPr>
          <a:xfrm>
            <a:off x="4449634" y="1087838"/>
            <a:ext cx="1359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 smtClean="0"/>
              <a:t>Knowledge</a:t>
            </a:r>
            <a:endParaRPr kumimoji="1" lang="zh-CN" altLang="en-US" b="1" i="1" dirty="0"/>
          </a:p>
        </p:txBody>
      </p:sp>
      <p:cxnSp>
        <p:nvCxnSpPr>
          <p:cNvPr id="22" name="直线箭头连接符 21"/>
          <p:cNvCxnSpPr>
            <a:stCxn id="20" idx="2"/>
            <a:endCxn id="14" idx="0"/>
          </p:cNvCxnSpPr>
          <p:nvPr/>
        </p:nvCxnSpPr>
        <p:spPr>
          <a:xfrm flipH="1">
            <a:off x="2882457" y="1561782"/>
            <a:ext cx="2247011" cy="499725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20" idx="2"/>
            <a:endCxn id="41" idx="0"/>
          </p:cNvCxnSpPr>
          <p:nvPr/>
        </p:nvCxnSpPr>
        <p:spPr>
          <a:xfrm>
            <a:off x="5129468" y="1561782"/>
            <a:ext cx="0" cy="499725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6505999" y="2061507"/>
            <a:ext cx="1754372" cy="8019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30" name="文本框 29"/>
          <p:cNvSpPr txBox="1"/>
          <p:nvPr/>
        </p:nvSpPr>
        <p:spPr>
          <a:xfrm>
            <a:off x="6540778" y="2148822"/>
            <a:ext cx="1718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b="1" dirty="0" smtClean="0"/>
              <a:t>Grouping</a:t>
            </a:r>
          </a:p>
          <a:p>
            <a:pPr algn="ctr"/>
            <a:r>
              <a:rPr kumimoji="1" lang="en-US" altLang="zh-CN" b="1" dirty="0" smtClean="0"/>
              <a:t>aspect clusters</a:t>
            </a:r>
            <a:endParaRPr kumimoji="1" lang="zh-CN" altLang="en-US" b="1" dirty="0"/>
          </a:p>
        </p:txBody>
      </p:sp>
      <p:sp>
        <p:nvSpPr>
          <p:cNvPr id="41" name="矩形 40"/>
          <p:cNvSpPr/>
          <p:nvPr/>
        </p:nvSpPr>
        <p:spPr>
          <a:xfrm>
            <a:off x="4252282" y="2061507"/>
            <a:ext cx="1754372" cy="8019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42" name="文本框 41"/>
          <p:cNvSpPr txBox="1"/>
          <p:nvPr/>
        </p:nvSpPr>
        <p:spPr>
          <a:xfrm>
            <a:off x="4375229" y="2148822"/>
            <a:ext cx="1542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b="1" dirty="0" smtClean="0"/>
              <a:t>Constructing</a:t>
            </a:r>
          </a:p>
          <a:p>
            <a:pPr algn="ctr"/>
            <a:r>
              <a:rPr kumimoji="1" lang="en-US" altLang="zh-CN" b="1" dirty="0" smtClean="0"/>
              <a:t>aspect </a:t>
            </a:r>
            <a:r>
              <a:rPr kumimoji="1" lang="en-US" altLang="zh-CN" b="1" dirty="0"/>
              <a:t>g</a:t>
            </a:r>
            <a:r>
              <a:rPr kumimoji="1" lang="en-US" altLang="zh-CN" b="1" dirty="0" smtClean="0"/>
              <a:t>raph</a:t>
            </a:r>
            <a:endParaRPr kumimoji="1" lang="zh-CN" altLang="en-US" b="1" i="1" dirty="0"/>
          </a:p>
        </p:txBody>
      </p:sp>
      <p:cxnSp>
        <p:nvCxnSpPr>
          <p:cNvPr id="43" name="直线箭头连接符 42"/>
          <p:cNvCxnSpPr>
            <a:stCxn id="14" idx="3"/>
          </p:cNvCxnSpPr>
          <p:nvPr/>
        </p:nvCxnSpPr>
        <p:spPr>
          <a:xfrm>
            <a:off x="3759643" y="2462487"/>
            <a:ext cx="4997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8760513" y="2067282"/>
            <a:ext cx="2071268" cy="801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/>
              <p:cNvSpPr txBox="1"/>
              <p:nvPr/>
            </p:nvSpPr>
            <p:spPr>
              <a:xfrm>
                <a:off x="8752544" y="2159915"/>
                <a:ext cx="212176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b="1" dirty="0" smtClean="0"/>
                  <a:t>Generating </a:t>
                </a:r>
                <a14:m>
                  <m:oMath xmlns:m="http://schemas.openxmlformats.org/officeDocument/2006/math">
                    <m:r>
                      <a:rPr kumimoji="1" lang="en-US" altLang="zh-CN" b="1" i="1" smtClean="0">
                        <a:latin typeface="Cambria Math" charset="0"/>
                      </a:rPr>
                      <m:t>𝑲</m:t>
                    </m:r>
                  </m:oMath>
                </a14:m>
                <a:endParaRPr kumimoji="1" lang="en-US" altLang="zh-CN" b="1" dirty="0" smtClean="0"/>
              </a:p>
              <a:p>
                <a:pPr algn="ctr"/>
                <a:r>
                  <a:rPr kumimoji="1" lang="en-US" altLang="zh-CN" b="1" dirty="0" smtClean="0"/>
                  <a:t>prominent aspects</a:t>
                </a:r>
                <a:endParaRPr kumimoji="1" lang="zh-CN" altLang="en-US" b="1" dirty="0"/>
              </a:p>
            </p:txBody>
          </p:sp>
        </mc:Choice>
        <mc:Fallback xmlns="">
          <p:sp>
            <p:nvSpPr>
              <p:cNvPr id="71" name="文本框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2544" y="2159915"/>
                <a:ext cx="2121769" cy="646331"/>
              </a:xfrm>
              <a:prstGeom prst="rect">
                <a:avLst/>
              </a:prstGeom>
              <a:blipFill rotWithShape="0">
                <a:blip r:embed="rId2"/>
                <a:stretch>
                  <a:fillRect l="-2586" t="-4717" r="-2011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文本框 74"/>
          <p:cNvSpPr txBox="1"/>
          <p:nvPr/>
        </p:nvSpPr>
        <p:spPr>
          <a:xfrm>
            <a:off x="1007608" y="3053308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i="1" smtClean="0"/>
              <a:t>input</a:t>
            </a:r>
            <a:endParaRPr kumimoji="1" lang="zh-CN" altLang="en-US" b="1" i="1" dirty="0"/>
          </a:p>
        </p:txBody>
      </p:sp>
      <p:sp>
        <p:nvSpPr>
          <p:cNvPr id="76" name="文本框 75"/>
          <p:cNvSpPr txBox="1"/>
          <p:nvPr/>
        </p:nvSpPr>
        <p:spPr>
          <a:xfrm>
            <a:off x="9883686" y="3131296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i="1" dirty="0" smtClean="0"/>
              <a:t>output</a:t>
            </a:r>
            <a:endParaRPr kumimoji="1" lang="zh-CN" altLang="en-US" b="1" i="1" dirty="0"/>
          </a:p>
        </p:txBody>
      </p:sp>
      <p:cxnSp>
        <p:nvCxnSpPr>
          <p:cNvPr id="101" name="直线箭头连接符 100"/>
          <p:cNvCxnSpPr/>
          <p:nvPr/>
        </p:nvCxnSpPr>
        <p:spPr>
          <a:xfrm>
            <a:off x="6006654" y="2506467"/>
            <a:ext cx="4997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线箭头连接符 101"/>
          <p:cNvCxnSpPr/>
          <p:nvPr/>
        </p:nvCxnSpPr>
        <p:spPr>
          <a:xfrm>
            <a:off x="8252812" y="2462487"/>
            <a:ext cx="4997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线箭头连接符 106"/>
          <p:cNvCxnSpPr>
            <a:stCxn id="70" idx="2"/>
            <a:endCxn id="2" idx="0"/>
          </p:cNvCxnSpPr>
          <p:nvPr/>
        </p:nvCxnSpPr>
        <p:spPr>
          <a:xfrm>
            <a:off x="9796147" y="2869242"/>
            <a:ext cx="8301" cy="6503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终止符 1"/>
          <p:cNvSpPr/>
          <p:nvPr/>
        </p:nvSpPr>
        <p:spPr>
          <a:xfrm>
            <a:off x="8832155" y="3519557"/>
            <a:ext cx="1944585" cy="760362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9012219" y="3567340"/>
                <a:ext cx="152958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zh-CN" b="1" i="1" smtClean="0">
                        <a:latin typeface="Cambria Math" charset="0"/>
                      </a:rPr>
                      <m:t>𝑲</m:t>
                    </m:r>
                  </m:oMath>
                </a14:m>
                <a:r>
                  <a:rPr kumimoji="1" lang="en-US" altLang="zh-CN" b="1" dirty="0" smtClean="0"/>
                  <a:t> prominent</a:t>
                </a:r>
              </a:p>
              <a:p>
                <a:pPr algn="ctr"/>
                <a:r>
                  <a:rPr kumimoji="1" lang="en-US" altLang="zh-CN" b="1" dirty="0" smtClean="0"/>
                  <a:t>aspects</a:t>
                </a:r>
                <a:endParaRPr kumimoji="1" lang="zh-CN" altLang="en-US" b="1" dirty="0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219" y="3567340"/>
                <a:ext cx="1529586" cy="646331"/>
              </a:xfrm>
              <a:prstGeom prst="rect">
                <a:avLst/>
              </a:prstGeom>
              <a:blipFill rotWithShape="0">
                <a:blip r:embed="rId3"/>
                <a:stretch>
                  <a:fillRect t="-4717" r="-3586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2613576" y="3500278"/>
                <a:ext cx="2303600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600" b="1" dirty="0" smtClean="0"/>
                  <a:t>the number of expected prominent aspects:  </a:t>
                </a:r>
                <a14:m>
                  <m:oMath xmlns:m="http://schemas.openxmlformats.org/officeDocument/2006/math">
                    <m:r>
                      <a:rPr kumimoji="1" lang="en-US" altLang="zh-CN" b="1" i="1" smtClean="0">
                        <a:latin typeface="Cambria Math" charset="0"/>
                      </a:rPr>
                      <m:t>𝑲</m:t>
                    </m:r>
                  </m:oMath>
                </a14:m>
                <a:endParaRPr kumimoji="1" lang="zh-CN" altLang="en-US" b="1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576" y="3500278"/>
                <a:ext cx="2303600" cy="861774"/>
              </a:xfrm>
              <a:prstGeom prst="rect">
                <a:avLst/>
              </a:prstGeom>
              <a:blipFill rotWithShape="0">
                <a:blip r:embed="rId4"/>
                <a:stretch>
                  <a:fillRect l="-1587" t="-2113" b="-70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矩形 37"/>
          <p:cNvSpPr/>
          <p:nvPr/>
        </p:nvSpPr>
        <p:spPr>
          <a:xfrm>
            <a:off x="2631709" y="3515893"/>
            <a:ext cx="2017243" cy="8019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cxnSp>
        <p:nvCxnSpPr>
          <p:cNvPr id="23" name="肘形连接符 22"/>
          <p:cNvCxnSpPr>
            <a:stCxn id="10" idx="0"/>
            <a:endCxn id="14" idx="1"/>
          </p:cNvCxnSpPr>
          <p:nvPr/>
        </p:nvCxnSpPr>
        <p:spPr>
          <a:xfrm rot="5400000" flipH="1" flipV="1">
            <a:off x="1401438" y="2895322"/>
            <a:ext cx="1036668" cy="17099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3" idx="0"/>
            <a:endCxn id="14" idx="2"/>
          </p:cNvCxnSpPr>
          <p:nvPr/>
        </p:nvCxnSpPr>
        <p:spPr>
          <a:xfrm rot="16200000" flipV="1">
            <a:off x="3005511" y="2740412"/>
            <a:ext cx="636812" cy="882919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16" idx="0"/>
            <a:endCxn id="41" idx="2"/>
          </p:cNvCxnSpPr>
          <p:nvPr/>
        </p:nvCxnSpPr>
        <p:spPr>
          <a:xfrm rot="16200000" flipV="1">
            <a:off x="5375452" y="2617483"/>
            <a:ext cx="641511" cy="113347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圆角矩形 3"/>
          <p:cNvSpPr/>
          <p:nvPr/>
        </p:nvSpPr>
        <p:spPr>
          <a:xfrm>
            <a:off x="795078" y="3027122"/>
            <a:ext cx="3998737" cy="1637476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8752544" y="3166022"/>
            <a:ext cx="2121769" cy="1234404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6027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31</Words>
  <Application>Microsoft Macintosh PowerPoint</Application>
  <PresentationFormat>宽屏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Cambria Math</vt:lpstr>
      <vt:lpstr>DengXian</vt:lpstr>
      <vt:lpstr>DengXian Light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18</cp:revision>
  <cp:lastPrinted>2018-07-01T05:34:45Z</cp:lastPrinted>
  <dcterms:created xsi:type="dcterms:W3CDTF">2018-06-30T03:07:43Z</dcterms:created>
  <dcterms:modified xsi:type="dcterms:W3CDTF">2018-07-01T09:26:50Z</dcterms:modified>
</cp:coreProperties>
</file>