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7678400" cy="6035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4" autoAdjust="0"/>
    <p:restoredTop sz="89291"/>
  </p:normalViewPr>
  <p:slideViewPr>
    <p:cSldViewPr snapToGrid="0">
      <p:cViewPr>
        <p:scale>
          <a:sx n="110" d="100"/>
          <a:sy n="110" d="100"/>
        </p:scale>
        <p:origin x="1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AACE-D98D-1B4C-9D71-839D2C7D2333}" type="datetimeFigureOut">
              <a:rPr kumimoji="1" lang="zh-CN" altLang="en-US" smtClean="0"/>
              <a:t>18/6/19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089025" y="1143000"/>
            <a:ext cx="9036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48B5-9C55-724F-ADE6-3ECAAC587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94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2" y="987785"/>
            <a:ext cx="13258801" cy="2101309"/>
          </a:xfrm>
        </p:spPr>
        <p:txBody>
          <a:bodyPr anchor="b"/>
          <a:lstStyle>
            <a:lvl1pPr algn="ctr">
              <a:defRPr sz="52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2" y="3170127"/>
            <a:ext cx="13258801" cy="1457224"/>
          </a:xfrm>
        </p:spPr>
        <p:txBody>
          <a:bodyPr/>
          <a:lstStyle>
            <a:lvl1pPr marL="0" indent="0" algn="ctr">
              <a:buNone/>
              <a:defRPr sz="2111"/>
            </a:lvl1pPr>
            <a:lvl2pPr marL="402393" indent="0" algn="ctr">
              <a:buNone/>
              <a:defRPr sz="1760"/>
            </a:lvl2pPr>
            <a:lvl3pPr marL="804786" indent="0" algn="ctr">
              <a:buNone/>
              <a:defRPr sz="1584"/>
            </a:lvl3pPr>
            <a:lvl4pPr marL="1207179" indent="0" algn="ctr">
              <a:buNone/>
              <a:defRPr sz="1408"/>
            </a:lvl4pPr>
            <a:lvl5pPr marL="1609574" indent="0" algn="ctr">
              <a:buNone/>
              <a:defRPr sz="1408"/>
            </a:lvl5pPr>
            <a:lvl6pPr marL="2011967" indent="0" algn="ctr">
              <a:buNone/>
              <a:defRPr sz="1408"/>
            </a:lvl6pPr>
            <a:lvl7pPr marL="2414360" indent="0" algn="ctr">
              <a:buNone/>
              <a:defRPr sz="1408"/>
            </a:lvl7pPr>
            <a:lvl8pPr marL="2816753" indent="0" algn="ctr">
              <a:buNone/>
              <a:defRPr sz="1408"/>
            </a:lvl8pPr>
            <a:lvl9pPr marL="3219146" indent="0" algn="ctr">
              <a:buNone/>
              <a:defRPr sz="14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6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51107" y="321344"/>
            <a:ext cx="3811906" cy="51149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5390" y="321344"/>
            <a:ext cx="11214736" cy="51149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5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3" y="1504730"/>
            <a:ext cx="15247619" cy="2510673"/>
          </a:xfrm>
        </p:spPr>
        <p:txBody>
          <a:bodyPr anchor="b"/>
          <a:lstStyle>
            <a:lvl1pPr>
              <a:defRPr sz="52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3" y="4039155"/>
            <a:ext cx="15247619" cy="1320303"/>
          </a:xfrm>
        </p:spPr>
        <p:txBody>
          <a:bodyPr/>
          <a:lstStyle>
            <a:lvl1pPr marL="0" indent="0">
              <a:buNone/>
              <a:defRPr sz="2111">
                <a:solidFill>
                  <a:schemeClr val="tx1">
                    <a:tint val="75000"/>
                  </a:schemeClr>
                </a:solidFill>
              </a:defRPr>
            </a:lvl1pPr>
            <a:lvl2pPr marL="402393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04786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3pPr>
            <a:lvl4pPr marL="1207179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4pPr>
            <a:lvl5pPr marL="1609574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5pPr>
            <a:lvl6pPr marL="2011967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6pPr>
            <a:lvl7pPr marL="241436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7pPr>
            <a:lvl8pPr marL="2816753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8pPr>
            <a:lvl9pPr marL="3219146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5391" y="1606719"/>
            <a:ext cx="7513320" cy="3829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9691" y="1606719"/>
            <a:ext cx="7513320" cy="3829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321344"/>
            <a:ext cx="15247619" cy="1166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93" y="1479581"/>
            <a:ext cx="7478791" cy="725119"/>
          </a:xfrm>
        </p:spPr>
        <p:txBody>
          <a:bodyPr anchor="b"/>
          <a:lstStyle>
            <a:lvl1pPr marL="0" indent="0">
              <a:buNone/>
              <a:defRPr sz="2111" b="1"/>
            </a:lvl1pPr>
            <a:lvl2pPr marL="402393" indent="0">
              <a:buNone/>
              <a:defRPr sz="1760" b="1"/>
            </a:lvl2pPr>
            <a:lvl3pPr marL="804786" indent="0">
              <a:buNone/>
              <a:defRPr sz="1584" b="1"/>
            </a:lvl3pPr>
            <a:lvl4pPr marL="1207179" indent="0">
              <a:buNone/>
              <a:defRPr sz="1408" b="1"/>
            </a:lvl4pPr>
            <a:lvl5pPr marL="1609574" indent="0">
              <a:buNone/>
              <a:defRPr sz="1408" b="1"/>
            </a:lvl5pPr>
            <a:lvl6pPr marL="2011967" indent="0">
              <a:buNone/>
              <a:defRPr sz="1408" b="1"/>
            </a:lvl6pPr>
            <a:lvl7pPr marL="2414360" indent="0">
              <a:buNone/>
              <a:defRPr sz="1408" b="1"/>
            </a:lvl7pPr>
            <a:lvl8pPr marL="2816753" indent="0">
              <a:buNone/>
              <a:defRPr sz="1408" b="1"/>
            </a:lvl8pPr>
            <a:lvl9pPr marL="3219146" indent="0">
              <a:buNone/>
              <a:defRPr sz="14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93" y="2204699"/>
            <a:ext cx="7478791" cy="3242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49691" y="1479581"/>
            <a:ext cx="7515622" cy="725119"/>
          </a:xfrm>
        </p:spPr>
        <p:txBody>
          <a:bodyPr anchor="b"/>
          <a:lstStyle>
            <a:lvl1pPr marL="0" indent="0">
              <a:buNone/>
              <a:defRPr sz="2111" b="1"/>
            </a:lvl1pPr>
            <a:lvl2pPr marL="402393" indent="0">
              <a:buNone/>
              <a:defRPr sz="1760" b="1"/>
            </a:lvl2pPr>
            <a:lvl3pPr marL="804786" indent="0">
              <a:buNone/>
              <a:defRPr sz="1584" b="1"/>
            </a:lvl3pPr>
            <a:lvl4pPr marL="1207179" indent="0">
              <a:buNone/>
              <a:defRPr sz="1408" b="1"/>
            </a:lvl4pPr>
            <a:lvl5pPr marL="1609574" indent="0">
              <a:buNone/>
              <a:defRPr sz="1408" b="1"/>
            </a:lvl5pPr>
            <a:lvl6pPr marL="2011967" indent="0">
              <a:buNone/>
              <a:defRPr sz="1408" b="1"/>
            </a:lvl6pPr>
            <a:lvl7pPr marL="2414360" indent="0">
              <a:buNone/>
              <a:defRPr sz="1408" b="1"/>
            </a:lvl7pPr>
            <a:lvl8pPr marL="2816753" indent="0">
              <a:buNone/>
              <a:defRPr sz="1408" b="1"/>
            </a:lvl8pPr>
            <a:lvl9pPr marL="3219146" indent="0">
              <a:buNone/>
              <a:defRPr sz="14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49691" y="2204699"/>
            <a:ext cx="7515622" cy="32427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2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6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7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4" y="402378"/>
            <a:ext cx="5701744" cy="1408324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623" y="869028"/>
            <a:ext cx="8949690" cy="4289241"/>
          </a:xfrm>
        </p:spPr>
        <p:txBody>
          <a:bodyPr/>
          <a:lstStyle>
            <a:lvl1pPr>
              <a:defRPr sz="2816"/>
            </a:lvl1pPr>
            <a:lvl2pPr>
              <a:defRPr sz="2465"/>
            </a:lvl2pPr>
            <a:lvl3pPr>
              <a:defRPr sz="2111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694" y="1810703"/>
            <a:ext cx="5701744" cy="3354550"/>
          </a:xfrm>
        </p:spPr>
        <p:txBody>
          <a:bodyPr/>
          <a:lstStyle>
            <a:lvl1pPr marL="0" indent="0">
              <a:buNone/>
              <a:defRPr sz="1408"/>
            </a:lvl1pPr>
            <a:lvl2pPr marL="402393" indent="0">
              <a:buNone/>
              <a:defRPr sz="1232"/>
            </a:lvl2pPr>
            <a:lvl3pPr marL="804786" indent="0">
              <a:buNone/>
              <a:defRPr sz="1057"/>
            </a:lvl3pPr>
            <a:lvl4pPr marL="1207179" indent="0">
              <a:buNone/>
              <a:defRPr sz="881"/>
            </a:lvl4pPr>
            <a:lvl5pPr marL="1609574" indent="0">
              <a:buNone/>
              <a:defRPr sz="881"/>
            </a:lvl5pPr>
            <a:lvl6pPr marL="2011967" indent="0">
              <a:buNone/>
              <a:defRPr sz="881"/>
            </a:lvl6pPr>
            <a:lvl7pPr marL="2414360" indent="0">
              <a:buNone/>
              <a:defRPr sz="881"/>
            </a:lvl7pPr>
            <a:lvl8pPr marL="2816753" indent="0">
              <a:buNone/>
              <a:defRPr sz="881"/>
            </a:lvl8pPr>
            <a:lvl9pPr marL="3219146" indent="0">
              <a:buNone/>
              <a:defRPr sz="88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4" y="402378"/>
            <a:ext cx="5701744" cy="1408324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15623" y="869028"/>
            <a:ext cx="8949690" cy="4289241"/>
          </a:xfrm>
        </p:spPr>
        <p:txBody>
          <a:bodyPr anchor="t"/>
          <a:lstStyle>
            <a:lvl1pPr marL="0" indent="0">
              <a:buNone/>
              <a:defRPr sz="2816"/>
            </a:lvl1pPr>
            <a:lvl2pPr marL="402393" indent="0">
              <a:buNone/>
              <a:defRPr sz="2465"/>
            </a:lvl2pPr>
            <a:lvl3pPr marL="804786" indent="0">
              <a:buNone/>
              <a:defRPr sz="2111"/>
            </a:lvl3pPr>
            <a:lvl4pPr marL="1207179" indent="0">
              <a:buNone/>
              <a:defRPr sz="1760"/>
            </a:lvl4pPr>
            <a:lvl5pPr marL="1609574" indent="0">
              <a:buNone/>
              <a:defRPr sz="1760"/>
            </a:lvl5pPr>
            <a:lvl6pPr marL="2011967" indent="0">
              <a:buNone/>
              <a:defRPr sz="1760"/>
            </a:lvl6pPr>
            <a:lvl7pPr marL="2414360" indent="0">
              <a:buNone/>
              <a:defRPr sz="1760"/>
            </a:lvl7pPr>
            <a:lvl8pPr marL="2816753" indent="0">
              <a:buNone/>
              <a:defRPr sz="1760"/>
            </a:lvl8pPr>
            <a:lvl9pPr marL="3219146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694" y="1810703"/>
            <a:ext cx="5701744" cy="3354550"/>
          </a:xfrm>
        </p:spPr>
        <p:txBody>
          <a:bodyPr/>
          <a:lstStyle>
            <a:lvl1pPr marL="0" indent="0">
              <a:buNone/>
              <a:defRPr sz="1408"/>
            </a:lvl1pPr>
            <a:lvl2pPr marL="402393" indent="0">
              <a:buNone/>
              <a:defRPr sz="1232"/>
            </a:lvl2pPr>
            <a:lvl3pPr marL="804786" indent="0">
              <a:buNone/>
              <a:defRPr sz="1057"/>
            </a:lvl3pPr>
            <a:lvl4pPr marL="1207179" indent="0">
              <a:buNone/>
              <a:defRPr sz="881"/>
            </a:lvl4pPr>
            <a:lvl5pPr marL="1609574" indent="0">
              <a:buNone/>
              <a:defRPr sz="881"/>
            </a:lvl5pPr>
            <a:lvl6pPr marL="2011967" indent="0">
              <a:buNone/>
              <a:defRPr sz="881"/>
            </a:lvl6pPr>
            <a:lvl7pPr marL="2414360" indent="0">
              <a:buNone/>
              <a:defRPr sz="881"/>
            </a:lvl7pPr>
            <a:lvl8pPr marL="2816753" indent="0">
              <a:buNone/>
              <a:defRPr sz="881"/>
            </a:lvl8pPr>
            <a:lvl9pPr marL="3219146" indent="0">
              <a:buNone/>
              <a:defRPr sz="88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B222-AAE7-4706-AC1D-36E6A69C30B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5391" y="321344"/>
            <a:ext cx="15247619" cy="1166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391" y="1606719"/>
            <a:ext cx="15247619" cy="38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5390" y="5594177"/>
            <a:ext cx="3977641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B222-AAE7-4706-AC1D-36E6A69C30B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5973" y="5594177"/>
            <a:ext cx="5966459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85369" y="5594177"/>
            <a:ext cx="3977641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001DE-7A6A-4E3E-A87E-EA52964D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2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04786" rtl="0" eaLnBrk="1" latinLnBrk="0" hangingPunct="1">
        <a:lnSpc>
          <a:spcPct val="90000"/>
        </a:lnSpc>
        <a:spcBef>
          <a:spcPct val="0"/>
        </a:spcBef>
        <a:buNone/>
        <a:defRPr sz="38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196" indent="-201196" algn="l" defTabSz="804786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2465" kern="1200">
          <a:solidFill>
            <a:schemeClr val="tx1"/>
          </a:solidFill>
          <a:latin typeface="+mn-lt"/>
          <a:ea typeface="+mn-ea"/>
          <a:cs typeface="+mn-cs"/>
        </a:defRPr>
      </a:lvl1pPr>
      <a:lvl2pPr marL="603589" indent="-201196" algn="l" defTabSz="804786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2pPr>
      <a:lvl3pPr marL="1005982" indent="-201196" algn="l" defTabSz="804786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408378" indent="-201196" algn="l" defTabSz="804786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810771" indent="-201196" algn="l" defTabSz="804786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213164" indent="-201196" algn="l" defTabSz="804786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615557" indent="-201196" algn="l" defTabSz="804786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3017950" indent="-201196" algn="l" defTabSz="804786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420345" indent="-201196" algn="l" defTabSz="804786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786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393" algn="l" defTabSz="804786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786" algn="l" defTabSz="804786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179" algn="l" defTabSz="804786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574" algn="l" defTabSz="804786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1967" algn="l" defTabSz="804786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360" algn="l" defTabSz="804786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753" algn="l" defTabSz="804786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146" algn="l" defTabSz="804786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ounded Rectangle 349"/>
          <p:cNvSpPr/>
          <p:nvPr/>
        </p:nvSpPr>
        <p:spPr>
          <a:xfrm>
            <a:off x="12466688" y="557000"/>
            <a:ext cx="5044520" cy="242152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32" name="Rounded Rectangle 131"/>
          <p:cNvSpPr/>
          <p:nvPr/>
        </p:nvSpPr>
        <p:spPr>
          <a:xfrm>
            <a:off x="2189880" y="3501628"/>
            <a:ext cx="1908162" cy="22709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8" name="Rounded Rectangle 67"/>
          <p:cNvSpPr/>
          <p:nvPr/>
        </p:nvSpPr>
        <p:spPr>
          <a:xfrm>
            <a:off x="4184416" y="3499919"/>
            <a:ext cx="2866102" cy="22709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89507"/>
              </p:ext>
            </p:extLst>
          </p:nvPr>
        </p:nvGraphicFramePr>
        <p:xfrm>
          <a:off x="166949" y="415792"/>
          <a:ext cx="6694102" cy="20218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4261">
                  <a:extLst>
                    <a:ext uri="{9D8B030D-6E8A-4147-A177-3AD203B41FA5}">
                      <a16:colId xmlns:a16="http://schemas.microsoft.com/office/drawing/2014/main" xmlns="" val="774743157"/>
                    </a:ext>
                  </a:extLst>
                </a:gridCol>
                <a:gridCol w="6299841">
                  <a:extLst>
                    <a:ext uri="{9D8B030D-6E8A-4147-A177-3AD203B41FA5}">
                      <a16:colId xmlns:a16="http://schemas.microsoft.com/office/drawing/2014/main" xmlns="" val="2481988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Document</a:t>
                      </a:r>
                      <a:endParaRPr lang="en-US" sz="1800" dirty="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xmlns="" val="182823399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It's a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great zoom lens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but it's too much of a risk for me for that much money.</a:t>
                      </a:r>
                      <a:endParaRPr lang="en-US" sz="1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xmlns="" val="294357819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The only issues that I have with the camera is somewhat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slower autofocus</a:t>
                      </a:r>
                      <a:r>
                        <a:rPr lang="en-US" sz="1800" b="1" dirty="0" smtClean="0"/>
                        <a:t>,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a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noisy shutter </a:t>
                      </a:r>
                      <a:r>
                        <a:rPr lang="en-US" sz="1800" b="1" dirty="0" smtClean="0"/>
                        <a:t>and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cheap lens cover</a:t>
                      </a:r>
                      <a:r>
                        <a:rPr lang="en-US" sz="1800" b="1" dirty="0" smtClean="0"/>
                        <a:t>.</a:t>
                      </a:r>
                      <a:endParaRPr lang="en-US" sz="1800" b="1" i="0" dirty="0" smtClean="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xmlns="" val="91389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b="1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b="1" dirty="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xmlns="" val="403615819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111" y="-68362"/>
            <a:ext cx="420007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Stage 1: Aspect Candidates Extraction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36" y="5112796"/>
            <a:ext cx="215194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9" b="1" dirty="0"/>
              <a:t>Review</a:t>
            </a:r>
            <a:r>
              <a:rPr lang="en-US" sz="1799" b="1" dirty="0"/>
              <a:t> corpus from different domains</a:t>
            </a:r>
          </a:p>
        </p:txBody>
      </p:sp>
      <p:sp>
        <p:nvSpPr>
          <p:cNvPr id="30" name="Right Arrow 29"/>
          <p:cNvSpPr/>
          <p:nvPr/>
        </p:nvSpPr>
        <p:spPr>
          <a:xfrm rot="16200000">
            <a:off x="210037" y="2776620"/>
            <a:ext cx="557310" cy="238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4" name="Oval 63"/>
          <p:cNvSpPr/>
          <p:nvPr/>
        </p:nvSpPr>
        <p:spPr>
          <a:xfrm>
            <a:off x="4266232" y="4872624"/>
            <a:ext cx="313508" cy="3135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7" name="Oval 66"/>
          <p:cNvSpPr/>
          <p:nvPr/>
        </p:nvSpPr>
        <p:spPr>
          <a:xfrm>
            <a:off x="5032564" y="4874471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21786" y="5162571"/>
            <a:ext cx="75315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noisy</a:t>
            </a:r>
            <a:endParaRPr lang="en-US" sz="1799" dirty="0"/>
          </a:p>
        </p:txBody>
      </p:sp>
      <p:sp>
        <p:nvSpPr>
          <p:cNvPr id="74" name="TextBox 73"/>
          <p:cNvSpPr txBox="1"/>
          <p:nvPr/>
        </p:nvSpPr>
        <p:spPr>
          <a:xfrm>
            <a:off x="4684863" y="5175203"/>
            <a:ext cx="85677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shutter</a:t>
            </a:r>
            <a:endParaRPr lang="en-US" sz="1799" dirty="0"/>
          </a:p>
        </p:txBody>
      </p:sp>
      <p:cxnSp>
        <p:nvCxnSpPr>
          <p:cNvPr id="78" name="Straight Arrow Connector 77"/>
          <p:cNvCxnSpPr>
            <a:stCxn id="64" idx="6"/>
            <a:endCxn id="67" idx="2"/>
          </p:cNvCxnSpPr>
          <p:nvPr/>
        </p:nvCxnSpPr>
        <p:spPr>
          <a:xfrm>
            <a:off x="4579741" y="5029379"/>
            <a:ext cx="452824" cy="18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ight Arrow 140"/>
          <p:cNvSpPr/>
          <p:nvPr/>
        </p:nvSpPr>
        <p:spPr>
          <a:xfrm rot="5400000">
            <a:off x="2719787" y="2772596"/>
            <a:ext cx="557310" cy="238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44" name="TextBox 143"/>
          <p:cNvSpPr txBox="1"/>
          <p:nvPr/>
        </p:nvSpPr>
        <p:spPr>
          <a:xfrm>
            <a:off x="7147906" y="298332"/>
            <a:ext cx="407799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Step 1: WordNet Noun </a:t>
            </a:r>
            <a:r>
              <a:rPr lang="en-US" sz="1799" b="1" dirty="0" err="1"/>
              <a:t>Synset</a:t>
            </a:r>
            <a:r>
              <a:rPr lang="en-US" sz="1799" b="1" dirty="0"/>
              <a:t> Matching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349843" y="3573396"/>
            <a:ext cx="247315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Syntactic Rule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235032" y="3545026"/>
            <a:ext cx="183145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Phrase Mining</a:t>
            </a:r>
          </a:p>
        </p:txBody>
      </p:sp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4" y="3469741"/>
            <a:ext cx="2477025" cy="44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amaz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5" t="13427" r="27522" b="10770"/>
          <a:stretch/>
        </p:blipFill>
        <p:spPr bwMode="auto">
          <a:xfrm>
            <a:off x="82912" y="4108621"/>
            <a:ext cx="897932" cy="95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1" y="3894414"/>
            <a:ext cx="2040067" cy="131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/>
          <p:cNvSpPr txBox="1"/>
          <p:nvPr/>
        </p:nvSpPr>
        <p:spPr>
          <a:xfrm>
            <a:off x="2173920" y="3946825"/>
            <a:ext cx="195366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 err="1"/>
              <a:t>zoom_lens</a:t>
            </a:r>
            <a:endParaRPr lang="en-US" sz="1799" dirty="0"/>
          </a:p>
          <a:p>
            <a:pPr algn="ctr"/>
            <a:r>
              <a:rPr lang="en-US" sz="1799" dirty="0" err="1"/>
              <a:t>lens_cover</a:t>
            </a:r>
            <a:endParaRPr lang="en-US" sz="1799" dirty="0"/>
          </a:p>
          <a:p>
            <a:pPr algn="ctr"/>
            <a:r>
              <a:rPr lang="en-US" sz="1799" dirty="0" err="1"/>
              <a:t>noisy_shutter</a:t>
            </a:r>
            <a:endParaRPr lang="en-US" sz="1799" dirty="0"/>
          </a:p>
          <a:p>
            <a:pPr algn="ctr"/>
            <a:r>
              <a:rPr lang="en-US" sz="1799" dirty="0" err="1"/>
              <a:t>great_zoom_lens</a:t>
            </a:r>
            <a:endParaRPr lang="en-US" sz="1799" dirty="0"/>
          </a:p>
          <a:p>
            <a:pPr algn="ctr"/>
            <a:r>
              <a:rPr lang="en-US" sz="1799" dirty="0" err="1"/>
              <a:t>cheap_lens</a:t>
            </a:r>
            <a:endParaRPr lang="en-US" sz="1799" dirty="0"/>
          </a:p>
          <a:p>
            <a:pPr algn="ctr"/>
            <a:r>
              <a:rPr lang="en-US" sz="1799" dirty="0"/>
              <a:t>….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434847" y="4582569"/>
            <a:ext cx="74719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/>
              <a:t>amod</a:t>
            </a:r>
            <a:endParaRPr lang="en-US" sz="1799" i="1" dirty="0"/>
          </a:p>
        </p:txBody>
      </p:sp>
      <p:sp>
        <p:nvSpPr>
          <p:cNvPr id="149" name="Oval 148"/>
          <p:cNvSpPr/>
          <p:nvPr/>
        </p:nvSpPr>
        <p:spPr>
          <a:xfrm>
            <a:off x="5665546" y="4863720"/>
            <a:ext cx="313508" cy="3135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0" name="Oval 149"/>
          <p:cNvSpPr/>
          <p:nvPr/>
        </p:nvSpPr>
        <p:spPr>
          <a:xfrm>
            <a:off x="6431878" y="4865567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385923" y="5166584"/>
            <a:ext cx="81954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slower</a:t>
            </a:r>
            <a:endParaRPr lang="en-US" sz="1799" dirty="0"/>
          </a:p>
        </p:txBody>
      </p:sp>
      <p:sp>
        <p:nvSpPr>
          <p:cNvPr id="152" name="TextBox 151"/>
          <p:cNvSpPr txBox="1"/>
          <p:nvPr/>
        </p:nvSpPr>
        <p:spPr>
          <a:xfrm>
            <a:off x="6022138" y="5164709"/>
            <a:ext cx="112651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autofocus</a:t>
            </a:r>
            <a:endParaRPr lang="en-US" sz="1799" dirty="0"/>
          </a:p>
        </p:txBody>
      </p:sp>
      <p:cxnSp>
        <p:nvCxnSpPr>
          <p:cNvPr id="154" name="Straight Arrow Connector 153"/>
          <p:cNvCxnSpPr>
            <a:stCxn id="149" idx="6"/>
            <a:endCxn id="150" idx="2"/>
          </p:cNvCxnSpPr>
          <p:nvPr/>
        </p:nvCxnSpPr>
        <p:spPr>
          <a:xfrm>
            <a:off x="5979055" y="5020475"/>
            <a:ext cx="452824" cy="18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834161" y="4573663"/>
            <a:ext cx="74719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/>
              <a:t>amod</a:t>
            </a:r>
            <a:endParaRPr lang="en-US" sz="1799" i="1" dirty="0"/>
          </a:p>
        </p:txBody>
      </p:sp>
      <p:sp>
        <p:nvSpPr>
          <p:cNvPr id="163" name="Oval 162"/>
          <p:cNvSpPr/>
          <p:nvPr/>
        </p:nvSpPr>
        <p:spPr>
          <a:xfrm>
            <a:off x="4965107" y="4219354"/>
            <a:ext cx="313508" cy="3135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6" name="Oval 165"/>
          <p:cNvSpPr/>
          <p:nvPr/>
        </p:nvSpPr>
        <p:spPr>
          <a:xfrm>
            <a:off x="5731439" y="4221204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466688" y="4163513"/>
            <a:ext cx="56268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/>
              <a:t>Adj.</a:t>
            </a:r>
            <a:endParaRPr lang="en-US" sz="1799" i="1" dirty="0"/>
          </a:p>
        </p:txBody>
      </p:sp>
      <p:cxnSp>
        <p:nvCxnSpPr>
          <p:cNvPr id="168" name="Straight Arrow Connector 167"/>
          <p:cNvCxnSpPr>
            <a:stCxn id="163" idx="6"/>
            <a:endCxn id="166" idx="2"/>
          </p:cNvCxnSpPr>
          <p:nvPr/>
        </p:nvCxnSpPr>
        <p:spPr>
          <a:xfrm>
            <a:off x="5278616" y="4376109"/>
            <a:ext cx="452824" cy="18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5133722" y="3929300"/>
            <a:ext cx="74719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/>
              <a:t>amod</a:t>
            </a:r>
            <a:endParaRPr lang="en-US" sz="1799" i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6013952" y="4170028"/>
            <a:ext cx="84119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/>
              <a:t>Aspect</a:t>
            </a:r>
            <a:endParaRPr lang="en-US" sz="1799" i="1" dirty="0"/>
          </a:p>
        </p:txBody>
      </p:sp>
      <p:sp>
        <p:nvSpPr>
          <p:cNvPr id="171" name="Right Arrow 170"/>
          <p:cNvSpPr/>
          <p:nvPr/>
        </p:nvSpPr>
        <p:spPr>
          <a:xfrm rot="5400000">
            <a:off x="5468149" y="2772596"/>
            <a:ext cx="557310" cy="238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73" name="TextBox 172"/>
          <p:cNvSpPr txBox="1"/>
          <p:nvPr/>
        </p:nvSpPr>
        <p:spPr>
          <a:xfrm>
            <a:off x="319073" y="2703649"/>
            <a:ext cx="182063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Raw Corpus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7128169" y="1"/>
            <a:ext cx="19737" cy="60338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7170065" y="-69324"/>
            <a:ext cx="4368735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b="1" dirty="0"/>
              <a:t>Stage 2: Aspect Taxonomy Construction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8372084" y="739050"/>
            <a:ext cx="2114340" cy="22709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77" name="TextBox 176"/>
          <p:cNvSpPr txBox="1"/>
          <p:nvPr/>
        </p:nvSpPr>
        <p:spPr>
          <a:xfrm>
            <a:off x="8417239" y="782447"/>
            <a:ext cx="183145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Cluster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356133" y="1184241"/>
            <a:ext cx="1267243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lens</a:t>
            </a:r>
          </a:p>
          <a:p>
            <a:pPr algn="ctr"/>
            <a:r>
              <a:rPr lang="en-US" sz="1799" dirty="0" err="1"/>
              <a:t>lens_cover</a:t>
            </a:r>
            <a:endParaRPr lang="en-US" sz="1799" dirty="0"/>
          </a:p>
          <a:p>
            <a:pPr algn="ctr"/>
            <a:r>
              <a:rPr lang="en-US" sz="1799" dirty="0" err="1"/>
              <a:t>zoom_lens</a:t>
            </a:r>
            <a:endParaRPr lang="en-US" sz="1799" dirty="0"/>
          </a:p>
          <a:p>
            <a:pPr algn="ctr"/>
            <a:r>
              <a:rPr lang="en-US" sz="1799" dirty="0"/>
              <a:t>exposure</a:t>
            </a:r>
          </a:p>
          <a:p>
            <a:pPr algn="ctr"/>
            <a:r>
              <a:rPr lang="en-US" sz="1799" b="1" i="1" dirty="0">
                <a:solidFill>
                  <a:schemeClr val="accent2"/>
                </a:solidFill>
              </a:rPr>
              <a:t>shutter</a:t>
            </a:r>
            <a:endParaRPr lang="en-US" sz="1799" b="1" dirty="0"/>
          </a:p>
          <a:p>
            <a:pPr algn="ctr"/>
            <a:r>
              <a:rPr lang="en-US" sz="1799" dirty="0"/>
              <a:t>….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3448211" y="2612868"/>
            <a:ext cx="1925271" cy="51991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460435" y="2688163"/>
            <a:ext cx="2114302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i="1" dirty="0">
                <a:solidFill>
                  <a:schemeClr val="accent2">
                    <a:lumMod val="75000"/>
                  </a:schemeClr>
                </a:solidFill>
              </a:rPr>
              <a:t>Aspect Candidates</a:t>
            </a:r>
          </a:p>
        </p:txBody>
      </p:sp>
      <p:cxnSp>
        <p:nvCxnSpPr>
          <p:cNvPr id="22" name="Elbow Connector 21"/>
          <p:cNvCxnSpPr>
            <a:endCxn id="178" idx="1"/>
          </p:cNvCxnSpPr>
          <p:nvPr/>
        </p:nvCxnSpPr>
        <p:spPr>
          <a:xfrm flipV="1">
            <a:off x="5934240" y="2061020"/>
            <a:ext cx="2421893" cy="7766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7058484" y="1111788"/>
            <a:ext cx="1497543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Aspect Candidates Clustering</a:t>
            </a:r>
          </a:p>
        </p:txBody>
      </p:sp>
      <p:cxnSp>
        <p:nvCxnSpPr>
          <p:cNvPr id="206" name="Straight Arrow Connector 205"/>
          <p:cNvCxnSpPr>
            <a:endCxn id="208" idx="1"/>
          </p:cNvCxnSpPr>
          <p:nvPr/>
        </p:nvCxnSpPr>
        <p:spPr>
          <a:xfrm flipV="1">
            <a:off x="9429252" y="2483846"/>
            <a:ext cx="1491130" cy="285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>
            <a:off x="9461633" y="1307131"/>
            <a:ext cx="278861" cy="942849"/>
          </a:xfrm>
          <a:prstGeom prst="rightBrace">
            <a:avLst>
              <a:gd name="adj1" fmla="val 34682"/>
              <a:gd name="adj2" fmla="val 50000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07" name="TextBox 206"/>
          <p:cNvSpPr txBox="1"/>
          <p:nvPr/>
        </p:nvSpPr>
        <p:spPr>
          <a:xfrm>
            <a:off x="9517914" y="1300558"/>
            <a:ext cx="1032601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Context for </a:t>
            </a:r>
            <a:r>
              <a:rPr lang="en-US" sz="1799" b="1" i="1" dirty="0">
                <a:solidFill>
                  <a:schemeClr val="accent2"/>
                </a:solidFill>
              </a:rPr>
              <a:t>shutter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10920373" y="2223879"/>
            <a:ext cx="1334185" cy="51991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0932605" y="2299174"/>
            <a:ext cx="1502541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i="1" dirty="0">
                <a:solidFill>
                  <a:schemeClr val="accent2">
                    <a:lumMod val="75000"/>
                  </a:schemeClr>
                </a:solidFill>
              </a:rPr>
              <a:t>shutter.n.01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10928972" y="1497084"/>
            <a:ext cx="1334185" cy="51991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0941204" y="1572379"/>
            <a:ext cx="1502541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i="1" dirty="0">
                <a:solidFill>
                  <a:schemeClr val="accent2">
                    <a:lumMod val="75000"/>
                  </a:schemeClr>
                </a:solidFill>
              </a:rPr>
              <a:t>shutter.n.02</a:t>
            </a:r>
          </a:p>
        </p:txBody>
      </p:sp>
      <p:cxnSp>
        <p:nvCxnSpPr>
          <p:cNvPr id="212" name="Straight Arrow Connector 211"/>
          <p:cNvCxnSpPr>
            <a:endCxn id="209" idx="1"/>
          </p:cNvCxnSpPr>
          <p:nvPr/>
        </p:nvCxnSpPr>
        <p:spPr>
          <a:xfrm>
            <a:off x="10258865" y="1764023"/>
            <a:ext cx="673740" cy="719753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endCxn id="211" idx="1"/>
          </p:cNvCxnSpPr>
          <p:nvPr/>
        </p:nvCxnSpPr>
        <p:spPr>
          <a:xfrm flipV="1">
            <a:off x="10258861" y="1756981"/>
            <a:ext cx="682343" cy="7046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515296" y="1349315"/>
            <a:ext cx="415498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dirty="0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583546" y="1951283"/>
            <a:ext cx="415498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7261924" y="3092343"/>
            <a:ext cx="502323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Step 2: Aspect Taxonomy Extraction from WordNet 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7314560" y="3431456"/>
            <a:ext cx="4832099" cy="255155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216" name="Oval 215"/>
          <p:cNvSpPr/>
          <p:nvPr/>
        </p:nvSpPr>
        <p:spPr>
          <a:xfrm>
            <a:off x="8584994" y="4314903"/>
            <a:ext cx="313508" cy="313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8" name="Oval 217"/>
          <p:cNvSpPr/>
          <p:nvPr/>
        </p:nvSpPr>
        <p:spPr>
          <a:xfrm>
            <a:off x="9402288" y="3680663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9945353" y="3930190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609383" y="4397836"/>
            <a:ext cx="102853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lens.n.01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8175801" y="3625453"/>
            <a:ext cx="125344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device.n.01</a:t>
            </a:r>
            <a:endParaRPr lang="en-US" sz="1799" dirty="0"/>
          </a:p>
        </p:txBody>
      </p:sp>
      <p:sp>
        <p:nvSpPr>
          <p:cNvPr id="224" name="TextBox 223"/>
          <p:cNvSpPr txBox="1"/>
          <p:nvPr/>
        </p:nvSpPr>
        <p:spPr>
          <a:xfrm>
            <a:off x="10192401" y="3857997"/>
            <a:ext cx="205922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optical_device.n.01</a:t>
            </a:r>
          </a:p>
        </p:txBody>
      </p:sp>
      <p:cxnSp>
        <p:nvCxnSpPr>
          <p:cNvPr id="226" name="Straight Arrow Connector 225"/>
          <p:cNvCxnSpPr>
            <a:stCxn id="216" idx="6"/>
            <a:endCxn id="220" idx="2"/>
          </p:cNvCxnSpPr>
          <p:nvPr/>
        </p:nvCxnSpPr>
        <p:spPr>
          <a:xfrm flipV="1">
            <a:off x="8898509" y="4086951"/>
            <a:ext cx="1046850" cy="384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0" idx="1"/>
            <a:endCxn id="218" idx="6"/>
          </p:cNvCxnSpPr>
          <p:nvPr/>
        </p:nvCxnSpPr>
        <p:spPr>
          <a:xfrm flipH="1" flipV="1">
            <a:off x="9715806" y="3837417"/>
            <a:ext cx="275465" cy="1386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7934325" y="3379987"/>
            <a:ext cx="383933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Aspect Taxonomy</a:t>
            </a:r>
          </a:p>
        </p:txBody>
      </p:sp>
      <p:sp>
        <p:nvSpPr>
          <p:cNvPr id="231" name="Oval 230"/>
          <p:cNvSpPr/>
          <p:nvPr/>
        </p:nvSpPr>
        <p:spPr>
          <a:xfrm>
            <a:off x="9385754" y="4885041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cxnSp>
        <p:nvCxnSpPr>
          <p:cNvPr id="235" name="Straight Arrow Connector 234"/>
          <p:cNvCxnSpPr>
            <a:endCxn id="220" idx="5"/>
          </p:cNvCxnSpPr>
          <p:nvPr/>
        </p:nvCxnSpPr>
        <p:spPr>
          <a:xfrm flipH="1" flipV="1">
            <a:off x="10212946" y="4197793"/>
            <a:ext cx="273468" cy="235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10452475" y="4384832"/>
            <a:ext cx="313508" cy="313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40" name="TextBox 239"/>
          <p:cNvSpPr txBox="1"/>
          <p:nvPr/>
        </p:nvSpPr>
        <p:spPr>
          <a:xfrm>
            <a:off x="10691896" y="4471661"/>
            <a:ext cx="136540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shutter.n.01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9354439" y="5131757"/>
            <a:ext cx="6179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</a:t>
            </a:r>
          </a:p>
        </p:txBody>
      </p:sp>
      <p:cxnSp>
        <p:nvCxnSpPr>
          <p:cNvPr id="242" name="Straight Arrow Connector 241"/>
          <p:cNvCxnSpPr>
            <a:stCxn id="231" idx="1"/>
            <a:endCxn id="216" idx="5"/>
          </p:cNvCxnSpPr>
          <p:nvPr/>
        </p:nvCxnSpPr>
        <p:spPr>
          <a:xfrm flipH="1" flipV="1">
            <a:off x="8852590" y="4582501"/>
            <a:ext cx="579076" cy="3484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7992436" y="4953491"/>
            <a:ext cx="313508" cy="313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46" name="TextBox 245"/>
          <p:cNvSpPr txBox="1"/>
          <p:nvPr/>
        </p:nvSpPr>
        <p:spPr>
          <a:xfrm>
            <a:off x="7314561" y="5194253"/>
            <a:ext cx="122072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telephoto_lens.n.01</a:t>
            </a:r>
          </a:p>
        </p:txBody>
      </p:sp>
      <p:sp>
        <p:nvSpPr>
          <p:cNvPr id="247" name="Oval 246"/>
          <p:cNvSpPr/>
          <p:nvPr/>
        </p:nvSpPr>
        <p:spPr>
          <a:xfrm>
            <a:off x="8885581" y="5610385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178595" y="5554405"/>
            <a:ext cx="141587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zoom_lens</a:t>
            </a:r>
            <a:endParaRPr lang="en-US" sz="1799" dirty="0"/>
          </a:p>
        </p:txBody>
      </p:sp>
      <p:cxnSp>
        <p:nvCxnSpPr>
          <p:cNvPr id="249" name="Straight Arrow Connector 248"/>
          <p:cNvCxnSpPr>
            <a:stCxn id="245" idx="7"/>
            <a:endCxn id="216" idx="3"/>
          </p:cNvCxnSpPr>
          <p:nvPr/>
        </p:nvCxnSpPr>
        <p:spPr>
          <a:xfrm flipV="1">
            <a:off x="8260039" y="4582509"/>
            <a:ext cx="370876" cy="416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47" idx="1"/>
            <a:endCxn id="245" idx="5"/>
          </p:cNvCxnSpPr>
          <p:nvPr/>
        </p:nvCxnSpPr>
        <p:spPr>
          <a:xfrm flipH="1" flipV="1">
            <a:off x="8260039" y="5221090"/>
            <a:ext cx="671462" cy="4352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10188572" y="5064335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10157248" y="5311051"/>
            <a:ext cx="86794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</a:t>
            </a:r>
          </a:p>
        </p:txBody>
      </p:sp>
      <p:cxnSp>
        <p:nvCxnSpPr>
          <p:cNvPr id="257" name="Straight Arrow Connector 256"/>
          <p:cNvCxnSpPr>
            <a:stCxn id="255" idx="0"/>
            <a:endCxn id="239" idx="4"/>
          </p:cNvCxnSpPr>
          <p:nvPr/>
        </p:nvCxnSpPr>
        <p:spPr>
          <a:xfrm flipV="1">
            <a:off x="10345332" y="4698342"/>
            <a:ext cx="263903" cy="365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7127311" y="3057367"/>
            <a:ext cx="10551095" cy="4239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 flipH="1" flipV="1">
            <a:off x="12303771" y="1"/>
            <a:ext cx="16501" cy="60338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2303772" y="-83230"/>
            <a:ext cx="2773859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b="1" dirty="0"/>
              <a:t>Stage 3: Aspect Ranking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12286824" y="188956"/>
            <a:ext cx="55270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dirty="0"/>
              <a:t>Aspect Graph &amp; Random Walk (</a:t>
            </a:r>
            <a:r>
              <a:rPr lang="en-US" sz="1799" b="1" i="1" dirty="0"/>
              <a:t>Personalized Page Rank</a:t>
            </a:r>
            <a:r>
              <a:rPr lang="en-US" sz="1799" b="1" dirty="0"/>
              <a:t>)</a:t>
            </a:r>
          </a:p>
        </p:txBody>
      </p:sp>
      <p:sp>
        <p:nvSpPr>
          <p:cNvPr id="276" name="Oval 275"/>
          <p:cNvSpPr/>
          <p:nvPr/>
        </p:nvSpPr>
        <p:spPr>
          <a:xfrm>
            <a:off x="13713066" y="1326156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77" name="Oval 276"/>
          <p:cNvSpPr/>
          <p:nvPr/>
        </p:nvSpPr>
        <p:spPr>
          <a:xfrm>
            <a:off x="14458254" y="610451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15073423" y="941440"/>
            <a:ext cx="313508" cy="3135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2737455" y="1409086"/>
            <a:ext cx="102853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lens.n.01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13303873" y="636706"/>
            <a:ext cx="125344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device.n.01</a:t>
            </a:r>
            <a:endParaRPr lang="en-US" sz="1799" dirty="0"/>
          </a:p>
        </p:txBody>
      </p:sp>
      <p:sp>
        <p:nvSpPr>
          <p:cNvPr id="281" name="TextBox 280"/>
          <p:cNvSpPr txBox="1"/>
          <p:nvPr/>
        </p:nvSpPr>
        <p:spPr>
          <a:xfrm>
            <a:off x="15320475" y="869247"/>
            <a:ext cx="205922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optical_device.n.01</a:t>
            </a:r>
          </a:p>
        </p:txBody>
      </p:sp>
      <p:cxnSp>
        <p:nvCxnSpPr>
          <p:cNvPr id="282" name="Straight Arrow Connector 281"/>
          <p:cNvCxnSpPr>
            <a:stCxn id="276" idx="6"/>
            <a:endCxn id="278" idx="2"/>
          </p:cNvCxnSpPr>
          <p:nvPr/>
        </p:nvCxnSpPr>
        <p:spPr>
          <a:xfrm flipV="1">
            <a:off x="14026581" y="1098202"/>
            <a:ext cx="1046850" cy="3847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78" idx="1"/>
            <a:endCxn id="277" idx="6"/>
          </p:cNvCxnSpPr>
          <p:nvPr/>
        </p:nvCxnSpPr>
        <p:spPr>
          <a:xfrm flipH="1" flipV="1">
            <a:off x="14771762" y="767213"/>
            <a:ext cx="347573" cy="22014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14609577" y="1885948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cxnSp>
        <p:nvCxnSpPr>
          <p:cNvPr id="286" name="Straight Arrow Connector 285"/>
          <p:cNvCxnSpPr>
            <a:endCxn id="278" idx="5"/>
          </p:cNvCxnSpPr>
          <p:nvPr/>
        </p:nvCxnSpPr>
        <p:spPr>
          <a:xfrm flipH="1" flipV="1">
            <a:off x="15341020" y="1209043"/>
            <a:ext cx="273468" cy="235635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/>
          <p:cNvSpPr/>
          <p:nvPr/>
        </p:nvSpPr>
        <p:spPr>
          <a:xfrm>
            <a:off x="15580547" y="1396085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88" name="TextBox 287"/>
          <p:cNvSpPr txBox="1"/>
          <p:nvPr/>
        </p:nvSpPr>
        <p:spPr>
          <a:xfrm>
            <a:off x="15819968" y="1436647"/>
            <a:ext cx="136540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shutter.n.01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14482511" y="2143008"/>
            <a:ext cx="61796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lens</a:t>
            </a:r>
          </a:p>
        </p:txBody>
      </p:sp>
      <p:cxnSp>
        <p:nvCxnSpPr>
          <p:cNvPr id="290" name="Straight Arrow Connector 289"/>
          <p:cNvCxnSpPr>
            <a:stCxn id="285" idx="1"/>
            <a:endCxn id="276" idx="5"/>
          </p:cNvCxnSpPr>
          <p:nvPr/>
        </p:nvCxnSpPr>
        <p:spPr>
          <a:xfrm flipH="1" flipV="1">
            <a:off x="13980664" y="1593752"/>
            <a:ext cx="674825" cy="338109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/>
          <p:cNvSpPr/>
          <p:nvPr/>
        </p:nvSpPr>
        <p:spPr>
          <a:xfrm>
            <a:off x="13120508" y="1964744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92" name="TextBox 291"/>
          <p:cNvSpPr txBox="1"/>
          <p:nvPr/>
        </p:nvSpPr>
        <p:spPr>
          <a:xfrm>
            <a:off x="12499780" y="2213669"/>
            <a:ext cx="122072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telephoto_lens.n.01</a:t>
            </a:r>
          </a:p>
        </p:txBody>
      </p:sp>
      <p:sp>
        <p:nvSpPr>
          <p:cNvPr id="293" name="Oval 292"/>
          <p:cNvSpPr/>
          <p:nvPr/>
        </p:nvSpPr>
        <p:spPr>
          <a:xfrm>
            <a:off x="14026575" y="2560400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4306667" y="2565658"/>
            <a:ext cx="141587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 err="1"/>
              <a:t>zoom_lens</a:t>
            </a:r>
            <a:endParaRPr lang="en-US" sz="1799" dirty="0"/>
          </a:p>
        </p:txBody>
      </p:sp>
      <p:cxnSp>
        <p:nvCxnSpPr>
          <p:cNvPr id="295" name="Straight Arrow Connector 294"/>
          <p:cNvCxnSpPr>
            <a:stCxn id="291" idx="7"/>
            <a:endCxn id="276" idx="3"/>
          </p:cNvCxnSpPr>
          <p:nvPr/>
        </p:nvCxnSpPr>
        <p:spPr>
          <a:xfrm flipV="1">
            <a:off x="13388111" y="1593759"/>
            <a:ext cx="370876" cy="41690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293" idx="1"/>
            <a:endCxn id="291" idx="5"/>
          </p:cNvCxnSpPr>
          <p:nvPr/>
        </p:nvCxnSpPr>
        <p:spPr>
          <a:xfrm flipH="1" flipV="1">
            <a:off x="13388111" y="2232347"/>
            <a:ext cx="684384" cy="373973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15523406" y="2041714"/>
            <a:ext cx="313508" cy="31350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15285320" y="2322302"/>
            <a:ext cx="86794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shutter</a:t>
            </a:r>
          </a:p>
        </p:txBody>
      </p:sp>
      <p:cxnSp>
        <p:nvCxnSpPr>
          <p:cNvPr id="299" name="Straight Arrow Connector 298"/>
          <p:cNvCxnSpPr>
            <a:stCxn id="297" idx="0"/>
            <a:endCxn id="287" idx="4"/>
          </p:cNvCxnSpPr>
          <p:nvPr/>
        </p:nvCxnSpPr>
        <p:spPr>
          <a:xfrm flipV="1">
            <a:off x="15680166" y="1709592"/>
            <a:ext cx="57141" cy="332123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12912428" y="1636551"/>
            <a:ext cx="65219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0.75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3995742" y="980246"/>
            <a:ext cx="65219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0.66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4909784" y="534923"/>
            <a:ext cx="55646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0.5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5559251" y="1067963"/>
            <a:ext cx="58953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i="1" dirty="0">
                <a:solidFill>
                  <a:schemeClr val="accent1"/>
                </a:solidFill>
              </a:rPr>
              <a:t>0.32</a:t>
            </a:r>
          </a:p>
        </p:txBody>
      </p:sp>
      <p:cxnSp>
        <p:nvCxnSpPr>
          <p:cNvPr id="307" name="Straight Arrow Connector 306"/>
          <p:cNvCxnSpPr/>
          <p:nvPr/>
        </p:nvCxnSpPr>
        <p:spPr>
          <a:xfrm flipH="1">
            <a:off x="13437380" y="1209046"/>
            <a:ext cx="1618745" cy="85093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14379648" y="1436587"/>
            <a:ext cx="97843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i="1" dirty="0">
                <a:solidFill>
                  <a:schemeClr val="accent2"/>
                </a:solidFill>
              </a:rPr>
              <a:t>Teleport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12442492" y="3073069"/>
            <a:ext cx="3257358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b="1" dirty="0"/>
              <a:t>Stage 4: Aspect Generation</a:t>
            </a:r>
          </a:p>
        </p:txBody>
      </p:sp>
      <p:sp>
        <p:nvSpPr>
          <p:cNvPr id="314" name="Right Arrow 313"/>
          <p:cNvSpPr/>
          <p:nvPr/>
        </p:nvSpPr>
        <p:spPr>
          <a:xfrm rot="5400000">
            <a:off x="15610751" y="2966352"/>
            <a:ext cx="557310" cy="238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15" name="Rounded Rectangle 314"/>
          <p:cNvSpPr/>
          <p:nvPr/>
        </p:nvSpPr>
        <p:spPr>
          <a:xfrm>
            <a:off x="15065536" y="3451662"/>
            <a:ext cx="1702108" cy="43569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5229412" y="3497287"/>
            <a:ext cx="1460576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i="1" dirty="0">
                <a:solidFill>
                  <a:schemeClr val="accent2">
                    <a:lumMod val="75000"/>
                  </a:schemeClr>
                </a:solidFill>
              </a:rPr>
              <a:t>Top</a:t>
            </a:r>
            <a:r>
              <a:rPr lang="en-US" altLang="zh-CN" sz="1799" i="1" dirty="0">
                <a:solidFill>
                  <a:schemeClr val="accent2">
                    <a:lumMod val="75000"/>
                  </a:schemeClr>
                </a:solidFill>
              </a:rPr>
              <a:t>-K Aspects</a:t>
            </a:r>
            <a:endParaRPr lang="en-US" sz="1799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7" name="Elbow Connector 316"/>
          <p:cNvCxnSpPr>
            <a:stCxn id="315" idx="1"/>
          </p:cNvCxnSpPr>
          <p:nvPr/>
        </p:nvCxnSpPr>
        <p:spPr>
          <a:xfrm rot="10800000" flipV="1">
            <a:off x="12146658" y="3669513"/>
            <a:ext cx="2918880" cy="469533"/>
          </a:xfrm>
          <a:prstGeom prst="bentConnector3">
            <a:avLst>
              <a:gd name="adj1" fmla="val 84404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/>
          <p:nvPr/>
        </p:nvCxnSpPr>
        <p:spPr>
          <a:xfrm>
            <a:off x="12171063" y="5109476"/>
            <a:ext cx="2879283" cy="727252"/>
          </a:xfrm>
          <a:prstGeom prst="bentConnector3">
            <a:avLst>
              <a:gd name="adj1" fmla="val 1582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ounded Rectangle 324"/>
          <p:cNvSpPr/>
          <p:nvPr/>
        </p:nvSpPr>
        <p:spPr>
          <a:xfrm>
            <a:off x="15065530" y="4480501"/>
            <a:ext cx="1702108" cy="43506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14899752" y="4526118"/>
            <a:ext cx="2087535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799" i="1" dirty="0">
                <a:solidFill>
                  <a:schemeClr val="accent2">
                    <a:lumMod val="75000"/>
                  </a:schemeClr>
                </a:solidFill>
              </a:rPr>
              <a:t>Deduplication</a:t>
            </a:r>
            <a:endParaRPr lang="en-US" sz="1799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8" name="Right Arrow 327"/>
          <p:cNvSpPr/>
          <p:nvPr/>
        </p:nvSpPr>
        <p:spPr>
          <a:xfrm rot="5400000">
            <a:off x="15624774" y="4071650"/>
            <a:ext cx="557310" cy="238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30" name="Rounded Rectangle 329"/>
          <p:cNvSpPr/>
          <p:nvPr/>
        </p:nvSpPr>
        <p:spPr>
          <a:xfrm>
            <a:off x="12784448" y="3738933"/>
            <a:ext cx="1810460" cy="62449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12519222" y="3717094"/>
            <a:ext cx="2315091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799" i="1" dirty="0">
                <a:solidFill>
                  <a:schemeClr val="accent2">
                    <a:lumMod val="75000"/>
                  </a:schemeClr>
                </a:solidFill>
              </a:rPr>
              <a:t>Remove Taxonomy Overlapping</a:t>
            </a:r>
            <a:endParaRPr lang="en-US" sz="1799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5" name="Rounded Rectangle 334"/>
          <p:cNvSpPr/>
          <p:nvPr/>
        </p:nvSpPr>
        <p:spPr>
          <a:xfrm>
            <a:off x="12901657" y="4431353"/>
            <a:ext cx="1583353" cy="129297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37" name="TextBox 336"/>
          <p:cNvSpPr txBox="1"/>
          <p:nvPr/>
        </p:nvSpPr>
        <p:spPr>
          <a:xfrm>
            <a:off x="12877273" y="4475833"/>
            <a:ext cx="1607736" cy="119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i="1" dirty="0">
                <a:solidFill>
                  <a:schemeClr val="accent2"/>
                </a:solidFill>
              </a:rPr>
              <a:t>lens</a:t>
            </a:r>
            <a:endParaRPr lang="en-US" sz="1799" b="1" i="1" strike="sngStrike" dirty="0">
              <a:solidFill>
                <a:schemeClr val="accent2"/>
              </a:solidFill>
            </a:endParaRPr>
          </a:p>
          <a:p>
            <a:pPr algn="ctr"/>
            <a:r>
              <a:rPr lang="en-US" altLang="zh-CN" sz="1799" b="1" i="1" strike="sngStrike" dirty="0" err="1">
                <a:solidFill>
                  <a:schemeClr val="accent2"/>
                </a:solidFill>
              </a:rPr>
              <a:t>telephoto</a:t>
            </a:r>
            <a:r>
              <a:rPr lang="en-US" sz="1799" b="1" i="1" strike="sngStrike" dirty="0" err="1">
                <a:solidFill>
                  <a:schemeClr val="accent2"/>
                </a:solidFill>
              </a:rPr>
              <a:t>_lens</a:t>
            </a:r>
            <a:endParaRPr lang="en-US" sz="1799" b="1" i="1" dirty="0">
              <a:solidFill>
                <a:schemeClr val="accent2"/>
              </a:solidFill>
            </a:endParaRPr>
          </a:p>
          <a:p>
            <a:pPr algn="ctr"/>
            <a:r>
              <a:rPr lang="en-US" sz="1799" dirty="0"/>
              <a:t>shutter</a:t>
            </a:r>
          </a:p>
          <a:p>
            <a:pPr algn="ctr"/>
            <a:r>
              <a:rPr lang="en-US" sz="1799" dirty="0"/>
              <a:t>….</a:t>
            </a:r>
          </a:p>
        </p:txBody>
      </p:sp>
      <p:sp>
        <p:nvSpPr>
          <p:cNvPr id="338" name="Right Arrow 337"/>
          <p:cNvSpPr/>
          <p:nvPr/>
        </p:nvSpPr>
        <p:spPr>
          <a:xfrm rot="5400000">
            <a:off x="15622733" y="5107008"/>
            <a:ext cx="557310" cy="238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339" name="Rounded Rectangle 338"/>
          <p:cNvSpPr/>
          <p:nvPr/>
        </p:nvSpPr>
        <p:spPr>
          <a:xfrm>
            <a:off x="15081367" y="5506315"/>
            <a:ext cx="1702108" cy="43506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14915587" y="5551933"/>
            <a:ext cx="2087535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799" i="1" dirty="0">
                <a:solidFill>
                  <a:schemeClr val="accent2">
                    <a:lumMod val="75000"/>
                  </a:schemeClr>
                </a:solidFill>
              </a:rPr>
              <a:t>Final Aspects</a:t>
            </a:r>
            <a:endParaRPr lang="en-US" sz="1799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>
          <a:xfrm>
            <a:off x="2189880" y="3501628"/>
            <a:ext cx="1908162" cy="22709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8" name="Rounded Rectangle 67"/>
          <p:cNvSpPr/>
          <p:nvPr/>
        </p:nvSpPr>
        <p:spPr>
          <a:xfrm>
            <a:off x="4184416" y="3499919"/>
            <a:ext cx="2866102" cy="22709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9193"/>
              </p:ext>
            </p:extLst>
          </p:nvPr>
        </p:nvGraphicFramePr>
        <p:xfrm>
          <a:off x="73961" y="415792"/>
          <a:ext cx="6694102" cy="20218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4261">
                  <a:extLst>
                    <a:ext uri="{9D8B030D-6E8A-4147-A177-3AD203B41FA5}">
                      <a16:colId xmlns:a16="http://schemas.microsoft.com/office/drawing/2014/main" xmlns="" val="774743157"/>
                    </a:ext>
                  </a:extLst>
                </a:gridCol>
                <a:gridCol w="6299841">
                  <a:extLst>
                    <a:ext uri="{9D8B030D-6E8A-4147-A177-3AD203B41FA5}">
                      <a16:colId xmlns:a16="http://schemas.microsoft.com/office/drawing/2014/main" xmlns="" val="2481988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Document</a:t>
                      </a:r>
                      <a:endParaRPr lang="en-US" sz="1800" dirty="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xmlns="" val="182823399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It's a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great zoom lens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, but it's too much of a risk for me for that much money.</a:t>
                      </a:r>
                      <a:endParaRPr lang="en-US" sz="1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xmlns="" val="294357819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The only issues that I have with the camera is somewhat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slower autofocus</a:t>
                      </a:r>
                      <a:r>
                        <a:rPr lang="en-US" sz="1800" b="1" dirty="0" smtClean="0"/>
                        <a:t>,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a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noisy shutter </a:t>
                      </a:r>
                      <a:r>
                        <a:rPr lang="en-US" sz="1800" b="1" dirty="0" smtClean="0"/>
                        <a:t>and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cheap lens cover</a:t>
                      </a:r>
                      <a:r>
                        <a:rPr lang="en-US" sz="1800" b="1" dirty="0" smtClean="0"/>
                        <a:t>.</a:t>
                      </a:r>
                      <a:endParaRPr lang="en-US" sz="1800" b="1" i="0" dirty="0" smtClean="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xmlns="" val="91389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b="1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b="1" dirty="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xmlns="" val="403615819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60877" y="-68362"/>
            <a:ext cx="420007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Stage 1: Aspect Candidates Extraction</a:t>
            </a:r>
          </a:p>
        </p:txBody>
      </p:sp>
      <p:sp>
        <p:nvSpPr>
          <p:cNvPr id="30" name="Right Arrow 29"/>
          <p:cNvSpPr/>
          <p:nvPr/>
        </p:nvSpPr>
        <p:spPr>
          <a:xfrm rot="16200000">
            <a:off x="117047" y="2776620"/>
            <a:ext cx="557310" cy="238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64" name="Oval 63"/>
          <p:cNvSpPr/>
          <p:nvPr/>
        </p:nvSpPr>
        <p:spPr>
          <a:xfrm>
            <a:off x="4173245" y="4872624"/>
            <a:ext cx="313508" cy="3135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7" name="Oval 66"/>
          <p:cNvSpPr/>
          <p:nvPr/>
        </p:nvSpPr>
        <p:spPr>
          <a:xfrm>
            <a:off x="4939577" y="4874471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28799" y="5162571"/>
            <a:ext cx="75315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noisy</a:t>
            </a:r>
            <a:endParaRPr lang="en-US" sz="1799" dirty="0"/>
          </a:p>
        </p:txBody>
      </p:sp>
      <p:sp>
        <p:nvSpPr>
          <p:cNvPr id="74" name="TextBox 73"/>
          <p:cNvSpPr txBox="1"/>
          <p:nvPr/>
        </p:nvSpPr>
        <p:spPr>
          <a:xfrm>
            <a:off x="4591876" y="5175203"/>
            <a:ext cx="85677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shutter</a:t>
            </a:r>
            <a:endParaRPr lang="en-US" sz="1799" dirty="0"/>
          </a:p>
        </p:txBody>
      </p:sp>
      <p:cxnSp>
        <p:nvCxnSpPr>
          <p:cNvPr id="78" name="Straight Arrow Connector 77"/>
          <p:cNvCxnSpPr>
            <a:stCxn id="64" idx="6"/>
            <a:endCxn id="67" idx="2"/>
          </p:cNvCxnSpPr>
          <p:nvPr/>
        </p:nvCxnSpPr>
        <p:spPr>
          <a:xfrm>
            <a:off x="4486754" y="5029379"/>
            <a:ext cx="452824" cy="18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ight Arrow 140"/>
          <p:cNvSpPr/>
          <p:nvPr/>
        </p:nvSpPr>
        <p:spPr>
          <a:xfrm rot="5400000">
            <a:off x="2626797" y="2772596"/>
            <a:ext cx="557310" cy="238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47" name="TextBox 146"/>
          <p:cNvSpPr txBox="1"/>
          <p:nvPr/>
        </p:nvSpPr>
        <p:spPr>
          <a:xfrm>
            <a:off x="4256856" y="3573396"/>
            <a:ext cx="247315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Syntactic Rule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142045" y="3545026"/>
            <a:ext cx="183145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Phrase Mining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080930" y="3946825"/>
            <a:ext cx="195366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 err="1"/>
              <a:t>zoom_lens</a:t>
            </a:r>
            <a:endParaRPr lang="en-US" sz="1799" dirty="0"/>
          </a:p>
          <a:p>
            <a:pPr algn="ctr"/>
            <a:r>
              <a:rPr lang="en-US" sz="1799" dirty="0" err="1"/>
              <a:t>lens_cover</a:t>
            </a:r>
            <a:endParaRPr lang="en-US" sz="1799" dirty="0"/>
          </a:p>
          <a:p>
            <a:pPr algn="ctr"/>
            <a:r>
              <a:rPr lang="en-US" sz="1799" dirty="0" err="1"/>
              <a:t>noisy_shutter</a:t>
            </a:r>
            <a:endParaRPr lang="en-US" sz="1799" dirty="0"/>
          </a:p>
          <a:p>
            <a:pPr algn="ctr"/>
            <a:r>
              <a:rPr lang="en-US" sz="1799" dirty="0" err="1"/>
              <a:t>great_zoom_lens</a:t>
            </a:r>
            <a:endParaRPr lang="en-US" sz="1799" dirty="0"/>
          </a:p>
          <a:p>
            <a:pPr algn="ctr"/>
            <a:r>
              <a:rPr lang="en-US" sz="1799" dirty="0" err="1"/>
              <a:t>cheap_lens</a:t>
            </a:r>
            <a:endParaRPr lang="en-US" sz="1799" dirty="0"/>
          </a:p>
          <a:p>
            <a:pPr algn="ctr"/>
            <a:r>
              <a:rPr lang="en-US" sz="1799" dirty="0"/>
              <a:t>….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341860" y="4582569"/>
            <a:ext cx="74719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/>
              <a:t>amod</a:t>
            </a:r>
            <a:endParaRPr lang="en-US" sz="1799" i="1" dirty="0"/>
          </a:p>
        </p:txBody>
      </p:sp>
      <p:sp>
        <p:nvSpPr>
          <p:cNvPr id="149" name="Oval 148"/>
          <p:cNvSpPr/>
          <p:nvPr/>
        </p:nvSpPr>
        <p:spPr>
          <a:xfrm>
            <a:off x="5572558" y="4863720"/>
            <a:ext cx="313508" cy="3135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0" name="Oval 149"/>
          <p:cNvSpPr/>
          <p:nvPr/>
        </p:nvSpPr>
        <p:spPr>
          <a:xfrm>
            <a:off x="6338890" y="4865567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292935" y="5166584"/>
            <a:ext cx="81954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slower</a:t>
            </a:r>
            <a:endParaRPr lang="en-US" sz="1799" dirty="0"/>
          </a:p>
        </p:txBody>
      </p:sp>
      <p:sp>
        <p:nvSpPr>
          <p:cNvPr id="152" name="TextBox 151"/>
          <p:cNvSpPr txBox="1"/>
          <p:nvPr/>
        </p:nvSpPr>
        <p:spPr>
          <a:xfrm>
            <a:off x="5929151" y="5164709"/>
            <a:ext cx="112651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dirty="0"/>
              <a:t>autofocus</a:t>
            </a:r>
            <a:endParaRPr lang="en-US" sz="1799" dirty="0"/>
          </a:p>
        </p:txBody>
      </p:sp>
      <p:cxnSp>
        <p:nvCxnSpPr>
          <p:cNvPr id="154" name="Straight Arrow Connector 153"/>
          <p:cNvCxnSpPr>
            <a:stCxn id="149" idx="6"/>
            <a:endCxn id="150" idx="2"/>
          </p:cNvCxnSpPr>
          <p:nvPr/>
        </p:nvCxnSpPr>
        <p:spPr>
          <a:xfrm>
            <a:off x="5886067" y="5020475"/>
            <a:ext cx="452824" cy="18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741173" y="4573663"/>
            <a:ext cx="74719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/>
              <a:t>amod</a:t>
            </a:r>
            <a:endParaRPr lang="en-US" sz="1799" i="1" dirty="0"/>
          </a:p>
        </p:txBody>
      </p:sp>
      <p:sp>
        <p:nvSpPr>
          <p:cNvPr id="163" name="Oval 162"/>
          <p:cNvSpPr/>
          <p:nvPr/>
        </p:nvSpPr>
        <p:spPr>
          <a:xfrm>
            <a:off x="4872119" y="4219354"/>
            <a:ext cx="313508" cy="3135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6" name="Oval 165"/>
          <p:cNvSpPr/>
          <p:nvPr/>
        </p:nvSpPr>
        <p:spPr>
          <a:xfrm>
            <a:off x="5638451" y="4221204"/>
            <a:ext cx="313508" cy="313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373700" y="4163513"/>
            <a:ext cx="56268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/>
              <a:t>Adj.</a:t>
            </a:r>
            <a:endParaRPr lang="en-US" sz="1799" i="1" dirty="0"/>
          </a:p>
        </p:txBody>
      </p:sp>
      <p:cxnSp>
        <p:nvCxnSpPr>
          <p:cNvPr id="168" name="Straight Arrow Connector 167"/>
          <p:cNvCxnSpPr>
            <a:stCxn id="163" idx="6"/>
            <a:endCxn id="166" idx="2"/>
          </p:cNvCxnSpPr>
          <p:nvPr/>
        </p:nvCxnSpPr>
        <p:spPr>
          <a:xfrm>
            <a:off x="5185629" y="4376109"/>
            <a:ext cx="452824" cy="18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5040735" y="3929300"/>
            <a:ext cx="74719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/>
              <a:t>amod</a:t>
            </a:r>
            <a:endParaRPr lang="en-US" sz="1799" i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5920965" y="4170028"/>
            <a:ext cx="84119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9" i="1" dirty="0"/>
              <a:t>Aspect</a:t>
            </a:r>
            <a:endParaRPr lang="en-US" sz="1799" i="1" dirty="0"/>
          </a:p>
        </p:txBody>
      </p:sp>
      <p:sp>
        <p:nvSpPr>
          <p:cNvPr id="171" name="Right Arrow 170"/>
          <p:cNvSpPr/>
          <p:nvPr/>
        </p:nvSpPr>
        <p:spPr>
          <a:xfrm rot="5400000">
            <a:off x="5375159" y="2772596"/>
            <a:ext cx="557310" cy="238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73" name="TextBox 172"/>
          <p:cNvSpPr txBox="1"/>
          <p:nvPr/>
        </p:nvSpPr>
        <p:spPr>
          <a:xfrm>
            <a:off x="226085" y="2703649"/>
            <a:ext cx="182063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dirty="0"/>
              <a:t>Raw Corpus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3355223" y="2612868"/>
            <a:ext cx="1925271" cy="51991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367448" y="2688163"/>
            <a:ext cx="2114302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i="1" dirty="0">
                <a:solidFill>
                  <a:schemeClr val="accent2">
                    <a:lumMod val="75000"/>
                  </a:schemeClr>
                </a:solidFill>
              </a:rPr>
              <a:t>Aspect Candidates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09669" y="526944"/>
            <a:ext cx="76944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/>
              <a:t>It’s a</a:t>
            </a:r>
            <a:endParaRPr kumimoji="1" lang="zh-CN" altLang="en-US" sz="2399" dirty="0"/>
          </a:p>
        </p:txBody>
      </p:sp>
      <p:sp>
        <p:nvSpPr>
          <p:cNvPr id="12" name="文本框 11"/>
          <p:cNvSpPr txBox="1"/>
          <p:nvPr/>
        </p:nvSpPr>
        <p:spPr>
          <a:xfrm>
            <a:off x="9096937" y="526942"/>
            <a:ext cx="144295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399" dirty="0">
                <a:solidFill>
                  <a:prstClr val="black"/>
                </a:solidFill>
              </a:rPr>
              <a:t>zoom lens</a:t>
            </a:r>
            <a:endParaRPr kumimoji="1" lang="zh-CN" altLang="en-US" sz="2399" dirty="0">
              <a:solidFill>
                <a:prstClr val="black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41499" y="526940"/>
            <a:ext cx="7149778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399" dirty="0">
                <a:solidFill>
                  <a:prstClr val="black"/>
                </a:solidFill>
              </a:rPr>
              <a:t>, but it’s too much of a risk for me for that much money.</a:t>
            </a:r>
            <a:endParaRPr kumimoji="1" lang="zh-CN" altLang="en-US" sz="2399" dirty="0">
              <a:solidFill>
                <a:prstClr val="black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21242" y="526940"/>
            <a:ext cx="83195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399">
                <a:solidFill>
                  <a:prstClr val="black"/>
                </a:solidFill>
              </a:rPr>
              <a:t>great</a:t>
            </a:r>
            <a:endParaRPr kumimoji="1" lang="zh-CN" altLang="en-US" sz="2399" dirty="0">
              <a:solidFill>
                <a:prstClr val="black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824061" y="1888212"/>
            <a:ext cx="76944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/>
              <a:t>It’s a</a:t>
            </a:r>
            <a:endParaRPr kumimoji="1" lang="zh-CN" altLang="en-US" sz="2399" dirty="0"/>
          </a:p>
        </p:txBody>
      </p:sp>
      <p:sp>
        <p:nvSpPr>
          <p:cNvPr id="55" name="文本框 54"/>
          <p:cNvSpPr txBox="1"/>
          <p:nvPr/>
        </p:nvSpPr>
        <p:spPr>
          <a:xfrm>
            <a:off x="8531509" y="1888210"/>
            <a:ext cx="84960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399" b="1" dirty="0"/>
              <a:t>great</a:t>
            </a:r>
            <a:endParaRPr kumimoji="1" lang="zh-CN" altLang="en-US" sz="2399" b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9291706" y="1888205"/>
            <a:ext cx="881523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399" b="1" dirty="0">
                <a:solidFill>
                  <a:prstClr val="black"/>
                </a:solidFill>
              </a:rPr>
              <a:t>zoom</a:t>
            </a:r>
            <a:endParaRPr kumimoji="1" lang="zh-CN" altLang="en-US" sz="2399" b="1" dirty="0">
              <a:solidFill>
                <a:prstClr val="black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094274" y="1888203"/>
            <a:ext cx="70403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399" b="1" dirty="0">
                <a:solidFill>
                  <a:prstClr val="black"/>
                </a:solidFill>
              </a:rPr>
              <a:t>lens</a:t>
            </a:r>
            <a:endParaRPr kumimoji="1" lang="zh-CN" altLang="en-US" sz="2399" b="1" dirty="0">
              <a:solidFill>
                <a:prstClr val="black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648863" y="1888201"/>
            <a:ext cx="7149778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</a:rPr>
              <a:t>, but it’s too much of a risk for me for that much money.</a:t>
            </a:r>
            <a:endParaRPr kumimoji="1" lang="zh-CN" altLang="en-US" sz="2399" dirty="0">
              <a:solidFill>
                <a:prstClr val="black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691528" y="1764217"/>
            <a:ext cx="3016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b="1" dirty="0"/>
              <a:t>A</a:t>
            </a:r>
            <a:endParaRPr kumimoji="1" lang="zh-CN" altLang="en-US" sz="15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10271307" y="1745036"/>
            <a:ext cx="3113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b="1" dirty="0"/>
              <a:t>N</a:t>
            </a:r>
            <a:endParaRPr kumimoji="1" lang="zh-CN" altLang="en-US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9471428" y="1745036"/>
                <a:ext cx="55496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500" b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500" b="1">
                              <a:latin typeface="Cambria Math" charset="0"/>
                            </a:rPr>
                            <m:t>𝐍</m:t>
                          </m:r>
                        </m:e>
                        <m:sub>
                          <m:r>
                            <a:rPr kumimoji="1" lang="en-US" altLang="zh-CN" sz="1500" b="1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sz="1500" b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500" b="1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428" y="1745036"/>
                <a:ext cx="554960" cy="3231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弧 46"/>
          <p:cNvSpPr/>
          <p:nvPr/>
        </p:nvSpPr>
        <p:spPr>
          <a:xfrm>
            <a:off x="9858878" y="3737863"/>
            <a:ext cx="1190076" cy="320112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84" name="弧 83"/>
          <p:cNvSpPr/>
          <p:nvPr/>
        </p:nvSpPr>
        <p:spPr>
          <a:xfrm flipH="1">
            <a:off x="9295200" y="3737873"/>
            <a:ext cx="1183184" cy="382844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85" name="文本框 84"/>
          <p:cNvSpPr txBox="1"/>
          <p:nvPr/>
        </p:nvSpPr>
        <p:spPr>
          <a:xfrm>
            <a:off x="9807484" y="3499919"/>
            <a:ext cx="73289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/>
              <a:t>amod</a:t>
            </a:r>
            <a:endParaRPr kumimoji="1" lang="zh-CN" altLang="en-US" sz="1799" b="1" dirty="0"/>
          </a:p>
        </p:txBody>
      </p:sp>
      <p:sp>
        <p:nvSpPr>
          <p:cNvPr id="86" name="弧 85"/>
          <p:cNvSpPr/>
          <p:nvPr/>
        </p:nvSpPr>
        <p:spPr>
          <a:xfrm>
            <a:off x="11917574" y="3890263"/>
            <a:ext cx="1190076" cy="32011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/>
          </a:p>
        </p:txBody>
      </p:sp>
      <p:sp>
        <p:nvSpPr>
          <p:cNvPr id="87" name="弧 86"/>
          <p:cNvSpPr/>
          <p:nvPr/>
        </p:nvSpPr>
        <p:spPr>
          <a:xfrm flipH="1">
            <a:off x="11617363" y="3890273"/>
            <a:ext cx="1183184" cy="38284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/>
          </a:p>
        </p:txBody>
      </p:sp>
      <p:sp>
        <p:nvSpPr>
          <p:cNvPr id="89" name="弧 88"/>
          <p:cNvSpPr/>
          <p:nvPr/>
        </p:nvSpPr>
        <p:spPr>
          <a:xfrm>
            <a:off x="9415688" y="1498049"/>
            <a:ext cx="1033137" cy="421147"/>
          </a:xfrm>
          <a:prstGeom prst="arc">
            <a:avLst>
              <a:gd name="adj1" fmla="val 16435316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90" name="弧 89"/>
          <p:cNvSpPr/>
          <p:nvPr/>
        </p:nvSpPr>
        <p:spPr>
          <a:xfrm flipH="1">
            <a:off x="8812171" y="1467054"/>
            <a:ext cx="1190805" cy="620797"/>
          </a:xfrm>
          <a:prstGeom prst="arc">
            <a:avLst>
              <a:gd name="adj1" fmla="val 17323489"/>
              <a:gd name="adj2" fmla="val 207252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91" name="文本框 90"/>
          <p:cNvSpPr txBox="1"/>
          <p:nvPr/>
        </p:nvSpPr>
        <p:spPr>
          <a:xfrm>
            <a:off x="9277960" y="1281076"/>
            <a:ext cx="73289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/>
              <a:t>amod</a:t>
            </a:r>
            <a:endParaRPr kumimoji="1" lang="zh-CN" altLang="en-US" sz="1799" b="1" dirty="0"/>
          </a:p>
        </p:txBody>
      </p:sp>
      <p:sp>
        <p:nvSpPr>
          <p:cNvPr id="92" name="弧 91"/>
          <p:cNvSpPr/>
          <p:nvPr/>
        </p:nvSpPr>
        <p:spPr>
          <a:xfrm>
            <a:off x="10646709" y="4758170"/>
            <a:ext cx="583257" cy="131387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93" name="弧 92"/>
          <p:cNvSpPr/>
          <p:nvPr/>
        </p:nvSpPr>
        <p:spPr>
          <a:xfrm flipH="1">
            <a:off x="9339114" y="4758180"/>
            <a:ext cx="1183184" cy="382844"/>
          </a:xfrm>
          <a:prstGeom prst="arc">
            <a:avLst>
              <a:gd name="adj1" fmla="val 16200000"/>
              <a:gd name="adj2" fmla="val 196619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94" name="文本框 93"/>
          <p:cNvSpPr txBox="1"/>
          <p:nvPr/>
        </p:nvSpPr>
        <p:spPr>
          <a:xfrm>
            <a:off x="9835899" y="4551222"/>
            <a:ext cx="120808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/>
              <a:t>compound</a:t>
            </a:r>
            <a:endParaRPr kumimoji="1" lang="zh-CN" altLang="en-US" sz="1799" b="1" dirty="0"/>
          </a:p>
        </p:txBody>
      </p:sp>
      <p:sp>
        <p:nvSpPr>
          <p:cNvPr id="49" name="弧 48"/>
          <p:cNvSpPr/>
          <p:nvPr/>
        </p:nvSpPr>
        <p:spPr>
          <a:xfrm>
            <a:off x="10204976" y="1704218"/>
            <a:ext cx="218730" cy="245974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100" name="文本框 99"/>
          <p:cNvSpPr txBox="1"/>
          <p:nvPr/>
        </p:nvSpPr>
        <p:spPr>
          <a:xfrm>
            <a:off x="9675759" y="1477389"/>
            <a:ext cx="71436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/>
              <a:t>comp</a:t>
            </a:r>
            <a:endParaRPr kumimoji="1" lang="zh-CN" altLang="en-US" sz="1799" b="1" dirty="0"/>
          </a:p>
        </p:txBody>
      </p:sp>
      <p:sp>
        <p:nvSpPr>
          <p:cNvPr id="101" name="文本框 100"/>
          <p:cNvSpPr txBox="1"/>
          <p:nvPr/>
        </p:nvSpPr>
        <p:spPr>
          <a:xfrm>
            <a:off x="9475101" y="3140986"/>
            <a:ext cx="869084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399" dirty="0">
                <a:solidFill>
                  <a:prstClr val="black"/>
                </a:solidFill>
              </a:rPr>
              <a:t>zoom</a:t>
            </a:r>
            <a:endParaRPr kumimoji="1" lang="zh-CN" altLang="en-US" sz="2399" dirty="0">
              <a:solidFill>
                <a:prstClr val="black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0215677" y="3140984"/>
            <a:ext cx="689612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399" dirty="0">
                <a:solidFill>
                  <a:prstClr val="black"/>
                </a:solidFill>
              </a:rPr>
              <a:t>lens</a:t>
            </a:r>
            <a:endParaRPr kumimoji="1" lang="zh-CN" altLang="en-US" sz="2399" dirty="0">
              <a:solidFill>
                <a:prstClr val="black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0423707" y="3013315"/>
            <a:ext cx="3113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b="1" dirty="0"/>
              <a:t>N</a:t>
            </a:r>
            <a:endParaRPr kumimoji="1" lang="zh-CN" altLang="en-US" sz="1500" b="1" dirty="0"/>
          </a:p>
        </p:txBody>
      </p:sp>
      <p:sp>
        <p:nvSpPr>
          <p:cNvPr id="105" name="弧 104"/>
          <p:cNvSpPr/>
          <p:nvPr/>
        </p:nvSpPr>
        <p:spPr>
          <a:xfrm>
            <a:off x="9568088" y="2750830"/>
            <a:ext cx="1033137" cy="421147"/>
          </a:xfrm>
          <a:prstGeom prst="arc">
            <a:avLst>
              <a:gd name="adj1" fmla="val 16435316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106" name="弧 105"/>
          <p:cNvSpPr/>
          <p:nvPr/>
        </p:nvSpPr>
        <p:spPr>
          <a:xfrm flipH="1">
            <a:off x="8964571" y="2719836"/>
            <a:ext cx="1190805" cy="620797"/>
          </a:xfrm>
          <a:prstGeom prst="arc">
            <a:avLst>
              <a:gd name="adj1" fmla="val 17323489"/>
              <a:gd name="adj2" fmla="val 207252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107" name="文本框 106"/>
          <p:cNvSpPr txBox="1"/>
          <p:nvPr/>
        </p:nvSpPr>
        <p:spPr>
          <a:xfrm>
            <a:off x="9430360" y="2533855"/>
            <a:ext cx="73289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/>
              <a:t>amod</a:t>
            </a:r>
            <a:endParaRPr kumimoji="1" lang="zh-CN" altLang="en-US" sz="1799" b="1" dirty="0"/>
          </a:p>
        </p:txBody>
      </p:sp>
      <p:sp>
        <p:nvSpPr>
          <p:cNvPr id="108" name="弧 107"/>
          <p:cNvSpPr/>
          <p:nvPr/>
        </p:nvSpPr>
        <p:spPr>
          <a:xfrm>
            <a:off x="10347557" y="2956902"/>
            <a:ext cx="219075" cy="345855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109" name="弧 108"/>
          <p:cNvSpPr/>
          <p:nvPr/>
        </p:nvSpPr>
        <p:spPr>
          <a:xfrm flipH="1">
            <a:off x="9820280" y="2960325"/>
            <a:ext cx="197886" cy="345851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111" name="弧 110"/>
          <p:cNvSpPr/>
          <p:nvPr/>
        </p:nvSpPr>
        <p:spPr>
          <a:xfrm flipH="1">
            <a:off x="9662570" y="1703396"/>
            <a:ext cx="197886" cy="345851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</p:spTree>
    <p:extLst>
      <p:ext uri="{BB962C8B-B14F-4D97-AF65-F5344CB8AC3E}">
        <p14:creationId xmlns:p14="http://schemas.microsoft.com/office/powerpoint/2010/main" val="5608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4296560" y="379375"/>
            <a:ext cx="9996881" cy="1068674"/>
            <a:chOff x="4296559" y="379374"/>
            <a:chExt cx="9996883" cy="1068674"/>
          </a:xfrm>
        </p:grpSpPr>
        <p:sp>
          <p:nvSpPr>
            <p:cNvPr id="2" name="文本框 1"/>
            <p:cNvSpPr txBox="1"/>
            <p:nvPr/>
          </p:nvSpPr>
          <p:spPr>
            <a:xfrm>
              <a:off x="4296559" y="986511"/>
              <a:ext cx="769441" cy="461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399" dirty="0"/>
                <a:t>It’s a</a:t>
              </a:r>
              <a:endParaRPr kumimoji="1" lang="zh-CN" altLang="en-US" sz="2399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959405" y="986509"/>
              <a:ext cx="849601" cy="461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zh-CN" sz="2399" b="1" dirty="0"/>
                <a:t>great</a:t>
              </a:r>
              <a:endParaRPr kumimoji="1" lang="zh-CN" altLang="en-US" sz="2399" b="1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741902" y="986505"/>
              <a:ext cx="881523" cy="461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en-US" altLang="zh-CN" sz="2399" b="1" dirty="0">
                  <a:solidFill>
                    <a:prstClr val="black"/>
                  </a:solidFill>
                </a:rPr>
                <a:t>zoom</a:t>
              </a:r>
              <a:endParaRPr kumimoji="1" lang="zh-CN" altLang="en-US" sz="2399" b="1" dirty="0">
                <a:solidFill>
                  <a:prstClr val="black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589073" y="986502"/>
              <a:ext cx="704039" cy="461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en-US" altLang="zh-CN" sz="2399" b="1" dirty="0">
                  <a:solidFill>
                    <a:prstClr val="black"/>
                  </a:solidFill>
                </a:rPr>
                <a:t>lens</a:t>
              </a:r>
              <a:endParaRPr kumimoji="1" lang="zh-CN" altLang="en-US" sz="2399" b="1" dirty="0">
                <a:solidFill>
                  <a:prstClr val="black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143663" y="986498"/>
              <a:ext cx="7149779" cy="461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399" dirty="0">
                  <a:solidFill>
                    <a:prstClr val="black"/>
                  </a:solidFill>
                </a:rPr>
                <a:t>, but it’s too much of a risk for me for that much money.</a:t>
              </a:r>
              <a:endParaRPr kumimoji="1" lang="zh-CN" altLang="en-US" sz="2399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5130575" y="862517"/>
                  <a:ext cx="35458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500" b="1" i="1">
                            <a:latin typeface="Cambria Math" charset="0"/>
                          </a:rPr>
                          <m:t>𝑨</m:t>
                        </m:r>
                      </m:oMath>
                    </m:oMathPara>
                  </a14:m>
                  <a:endParaRPr kumimoji="1" lang="zh-CN" altLang="en-US" sz="1500" b="1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575" y="862517"/>
                  <a:ext cx="354584" cy="3231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6766106" y="876788"/>
                  <a:ext cx="373820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500" b="1" i="1">
                            <a:latin typeface="Cambria Math" charset="0"/>
                          </a:rPr>
                          <m:t>𝑵</m:t>
                        </m:r>
                      </m:oMath>
                    </m:oMathPara>
                  </a14:m>
                  <a:endParaRPr kumimoji="1" lang="zh-CN" altLang="en-US" sz="1500" b="1" dirty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106" y="876788"/>
                  <a:ext cx="373820" cy="3231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966228" y="887937"/>
                  <a:ext cx="554960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500" b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500" b="1">
                                <a:latin typeface="Cambria Math" charset="0"/>
                              </a:rPr>
                              <m:t>𝐍</m:t>
                            </m:r>
                          </m:e>
                          <m:sub>
                            <m:r>
                              <a:rPr kumimoji="1" lang="en-US" altLang="zh-CN" sz="1500" b="1"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zh-CN" sz="1500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500" b="1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6228" y="887937"/>
                  <a:ext cx="554960" cy="3231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弧 9"/>
            <p:cNvSpPr/>
            <p:nvPr/>
          </p:nvSpPr>
          <p:spPr>
            <a:xfrm>
              <a:off x="5910490" y="596348"/>
              <a:ext cx="1033136" cy="421147"/>
            </a:xfrm>
            <a:prstGeom prst="arc">
              <a:avLst>
                <a:gd name="adj1" fmla="val 16435316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799" b="1"/>
            </a:p>
          </p:txBody>
        </p:sp>
        <p:sp>
          <p:nvSpPr>
            <p:cNvPr id="11" name="弧 10"/>
            <p:cNvSpPr/>
            <p:nvPr/>
          </p:nvSpPr>
          <p:spPr>
            <a:xfrm flipH="1">
              <a:off x="5306970" y="565352"/>
              <a:ext cx="1190804" cy="620798"/>
            </a:xfrm>
            <a:prstGeom prst="arc">
              <a:avLst>
                <a:gd name="adj1" fmla="val 17323489"/>
                <a:gd name="adj2" fmla="val 20725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799" b="1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772759" y="379374"/>
              <a:ext cx="732893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799" b="1" dirty="0"/>
                <a:t>amod</a:t>
              </a:r>
              <a:endParaRPr kumimoji="1" lang="zh-CN" altLang="en-US" sz="1799" b="1" dirty="0"/>
            </a:p>
          </p:txBody>
        </p:sp>
        <p:sp>
          <p:nvSpPr>
            <p:cNvPr id="13" name="弧 12"/>
            <p:cNvSpPr/>
            <p:nvPr/>
          </p:nvSpPr>
          <p:spPr>
            <a:xfrm>
              <a:off x="6699776" y="802516"/>
              <a:ext cx="218730" cy="245975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799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81709" y="575690"/>
              <a:ext cx="714363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799" b="1" dirty="0"/>
                <a:t>comp</a:t>
              </a:r>
              <a:endParaRPr kumimoji="1" lang="zh-CN" altLang="en-US" sz="1799" b="1" dirty="0"/>
            </a:p>
          </p:txBody>
        </p:sp>
        <p:sp>
          <p:nvSpPr>
            <p:cNvPr id="15" name="弧 14"/>
            <p:cNvSpPr/>
            <p:nvPr/>
          </p:nvSpPr>
          <p:spPr>
            <a:xfrm flipH="1">
              <a:off x="6157369" y="801695"/>
              <a:ext cx="197886" cy="345851"/>
            </a:xfrm>
            <a:prstGeom prst="arc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799" b="1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4397956" y="2084982"/>
            <a:ext cx="76944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/>
              <a:t>It’s a</a:t>
            </a:r>
            <a:endParaRPr kumimoji="1" lang="zh-CN" altLang="en-US" sz="2399" dirty="0"/>
          </a:p>
        </p:txBody>
      </p:sp>
      <p:sp>
        <p:nvSpPr>
          <p:cNvPr id="32" name="文本框 31"/>
          <p:cNvSpPr txBox="1"/>
          <p:nvPr/>
        </p:nvSpPr>
        <p:spPr>
          <a:xfrm>
            <a:off x="5105402" y="2084980"/>
            <a:ext cx="84960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399" b="1" dirty="0"/>
              <a:t>great</a:t>
            </a:r>
            <a:endParaRPr kumimoji="1" lang="zh-CN" altLang="en-US" sz="2399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5865601" y="2084976"/>
            <a:ext cx="881523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399" b="1" dirty="0">
                <a:solidFill>
                  <a:prstClr val="black"/>
                </a:solidFill>
              </a:rPr>
              <a:t>zoom</a:t>
            </a:r>
            <a:endParaRPr kumimoji="1" lang="zh-CN" altLang="en-US" sz="2399" b="1" dirty="0">
              <a:solidFill>
                <a:prstClr val="black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68167" y="2084973"/>
            <a:ext cx="70403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399" b="1" dirty="0">
                <a:solidFill>
                  <a:prstClr val="black"/>
                </a:solidFill>
              </a:rPr>
              <a:t>lens</a:t>
            </a:r>
            <a:endParaRPr kumimoji="1" lang="zh-CN" altLang="en-US" sz="2399" b="1" dirty="0">
              <a:solidFill>
                <a:prstClr val="black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222755" y="2084969"/>
            <a:ext cx="7149778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</a:rPr>
              <a:t>, but it’s too much of a risk for me for that much money.</a:t>
            </a:r>
            <a:endParaRPr kumimoji="1" lang="zh-CN" altLang="en-US" sz="2399" dirty="0">
              <a:solidFill>
                <a:prstClr val="black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65423" y="1960988"/>
            <a:ext cx="3016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b="1" dirty="0"/>
              <a:t>A</a:t>
            </a:r>
            <a:endParaRPr kumimoji="1" lang="zh-CN" altLang="en-US" sz="15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6845199" y="1941805"/>
            <a:ext cx="3113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b="1" dirty="0"/>
              <a:t>N</a:t>
            </a:r>
            <a:endParaRPr kumimoji="1" lang="zh-CN" altLang="en-US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6045321" y="1941805"/>
                <a:ext cx="55496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500" b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500" b="1">
                              <a:latin typeface="Cambria Math" charset="0"/>
                            </a:rPr>
                            <m:t>𝐍</m:t>
                          </m:r>
                        </m:e>
                        <m:sub>
                          <m:r>
                            <a:rPr kumimoji="1" lang="en-US" altLang="zh-CN" sz="1500" b="1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sz="1500" b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500" b="1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321" y="1941805"/>
                <a:ext cx="554960" cy="3231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弧 38"/>
          <p:cNvSpPr/>
          <p:nvPr/>
        </p:nvSpPr>
        <p:spPr>
          <a:xfrm>
            <a:off x="5989583" y="1694819"/>
            <a:ext cx="1033137" cy="421147"/>
          </a:xfrm>
          <a:prstGeom prst="arc">
            <a:avLst>
              <a:gd name="adj1" fmla="val 16435316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40" name="弧 39"/>
          <p:cNvSpPr/>
          <p:nvPr/>
        </p:nvSpPr>
        <p:spPr>
          <a:xfrm flipH="1">
            <a:off x="5386064" y="1663825"/>
            <a:ext cx="1190805" cy="620797"/>
          </a:xfrm>
          <a:prstGeom prst="arc">
            <a:avLst>
              <a:gd name="adj1" fmla="val 17323489"/>
              <a:gd name="adj2" fmla="val 207252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41" name="文本框 40"/>
          <p:cNvSpPr txBox="1"/>
          <p:nvPr/>
        </p:nvSpPr>
        <p:spPr>
          <a:xfrm>
            <a:off x="5851853" y="1477844"/>
            <a:ext cx="73289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/>
              <a:t>amod</a:t>
            </a:r>
            <a:endParaRPr kumimoji="1" lang="zh-CN" altLang="en-US" sz="1799" b="1" dirty="0"/>
          </a:p>
        </p:txBody>
      </p:sp>
      <p:sp>
        <p:nvSpPr>
          <p:cNvPr id="42" name="弧 41"/>
          <p:cNvSpPr/>
          <p:nvPr/>
        </p:nvSpPr>
        <p:spPr>
          <a:xfrm>
            <a:off x="6778869" y="1900989"/>
            <a:ext cx="218730" cy="245974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43" name="文本框 42"/>
          <p:cNvSpPr txBox="1"/>
          <p:nvPr/>
        </p:nvSpPr>
        <p:spPr>
          <a:xfrm>
            <a:off x="6249654" y="1674160"/>
            <a:ext cx="71436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/>
              <a:t>comp</a:t>
            </a:r>
            <a:endParaRPr kumimoji="1" lang="zh-CN" altLang="en-US" sz="1799" b="1" dirty="0"/>
          </a:p>
        </p:txBody>
      </p:sp>
      <p:sp>
        <p:nvSpPr>
          <p:cNvPr id="44" name="弧 43"/>
          <p:cNvSpPr/>
          <p:nvPr/>
        </p:nvSpPr>
        <p:spPr>
          <a:xfrm flipH="1">
            <a:off x="6236463" y="1900166"/>
            <a:ext cx="197886" cy="345851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</p:spTree>
    <p:extLst>
      <p:ext uri="{BB962C8B-B14F-4D97-AF65-F5344CB8AC3E}">
        <p14:creationId xmlns:p14="http://schemas.microsoft.com/office/powerpoint/2010/main" val="367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1932501" y="1182263"/>
            <a:ext cx="9996881" cy="1068674"/>
            <a:chOff x="4296559" y="379374"/>
            <a:chExt cx="9996883" cy="1068674"/>
          </a:xfrm>
        </p:grpSpPr>
        <p:sp>
          <p:nvSpPr>
            <p:cNvPr id="6" name="文本框 5"/>
            <p:cNvSpPr txBox="1"/>
            <p:nvPr/>
          </p:nvSpPr>
          <p:spPr>
            <a:xfrm>
              <a:off x="4296559" y="986511"/>
              <a:ext cx="769441" cy="461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399" dirty="0"/>
                <a:t>It’s a</a:t>
              </a:r>
              <a:endParaRPr kumimoji="1" lang="zh-CN" altLang="en-US" sz="2399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959405" y="986509"/>
              <a:ext cx="849601" cy="461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zh-CN" sz="2399" b="1" dirty="0"/>
                <a:t>great</a:t>
              </a:r>
              <a:endParaRPr kumimoji="1" lang="zh-CN" altLang="en-US" sz="2399" b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741902" y="986505"/>
              <a:ext cx="881523" cy="461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en-US" altLang="zh-CN" sz="2399" b="1" dirty="0">
                  <a:solidFill>
                    <a:prstClr val="black"/>
                  </a:solidFill>
                </a:rPr>
                <a:t>zoom</a:t>
              </a:r>
              <a:endParaRPr kumimoji="1" lang="zh-CN" altLang="en-US" sz="2399" b="1" dirty="0">
                <a:solidFill>
                  <a:prstClr val="black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89073" y="986502"/>
              <a:ext cx="704039" cy="461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en-US" altLang="zh-CN" sz="2399" b="1" dirty="0">
                  <a:solidFill>
                    <a:prstClr val="black"/>
                  </a:solidFill>
                </a:rPr>
                <a:t>lens</a:t>
              </a:r>
              <a:endParaRPr kumimoji="1" lang="zh-CN" altLang="en-US" sz="2399" b="1" dirty="0">
                <a:solidFill>
                  <a:prstClr val="black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143663" y="986498"/>
              <a:ext cx="7149779" cy="461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399" dirty="0">
                  <a:solidFill>
                    <a:prstClr val="black"/>
                  </a:solidFill>
                </a:rPr>
                <a:t>, but it’s too much of a risk for me for that much money.</a:t>
              </a:r>
              <a:endParaRPr kumimoji="1" lang="zh-CN" altLang="en-US" sz="2399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5130575" y="862517"/>
                  <a:ext cx="35458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500" b="1" i="1">
                            <a:latin typeface="Cambria Math" charset="0"/>
                          </a:rPr>
                          <m:t>𝑨</m:t>
                        </m:r>
                      </m:oMath>
                    </m:oMathPara>
                  </a14:m>
                  <a:endParaRPr kumimoji="1" lang="zh-CN" altLang="en-US" sz="1500" b="1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575" y="862517"/>
                  <a:ext cx="354584" cy="3231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6766106" y="876788"/>
                  <a:ext cx="373820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500" b="1" i="1">
                            <a:latin typeface="Cambria Math" charset="0"/>
                          </a:rPr>
                          <m:t>𝑵</m:t>
                        </m:r>
                      </m:oMath>
                    </m:oMathPara>
                  </a14:m>
                  <a:endParaRPr kumimoji="1" lang="zh-CN" altLang="en-US" sz="1500" b="1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106" y="876788"/>
                  <a:ext cx="373820" cy="3231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966228" y="887937"/>
                  <a:ext cx="554960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500" b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500" b="1">
                                <a:latin typeface="Cambria Math" charset="0"/>
                              </a:rPr>
                              <m:t>𝐍</m:t>
                            </m:r>
                          </m:e>
                          <m:sub>
                            <m:r>
                              <a:rPr kumimoji="1" lang="en-US" altLang="zh-CN" sz="1500" b="1"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zh-CN" sz="1500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500" b="1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6228" y="887937"/>
                  <a:ext cx="554960" cy="3231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弧 13"/>
            <p:cNvSpPr/>
            <p:nvPr/>
          </p:nvSpPr>
          <p:spPr>
            <a:xfrm>
              <a:off x="5910490" y="596348"/>
              <a:ext cx="1033136" cy="421147"/>
            </a:xfrm>
            <a:prstGeom prst="arc">
              <a:avLst>
                <a:gd name="adj1" fmla="val 16435316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799" b="1"/>
            </a:p>
          </p:txBody>
        </p:sp>
        <p:sp>
          <p:nvSpPr>
            <p:cNvPr id="15" name="弧 14"/>
            <p:cNvSpPr/>
            <p:nvPr/>
          </p:nvSpPr>
          <p:spPr>
            <a:xfrm flipH="1">
              <a:off x="5306970" y="565352"/>
              <a:ext cx="1190804" cy="620798"/>
            </a:xfrm>
            <a:prstGeom prst="arc">
              <a:avLst>
                <a:gd name="adj1" fmla="val 17323489"/>
                <a:gd name="adj2" fmla="val 20725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799" b="1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772759" y="379374"/>
              <a:ext cx="732893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799" b="1" dirty="0"/>
                <a:t>amod</a:t>
              </a:r>
              <a:endParaRPr kumimoji="1" lang="zh-CN" altLang="en-US" sz="1799" b="1" dirty="0"/>
            </a:p>
          </p:txBody>
        </p:sp>
        <p:sp>
          <p:nvSpPr>
            <p:cNvPr id="17" name="弧 16"/>
            <p:cNvSpPr/>
            <p:nvPr/>
          </p:nvSpPr>
          <p:spPr>
            <a:xfrm>
              <a:off x="6699776" y="802516"/>
              <a:ext cx="218730" cy="245975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799" b="1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81709" y="575690"/>
              <a:ext cx="714363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799" b="1" dirty="0"/>
                <a:t>comp</a:t>
              </a:r>
              <a:endParaRPr kumimoji="1" lang="zh-CN" altLang="en-US" sz="1799" b="1" dirty="0"/>
            </a:p>
          </p:txBody>
        </p:sp>
        <p:sp>
          <p:nvSpPr>
            <p:cNvPr id="19" name="弧 18"/>
            <p:cNvSpPr/>
            <p:nvPr/>
          </p:nvSpPr>
          <p:spPr>
            <a:xfrm flipH="1">
              <a:off x="6157369" y="801695"/>
              <a:ext cx="197886" cy="345851"/>
            </a:xfrm>
            <a:prstGeom prst="arc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799" b="1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18144" y="3473944"/>
            <a:ext cx="64953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/>
              <a:t>The</a:t>
            </a:r>
            <a:endParaRPr kumimoji="1" lang="zh-CN" altLang="en-US" sz="2399" dirty="0"/>
          </a:p>
        </p:txBody>
      </p:sp>
      <p:sp>
        <p:nvSpPr>
          <p:cNvPr id="21" name="文本框 20"/>
          <p:cNvSpPr txBox="1"/>
          <p:nvPr/>
        </p:nvSpPr>
        <p:spPr>
          <a:xfrm>
            <a:off x="1589516" y="3473938"/>
            <a:ext cx="119402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399" b="1" dirty="0"/>
              <a:t>shutter</a:t>
            </a:r>
            <a:endParaRPr kumimoji="1" lang="zh-CN" altLang="en-US" sz="2399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3469639" y="3473937"/>
            <a:ext cx="881523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399" b="1" dirty="0">
                <a:solidFill>
                  <a:prstClr val="black"/>
                </a:solidFill>
              </a:rPr>
              <a:t>zoom</a:t>
            </a:r>
            <a:endParaRPr kumimoji="1" lang="zh-CN" altLang="en-US" sz="2399" b="1" dirty="0">
              <a:solidFill>
                <a:prstClr val="black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72204" y="3473933"/>
            <a:ext cx="70403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399" b="1" dirty="0">
                <a:solidFill>
                  <a:prstClr val="black"/>
                </a:solidFill>
              </a:rPr>
              <a:t>lens</a:t>
            </a:r>
            <a:endParaRPr kumimoji="1" lang="zh-CN" altLang="en-US" sz="2399" b="1" dirty="0">
              <a:solidFill>
                <a:prstClr val="black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26793" y="3473931"/>
            <a:ext cx="7149778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</a:rPr>
              <a:t>, but it’s too much of a risk for me for that much money.</a:t>
            </a:r>
            <a:endParaRPr kumimoji="1" lang="zh-CN" altLang="en-US" sz="2399" dirty="0">
              <a:solidFill>
                <a:prstClr val="black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49237" y="3330766"/>
            <a:ext cx="3113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b="1" dirty="0"/>
              <a:t>N</a:t>
            </a:r>
            <a:endParaRPr kumimoji="1" lang="zh-CN" altLang="en-US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3649358" y="3330766"/>
                <a:ext cx="55496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500" b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500" b="1">
                              <a:latin typeface="Cambria Math" charset="0"/>
                            </a:rPr>
                            <m:t>𝐍</m:t>
                          </m:r>
                        </m:e>
                        <m:sub>
                          <m:r>
                            <a:rPr kumimoji="1" lang="en-US" altLang="zh-CN" sz="1500" b="1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sz="1500" b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500" b="1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358" y="3330766"/>
                <a:ext cx="554960" cy="3231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弧 27"/>
          <p:cNvSpPr/>
          <p:nvPr/>
        </p:nvSpPr>
        <p:spPr>
          <a:xfrm>
            <a:off x="3593621" y="3083779"/>
            <a:ext cx="1033137" cy="421147"/>
          </a:xfrm>
          <a:prstGeom prst="arc">
            <a:avLst>
              <a:gd name="adj1" fmla="val 16435316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29" name="弧 28"/>
          <p:cNvSpPr/>
          <p:nvPr/>
        </p:nvSpPr>
        <p:spPr>
          <a:xfrm flipH="1">
            <a:off x="2990101" y="3052784"/>
            <a:ext cx="1190805" cy="620797"/>
          </a:xfrm>
          <a:prstGeom prst="arc">
            <a:avLst>
              <a:gd name="adj1" fmla="val 17323489"/>
              <a:gd name="adj2" fmla="val 207252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30" name="文本框 29"/>
          <p:cNvSpPr txBox="1"/>
          <p:nvPr/>
        </p:nvSpPr>
        <p:spPr>
          <a:xfrm>
            <a:off x="3455891" y="2866806"/>
            <a:ext cx="73289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/>
              <a:t>amod</a:t>
            </a:r>
            <a:endParaRPr kumimoji="1" lang="zh-CN" altLang="en-US" sz="1799" b="1" dirty="0"/>
          </a:p>
        </p:txBody>
      </p:sp>
      <p:sp>
        <p:nvSpPr>
          <p:cNvPr id="31" name="弧 30"/>
          <p:cNvSpPr/>
          <p:nvPr/>
        </p:nvSpPr>
        <p:spPr>
          <a:xfrm>
            <a:off x="4382907" y="3289948"/>
            <a:ext cx="218730" cy="245974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32" name="文本框 31"/>
          <p:cNvSpPr txBox="1"/>
          <p:nvPr/>
        </p:nvSpPr>
        <p:spPr>
          <a:xfrm>
            <a:off x="3853691" y="3063121"/>
            <a:ext cx="71436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/>
              <a:t>comp</a:t>
            </a:r>
            <a:endParaRPr kumimoji="1" lang="zh-CN" altLang="en-US" sz="1799" b="1" dirty="0"/>
          </a:p>
        </p:txBody>
      </p:sp>
      <p:sp>
        <p:nvSpPr>
          <p:cNvPr id="33" name="弧 32"/>
          <p:cNvSpPr/>
          <p:nvPr/>
        </p:nvSpPr>
        <p:spPr>
          <a:xfrm flipH="1">
            <a:off x="3840500" y="3289126"/>
            <a:ext cx="197886" cy="345851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34" name="文本框 33"/>
          <p:cNvSpPr txBox="1"/>
          <p:nvPr/>
        </p:nvSpPr>
        <p:spPr>
          <a:xfrm>
            <a:off x="2622604" y="3474134"/>
            <a:ext cx="40300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399" b="1"/>
              <a:t>is</a:t>
            </a:r>
            <a:endParaRPr kumimoji="1" lang="zh-CN" altLang="en-US" sz="2399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1170544" y="4529168"/>
            <a:ext cx="64953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/>
              <a:t>The</a:t>
            </a:r>
            <a:endParaRPr kumimoji="1" lang="zh-CN" altLang="en-US" sz="2399" dirty="0"/>
          </a:p>
        </p:txBody>
      </p:sp>
      <p:sp>
        <p:nvSpPr>
          <p:cNvPr id="36" name="文本框 35"/>
          <p:cNvSpPr txBox="1"/>
          <p:nvPr/>
        </p:nvSpPr>
        <p:spPr>
          <a:xfrm>
            <a:off x="1741916" y="4529163"/>
            <a:ext cx="119402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399" b="1" dirty="0"/>
              <a:t>shutter</a:t>
            </a:r>
            <a:endParaRPr kumimoji="1" lang="zh-CN" altLang="en-US" sz="2399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2751853" y="4529358"/>
            <a:ext cx="1194795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399" dirty="0"/>
              <a:t>is really </a:t>
            </a:r>
            <a:endParaRPr kumimoji="1" lang="zh-CN" altLang="en-US" sz="2399" dirty="0"/>
          </a:p>
        </p:txBody>
      </p:sp>
      <p:sp>
        <p:nvSpPr>
          <p:cNvPr id="38" name="文本框 37"/>
          <p:cNvSpPr txBox="1"/>
          <p:nvPr/>
        </p:nvSpPr>
        <p:spPr>
          <a:xfrm>
            <a:off x="3773024" y="4529163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399" b="1" dirty="0"/>
              <a:t>slow</a:t>
            </a:r>
            <a:endParaRPr kumimoji="1" lang="zh-CN" altLang="en-US" sz="2399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4423806" y="4528969"/>
            <a:ext cx="77656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399" dirty="0"/>
              <a:t>and</a:t>
            </a:r>
            <a:endParaRPr kumimoji="1" lang="zh-CN" altLang="en-US" sz="2399" dirty="0"/>
          </a:p>
        </p:txBody>
      </p:sp>
      <p:sp>
        <p:nvSpPr>
          <p:cNvPr id="40" name="文本框 39"/>
          <p:cNvSpPr txBox="1"/>
          <p:nvPr/>
        </p:nvSpPr>
        <p:spPr>
          <a:xfrm>
            <a:off x="4958845" y="4528776"/>
            <a:ext cx="86723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399" b="1" dirty="0"/>
              <a:t>noisy.</a:t>
            </a:r>
            <a:endParaRPr kumimoji="1" lang="zh-CN" altLang="en-US" sz="2399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2788949" y="3343344"/>
                <a:ext cx="3545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500" b="1" i="1">
                          <a:latin typeface="Cambria Math" charset="0"/>
                        </a:rPr>
                        <m:t>𝑨</m:t>
                      </m:r>
                    </m:oMath>
                  </m:oMathPara>
                </a14:m>
                <a:endParaRPr kumimoji="1" lang="zh-CN" altLang="en-US" sz="1500" b="1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949" y="3343344"/>
                <a:ext cx="354584" cy="3231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3966487" y="4407402"/>
                <a:ext cx="41549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5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500" b="1" i="1">
                              <a:latin typeface="Cambria Math" charset="0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zh-CN" sz="15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zh-CN" altLang="en-US" sz="1500" b="1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487" y="4407402"/>
                <a:ext cx="415498" cy="3231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5065098" y="4424732"/>
                <a:ext cx="417102" cy="344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5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500" b="1" i="1">
                              <a:latin typeface="Cambria Math" charset="0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zh-CN" sz="1500" b="1" i="1">
                              <a:latin typeface="Cambria Math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kumimoji="1" lang="zh-CN" altLang="en-US" sz="1500" b="1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098" y="4424732"/>
                <a:ext cx="417102" cy="344966"/>
              </a:xfrm>
              <a:prstGeom prst="rect">
                <a:avLst/>
              </a:prstGeom>
              <a:blipFill rotWithShape="0"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2034027" y="4435634"/>
                <a:ext cx="37382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500" b="1" i="1">
                          <a:latin typeface="Cambria Math" charset="0"/>
                        </a:rPr>
                        <m:t>𝑵</m:t>
                      </m:r>
                    </m:oMath>
                  </m:oMathPara>
                </a14:m>
                <a:endParaRPr kumimoji="1" lang="zh-CN" altLang="en-US" sz="1500" b="1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027" y="4435634"/>
                <a:ext cx="373820" cy="3231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弧 50"/>
          <p:cNvSpPr/>
          <p:nvPr/>
        </p:nvSpPr>
        <p:spPr>
          <a:xfrm>
            <a:off x="4741264" y="4401388"/>
            <a:ext cx="505564" cy="16661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53" name="弧 52"/>
          <p:cNvSpPr/>
          <p:nvPr/>
        </p:nvSpPr>
        <p:spPr>
          <a:xfrm flipH="1">
            <a:off x="4215630" y="4398069"/>
            <a:ext cx="457384" cy="23426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  <p:sp>
        <p:nvSpPr>
          <p:cNvPr id="54" name="文本框 53"/>
          <p:cNvSpPr txBox="1"/>
          <p:nvPr/>
        </p:nvSpPr>
        <p:spPr>
          <a:xfrm>
            <a:off x="4433042" y="4181594"/>
            <a:ext cx="58612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/>
              <a:t>conj</a:t>
            </a:r>
            <a:endParaRPr kumimoji="1" lang="zh-CN" altLang="en-US" sz="1799" b="1" dirty="0"/>
          </a:p>
        </p:txBody>
      </p:sp>
      <p:sp>
        <p:nvSpPr>
          <p:cNvPr id="55" name="弧 54"/>
          <p:cNvSpPr/>
          <p:nvPr/>
        </p:nvSpPr>
        <p:spPr>
          <a:xfrm>
            <a:off x="2688720" y="4343645"/>
            <a:ext cx="1405093" cy="27618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/>
          </a:p>
        </p:txBody>
      </p:sp>
      <p:sp>
        <p:nvSpPr>
          <p:cNvPr id="56" name="文本框 55"/>
          <p:cNvSpPr txBox="1"/>
          <p:nvPr/>
        </p:nvSpPr>
        <p:spPr>
          <a:xfrm>
            <a:off x="2767657" y="4128735"/>
            <a:ext cx="70564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/>
              <a:t>nsubj</a:t>
            </a:r>
            <a:endParaRPr kumimoji="1" lang="zh-CN" altLang="en-US" sz="1799" b="1" dirty="0"/>
          </a:p>
        </p:txBody>
      </p:sp>
      <p:sp>
        <p:nvSpPr>
          <p:cNvPr id="59" name="弧 58"/>
          <p:cNvSpPr/>
          <p:nvPr/>
        </p:nvSpPr>
        <p:spPr>
          <a:xfrm flipH="1">
            <a:off x="2230448" y="4331079"/>
            <a:ext cx="1704313" cy="334049"/>
          </a:xfrm>
          <a:prstGeom prst="arc">
            <a:avLst>
              <a:gd name="adj1" fmla="val 19590350"/>
              <a:gd name="adj2" fmla="val 2235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799" b="1"/>
          </a:p>
        </p:txBody>
      </p:sp>
    </p:spTree>
    <p:extLst>
      <p:ext uri="{BB962C8B-B14F-4D97-AF65-F5344CB8AC3E}">
        <p14:creationId xmlns:p14="http://schemas.microsoft.com/office/powerpoint/2010/main" val="108135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 36"/>
          <p:cNvGrpSpPr/>
          <p:nvPr/>
        </p:nvGrpSpPr>
        <p:grpSpPr>
          <a:xfrm>
            <a:off x="1330620" y="2797646"/>
            <a:ext cx="4655539" cy="862163"/>
            <a:chOff x="1170544" y="4128733"/>
            <a:chExt cx="4655540" cy="862161"/>
          </a:xfrm>
        </p:grpSpPr>
        <p:sp>
          <p:nvSpPr>
            <p:cNvPr id="5" name="文本框 4"/>
            <p:cNvSpPr txBox="1"/>
            <p:nvPr/>
          </p:nvSpPr>
          <p:spPr>
            <a:xfrm>
              <a:off x="1170544" y="4529167"/>
              <a:ext cx="649537" cy="461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399" dirty="0"/>
                <a:t>The</a:t>
              </a:r>
              <a:endParaRPr kumimoji="1" lang="zh-CN" altLang="en-US" sz="2399" dirty="0"/>
            </a:p>
          </p:txBody>
        </p:sp>
        <p:grpSp>
          <p:nvGrpSpPr>
            <p:cNvPr id="36" name="组 35"/>
            <p:cNvGrpSpPr/>
            <p:nvPr/>
          </p:nvGrpSpPr>
          <p:grpSpPr>
            <a:xfrm>
              <a:off x="1741915" y="4128733"/>
              <a:ext cx="4084169" cy="862161"/>
              <a:chOff x="1741915" y="4128733"/>
              <a:chExt cx="4084169" cy="862161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741915" y="4529165"/>
                <a:ext cx="1194022" cy="46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zh-CN" sz="2399" b="1" dirty="0"/>
                  <a:t>shutter</a:t>
                </a:r>
                <a:endParaRPr kumimoji="1" lang="zh-CN" altLang="en-US" sz="2399" b="1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751853" y="4529358"/>
                <a:ext cx="1194795" cy="46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zh-CN" sz="2399" dirty="0"/>
                  <a:t>is really </a:t>
                </a:r>
                <a:endParaRPr kumimoji="1" lang="zh-CN" altLang="en-US" sz="2399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73022" y="4529165"/>
                <a:ext cx="867240" cy="46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zh-CN" sz="2399" b="1" dirty="0"/>
                  <a:t>slow</a:t>
                </a:r>
                <a:endParaRPr kumimoji="1" lang="zh-CN" altLang="en-US" sz="2399" b="1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23807" y="4528969"/>
                <a:ext cx="776563" cy="46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zh-CN" sz="2399" dirty="0"/>
                  <a:t>and</a:t>
                </a:r>
                <a:endParaRPr kumimoji="1" lang="zh-CN" altLang="en-US" sz="2399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958844" y="4528776"/>
                <a:ext cx="867240" cy="46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zh-CN" sz="2399" b="1" dirty="0"/>
                  <a:t>noisy.</a:t>
                </a:r>
                <a:endParaRPr kumimoji="1" lang="zh-CN" altLang="en-US" sz="2399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3966488" y="4407400"/>
                    <a:ext cx="415498" cy="3231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5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500" b="1" i="1">
                                  <a:latin typeface="Cambria Math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sz="1500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500" b="1" dirty="0"/>
                  </a:p>
                </p:txBody>
              </p:sp>
            </mc:Choice>
            <mc:Fallback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6488" y="4407400"/>
                    <a:ext cx="415498" cy="32316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5065097" y="4424732"/>
                    <a:ext cx="417102" cy="3449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5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500" b="1" i="1">
                                  <a:latin typeface="Cambria Math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sz="1500" b="1" i="1">
                                  <a:latin typeface="Cambria Math" charset="0"/>
                                </a:rPr>
                                <m:t>𝒋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500" b="1" dirty="0"/>
                  </a:p>
                </p:txBody>
              </p:sp>
            </mc:Choice>
            <mc:Fallback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5097" y="4424732"/>
                    <a:ext cx="417102" cy="3449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2034028" y="4435633"/>
                    <a:ext cx="373820" cy="3231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500" b="1" i="1">
                              <a:latin typeface="Cambria Math" charset="0"/>
                            </a:rPr>
                            <m:t>𝑵</m:t>
                          </m:r>
                        </m:oMath>
                      </m:oMathPara>
                    </a14:m>
                    <a:endParaRPr kumimoji="1" lang="zh-CN" altLang="en-US" sz="1500" b="1" dirty="0"/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4028" y="4435633"/>
                    <a:ext cx="373820" cy="32316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弧 13"/>
              <p:cNvSpPr/>
              <p:nvPr/>
            </p:nvSpPr>
            <p:spPr>
              <a:xfrm>
                <a:off x="4741264" y="4401388"/>
                <a:ext cx="505564" cy="166612"/>
              </a:xfrm>
              <a:prstGeom prst="arc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799" b="1"/>
              </a:p>
            </p:txBody>
          </p:sp>
          <p:sp>
            <p:nvSpPr>
              <p:cNvPr id="15" name="弧 14"/>
              <p:cNvSpPr/>
              <p:nvPr/>
            </p:nvSpPr>
            <p:spPr>
              <a:xfrm flipH="1">
                <a:off x="4215629" y="4398067"/>
                <a:ext cx="457385" cy="234263"/>
              </a:xfrm>
              <a:prstGeom prst="arc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799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433041" y="4181594"/>
                <a:ext cx="586122" cy="369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799" b="1"/>
                  <a:t>conj</a:t>
                </a:r>
                <a:endParaRPr kumimoji="1" lang="zh-CN" altLang="en-US" sz="1799" b="1" dirty="0"/>
              </a:p>
            </p:txBody>
          </p:sp>
          <p:sp>
            <p:nvSpPr>
              <p:cNvPr id="17" name="弧 16"/>
              <p:cNvSpPr/>
              <p:nvPr/>
            </p:nvSpPr>
            <p:spPr>
              <a:xfrm>
                <a:off x="2688718" y="4343644"/>
                <a:ext cx="1405094" cy="276184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767655" y="4128733"/>
                <a:ext cx="705642" cy="369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799" b="1" dirty="0"/>
                  <a:t>nsubj</a:t>
                </a:r>
                <a:endParaRPr kumimoji="1" lang="zh-CN" altLang="en-US" sz="1799" b="1" dirty="0"/>
              </a:p>
            </p:txBody>
          </p:sp>
          <p:sp>
            <p:nvSpPr>
              <p:cNvPr id="19" name="弧 18"/>
              <p:cNvSpPr/>
              <p:nvPr/>
            </p:nvSpPr>
            <p:spPr>
              <a:xfrm flipH="1">
                <a:off x="2230445" y="4331079"/>
                <a:ext cx="1704314" cy="334050"/>
              </a:xfrm>
              <a:prstGeom prst="arc">
                <a:avLst>
                  <a:gd name="adj1" fmla="val 19590350"/>
                  <a:gd name="adj2" fmla="val 223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799" b="1"/>
              </a:p>
            </p:txBody>
          </p:sp>
        </p:grpSp>
      </p:grpSp>
      <p:grpSp>
        <p:nvGrpSpPr>
          <p:cNvPr id="20" name="组 19"/>
          <p:cNvGrpSpPr/>
          <p:nvPr/>
        </p:nvGrpSpPr>
        <p:grpSpPr>
          <a:xfrm>
            <a:off x="1330619" y="1182263"/>
            <a:ext cx="9996881" cy="1068674"/>
            <a:chOff x="4296559" y="379374"/>
            <a:chExt cx="9996883" cy="1068674"/>
          </a:xfrm>
        </p:grpSpPr>
        <p:sp>
          <p:nvSpPr>
            <p:cNvPr id="21" name="文本框 20"/>
            <p:cNvSpPr txBox="1"/>
            <p:nvPr/>
          </p:nvSpPr>
          <p:spPr>
            <a:xfrm>
              <a:off x="4296559" y="986511"/>
              <a:ext cx="769441" cy="461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399" dirty="0"/>
                <a:t>It’s a</a:t>
              </a:r>
              <a:endParaRPr kumimoji="1" lang="zh-CN" altLang="en-US" sz="2399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959405" y="986509"/>
              <a:ext cx="849601" cy="461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zh-CN" sz="2399" b="1" dirty="0"/>
                <a:t>great</a:t>
              </a:r>
              <a:endParaRPr kumimoji="1" lang="zh-CN" altLang="en-US" sz="2399" b="1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741902" y="986505"/>
              <a:ext cx="881523" cy="461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en-US" altLang="zh-CN" sz="2399" b="1" dirty="0">
                  <a:solidFill>
                    <a:prstClr val="black"/>
                  </a:solidFill>
                </a:rPr>
                <a:t>zoom</a:t>
              </a:r>
              <a:endParaRPr kumimoji="1" lang="zh-CN" altLang="en-US" sz="2399" b="1" dirty="0">
                <a:solidFill>
                  <a:prstClr val="black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589073" y="986502"/>
              <a:ext cx="704039" cy="461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kumimoji="1" lang="en-US" altLang="zh-CN" sz="2399" b="1" dirty="0">
                  <a:solidFill>
                    <a:prstClr val="black"/>
                  </a:solidFill>
                </a:rPr>
                <a:t>lens</a:t>
              </a:r>
              <a:endParaRPr kumimoji="1" lang="zh-CN" altLang="en-US" sz="2399" b="1" dirty="0">
                <a:solidFill>
                  <a:prstClr val="black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43663" y="986498"/>
              <a:ext cx="7149779" cy="461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399" dirty="0">
                  <a:solidFill>
                    <a:prstClr val="black"/>
                  </a:solidFill>
                </a:rPr>
                <a:t>, but it’s too much of a risk for me for that much money.</a:t>
              </a:r>
              <a:endParaRPr kumimoji="1" lang="zh-CN" altLang="en-US" sz="2399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5130575" y="862517"/>
                  <a:ext cx="35458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500" b="1" i="1">
                            <a:latin typeface="Cambria Math" charset="0"/>
                          </a:rPr>
                          <m:t>𝑨</m:t>
                        </m:r>
                      </m:oMath>
                    </m:oMathPara>
                  </a14:m>
                  <a:endParaRPr kumimoji="1" lang="zh-CN" altLang="en-US" sz="1500" b="1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575" y="862517"/>
                  <a:ext cx="354584" cy="3231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6766106" y="876788"/>
                  <a:ext cx="373820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500" b="1" i="1">
                            <a:latin typeface="Cambria Math" charset="0"/>
                          </a:rPr>
                          <m:t>𝑵</m:t>
                        </m:r>
                      </m:oMath>
                    </m:oMathPara>
                  </a14:m>
                  <a:endParaRPr kumimoji="1" lang="zh-CN" altLang="en-US" sz="1500" b="1" dirty="0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106" y="876788"/>
                  <a:ext cx="373820" cy="3231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5966228" y="887937"/>
                  <a:ext cx="554960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500" b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500" b="1">
                                <a:latin typeface="Cambria Math" charset="0"/>
                              </a:rPr>
                              <m:t>𝐍</m:t>
                            </m:r>
                          </m:e>
                          <m:sub>
                            <m:r>
                              <a:rPr kumimoji="1" lang="en-US" altLang="zh-CN" sz="1500" b="1"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zh-CN" sz="1500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500" b="1" dirty="0"/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6228" y="887937"/>
                  <a:ext cx="554960" cy="3231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弧 28"/>
            <p:cNvSpPr/>
            <p:nvPr/>
          </p:nvSpPr>
          <p:spPr>
            <a:xfrm>
              <a:off x="5910490" y="596348"/>
              <a:ext cx="1033136" cy="421147"/>
            </a:xfrm>
            <a:prstGeom prst="arc">
              <a:avLst>
                <a:gd name="adj1" fmla="val 16435316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799" b="1"/>
            </a:p>
          </p:txBody>
        </p:sp>
        <p:sp>
          <p:nvSpPr>
            <p:cNvPr id="30" name="弧 29"/>
            <p:cNvSpPr/>
            <p:nvPr/>
          </p:nvSpPr>
          <p:spPr>
            <a:xfrm flipH="1">
              <a:off x="5306970" y="565352"/>
              <a:ext cx="1190804" cy="620798"/>
            </a:xfrm>
            <a:prstGeom prst="arc">
              <a:avLst>
                <a:gd name="adj1" fmla="val 17323489"/>
                <a:gd name="adj2" fmla="val 20725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799" b="1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772759" y="379374"/>
              <a:ext cx="732893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799" b="1" dirty="0"/>
                <a:t>amod</a:t>
              </a:r>
              <a:endParaRPr kumimoji="1" lang="zh-CN" altLang="en-US" sz="1799" b="1" dirty="0"/>
            </a:p>
          </p:txBody>
        </p:sp>
        <p:sp>
          <p:nvSpPr>
            <p:cNvPr id="32" name="弧 31"/>
            <p:cNvSpPr/>
            <p:nvPr/>
          </p:nvSpPr>
          <p:spPr>
            <a:xfrm>
              <a:off x="6699776" y="802516"/>
              <a:ext cx="218730" cy="245975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799" b="1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181709" y="575690"/>
              <a:ext cx="714363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799" b="1" dirty="0"/>
                <a:t>comp</a:t>
              </a:r>
              <a:endParaRPr kumimoji="1" lang="zh-CN" altLang="en-US" sz="1799" b="1" dirty="0"/>
            </a:p>
          </p:txBody>
        </p:sp>
        <p:sp>
          <p:nvSpPr>
            <p:cNvPr id="34" name="弧 33"/>
            <p:cNvSpPr/>
            <p:nvPr/>
          </p:nvSpPr>
          <p:spPr>
            <a:xfrm flipH="1">
              <a:off x="6157369" y="801695"/>
              <a:ext cx="197886" cy="345851"/>
            </a:xfrm>
            <a:prstGeom prst="arc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799" b="1"/>
            </a:p>
          </p:txBody>
        </p:sp>
      </p:grpSp>
    </p:spTree>
    <p:extLst>
      <p:ext uri="{BB962C8B-B14F-4D97-AF65-F5344CB8AC3E}">
        <p14:creationId xmlns:p14="http://schemas.microsoft.com/office/powerpoint/2010/main" val="154759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11081</TotalTime>
  <Words>502</Words>
  <Application>Microsoft Macintosh PowerPoint</Application>
  <PresentationFormat>自定义</PresentationFormat>
  <Paragraphs>199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Cambria Math</vt:lpstr>
      <vt:lpstr>DengXian</vt:lpstr>
      <vt:lpstr>等线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Microsoft Office 用户</cp:lastModifiedBy>
  <cp:revision>222</cp:revision>
  <cp:lastPrinted>2018-06-21T06:01:07Z</cp:lastPrinted>
  <dcterms:created xsi:type="dcterms:W3CDTF">2017-08-11T03:50:32Z</dcterms:created>
  <dcterms:modified xsi:type="dcterms:W3CDTF">2018-06-25T07:41:56Z</dcterms:modified>
</cp:coreProperties>
</file>