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3"/>
    <p:restoredTop sz="94624"/>
  </p:normalViewPr>
  <p:slideViewPr>
    <p:cSldViewPr snapToGrid="0" snapToObjects="1">
      <p:cViewPr>
        <p:scale>
          <a:sx n="130" d="100"/>
          <a:sy n="130" d="100"/>
        </p:scale>
        <p:origin x="7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F35FB-2811-0D41-A698-4E4EC55EA065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61E21-9AB9-D14D-8D24-4D3E0DA7DA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08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01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831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715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68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228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7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2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07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98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58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763D-A830-B54E-9293-07BC44B4D644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31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5763D-A830-B54E-9293-07BC44B4D644}" type="datetimeFigureOut">
              <a:rPr kumimoji="1" lang="zh-CN" altLang="en-US" smtClean="0"/>
              <a:t>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0153-A3E7-B645-9C75-C2F54234C7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05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158973" y="3577811"/>
            <a:ext cx="1505407" cy="1024676"/>
            <a:chOff x="733645" y="952983"/>
            <a:chExt cx="1505407" cy="1024676"/>
          </a:xfrm>
        </p:grpSpPr>
        <p:sp>
          <p:nvSpPr>
            <p:cNvPr id="10" name="文档 9"/>
            <p:cNvSpPr/>
            <p:nvPr/>
          </p:nvSpPr>
          <p:spPr>
            <a:xfrm>
              <a:off x="1005675" y="952983"/>
              <a:ext cx="1233377" cy="786810"/>
            </a:xfrm>
            <a:prstGeom prst="flowChartDocumen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9" name="文档 8"/>
            <p:cNvSpPr/>
            <p:nvPr/>
          </p:nvSpPr>
          <p:spPr>
            <a:xfrm>
              <a:off x="869660" y="1071916"/>
              <a:ext cx="1233377" cy="786810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8" name="文档 7"/>
            <p:cNvSpPr/>
            <p:nvPr/>
          </p:nvSpPr>
          <p:spPr>
            <a:xfrm>
              <a:off x="733645" y="1190849"/>
              <a:ext cx="1233377" cy="786810"/>
            </a:xfrm>
            <a:prstGeom prst="flowChart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b="1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45745" y="1207923"/>
              <a:ext cx="1162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b="1" dirty="0" smtClean="0"/>
                <a:t>customer</a:t>
              </a:r>
            </a:p>
            <a:p>
              <a:pPr algn="ctr"/>
              <a:r>
                <a:rPr kumimoji="1" lang="en-US" altLang="zh-CN" b="1" dirty="0" smtClean="0"/>
                <a:t>reviews</a:t>
              </a:r>
              <a:endParaRPr kumimoji="1" lang="zh-CN" altLang="en-US" b="1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1270821" y="2061507"/>
            <a:ext cx="1947329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6" name="矩形 15"/>
          <p:cNvSpPr/>
          <p:nvPr/>
        </p:nvSpPr>
        <p:spPr>
          <a:xfrm>
            <a:off x="6478854" y="3117321"/>
            <a:ext cx="1754372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17" name="文本框 16"/>
          <p:cNvSpPr txBox="1"/>
          <p:nvPr/>
        </p:nvSpPr>
        <p:spPr>
          <a:xfrm>
            <a:off x="6754503" y="3194558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Relation </a:t>
            </a:r>
          </a:p>
          <a:p>
            <a:pPr algn="ctr"/>
            <a:r>
              <a:rPr kumimoji="1" lang="en-US" altLang="zh-CN" b="1" dirty="0" smtClean="0"/>
              <a:t>weighting</a:t>
            </a:r>
            <a:endParaRPr kumimoji="1" lang="zh-CN" altLang="en-US" b="1" i="1" dirty="0"/>
          </a:p>
        </p:txBody>
      </p:sp>
      <p:sp>
        <p:nvSpPr>
          <p:cNvPr id="20" name="矩形 19"/>
          <p:cNvSpPr/>
          <p:nvPr/>
        </p:nvSpPr>
        <p:spPr>
          <a:xfrm>
            <a:off x="7295536" y="187826"/>
            <a:ext cx="3126658" cy="809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1" name="文本框 20"/>
          <p:cNvSpPr txBox="1"/>
          <p:nvPr/>
        </p:nvSpPr>
        <p:spPr>
          <a:xfrm>
            <a:off x="7301242" y="256920"/>
            <a:ext cx="3179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/>
              <a:t>Knowledge</a:t>
            </a:r>
          </a:p>
          <a:p>
            <a:pPr algn="ctr"/>
            <a:r>
              <a:rPr kumimoji="1" lang="en-US" altLang="zh-CN" b="1" dirty="0" smtClean="0"/>
              <a:t>(WordNet, </a:t>
            </a:r>
            <a:r>
              <a:rPr kumimoji="1" lang="en-US" altLang="zh-CN" b="1" dirty="0" err="1" smtClean="0"/>
              <a:t>Probase</a:t>
            </a:r>
            <a:r>
              <a:rPr kumimoji="1" lang="en-US" altLang="zh-CN" b="1" dirty="0" smtClean="0"/>
              <a:t>, Glove)</a:t>
            </a:r>
            <a:endParaRPr kumimoji="1" lang="en-US" altLang="zh-CN" b="1" dirty="0" smtClean="0"/>
          </a:p>
        </p:txBody>
      </p:sp>
      <p:cxnSp>
        <p:nvCxnSpPr>
          <p:cNvPr id="22" name="直线箭头连接符 21"/>
          <p:cNvCxnSpPr>
            <a:stCxn id="20" idx="2"/>
            <a:endCxn id="60" idx="0"/>
          </p:cNvCxnSpPr>
          <p:nvPr/>
        </p:nvCxnSpPr>
        <p:spPr>
          <a:xfrm flipH="1">
            <a:off x="8322115" y="997552"/>
            <a:ext cx="536750" cy="59700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20" idx="2"/>
            <a:endCxn id="52" idx="0"/>
          </p:cNvCxnSpPr>
          <p:nvPr/>
        </p:nvCxnSpPr>
        <p:spPr>
          <a:xfrm flipH="1">
            <a:off x="3238492" y="997552"/>
            <a:ext cx="5620373" cy="597007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794029" y="2061507"/>
            <a:ext cx="1754372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30" name="文本框 29"/>
          <p:cNvSpPr txBox="1"/>
          <p:nvPr/>
        </p:nvSpPr>
        <p:spPr>
          <a:xfrm>
            <a:off x="7828808" y="2148822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Grouping</a:t>
            </a:r>
          </a:p>
          <a:p>
            <a:pPr algn="ctr"/>
            <a:r>
              <a:rPr kumimoji="1" lang="en-US" altLang="zh-CN" b="1" dirty="0" smtClean="0"/>
              <a:t>aspect clusters</a:t>
            </a:r>
            <a:endParaRPr kumimoji="1" lang="zh-CN" altLang="en-US" b="1" dirty="0"/>
          </a:p>
        </p:txBody>
      </p:sp>
      <p:sp>
        <p:nvSpPr>
          <p:cNvPr id="41" name="矩形 40"/>
          <p:cNvSpPr/>
          <p:nvPr/>
        </p:nvSpPr>
        <p:spPr>
          <a:xfrm>
            <a:off x="5766452" y="2061507"/>
            <a:ext cx="1754372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42" name="文本框 41"/>
          <p:cNvSpPr txBox="1"/>
          <p:nvPr/>
        </p:nvSpPr>
        <p:spPr>
          <a:xfrm>
            <a:off x="5889399" y="2148822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Constructing</a:t>
            </a:r>
          </a:p>
          <a:p>
            <a:pPr algn="ctr"/>
            <a:r>
              <a:rPr kumimoji="1" lang="en-US" altLang="zh-CN" b="1" dirty="0" smtClean="0"/>
              <a:t>aspect </a:t>
            </a:r>
            <a:r>
              <a:rPr kumimoji="1" lang="en-US" altLang="zh-CN" b="1" dirty="0"/>
              <a:t>g</a:t>
            </a:r>
            <a:r>
              <a:rPr kumimoji="1" lang="en-US" altLang="zh-CN" b="1" dirty="0" smtClean="0"/>
              <a:t>raph</a:t>
            </a:r>
            <a:endParaRPr kumimoji="1" lang="zh-CN" altLang="en-US" b="1" i="1" dirty="0"/>
          </a:p>
        </p:txBody>
      </p:sp>
      <p:cxnSp>
        <p:nvCxnSpPr>
          <p:cNvPr id="43" name="直线箭头连接符 42"/>
          <p:cNvCxnSpPr>
            <a:stCxn id="14" idx="3"/>
          </p:cNvCxnSpPr>
          <p:nvPr/>
        </p:nvCxnSpPr>
        <p:spPr>
          <a:xfrm>
            <a:off x="3218150" y="2462487"/>
            <a:ext cx="2873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10028879" y="2047618"/>
            <a:ext cx="2071268" cy="801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10020910" y="2140251"/>
                <a:ext cx="21217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b="1" dirty="0" smtClean="0"/>
                  <a:t>Generating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𝑲</m:t>
                    </m:r>
                  </m:oMath>
                </a14:m>
                <a:endParaRPr kumimoji="1" lang="en-US" altLang="zh-CN" b="1" dirty="0" smtClean="0"/>
              </a:p>
              <a:p>
                <a:pPr algn="ctr"/>
                <a:r>
                  <a:rPr kumimoji="1" lang="en-US" altLang="zh-CN" b="1" dirty="0" smtClean="0"/>
                  <a:t>prominent aspects</a:t>
                </a:r>
                <a:endParaRPr kumimoji="1" lang="zh-CN" altLang="en-US" b="1" dirty="0"/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910" y="2140251"/>
                <a:ext cx="2121769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586" t="-4717" r="-201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/>
          <p:cNvSpPr txBox="1"/>
          <p:nvPr/>
        </p:nvSpPr>
        <p:spPr>
          <a:xfrm>
            <a:off x="221027" y="316146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smtClean="0"/>
              <a:t>input</a:t>
            </a:r>
            <a:endParaRPr kumimoji="1" lang="zh-CN" altLang="en-US" b="1" i="1" dirty="0"/>
          </a:p>
        </p:txBody>
      </p:sp>
      <p:sp>
        <p:nvSpPr>
          <p:cNvPr id="76" name="文本框 75"/>
          <p:cNvSpPr txBox="1"/>
          <p:nvPr/>
        </p:nvSpPr>
        <p:spPr>
          <a:xfrm>
            <a:off x="11171716" y="286582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 smtClean="0"/>
              <a:t>output</a:t>
            </a:r>
            <a:endParaRPr kumimoji="1" lang="zh-CN" altLang="en-US" b="1" i="1" dirty="0"/>
          </a:p>
        </p:txBody>
      </p:sp>
      <p:cxnSp>
        <p:nvCxnSpPr>
          <p:cNvPr id="102" name="直线箭头连接符 101"/>
          <p:cNvCxnSpPr/>
          <p:nvPr/>
        </p:nvCxnSpPr>
        <p:spPr>
          <a:xfrm>
            <a:off x="9540842" y="2462487"/>
            <a:ext cx="499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>
            <a:stCxn id="70" idx="2"/>
            <a:endCxn id="2" idx="0"/>
          </p:cNvCxnSpPr>
          <p:nvPr/>
        </p:nvCxnSpPr>
        <p:spPr>
          <a:xfrm>
            <a:off x="11064513" y="2849578"/>
            <a:ext cx="8301" cy="394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终止符 1"/>
          <p:cNvSpPr/>
          <p:nvPr/>
        </p:nvSpPr>
        <p:spPr>
          <a:xfrm>
            <a:off x="10100521" y="3244255"/>
            <a:ext cx="1944585" cy="760362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280585" y="3292038"/>
                <a:ext cx="15295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𝑲</m:t>
                    </m:r>
                  </m:oMath>
                </a14:m>
                <a:r>
                  <a:rPr kumimoji="1" lang="en-US" altLang="zh-CN" b="1" dirty="0" smtClean="0"/>
                  <a:t> prominent</a:t>
                </a:r>
              </a:p>
              <a:p>
                <a:pPr algn="ctr"/>
                <a:r>
                  <a:rPr kumimoji="1" lang="en-US" altLang="zh-CN" b="1" dirty="0" smtClean="0"/>
                  <a:t>aspects</a:t>
                </a:r>
                <a:endParaRPr kumimoji="1" lang="zh-CN" altLang="en-US" b="1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0585" y="3292038"/>
                <a:ext cx="1529586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4717" r="-3586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826995" y="3667422"/>
                <a:ext cx="23036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 smtClean="0"/>
                  <a:t>the number of expected prominent aspects: 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charset="0"/>
                      </a:rPr>
                      <m:t>𝑲</m:t>
                    </m:r>
                  </m:oMath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995" y="3667422"/>
                <a:ext cx="2303600" cy="861774"/>
              </a:xfrm>
              <a:prstGeom prst="rect">
                <a:avLst/>
              </a:prstGeom>
              <a:blipFill rotWithShape="0">
                <a:blip r:embed="rId4"/>
                <a:stretch>
                  <a:fillRect l="-1587" t="-2128" b="-7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/>
          <p:cNvSpPr/>
          <p:nvPr/>
        </p:nvSpPr>
        <p:spPr>
          <a:xfrm>
            <a:off x="1845128" y="3692869"/>
            <a:ext cx="2017243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cxnSp>
        <p:nvCxnSpPr>
          <p:cNvPr id="23" name="肘形连接符 22"/>
          <p:cNvCxnSpPr>
            <a:stCxn id="10" idx="0"/>
          </p:cNvCxnSpPr>
          <p:nvPr/>
        </p:nvCxnSpPr>
        <p:spPr>
          <a:xfrm rot="5400000" flipH="1" flipV="1">
            <a:off x="592995" y="2905202"/>
            <a:ext cx="1127307" cy="217912"/>
          </a:xfrm>
          <a:prstGeom prst="bentConnector3">
            <a:avLst>
              <a:gd name="adj1" fmla="val 1005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8" idx="0"/>
            <a:endCxn id="14" idx="2"/>
          </p:cNvCxnSpPr>
          <p:nvPr/>
        </p:nvCxnSpPr>
        <p:spPr>
          <a:xfrm rot="16200000" flipV="1">
            <a:off x="2134417" y="2973536"/>
            <a:ext cx="829403" cy="60926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47826" y="3173712"/>
            <a:ext cx="3914574" cy="155971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10020910" y="2920216"/>
            <a:ext cx="2121769" cy="117541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144898" y="2157667"/>
            <a:ext cx="220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/>
              <a:t>Aspect</a:t>
            </a:r>
            <a:r>
              <a:rPr kumimoji="1" lang="en-US" altLang="zh-CN" b="1" dirty="0"/>
              <a:t> </a:t>
            </a:r>
            <a:r>
              <a:rPr kumimoji="1" lang="en-US" altLang="zh-CN" b="1" dirty="0" smtClean="0"/>
              <a:t>Candidates </a:t>
            </a:r>
          </a:p>
          <a:p>
            <a:pPr algn="ctr"/>
            <a:r>
              <a:rPr kumimoji="1" lang="en-US" altLang="zh-CN" b="1" dirty="0" smtClean="0"/>
              <a:t>Extraction</a:t>
            </a:r>
            <a:endParaRPr kumimoji="1" lang="zh-CN" altLang="en-US" b="1" dirty="0"/>
          </a:p>
        </p:txBody>
      </p:sp>
      <p:sp>
        <p:nvSpPr>
          <p:cNvPr id="39" name="矩形 38"/>
          <p:cNvSpPr/>
          <p:nvPr/>
        </p:nvSpPr>
        <p:spPr>
          <a:xfrm>
            <a:off x="3500116" y="2066422"/>
            <a:ext cx="1754372" cy="8019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40" name="文本框 39"/>
          <p:cNvSpPr txBox="1"/>
          <p:nvPr/>
        </p:nvSpPr>
        <p:spPr>
          <a:xfrm>
            <a:off x="3554134" y="2153737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 smtClean="0"/>
              <a:t>Aggregating</a:t>
            </a:r>
          </a:p>
          <a:p>
            <a:pPr algn="ctr"/>
            <a:r>
              <a:rPr kumimoji="1" lang="en-US" altLang="zh-CN" b="1" dirty="0" smtClean="0"/>
              <a:t>aspect synsets</a:t>
            </a:r>
            <a:endParaRPr kumimoji="1" lang="zh-CN" altLang="en-US" b="1" i="1" dirty="0"/>
          </a:p>
        </p:txBody>
      </p:sp>
      <p:cxnSp>
        <p:nvCxnSpPr>
          <p:cNvPr id="44" name="直线箭头连接符 43"/>
          <p:cNvCxnSpPr/>
          <p:nvPr/>
        </p:nvCxnSpPr>
        <p:spPr>
          <a:xfrm>
            <a:off x="7525735" y="2471826"/>
            <a:ext cx="28730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1142664" y="1594559"/>
            <a:ext cx="4191655" cy="147419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241746" y="1575501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/>
              <a:t>a</a:t>
            </a:r>
            <a:r>
              <a:rPr kumimoji="1" lang="en-US" altLang="zh-CN" b="1" i="1" dirty="0" smtClean="0"/>
              <a:t>spect space construction</a:t>
            </a:r>
            <a:endParaRPr kumimoji="1" lang="zh-CN" altLang="en-US" b="1" i="1" dirty="0"/>
          </a:p>
        </p:txBody>
      </p:sp>
      <p:sp>
        <p:nvSpPr>
          <p:cNvPr id="59" name="圆角矩形 58"/>
          <p:cNvSpPr/>
          <p:nvPr/>
        </p:nvSpPr>
        <p:spPr>
          <a:xfrm>
            <a:off x="5579077" y="1575501"/>
            <a:ext cx="4316005" cy="252012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6754503" y="1594560"/>
            <a:ext cx="313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 smtClean="0"/>
              <a:t>aspect space </a:t>
            </a:r>
            <a:r>
              <a:rPr kumimoji="1" lang="en-US" altLang="zh-CN" b="1" i="1" dirty="0" smtClean="0"/>
              <a:t>segmentation</a:t>
            </a:r>
            <a:endParaRPr kumimoji="1" lang="zh-CN" altLang="en-US" b="1" i="1" dirty="0"/>
          </a:p>
        </p:txBody>
      </p:sp>
      <p:cxnSp>
        <p:nvCxnSpPr>
          <p:cNvPr id="66" name="直线箭头连接符 65"/>
          <p:cNvCxnSpPr>
            <a:stCxn id="20" idx="2"/>
            <a:endCxn id="70" idx="0"/>
          </p:cNvCxnSpPr>
          <p:nvPr/>
        </p:nvCxnSpPr>
        <p:spPr>
          <a:xfrm>
            <a:off x="8858865" y="997552"/>
            <a:ext cx="2205648" cy="105006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5010522" y="4273233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/>
              <a:t>a</a:t>
            </a:r>
            <a:r>
              <a:rPr kumimoji="1" lang="en-US" altLang="zh-CN" b="1" i="1" smtClean="0"/>
              <a:t>spect aggregation</a:t>
            </a:r>
            <a:endParaRPr kumimoji="1" lang="zh-CN" altLang="en-US" b="1" i="1" dirty="0"/>
          </a:p>
        </p:txBody>
      </p:sp>
      <p:cxnSp>
        <p:nvCxnSpPr>
          <p:cNvPr id="69" name="肘形连接符 68"/>
          <p:cNvCxnSpPr>
            <a:endCxn id="73" idx="1"/>
          </p:cNvCxnSpPr>
          <p:nvPr/>
        </p:nvCxnSpPr>
        <p:spPr>
          <a:xfrm rot="16200000" flipH="1">
            <a:off x="3996812" y="3444188"/>
            <a:ext cx="1370089" cy="65733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59" idx="2"/>
            <a:endCxn id="73" idx="3"/>
          </p:cNvCxnSpPr>
          <p:nvPr/>
        </p:nvCxnSpPr>
        <p:spPr>
          <a:xfrm rot="5400000">
            <a:off x="7296494" y="4017312"/>
            <a:ext cx="362271" cy="51890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圆角矩形 102"/>
          <p:cNvSpPr/>
          <p:nvPr/>
        </p:nvSpPr>
        <p:spPr>
          <a:xfrm>
            <a:off x="5036322" y="4266177"/>
            <a:ext cx="2157244" cy="40588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6" name="直线箭头连接符 55"/>
          <p:cNvCxnSpPr/>
          <p:nvPr/>
        </p:nvCxnSpPr>
        <p:spPr>
          <a:xfrm>
            <a:off x="5256888" y="2471826"/>
            <a:ext cx="49973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16" idx="3"/>
            <a:endCxn id="29" idx="2"/>
          </p:cNvCxnSpPr>
          <p:nvPr/>
        </p:nvCxnSpPr>
        <p:spPr>
          <a:xfrm flipV="1">
            <a:off x="8233226" y="2863466"/>
            <a:ext cx="437989" cy="65483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64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49</Words>
  <Application>Microsoft Macintosh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Cambria Math</vt:lpstr>
      <vt:lpstr>DengXian</vt:lpstr>
      <vt:lpstr>DengXian Light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60</cp:revision>
  <cp:lastPrinted>2018-10-15T09:34:39Z</cp:lastPrinted>
  <dcterms:created xsi:type="dcterms:W3CDTF">2018-06-30T03:07:43Z</dcterms:created>
  <dcterms:modified xsi:type="dcterms:W3CDTF">2018-10-15T09:37:39Z</dcterms:modified>
</cp:coreProperties>
</file>