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4" r:id="rId1"/>
  </p:sldMasterIdLst>
  <p:notesMasterIdLst>
    <p:notesMasterId r:id="rId18"/>
  </p:notesMasterIdLst>
  <p:sldIdLst>
    <p:sldId id="256" r:id="rId2"/>
    <p:sldId id="257" r:id="rId3"/>
    <p:sldId id="292" r:id="rId4"/>
    <p:sldId id="260" r:id="rId5"/>
    <p:sldId id="293" r:id="rId6"/>
    <p:sldId id="294" r:id="rId7"/>
    <p:sldId id="295" r:id="rId8"/>
    <p:sldId id="266" r:id="rId9"/>
    <p:sldId id="296" r:id="rId10"/>
    <p:sldId id="297" r:id="rId11"/>
    <p:sldId id="298" r:id="rId12"/>
    <p:sldId id="299" r:id="rId13"/>
    <p:sldId id="300" r:id="rId14"/>
    <p:sldId id="301" r:id="rId15"/>
    <p:sldId id="303" r:id="rId16"/>
    <p:sldId id="302" r:id="rId17"/>
  </p:sldIdLst>
  <p:sldSz cx="14171613" cy="55991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n Siyu" initials="RS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726B"/>
    <a:srgbClr val="ECC1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28"/>
    <p:restoredTop sz="95225" autoAdjust="0"/>
  </p:normalViewPr>
  <p:slideViewPr>
    <p:cSldViewPr snapToGrid="0">
      <p:cViewPr>
        <p:scale>
          <a:sx n="110" d="100"/>
          <a:sy n="110" d="100"/>
        </p:scale>
        <p:origin x="2096" y="1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9D2E13-63AA-4CB4-9408-AE7288BB1CFD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1143000"/>
            <a:ext cx="7810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EBDC58-319B-4A4A-85BF-3AAADE21DF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855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476250" y="1143000"/>
            <a:ext cx="78105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Hello everyone, My</a:t>
            </a:r>
            <a:r>
              <a:rPr lang="zh-CN" altLang="en-US" dirty="0"/>
              <a:t> </a:t>
            </a:r>
            <a:r>
              <a:rPr lang="en-US" altLang="zh-CN" dirty="0"/>
              <a:t>name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Siyu</a:t>
            </a:r>
            <a:r>
              <a:rPr lang="zh-CN" altLang="en-US" dirty="0"/>
              <a:t> </a:t>
            </a:r>
            <a:r>
              <a:rPr lang="en-US" altLang="zh-CN" dirty="0"/>
              <a:t>Ren,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am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Phd</a:t>
            </a:r>
            <a:r>
              <a:rPr lang="zh-CN" altLang="en-US" dirty="0"/>
              <a:t> </a:t>
            </a:r>
            <a:r>
              <a:rPr lang="en-US" altLang="zh-CN" dirty="0"/>
              <a:t>student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Shanghai</a:t>
            </a:r>
            <a:r>
              <a:rPr lang="zh-CN" altLang="en-US" dirty="0"/>
              <a:t> </a:t>
            </a:r>
            <a:r>
              <a:rPr lang="en-US" altLang="zh-CN" dirty="0"/>
              <a:t>Jiao</a:t>
            </a:r>
            <a:r>
              <a:rPr lang="zh-CN" altLang="en-US" dirty="0"/>
              <a:t> </a:t>
            </a:r>
            <a:r>
              <a:rPr lang="en-US" altLang="zh-CN" dirty="0"/>
              <a:t>Tong</a:t>
            </a:r>
            <a:r>
              <a:rPr lang="zh-CN" altLang="en-US" dirty="0"/>
              <a:t> </a:t>
            </a:r>
            <a:r>
              <a:rPr lang="en-US" altLang="zh-CN" dirty="0"/>
              <a:t>university,</a:t>
            </a:r>
            <a:r>
              <a:rPr lang="zh-CN" altLang="en-US" dirty="0"/>
              <a:t> </a:t>
            </a:r>
            <a:r>
              <a:rPr lang="en-US" altLang="zh-CN" dirty="0"/>
              <a:t>China.I</a:t>
            </a:r>
            <a:r>
              <a:rPr lang="zh-CN" altLang="en-US" dirty="0"/>
              <a:t> </a:t>
            </a:r>
            <a:r>
              <a:rPr lang="en-US" altLang="zh-CN" dirty="0"/>
              <a:t>am</a:t>
            </a:r>
            <a:r>
              <a:rPr lang="zh-CN" altLang="en-US" dirty="0"/>
              <a:t> </a:t>
            </a:r>
            <a:r>
              <a:rPr lang="en-US" altLang="zh-CN" dirty="0"/>
              <a:t>glad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share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r>
              <a:rPr lang="zh-CN" altLang="en-US" dirty="0"/>
              <a:t> </a:t>
            </a:r>
            <a:r>
              <a:rPr lang="en-US" altLang="zh-CN" dirty="0"/>
              <a:t>“leaner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faster:</a:t>
            </a:r>
            <a:r>
              <a:rPr lang="zh-CN" altLang="en-US" dirty="0"/>
              <a:t> </a:t>
            </a:r>
            <a:r>
              <a:rPr lang="en-US" altLang="zh-CN" dirty="0"/>
              <a:t>two-stage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compression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lightweight</a:t>
            </a:r>
            <a:r>
              <a:rPr lang="zh-CN" altLang="en-US" dirty="0"/>
              <a:t> </a:t>
            </a:r>
            <a:r>
              <a:rPr lang="en-US" altLang="zh-CN" dirty="0"/>
              <a:t>text-image</a:t>
            </a:r>
            <a:r>
              <a:rPr lang="zh-CN" altLang="en-US" dirty="0"/>
              <a:t> </a:t>
            </a:r>
            <a:r>
              <a:rPr lang="en-US" altLang="zh-CN" dirty="0"/>
              <a:t>retrieval”.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done</a:t>
            </a:r>
            <a:r>
              <a:rPr lang="zh-CN" altLang="en-US" dirty="0"/>
              <a:t> </a:t>
            </a:r>
            <a:r>
              <a:rPr lang="en-US" altLang="zh-CN" dirty="0"/>
              <a:t>under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supervision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my</a:t>
            </a:r>
            <a:r>
              <a:rPr lang="zh-CN" altLang="en-US" dirty="0"/>
              <a:t> </a:t>
            </a:r>
            <a:r>
              <a:rPr lang="en-US" altLang="zh-CN" dirty="0"/>
              <a:t>advisor</a:t>
            </a:r>
            <a:r>
              <a:rPr lang="zh-CN" altLang="en-US" dirty="0"/>
              <a:t> </a:t>
            </a:r>
            <a:r>
              <a:rPr lang="en-US" altLang="zh-CN" dirty="0"/>
              <a:t>Kenny</a:t>
            </a:r>
            <a:r>
              <a:rPr lang="zh-CN" altLang="en-US" dirty="0"/>
              <a:t> </a:t>
            </a:r>
            <a:r>
              <a:rPr lang="en-US" altLang="zh-CN" dirty="0"/>
              <a:t>Zhu.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EBDC58-319B-4A4A-85BF-3AAADE21DF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7873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476250" y="1143000"/>
            <a:ext cx="78105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Now</a:t>
            </a:r>
            <a:r>
              <a:rPr lang="zh-CN" altLang="en-US"/>
              <a:t> </a:t>
            </a:r>
            <a:r>
              <a:rPr lang="en-US" altLang="zh-CN" dirty="0"/>
              <a:t>let’s</a:t>
            </a:r>
            <a:r>
              <a:rPr lang="zh-CN" altLang="en-US"/>
              <a:t> </a:t>
            </a:r>
            <a:r>
              <a:rPr lang="en-US" altLang="zh-CN" dirty="0"/>
              <a:t>come</a:t>
            </a:r>
            <a:r>
              <a:rPr lang="zh-CN" altLang="en-US"/>
              <a:t> </a:t>
            </a:r>
            <a:r>
              <a:rPr lang="en-US" altLang="zh-CN" dirty="0"/>
              <a:t>to</a:t>
            </a:r>
            <a:r>
              <a:rPr lang="zh-CN" altLang="en-US"/>
              <a:t> </a:t>
            </a:r>
            <a:r>
              <a:rPr lang="en-US" altLang="zh-CN" dirty="0"/>
              <a:t>the</a:t>
            </a:r>
            <a:r>
              <a:rPr lang="zh-CN" altLang="en-US"/>
              <a:t> </a:t>
            </a:r>
            <a:r>
              <a:rPr lang="en-US" altLang="zh-CN" dirty="0"/>
              <a:t>experiment</a:t>
            </a:r>
            <a:r>
              <a:rPr lang="zh-CN" altLang="en-US"/>
              <a:t> </a:t>
            </a:r>
            <a:r>
              <a:rPr lang="en-US" altLang="zh-CN" dirty="0"/>
              <a:t>part.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EBDC58-319B-4A4A-85BF-3AAADE21DF7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349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476250" y="1143000"/>
            <a:ext cx="78105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perform</a:t>
            </a:r>
            <a:r>
              <a:rPr lang="zh-CN" altLang="en-US" dirty="0"/>
              <a:t> </a:t>
            </a:r>
            <a:r>
              <a:rPr lang="en-US" altLang="zh-CN" dirty="0"/>
              <a:t>stage-1</a:t>
            </a:r>
            <a:r>
              <a:rPr lang="zh-CN" altLang="en-US" dirty="0"/>
              <a:t> </a:t>
            </a:r>
            <a:r>
              <a:rPr lang="en-US" altLang="zh-CN" dirty="0"/>
              <a:t>distillation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Google</a:t>
            </a:r>
            <a:r>
              <a:rPr lang="zh-CN" altLang="en-US" dirty="0"/>
              <a:t> </a:t>
            </a:r>
            <a:r>
              <a:rPr lang="en-US" altLang="zh-CN" dirty="0"/>
              <a:t>Conceptual</a:t>
            </a:r>
            <a:r>
              <a:rPr lang="zh-CN" altLang="en-US" dirty="0"/>
              <a:t> </a:t>
            </a:r>
            <a:r>
              <a:rPr lang="en-US" altLang="zh-CN" dirty="0"/>
              <a:t>Caption</a:t>
            </a:r>
            <a:r>
              <a:rPr lang="zh-CN" altLang="en-US" dirty="0"/>
              <a:t> </a:t>
            </a:r>
            <a:r>
              <a:rPr lang="en-US" altLang="zh-CN" dirty="0"/>
              <a:t>dataset.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consists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million</a:t>
            </a:r>
            <a:r>
              <a:rPr lang="zh-CN" altLang="en-US" dirty="0"/>
              <a:t> </a:t>
            </a:r>
            <a:r>
              <a:rPr lang="en-US" altLang="zh-CN" dirty="0"/>
              <a:t>image-text</a:t>
            </a:r>
            <a:r>
              <a:rPr lang="zh-CN" altLang="en-US" dirty="0"/>
              <a:t> </a:t>
            </a:r>
            <a:r>
              <a:rPr lang="en-US" altLang="zh-CN" dirty="0"/>
              <a:t>pairs,</a:t>
            </a:r>
            <a:r>
              <a:rPr lang="zh-CN" altLang="en-US" dirty="0"/>
              <a:t> </a:t>
            </a:r>
            <a:r>
              <a:rPr lang="en-US" altLang="zh-CN" dirty="0"/>
              <a:t>however,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treat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reservoir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image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without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alignment</a:t>
            </a:r>
            <a:r>
              <a:rPr lang="zh-CN" altLang="en-US" dirty="0"/>
              <a:t> </a:t>
            </a:r>
            <a:r>
              <a:rPr lang="en-US" altLang="zh-CN" dirty="0"/>
              <a:t>information.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evaluate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compressed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MSCOCO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Flickr</a:t>
            </a:r>
            <a:r>
              <a:rPr lang="zh-CN" altLang="en-US" dirty="0"/>
              <a:t> </a:t>
            </a:r>
            <a:r>
              <a:rPr lang="en-US" altLang="zh-CN" dirty="0"/>
              <a:t>30K</a:t>
            </a:r>
            <a:r>
              <a:rPr lang="zh-CN" altLang="en-US" dirty="0"/>
              <a:t> </a:t>
            </a:r>
            <a:r>
              <a:rPr lang="en-US" altLang="zh-CN" dirty="0"/>
              <a:t>datasets,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commonly</a:t>
            </a:r>
            <a:r>
              <a:rPr lang="zh-CN" altLang="en-US" dirty="0"/>
              <a:t> </a:t>
            </a:r>
            <a:r>
              <a:rPr lang="en-US" altLang="zh-CN" dirty="0"/>
              <a:t>selected</a:t>
            </a:r>
            <a:r>
              <a:rPr lang="zh-CN" altLang="en-US" dirty="0"/>
              <a:t> </a:t>
            </a:r>
            <a:r>
              <a:rPr lang="en-US" altLang="zh-CN" dirty="0"/>
              <a:t>testbeds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cross-modal</a:t>
            </a:r>
            <a:r>
              <a:rPr lang="zh-CN" altLang="en-US" dirty="0"/>
              <a:t> </a:t>
            </a:r>
            <a:r>
              <a:rPr lang="en-US" altLang="zh-CN" dirty="0"/>
              <a:t>retrieval.</a:t>
            </a:r>
          </a:p>
          <a:p>
            <a:r>
              <a:rPr lang="en-US" altLang="zh-CN" dirty="0"/>
              <a:t>Rcall@K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adopted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evaluation</a:t>
            </a:r>
            <a:r>
              <a:rPr lang="zh-CN" altLang="en-US" dirty="0"/>
              <a:t> </a:t>
            </a:r>
            <a:r>
              <a:rPr lang="en-US" altLang="zh-CN" dirty="0"/>
              <a:t>metrics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retrieval</a:t>
            </a:r>
            <a:r>
              <a:rPr lang="zh-CN" altLang="en-US" dirty="0"/>
              <a:t> </a:t>
            </a:r>
            <a:r>
              <a:rPr lang="en-US" altLang="zh-CN" dirty="0"/>
              <a:t>accuracy,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report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Per</a:t>
            </a:r>
            <a:r>
              <a:rPr lang="zh-CN" altLang="en-US" dirty="0"/>
              <a:t> </a:t>
            </a:r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reflect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efficiency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throughput.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EBDC58-319B-4A4A-85BF-3AAADE21DF7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2690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476250" y="1143000"/>
            <a:ext cx="78105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teacher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aim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compress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largest</a:t>
            </a:r>
            <a:r>
              <a:rPr lang="zh-CN" altLang="en-US" dirty="0"/>
              <a:t> </a:t>
            </a:r>
            <a:r>
              <a:rPr lang="en-US" altLang="zh-CN" dirty="0"/>
              <a:t>open-sourced</a:t>
            </a:r>
            <a:r>
              <a:rPr lang="zh-CN" altLang="en-US" dirty="0"/>
              <a:t> </a:t>
            </a:r>
            <a:r>
              <a:rPr lang="en-US" altLang="zh-CN" dirty="0"/>
              <a:t>ViT-B/32</a:t>
            </a:r>
            <a:r>
              <a:rPr lang="zh-CN" altLang="en-US" dirty="0"/>
              <a:t> </a:t>
            </a:r>
            <a:r>
              <a:rPr lang="en-US" altLang="zh-CN" dirty="0"/>
              <a:t>CLIP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12-layer</a:t>
            </a:r>
            <a:r>
              <a:rPr lang="zh-CN" altLang="en-US" dirty="0"/>
              <a:t> </a:t>
            </a:r>
            <a:r>
              <a:rPr lang="en-US" altLang="zh-CN" dirty="0"/>
              <a:t>Vision</a:t>
            </a:r>
            <a:r>
              <a:rPr lang="zh-CN" altLang="en-US" dirty="0"/>
              <a:t> </a:t>
            </a:r>
            <a:r>
              <a:rPr lang="en-US" altLang="zh-CN" dirty="0"/>
              <a:t>Transformer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image</a:t>
            </a:r>
            <a:r>
              <a:rPr lang="zh-CN" altLang="en-US" dirty="0"/>
              <a:t> </a:t>
            </a:r>
            <a:r>
              <a:rPr lang="en-US" altLang="zh-CN" dirty="0"/>
              <a:t>encoder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12-layer</a:t>
            </a:r>
            <a:r>
              <a:rPr lang="zh-CN" altLang="en-US" dirty="0"/>
              <a:t> </a:t>
            </a:r>
            <a:r>
              <a:rPr lang="en-US" altLang="zh-CN" dirty="0"/>
              <a:t>Transformer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encoder.</a:t>
            </a:r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student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ViT-S/16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image</a:t>
            </a:r>
            <a:r>
              <a:rPr lang="zh-CN" altLang="en-US" dirty="0"/>
              <a:t> </a:t>
            </a:r>
            <a:r>
              <a:rPr lang="en-US" altLang="zh-CN" dirty="0"/>
              <a:t>encoder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6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layer</a:t>
            </a:r>
            <a:r>
              <a:rPr lang="zh-CN" altLang="en-US" dirty="0"/>
              <a:t> </a:t>
            </a:r>
            <a:r>
              <a:rPr lang="en-US" altLang="zh-CN" dirty="0"/>
              <a:t>Transformer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encoder.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below</a:t>
            </a:r>
            <a:r>
              <a:rPr lang="zh-CN" altLang="en-US" dirty="0"/>
              <a:t> </a:t>
            </a:r>
            <a:r>
              <a:rPr lang="en-US" altLang="zh-CN" dirty="0"/>
              <a:t>shows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disk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QPS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original</a:t>
            </a:r>
            <a:r>
              <a:rPr lang="zh-CN" altLang="en-US" dirty="0"/>
              <a:t> </a:t>
            </a:r>
            <a:r>
              <a:rPr lang="en-US" altLang="zh-CN" dirty="0"/>
              <a:t>CLIP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compressed</a:t>
            </a:r>
            <a:r>
              <a:rPr lang="zh-CN" altLang="en-US" dirty="0"/>
              <a:t> </a:t>
            </a:r>
            <a:r>
              <a:rPr lang="en-US" altLang="zh-CN" dirty="0"/>
              <a:t>one.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EBDC58-319B-4A4A-85BF-3AAADE21DF7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647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476250" y="1143000"/>
            <a:ext cx="78105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that,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evaluation</a:t>
            </a:r>
            <a:r>
              <a:rPr lang="zh-CN" altLang="en-US" dirty="0"/>
              <a:t> </a:t>
            </a:r>
            <a:r>
              <a:rPr lang="en-US" altLang="zh-CN" dirty="0"/>
              <a:t>metrics,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r>
              <a:rPr lang="zh-CN" altLang="en-US" dirty="0"/>
              <a:t> </a:t>
            </a:r>
            <a:r>
              <a:rPr lang="en-US" altLang="zh-CN" dirty="0"/>
              <a:t>compressed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proposed</a:t>
            </a:r>
            <a:r>
              <a:rPr lang="zh-CN" altLang="en-US" dirty="0"/>
              <a:t> </a:t>
            </a:r>
            <a:r>
              <a:rPr lang="en-US" altLang="zh-CN" dirty="0"/>
              <a:t>two-stage</a:t>
            </a:r>
            <a:r>
              <a:rPr lang="zh-CN" altLang="en-US" dirty="0"/>
              <a:t> </a:t>
            </a:r>
            <a:r>
              <a:rPr lang="en-US" altLang="zh-CN" dirty="0"/>
              <a:t>framework</a:t>
            </a:r>
            <a:r>
              <a:rPr lang="zh-CN" altLang="en-US" dirty="0"/>
              <a:t> </a:t>
            </a:r>
            <a:r>
              <a:rPr lang="en-US" altLang="zh-CN" dirty="0"/>
              <a:t>perform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par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fine-tuned</a:t>
            </a:r>
            <a:r>
              <a:rPr lang="zh-CN" altLang="en-US" dirty="0"/>
              <a:t> </a:t>
            </a:r>
            <a:r>
              <a:rPr lang="en-US" altLang="zh-CN" dirty="0"/>
              <a:t>teacher</a:t>
            </a:r>
            <a:r>
              <a:rPr lang="zh-CN" altLang="en-US" dirty="0"/>
              <a:t> </a:t>
            </a:r>
            <a:r>
              <a:rPr lang="en-US" altLang="zh-CN" dirty="0"/>
              <a:t>model.</a:t>
            </a:r>
          </a:p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found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capacity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encoder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limited</a:t>
            </a:r>
            <a:r>
              <a:rPr lang="zh-CN" altLang="en-US" dirty="0"/>
              <a:t> </a:t>
            </a:r>
            <a:r>
              <a:rPr lang="en-US" altLang="zh-CN" dirty="0"/>
              <a:t>effect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retrieval</a:t>
            </a:r>
            <a:r>
              <a:rPr lang="zh-CN" altLang="en-US" dirty="0"/>
              <a:t> </a:t>
            </a:r>
            <a:r>
              <a:rPr lang="en-US" altLang="zh-CN" dirty="0"/>
              <a:t>accuracy.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EBDC58-319B-4A4A-85BF-3AAADE21DF7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1879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476250" y="1143000"/>
            <a:ext cx="78105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</a:t>
            </a:r>
            <a:r>
              <a:rPr lang="zh-CN" altLang="en-US"/>
              <a:t> </a:t>
            </a:r>
            <a:r>
              <a:rPr lang="en-US" altLang="zh-CN" dirty="0"/>
              <a:t>also</a:t>
            </a:r>
            <a:r>
              <a:rPr lang="zh-CN" altLang="en-US"/>
              <a:t> </a:t>
            </a:r>
            <a:r>
              <a:rPr lang="en-US" altLang="zh-CN" dirty="0"/>
              <a:t>conducted</a:t>
            </a:r>
            <a:r>
              <a:rPr lang="zh-CN" altLang="en-US"/>
              <a:t> </a:t>
            </a:r>
            <a:r>
              <a:rPr lang="en-US" altLang="zh-CN" dirty="0"/>
              <a:t>extensive</a:t>
            </a:r>
            <a:r>
              <a:rPr lang="zh-CN" altLang="en-US"/>
              <a:t> </a:t>
            </a:r>
            <a:r>
              <a:rPr lang="en-US" altLang="zh-CN" dirty="0"/>
              <a:t>ablation</a:t>
            </a:r>
            <a:r>
              <a:rPr lang="zh-CN" altLang="en-US"/>
              <a:t> </a:t>
            </a:r>
            <a:r>
              <a:rPr lang="en-US" altLang="zh-CN" dirty="0"/>
              <a:t>study</a:t>
            </a:r>
            <a:r>
              <a:rPr lang="zh-CN" altLang="en-US"/>
              <a:t> </a:t>
            </a:r>
            <a:r>
              <a:rPr lang="en-US" altLang="zh-CN" dirty="0"/>
              <a:t>to</a:t>
            </a:r>
            <a:r>
              <a:rPr lang="zh-CN" altLang="en-US"/>
              <a:t> </a:t>
            </a:r>
            <a:r>
              <a:rPr lang="en-US" altLang="zh-CN" dirty="0"/>
              <a:t>examine</a:t>
            </a:r>
            <a:r>
              <a:rPr lang="zh-CN" altLang="en-US"/>
              <a:t> </a:t>
            </a:r>
            <a:r>
              <a:rPr lang="en-US" altLang="zh-CN" dirty="0"/>
              <a:t>the</a:t>
            </a:r>
            <a:r>
              <a:rPr lang="zh-CN" altLang="en-US"/>
              <a:t> </a:t>
            </a:r>
            <a:r>
              <a:rPr lang="en-US" altLang="zh-CN" dirty="0"/>
              <a:t>impact</a:t>
            </a:r>
            <a:r>
              <a:rPr lang="zh-CN" altLang="en-US"/>
              <a:t> </a:t>
            </a:r>
            <a:r>
              <a:rPr lang="en-US" altLang="zh-CN" dirty="0"/>
              <a:t>of</a:t>
            </a:r>
            <a:r>
              <a:rPr lang="zh-CN" altLang="en-US"/>
              <a:t> </a:t>
            </a:r>
            <a:r>
              <a:rPr lang="en-US" altLang="zh-CN" dirty="0"/>
              <a:t>each</a:t>
            </a:r>
            <a:r>
              <a:rPr lang="zh-CN" altLang="en-US"/>
              <a:t> </a:t>
            </a:r>
            <a:r>
              <a:rPr lang="en-US" altLang="zh-CN" dirty="0"/>
              <a:t>element</a:t>
            </a:r>
            <a:r>
              <a:rPr lang="zh-CN" altLang="en-US"/>
              <a:t> </a:t>
            </a:r>
            <a:r>
              <a:rPr lang="en-US" altLang="zh-CN" dirty="0"/>
              <a:t>in</a:t>
            </a:r>
            <a:r>
              <a:rPr lang="zh-CN" altLang="en-US"/>
              <a:t> </a:t>
            </a:r>
            <a:r>
              <a:rPr lang="en-US" altLang="zh-CN" dirty="0"/>
              <a:t>our</a:t>
            </a:r>
            <a:r>
              <a:rPr lang="zh-CN" altLang="en-US"/>
              <a:t> </a:t>
            </a:r>
            <a:r>
              <a:rPr lang="en-US" altLang="zh-CN" dirty="0"/>
              <a:t>proposed</a:t>
            </a:r>
            <a:r>
              <a:rPr lang="zh-CN" altLang="en-US"/>
              <a:t> </a:t>
            </a:r>
            <a:r>
              <a:rPr lang="en-US" altLang="zh-CN" dirty="0"/>
              <a:t>framework.</a:t>
            </a:r>
          </a:p>
          <a:p>
            <a:r>
              <a:rPr lang="en-US" altLang="zh-CN" dirty="0"/>
              <a:t>We</a:t>
            </a:r>
            <a:r>
              <a:rPr lang="zh-CN" altLang="en-US"/>
              <a:t> </a:t>
            </a:r>
            <a:r>
              <a:rPr lang="en-US" altLang="zh-CN" dirty="0"/>
              <a:t>make</a:t>
            </a:r>
            <a:r>
              <a:rPr lang="zh-CN" altLang="en-US"/>
              <a:t> </a:t>
            </a:r>
            <a:r>
              <a:rPr lang="en-US" altLang="zh-CN" dirty="0"/>
              <a:t>the</a:t>
            </a:r>
            <a:r>
              <a:rPr lang="zh-CN" altLang="en-US"/>
              <a:t> </a:t>
            </a:r>
            <a:r>
              <a:rPr lang="en-US" altLang="zh-CN" dirty="0"/>
              <a:t>following</a:t>
            </a:r>
            <a:r>
              <a:rPr lang="zh-CN" altLang="en-US"/>
              <a:t> </a:t>
            </a:r>
            <a:r>
              <a:rPr lang="en-US" altLang="zh-CN" dirty="0"/>
              <a:t>observations:</a:t>
            </a:r>
          </a:p>
          <a:p>
            <a:pPr marL="228600" indent="-228600">
              <a:buAutoNum type="arabicParenBoth"/>
            </a:pPr>
            <a:r>
              <a:rPr lang="en-US" altLang="zh-CN" dirty="0"/>
              <a:t>The</a:t>
            </a:r>
            <a:r>
              <a:rPr lang="zh-CN" altLang="en-US"/>
              <a:t> </a:t>
            </a:r>
            <a:r>
              <a:rPr lang="en-US" altLang="zh-CN" dirty="0"/>
              <a:t>sequential</a:t>
            </a:r>
            <a:r>
              <a:rPr lang="zh-CN" altLang="en-US"/>
              <a:t> </a:t>
            </a:r>
            <a:r>
              <a:rPr lang="en-US" altLang="zh-CN" dirty="0"/>
              <a:t>fine-tuning</a:t>
            </a:r>
            <a:r>
              <a:rPr lang="zh-CN" altLang="en-US"/>
              <a:t> </a:t>
            </a:r>
            <a:r>
              <a:rPr lang="en-US" altLang="zh-CN" dirty="0"/>
              <a:t>strategy</a:t>
            </a:r>
            <a:r>
              <a:rPr lang="zh-CN" altLang="en-US"/>
              <a:t> </a:t>
            </a:r>
            <a:r>
              <a:rPr lang="en-US" altLang="zh-CN" dirty="0"/>
              <a:t>makes</a:t>
            </a:r>
            <a:r>
              <a:rPr lang="zh-CN" altLang="en-US"/>
              <a:t> </a:t>
            </a:r>
            <a:r>
              <a:rPr lang="en-US" altLang="zh-CN" dirty="0"/>
              <a:t>fine-tuning</a:t>
            </a:r>
            <a:r>
              <a:rPr lang="zh-CN" altLang="en-US"/>
              <a:t> </a:t>
            </a:r>
            <a:r>
              <a:rPr lang="en-US" altLang="zh-CN" dirty="0"/>
              <a:t>stable</a:t>
            </a:r>
            <a:r>
              <a:rPr lang="zh-CN" altLang="en-US"/>
              <a:t> </a:t>
            </a:r>
            <a:r>
              <a:rPr lang="en-US" altLang="zh-CN" dirty="0"/>
              <a:t>and</a:t>
            </a:r>
            <a:r>
              <a:rPr lang="zh-CN" altLang="en-US"/>
              <a:t> </a:t>
            </a:r>
            <a:r>
              <a:rPr lang="en-US" altLang="zh-CN" dirty="0"/>
              <a:t>is</a:t>
            </a:r>
            <a:r>
              <a:rPr lang="zh-CN" altLang="en-US"/>
              <a:t> </a:t>
            </a:r>
            <a:r>
              <a:rPr lang="en-US" altLang="zh-CN" dirty="0"/>
              <a:t>essential</a:t>
            </a:r>
            <a:r>
              <a:rPr lang="zh-CN" altLang="en-US"/>
              <a:t> </a:t>
            </a:r>
            <a:r>
              <a:rPr lang="en-US" altLang="zh-CN" dirty="0"/>
              <a:t>for</a:t>
            </a:r>
            <a:r>
              <a:rPr lang="zh-CN" altLang="en-US"/>
              <a:t> </a:t>
            </a:r>
            <a:r>
              <a:rPr lang="en-US" altLang="zh-CN" dirty="0"/>
              <a:t>convergence.</a:t>
            </a:r>
          </a:p>
          <a:p>
            <a:pPr marL="228600" indent="-228600">
              <a:buAutoNum type="arabicParenBoth"/>
            </a:pPr>
            <a:r>
              <a:rPr lang="en-US" altLang="zh-CN" dirty="0"/>
              <a:t>Both</a:t>
            </a:r>
            <a:r>
              <a:rPr lang="zh-CN" altLang="en-US"/>
              <a:t> </a:t>
            </a:r>
            <a:r>
              <a:rPr lang="en-US" altLang="zh-CN" dirty="0"/>
              <a:t>knowledge</a:t>
            </a:r>
            <a:r>
              <a:rPr lang="zh-CN" altLang="en-US"/>
              <a:t> </a:t>
            </a:r>
            <a:r>
              <a:rPr lang="en-US" altLang="zh-CN" dirty="0"/>
              <a:t>distillation</a:t>
            </a:r>
            <a:r>
              <a:rPr lang="zh-CN" altLang="en-US"/>
              <a:t> </a:t>
            </a:r>
            <a:r>
              <a:rPr lang="en-US" altLang="zh-CN" dirty="0"/>
              <a:t>and</a:t>
            </a:r>
            <a:r>
              <a:rPr lang="zh-CN" altLang="en-US"/>
              <a:t> </a:t>
            </a:r>
            <a:r>
              <a:rPr lang="en-US" altLang="zh-CN" dirty="0"/>
              <a:t>hard</a:t>
            </a:r>
            <a:r>
              <a:rPr lang="zh-CN" altLang="en-US"/>
              <a:t> </a:t>
            </a:r>
            <a:r>
              <a:rPr lang="en-US" altLang="zh-CN" dirty="0"/>
              <a:t>negative</a:t>
            </a:r>
            <a:r>
              <a:rPr lang="zh-CN" altLang="en-US"/>
              <a:t> </a:t>
            </a:r>
            <a:r>
              <a:rPr lang="en-US" altLang="zh-CN" dirty="0"/>
              <a:t>mining</a:t>
            </a:r>
            <a:r>
              <a:rPr lang="zh-CN" altLang="en-US"/>
              <a:t> </a:t>
            </a:r>
            <a:r>
              <a:rPr lang="en-US" altLang="zh-CN" dirty="0"/>
              <a:t>improve</a:t>
            </a:r>
            <a:r>
              <a:rPr lang="zh-CN" altLang="en-US"/>
              <a:t> </a:t>
            </a:r>
            <a:r>
              <a:rPr lang="en-US" altLang="zh-CN" dirty="0"/>
              <a:t>retrieval</a:t>
            </a:r>
            <a:r>
              <a:rPr lang="zh-CN" altLang="en-US"/>
              <a:t> </a:t>
            </a:r>
            <a:r>
              <a:rPr lang="en-US" altLang="zh-CN" dirty="0"/>
              <a:t>accuracy</a:t>
            </a:r>
            <a:r>
              <a:rPr lang="zh-CN" altLang="en-US"/>
              <a:t> </a:t>
            </a:r>
            <a:r>
              <a:rPr lang="en-US" altLang="zh-CN" dirty="0"/>
              <a:t>and</a:t>
            </a:r>
            <a:r>
              <a:rPr lang="zh-CN" altLang="en-US"/>
              <a:t> </a:t>
            </a:r>
            <a:r>
              <a:rPr lang="en-US" altLang="zh-CN" dirty="0"/>
              <a:t>are</a:t>
            </a:r>
            <a:r>
              <a:rPr lang="zh-CN" altLang="en-US"/>
              <a:t> </a:t>
            </a:r>
            <a:r>
              <a:rPr lang="en-US" altLang="zh-CN" dirty="0"/>
              <a:t>complementary</a:t>
            </a:r>
            <a:r>
              <a:rPr lang="zh-CN" altLang="en-US"/>
              <a:t> </a:t>
            </a:r>
            <a:r>
              <a:rPr lang="en-US" altLang="zh-CN" dirty="0"/>
              <a:t>to</a:t>
            </a:r>
            <a:r>
              <a:rPr lang="zh-CN" altLang="en-US"/>
              <a:t> </a:t>
            </a:r>
            <a:r>
              <a:rPr lang="en-US" altLang="zh-CN" dirty="0"/>
              <a:t>each</a:t>
            </a:r>
            <a:r>
              <a:rPr lang="zh-CN" altLang="en-US"/>
              <a:t> </a:t>
            </a:r>
            <a:r>
              <a:rPr lang="en-US" altLang="zh-CN" dirty="0"/>
              <a:t>other.</a:t>
            </a:r>
          </a:p>
          <a:p>
            <a:pPr marL="228600" indent="-228600">
              <a:buAutoNum type="arabicParenBoth"/>
            </a:pPr>
            <a:r>
              <a:rPr lang="en-US" altLang="zh-CN" dirty="0"/>
              <a:t>Intra-modal</a:t>
            </a:r>
            <a:r>
              <a:rPr lang="zh-CN" altLang="en-US"/>
              <a:t> </a:t>
            </a:r>
            <a:r>
              <a:rPr lang="en-US" altLang="zh-CN" dirty="0"/>
              <a:t>contrastive</a:t>
            </a:r>
            <a:r>
              <a:rPr lang="zh-CN" altLang="en-US"/>
              <a:t> </a:t>
            </a:r>
            <a:r>
              <a:rPr lang="en-US" altLang="zh-CN" dirty="0"/>
              <a:t>distillation</a:t>
            </a:r>
            <a:r>
              <a:rPr lang="zh-CN" altLang="en-US"/>
              <a:t> </a:t>
            </a:r>
            <a:r>
              <a:rPr lang="en-US" altLang="zh-CN" dirty="0"/>
              <a:t>helps</a:t>
            </a:r>
            <a:r>
              <a:rPr lang="zh-CN" altLang="en-US"/>
              <a:t> </a:t>
            </a:r>
            <a:r>
              <a:rPr lang="en-US" altLang="zh-CN" dirty="0"/>
              <a:t>when</a:t>
            </a:r>
            <a:r>
              <a:rPr lang="zh-CN" altLang="en-US"/>
              <a:t> </a:t>
            </a:r>
            <a:r>
              <a:rPr lang="en-US" altLang="zh-CN" dirty="0"/>
              <a:t>image-text</a:t>
            </a:r>
            <a:r>
              <a:rPr lang="zh-CN" altLang="en-US"/>
              <a:t> </a:t>
            </a:r>
            <a:r>
              <a:rPr lang="en-US" altLang="zh-CN" dirty="0"/>
              <a:t>pairs</a:t>
            </a:r>
            <a:r>
              <a:rPr lang="zh-CN" altLang="en-US"/>
              <a:t> </a:t>
            </a:r>
            <a:r>
              <a:rPr lang="en-US" altLang="zh-CN" dirty="0"/>
              <a:t>are</a:t>
            </a:r>
            <a:r>
              <a:rPr lang="zh-CN" altLang="en-US"/>
              <a:t> </a:t>
            </a:r>
            <a:r>
              <a:rPr lang="en-US" altLang="zh-CN" dirty="0"/>
              <a:t>noisy,</a:t>
            </a:r>
            <a:r>
              <a:rPr lang="zh-CN" altLang="en-US"/>
              <a:t> </a:t>
            </a:r>
            <a:r>
              <a:rPr lang="en-US" altLang="zh-CN" dirty="0"/>
              <a:t>showing</a:t>
            </a:r>
            <a:r>
              <a:rPr lang="zh-CN" altLang="en-US"/>
              <a:t> </a:t>
            </a:r>
            <a:r>
              <a:rPr lang="en-US" altLang="zh-CN" dirty="0"/>
              <a:t>the</a:t>
            </a:r>
            <a:r>
              <a:rPr lang="zh-CN" altLang="en-US"/>
              <a:t> </a:t>
            </a:r>
            <a:r>
              <a:rPr lang="en-US" altLang="zh-CN" dirty="0"/>
              <a:t>advantage</a:t>
            </a:r>
            <a:r>
              <a:rPr lang="zh-CN" altLang="en-US"/>
              <a:t> </a:t>
            </a:r>
            <a:r>
              <a:rPr lang="en-US" altLang="zh-CN" dirty="0"/>
              <a:t>over</a:t>
            </a:r>
            <a:r>
              <a:rPr lang="zh-CN" altLang="en-US"/>
              <a:t> </a:t>
            </a:r>
            <a:r>
              <a:rPr lang="en-US" altLang="zh-CN" dirty="0"/>
              <a:t>inter-modal</a:t>
            </a:r>
            <a:r>
              <a:rPr lang="zh-CN" altLang="en-US"/>
              <a:t> </a:t>
            </a:r>
            <a:r>
              <a:rPr lang="en-US" altLang="zh-CN" dirty="0"/>
              <a:t>InfoNCE</a:t>
            </a:r>
            <a:r>
              <a:rPr lang="zh-CN" altLang="en-US"/>
              <a:t> </a:t>
            </a:r>
            <a:r>
              <a:rPr lang="en-US" altLang="zh-CN" dirty="0"/>
              <a:t>loss.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EBDC58-319B-4A4A-85BF-3AAADE21DF7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4068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476250" y="1143000"/>
            <a:ext cx="78105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conclusion,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propose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two-stage</a:t>
            </a:r>
            <a:r>
              <a:rPr lang="zh-CN" altLang="en-US" dirty="0"/>
              <a:t> </a:t>
            </a:r>
            <a:r>
              <a:rPr lang="en-US" altLang="zh-CN" dirty="0"/>
              <a:t>compression</a:t>
            </a:r>
            <a:r>
              <a:rPr lang="zh-CN" altLang="en-US" dirty="0"/>
              <a:t> </a:t>
            </a:r>
            <a:r>
              <a:rPr lang="en-US" altLang="zh-CN" dirty="0"/>
              <a:t>framework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lightweight</a:t>
            </a:r>
            <a:r>
              <a:rPr lang="zh-CN" altLang="en-US" dirty="0"/>
              <a:t> </a:t>
            </a:r>
            <a:r>
              <a:rPr lang="en-US" altLang="zh-CN" dirty="0"/>
              <a:t>text-to-image</a:t>
            </a:r>
            <a:r>
              <a:rPr lang="zh-CN" altLang="en-US" dirty="0"/>
              <a:t> </a:t>
            </a:r>
            <a:r>
              <a:rPr lang="en-US" altLang="zh-CN" dirty="0"/>
              <a:t>retrieval.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compressed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achieves</a:t>
            </a:r>
            <a:r>
              <a:rPr lang="zh-CN" altLang="en-US" dirty="0"/>
              <a:t> </a:t>
            </a:r>
            <a:r>
              <a:rPr lang="en-US" altLang="zh-CN" dirty="0"/>
              <a:t>comparable</a:t>
            </a:r>
            <a:r>
              <a:rPr lang="zh-CN" altLang="en-US" dirty="0"/>
              <a:t> </a:t>
            </a:r>
            <a:r>
              <a:rPr lang="en-US" altLang="zh-CN" dirty="0"/>
              <a:t>retrieval</a:t>
            </a:r>
            <a:r>
              <a:rPr lang="zh-CN" altLang="en-US" dirty="0"/>
              <a:t> </a:t>
            </a:r>
            <a:r>
              <a:rPr lang="en-US" altLang="zh-CN" dirty="0"/>
              <a:t>accuracy</a:t>
            </a:r>
            <a:r>
              <a:rPr lang="zh-CN" altLang="en-US" dirty="0"/>
              <a:t> </a:t>
            </a:r>
            <a:r>
              <a:rPr lang="en-US" altLang="zh-CN" dirty="0"/>
              <a:t>while</a:t>
            </a:r>
            <a:r>
              <a:rPr lang="zh-CN" altLang="en-US" dirty="0"/>
              <a:t> </a:t>
            </a:r>
            <a:r>
              <a:rPr lang="en-US" altLang="zh-CN" dirty="0"/>
              <a:t>being</a:t>
            </a:r>
            <a:r>
              <a:rPr lang="zh-CN" altLang="en-US" dirty="0"/>
              <a:t> </a:t>
            </a:r>
            <a:r>
              <a:rPr lang="en-US" altLang="zh-CN" dirty="0"/>
              <a:t>2.6x</a:t>
            </a:r>
            <a:r>
              <a:rPr lang="zh-CN" altLang="en-US" dirty="0"/>
              <a:t> </a:t>
            </a:r>
            <a:r>
              <a:rPr lang="en-US" altLang="zh-CN" dirty="0"/>
              <a:t>smaller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~3.0x</a:t>
            </a:r>
            <a:r>
              <a:rPr lang="zh-CN" altLang="en-US" dirty="0"/>
              <a:t> </a:t>
            </a:r>
            <a:r>
              <a:rPr lang="en-US" altLang="zh-CN" dirty="0"/>
              <a:t>faster.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open-source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mobile</a:t>
            </a:r>
            <a:r>
              <a:rPr lang="zh-CN" altLang="en-US" dirty="0"/>
              <a:t> </a:t>
            </a:r>
            <a:r>
              <a:rPr lang="en-US" altLang="zh-CN" dirty="0"/>
              <a:t>photo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r>
              <a:rPr lang="zh-CN" altLang="en-US" dirty="0"/>
              <a:t> </a:t>
            </a:r>
            <a:r>
              <a:rPr lang="en-US" altLang="zh-CN" dirty="0"/>
              <a:t>applications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Android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iOS</a:t>
            </a:r>
            <a:r>
              <a:rPr lang="zh-CN" altLang="en-US" dirty="0"/>
              <a:t> </a:t>
            </a:r>
            <a:r>
              <a:rPr lang="en-US" altLang="zh-CN" dirty="0"/>
              <a:t>platform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u="sng" dirty="0"/>
              <a:t>https://github.com/DRSY/MoTIS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EBDC58-319B-4A4A-85BF-3AAADE21DF7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2079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476250" y="1143000"/>
            <a:ext cx="78105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And</a:t>
            </a:r>
            <a:r>
              <a:rPr kumimoji="1" lang="zh-CN" altLang="en-US"/>
              <a:t> </a:t>
            </a:r>
            <a:r>
              <a:rPr kumimoji="1" lang="en-US" altLang="zh-CN" dirty="0"/>
              <a:t>that’s</a:t>
            </a:r>
            <a:r>
              <a:rPr kumimoji="1" lang="zh-CN" altLang="en-US"/>
              <a:t> </a:t>
            </a:r>
            <a:r>
              <a:rPr kumimoji="1" lang="en-US" altLang="zh-CN" dirty="0"/>
              <a:t>all</a:t>
            </a:r>
            <a:r>
              <a:rPr kumimoji="1" lang="zh-CN" altLang="en-US"/>
              <a:t> </a:t>
            </a:r>
            <a:r>
              <a:rPr kumimoji="1" lang="en-US" altLang="zh-CN" dirty="0"/>
              <a:t>for</a:t>
            </a:r>
            <a:r>
              <a:rPr kumimoji="1" lang="zh-CN" altLang="en-US"/>
              <a:t> </a:t>
            </a:r>
            <a:r>
              <a:rPr kumimoji="1" lang="en-US" altLang="zh-CN" dirty="0"/>
              <a:t>my</a:t>
            </a:r>
            <a:r>
              <a:rPr kumimoji="1" lang="zh-CN" altLang="en-US"/>
              <a:t> </a:t>
            </a:r>
            <a:r>
              <a:rPr kumimoji="1" lang="en-US" altLang="zh-CN" dirty="0"/>
              <a:t>presentation,</a:t>
            </a:r>
            <a:r>
              <a:rPr kumimoji="1" lang="zh-CN" altLang="en-US"/>
              <a:t> </a:t>
            </a:r>
            <a:r>
              <a:rPr kumimoji="1" lang="en-US" altLang="zh-CN" dirty="0"/>
              <a:t>thanks</a:t>
            </a:r>
            <a:r>
              <a:rPr kumimoji="1" lang="zh-CN" altLang="en-US"/>
              <a:t> </a:t>
            </a:r>
            <a:r>
              <a:rPr kumimoji="1" lang="en-US" altLang="zh-CN" dirty="0"/>
              <a:t>for</a:t>
            </a:r>
            <a:r>
              <a:rPr kumimoji="1" lang="zh-CN" altLang="en-US"/>
              <a:t> </a:t>
            </a:r>
            <a:r>
              <a:rPr kumimoji="1" lang="en-US" altLang="zh-CN" dirty="0"/>
              <a:t>watching!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EBDC58-319B-4A4A-85BF-3AAADE21DF7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732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476250" y="1143000"/>
            <a:ext cx="78105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My presentation will be divided into 4 parts, starting with the</a:t>
            </a:r>
            <a:r>
              <a:rPr lang="zh-CN" altLang="en-US" dirty="0"/>
              <a:t> </a:t>
            </a:r>
            <a:r>
              <a:rPr lang="en-US" altLang="zh-CN" dirty="0"/>
              <a:t>background of text-image</a:t>
            </a:r>
            <a:r>
              <a:rPr lang="zh-CN" altLang="en-US" dirty="0"/>
              <a:t> </a:t>
            </a:r>
            <a:r>
              <a:rPr lang="en-US" altLang="zh-CN" dirty="0"/>
              <a:t>retrieval</a:t>
            </a:r>
            <a:r>
              <a:rPr lang="zh-CN" altLang="en-US" dirty="0"/>
              <a:t> </a:t>
            </a:r>
            <a:r>
              <a:rPr lang="en-US" altLang="zh-CN" dirty="0"/>
              <a:t>task</a:t>
            </a:r>
            <a:r>
              <a:rPr lang="zh-CN" altLang="en-US" dirty="0"/>
              <a:t> </a:t>
            </a:r>
            <a:r>
              <a:rPr lang="en-US" altLang="zh-CN" dirty="0"/>
              <a:t>itself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well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its</a:t>
            </a:r>
            <a:r>
              <a:rPr lang="zh-CN" altLang="en-US" dirty="0"/>
              <a:t> </a:t>
            </a:r>
            <a:r>
              <a:rPr lang="en-US" altLang="zh-CN" dirty="0"/>
              <a:t>practical</a:t>
            </a:r>
            <a:r>
              <a:rPr lang="zh-CN" altLang="en-US" dirty="0"/>
              <a:t> </a:t>
            </a:r>
            <a:r>
              <a:rPr lang="en-US" altLang="zh-CN" dirty="0"/>
              <a:t>application. And then I will elaborate on our proposed two-stage</a:t>
            </a:r>
            <a:r>
              <a:rPr lang="zh-CN" altLang="en-US" dirty="0"/>
              <a:t> </a:t>
            </a:r>
            <a:r>
              <a:rPr lang="en-US" altLang="zh-CN" dirty="0"/>
              <a:t>compression framework for enabling</a:t>
            </a:r>
            <a:r>
              <a:rPr lang="zh-CN" altLang="en-US" dirty="0"/>
              <a:t> </a:t>
            </a:r>
            <a:r>
              <a:rPr lang="en-US" altLang="zh-CN" dirty="0"/>
              <a:t>faster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lightweight</a:t>
            </a:r>
            <a:r>
              <a:rPr lang="zh-CN" altLang="en-US" dirty="0"/>
              <a:t> </a:t>
            </a:r>
            <a:r>
              <a:rPr lang="en-US" altLang="zh-CN" dirty="0"/>
              <a:t>text-image</a:t>
            </a:r>
            <a:r>
              <a:rPr lang="zh-CN" altLang="en-US" dirty="0"/>
              <a:t> </a:t>
            </a:r>
            <a:r>
              <a:rPr lang="en-US" altLang="zh-CN" dirty="0"/>
              <a:t>retrieval.</a:t>
            </a:r>
            <a:r>
              <a:rPr lang="zh-CN" altLang="en-US" dirty="0"/>
              <a:t> </a:t>
            </a:r>
            <a:r>
              <a:rPr lang="en-US" altLang="zh-CN" dirty="0"/>
              <a:t>Next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introduce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experiment</a:t>
            </a:r>
            <a:r>
              <a:rPr lang="zh-CN" altLang="en-US" dirty="0"/>
              <a:t> </a:t>
            </a:r>
            <a:r>
              <a:rPr lang="en-US" altLang="zh-CN" dirty="0"/>
              <a:t>section,</a:t>
            </a:r>
            <a:r>
              <a:rPr lang="zh-CN" altLang="en-US" dirty="0"/>
              <a:t>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benchmark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framework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terms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retrieval</a:t>
            </a:r>
            <a:r>
              <a:rPr lang="zh-CN" altLang="en-US" dirty="0"/>
              <a:t> </a:t>
            </a:r>
            <a:r>
              <a:rPr lang="en-US" altLang="zh-CN" dirty="0"/>
              <a:t>accuracy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efficiency.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EBDC58-319B-4A4A-85BF-3AAADE21DF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991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476250" y="1143000"/>
            <a:ext cx="78105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First,</a:t>
            </a:r>
            <a:r>
              <a:rPr lang="zh-CN" altLang="en-US"/>
              <a:t> </a:t>
            </a:r>
            <a:r>
              <a:rPr lang="en-US" altLang="zh-CN" dirty="0"/>
              <a:t>I</a:t>
            </a:r>
            <a:r>
              <a:rPr lang="zh-CN" altLang="en-US"/>
              <a:t> </a:t>
            </a:r>
            <a:r>
              <a:rPr lang="en-US" altLang="zh-CN" dirty="0"/>
              <a:t>will</a:t>
            </a:r>
            <a:r>
              <a:rPr lang="zh-CN" altLang="en-US"/>
              <a:t> </a:t>
            </a:r>
            <a:r>
              <a:rPr lang="en-US" altLang="zh-CN" dirty="0"/>
              <a:t>briefly</a:t>
            </a:r>
            <a:r>
              <a:rPr lang="zh-CN" altLang="en-US"/>
              <a:t> </a:t>
            </a:r>
            <a:r>
              <a:rPr lang="en-US" altLang="zh-CN" dirty="0"/>
              <a:t>introduce</a:t>
            </a:r>
            <a:r>
              <a:rPr lang="zh-CN" altLang="en-US"/>
              <a:t> </a:t>
            </a:r>
            <a:r>
              <a:rPr lang="en-US" altLang="zh-CN" dirty="0"/>
              <a:t>what</a:t>
            </a:r>
            <a:r>
              <a:rPr lang="zh-CN" altLang="en-US"/>
              <a:t> </a:t>
            </a:r>
            <a:r>
              <a:rPr lang="en-US" altLang="zh-CN" dirty="0"/>
              <a:t>is</a:t>
            </a:r>
            <a:r>
              <a:rPr lang="zh-CN" altLang="en-US"/>
              <a:t> </a:t>
            </a:r>
            <a:r>
              <a:rPr lang="en-US" altLang="zh-CN" dirty="0"/>
              <a:t>the</a:t>
            </a:r>
            <a:r>
              <a:rPr lang="zh-CN" altLang="en-US"/>
              <a:t> </a:t>
            </a:r>
            <a:r>
              <a:rPr lang="en-US" altLang="zh-CN" dirty="0"/>
              <a:t>task</a:t>
            </a:r>
            <a:r>
              <a:rPr lang="zh-CN" altLang="en-US"/>
              <a:t> </a:t>
            </a:r>
            <a:r>
              <a:rPr lang="en-US" altLang="zh-CN" dirty="0"/>
              <a:t>of</a:t>
            </a:r>
            <a:r>
              <a:rPr lang="zh-CN" altLang="en-US"/>
              <a:t> </a:t>
            </a:r>
            <a:r>
              <a:rPr lang="en-US" altLang="zh-CN" dirty="0"/>
              <a:t>text-image</a:t>
            </a:r>
            <a:r>
              <a:rPr lang="zh-CN" altLang="en-US"/>
              <a:t> </a:t>
            </a:r>
            <a:r>
              <a:rPr lang="en-US" altLang="zh-CN" dirty="0"/>
              <a:t>retrieval</a:t>
            </a:r>
            <a:r>
              <a:rPr lang="zh-CN" altLang="en-US"/>
              <a:t> </a:t>
            </a:r>
            <a:r>
              <a:rPr lang="en-US" altLang="zh-CN" dirty="0"/>
              <a:t>and</a:t>
            </a:r>
            <a:r>
              <a:rPr lang="zh-CN" altLang="en-US"/>
              <a:t> </a:t>
            </a:r>
            <a:r>
              <a:rPr lang="en-US" altLang="zh-CN" dirty="0"/>
              <a:t>what</a:t>
            </a:r>
            <a:r>
              <a:rPr lang="zh-CN" altLang="en-US"/>
              <a:t> </a:t>
            </a:r>
            <a:r>
              <a:rPr lang="en-US" altLang="zh-CN" dirty="0"/>
              <a:t>kind</a:t>
            </a:r>
            <a:r>
              <a:rPr lang="zh-CN" altLang="en-US"/>
              <a:t> </a:t>
            </a:r>
            <a:r>
              <a:rPr lang="en-US" altLang="zh-CN" dirty="0"/>
              <a:t>of</a:t>
            </a:r>
            <a:r>
              <a:rPr lang="zh-CN" altLang="en-US"/>
              <a:t> </a:t>
            </a:r>
            <a:r>
              <a:rPr lang="en-US" altLang="zh-CN" dirty="0"/>
              <a:t>challenge</a:t>
            </a:r>
            <a:r>
              <a:rPr lang="zh-CN" altLang="en-US"/>
              <a:t> </a:t>
            </a:r>
            <a:r>
              <a:rPr lang="en-US" altLang="zh-CN" dirty="0"/>
              <a:t>it</a:t>
            </a:r>
            <a:r>
              <a:rPr lang="zh-CN" altLang="en-US"/>
              <a:t> </a:t>
            </a:r>
            <a:r>
              <a:rPr lang="en-US" altLang="zh-CN" dirty="0"/>
              <a:t>faces</a:t>
            </a:r>
            <a:r>
              <a:rPr lang="zh-CN" altLang="en-US"/>
              <a:t> </a:t>
            </a:r>
            <a:r>
              <a:rPr lang="en-US" altLang="zh-CN" dirty="0"/>
              <a:t>currently.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EBDC58-319B-4A4A-85BF-3AAADE21DF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729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476250" y="1143000"/>
            <a:ext cx="78105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Text-image</a:t>
            </a:r>
            <a:r>
              <a:rPr lang="zh-CN" altLang="en-US"/>
              <a:t> </a:t>
            </a:r>
            <a:r>
              <a:rPr lang="en-US" altLang="zh-CN" dirty="0"/>
              <a:t>retrieval</a:t>
            </a:r>
            <a:r>
              <a:rPr lang="zh-CN" altLang="en-US"/>
              <a:t> </a:t>
            </a:r>
            <a:r>
              <a:rPr lang="en-US" altLang="zh-CN" dirty="0"/>
              <a:t>is</a:t>
            </a:r>
            <a:r>
              <a:rPr lang="zh-CN" altLang="en-US"/>
              <a:t> </a:t>
            </a:r>
            <a:r>
              <a:rPr lang="en-US" altLang="zh-CN" dirty="0"/>
              <a:t>the</a:t>
            </a:r>
            <a:r>
              <a:rPr lang="zh-CN" altLang="en-US"/>
              <a:t> </a:t>
            </a:r>
            <a:r>
              <a:rPr lang="en-US" altLang="zh-CN" dirty="0"/>
              <a:t>technique</a:t>
            </a:r>
            <a:r>
              <a:rPr lang="zh-CN" altLang="en-US"/>
              <a:t> </a:t>
            </a:r>
            <a:r>
              <a:rPr lang="en-US" altLang="zh-CN" dirty="0"/>
              <a:t>of</a:t>
            </a:r>
            <a:r>
              <a:rPr lang="zh-CN" altLang="en-US"/>
              <a:t> </a:t>
            </a:r>
            <a:r>
              <a:rPr lang="en-US" altLang="zh-CN" dirty="0"/>
              <a:t>retrieving</a:t>
            </a:r>
            <a:r>
              <a:rPr lang="zh-CN" altLang="en-US"/>
              <a:t> </a:t>
            </a:r>
            <a:r>
              <a:rPr lang="en-US" altLang="zh-CN" dirty="0"/>
              <a:t>a</a:t>
            </a:r>
            <a:r>
              <a:rPr lang="zh-CN" altLang="en-US"/>
              <a:t> </a:t>
            </a:r>
            <a:r>
              <a:rPr lang="en-US" altLang="zh-CN" dirty="0"/>
              <a:t>set</a:t>
            </a:r>
            <a:r>
              <a:rPr lang="zh-CN" altLang="en-US"/>
              <a:t> </a:t>
            </a:r>
            <a:r>
              <a:rPr lang="en-US" altLang="zh-CN" dirty="0"/>
              <a:t>of</a:t>
            </a:r>
            <a:r>
              <a:rPr lang="zh-CN" altLang="en-US"/>
              <a:t> </a:t>
            </a:r>
            <a:r>
              <a:rPr lang="en-US" altLang="zh-CN" dirty="0"/>
              <a:t>relevant</a:t>
            </a:r>
            <a:r>
              <a:rPr lang="zh-CN" altLang="en-US"/>
              <a:t> </a:t>
            </a:r>
            <a:r>
              <a:rPr lang="en-US" altLang="zh-CN" dirty="0"/>
              <a:t>images</a:t>
            </a:r>
            <a:r>
              <a:rPr lang="zh-CN" altLang="en-US"/>
              <a:t> </a:t>
            </a:r>
            <a:r>
              <a:rPr lang="en-US" altLang="zh-CN" dirty="0"/>
              <a:t>from</a:t>
            </a:r>
            <a:r>
              <a:rPr lang="zh-CN" altLang="en-US"/>
              <a:t> </a:t>
            </a:r>
            <a:r>
              <a:rPr lang="en-US" altLang="zh-CN" dirty="0"/>
              <a:t>a</a:t>
            </a:r>
            <a:r>
              <a:rPr lang="zh-CN" altLang="en-US"/>
              <a:t> </a:t>
            </a:r>
            <a:r>
              <a:rPr lang="en-US" altLang="zh-CN" dirty="0"/>
              <a:t>potentially</a:t>
            </a:r>
            <a:r>
              <a:rPr lang="zh-CN" altLang="en-US"/>
              <a:t> </a:t>
            </a:r>
            <a:r>
              <a:rPr lang="en-US" altLang="zh-CN" dirty="0"/>
              <a:t>very</a:t>
            </a:r>
            <a:r>
              <a:rPr lang="zh-CN" altLang="en-US"/>
              <a:t> </a:t>
            </a:r>
            <a:r>
              <a:rPr lang="en-US" altLang="zh-CN" dirty="0"/>
              <a:t>large</a:t>
            </a:r>
            <a:r>
              <a:rPr lang="zh-CN" altLang="en-US"/>
              <a:t> </a:t>
            </a:r>
            <a:r>
              <a:rPr lang="en-US" altLang="zh-CN" dirty="0"/>
              <a:t>candidate</a:t>
            </a:r>
            <a:r>
              <a:rPr lang="zh-CN" altLang="en-US"/>
              <a:t> </a:t>
            </a:r>
            <a:r>
              <a:rPr lang="en-US" altLang="zh-CN" dirty="0"/>
              <a:t>image</a:t>
            </a:r>
            <a:r>
              <a:rPr lang="zh-CN" altLang="en-US"/>
              <a:t> </a:t>
            </a:r>
            <a:r>
              <a:rPr lang="en-US" altLang="zh-CN" dirty="0"/>
              <a:t>pool,</a:t>
            </a:r>
            <a:r>
              <a:rPr lang="zh-CN" altLang="en-US"/>
              <a:t> </a:t>
            </a:r>
            <a:r>
              <a:rPr lang="en-US" altLang="zh-CN" dirty="0"/>
              <a:t>given</a:t>
            </a:r>
            <a:r>
              <a:rPr lang="zh-CN" altLang="en-US"/>
              <a:t> </a:t>
            </a:r>
            <a:r>
              <a:rPr lang="en-US" altLang="zh-CN" dirty="0"/>
              <a:t>a</a:t>
            </a:r>
            <a:r>
              <a:rPr lang="zh-CN" altLang="en-US"/>
              <a:t> </a:t>
            </a:r>
            <a:r>
              <a:rPr lang="en-US" altLang="zh-CN" dirty="0"/>
              <a:t>textual</a:t>
            </a:r>
            <a:r>
              <a:rPr lang="zh-CN" altLang="en-US"/>
              <a:t> </a:t>
            </a:r>
            <a:r>
              <a:rPr lang="en-US" altLang="zh-CN" dirty="0"/>
              <a:t>query</a:t>
            </a:r>
            <a:r>
              <a:rPr lang="zh-CN" altLang="en-US"/>
              <a:t> </a:t>
            </a:r>
            <a:r>
              <a:rPr lang="en-US" altLang="zh-CN" dirty="0"/>
              <a:t>specified</a:t>
            </a:r>
            <a:r>
              <a:rPr lang="zh-CN" altLang="en-US"/>
              <a:t> </a:t>
            </a:r>
            <a:r>
              <a:rPr lang="en-US" altLang="zh-CN" dirty="0"/>
              <a:t>by</a:t>
            </a:r>
            <a:r>
              <a:rPr lang="zh-CN" altLang="en-US"/>
              <a:t> </a:t>
            </a:r>
            <a:r>
              <a:rPr lang="en-US" altLang="zh-CN" dirty="0"/>
              <a:t>the</a:t>
            </a:r>
            <a:r>
              <a:rPr lang="zh-CN" altLang="en-US"/>
              <a:t> </a:t>
            </a:r>
            <a:r>
              <a:rPr lang="en-US" altLang="zh-CN" dirty="0"/>
              <a:t>users.</a:t>
            </a:r>
            <a:r>
              <a:rPr lang="zh-CN" altLang="en-US"/>
              <a:t> </a:t>
            </a:r>
            <a:r>
              <a:rPr lang="en-US" altLang="zh-CN" dirty="0"/>
              <a:t>It</a:t>
            </a:r>
            <a:r>
              <a:rPr lang="zh-CN" altLang="en-US"/>
              <a:t> </a:t>
            </a:r>
            <a:r>
              <a:rPr lang="en-US" altLang="zh-CN" dirty="0"/>
              <a:t>has</a:t>
            </a:r>
            <a:r>
              <a:rPr lang="zh-CN" altLang="en-US"/>
              <a:t> </a:t>
            </a:r>
            <a:r>
              <a:rPr lang="en-US" altLang="zh-CN" dirty="0"/>
              <a:t>broad</a:t>
            </a:r>
            <a:r>
              <a:rPr lang="zh-CN" altLang="en-US"/>
              <a:t> </a:t>
            </a:r>
            <a:r>
              <a:rPr lang="en-US" altLang="zh-CN" dirty="0"/>
              <a:t>application</a:t>
            </a:r>
            <a:r>
              <a:rPr lang="zh-CN" altLang="en-US"/>
              <a:t> </a:t>
            </a:r>
            <a:r>
              <a:rPr lang="en-US" altLang="zh-CN" dirty="0"/>
              <a:t>scenarios</a:t>
            </a:r>
            <a:r>
              <a:rPr lang="zh-CN" altLang="en-US"/>
              <a:t> </a:t>
            </a:r>
            <a:r>
              <a:rPr lang="en-US" altLang="zh-CN" dirty="0"/>
              <a:t>on</a:t>
            </a:r>
            <a:r>
              <a:rPr lang="zh-CN" altLang="en-US"/>
              <a:t> </a:t>
            </a:r>
            <a:r>
              <a:rPr lang="en-US" altLang="zh-CN" dirty="0"/>
              <a:t>different</a:t>
            </a:r>
            <a:r>
              <a:rPr lang="zh-CN" altLang="en-US"/>
              <a:t> </a:t>
            </a:r>
            <a:r>
              <a:rPr lang="en-US" altLang="zh-CN" dirty="0"/>
              <a:t>platforms,</a:t>
            </a:r>
            <a:r>
              <a:rPr lang="zh-CN" altLang="en-US"/>
              <a:t> </a:t>
            </a:r>
            <a:r>
              <a:rPr lang="en-US" altLang="zh-CN" dirty="0"/>
              <a:t>including</a:t>
            </a:r>
            <a:r>
              <a:rPr lang="zh-CN" altLang="en-US"/>
              <a:t> </a:t>
            </a:r>
            <a:r>
              <a:rPr lang="en-US" altLang="zh-CN" dirty="0"/>
              <a:t>image</a:t>
            </a:r>
            <a:r>
              <a:rPr lang="zh-CN" altLang="en-US"/>
              <a:t> </a:t>
            </a:r>
            <a:r>
              <a:rPr lang="en-US" altLang="zh-CN" dirty="0"/>
              <a:t>search</a:t>
            </a:r>
            <a:r>
              <a:rPr lang="zh-CN" altLang="en-US"/>
              <a:t> </a:t>
            </a:r>
            <a:r>
              <a:rPr lang="en-US" altLang="zh-CN" dirty="0"/>
              <a:t>engine</a:t>
            </a:r>
            <a:r>
              <a:rPr lang="zh-CN" altLang="en-US"/>
              <a:t> </a:t>
            </a:r>
            <a:r>
              <a:rPr lang="en-US" altLang="zh-CN" dirty="0"/>
              <a:t>on</a:t>
            </a:r>
            <a:r>
              <a:rPr lang="zh-CN" altLang="en-US"/>
              <a:t> </a:t>
            </a:r>
            <a:r>
              <a:rPr lang="en-US" altLang="zh-CN" dirty="0"/>
              <a:t>the</a:t>
            </a:r>
            <a:r>
              <a:rPr lang="zh-CN" altLang="en-US"/>
              <a:t> </a:t>
            </a:r>
            <a:r>
              <a:rPr lang="en-US" altLang="zh-CN" dirty="0"/>
              <a:t>Internet</a:t>
            </a:r>
            <a:r>
              <a:rPr lang="zh-CN" altLang="en-US"/>
              <a:t> </a:t>
            </a:r>
            <a:r>
              <a:rPr lang="en-US" altLang="zh-CN" dirty="0"/>
              <a:t>and</a:t>
            </a:r>
            <a:r>
              <a:rPr lang="zh-CN" altLang="en-US"/>
              <a:t> </a:t>
            </a:r>
            <a:r>
              <a:rPr lang="en-US" altLang="zh-CN" dirty="0"/>
              <a:t>mobile</a:t>
            </a:r>
            <a:r>
              <a:rPr lang="zh-CN" altLang="en-US"/>
              <a:t> </a:t>
            </a:r>
            <a:r>
              <a:rPr lang="en-US" altLang="zh-CN" dirty="0"/>
              <a:t>devices.</a:t>
            </a:r>
            <a:r>
              <a:rPr lang="zh-CN" altLang="en-US"/>
              <a:t> </a:t>
            </a:r>
            <a:r>
              <a:rPr lang="en-US" altLang="zh-CN" dirty="0"/>
              <a:t>Here</a:t>
            </a:r>
            <a:r>
              <a:rPr lang="zh-CN" altLang="en-US"/>
              <a:t> </a:t>
            </a:r>
            <a:r>
              <a:rPr lang="en-US" altLang="zh-CN" dirty="0"/>
              <a:t>is</a:t>
            </a:r>
            <a:r>
              <a:rPr lang="zh-CN" altLang="en-US"/>
              <a:t> </a:t>
            </a:r>
            <a:r>
              <a:rPr lang="en-US" altLang="zh-CN" dirty="0"/>
              <a:t>an</a:t>
            </a:r>
            <a:r>
              <a:rPr lang="zh-CN" altLang="en-US"/>
              <a:t> </a:t>
            </a:r>
            <a:r>
              <a:rPr lang="en-US" altLang="zh-CN" dirty="0"/>
              <a:t>example</a:t>
            </a:r>
            <a:r>
              <a:rPr lang="zh-CN" altLang="en-US"/>
              <a:t> </a:t>
            </a:r>
            <a:r>
              <a:rPr lang="en-US" altLang="zh-CN" dirty="0"/>
              <a:t>illustrating</a:t>
            </a:r>
            <a:r>
              <a:rPr lang="zh-CN" altLang="en-US"/>
              <a:t> </a:t>
            </a:r>
            <a:r>
              <a:rPr lang="en-US" altLang="zh-CN" dirty="0"/>
              <a:t>the</a:t>
            </a:r>
            <a:r>
              <a:rPr lang="zh-CN" altLang="en-US"/>
              <a:t> </a:t>
            </a:r>
            <a:r>
              <a:rPr lang="en-US" altLang="zh-CN" dirty="0"/>
              <a:t>scenario</a:t>
            </a:r>
            <a:r>
              <a:rPr lang="zh-CN" altLang="en-US"/>
              <a:t> </a:t>
            </a:r>
            <a:r>
              <a:rPr lang="en-US" altLang="zh-CN" dirty="0"/>
              <a:t>where</a:t>
            </a:r>
            <a:r>
              <a:rPr lang="zh-CN" altLang="en-US"/>
              <a:t> </a:t>
            </a:r>
            <a:r>
              <a:rPr lang="en-US" altLang="zh-CN" dirty="0"/>
              <a:t>the</a:t>
            </a:r>
            <a:r>
              <a:rPr lang="zh-CN" altLang="en-US"/>
              <a:t> </a:t>
            </a:r>
            <a:r>
              <a:rPr lang="en-US" altLang="zh-CN" dirty="0"/>
              <a:t>user</a:t>
            </a:r>
            <a:r>
              <a:rPr lang="zh-CN" altLang="en-US"/>
              <a:t> </a:t>
            </a:r>
            <a:r>
              <a:rPr lang="en-US" altLang="zh-CN" dirty="0"/>
              <a:t>searches</a:t>
            </a:r>
            <a:r>
              <a:rPr lang="zh-CN" altLang="en-US"/>
              <a:t> </a:t>
            </a:r>
            <a:r>
              <a:rPr lang="en-US" altLang="zh-CN" dirty="0"/>
              <a:t>for</a:t>
            </a:r>
            <a:r>
              <a:rPr lang="zh-CN" altLang="en-US"/>
              <a:t> </a:t>
            </a:r>
            <a:r>
              <a:rPr lang="en-US" altLang="zh-CN" dirty="0"/>
              <a:t>images</a:t>
            </a:r>
            <a:r>
              <a:rPr lang="zh-CN" altLang="en-US"/>
              <a:t> </a:t>
            </a:r>
            <a:r>
              <a:rPr lang="en-US" altLang="zh-CN" dirty="0"/>
              <a:t>describing</a:t>
            </a:r>
            <a:r>
              <a:rPr lang="zh-CN" altLang="en-US"/>
              <a:t> </a:t>
            </a:r>
            <a:r>
              <a:rPr lang="en-US" altLang="zh-CN" dirty="0"/>
              <a:t>“cats</a:t>
            </a:r>
            <a:r>
              <a:rPr lang="zh-CN" altLang="en-US"/>
              <a:t> </a:t>
            </a:r>
            <a:r>
              <a:rPr lang="en-US" altLang="zh-CN" dirty="0"/>
              <a:t>napping”.</a:t>
            </a:r>
            <a:r>
              <a:rPr lang="zh-CN" altLang="en-US"/>
              <a:t> </a:t>
            </a:r>
            <a:r>
              <a:rPr lang="en-US" altLang="zh-CN" dirty="0"/>
              <a:t>The</a:t>
            </a:r>
            <a:r>
              <a:rPr lang="zh-CN" altLang="en-US"/>
              <a:t> </a:t>
            </a:r>
            <a:r>
              <a:rPr lang="en-US" altLang="zh-CN" dirty="0"/>
              <a:t>candidate</a:t>
            </a:r>
            <a:r>
              <a:rPr lang="zh-CN" altLang="en-US"/>
              <a:t> </a:t>
            </a:r>
            <a:r>
              <a:rPr lang="en-US" altLang="zh-CN" dirty="0"/>
              <a:t>pool</a:t>
            </a:r>
            <a:r>
              <a:rPr lang="zh-CN" altLang="en-US"/>
              <a:t> </a:t>
            </a:r>
            <a:r>
              <a:rPr lang="en-US" altLang="zh-CN" dirty="0"/>
              <a:t>may</a:t>
            </a:r>
            <a:r>
              <a:rPr lang="zh-CN" altLang="en-US"/>
              <a:t> </a:t>
            </a:r>
            <a:r>
              <a:rPr lang="en-US" altLang="zh-CN" dirty="0"/>
              <a:t>contain</a:t>
            </a:r>
            <a:r>
              <a:rPr lang="zh-CN" altLang="en-US"/>
              <a:t> </a:t>
            </a:r>
            <a:r>
              <a:rPr lang="en-US" altLang="zh-CN" dirty="0"/>
              <a:t>images</a:t>
            </a:r>
            <a:r>
              <a:rPr lang="zh-CN" altLang="en-US"/>
              <a:t> </a:t>
            </a:r>
            <a:r>
              <a:rPr lang="en-US" altLang="zh-CN" dirty="0"/>
              <a:t>of</a:t>
            </a:r>
            <a:r>
              <a:rPr lang="zh-CN" altLang="en-US"/>
              <a:t> </a:t>
            </a:r>
            <a:r>
              <a:rPr lang="en-US" altLang="zh-CN" dirty="0"/>
              <a:t>both</a:t>
            </a:r>
            <a:r>
              <a:rPr lang="zh-CN" altLang="en-US"/>
              <a:t> </a:t>
            </a:r>
            <a:r>
              <a:rPr lang="en-US" altLang="zh-CN" dirty="0"/>
              <a:t>dogs</a:t>
            </a:r>
            <a:r>
              <a:rPr lang="zh-CN" altLang="en-US"/>
              <a:t> </a:t>
            </a:r>
            <a:r>
              <a:rPr lang="en-US" altLang="zh-CN" dirty="0"/>
              <a:t>and</a:t>
            </a:r>
            <a:r>
              <a:rPr lang="zh-CN" altLang="en-US"/>
              <a:t> </a:t>
            </a:r>
            <a:r>
              <a:rPr lang="en-US" altLang="zh-CN" dirty="0"/>
              <a:t>cats</a:t>
            </a:r>
            <a:r>
              <a:rPr lang="zh-CN" altLang="en-US"/>
              <a:t> </a:t>
            </a:r>
            <a:r>
              <a:rPr lang="en-US" altLang="zh-CN" dirty="0"/>
              <a:t>napping,</a:t>
            </a:r>
            <a:r>
              <a:rPr lang="zh-CN" altLang="en-US"/>
              <a:t> </a:t>
            </a:r>
            <a:r>
              <a:rPr lang="en-US" altLang="zh-CN" dirty="0"/>
              <a:t>a</a:t>
            </a:r>
            <a:r>
              <a:rPr lang="zh-CN" altLang="en-US"/>
              <a:t> </a:t>
            </a:r>
            <a:r>
              <a:rPr lang="en-US" altLang="zh-CN" dirty="0"/>
              <a:t>good</a:t>
            </a:r>
            <a:r>
              <a:rPr lang="zh-CN" altLang="en-US"/>
              <a:t> </a:t>
            </a:r>
            <a:r>
              <a:rPr lang="en-US" altLang="zh-CN" dirty="0"/>
              <a:t>text-image</a:t>
            </a:r>
            <a:r>
              <a:rPr lang="zh-CN" altLang="en-US"/>
              <a:t> </a:t>
            </a:r>
            <a:r>
              <a:rPr lang="en-US" altLang="zh-CN" dirty="0"/>
              <a:t>retrieval</a:t>
            </a:r>
            <a:r>
              <a:rPr lang="zh-CN" altLang="en-US"/>
              <a:t> </a:t>
            </a:r>
            <a:r>
              <a:rPr lang="en-US" altLang="zh-CN" dirty="0"/>
              <a:t>system</a:t>
            </a:r>
            <a:r>
              <a:rPr lang="zh-CN" altLang="en-US"/>
              <a:t> </a:t>
            </a:r>
            <a:r>
              <a:rPr lang="en-US" altLang="zh-CN" dirty="0"/>
              <a:t>should</a:t>
            </a:r>
            <a:r>
              <a:rPr lang="zh-CN" altLang="en-US"/>
              <a:t> </a:t>
            </a:r>
            <a:r>
              <a:rPr lang="en-US" altLang="zh-CN" dirty="0"/>
              <a:t>correctly</a:t>
            </a:r>
            <a:r>
              <a:rPr lang="zh-CN" altLang="en-US"/>
              <a:t> </a:t>
            </a:r>
            <a:endParaRPr lang="en-US" altLang="zh-CN" dirty="0"/>
          </a:p>
          <a:p>
            <a:r>
              <a:rPr lang="en-US" altLang="zh-CN" dirty="0"/>
              <a:t>return</a:t>
            </a:r>
            <a:r>
              <a:rPr lang="zh-CN" altLang="en-US"/>
              <a:t> </a:t>
            </a:r>
            <a:r>
              <a:rPr lang="en-US" altLang="zh-CN" dirty="0"/>
              <a:t>the</a:t>
            </a:r>
            <a:r>
              <a:rPr lang="zh-CN" altLang="en-US"/>
              <a:t> </a:t>
            </a:r>
            <a:r>
              <a:rPr lang="en-US" altLang="zh-CN" dirty="0"/>
              <a:t>two</a:t>
            </a:r>
            <a:r>
              <a:rPr lang="zh-CN" altLang="en-US"/>
              <a:t> </a:t>
            </a:r>
            <a:r>
              <a:rPr lang="en-US" altLang="zh-CN" dirty="0"/>
              <a:t>images</a:t>
            </a:r>
            <a:r>
              <a:rPr lang="zh-CN" altLang="en-US"/>
              <a:t> </a:t>
            </a:r>
            <a:r>
              <a:rPr lang="en-US" altLang="zh-CN" dirty="0"/>
              <a:t>of</a:t>
            </a:r>
            <a:r>
              <a:rPr lang="zh-CN" altLang="en-US"/>
              <a:t> </a:t>
            </a:r>
            <a:r>
              <a:rPr lang="en-US" altLang="zh-CN" dirty="0"/>
              <a:t>cats</a:t>
            </a:r>
            <a:r>
              <a:rPr lang="zh-CN" altLang="en-US"/>
              <a:t> </a:t>
            </a:r>
            <a:r>
              <a:rPr lang="en-US" altLang="zh-CN" dirty="0"/>
              <a:t>napping.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EBDC58-319B-4A4A-85BF-3AAADE21DF7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283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476250" y="1143000"/>
            <a:ext cx="78105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Current</a:t>
            </a:r>
            <a:r>
              <a:rPr lang="zh-CN" altLang="en-US"/>
              <a:t> </a:t>
            </a:r>
            <a:r>
              <a:rPr lang="en-US" altLang="zh-CN" dirty="0"/>
              <a:t>state-of-the-art</a:t>
            </a:r>
            <a:r>
              <a:rPr lang="zh-CN" altLang="en-US"/>
              <a:t> </a:t>
            </a:r>
            <a:r>
              <a:rPr lang="en-US" altLang="zh-CN" dirty="0"/>
              <a:t>text-image</a:t>
            </a:r>
            <a:r>
              <a:rPr lang="zh-CN" altLang="en-US"/>
              <a:t> </a:t>
            </a:r>
            <a:r>
              <a:rPr lang="en-US" altLang="zh-CN" dirty="0"/>
              <a:t>retrieval</a:t>
            </a:r>
            <a:r>
              <a:rPr lang="zh-CN" altLang="en-US"/>
              <a:t> </a:t>
            </a:r>
            <a:r>
              <a:rPr lang="en-US" altLang="zh-CN" dirty="0"/>
              <a:t>systems</a:t>
            </a:r>
            <a:r>
              <a:rPr lang="zh-CN" altLang="en-US"/>
              <a:t> </a:t>
            </a:r>
            <a:r>
              <a:rPr lang="en-US" altLang="zh-CN" dirty="0"/>
              <a:t>largely</a:t>
            </a:r>
            <a:r>
              <a:rPr lang="zh-CN" altLang="en-US"/>
              <a:t> </a:t>
            </a:r>
            <a:r>
              <a:rPr lang="en-US" altLang="zh-CN" dirty="0"/>
              <a:t>rely</a:t>
            </a:r>
            <a:r>
              <a:rPr lang="zh-CN" altLang="en-US"/>
              <a:t> </a:t>
            </a:r>
            <a:r>
              <a:rPr lang="en-US" altLang="zh-CN" dirty="0"/>
              <a:t>on</a:t>
            </a:r>
            <a:r>
              <a:rPr lang="zh-CN" altLang="en-US"/>
              <a:t> </a:t>
            </a:r>
            <a:r>
              <a:rPr lang="en-US" altLang="zh-CN" dirty="0"/>
              <a:t>dense</a:t>
            </a:r>
            <a:r>
              <a:rPr lang="zh-CN" altLang="en-US"/>
              <a:t> </a:t>
            </a:r>
            <a:r>
              <a:rPr lang="en-US" altLang="zh-CN" dirty="0"/>
              <a:t>representations</a:t>
            </a:r>
            <a:r>
              <a:rPr lang="zh-CN" altLang="en-US"/>
              <a:t> </a:t>
            </a:r>
            <a:r>
              <a:rPr lang="en-US" altLang="zh-CN" dirty="0"/>
              <a:t>of</a:t>
            </a:r>
            <a:r>
              <a:rPr lang="zh-CN" altLang="en-US"/>
              <a:t> </a:t>
            </a:r>
            <a:r>
              <a:rPr lang="en-US" altLang="zh-CN" dirty="0"/>
              <a:t>both</a:t>
            </a:r>
            <a:r>
              <a:rPr lang="zh-CN" altLang="en-US"/>
              <a:t> </a:t>
            </a:r>
            <a:r>
              <a:rPr lang="en-US" altLang="zh-CN" dirty="0"/>
              <a:t>texts</a:t>
            </a:r>
            <a:r>
              <a:rPr lang="zh-CN" altLang="en-US"/>
              <a:t> </a:t>
            </a:r>
            <a:r>
              <a:rPr lang="en-US" altLang="zh-CN" dirty="0"/>
              <a:t>and</a:t>
            </a:r>
            <a:r>
              <a:rPr lang="zh-CN" altLang="en-US"/>
              <a:t> </a:t>
            </a:r>
            <a:r>
              <a:rPr lang="en-US" altLang="zh-CN" dirty="0"/>
              <a:t>images.These</a:t>
            </a:r>
            <a:r>
              <a:rPr lang="zh-CN" altLang="en-US"/>
              <a:t> </a:t>
            </a:r>
            <a:r>
              <a:rPr lang="en-US" altLang="zh-CN" dirty="0"/>
              <a:t>systems</a:t>
            </a:r>
            <a:r>
              <a:rPr lang="zh-CN" altLang="en-US"/>
              <a:t> </a:t>
            </a:r>
            <a:r>
              <a:rPr lang="en-US" altLang="zh-CN" dirty="0"/>
              <a:t>can</a:t>
            </a:r>
            <a:r>
              <a:rPr lang="zh-CN" altLang="en-US"/>
              <a:t> </a:t>
            </a:r>
            <a:r>
              <a:rPr lang="en-US" altLang="zh-CN" dirty="0"/>
              <a:t>be</a:t>
            </a:r>
            <a:r>
              <a:rPr lang="zh-CN" altLang="en-US"/>
              <a:t> </a:t>
            </a:r>
            <a:r>
              <a:rPr lang="en-US" altLang="zh-CN" dirty="0"/>
              <a:t>categorized</a:t>
            </a:r>
            <a:r>
              <a:rPr lang="zh-CN" altLang="en-US"/>
              <a:t> </a:t>
            </a:r>
            <a:r>
              <a:rPr lang="en-US" altLang="zh-CN" dirty="0"/>
              <a:t>into</a:t>
            </a:r>
            <a:r>
              <a:rPr lang="zh-CN" altLang="en-US"/>
              <a:t> </a:t>
            </a:r>
            <a:r>
              <a:rPr lang="en-US" altLang="zh-CN" dirty="0"/>
              <a:t>two</a:t>
            </a:r>
            <a:r>
              <a:rPr lang="zh-CN" altLang="en-US"/>
              <a:t> </a:t>
            </a:r>
            <a:r>
              <a:rPr lang="en-US" altLang="zh-CN" dirty="0"/>
              <a:t>lines:</a:t>
            </a:r>
          </a:p>
          <a:p>
            <a:pPr marL="228600" indent="-228600">
              <a:buAutoNum type="arabicParenBoth"/>
            </a:pPr>
            <a:r>
              <a:rPr lang="en-US" altLang="zh-CN" dirty="0"/>
              <a:t>The</a:t>
            </a:r>
            <a:r>
              <a:rPr lang="zh-CN" altLang="en-US"/>
              <a:t> </a:t>
            </a:r>
            <a:r>
              <a:rPr lang="en-US" altLang="zh-CN" dirty="0"/>
              <a:t>first</a:t>
            </a:r>
            <a:r>
              <a:rPr lang="zh-CN" altLang="en-US"/>
              <a:t> </a:t>
            </a:r>
            <a:r>
              <a:rPr lang="en-US" altLang="zh-CN" dirty="0"/>
              <a:t>type</a:t>
            </a:r>
            <a:r>
              <a:rPr lang="zh-CN" altLang="en-US"/>
              <a:t> </a:t>
            </a:r>
            <a:r>
              <a:rPr lang="en-US" altLang="zh-CN" dirty="0"/>
              <a:t>is</a:t>
            </a:r>
            <a:r>
              <a:rPr lang="zh-CN" altLang="en-US"/>
              <a:t> </a:t>
            </a:r>
            <a:r>
              <a:rPr lang="en-US" altLang="zh-CN" dirty="0"/>
              <a:t>based</a:t>
            </a:r>
            <a:r>
              <a:rPr lang="zh-CN" altLang="en-US"/>
              <a:t> </a:t>
            </a:r>
            <a:r>
              <a:rPr lang="en-US" altLang="zh-CN" dirty="0"/>
              <a:t>on</a:t>
            </a:r>
            <a:r>
              <a:rPr lang="zh-CN" altLang="en-US"/>
              <a:t> </a:t>
            </a:r>
            <a:r>
              <a:rPr lang="en-US" altLang="zh-CN" dirty="0"/>
              <a:t>cross-encoder</a:t>
            </a:r>
            <a:r>
              <a:rPr lang="zh-CN" altLang="en-US"/>
              <a:t> </a:t>
            </a:r>
            <a:r>
              <a:rPr lang="en-US" altLang="zh-CN" dirty="0"/>
              <a:t>architecture.</a:t>
            </a:r>
            <a:r>
              <a:rPr lang="zh-CN" altLang="en-US"/>
              <a:t> </a:t>
            </a:r>
            <a:r>
              <a:rPr lang="en-US" altLang="zh-CN" dirty="0"/>
              <a:t>Cross-encoder</a:t>
            </a:r>
            <a:r>
              <a:rPr lang="zh-CN" altLang="en-US"/>
              <a:t> </a:t>
            </a:r>
            <a:r>
              <a:rPr lang="en-US" altLang="zh-CN" dirty="0"/>
              <a:t>takes</a:t>
            </a:r>
            <a:r>
              <a:rPr lang="zh-CN" altLang="en-US"/>
              <a:t> </a:t>
            </a:r>
            <a:r>
              <a:rPr lang="en-US" altLang="zh-CN" dirty="0"/>
              <a:t>as</a:t>
            </a:r>
            <a:r>
              <a:rPr lang="zh-CN" altLang="en-US"/>
              <a:t> </a:t>
            </a:r>
            <a:r>
              <a:rPr lang="en-US" altLang="zh-CN" dirty="0"/>
              <a:t>input</a:t>
            </a:r>
            <a:r>
              <a:rPr lang="zh-CN" altLang="en-US"/>
              <a:t> </a:t>
            </a:r>
            <a:r>
              <a:rPr lang="en-US" altLang="zh-CN" dirty="0"/>
              <a:t>text</a:t>
            </a:r>
            <a:r>
              <a:rPr lang="zh-CN" altLang="en-US"/>
              <a:t> </a:t>
            </a:r>
            <a:r>
              <a:rPr lang="en-US" altLang="zh-CN" dirty="0"/>
              <a:t>query</a:t>
            </a:r>
            <a:r>
              <a:rPr lang="zh-CN" altLang="en-US"/>
              <a:t> </a:t>
            </a:r>
            <a:r>
              <a:rPr lang="en-US" altLang="zh-CN" dirty="0"/>
              <a:t>and</a:t>
            </a:r>
            <a:r>
              <a:rPr lang="zh-CN" altLang="en-US"/>
              <a:t> </a:t>
            </a:r>
            <a:r>
              <a:rPr lang="en-US" altLang="zh-CN" dirty="0"/>
              <a:t>image</a:t>
            </a:r>
            <a:r>
              <a:rPr lang="zh-CN" altLang="en-US"/>
              <a:t> </a:t>
            </a:r>
            <a:r>
              <a:rPr lang="en-US" altLang="zh-CN" dirty="0"/>
              <a:t>simultaneously</a:t>
            </a:r>
            <a:r>
              <a:rPr lang="zh-CN" altLang="en-US"/>
              <a:t> </a:t>
            </a:r>
            <a:r>
              <a:rPr lang="en-US" altLang="zh-CN" dirty="0"/>
              <a:t>and</a:t>
            </a:r>
            <a:r>
              <a:rPr lang="zh-CN" altLang="en-US"/>
              <a:t> </a:t>
            </a:r>
            <a:r>
              <a:rPr lang="en-US" altLang="zh-CN" dirty="0"/>
              <a:t>produce</a:t>
            </a:r>
            <a:r>
              <a:rPr lang="zh-CN" altLang="en-US"/>
              <a:t> </a:t>
            </a:r>
            <a:r>
              <a:rPr lang="en-US" altLang="zh-CN" dirty="0"/>
              <a:t>the</a:t>
            </a:r>
            <a:r>
              <a:rPr lang="zh-CN" altLang="en-US"/>
              <a:t> </a:t>
            </a:r>
            <a:r>
              <a:rPr lang="en-US" altLang="zh-CN" dirty="0"/>
              <a:t>real-valued</a:t>
            </a:r>
            <a:r>
              <a:rPr lang="zh-CN" altLang="en-US"/>
              <a:t> </a:t>
            </a:r>
            <a:r>
              <a:rPr lang="en-US" altLang="zh-CN" dirty="0"/>
              <a:t>matching</a:t>
            </a:r>
            <a:r>
              <a:rPr lang="zh-CN" altLang="en-US"/>
              <a:t> </a:t>
            </a:r>
            <a:r>
              <a:rPr lang="en-US" altLang="zh-CN" dirty="0"/>
              <a:t>score.</a:t>
            </a:r>
            <a:r>
              <a:rPr lang="zh-CN" altLang="en-US"/>
              <a:t> </a:t>
            </a:r>
            <a:r>
              <a:rPr lang="en-US" altLang="zh-CN" dirty="0"/>
              <a:t>It</a:t>
            </a:r>
            <a:r>
              <a:rPr lang="zh-CN" altLang="en-US"/>
              <a:t> </a:t>
            </a:r>
            <a:r>
              <a:rPr lang="en-US" altLang="zh-CN" dirty="0"/>
              <a:t>is</a:t>
            </a:r>
            <a:r>
              <a:rPr lang="zh-CN" altLang="en-US"/>
              <a:t> </a:t>
            </a:r>
            <a:r>
              <a:rPr lang="en-US" altLang="zh-CN" dirty="0"/>
              <a:t>also</a:t>
            </a:r>
            <a:r>
              <a:rPr lang="zh-CN" altLang="en-US"/>
              <a:t> </a:t>
            </a:r>
            <a:r>
              <a:rPr lang="en-US" altLang="zh-CN" dirty="0"/>
              <a:t>known</a:t>
            </a:r>
            <a:r>
              <a:rPr lang="zh-CN" altLang="en-US"/>
              <a:t> </a:t>
            </a:r>
            <a:r>
              <a:rPr lang="en-US" altLang="zh-CN" dirty="0"/>
              <a:t>as</a:t>
            </a:r>
            <a:r>
              <a:rPr lang="zh-CN" altLang="en-US"/>
              <a:t> </a:t>
            </a:r>
            <a:r>
              <a:rPr lang="en-US" altLang="zh-CN" dirty="0"/>
              <a:t>early-interaction</a:t>
            </a:r>
            <a:r>
              <a:rPr lang="zh-CN" altLang="en-US"/>
              <a:t> </a:t>
            </a:r>
            <a:r>
              <a:rPr lang="en-US" altLang="zh-CN" dirty="0"/>
              <a:t>model,</a:t>
            </a:r>
            <a:r>
              <a:rPr lang="zh-CN" altLang="en-US"/>
              <a:t> </a:t>
            </a:r>
            <a:r>
              <a:rPr lang="en-US" altLang="zh-CN" dirty="0"/>
              <a:t>since</a:t>
            </a:r>
            <a:r>
              <a:rPr lang="zh-CN" altLang="en-US"/>
              <a:t> </a:t>
            </a:r>
            <a:r>
              <a:rPr lang="en-US" altLang="zh-CN" dirty="0"/>
              <a:t>the</a:t>
            </a:r>
            <a:r>
              <a:rPr lang="zh-CN" altLang="en-US"/>
              <a:t> </a:t>
            </a:r>
            <a:r>
              <a:rPr lang="en-US" altLang="zh-CN" dirty="0"/>
              <a:t>inter-modality</a:t>
            </a:r>
            <a:r>
              <a:rPr lang="zh-CN" altLang="en-US"/>
              <a:t> </a:t>
            </a:r>
            <a:r>
              <a:rPr lang="en-US" altLang="zh-CN" dirty="0"/>
              <a:t>interaction</a:t>
            </a:r>
            <a:r>
              <a:rPr lang="zh-CN" altLang="en-US"/>
              <a:t> </a:t>
            </a:r>
            <a:r>
              <a:rPr lang="en-US" altLang="zh-CN" dirty="0"/>
              <a:t>happens</a:t>
            </a:r>
            <a:r>
              <a:rPr lang="zh-CN" altLang="en-US"/>
              <a:t> </a:t>
            </a:r>
            <a:r>
              <a:rPr lang="en-US" altLang="zh-CN" dirty="0"/>
              <a:t>early</a:t>
            </a:r>
            <a:r>
              <a:rPr lang="zh-CN" altLang="en-US"/>
              <a:t> </a:t>
            </a:r>
            <a:r>
              <a:rPr lang="en-US" altLang="zh-CN" dirty="0"/>
              <a:t>in</a:t>
            </a:r>
            <a:r>
              <a:rPr lang="zh-CN" altLang="en-US"/>
              <a:t> </a:t>
            </a:r>
            <a:r>
              <a:rPr lang="en-US" altLang="zh-CN" dirty="0"/>
              <a:t>the</a:t>
            </a:r>
            <a:r>
              <a:rPr lang="zh-CN" altLang="en-US"/>
              <a:t> </a:t>
            </a:r>
            <a:r>
              <a:rPr lang="en-US" altLang="zh-CN" dirty="0"/>
              <a:t>first</a:t>
            </a:r>
            <a:r>
              <a:rPr lang="zh-CN" altLang="en-US"/>
              <a:t> </a:t>
            </a:r>
            <a:r>
              <a:rPr lang="en-US" altLang="zh-CN" dirty="0"/>
              <a:t>few</a:t>
            </a:r>
            <a:r>
              <a:rPr lang="zh-CN" altLang="en-US"/>
              <a:t> </a:t>
            </a:r>
            <a:r>
              <a:rPr lang="en-US" altLang="zh-CN" dirty="0"/>
              <a:t>layers.The</a:t>
            </a:r>
            <a:r>
              <a:rPr lang="zh-CN" altLang="en-US"/>
              <a:t> </a:t>
            </a:r>
            <a:r>
              <a:rPr lang="en-US" altLang="zh-CN" dirty="0"/>
              <a:t>major</a:t>
            </a:r>
            <a:r>
              <a:rPr lang="zh-CN" altLang="en-US"/>
              <a:t> </a:t>
            </a:r>
            <a:r>
              <a:rPr lang="en-US" altLang="zh-CN" dirty="0"/>
              <a:t>drawback</a:t>
            </a:r>
            <a:r>
              <a:rPr lang="zh-CN" altLang="en-US"/>
              <a:t> </a:t>
            </a:r>
            <a:r>
              <a:rPr lang="en-US" altLang="zh-CN" dirty="0"/>
              <a:t>that</a:t>
            </a:r>
            <a:r>
              <a:rPr lang="zh-CN" altLang="en-US"/>
              <a:t> </a:t>
            </a:r>
            <a:r>
              <a:rPr lang="en-US" altLang="zh-CN" dirty="0"/>
              <a:t>hinders</a:t>
            </a:r>
            <a:r>
              <a:rPr lang="zh-CN" altLang="en-US"/>
              <a:t> </a:t>
            </a:r>
            <a:r>
              <a:rPr lang="en-US" altLang="zh-CN" dirty="0"/>
              <a:t>cross-encoder’s</a:t>
            </a:r>
            <a:r>
              <a:rPr lang="zh-CN" altLang="en-US"/>
              <a:t> </a:t>
            </a:r>
            <a:r>
              <a:rPr lang="en-US" altLang="zh-CN" dirty="0"/>
              <a:t>wide</a:t>
            </a:r>
            <a:r>
              <a:rPr lang="zh-CN" altLang="en-US"/>
              <a:t> </a:t>
            </a:r>
            <a:r>
              <a:rPr lang="en-US" altLang="zh-CN" dirty="0"/>
              <a:t>deployment</a:t>
            </a:r>
            <a:r>
              <a:rPr lang="zh-CN" altLang="en-US"/>
              <a:t> </a:t>
            </a:r>
            <a:r>
              <a:rPr lang="en-US" altLang="zh-CN" dirty="0"/>
              <a:t>is</a:t>
            </a:r>
            <a:r>
              <a:rPr lang="zh-CN" altLang="en-US"/>
              <a:t> </a:t>
            </a:r>
            <a:r>
              <a:rPr lang="en-US" altLang="zh-CN" dirty="0"/>
              <a:t>that</a:t>
            </a:r>
            <a:r>
              <a:rPr lang="zh-CN" altLang="en-US"/>
              <a:t> </a:t>
            </a:r>
            <a:r>
              <a:rPr lang="en-US" altLang="zh-CN" dirty="0"/>
              <a:t>it</a:t>
            </a:r>
            <a:r>
              <a:rPr lang="zh-CN" altLang="en-US"/>
              <a:t> </a:t>
            </a:r>
            <a:r>
              <a:rPr lang="en-US" altLang="zh-CN" dirty="0"/>
              <a:t>requires</a:t>
            </a:r>
            <a:r>
              <a:rPr lang="zh-CN" altLang="en-US"/>
              <a:t> </a:t>
            </a:r>
            <a:r>
              <a:rPr lang="en-US" altLang="zh-CN" dirty="0"/>
              <a:t>looping</a:t>
            </a:r>
            <a:r>
              <a:rPr lang="zh-CN" altLang="en-US"/>
              <a:t> </a:t>
            </a:r>
            <a:r>
              <a:rPr lang="en-US" altLang="zh-CN" dirty="0"/>
              <a:t>over</a:t>
            </a:r>
            <a:r>
              <a:rPr lang="zh-CN" altLang="en-US"/>
              <a:t> </a:t>
            </a:r>
            <a:r>
              <a:rPr lang="en-US" altLang="zh-CN" dirty="0"/>
              <a:t>the</a:t>
            </a:r>
            <a:r>
              <a:rPr lang="zh-CN" altLang="en-US"/>
              <a:t> </a:t>
            </a:r>
            <a:r>
              <a:rPr lang="en-US" altLang="zh-CN" dirty="0"/>
              <a:t>entire</a:t>
            </a:r>
            <a:r>
              <a:rPr lang="zh-CN" altLang="en-US"/>
              <a:t> </a:t>
            </a:r>
            <a:r>
              <a:rPr lang="en-US" altLang="zh-CN" dirty="0"/>
              <a:t>image</a:t>
            </a:r>
            <a:r>
              <a:rPr lang="zh-CN" altLang="en-US"/>
              <a:t> </a:t>
            </a:r>
            <a:r>
              <a:rPr lang="en-US" altLang="zh-CN" dirty="0"/>
              <a:t>pool</a:t>
            </a:r>
            <a:r>
              <a:rPr lang="zh-CN" altLang="en-US"/>
              <a:t> </a:t>
            </a:r>
            <a:r>
              <a:rPr lang="en-US" altLang="zh-CN" dirty="0"/>
              <a:t>whenever</a:t>
            </a:r>
            <a:r>
              <a:rPr lang="zh-CN" altLang="en-US"/>
              <a:t> </a:t>
            </a:r>
            <a:r>
              <a:rPr lang="en-US" altLang="zh-CN" dirty="0"/>
              <a:t>a</a:t>
            </a:r>
            <a:r>
              <a:rPr lang="zh-CN" altLang="en-US"/>
              <a:t> </a:t>
            </a:r>
            <a:r>
              <a:rPr lang="en-US" altLang="zh-CN" dirty="0"/>
              <a:t>new</a:t>
            </a:r>
            <a:r>
              <a:rPr lang="zh-CN" altLang="en-US"/>
              <a:t> </a:t>
            </a:r>
            <a:r>
              <a:rPr lang="en-US" altLang="zh-CN" dirty="0"/>
              <a:t>text</a:t>
            </a:r>
            <a:r>
              <a:rPr lang="zh-CN" altLang="en-US"/>
              <a:t> </a:t>
            </a:r>
            <a:r>
              <a:rPr lang="en-US" altLang="zh-CN" dirty="0"/>
              <a:t>query</a:t>
            </a:r>
            <a:r>
              <a:rPr lang="zh-CN" altLang="en-US"/>
              <a:t> </a:t>
            </a:r>
            <a:r>
              <a:rPr lang="en-US" altLang="zh-CN" dirty="0"/>
              <a:t>comes</a:t>
            </a:r>
            <a:r>
              <a:rPr lang="zh-CN" altLang="en-US"/>
              <a:t> </a:t>
            </a:r>
            <a:r>
              <a:rPr lang="en-US" altLang="zh-CN" dirty="0"/>
              <a:t>in.</a:t>
            </a:r>
          </a:p>
          <a:p>
            <a:pPr marL="228600" indent="-228600">
              <a:buAutoNum type="arabicParenBoth"/>
            </a:pPr>
            <a:r>
              <a:rPr lang="en-US" altLang="zh-CN" dirty="0"/>
              <a:t>The</a:t>
            </a:r>
            <a:r>
              <a:rPr lang="zh-CN" altLang="en-US"/>
              <a:t> </a:t>
            </a:r>
            <a:r>
              <a:rPr lang="en-US" altLang="zh-CN" dirty="0"/>
              <a:t>second</a:t>
            </a:r>
            <a:r>
              <a:rPr lang="zh-CN" altLang="en-US"/>
              <a:t> </a:t>
            </a:r>
            <a:r>
              <a:rPr lang="en-US" altLang="zh-CN" dirty="0"/>
              <a:t>type</a:t>
            </a:r>
            <a:r>
              <a:rPr lang="zh-CN" altLang="en-US"/>
              <a:t> </a:t>
            </a:r>
            <a:r>
              <a:rPr lang="en-US" altLang="zh-CN" dirty="0"/>
              <a:t>is</a:t>
            </a:r>
            <a:r>
              <a:rPr lang="zh-CN" altLang="en-US"/>
              <a:t> </a:t>
            </a:r>
            <a:r>
              <a:rPr lang="en-US" altLang="zh-CN" dirty="0"/>
              <a:t>based</a:t>
            </a:r>
            <a:r>
              <a:rPr lang="zh-CN" altLang="en-US"/>
              <a:t> </a:t>
            </a:r>
            <a:r>
              <a:rPr lang="en-US" altLang="zh-CN" dirty="0"/>
              <a:t>on</a:t>
            </a:r>
            <a:r>
              <a:rPr lang="zh-CN" altLang="en-US"/>
              <a:t> </a:t>
            </a:r>
            <a:r>
              <a:rPr lang="en-US" altLang="zh-CN" dirty="0"/>
              <a:t>dual-encoder</a:t>
            </a:r>
            <a:r>
              <a:rPr lang="zh-CN" altLang="en-US"/>
              <a:t> </a:t>
            </a:r>
            <a:r>
              <a:rPr lang="en-US" altLang="zh-CN" dirty="0"/>
              <a:t>architecture.</a:t>
            </a:r>
            <a:r>
              <a:rPr lang="zh-CN" altLang="en-US"/>
              <a:t> </a:t>
            </a:r>
            <a:r>
              <a:rPr lang="en-US" altLang="zh-CN" dirty="0"/>
              <a:t>Dual-encoder</a:t>
            </a:r>
            <a:r>
              <a:rPr lang="zh-CN" altLang="en-US"/>
              <a:t> </a:t>
            </a:r>
            <a:r>
              <a:rPr lang="en-US" altLang="zh-CN" dirty="0"/>
              <a:t>encodes</a:t>
            </a:r>
            <a:r>
              <a:rPr lang="zh-CN" altLang="en-US"/>
              <a:t> </a:t>
            </a:r>
            <a:r>
              <a:rPr lang="en-US" altLang="zh-CN" dirty="0"/>
              <a:t>texts</a:t>
            </a:r>
            <a:r>
              <a:rPr lang="zh-CN" altLang="en-US"/>
              <a:t> </a:t>
            </a:r>
            <a:r>
              <a:rPr lang="en-US" altLang="zh-CN" dirty="0"/>
              <a:t>and</a:t>
            </a:r>
            <a:r>
              <a:rPr lang="zh-CN" altLang="en-US"/>
              <a:t> </a:t>
            </a:r>
            <a:r>
              <a:rPr lang="en-US" altLang="zh-CN" dirty="0"/>
              <a:t>images</a:t>
            </a:r>
            <a:r>
              <a:rPr lang="zh-CN" altLang="en-US"/>
              <a:t> </a:t>
            </a:r>
            <a:r>
              <a:rPr lang="en-US" altLang="zh-CN" dirty="0"/>
              <a:t>separately</a:t>
            </a:r>
            <a:r>
              <a:rPr lang="zh-CN" altLang="en-US"/>
              <a:t> </a:t>
            </a:r>
            <a:r>
              <a:rPr lang="en-US" altLang="zh-CN" dirty="0"/>
              <a:t>with</a:t>
            </a:r>
            <a:r>
              <a:rPr lang="zh-CN" altLang="en-US"/>
              <a:t> </a:t>
            </a:r>
            <a:r>
              <a:rPr lang="en-US" altLang="zh-CN" dirty="0"/>
              <a:t>the</a:t>
            </a:r>
            <a:r>
              <a:rPr lang="zh-CN" altLang="en-US"/>
              <a:t> </a:t>
            </a:r>
            <a:r>
              <a:rPr lang="en-US" altLang="zh-CN" dirty="0"/>
              <a:t>respective</a:t>
            </a:r>
            <a:r>
              <a:rPr lang="zh-CN" altLang="en-US"/>
              <a:t> </a:t>
            </a:r>
            <a:r>
              <a:rPr lang="en-US" altLang="zh-CN" dirty="0"/>
              <a:t>encoders.</a:t>
            </a:r>
            <a:r>
              <a:rPr lang="zh-CN" altLang="en-US"/>
              <a:t> </a:t>
            </a:r>
            <a:r>
              <a:rPr lang="en-US" altLang="zh-CN" dirty="0"/>
              <a:t>In</a:t>
            </a:r>
            <a:r>
              <a:rPr lang="zh-CN" altLang="en-US"/>
              <a:t> </a:t>
            </a:r>
            <a:r>
              <a:rPr lang="en-US" altLang="zh-CN" dirty="0"/>
              <a:t>practice,</a:t>
            </a:r>
            <a:r>
              <a:rPr lang="zh-CN" altLang="en-US"/>
              <a:t> </a:t>
            </a:r>
            <a:r>
              <a:rPr lang="en-US" altLang="zh-CN" dirty="0"/>
              <a:t>dual-encoder</a:t>
            </a:r>
            <a:r>
              <a:rPr lang="zh-CN" altLang="en-US"/>
              <a:t> </a:t>
            </a:r>
            <a:r>
              <a:rPr lang="en-US" altLang="zh-CN" dirty="0"/>
              <a:t>allows</a:t>
            </a:r>
            <a:r>
              <a:rPr lang="zh-CN" altLang="en-US"/>
              <a:t> </a:t>
            </a:r>
            <a:r>
              <a:rPr lang="en-US" altLang="zh-CN" dirty="0"/>
              <a:t>pre-computation</a:t>
            </a:r>
            <a:r>
              <a:rPr lang="zh-CN" altLang="en-US"/>
              <a:t> </a:t>
            </a:r>
            <a:r>
              <a:rPr lang="en-US" altLang="zh-CN" dirty="0"/>
              <a:t>of</a:t>
            </a:r>
            <a:r>
              <a:rPr lang="zh-CN" altLang="en-US"/>
              <a:t> </a:t>
            </a:r>
            <a:r>
              <a:rPr lang="en-US" altLang="zh-CN" dirty="0"/>
              <a:t>image</a:t>
            </a:r>
            <a:r>
              <a:rPr lang="zh-CN" altLang="en-US"/>
              <a:t> </a:t>
            </a:r>
            <a:r>
              <a:rPr lang="en-US" altLang="zh-CN" dirty="0"/>
              <a:t>representations</a:t>
            </a:r>
            <a:r>
              <a:rPr lang="zh-CN" altLang="en-US"/>
              <a:t> </a:t>
            </a:r>
            <a:r>
              <a:rPr lang="en-US" altLang="zh-CN" dirty="0"/>
              <a:t>and</a:t>
            </a:r>
            <a:r>
              <a:rPr lang="zh-CN" altLang="en-US"/>
              <a:t> </a:t>
            </a:r>
            <a:r>
              <a:rPr lang="en-US" altLang="zh-CN" dirty="0"/>
              <a:t>can</a:t>
            </a:r>
            <a:r>
              <a:rPr lang="zh-CN" altLang="en-US"/>
              <a:t> </a:t>
            </a:r>
            <a:r>
              <a:rPr lang="en-US" altLang="zh-CN" dirty="0"/>
              <a:t>be</a:t>
            </a:r>
            <a:r>
              <a:rPr lang="zh-CN" altLang="en-US"/>
              <a:t> </a:t>
            </a:r>
            <a:r>
              <a:rPr lang="en-US" altLang="zh-CN" dirty="0"/>
              <a:t>further</a:t>
            </a:r>
            <a:r>
              <a:rPr lang="zh-CN" altLang="en-US"/>
              <a:t> </a:t>
            </a:r>
            <a:r>
              <a:rPr lang="en-US" altLang="zh-CN" dirty="0"/>
              <a:t>accelerated</a:t>
            </a:r>
            <a:r>
              <a:rPr lang="zh-CN" altLang="en-US"/>
              <a:t> </a:t>
            </a:r>
            <a:r>
              <a:rPr lang="en-US" altLang="zh-CN" dirty="0"/>
              <a:t>by</a:t>
            </a:r>
            <a:r>
              <a:rPr lang="zh-CN" altLang="en-US"/>
              <a:t> </a:t>
            </a:r>
            <a:r>
              <a:rPr lang="en-US" altLang="zh-CN" dirty="0"/>
              <a:t>techniques</a:t>
            </a:r>
            <a:r>
              <a:rPr lang="zh-CN" altLang="en-US"/>
              <a:t> </a:t>
            </a:r>
            <a:r>
              <a:rPr lang="en-US" altLang="zh-CN" dirty="0"/>
              <a:t>such</a:t>
            </a:r>
            <a:r>
              <a:rPr lang="zh-CN" altLang="en-US"/>
              <a:t> </a:t>
            </a:r>
            <a:r>
              <a:rPr lang="en-US" altLang="zh-CN" dirty="0"/>
              <a:t>as</a:t>
            </a:r>
            <a:r>
              <a:rPr lang="zh-CN" altLang="en-US"/>
              <a:t> </a:t>
            </a:r>
            <a:r>
              <a:rPr lang="en-US" altLang="zh-CN" dirty="0"/>
              <a:t>maximum</a:t>
            </a:r>
            <a:r>
              <a:rPr lang="zh-CN" altLang="en-US"/>
              <a:t> </a:t>
            </a:r>
            <a:r>
              <a:rPr lang="en-US" altLang="zh-CN" dirty="0"/>
              <a:t>inner-product</a:t>
            </a:r>
            <a:r>
              <a:rPr lang="zh-CN" altLang="en-US"/>
              <a:t> </a:t>
            </a:r>
            <a:r>
              <a:rPr lang="en-US" altLang="zh-CN" dirty="0"/>
              <a:t>search.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EBDC58-319B-4A4A-85BF-3AAADE21DF7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313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476250" y="1143000"/>
            <a:ext cx="78105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However,</a:t>
            </a:r>
            <a:r>
              <a:rPr lang="zh-CN" altLang="en-US"/>
              <a:t> </a:t>
            </a:r>
            <a:r>
              <a:rPr lang="en-US" altLang="zh-CN" dirty="0"/>
              <a:t>even</a:t>
            </a:r>
            <a:r>
              <a:rPr lang="zh-CN" altLang="en-US"/>
              <a:t> </a:t>
            </a:r>
            <a:r>
              <a:rPr lang="en-US" altLang="zh-CN" dirty="0"/>
              <a:t>for</a:t>
            </a:r>
            <a:r>
              <a:rPr lang="zh-CN" altLang="en-US"/>
              <a:t> </a:t>
            </a:r>
            <a:r>
              <a:rPr lang="en-US" altLang="zh-CN" dirty="0"/>
              <a:t>the</a:t>
            </a:r>
            <a:r>
              <a:rPr lang="zh-CN" altLang="en-US"/>
              <a:t> </a:t>
            </a:r>
            <a:r>
              <a:rPr lang="en-US" altLang="zh-CN" dirty="0"/>
              <a:t>more</a:t>
            </a:r>
            <a:r>
              <a:rPr lang="zh-CN" altLang="en-US"/>
              <a:t> </a:t>
            </a:r>
            <a:r>
              <a:rPr lang="en-US" altLang="zh-CN" dirty="0"/>
              <a:t>efficient</a:t>
            </a:r>
            <a:r>
              <a:rPr lang="zh-CN" altLang="en-US"/>
              <a:t> </a:t>
            </a:r>
            <a:r>
              <a:rPr lang="en-US" altLang="zh-CN" dirty="0"/>
              <a:t>dual-encoder</a:t>
            </a:r>
            <a:r>
              <a:rPr lang="zh-CN" altLang="en-US"/>
              <a:t> </a:t>
            </a:r>
            <a:r>
              <a:rPr lang="en-US" altLang="zh-CN" dirty="0"/>
              <a:t>architecture,</a:t>
            </a:r>
            <a:r>
              <a:rPr lang="zh-CN" altLang="en-US"/>
              <a:t> </a:t>
            </a:r>
            <a:r>
              <a:rPr lang="en-US" altLang="zh-CN" dirty="0"/>
              <a:t>the</a:t>
            </a:r>
            <a:r>
              <a:rPr lang="zh-CN" altLang="en-US"/>
              <a:t> </a:t>
            </a:r>
            <a:r>
              <a:rPr lang="en-US" altLang="zh-CN" dirty="0"/>
              <a:t>memory</a:t>
            </a:r>
            <a:r>
              <a:rPr lang="zh-CN" altLang="en-US"/>
              <a:t> </a:t>
            </a:r>
            <a:r>
              <a:rPr lang="en-US" altLang="zh-CN" dirty="0"/>
              <a:t>footprint</a:t>
            </a:r>
            <a:r>
              <a:rPr lang="zh-CN" altLang="en-US"/>
              <a:t> </a:t>
            </a:r>
            <a:r>
              <a:rPr lang="en-US" altLang="zh-CN" dirty="0"/>
              <a:t>or</a:t>
            </a:r>
            <a:r>
              <a:rPr lang="zh-CN" altLang="en-US"/>
              <a:t> </a:t>
            </a:r>
            <a:r>
              <a:rPr lang="en-US" altLang="zh-CN" dirty="0"/>
              <a:t>disk</a:t>
            </a:r>
            <a:r>
              <a:rPr lang="zh-CN" altLang="en-US"/>
              <a:t> </a:t>
            </a:r>
            <a:r>
              <a:rPr lang="en-US" altLang="zh-CN" dirty="0"/>
              <a:t>space</a:t>
            </a:r>
            <a:r>
              <a:rPr lang="zh-CN" altLang="en-US"/>
              <a:t> </a:t>
            </a:r>
            <a:r>
              <a:rPr lang="en-US" altLang="zh-CN" dirty="0"/>
              <a:t>is</a:t>
            </a:r>
            <a:r>
              <a:rPr lang="zh-CN" altLang="en-US"/>
              <a:t> </a:t>
            </a:r>
            <a:r>
              <a:rPr lang="en-US" altLang="zh-CN" dirty="0"/>
              <a:t>still</a:t>
            </a:r>
            <a:r>
              <a:rPr lang="zh-CN" altLang="en-US"/>
              <a:t> </a:t>
            </a:r>
            <a:r>
              <a:rPr lang="en-US" altLang="zh-CN" dirty="0"/>
              <a:t>prohibitive</a:t>
            </a:r>
            <a:r>
              <a:rPr lang="zh-CN" altLang="en-US"/>
              <a:t> </a:t>
            </a:r>
            <a:r>
              <a:rPr lang="en-US" altLang="zh-CN" dirty="0"/>
              <a:t>for</a:t>
            </a:r>
            <a:r>
              <a:rPr lang="zh-CN" altLang="en-US"/>
              <a:t> </a:t>
            </a:r>
            <a:r>
              <a:rPr lang="en-US" altLang="zh-CN" dirty="0"/>
              <a:t>resource-constrained</a:t>
            </a:r>
            <a:r>
              <a:rPr lang="zh-CN" altLang="en-US"/>
              <a:t> </a:t>
            </a:r>
            <a:r>
              <a:rPr lang="en-US" altLang="zh-CN" dirty="0"/>
              <a:t>edge</a:t>
            </a:r>
            <a:r>
              <a:rPr lang="zh-CN" altLang="en-US"/>
              <a:t> </a:t>
            </a:r>
            <a:r>
              <a:rPr lang="en-US" altLang="zh-CN" dirty="0"/>
              <a:t>devices,</a:t>
            </a:r>
            <a:r>
              <a:rPr lang="zh-CN" altLang="en-US"/>
              <a:t> </a:t>
            </a:r>
            <a:r>
              <a:rPr lang="en-US" altLang="zh-CN" dirty="0"/>
              <a:t>such</a:t>
            </a:r>
            <a:r>
              <a:rPr lang="zh-CN" altLang="en-US"/>
              <a:t> </a:t>
            </a:r>
            <a:r>
              <a:rPr lang="en-US" altLang="zh-CN" dirty="0"/>
              <a:t>as</a:t>
            </a:r>
            <a:r>
              <a:rPr lang="zh-CN" altLang="en-US"/>
              <a:t> </a:t>
            </a:r>
            <a:r>
              <a:rPr lang="en-US" altLang="zh-CN" dirty="0"/>
              <a:t>smart</a:t>
            </a:r>
            <a:r>
              <a:rPr lang="zh-CN" altLang="en-US"/>
              <a:t> </a:t>
            </a:r>
            <a:r>
              <a:rPr lang="en-US" altLang="zh-CN" dirty="0"/>
              <a:t>phones.</a:t>
            </a:r>
            <a:r>
              <a:rPr lang="zh-CN" altLang="en-US"/>
              <a:t> </a:t>
            </a:r>
            <a:r>
              <a:rPr lang="en-US" altLang="zh-CN" dirty="0"/>
              <a:t>To</a:t>
            </a:r>
            <a:r>
              <a:rPr lang="zh-CN" altLang="en-US"/>
              <a:t> </a:t>
            </a:r>
            <a:r>
              <a:rPr lang="en-US" altLang="zh-CN" dirty="0"/>
              <a:t>address</a:t>
            </a:r>
            <a:r>
              <a:rPr lang="zh-CN" altLang="en-US"/>
              <a:t> </a:t>
            </a:r>
            <a:r>
              <a:rPr lang="en-US" altLang="zh-CN" dirty="0"/>
              <a:t>this</a:t>
            </a:r>
            <a:r>
              <a:rPr lang="zh-CN" altLang="en-US"/>
              <a:t> </a:t>
            </a:r>
            <a:r>
              <a:rPr lang="en-US" altLang="zh-CN" dirty="0"/>
              <a:t>problem,</a:t>
            </a:r>
            <a:r>
              <a:rPr lang="zh-CN" altLang="en-US"/>
              <a:t> </a:t>
            </a:r>
            <a:r>
              <a:rPr lang="en-US" altLang="zh-CN" dirty="0"/>
              <a:t>we</a:t>
            </a:r>
            <a:r>
              <a:rPr lang="zh-CN" altLang="en-US"/>
              <a:t> </a:t>
            </a:r>
            <a:r>
              <a:rPr lang="en-US" altLang="zh-CN" dirty="0"/>
              <a:t>aim</a:t>
            </a:r>
            <a:r>
              <a:rPr lang="zh-CN" altLang="en-US"/>
              <a:t> </a:t>
            </a:r>
            <a:r>
              <a:rPr lang="en-US" altLang="zh-CN" dirty="0"/>
              <a:t>to</a:t>
            </a:r>
            <a:r>
              <a:rPr lang="zh-CN" altLang="en-US"/>
              <a:t> </a:t>
            </a:r>
            <a:r>
              <a:rPr lang="en-US" altLang="zh-CN" dirty="0"/>
              <a:t>compress</a:t>
            </a:r>
            <a:r>
              <a:rPr lang="zh-CN" altLang="en-US"/>
              <a:t> </a:t>
            </a:r>
            <a:r>
              <a:rPr lang="en-US" altLang="zh-CN" dirty="0"/>
              <a:t>the</a:t>
            </a:r>
            <a:r>
              <a:rPr lang="zh-CN" altLang="en-US"/>
              <a:t> </a:t>
            </a:r>
            <a:r>
              <a:rPr lang="en-US" altLang="zh-CN" dirty="0"/>
              <a:t>large</a:t>
            </a:r>
            <a:r>
              <a:rPr lang="zh-CN" altLang="en-US"/>
              <a:t> </a:t>
            </a:r>
            <a:endParaRPr lang="en-US" altLang="zh-CN" dirty="0"/>
          </a:p>
          <a:p>
            <a:r>
              <a:rPr lang="en-US" altLang="zh-CN" dirty="0"/>
              <a:t>Dual-encoder</a:t>
            </a:r>
            <a:r>
              <a:rPr lang="zh-CN" altLang="en-US"/>
              <a:t> </a:t>
            </a:r>
            <a:r>
              <a:rPr lang="en-US" altLang="zh-CN" dirty="0"/>
              <a:t>model</a:t>
            </a:r>
            <a:r>
              <a:rPr lang="zh-CN" altLang="en-US"/>
              <a:t> </a:t>
            </a:r>
            <a:r>
              <a:rPr lang="en-US" altLang="zh-CN" dirty="0"/>
              <a:t>into</a:t>
            </a:r>
            <a:r>
              <a:rPr lang="zh-CN" altLang="en-US"/>
              <a:t> </a:t>
            </a:r>
            <a:r>
              <a:rPr lang="en-US" altLang="zh-CN" dirty="0"/>
              <a:t>smaller</a:t>
            </a:r>
            <a:r>
              <a:rPr lang="zh-CN" altLang="en-US"/>
              <a:t> </a:t>
            </a:r>
            <a:r>
              <a:rPr lang="en-US" altLang="zh-CN" dirty="0"/>
              <a:t>and</a:t>
            </a:r>
            <a:r>
              <a:rPr lang="zh-CN" altLang="en-US"/>
              <a:t> </a:t>
            </a:r>
            <a:r>
              <a:rPr lang="en-US" altLang="zh-CN" dirty="0"/>
              <a:t>faster</a:t>
            </a:r>
            <a:r>
              <a:rPr lang="zh-CN" altLang="en-US"/>
              <a:t> </a:t>
            </a:r>
            <a:r>
              <a:rPr lang="en-US" altLang="zh-CN" dirty="0"/>
              <a:t>ones</a:t>
            </a:r>
            <a:r>
              <a:rPr lang="zh-CN" altLang="en-US"/>
              <a:t> </a:t>
            </a:r>
            <a:r>
              <a:rPr lang="en-US" altLang="zh-CN" dirty="0"/>
              <a:t>without</a:t>
            </a:r>
            <a:r>
              <a:rPr lang="zh-CN" altLang="en-US"/>
              <a:t> </a:t>
            </a:r>
            <a:r>
              <a:rPr lang="en-US" altLang="zh-CN" dirty="0"/>
              <a:t>significant</a:t>
            </a:r>
            <a:r>
              <a:rPr lang="zh-CN" altLang="en-US"/>
              <a:t> </a:t>
            </a:r>
            <a:r>
              <a:rPr lang="en-US" altLang="zh-CN" dirty="0"/>
              <a:t>performance</a:t>
            </a:r>
            <a:r>
              <a:rPr lang="zh-CN" altLang="en-US"/>
              <a:t> </a:t>
            </a:r>
            <a:r>
              <a:rPr lang="en-US" altLang="zh-CN" dirty="0"/>
              <a:t>degradation.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EBDC58-319B-4A4A-85BF-3AAADE21DF7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738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476250" y="1143000"/>
            <a:ext cx="78105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Now</a:t>
            </a:r>
            <a:r>
              <a:rPr lang="zh-CN" altLang="en-US"/>
              <a:t> </a:t>
            </a:r>
            <a:r>
              <a:rPr lang="en-US" altLang="zh-CN" dirty="0"/>
              <a:t>I</a:t>
            </a:r>
            <a:r>
              <a:rPr lang="zh-CN" altLang="en-US"/>
              <a:t> </a:t>
            </a:r>
            <a:r>
              <a:rPr lang="en-US" altLang="zh-CN" dirty="0"/>
              <a:t>will</a:t>
            </a:r>
            <a:r>
              <a:rPr lang="zh-CN" altLang="en-US"/>
              <a:t> </a:t>
            </a:r>
            <a:r>
              <a:rPr lang="en-US" altLang="zh-CN" dirty="0"/>
              <a:t>formally</a:t>
            </a:r>
            <a:r>
              <a:rPr lang="zh-CN" altLang="en-US"/>
              <a:t> </a:t>
            </a:r>
            <a:r>
              <a:rPr lang="en-US" altLang="zh-CN" dirty="0"/>
              <a:t>present</a:t>
            </a:r>
            <a:r>
              <a:rPr lang="zh-CN" altLang="en-US"/>
              <a:t> </a:t>
            </a:r>
            <a:r>
              <a:rPr lang="en-US" altLang="zh-CN" dirty="0"/>
              <a:t>our</a:t>
            </a:r>
            <a:r>
              <a:rPr lang="zh-CN" altLang="en-US"/>
              <a:t> </a:t>
            </a:r>
            <a:r>
              <a:rPr lang="en-US" altLang="zh-CN" dirty="0"/>
              <a:t>proposed</a:t>
            </a:r>
            <a:r>
              <a:rPr lang="zh-CN" altLang="en-US"/>
              <a:t> </a:t>
            </a:r>
            <a:r>
              <a:rPr lang="en-US" altLang="zh-CN" dirty="0"/>
              <a:t>twp-stage</a:t>
            </a:r>
            <a:r>
              <a:rPr lang="zh-CN" altLang="en-US"/>
              <a:t> </a:t>
            </a:r>
            <a:r>
              <a:rPr lang="en-US" altLang="zh-CN" dirty="0"/>
              <a:t>framework</a:t>
            </a:r>
            <a:r>
              <a:rPr lang="zh-CN" altLang="en-US"/>
              <a:t> </a:t>
            </a:r>
            <a:r>
              <a:rPr lang="en-US" altLang="zh-CN" dirty="0"/>
              <a:t>for</a:t>
            </a:r>
            <a:r>
              <a:rPr lang="zh-CN" altLang="en-US"/>
              <a:t> </a:t>
            </a:r>
            <a:r>
              <a:rPr lang="en-US" altLang="zh-CN" dirty="0"/>
              <a:t>text-image</a:t>
            </a:r>
            <a:r>
              <a:rPr lang="zh-CN" altLang="en-US"/>
              <a:t> </a:t>
            </a:r>
            <a:r>
              <a:rPr lang="en-US" altLang="zh-CN" dirty="0"/>
              <a:t>retrieval</a:t>
            </a:r>
            <a:r>
              <a:rPr lang="zh-CN" altLang="en-US"/>
              <a:t> </a:t>
            </a:r>
            <a:r>
              <a:rPr lang="en-US" altLang="zh-CN" dirty="0"/>
              <a:t>compression.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EBDC58-319B-4A4A-85BF-3AAADE21DF7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375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476250" y="1143000"/>
            <a:ext cx="78105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denote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student</a:t>
            </a:r>
            <a:r>
              <a:rPr lang="zh-CN" altLang="en-US" dirty="0"/>
              <a:t> </a:t>
            </a:r>
            <a:r>
              <a:rPr lang="en-US" altLang="zh-CN" dirty="0"/>
              <a:t>encoder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f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superscript</a:t>
            </a:r>
            <a:r>
              <a:rPr lang="zh-CN" altLang="en-US" dirty="0"/>
              <a:t> </a:t>
            </a:r>
            <a:r>
              <a:rPr lang="en-US" altLang="zh-CN" dirty="0"/>
              <a:t>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teacher</a:t>
            </a:r>
            <a:r>
              <a:rPr lang="zh-CN" altLang="en-US" dirty="0"/>
              <a:t> </a:t>
            </a:r>
            <a:r>
              <a:rPr lang="en-US" altLang="zh-CN" dirty="0"/>
              <a:t>encoder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superscript</a:t>
            </a:r>
            <a:r>
              <a:rPr lang="zh-CN" altLang="en-US" dirty="0"/>
              <a:t> </a:t>
            </a:r>
            <a:r>
              <a:rPr lang="en-US" altLang="zh-CN" dirty="0"/>
              <a:t>T.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note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directly</a:t>
            </a:r>
            <a:r>
              <a:rPr lang="zh-CN" altLang="en-US" dirty="0"/>
              <a:t> </a:t>
            </a:r>
            <a:r>
              <a:rPr lang="en-US" altLang="zh-CN" dirty="0"/>
              <a:t>optimizing</a:t>
            </a:r>
            <a:r>
              <a:rPr lang="zh-CN" altLang="en-US" dirty="0"/>
              <a:t> </a:t>
            </a:r>
            <a:r>
              <a:rPr lang="en-US" altLang="zh-CN" dirty="0"/>
              <a:t>student</a:t>
            </a:r>
            <a:r>
              <a:rPr lang="zh-CN" altLang="en-US" dirty="0"/>
              <a:t> </a:t>
            </a:r>
            <a:r>
              <a:rPr lang="en-US" altLang="zh-CN" dirty="0"/>
              <a:t>image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encoders</a:t>
            </a:r>
            <a:r>
              <a:rPr lang="zh-CN" altLang="en-US" dirty="0"/>
              <a:t> </a:t>
            </a:r>
            <a:r>
              <a:rPr lang="en-US" altLang="zh-CN" dirty="0"/>
              <a:t>via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commonly</a:t>
            </a:r>
            <a:r>
              <a:rPr lang="zh-CN" altLang="en-US" dirty="0"/>
              <a:t> </a:t>
            </a:r>
            <a:r>
              <a:rPr lang="en-US" altLang="zh-CN" dirty="0"/>
              <a:t>adopted</a:t>
            </a:r>
            <a:r>
              <a:rPr lang="zh-CN" altLang="en-US" dirty="0"/>
              <a:t> </a:t>
            </a:r>
            <a:r>
              <a:rPr lang="en-US" altLang="zh-CN" dirty="0"/>
              <a:t>inter-modal</a:t>
            </a:r>
            <a:r>
              <a:rPr lang="zh-CN" altLang="en-US" dirty="0"/>
              <a:t> </a:t>
            </a:r>
            <a:r>
              <a:rPr lang="en-US" altLang="zh-CN" dirty="0"/>
              <a:t>InfoNCE</a:t>
            </a:r>
            <a:r>
              <a:rPr lang="zh-CN" altLang="en-US" dirty="0"/>
              <a:t> </a:t>
            </a:r>
            <a:r>
              <a:rPr lang="en-US" altLang="zh-CN" dirty="0"/>
              <a:t>loss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lead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sub-optimal</a:t>
            </a:r>
            <a:r>
              <a:rPr lang="zh-CN" altLang="en-US" dirty="0"/>
              <a:t> </a:t>
            </a:r>
            <a:r>
              <a:rPr lang="en-US" altLang="zh-CN" dirty="0"/>
              <a:t>generalization</a:t>
            </a:r>
            <a:r>
              <a:rPr lang="zh-CN" altLang="en-US" dirty="0"/>
              <a:t> </a:t>
            </a:r>
            <a:r>
              <a:rPr lang="en-US" altLang="zh-CN" dirty="0"/>
              <a:t>due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lower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capacity.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overcome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issue,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propose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leverage</a:t>
            </a:r>
            <a:r>
              <a:rPr lang="zh-CN" altLang="en-US" dirty="0"/>
              <a:t> </a:t>
            </a:r>
            <a:r>
              <a:rPr lang="en-US" altLang="zh-CN" dirty="0"/>
              <a:t>massively</a:t>
            </a:r>
            <a:r>
              <a:rPr lang="zh-CN" altLang="en-US" dirty="0"/>
              <a:t> </a:t>
            </a:r>
            <a:r>
              <a:rPr lang="en-US" altLang="zh-CN" dirty="0"/>
              <a:t>available</a:t>
            </a:r>
            <a:r>
              <a:rPr lang="zh-CN" altLang="en-US" dirty="0"/>
              <a:t> </a:t>
            </a:r>
            <a:r>
              <a:rPr lang="en-US" altLang="zh-CN" dirty="0"/>
              <a:t>unpaired</a:t>
            </a:r>
            <a:r>
              <a:rPr lang="zh-CN" altLang="en-US" dirty="0"/>
              <a:t> </a:t>
            </a:r>
            <a:r>
              <a:rPr lang="en-US" altLang="zh-CN" dirty="0"/>
              <a:t>images/texts</a:t>
            </a:r>
            <a:r>
              <a:rPr lang="zh-CN" altLang="en-US" dirty="0"/>
              <a:t> </a:t>
            </a:r>
            <a:r>
              <a:rPr lang="en-US" altLang="zh-CN" dirty="0"/>
              <a:t>via</a:t>
            </a:r>
            <a:r>
              <a:rPr lang="zh-CN" altLang="en-US" dirty="0"/>
              <a:t> </a:t>
            </a:r>
            <a:r>
              <a:rPr lang="en-US" altLang="zh-CN" dirty="0"/>
              <a:t>intra-modal</a:t>
            </a:r>
            <a:r>
              <a:rPr lang="zh-CN" altLang="en-US" dirty="0"/>
              <a:t> </a:t>
            </a:r>
            <a:r>
              <a:rPr lang="en-US" altLang="zh-CN" dirty="0"/>
              <a:t>contrastive</a:t>
            </a:r>
            <a:r>
              <a:rPr lang="zh-CN" altLang="en-US" dirty="0"/>
              <a:t> </a:t>
            </a:r>
            <a:r>
              <a:rPr lang="en-US" altLang="zh-CN" dirty="0"/>
              <a:t>distillation.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intra-modal</a:t>
            </a:r>
            <a:r>
              <a:rPr lang="zh-CN" altLang="en-US" dirty="0"/>
              <a:t> </a:t>
            </a:r>
            <a:r>
              <a:rPr lang="en-US" altLang="zh-CN" dirty="0"/>
              <a:t>contrastive</a:t>
            </a:r>
            <a:r>
              <a:rPr lang="zh-CN" altLang="en-US" dirty="0"/>
              <a:t> </a:t>
            </a:r>
            <a:r>
              <a:rPr lang="en-US" altLang="zh-CN" dirty="0"/>
              <a:t>loss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similar</a:t>
            </a:r>
            <a:r>
              <a:rPr lang="zh-CN" altLang="en-US" dirty="0"/>
              <a:t> </a:t>
            </a:r>
            <a:r>
              <a:rPr lang="en-US" altLang="zh-CN" dirty="0"/>
              <a:t>form</a:t>
            </a:r>
            <a:r>
              <a:rPr lang="zh-CN" altLang="en-US" dirty="0"/>
              <a:t> </a:t>
            </a:r>
            <a:r>
              <a:rPr lang="en-US" altLang="zh-CN" dirty="0"/>
              <a:t>compared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InfoNCE</a:t>
            </a:r>
            <a:r>
              <a:rPr lang="zh-CN" altLang="en-US" dirty="0"/>
              <a:t> </a:t>
            </a:r>
            <a:r>
              <a:rPr lang="en-US" altLang="zh-CN" dirty="0"/>
              <a:t>loss,</a:t>
            </a:r>
            <a:r>
              <a:rPr lang="zh-CN" altLang="en-US" dirty="0"/>
              <a:t> </a:t>
            </a:r>
            <a:r>
              <a:rPr lang="en-US" altLang="zh-CN" dirty="0"/>
              <a:t>except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pair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positive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is defined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representations</a:t>
            </a:r>
            <a:r>
              <a:rPr lang="zh-CN" altLang="en-US" dirty="0"/>
              <a:t> </a:t>
            </a:r>
            <a:r>
              <a:rPr lang="en-US" altLang="zh-CN" dirty="0"/>
              <a:t>produced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teacher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student</a:t>
            </a:r>
            <a:r>
              <a:rPr lang="zh-CN" altLang="en-US" dirty="0"/>
              <a:t> </a:t>
            </a:r>
            <a:r>
              <a:rPr lang="en-US" altLang="zh-CN" dirty="0"/>
              <a:t>encoder</a:t>
            </a:r>
            <a:r>
              <a:rPr lang="zh-CN" altLang="en-US" dirty="0"/>
              <a:t> </a:t>
            </a:r>
            <a:r>
              <a:rPr lang="en-US" altLang="zh-CN" dirty="0"/>
              <a:t>w.r.t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sample.</a:t>
            </a:r>
          </a:p>
          <a:p>
            <a:r>
              <a:rPr lang="en-US" altLang="zh-CN" dirty="0"/>
              <a:t>Essentially,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student</a:t>
            </a:r>
            <a:r>
              <a:rPr lang="zh-CN" altLang="en-US" dirty="0"/>
              <a:t> </a:t>
            </a:r>
            <a:r>
              <a:rPr lang="en-US" altLang="zh-CN" dirty="0"/>
              <a:t>encoder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trained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recover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representation</a:t>
            </a:r>
            <a:r>
              <a:rPr lang="zh-CN" altLang="en-US" dirty="0"/>
              <a:t> </a:t>
            </a:r>
            <a:r>
              <a:rPr lang="en-US" altLang="zh-CN" dirty="0"/>
              <a:t>ability</a:t>
            </a:r>
            <a:r>
              <a:rPr lang="zh-CN" altLang="en-US" dirty="0"/>
              <a:t> </a:t>
            </a:r>
            <a:r>
              <a:rPr lang="en-US" altLang="zh-CN" dirty="0"/>
              <a:t>of the teacher encoder.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EBDC58-319B-4A4A-85BF-3AAADE21DF7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8423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476250" y="1143000"/>
            <a:ext cx="78105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After the stag—1 distillation, the student</a:t>
            </a:r>
            <a:r>
              <a:rPr lang="zh-CN" altLang="en-US"/>
              <a:t> </a:t>
            </a:r>
            <a:r>
              <a:rPr lang="en-US" altLang="zh-CN" dirty="0"/>
              <a:t> encoders are now ready to be transferred to task-specific in-domain data.</a:t>
            </a:r>
            <a:r>
              <a:rPr lang="zh-CN" altLang="en-US"/>
              <a:t> </a:t>
            </a:r>
            <a:r>
              <a:rPr lang="en-US" altLang="zh-CN" dirty="0"/>
              <a:t>At</a:t>
            </a:r>
            <a:r>
              <a:rPr lang="zh-CN" altLang="en-US"/>
              <a:t> </a:t>
            </a:r>
            <a:r>
              <a:rPr lang="en-US" altLang="zh-CN" dirty="0"/>
              <a:t>stage-2,</a:t>
            </a:r>
            <a:r>
              <a:rPr lang="zh-CN" altLang="en-US"/>
              <a:t> </a:t>
            </a:r>
            <a:r>
              <a:rPr lang="en-US" altLang="zh-CN" dirty="0"/>
              <a:t>we</a:t>
            </a:r>
            <a:r>
              <a:rPr lang="zh-CN" altLang="en-US"/>
              <a:t> </a:t>
            </a:r>
            <a:r>
              <a:rPr lang="en-US" altLang="zh-CN" dirty="0"/>
              <a:t>perform</a:t>
            </a:r>
            <a:r>
              <a:rPr lang="zh-CN" altLang="en-US"/>
              <a:t> </a:t>
            </a:r>
            <a:r>
              <a:rPr lang="en-US" altLang="zh-CN" dirty="0"/>
              <a:t>sequential</a:t>
            </a:r>
            <a:r>
              <a:rPr lang="zh-CN" altLang="en-US"/>
              <a:t> </a:t>
            </a:r>
            <a:r>
              <a:rPr lang="en-US" altLang="zh-CN" dirty="0"/>
              <a:t>fine-tuning</a:t>
            </a:r>
            <a:r>
              <a:rPr lang="zh-CN" altLang="en-US"/>
              <a:t> </a:t>
            </a:r>
            <a:r>
              <a:rPr lang="en-US" altLang="zh-CN" dirty="0"/>
              <a:t>on</a:t>
            </a:r>
            <a:r>
              <a:rPr lang="zh-CN" altLang="en-US"/>
              <a:t> </a:t>
            </a:r>
            <a:r>
              <a:rPr lang="en-US" altLang="zh-CN" dirty="0"/>
              <a:t>the</a:t>
            </a:r>
            <a:r>
              <a:rPr lang="zh-CN" altLang="en-US"/>
              <a:t> </a:t>
            </a:r>
            <a:r>
              <a:rPr lang="en-US" altLang="zh-CN" dirty="0"/>
              <a:t>image</a:t>
            </a:r>
            <a:r>
              <a:rPr lang="zh-CN" altLang="en-US"/>
              <a:t> </a:t>
            </a:r>
            <a:r>
              <a:rPr lang="en-US" altLang="zh-CN" dirty="0"/>
              <a:t>and</a:t>
            </a:r>
            <a:r>
              <a:rPr lang="zh-CN" altLang="en-US"/>
              <a:t> </a:t>
            </a:r>
            <a:r>
              <a:rPr lang="en-US" altLang="zh-CN" dirty="0"/>
              <a:t>text</a:t>
            </a:r>
            <a:r>
              <a:rPr lang="zh-CN" altLang="en-US"/>
              <a:t> </a:t>
            </a:r>
            <a:r>
              <a:rPr lang="en-US" altLang="zh-CN" dirty="0"/>
              <a:t>encoder</a:t>
            </a:r>
            <a:r>
              <a:rPr lang="zh-CN" altLang="en-US"/>
              <a:t> </a:t>
            </a:r>
            <a:r>
              <a:rPr lang="en-US" altLang="zh-CN" dirty="0"/>
              <a:t>with</a:t>
            </a:r>
            <a:r>
              <a:rPr lang="zh-CN" altLang="en-US"/>
              <a:t> </a:t>
            </a:r>
            <a:r>
              <a:rPr lang="en-US" altLang="zh-CN" dirty="0"/>
              <a:t>comprehensive</a:t>
            </a:r>
            <a:r>
              <a:rPr lang="zh-CN" altLang="en-US"/>
              <a:t> </a:t>
            </a:r>
            <a:r>
              <a:rPr lang="en-US" altLang="zh-CN" dirty="0"/>
              <a:t>training</a:t>
            </a:r>
            <a:r>
              <a:rPr lang="zh-CN" altLang="en-US"/>
              <a:t> </a:t>
            </a:r>
            <a:r>
              <a:rPr lang="en-US" altLang="zh-CN" dirty="0"/>
              <a:t>objectives:</a:t>
            </a:r>
          </a:p>
          <a:p>
            <a:pPr marL="228600" indent="-228600">
              <a:buAutoNum type="arabicParenBoth"/>
            </a:pPr>
            <a:r>
              <a:rPr lang="en-US" altLang="zh-CN" dirty="0"/>
              <a:t>The</a:t>
            </a:r>
            <a:r>
              <a:rPr lang="zh-CN" altLang="en-US"/>
              <a:t> </a:t>
            </a:r>
            <a:r>
              <a:rPr lang="en-US" altLang="zh-CN" dirty="0"/>
              <a:t>first</a:t>
            </a:r>
            <a:r>
              <a:rPr lang="zh-CN" altLang="en-US"/>
              <a:t> </a:t>
            </a:r>
            <a:r>
              <a:rPr lang="en-US" altLang="zh-CN" dirty="0"/>
              <a:t>objective</a:t>
            </a:r>
            <a:r>
              <a:rPr lang="zh-CN" altLang="en-US"/>
              <a:t> </a:t>
            </a:r>
            <a:r>
              <a:rPr lang="en-US" altLang="zh-CN" dirty="0"/>
              <a:t>is</a:t>
            </a:r>
            <a:r>
              <a:rPr lang="zh-CN" altLang="en-US"/>
              <a:t> </a:t>
            </a:r>
            <a:r>
              <a:rPr lang="en-US" altLang="zh-CN" dirty="0"/>
              <a:t>the</a:t>
            </a:r>
            <a:r>
              <a:rPr lang="zh-CN" altLang="en-US"/>
              <a:t> </a:t>
            </a:r>
            <a:r>
              <a:rPr lang="en-US" altLang="zh-CN" dirty="0"/>
              <a:t>teacher-student</a:t>
            </a:r>
            <a:r>
              <a:rPr lang="zh-CN" altLang="en-US"/>
              <a:t> </a:t>
            </a:r>
            <a:r>
              <a:rPr lang="en-US" altLang="zh-CN" dirty="0"/>
              <a:t>intra-modal</a:t>
            </a:r>
            <a:r>
              <a:rPr lang="zh-CN" altLang="en-US"/>
              <a:t> </a:t>
            </a:r>
            <a:r>
              <a:rPr lang="en-US" altLang="zh-CN" dirty="0"/>
              <a:t>contrastive</a:t>
            </a:r>
            <a:r>
              <a:rPr lang="zh-CN" altLang="en-US"/>
              <a:t> </a:t>
            </a:r>
            <a:r>
              <a:rPr lang="en-US" altLang="zh-CN" dirty="0"/>
              <a:t>loss</a:t>
            </a:r>
            <a:r>
              <a:rPr lang="zh-CN" altLang="en-US"/>
              <a:t> </a:t>
            </a:r>
            <a:r>
              <a:rPr lang="en-US" altLang="zh-CN" dirty="0"/>
              <a:t>as</a:t>
            </a:r>
            <a:r>
              <a:rPr lang="zh-CN" altLang="en-US"/>
              <a:t> </a:t>
            </a:r>
            <a:r>
              <a:rPr lang="en-US" altLang="zh-CN" dirty="0"/>
              <a:t>in</a:t>
            </a:r>
            <a:r>
              <a:rPr lang="zh-CN" altLang="en-US"/>
              <a:t> </a:t>
            </a:r>
            <a:r>
              <a:rPr lang="en-US" altLang="zh-CN" dirty="0"/>
              <a:t>stage-1.</a:t>
            </a:r>
          </a:p>
          <a:p>
            <a:pPr marL="228600" indent="-228600">
              <a:buAutoNum type="arabicParenBoth"/>
            </a:pPr>
            <a:r>
              <a:rPr lang="en-US" altLang="zh-CN" dirty="0"/>
              <a:t>The</a:t>
            </a:r>
            <a:r>
              <a:rPr lang="zh-CN" altLang="en-US"/>
              <a:t> </a:t>
            </a:r>
            <a:r>
              <a:rPr lang="en-US" altLang="zh-CN" dirty="0"/>
              <a:t>second</a:t>
            </a:r>
            <a:r>
              <a:rPr lang="zh-CN" altLang="en-US"/>
              <a:t> </a:t>
            </a:r>
            <a:r>
              <a:rPr lang="en-US" altLang="zh-CN" dirty="0"/>
              <a:t>objective</a:t>
            </a:r>
            <a:r>
              <a:rPr lang="zh-CN" altLang="en-US"/>
              <a:t> </a:t>
            </a:r>
            <a:r>
              <a:rPr lang="en-US" altLang="zh-CN" dirty="0"/>
              <a:t>is</a:t>
            </a:r>
            <a:r>
              <a:rPr lang="zh-CN" altLang="en-US"/>
              <a:t> </a:t>
            </a:r>
            <a:r>
              <a:rPr lang="en-US" altLang="zh-CN" dirty="0"/>
              <a:t>the</a:t>
            </a:r>
            <a:r>
              <a:rPr lang="zh-CN" altLang="en-US"/>
              <a:t> </a:t>
            </a:r>
            <a:r>
              <a:rPr lang="en-US" altLang="zh-CN" dirty="0"/>
              <a:t>standard</a:t>
            </a:r>
            <a:r>
              <a:rPr lang="zh-CN" altLang="en-US"/>
              <a:t> </a:t>
            </a:r>
            <a:r>
              <a:rPr lang="en-US" altLang="zh-CN" dirty="0"/>
              <a:t>InfoNCE</a:t>
            </a:r>
            <a:r>
              <a:rPr lang="zh-CN" altLang="en-US"/>
              <a:t> </a:t>
            </a:r>
            <a:r>
              <a:rPr lang="en-US" altLang="zh-CN" dirty="0"/>
              <a:t>loss</a:t>
            </a:r>
            <a:r>
              <a:rPr lang="zh-CN" altLang="en-US"/>
              <a:t> </a:t>
            </a:r>
            <a:r>
              <a:rPr lang="en-US" altLang="zh-CN" dirty="0"/>
              <a:t>with</a:t>
            </a:r>
            <a:r>
              <a:rPr lang="zh-CN" altLang="en-US"/>
              <a:t> </a:t>
            </a:r>
            <a:r>
              <a:rPr lang="en-US" altLang="zh-CN" dirty="0"/>
              <a:t>in-batch</a:t>
            </a:r>
            <a:r>
              <a:rPr lang="zh-CN" altLang="en-US"/>
              <a:t> </a:t>
            </a:r>
            <a:r>
              <a:rPr lang="en-US" altLang="zh-CN" dirty="0"/>
              <a:t>negatives</a:t>
            </a:r>
          </a:p>
          <a:p>
            <a:pPr marL="228600" indent="-228600">
              <a:buAutoNum type="arabicParenBoth"/>
            </a:pPr>
            <a:r>
              <a:rPr lang="en-US" altLang="zh-CN" dirty="0"/>
              <a:t>The</a:t>
            </a:r>
            <a:r>
              <a:rPr lang="zh-CN" altLang="en-US"/>
              <a:t> </a:t>
            </a:r>
            <a:r>
              <a:rPr lang="en-US" altLang="zh-CN" dirty="0"/>
              <a:t>third</a:t>
            </a:r>
            <a:r>
              <a:rPr lang="zh-CN" altLang="en-US"/>
              <a:t> </a:t>
            </a:r>
            <a:r>
              <a:rPr lang="en-US" altLang="zh-CN" dirty="0"/>
              <a:t>objective</a:t>
            </a:r>
            <a:r>
              <a:rPr lang="zh-CN" altLang="en-US"/>
              <a:t> </a:t>
            </a:r>
            <a:r>
              <a:rPr lang="en-US" altLang="zh-CN" dirty="0"/>
              <a:t>is</a:t>
            </a:r>
            <a:r>
              <a:rPr lang="zh-CN" altLang="en-US"/>
              <a:t> </a:t>
            </a:r>
            <a:r>
              <a:rPr lang="en-US" altLang="zh-CN" dirty="0"/>
              <a:t>the</a:t>
            </a:r>
            <a:r>
              <a:rPr lang="zh-CN" altLang="en-US"/>
              <a:t> </a:t>
            </a:r>
            <a:r>
              <a:rPr lang="en-US" altLang="zh-CN" dirty="0"/>
              <a:t>InfoNCE</a:t>
            </a:r>
            <a:r>
              <a:rPr lang="zh-CN" altLang="en-US"/>
              <a:t> </a:t>
            </a:r>
            <a:r>
              <a:rPr lang="en-US" altLang="zh-CN" dirty="0"/>
              <a:t>loss</a:t>
            </a:r>
            <a:r>
              <a:rPr lang="zh-CN" altLang="en-US"/>
              <a:t> </a:t>
            </a:r>
            <a:r>
              <a:rPr lang="en-US" altLang="zh-CN" dirty="0"/>
              <a:t>using</a:t>
            </a:r>
            <a:r>
              <a:rPr lang="zh-CN" altLang="en-US"/>
              <a:t> </a:t>
            </a:r>
            <a:r>
              <a:rPr lang="en-US" altLang="zh-CN" dirty="0"/>
              <a:t>corpus-level</a:t>
            </a:r>
            <a:r>
              <a:rPr lang="zh-CN" altLang="en-US"/>
              <a:t> </a:t>
            </a:r>
            <a:r>
              <a:rPr lang="en-US" altLang="zh-CN" dirty="0"/>
              <a:t>hard</a:t>
            </a:r>
            <a:r>
              <a:rPr lang="zh-CN" altLang="en-US"/>
              <a:t> </a:t>
            </a:r>
            <a:r>
              <a:rPr lang="en-US" altLang="zh-CN" dirty="0"/>
              <a:t>negatives.</a:t>
            </a:r>
            <a:r>
              <a:rPr lang="zh-CN" altLang="en-US"/>
              <a:t> </a:t>
            </a:r>
            <a:r>
              <a:rPr lang="en-US" altLang="zh-CN" dirty="0"/>
              <a:t>To</a:t>
            </a:r>
            <a:r>
              <a:rPr lang="zh-CN" altLang="en-US"/>
              <a:t> </a:t>
            </a:r>
            <a:r>
              <a:rPr lang="en-US" altLang="zh-CN" dirty="0"/>
              <a:t>mine</a:t>
            </a:r>
            <a:r>
              <a:rPr lang="zh-CN" altLang="en-US"/>
              <a:t> </a:t>
            </a:r>
            <a:r>
              <a:rPr lang="en-US" altLang="zh-CN" dirty="0"/>
              <a:t>such</a:t>
            </a:r>
            <a:r>
              <a:rPr lang="zh-CN" altLang="en-US"/>
              <a:t> </a:t>
            </a:r>
            <a:r>
              <a:rPr lang="en-US" altLang="zh-CN" dirty="0"/>
              <a:t>corpus-level</a:t>
            </a:r>
            <a:r>
              <a:rPr lang="zh-CN" altLang="en-US"/>
              <a:t> </a:t>
            </a:r>
            <a:r>
              <a:rPr lang="en-US" altLang="zh-CN" dirty="0"/>
              <a:t>hard</a:t>
            </a:r>
            <a:r>
              <a:rPr lang="zh-CN" altLang="en-US"/>
              <a:t> </a:t>
            </a:r>
            <a:r>
              <a:rPr lang="en-US" altLang="zh-CN" dirty="0"/>
              <a:t>negatives,</a:t>
            </a:r>
            <a:r>
              <a:rPr lang="zh-CN" altLang="en-US"/>
              <a:t> </a:t>
            </a:r>
            <a:r>
              <a:rPr lang="en-US" altLang="zh-CN" dirty="0"/>
              <a:t>we</a:t>
            </a:r>
            <a:r>
              <a:rPr lang="zh-CN" altLang="en-US"/>
              <a:t> </a:t>
            </a:r>
            <a:r>
              <a:rPr lang="en-US" altLang="zh-CN" dirty="0"/>
              <a:t>pre-compute</a:t>
            </a:r>
            <a:r>
              <a:rPr lang="zh-CN" altLang="en-US"/>
              <a:t> </a:t>
            </a:r>
            <a:r>
              <a:rPr lang="en-US" altLang="zh-CN" dirty="0"/>
              <a:t>the</a:t>
            </a:r>
            <a:r>
              <a:rPr lang="zh-CN" altLang="en-US"/>
              <a:t> </a:t>
            </a:r>
            <a:r>
              <a:rPr lang="en-US" altLang="zh-CN" dirty="0"/>
              <a:t>representations</a:t>
            </a:r>
            <a:r>
              <a:rPr lang="zh-CN" altLang="en-US"/>
              <a:t> </a:t>
            </a:r>
            <a:r>
              <a:rPr lang="en-US" altLang="zh-CN" dirty="0"/>
              <a:t>of</a:t>
            </a:r>
            <a:r>
              <a:rPr lang="zh-CN" altLang="en-US"/>
              <a:t> </a:t>
            </a:r>
            <a:r>
              <a:rPr lang="en-US" altLang="zh-CN" dirty="0"/>
              <a:t>all</a:t>
            </a:r>
            <a:r>
              <a:rPr lang="zh-CN" altLang="en-US"/>
              <a:t> </a:t>
            </a:r>
            <a:r>
              <a:rPr lang="en-US" altLang="zh-CN" dirty="0"/>
              <a:t>images</a:t>
            </a:r>
            <a:r>
              <a:rPr lang="zh-CN" altLang="en-US"/>
              <a:t> </a:t>
            </a:r>
            <a:r>
              <a:rPr lang="en-US" altLang="zh-CN" dirty="0"/>
              <a:t>and</a:t>
            </a:r>
            <a:r>
              <a:rPr lang="zh-CN" altLang="en-US"/>
              <a:t> </a:t>
            </a:r>
            <a:r>
              <a:rPr lang="en-US" altLang="zh-CN" dirty="0"/>
              <a:t>texts</a:t>
            </a:r>
            <a:r>
              <a:rPr lang="zh-CN" altLang="en-US"/>
              <a:t> </a:t>
            </a:r>
            <a:r>
              <a:rPr lang="en-US" altLang="zh-CN" dirty="0"/>
              <a:t>in</a:t>
            </a:r>
            <a:r>
              <a:rPr lang="zh-CN" altLang="en-US"/>
              <a:t> </a:t>
            </a:r>
            <a:r>
              <a:rPr lang="en-US" altLang="zh-CN" dirty="0"/>
              <a:t>the</a:t>
            </a:r>
            <a:r>
              <a:rPr lang="zh-CN" altLang="en-US"/>
              <a:t> </a:t>
            </a:r>
            <a:r>
              <a:rPr lang="en-US" altLang="zh-CN" dirty="0"/>
              <a:t>training</a:t>
            </a:r>
            <a:r>
              <a:rPr lang="zh-CN" altLang="en-US"/>
              <a:t> </a:t>
            </a:r>
            <a:r>
              <a:rPr lang="en-US" altLang="zh-CN" dirty="0"/>
              <a:t>set</a:t>
            </a:r>
            <a:r>
              <a:rPr lang="zh-CN" altLang="en-US"/>
              <a:t> </a:t>
            </a:r>
            <a:r>
              <a:rPr lang="en-US" altLang="zh-CN" dirty="0"/>
              <a:t>using</a:t>
            </a:r>
            <a:r>
              <a:rPr lang="zh-CN" altLang="en-US"/>
              <a:t> </a:t>
            </a:r>
            <a:r>
              <a:rPr lang="en-US" altLang="zh-CN" dirty="0"/>
              <a:t>the</a:t>
            </a:r>
            <a:r>
              <a:rPr lang="zh-CN" altLang="en-US"/>
              <a:t> </a:t>
            </a:r>
            <a:r>
              <a:rPr lang="en-US" altLang="zh-CN" dirty="0"/>
              <a:t>teacher</a:t>
            </a:r>
            <a:r>
              <a:rPr lang="zh-CN" altLang="en-US"/>
              <a:t> </a:t>
            </a:r>
            <a:r>
              <a:rPr lang="en-US" altLang="zh-CN" dirty="0"/>
              <a:t>encoders,</a:t>
            </a:r>
            <a:r>
              <a:rPr lang="zh-CN" altLang="en-US"/>
              <a:t> </a:t>
            </a:r>
            <a:r>
              <a:rPr lang="en-US" altLang="zh-CN" dirty="0"/>
              <a:t>and</a:t>
            </a:r>
            <a:r>
              <a:rPr lang="zh-CN" altLang="en-US"/>
              <a:t> </a:t>
            </a:r>
            <a:r>
              <a:rPr lang="en-US" altLang="zh-CN" dirty="0"/>
              <a:t>index</a:t>
            </a:r>
            <a:r>
              <a:rPr lang="zh-CN" altLang="en-US"/>
              <a:t> </a:t>
            </a:r>
            <a:r>
              <a:rPr lang="en-US" altLang="zh-CN" dirty="0"/>
              <a:t>them</a:t>
            </a:r>
            <a:r>
              <a:rPr lang="zh-CN" altLang="en-US"/>
              <a:t> </a:t>
            </a:r>
            <a:r>
              <a:rPr lang="en-US" altLang="zh-CN" dirty="0"/>
              <a:t>using</a:t>
            </a:r>
            <a:r>
              <a:rPr lang="zh-CN" altLang="en-US"/>
              <a:t> </a:t>
            </a:r>
            <a:r>
              <a:rPr lang="en-US" altLang="zh-CN" dirty="0"/>
              <a:t>Faiss</a:t>
            </a:r>
            <a:r>
              <a:rPr lang="zh-CN" altLang="en-US"/>
              <a:t> </a:t>
            </a:r>
            <a:r>
              <a:rPr lang="en-US" altLang="zh-CN" dirty="0"/>
              <a:t>to</a:t>
            </a:r>
            <a:r>
              <a:rPr lang="zh-CN" altLang="en-US"/>
              <a:t> </a:t>
            </a:r>
            <a:r>
              <a:rPr lang="en-US" altLang="zh-CN" dirty="0"/>
              <a:t>support</a:t>
            </a:r>
            <a:r>
              <a:rPr lang="zh-CN" altLang="en-US"/>
              <a:t> </a:t>
            </a:r>
            <a:r>
              <a:rPr lang="en-US" altLang="zh-CN" dirty="0"/>
              <a:t>fast</a:t>
            </a:r>
            <a:r>
              <a:rPr lang="zh-CN" altLang="en-US"/>
              <a:t> </a:t>
            </a:r>
            <a:r>
              <a:rPr lang="en-US" altLang="zh-CN" dirty="0"/>
              <a:t>run-time</a:t>
            </a:r>
            <a:r>
              <a:rPr lang="zh-CN" altLang="en-US"/>
              <a:t> </a:t>
            </a:r>
            <a:r>
              <a:rPr lang="en-US" altLang="zh-CN" dirty="0"/>
              <a:t>retrieval.</a:t>
            </a:r>
            <a:r>
              <a:rPr lang="zh-CN" altLang="en-US"/>
              <a:t> </a:t>
            </a:r>
            <a:r>
              <a:rPr lang="en-US" altLang="zh-CN" dirty="0"/>
              <a:t>These</a:t>
            </a:r>
            <a:r>
              <a:rPr lang="zh-CN" altLang="en-US"/>
              <a:t> </a:t>
            </a:r>
            <a:r>
              <a:rPr lang="en-US" altLang="zh-CN" dirty="0"/>
              <a:t>hard</a:t>
            </a:r>
            <a:r>
              <a:rPr lang="zh-CN" altLang="en-US"/>
              <a:t> </a:t>
            </a:r>
            <a:r>
              <a:rPr lang="en-US" altLang="zh-CN" dirty="0"/>
              <a:t>negatives</a:t>
            </a:r>
            <a:r>
              <a:rPr lang="zh-CN" altLang="en-US"/>
              <a:t> </a:t>
            </a:r>
            <a:r>
              <a:rPr lang="en-US" altLang="zh-CN" dirty="0"/>
              <a:t>can</a:t>
            </a:r>
            <a:r>
              <a:rPr lang="zh-CN" altLang="en-US"/>
              <a:t> </a:t>
            </a:r>
            <a:r>
              <a:rPr lang="en-US" altLang="zh-CN" dirty="0"/>
              <a:t>enhance</a:t>
            </a:r>
            <a:r>
              <a:rPr lang="zh-CN" altLang="en-US"/>
              <a:t> </a:t>
            </a:r>
            <a:r>
              <a:rPr lang="en-US" altLang="zh-CN" dirty="0"/>
              <a:t>model’s</a:t>
            </a:r>
            <a:r>
              <a:rPr lang="zh-CN" altLang="en-US"/>
              <a:t> </a:t>
            </a:r>
            <a:r>
              <a:rPr lang="en-US" altLang="zh-CN" dirty="0"/>
              <a:t>ability</a:t>
            </a:r>
            <a:r>
              <a:rPr lang="zh-CN" altLang="en-US"/>
              <a:t> </a:t>
            </a:r>
            <a:r>
              <a:rPr lang="en-US" altLang="zh-CN" dirty="0"/>
              <a:t>to</a:t>
            </a:r>
            <a:r>
              <a:rPr lang="zh-CN" altLang="en-US"/>
              <a:t> </a:t>
            </a:r>
            <a:r>
              <a:rPr lang="en-US" altLang="zh-CN" dirty="0"/>
              <a:t>distinguish</a:t>
            </a:r>
            <a:r>
              <a:rPr lang="zh-CN" altLang="en-US"/>
              <a:t> </a:t>
            </a:r>
            <a:r>
              <a:rPr lang="en-US" altLang="zh-CN" dirty="0"/>
              <a:t>samples</a:t>
            </a:r>
            <a:r>
              <a:rPr lang="zh-CN" altLang="en-US"/>
              <a:t> </a:t>
            </a:r>
            <a:r>
              <a:rPr lang="en-US" altLang="zh-CN" dirty="0"/>
              <a:t>with</a:t>
            </a:r>
            <a:r>
              <a:rPr lang="zh-CN" altLang="en-US"/>
              <a:t> </a:t>
            </a:r>
            <a:r>
              <a:rPr lang="en-US" altLang="zh-CN" dirty="0"/>
              <a:t>nuanced</a:t>
            </a:r>
            <a:r>
              <a:rPr lang="zh-CN" altLang="en-US"/>
              <a:t> </a:t>
            </a:r>
            <a:r>
              <a:rPr lang="en-US" altLang="zh-CN" dirty="0"/>
              <a:t>difference.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EBDC58-319B-4A4A-85BF-3AAADE21DF7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379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1452" y="916337"/>
            <a:ext cx="10628710" cy="1949321"/>
          </a:xfrm>
        </p:spPr>
        <p:txBody>
          <a:bodyPr anchor="b"/>
          <a:lstStyle>
            <a:lvl1pPr algn="ctr">
              <a:defRPr sz="48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1452" y="2940831"/>
            <a:ext cx="10628710" cy="1351822"/>
          </a:xfrm>
        </p:spPr>
        <p:txBody>
          <a:bodyPr/>
          <a:lstStyle>
            <a:lvl1pPr marL="0" indent="0" algn="ctr">
              <a:buNone/>
              <a:defRPr sz="1959"/>
            </a:lvl1pPr>
            <a:lvl2pPr marL="373258" indent="0" algn="ctr">
              <a:buNone/>
              <a:defRPr sz="1633"/>
            </a:lvl2pPr>
            <a:lvl3pPr marL="746516" indent="0" algn="ctr">
              <a:buNone/>
              <a:defRPr sz="1470"/>
            </a:lvl3pPr>
            <a:lvl4pPr marL="1119774" indent="0" algn="ctr">
              <a:buNone/>
              <a:defRPr sz="1306"/>
            </a:lvl4pPr>
            <a:lvl5pPr marL="1493032" indent="0" algn="ctr">
              <a:buNone/>
              <a:defRPr sz="1306"/>
            </a:lvl5pPr>
            <a:lvl6pPr marL="1866290" indent="0" algn="ctr">
              <a:buNone/>
              <a:defRPr sz="1306"/>
            </a:lvl6pPr>
            <a:lvl7pPr marL="2239548" indent="0" algn="ctr">
              <a:buNone/>
              <a:defRPr sz="1306"/>
            </a:lvl7pPr>
            <a:lvl8pPr marL="2612807" indent="0" algn="ctr">
              <a:buNone/>
              <a:defRPr sz="1306"/>
            </a:lvl8pPr>
            <a:lvl9pPr marL="2986065" indent="0" algn="ctr">
              <a:buNone/>
              <a:defRPr sz="130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293B0-DE7E-4724-A1C3-DC0DAE069CE8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B6C7-A3D8-4E9C-811E-56B879B1E4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705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293B0-DE7E-4724-A1C3-DC0DAE069CE8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B6C7-A3D8-4E9C-811E-56B879B1E4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649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1561" y="298101"/>
            <a:ext cx="3055754" cy="474498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4298" y="298101"/>
            <a:ext cx="8990117" cy="47449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293B0-DE7E-4724-A1C3-DC0DAE069CE8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B6C7-A3D8-4E9C-811E-56B879B1E4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497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293B0-DE7E-4724-A1C3-DC0DAE069CE8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B6C7-A3D8-4E9C-811E-56B879B1E4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942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917" y="1395891"/>
            <a:ext cx="12223016" cy="2329075"/>
          </a:xfrm>
        </p:spPr>
        <p:txBody>
          <a:bodyPr anchor="b"/>
          <a:lstStyle>
            <a:lvl1pPr>
              <a:defRPr sz="48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6917" y="3747000"/>
            <a:ext cx="12223016" cy="1224806"/>
          </a:xfrm>
        </p:spPr>
        <p:txBody>
          <a:bodyPr/>
          <a:lstStyle>
            <a:lvl1pPr marL="0" indent="0">
              <a:buNone/>
              <a:defRPr sz="1959">
                <a:solidFill>
                  <a:schemeClr val="tx1">
                    <a:tint val="75000"/>
                  </a:schemeClr>
                </a:solidFill>
              </a:defRPr>
            </a:lvl1pPr>
            <a:lvl2pPr marL="373258" indent="0">
              <a:buNone/>
              <a:defRPr sz="1633">
                <a:solidFill>
                  <a:schemeClr val="tx1">
                    <a:tint val="75000"/>
                  </a:schemeClr>
                </a:solidFill>
              </a:defRPr>
            </a:lvl2pPr>
            <a:lvl3pPr marL="746516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3pPr>
            <a:lvl4pPr marL="1119774" indent="0">
              <a:buNone/>
              <a:defRPr sz="1306">
                <a:solidFill>
                  <a:schemeClr val="tx1">
                    <a:tint val="75000"/>
                  </a:schemeClr>
                </a:solidFill>
              </a:defRPr>
            </a:lvl4pPr>
            <a:lvl5pPr marL="1493032" indent="0">
              <a:buNone/>
              <a:defRPr sz="1306">
                <a:solidFill>
                  <a:schemeClr val="tx1">
                    <a:tint val="75000"/>
                  </a:schemeClr>
                </a:solidFill>
              </a:defRPr>
            </a:lvl5pPr>
            <a:lvl6pPr marL="1866290" indent="0">
              <a:buNone/>
              <a:defRPr sz="1306">
                <a:solidFill>
                  <a:schemeClr val="tx1">
                    <a:tint val="75000"/>
                  </a:schemeClr>
                </a:solidFill>
              </a:defRPr>
            </a:lvl6pPr>
            <a:lvl7pPr marL="2239548" indent="0">
              <a:buNone/>
              <a:defRPr sz="1306">
                <a:solidFill>
                  <a:schemeClr val="tx1">
                    <a:tint val="75000"/>
                  </a:schemeClr>
                </a:solidFill>
              </a:defRPr>
            </a:lvl7pPr>
            <a:lvl8pPr marL="2612807" indent="0">
              <a:buNone/>
              <a:defRPr sz="1306">
                <a:solidFill>
                  <a:schemeClr val="tx1">
                    <a:tint val="75000"/>
                  </a:schemeClr>
                </a:solidFill>
              </a:defRPr>
            </a:lvl8pPr>
            <a:lvl9pPr marL="2986065" indent="0">
              <a:buNone/>
              <a:defRPr sz="13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293B0-DE7E-4724-A1C3-DC0DAE069CE8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B6C7-A3D8-4E9C-811E-56B879B1E4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251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4298" y="1490504"/>
            <a:ext cx="6022936" cy="35525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74379" y="1490504"/>
            <a:ext cx="6022936" cy="35525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293B0-DE7E-4724-A1C3-DC0DAE069CE8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B6C7-A3D8-4E9C-811E-56B879B1E4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53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144" y="298102"/>
            <a:ext cx="12223016" cy="108223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6145" y="1372561"/>
            <a:ext cx="5995256" cy="672671"/>
          </a:xfrm>
        </p:spPr>
        <p:txBody>
          <a:bodyPr anchor="b"/>
          <a:lstStyle>
            <a:lvl1pPr marL="0" indent="0">
              <a:buNone/>
              <a:defRPr sz="1959" b="1"/>
            </a:lvl1pPr>
            <a:lvl2pPr marL="373258" indent="0">
              <a:buNone/>
              <a:defRPr sz="1633" b="1"/>
            </a:lvl2pPr>
            <a:lvl3pPr marL="746516" indent="0">
              <a:buNone/>
              <a:defRPr sz="1470" b="1"/>
            </a:lvl3pPr>
            <a:lvl4pPr marL="1119774" indent="0">
              <a:buNone/>
              <a:defRPr sz="1306" b="1"/>
            </a:lvl4pPr>
            <a:lvl5pPr marL="1493032" indent="0">
              <a:buNone/>
              <a:defRPr sz="1306" b="1"/>
            </a:lvl5pPr>
            <a:lvl6pPr marL="1866290" indent="0">
              <a:buNone/>
              <a:defRPr sz="1306" b="1"/>
            </a:lvl6pPr>
            <a:lvl7pPr marL="2239548" indent="0">
              <a:buNone/>
              <a:defRPr sz="1306" b="1"/>
            </a:lvl7pPr>
            <a:lvl8pPr marL="2612807" indent="0">
              <a:buNone/>
              <a:defRPr sz="1306" b="1"/>
            </a:lvl8pPr>
            <a:lvl9pPr marL="2986065" indent="0">
              <a:buNone/>
              <a:defRPr sz="130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6145" y="2045231"/>
            <a:ext cx="5995256" cy="300822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74379" y="1372561"/>
            <a:ext cx="6024781" cy="672671"/>
          </a:xfrm>
        </p:spPr>
        <p:txBody>
          <a:bodyPr anchor="b"/>
          <a:lstStyle>
            <a:lvl1pPr marL="0" indent="0">
              <a:buNone/>
              <a:defRPr sz="1959" b="1"/>
            </a:lvl1pPr>
            <a:lvl2pPr marL="373258" indent="0">
              <a:buNone/>
              <a:defRPr sz="1633" b="1"/>
            </a:lvl2pPr>
            <a:lvl3pPr marL="746516" indent="0">
              <a:buNone/>
              <a:defRPr sz="1470" b="1"/>
            </a:lvl3pPr>
            <a:lvl4pPr marL="1119774" indent="0">
              <a:buNone/>
              <a:defRPr sz="1306" b="1"/>
            </a:lvl4pPr>
            <a:lvl5pPr marL="1493032" indent="0">
              <a:buNone/>
              <a:defRPr sz="1306" b="1"/>
            </a:lvl5pPr>
            <a:lvl6pPr marL="1866290" indent="0">
              <a:buNone/>
              <a:defRPr sz="1306" b="1"/>
            </a:lvl6pPr>
            <a:lvl7pPr marL="2239548" indent="0">
              <a:buNone/>
              <a:defRPr sz="1306" b="1"/>
            </a:lvl7pPr>
            <a:lvl8pPr marL="2612807" indent="0">
              <a:buNone/>
              <a:defRPr sz="1306" b="1"/>
            </a:lvl8pPr>
            <a:lvl9pPr marL="2986065" indent="0">
              <a:buNone/>
              <a:defRPr sz="130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74379" y="2045231"/>
            <a:ext cx="6024781" cy="300822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293B0-DE7E-4724-A1C3-DC0DAE069CE8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B6C7-A3D8-4E9C-811E-56B879B1E4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702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293B0-DE7E-4724-A1C3-DC0DAE069CE8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B6C7-A3D8-4E9C-811E-56B879B1E4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861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293B0-DE7E-4724-A1C3-DC0DAE069CE8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B6C7-A3D8-4E9C-811E-56B879B1E4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903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145" y="373274"/>
            <a:ext cx="4570714" cy="1306460"/>
          </a:xfrm>
        </p:spPr>
        <p:txBody>
          <a:bodyPr anchor="b"/>
          <a:lstStyle>
            <a:lvl1pPr>
              <a:defRPr sz="26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4781" y="806169"/>
            <a:ext cx="7174379" cy="3978999"/>
          </a:xfrm>
        </p:spPr>
        <p:txBody>
          <a:bodyPr/>
          <a:lstStyle>
            <a:lvl1pPr>
              <a:defRPr sz="2612"/>
            </a:lvl1pPr>
            <a:lvl2pPr>
              <a:defRPr sz="2286"/>
            </a:lvl2pPr>
            <a:lvl3pPr>
              <a:defRPr sz="1959"/>
            </a:lvl3pPr>
            <a:lvl4pPr>
              <a:defRPr sz="1633"/>
            </a:lvl4pPr>
            <a:lvl5pPr>
              <a:defRPr sz="1633"/>
            </a:lvl5pPr>
            <a:lvl6pPr>
              <a:defRPr sz="1633"/>
            </a:lvl6pPr>
            <a:lvl7pPr>
              <a:defRPr sz="1633"/>
            </a:lvl7pPr>
            <a:lvl8pPr>
              <a:defRPr sz="1633"/>
            </a:lvl8pPr>
            <a:lvl9pPr>
              <a:defRPr sz="16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145" y="1679734"/>
            <a:ext cx="4570714" cy="3111915"/>
          </a:xfrm>
        </p:spPr>
        <p:txBody>
          <a:bodyPr/>
          <a:lstStyle>
            <a:lvl1pPr marL="0" indent="0">
              <a:buNone/>
              <a:defRPr sz="1306"/>
            </a:lvl1pPr>
            <a:lvl2pPr marL="373258" indent="0">
              <a:buNone/>
              <a:defRPr sz="1143"/>
            </a:lvl2pPr>
            <a:lvl3pPr marL="746516" indent="0">
              <a:buNone/>
              <a:defRPr sz="980"/>
            </a:lvl3pPr>
            <a:lvl4pPr marL="1119774" indent="0">
              <a:buNone/>
              <a:defRPr sz="816"/>
            </a:lvl4pPr>
            <a:lvl5pPr marL="1493032" indent="0">
              <a:buNone/>
              <a:defRPr sz="816"/>
            </a:lvl5pPr>
            <a:lvl6pPr marL="1866290" indent="0">
              <a:buNone/>
              <a:defRPr sz="816"/>
            </a:lvl6pPr>
            <a:lvl7pPr marL="2239548" indent="0">
              <a:buNone/>
              <a:defRPr sz="816"/>
            </a:lvl7pPr>
            <a:lvl8pPr marL="2612807" indent="0">
              <a:buNone/>
              <a:defRPr sz="816"/>
            </a:lvl8pPr>
            <a:lvl9pPr marL="2986065" indent="0">
              <a:buNone/>
              <a:defRPr sz="81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293B0-DE7E-4724-A1C3-DC0DAE069CE8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B6C7-A3D8-4E9C-811E-56B879B1E4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940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145" y="373274"/>
            <a:ext cx="4570714" cy="1306460"/>
          </a:xfrm>
        </p:spPr>
        <p:txBody>
          <a:bodyPr anchor="b"/>
          <a:lstStyle>
            <a:lvl1pPr>
              <a:defRPr sz="26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24781" y="806169"/>
            <a:ext cx="7174379" cy="3978999"/>
          </a:xfrm>
        </p:spPr>
        <p:txBody>
          <a:bodyPr anchor="t"/>
          <a:lstStyle>
            <a:lvl1pPr marL="0" indent="0">
              <a:buNone/>
              <a:defRPr sz="2612"/>
            </a:lvl1pPr>
            <a:lvl2pPr marL="373258" indent="0">
              <a:buNone/>
              <a:defRPr sz="2286"/>
            </a:lvl2pPr>
            <a:lvl3pPr marL="746516" indent="0">
              <a:buNone/>
              <a:defRPr sz="1959"/>
            </a:lvl3pPr>
            <a:lvl4pPr marL="1119774" indent="0">
              <a:buNone/>
              <a:defRPr sz="1633"/>
            </a:lvl4pPr>
            <a:lvl5pPr marL="1493032" indent="0">
              <a:buNone/>
              <a:defRPr sz="1633"/>
            </a:lvl5pPr>
            <a:lvl6pPr marL="1866290" indent="0">
              <a:buNone/>
              <a:defRPr sz="1633"/>
            </a:lvl6pPr>
            <a:lvl7pPr marL="2239548" indent="0">
              <a:buNone/>
              <a:defRPr sz="1633"/>
            </a:lvl7pPr>
            <a:lvl8pPr marL="2612807" indent="0">
              <a:buNone/>
              <a:defRPr sz="1633"/>
            </a:lvl8pPr>
            <a:lvl9pPr marL="2986065" indent="0">
              <a:buNone/>
              <a:defRPr sz="163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145" y="1679734"/>
            <a:ext cx="4570714" cy="3111915"/>
          </a:xfrm>
        </p:spPr>
        <p:txBody>
          <a:bodyPr/>
          <a:lstStyle>
            <a:lvl1pPr marL="0" indent="0">
              <a:buNone/>
              <a:defRPr sz="1306"/>
            </a:lvl1pPr>
            <a:lvl2pPr marL="373258" indent="0">
              <a:buNone/>
              <a:defRPr sz="1143"/>
            </a:lvl2pPr>
            <a:lvl3pPr marL="746516" indent="0">
              <a:buNone/>
              <a:defRPr sz="980"/>
            </a:lvl3pPr>
            <a:lvl4pPr marL="1119774" indent="0">
              <a:buNone/>
              <a:defRPr sz="816"/>
            </a:lvl4pPr>
            <a:lvl5pPr marL="1493032" indent="0">
              <a:buNone/>
              <a:defRPr sz="816"/>
            </a:lvl5pPr>
            <a:lvl6pPr marL="1866290" indent="0">
              <a:buNone/>
              <a:defRPr sz="816"/>
            </a:lvl6pPr>
            <a:lvl7pPr marL="2239548" indent="0">
              <a:buNone/>
              <a:defRPr sz="816"/>
            </a:lvl7pPr>
            <a:lvl8pPr marL="2612807" indent="0">
              <a:buNone/>
              <a:defRPr sz="816"/>
            </a:lvl8pPr>
            <a:lvl9pPr marL="2986065" indent="0">
              <a:buNone/>
              <a:defRPr sz="81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293B0-DE7E-4724-A1C3-DC0DAE069CE8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B6C7-A3D8-4E9C-811E-56B879B1E4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88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4299" y="298102"/>
            <a:ext cx="12223016" cy="1082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299" y="1490504"/>
            <a:ext cx="12223016" cy="3552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4298" y="5189549"/>
            <a:ext cx="3188613" cy="298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293B0-DE7E-4724-A1C3-DC0DAE069CE8}" type="datetimeFigureOut">
              <a:rPr lang="zh-CN" altLang="en-US" smtClean="0"/>
              <a:t>2023/1/28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4347" y="5189549"/>
            <a:ext cx="4782919" cy="298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08702" y="5189549"/>
            <a:ext cx="3188613" cy="298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9B6C7-A3D8-4E9C-811E-56B879B1E4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18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746516" rtl="0" eaLnBrk="1" latinLnBrk="0" hangingPunct="1">
        <a:lnSpc>
          <a:spcPct val="90000"/>
        </a:lnSpc>
        <a:spcBef>
          <a:spcPct val="0"/>
        </a:spcBef>
        <a:buNone/>
        <a:defRPr sz="35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6629" indent="-186629" algn="l" defTabSz="746516" rtl="0" eaLnBrk="1" latinLnBrk="0" hangingPunct="1">
        <a:lnSpc>
          <a:spcPct val="90000"/>
        </a:lnSpc>
        <a:spcBef>
          <a:spcPts val="816"/>
        </a:spcBef>
        <a:buFont typeface="Arial" panose="020B0604020202020204" pitchFamily="34" charset="0"/>
        <a:buChar char="•"/>
        <a:defRPr sz="2286" kern="1200">
          <a:solidFill>
            <a:schemeClr val="tx1"/>
          </a:solidFill>
          <a:latin typeface="+mn-lt"/>
          <a:ea typeface="+mn-ea"/>
          <a:cs typeface="+mn-cs"/>
        </a:defRPr>
      </a:lvl1pPr>
      <a:lvl2pPr marL="559887" indent="-186629" algn="l" defTabSz="746516" rtl="0" eaLnBrk="1" latinLnBrk="0" hangingPunct="1">
        <a:lnSpc>
          <a:spcPct val="90000"/>
        </a:lnSpc>
        <a:spcBef>
          <a:spcPts val="408"/>
        </a:spcBef>
        <a:buFont typeface="Arial" panose="020B0604020202020204" pitchFamily="34" charset="0"/>
        <a:buChar char="•"/>
        <a:defRPr sz="1959" kern="1200">
          <a:solidFill>
            <a:schemeClr val="tx1"/>
          </a:solidFill>
          <a:latin typeface="+mn-lt"/>
          <a:ea typeface="+mn-ea"/>
          <a:cs typeface="+mn-cs"/>
        </a:defRPr>
      </a:lvl2pPr>
      <a:lvl3pPr marL="933145" indent="-186629" algn="l" defTabSz="746516" rtl="0" eaLnBrk="1" latinLnBrk="0" hangingPunct="1">
        <a:lnSpc>
          <a:spcPct val="90000"/>
        </a:lnSpc>
        <a:spcBef>
          <a:spcPts val="408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306403" indent="-186629" algn="l" defTabSz="746516" rtl="0" eaLnBrk="1" latinLnBrk="0" hangingPunct="1">
        <a:lnSpc>
          <a:spcPct val="90000"/>
        </a:lnSpc>
        <a:spcBef>
          <a:spcPts val="40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4pPr>
      <a:lvl5pPr marL="1679661" indent="-186629" algn="l" defTabSz="746516" rtl="0" eaLnBrk="1" latinLnBrk="0" hangingPunct="1">
        <a:lnSpc>
          <a:spcPct val="90000"/>
        </a:lnSpc>
        <a:spcBef>
          <a:spcPts val="40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5pPr>
      <a:lvl6pPr marL="2052919" indent="-186629" algn="l" defTabSz="746516" rtl="0" eaLnBrk="1" latinLnBrk="0" hangingPunct="1">
        <a:lnSpc>
          <a:spcPct val="90000"/>
        </a:lnSpc>
        <a:spcBef>
          <a:spcPts val="40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6pPr>
      <a:lvl7pPr marL="2426178" indent="-186629" algn="l" defTabSz="746516" rtl="0" eaLnBrk="1" latinLnBrk="0" hangingPunct="1">
        <a:lnSpc>
          <a:spcPct val="90000"/>
        </a:lnSpc>
        <a:spcBef>
          <a:spcPts val="40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7pPr>
      <a:lvl8pPr marL="2799436" indent="-186629" algn="l" defTabSz="746516" rtl="0" eaLnBrk="1" latinLnBrk="0" hangingPunct="1">
        <a:lnSpc>
          <a:spcPct val="90000"/>
        </a:lnSpc>
        <a:spcBef>
          <a:spcPts val="40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8pPr>
      <a:lvl9pPr marL="3172694" indent="-186629" algn="l" defTabSz="746516" rtl="0" eaLnBrk="1" latinLnBrk="0" hangingPunct="1">
        <a:lnSpc>
          <a:spcPct val="90000"/>
        </a:lnSpc>
        <a:spcBef>
          <a:spcPts val="40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6516" rtl="0" eaLnBrk="1" latinLnBrk="0" hangingPunct="1"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73258" algn="l" defTabSz="746516" rtl="0" eaLnBrk="1" latinLnBrk="0" hangingPunct="1">
        <a:defRPr sz="1470" kern="1200">
          <a:solidFill>
            <a:schemeClr val="tx1"/>
          </a:solidFill>
          <a:latin typeface="+mn-lt"/>
          <a:ea typeface="+mn-ea"/>
          <a:cs typeface="+mn-cs"/>
        </a:defRPr>
      </a:lvl2pPr>
      <a:lvl3pPr marL="746516" algn="l" defTabSz="746516" rtl="0" eaLnBrk="1" latinLnBrk="0" hangingPunct="1"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19774" algn="l" defTabSz="746516" rtl="0" eaLnBrk="1" latinLnBrk="0" hangingPunct="1">
        <a:defRPr sz="1470" kern="1200">
          <a:solidFill>
            <a:schemeClr val="tx1"/>
          </a:solidFill>
          <a:latin typeface="+mn-lt"/>
          <a:ea typeface="+mn-ea"/>
          <a:cs typeface="+mn-cs"/>
        </a:defRPr>
      </a:lvl4pPr>
      <a:lvl5pPr marL="1493032" algn="l" defTabSz="746516" rtl="0" eaLnBrk="1" latinLnBrk="0" hangingPunct="1">
        <a:defRPr sz="1470" kern="1200">
          <a:solidFill>
            <a:schemeClr val="tx1"/>
          </a:solidFill>
          <a:latin typeface="+mn-lt"/>
          <a:ea typeface="+mn-ea"/>
          <a:cs typeface="+mn-cs"/>
        </a:defRPr>
      </a:lvl5pPr>
      <a:lvl6pPr marL="1866290" algn="l" defTabSz="746516" rtl="0" eaLnBrk="1" latinLnBrk="0" hangingPunct="1">
        <a:defRPr sz="1470" kern="1200">
          <a:solidFill>
            <a:schemeClr val="tx1"/>
          </a:solidFill>
          <a:latin typeface="+mn-lt"/>
          <a:ea typeface="+mn-ea"/>
          <a:cs typeface="+mn-cs"/>
        </a:defRPr>
      </a:lvl6pPr>
      <a:lvl7pPr marL="2239548" algn="l" defTabSz="746516" rtl="0" eaLnBrk="1" latinLnBrk="0" hangingPunct="1">
        <a:defRPr sz="1470" kern="1200">
          <a:solidFill>
            <a:schemeClr val="tx1"/>
          </a:solidFill>
          <a:latin typeface="+mn-lt"/>
          <a:ea typeface="+mn-ea"/>
          <a:cs typeface="+mn-cs"/>
        </a:defRPr>
      </a:lvl7pPr>
      <a:lvl8pPr marL="2612807" algn="l" defTabSz="746516" rtl="0" eaLnBrk="1" latinLnBrk="0" hangingPunct="1">
        <a:defRPr sz="1470" kern="1200">
          <a:solidFill>
            <a:schemeClr val="tx1"/>
          </a:solidFill>
          <a:latin typeface="+mn-lt"/>
          <a:ea typeface="+mn-ea"/>
          <a:cs typeface="+mn-cs"/>
        </a:defRPr>
      </a:lvl8pPr>
      <a:lvl9pPr marL="2986065" algn="l" defTabSz="746516" rtl="0" eaLnBrk="1" latinLnBrk="0" hangingPunct="1">
        <a:defRPr sz="14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82555" y="1509437"/>
            <a:ext cx="11806517" cy="1198881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Leaner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Faster: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Two-Stage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Compression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Lightweight</a:t>
            </a:r>
            <a:b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Text-Image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Retrieval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34850" y="3908960"/>
            <a:ext cx="5757030" cy="1215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1" dirty="0">
                <a:latin typeface="Times New Roman" panose="02020503050405090304" pitchFamily="18" charset="0"/>
                <a:cs typeface="Times New Roman" panose="02020503050405090304" pitchFamily="18" charset="0"/>
              </a:rPr>
              <a:t>Siyu Ren and Kenny Q. Zhu</a:t>
            </a:r>
          </a:p>
          <a:p>
            <a:pPr algn="ctr"/>
            <a:r>
              <a:rPr lang="en-US" altLang="zh-CN" sz="1801" dirty="0">
                <a:latin typeface="Times New Roman" panose="02020503050405090304" pitchFamily="18" charset="0"/>
                <a:cs typeface="Times New Roman" panose="02020503050405090304" pitchFamily="18" charset="0"/>
              </a:rPr>
              <a:t>Shanghai Jiao Tong University</a:t>
            </a:r>
          </a:p>
          <a:p>
            <a:pPr algn="ctr"/>
            <a:r>
              <a:rPr lang="en-US" altLang="zh-CN" sz="1801" dirty="0">
                <a:latin typeface="Times New Roman" panose="02020503050405090304" pitchFamily="18" charset="0"/>
                <a:cs typeface="Times New Roman" panose="02020503050405090304" pitchFamily="18" charset="0"/>
              </a:rPr>
              <a:t>Shanghai, China</a:t>
            </a:r>
          </a:p>
          <a:p>
            <a:pPr algn="ctr"/>
            <a:r>
              <a:rPr lang="en-US" altLang="zh-CN" sz="1801" dirty="0">
                <a:latin typeface="Times New Roman" panose="02020503050405090304" pitchFamily="18" charset="0"/>
                <a:cs typeface="Times New Roman" panose="02020503050405090304" pitchFamily="18" charset="0"/>
              </a:rPr>
              <a:t>roy0702@sjtu.edu.cn</a:t>
            </a:r>
            <a:endParaRPr lang="zh-CN" altLang="en-US" sz="1801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Outline</a:t>
            </a:r>
            <a:endParaRPr lang="zh-CN" altLang="en-US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314251" y="1619948"/>
            <a:ext cx="479752" cy="4469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 dirty="0">
                <a:solidFill>
                  <a:schemeClr val="tx1"/>
                </a:solidFill>
              </a:rPr>
              <a:t>1</a:t>
            </a:r>
            <a:endParaRPr lang="zh-CN" altLang="en-US" sz="1801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30907" y="1619948"/>
            <a:ext cx="5207570" cy="467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Text-Image</a:t>
            </a:r>
            <a:r>
              <a:rPr lang="zh-CN" altLang="en-US" sz="2400">
                <a:solidFill>
                  <a:schemeClr val="bg1">
                    <a:lumMod val="7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Retrieval</a:t>
            </a:r>
            <a:endParaRPr lang="zh-CN" altLang="en-US" sz="2400">
              <a:solidFill>
                <a:schemeClr val="bg1">
                  <a:lumMod val="7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310838" y="2412016"/>
            <a:ext cx="479752" cy="4469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 dirty="0">
                <a:solidFill>
                  <a:schemeClr val="tx1"/>
                </a:solidFill>
              </a:rPr>
              <a:t>2</a:t>
            </a:r>
            <a:endParaRPr lang="zh-CN" altLang="en-US" sz="1801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27493" y="2412016"/>
            <a:ext cx="5207570" cy="467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A</a:t>
            </a:r>
            <a:r>
              <a:rPr lang="zh-CN" altLang="en-US" sz="2400">
                <a:solidFill>
                  <a:schemeClr val="bg1">
                    <a:lumMod val="7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Two-Stage</a:t>
            </a:r>
            <a:r>
              <a:rPr lang="zh-CN" altLang="en-US" sz="2400">
                <a:solidFill>
                  <a:schemeClr val="bg1">
                    <a:lumMod val="7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Compression</a:t>
            </a:r>
            <a:r>
              <a:rPr lang="zh-CN" altLang="en-US" sz="2400">
                <a:solidFill>
                  <a:schemeClr val="bg1">
                    <a:lumMod val="7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Framework</a:t>
            </a:r>
            <a:endParaRPr lang="zh-CN" altLang="en-US" sz="2400">
              <a:solidFill>
                <a:schemeClr val="bg1">
                  <a:lumMod val="7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319726" y="3245088"/>
            <a:ext cx="479752" cy="4469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 dirty="0">
                <a:solidFill>
                  <a:schemeClr val="tx1"/>
                </a:solidFill>
              </a:rPr>
              <a:t>3</a:t>
            </a:r>
            <a:endParaRPr lang="zh-CN" altLang="en-US" sz="1801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36381" y="3245088"/>
            <a:ext cx="5207570" cy="467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Evaluation &amp; Application</a:t>
            </a:r>
            <a:endParaRPr lang="zh-CN" altLang="en-US" sz="240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312208" y="4033054"/>
            <a:ext cx="479752" cy="4469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 dirty="0">
                <a:solidFill>
                  <a:schemeClr val="tx1"/>
                </a:solidFill>
              </a:rPr>
              <a:t>4</a:t>
            </a:r>
            <a:endParaRPr lang="zh-CN" altLang="en-US" sz="1801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828864" y="4033055"/>
            <a:ext cx="5207570" cy="467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Summary</a:t>
            </a:r>
            <a:endParaRPr lang="zh-CN" altLang="en-US" sz="2400">
              <a:solidFill>
                <a:schemeClr val="bg1">
                  <a:lumMod val="7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995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Experiments</a:t>
            </a:r>
            <a:endParaRPr lang="zh-CN" altLang="en-US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 Dataset</a:t>
            </a:r>
          </a:p>
          <a:p>
            <a:pPr marL="749977" lvl="1" indent="-457225">
              <a:buFont typeface="+mj-ea"/>
              <a:buAutoNum type="circleNumDbPlain"/>
            </a:pPr>
            <a:r>
              <a:rPr lang="en-US" altLang="zh-CN" dirty="0"/>
              <a:t>Stage-1:</a:t>
            </a:r>
            <a:r>
              <a:rPr lang="zh-CN" altLang="en-US"/>
              <a:t> </a:t>
            </a:r>
            <a:r>
              <a:rPr lang="en-US" altLang="zh-CN" dirty="0"/>
              <a:t>Google</a:t>
            </a:r>
            <a:r>
              <a:rPr lang="zh-CN" altLang="en-US"/>
              <a:t> </a:t>
            </a:r>
            <a:r>
              <a:rPr lang="en-US" altLang="zh-CN" dirty="0"/>
              <a:t>Conceptual</a:t>
            </a:r>
            <a:r>
              <a:rPr lang="zh-CN" altLang="en-US"/>
              <a:t> </a:t>
            </a:r>
            <a:r>
              <a:rPr lang="en-US" altLang="zh-CN" dirty="0"/>
              <a:t>Caption(CC)</a:t>
            </a:r>
            <a:r>
              <a:rPr lang="zh-CN" altLang="en-US"/>
              <a:t> </a:t>
            </a:r>
            <a:r>
              <a:rPr lang="en-US" altLang="zh-CN" dirty="0"/>
              <a:t>is</a:t>
            </a:r>
            <a:r>
              <a:rPr lang="zh-CN" altLang="en-US"/>
              <a:t> </a:t>
            </a:r>
            <a:r>
              <a:rPr lang="en-US" altLang="zh-CN" dirty="0"/>
              <a:t>adopted</a:t>
            </a:r>
            <a:r>
              <a:rPr lang="zh-CN" altLang="en-US"/>
              <a:t> </a:t>
            </a:r>
            <a:r>
              <a:rPr lang="en-US" altLang="zh-CN" dirty="0"/>
              <a:t>as</a:t>
            </a:r>
            <a:r>
              <a:rPr lang="zh-CN" altLang="en-US"/>
              <a:t> </a:t>
            </a:r>
            <a:r>
              <a:rPr lang="en-US" altLang="zh-CN" dirty="0"/>
              <a:t>the</a:t>
            </a:r>
            <a:r>
              <a:rPr lang="zh-CN" altLang="en-US"/>
              <a:t> </a:t>
            </a:r>
            <a:r>
              <a:rPr lang="en-US" altLang="zh-CN" dirty="0"/>
              <a:t>mono-modal</a:t>
            </a:r>
            <a:r>
              <a:rPr lang="zh-CN" altLang="en-US"/>
              <a:t> </a:t>
            </a:r>
            <a:r>
              <a:rPr lang="en-US" altLang="zh-CN" dirty="0"/>
              <a:t>corpus</a:t>
            </a:r>
            <a:r>
              <a:rPr lang="zh-CN" altLang="en-US"/>
              <a:t> </a:t>
            </a:r>
            <a:r>
              <a:rPr lang="en-US" altLang="zh-CN" dirty="0"/>
              <a:t>for</a:t>
            </a:r>
            <a:r>
              <a:rPr lang="zh-CN" altLang="en-US"/>
              <a:t> </a:t>
            </a:r>
            <a:r>
              <a:rPr lang="en-US" altLang="zh-CN" dirty="0"/>
              <a:t>stage-1</a:t>
            </a:r>
            <a:r>
              <a:rPr lang="zh-CN" altLang="en-US"/>
              <a:t> </a:t>
            </a:r>
            <a:r>
              <a:rPr lang="en-US" altLang="zh-CN" dirty="0"/>
              <a:t>intra-modal</a:t>
            </a:r>
            <a:r>
              <a:rPr lang="zh-CN" altLang="en-US"/>
              <a:t> </a:t>
            </a:r>
            <a:r>
              <a:rPr lang="en-US" altLang="zh-CN" dirty="0"/>
              <a:t>distillation.</a:t>
            </a:r>
            <a:r>
              <a:rPr lang="zh-CN" altLang="en-US"/>
              <a:t> </a:t>
            </a:r>
            <a:r>
              <a:rPr lang="en-US" altLang="zh-CN" dirty="0"/>
              <a:t>It</a:t>
            </a:r>
            <a:r>
              <a:rPr lang="zh-CN" altLang="en-US"/>
              <a:t> </a:t>
            </a:r>
            <a:r>
              <a:rPr lang="en-US" altLang="zh-CN" dirty="0"/>
              <a:t>consists</a:t>
            </a:r>
            <a:r>
              <a:rPr lang="zh-CN" altLang="en-US"/>
              <a:t> </a:t>
            </a:r>
            <a:r>
              <a:rPr lang="en-US" altLang="zh-CN" dirty="0"/>
              <a:t>of</a:t>
            </a:r>
            <a:r>
              <a:rPr lang="zh-CN" altLang="en-US"/>
              <a:t> </a:t>
            </a:r>
            <a:r>
              <a:rPr lang="en-US" altLang="zh-CN" dirty="0"/>
              <a:t>3M</a:t>
            </a:r>
            <a:r>
              <a:rPr lang="zh-CN" altLang="en-US"/>
              <a:t> </a:t>
            </a:r>
            <a:r>
              <a:rPr lang="en-US" altLang="zh-CN" dirty="0"/>
              <a:t>image-text</a:t>
            </a:r>
            <a:r>
              <a:rPr lang="zh-CN" altLang="en-US"/>
              <a:t> </a:t>
            </a:r>
            <a:r>
              <a:rPr lang="en-US" altLang="zh-CN" dirty="0"/>
              <a:t>pairs.</a:t>
            </a:r>
          </a:p>
          <a:p>
            <a:pPr marL="749977" lvl="1" indent="-457225">
              <a:buFont typeface="+mj-ea"/>
              <a:buAutoNum type="circleNumDbPlain"/>
            </a:pPr>
            <a:r>
              <a:rPr lang="en-US" altLang="zh-CN" dirty="0"/>
              <a:t>Stage-2:</a:t>
            </a:r>
            <a:r>
              <a:rPr lang="zh-CN" altLang="en-US"/>
              <a:t> </a:t>
            </a:r>
            <a:r>
              <a:rPr lang="en-US" altLang="zh-CN" dirty="0"/>
              <a:t>MSCOCO</a:t>
            </a:r>
            <a:r>
              <a:rPr lang="zh-CN" altLang="en-US"/>
              <a:t> </a:t>
            </a:r>
            <a:r>
              <a:rPr lang="en-US" altLang="zh-CN" dirty="0"/>
              <a:t>and</a:t>
            </a:r>
            <a:r>
              <a:rPr lang="zh-CN" altLang="en-US"/>
              <a:t> </a:t>
            </a:r>
            <a:r>
              <a:rPr lang="en-US" altLang="zh-CN" dirty="0"/>
              <a:t>Flickr30K</a:t>
            </a:r>
            <a:r>
              <a:rPr lang="zh-CN" altLang="en-US"/>
              <a:t> </a:t>
            </a:r>
            <a:r>
              <a:rPr lang="en-US" altLang="zh-CN" dirty="0"/>
              <a:t>are</a:t>
            </a:r>
            <a:r>
              <a:rPr lang="zh-CN" altLang="en-US"/>
              <a:t> </a:t>
            </a:r>
            <a:r>
              <a:rPr lang="en-US" altLang="zh-CN" dirty="0"/>
              <a:t>used</a:t>
            </a:r>
            <a:r>
              <a:rPr lang="zh-CN" altLang="en-US"/>
              <a:t> </a:t>
            </a:r>
            <a:r>
              <a:rPr lang="en-US" altLang="zh-CN" dirty="0"/>
              <a:t>as</a:t>
            </a:r>
            <a:r>
              <a:rPr lang="zh-CN" altLang="en-US"/>
              <a:t> </a:t>
            </a:r>
            <a:r>
              <a:rPr lang="en-US" altLang="zh-CN" dirty="0"/>
              <a:t>standard</a:t>
            </a:r>
            <a:r>
              <a:rPr lang="zh-CN" altLang="en-US"/>
              <a:t> </a:t>
            </a:r>
            <a:r>
              <a:rPr lang="en-US" altLang="zh-CN" dirty="0"/>
              <a:t>image-text</a:t>
            </a:r>
            <a:r>
              <a:rPr lang="zh-CN" altLang="en-US"/>
              <a:t> </a:t>
            </a:r>
            <a:r>
              <a:rPr lang="en-US" altLang="zh-CN" dirty="0"/>
              <a:t>retrieval</a:t>
            </a:r>
            <a:r>
              <a:rPr lang="zh-CN" altLang="en-US"/>
              <a:t> </a:t>
            </a:r>
            <a:r>
              <a:rPr lang="en-US" altLang="zh-CN" dirty="0"/>
              <a:t>benchmark.</a:t>
            </a:r>
            <a:r>
              <a:rPr lang="zh-CN" altLang="en-US"/>
              <a:t> </a:t>
            </a:r>
            <a:r>
              <a:rPr lang="en-US" altLang="zh-CN" dirty="0"/>
              <a:t>There</a:t>
            </a:r>
            <a:r>
              <a:rPr lang="zh-CN" altLang="en-US"/>
              <a:t> </a:t>
            </a:r>
            <a:r>
              <a:rPr lang="en-US" altLang="zh-CN" dirty="0"/>
              <a:t>are</a:t>
            </a:r>
            <a:r>
              <a:rPr lang="zh-CN" altLang="en-US"/>
              <a:t> </a:t>
            </a:r>
            <a:r>
              <a:rPr lang="en-US" altLang="zh-CN" dirty="0"/>
              <a:t>113,287/5000/5000</a:t>
            </a:r>
            <a:r>
              <a:rPr lang="zh-CN" altLang="en-US"/>
              <a:t> </a:t>
            </a:r>
            <a:r>
              <a:rPr lang="en-US" altLang="zh-CN" dirty="0"/>
              <a:t>image-text</a:t>
            </a:r>
            <a:r>
              <a:rPr lang="zh-CN" altLang="en-US"/>
              <a:t> </a:t>
            </a:r>
            <a:r>
              <a:rPr lang="en-US" altLang="zh-CN" dirty="0"/>
              <a:t>pairs</a:t>
            </a:r>
            <a:r>
              <a:rPr lang="zh-CN" altLang="en-US"/>
              <a:t> </a:t>
            </a:r>
            <a:r>
              <a:rPr lang="en-US" altLang="zh-CN" dirty="0"/>
              <a:t>for</a:t>
            </a:r>
            <a:r>
              <a:rPr lang="zh-CN" altLang="en-US"/>
              <a:t> </a:t>
            </a:r>
            <a:r>
              <a:rPr lang="en-US" altLang="zh-CN" dirty="0"/>
              <a:t>training,</a:t>
            </a:r>
            <a:r>
              <a:rPr lang="zh-CN" altLang="en-US"/>
              <a:t> </a:t>
            </a:r>
            <a:r>
              <a:rPr lang="en-US" altLang="zh-CN" dirty="0"/>
              <a:t>validation,</a:t>
            </a:r>
            <a:r>
              <a:rPr lang="zh-CN" altLang="en-US"/>
              <a:t> </a:t>
            </a:r>
            <a:r>
              <a:rPr lang="en-US" altLang="zh-CN" dirty="0"/>
              <a:t>and</a:t>
            </a:r>
            <a:r>
              <a:rPr lang="zh-CN" altLang="en-US"/>
              <a:t> </a:t>
            </a:r>
            <a:r>
              <a:rPr lang="en-US" altLang="zh-CN" dirty="0"/>
              <a:t>testing</a:t>
            </a:r>
            <a:r>
              <a:rPr lang="zh-CN" altLang="en-US"/>
              <a:t> </a:t>
            </a:r>
            <a:r>
              <a:rPr lang="en-US" altLang="zh-CN" dirty="0"/>
              <a:t>in</a:t>
            </a:r>
            <a:r>
              <a:rPr lang="zh-CN" altLang="en-US"/>
              <a:t> </a:t>
            </a:r>
            <a:r>
              <a:rPr lang="en-US" altLang="zh-CN" dirty="0"/>
              <a:t>MSCOCO,</a:t>
            </a:r>
            <a:r>
              <a:rPr lang="zh-CN" altLang="en-US"/>
              <a:t> </a:t>
            </a:r>
            <a:r>
              <a:rPr lang="en-US" altLang="zh-CN" dirty="0"/>
              <a:t>and</a:t>
            </a:r>
            <a:r>
              <a:rPr lang="zh-CN" altLang="en-US"/>
              <a:t> </a:t>
            </a:r>
            <a:r>
              <a:rPr lang="en-US" altLang="zh-CN" dirty="0"/>
              <a:t>28,783/1000/1000</a:t>
            </a:r>
            <a:r>
              <a:rPr lang="zh-CN" altLang="en-US"/>
              <a:t> </a:t>
            </a:r>
            <a:r>
              <a:rPr lang="en-US" altLang="zh-CN" dirty="0"/>
              <a:t>image-text</a:t>
            </a:r>
            <a:r>
              <a:rPr lang="zh-CN" altLang="en-US"/>
              <a:t> </a:t>
            </a:r>
            <a:r>
              <a:rPr lang="en-US" altLang="zh-CN" dirty="0"/>
              <a:t>pairs</a:t>
            </a:r>
            <a:r>
              <a:rPr lang="zh-CN" altLang="en-US"/>
              <a:t> </a:t>
            </a:r>
            <a:r>
              <a:rPr lang="en-US" altLang="zh-CN" dirty="0"/>
              <a:t>for</a:t>
            </a:r>
            <a:r>
              <a:rPr lang="zh-CN" altLang="en-US"/>
              <a:t> </a:t>
            </a:r>
            <a:r>
              <a:rPr lang="en-US" altLang="zh-CN" dirty="0"/>
              <a:t>training,</a:t>
            </a:r>
            <a:r>
              <a:rPr lang="zh-CN" altLang="en-US"/>
              <a:t> </a:t>
            </a:r>
            <a:r>
              <a:rPr lang="en-US" altLang="zh-CN" dirty="0"/>
              <a:t>validation,</a:t>
            </a:r>
            <a:r>
              <a:rPr lang="zh-CN" altLang="en-US"/>
              <a:t> </a:t>
            </a:r>
            <a:r>
              <a:rPr lang="en-US" altLang="zh-CN" dirty="0"/>
              <a:t>and</a:t>
            </a:r>
            <a:r>
              <a:rPr lang="zh-CN" altLang="en-US"/>
              <a:t> </a:t>
            </a:r>
            <a:r>
              <a:rPr lang="en-US" altLang="zh-CN" dirty="0"/>
              <a:t>testing</a:t>
            </a:r>
            <a:r>
              <a:rPr lang="zh-CN" altLang="en-US"/>
              <a:t> </a:t>
            </a:r>
            <a:r>
              <a:rPr lang="en-US" altLang="zh-CN" dirty="0"/>
              <a:t>in</a:t>
            </a:r>
            <a:r>
              <a:rPr lang="zh-CN" altLang="en-US"/>
              <a:t> </a:t>
            </a:r>
            <a:r>
              <a:rPr lang="en-US" altLang="zh-CN" dirty="0"/>
              <a:t>Flickr30K.</a:t>
            </a:r>
          </a:p>
          <a:p>
            <a:pPr marL="749977" lvl="1" indent="-457225">
              <a:buFont typeface="+mj-ea"/>
              <a:buAutoNum type="circleNumDbPlain"/>
            </a:pPr>
            <a:endParaRPr lang="en-US" altLang="zh-CN" dirty="0"/>
          </a:p>
          <a:p>
            <a:pPr marL="285766" indent="-285766">
              <a:buFont typeface="Wingdings" pitchFamily="2" charset="2"/>
              <a:buChar char="l"/>
            </a:pPr>
            <a:r>
              <a:rPr lang="en-US" altLang="zh-CN" dirty="0"/>
              <a:t> Evaluation</a:t>
            </a:r>
            <a:r>
              <a:rPr lang="zh-CN" altLang="en-US"/>
              <a:t> </a:t>
            </a:r>
            <a:r>
              <a:rPr lang="en-US" altLang="zh-CN" dirty="0"/>
              <a:t>Metrics:</a:t>
            </a:r>
          </a:p>
          <a:p>
            <a:pPr marL="578517" lvl="1" indent="-285766">
              <a:buFont typeface="Wingdings" pitchFamily="2" charset="2"/>
              <a:buChar char="Ø"/>
            </a:pPr>
            <a:r>
              <a:rPr lang="en-US" altLang="zh-CN" dirty="0"/>
              <a:t>Recall@K,</a:t>
            </a:r>
            <a:r>
              <a:rPr lang="zh-CN" altLang="en-US"/>
              <a:t> </a:t>
            </a:r>
            <a:r>
              <a:rPr lang="en-US" altLang="zh-CN" dirty="0"/>
              <a:t>K=1,5,10.</a:t>
            </a:r>
          </a:p>
          <a:p>
            <a:pPr marL="578517" lvl="1" indent="-285766">
              <a:buFont typeface="Wingdings" pitchFamily="2" charset="2"/>
              <a:buChar char="Ø"/>
            </a:pPr>
            <a:r>
              <a:rPr lang="en-US" altLang="zh-CN" dirty="0"/>
              <a:t>Query</a:t>
            </a:r>
            <a:r>
              <a:rPr lang="zh-CN" altLang="en-US"/>
              <a:t> </a:t>
            </a:r>
            <a:r>
              <a:rPr lang="en-US" altLang="zh-CN" dirty="0"/>
              <a:t>Per</a:t>
            </a:r>
            <a:r>
              <a:rPr lang="zh-CN" altLang="en-US"/>
              <a:t> </a:t>
            </a:r>
            <a:r>
              <a:rPr lang="en-US" altLang="zh-CN" dirty="0"/>
              <a:t>Second(QPS).</a:t>
            </a:r>
          </a:p>
          <a:p>
            <a:pPr marL="292751" lvl="1" indent="0">
              <a:buNone/>
            </a:pPr>
            <a:r>
              <a:rPr lang="zh-CN" altLang="en-US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82235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Experiments</a:t>
            </a:r>
            <a:endParaRPr lang="zh-CN" altLang="en-US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 Compression</a:t>
            </a:r>
            <a:r>
              <a:rPr lang="zh-CN" altLang="en-US"/>
              <a:t> </a:t>
            </a:r>
            <a:r>
              <a:rPr lang="en-US" altLang="zh-CN" dirty="0"/>
              <a:t>setting</a:t>
            </a:r>
          </a:p>
          <a:p>
            <a:pPr marL="749977" lvl="1" indent="-457225">
              <a:buFont typeface="+mj-ea"/>
              <a:buAutoNum type="circleNumDbPlain"/>
            </a:pPr>
            <a:r>
              <a:rPr lang="en-US" altLang="zh-CN" dirty="0"/>
              <a:t>Teacher:</a:t>
            </a:r>
            <a:r>
              <a:rPr lang="zh-CN" altLang="en-US"/>
              <a:t> </a:t>
            </a:r>
            <a:r>
              <a:rPr lang="en-US" altLang="zh-CN" dirty="0"/>
              <a:t>ViT-B/32</a:t>
            </a:r>
            <a:r>
              <a:rPr lang="zh-CN" altLang="en-US"/>
              <a:t> </a:t>
            </a:r>
            <a:r>
              <a:rPr lang="en-US" altLang="zh-CN" dirty="0"/>
              <a:t>CLIP</a:t>
            </a:r>
            <a:r>
              <a:rPr lang="zh-CN" altLang="en-US"/>
              <a:t> </a:t>
            </a:r>
            <a:r>
              <a:rPr lang="en-US" altLang="zh-CN" dirty="0"/>
              <a:t>with</a:t>
            </a:r>
            <a:r>
              <a:rPr lang="zh-CN" altLang="en-US"/>
              <a:t> </a:t>
            </a:r>
            <a:r>
              <a:rPr lang="en-US" altLang="zh-CN" dirty="0"/>
              <a:t>12-layer</a:t>
            </a:r>
            <a:r>
              <a:rPr lang="zh-CN" altLang="en-US"/>
              <a:t> </a:t>
            </a:r>
            <a:r>
              <a:rPr lang="en-US" altLang="zh-CN" dirty="0"/>
              <a:t>Vision</a:t>
            </a:r>
            <a:r>
              <a:rPr lang="zh-CN" altLang="en-US"/>
              <a:t> </a:t>
            </a:r>
            <a:r>
              <a:rPr lang="en-US" altLang="zh-CN" dirty="0"/>
              <a:t>Transformer</a:t>
            </a:r>
            <a:r>
              <a:rPr lang="zh-CN" altLang="en-US"/>
              <a:t> </a:t>
            </a:r>
            <a:r>
              <a:rPr lang="en-US" altLang="zh-CN" dirty="0"/>
              <a:t>for</a:t>
            </a:r>
            <a:r>
              <a:rPr lang="zh-CN" altLang="en-US"/>
              <a:t> </a:t>
            </a:r>
            <a:r>
              <a:rPr lang="en-US" altLang="zh-CN" dirty="0"/>
              <a:t>image</a:t>
            </a:r>
            <a:r>
              <a:rPr lang="zh-CN" altLang="en-US"/>
              <a:t> </a:t>
            </a:r>
            <a:r>
              <a:rPr lang="en-US" altLang="zh-CN" dirty="0"/>
              <a:t>encoder</a:t>
            </a:r>
            <a:r>
              <a:rPr lang="zh-CN" altLang="en-US"/>
              <a:t> </a:t>
            </a:r>
            <a:r>
              <a:rPr lang="en-US" altLang="zh-CN" dirty="0"/>
              <a:t>and</a:t>
            </a:r>
            <a:r>
              <a:rPr lang="zh-CN" altLang="en-US"/>
              <a:t> </a:t>
            </a:r>
            <a:r>
              <a:rPr lang="en-US" altLang="zh-CN" dirty="0"/>
              <a:t>12-layer</a:t>
            </a:r>
            <a:r>
              <a:rPr lang="zh-CN" altLang="en-US"/>
              <a:t> </a:t>
            </a:r>
            <a:r>
              <a:rPr lang="en-US" altLang="zh-CN" dirty="0"/>
              <a:t>Transformer</a:t>
            </a:r>
            <a:r>
              <a:rPr lang="zh-CN" altLang="en-US"/>
              <a:t> </a:t>
            </a:r>
            <a:r>
              <a:rPr lang="en-US" altLang="zh-CN" dirty="0"/>
              <a:t>for</a:t>
            </a:r>
            <a:r>
              <a:rPr lang="zh-CN" altLang="en-US"/>
              <a:t> </a:t>
            </a:r>
            <a:r>
              <a:rPr lang="en-US" altLang="zh-CN" dirty="0"/>
              <a:t>text</a:t>
            </a:r>
            <a:r>
              <a:rPr lang="zh-CN" altLang="en-US"/>
              <a:t> </a:t>
            </a:r>
            <a:r>
              <a:rPr lang="en-US" altLang="zh-CN" dirty="0"/>
              <a:t>encoder.</a:t>
            </a:r>
          </a:p>
          <a:p>
            <a:pPr marL="749977" lvl="1" indent="-457225">
              <a:buFont typeface="+mj-ea"/>
              <a:buAutoNum type="circleNumDbPlain"/>
            </a:pPr>
            <a:r>
              <a:rPr lang="en-US" altLang="zh-CN" dirty="0"/>
              <a:t>Student:</a:t>
            </a:r>
            <a:r>
              <a:rPr lang="zh-CN" altLang="en-US"/>
              <a:t> </a:t>
            </a:r>
            <a:r>
              <a:rPr lang="en-US" altLang="zh-CN" dirty="0"/>
              <a:t>ViT-S/16</a:t>
            </a:r>
            <a:r>
              <a:rPr lang="zh-CN" altLang="en-US"/>
              <a:t> </a:t>
            </a:r>
            <a:r>
              <a:rPr lang="en-US" altLang="zh-CN" dirty="0"/>
              <a:t>as</a:t>
            </a:r>
            <a:r>
              <a:rPr lang="zh-CN" altLang="en-US"/>
              <a:t> </a:t>
            </a:r>
            <a:r>
              <a:rPr lang="en-US" altLang="zh-CN" dirty="0"/>
              <a:t>image</a:t>
            </a:r>
            <a:r>
              <a:rPr lang="zh-CN" altLang="en-US"/>
              <a:t> </a:t>
            </a:r>
            <a:r>
              <a:rPr lang="en-US" altLang="zh-CN" dirty="0"/>
              <a:t>encoder</a:t>
            </a:r>
            <a:r>
              <a:rPr lang="zh-CN" altLang="en-US"/>
              <a:t> </a:t>
            </a:r>
            <a:r>
              <a:rPr lang="en-US" altLang="zh-CN" dirty="0"/>
              <a:t>and</a:t>
            </a:r>
            <a:r>
              <a:rPr lang="zh-CN" altLang="en-US"/>
              <a:t> </a:t>
            </a:r>
            <a:r>
              <a:rPr lang="en-US" altLang="zh-CN" dirty="0"/>
              <a:t>6/4-layer</a:t>
            </a:r>
            <a:r>
              <a:rPr lang="zh-CN" altLang="en-US"/>
              <a:t> </a:t>
            </a:r>
            <a:r>
              <a:rPr lang="en-US" altLang="zh-CN" dirty="0"/>
              <a:t>Transformer</a:t>
            </a:r>
            <a:r>
              <a:rPr lang="zh-CN" altLang="en-US"/>
              <a:t> </a:t>
            </a:r>
            <a:r>
              <a:rPr lang="en-US" altLang="zh-CN" dirty="0"/>
              <a:t>as</a:t>
            </a:r>
            <a:r>
              <a:rPr lang="zh-CN" altLang="en-US"/>
              <a:t> </a:t>
            </a:r>
            <a:r>
              <a:rPr lang="en-US" altLang="zh-CN" dirty="0"/>
              <a:t>text</a:t>
            </a:r>
            <a:r>
              <a:rPr lang="zh-CN" altLang="en-US"/>
              <a:t> </a:t>
            </a:r>
            <a:r>
              <a:rPr lang="en-US" altLang="zh-CN" dirty="0"/>
              <a:t>encoder.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131979-460D-4F4C-8E71-9B5C93307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414" y="2799556"/>
            <a:ext cx="4723988" cy="207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855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Experiments</a:t>
            </a:r>
            <a:endParaRPr lang="zh-CN" altLang="en-US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 Experimental</a:t>
            </a:r>
            <a:r>
              <a:rPr lang="zh-CN" altLang="en-US"/>
              <a:t> </a:t>
            </a:r>
            <a:r>
              <a:rPr lang="en-US" altLang="zh-CN" dirty="0"/>
              <a:t>results</a:t>
            </a:r>
          </a:p>
          <a:p>
            <a:pPr marL="635671" lvl="1" indent="-342919">
              <a:buFont typeface="+mj-ea"/>
              <a:buAutoNum type="circleNumDbPlain"/>
            </a:pPr>
            <a:r>
              <a:rPr lang="en" altLang="zh-CN" dirty="0"/>
              <a:t>On most evaluation metrics, models compressed by our proposed two-stage pipeline perform on par with or better than the fine-tuned target model. </a:t>
            </a:r>
          </a:p>
          <a:p>
            <a:pPr marL="635671" lvl="1" indent="-342919">
              <a:buFont typeface="+mj-ea"/>
              <a:buAutoNum type="circleNumDbPlain"/>
            </a:pPr>
            <a:r>
              <a:rPr lang="en" altLang="zh-CN" dirty="0"/>
              <a:t>We also found that the capacity of text encoder has limited </a:t>
            </a:r>
            <a:r>
              <a:rPr lang="en-US" altLang="zh-CN" dirty="0"/>
              <a:t>a</a:t>
            </a:r>
            <a:r>
              <a:rPr lang="en" altLang="zh-CN" dirty="0"/>
              <a:t>ffect on the performance.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885CFB7-76A7-6B46-849C-ECEC1D024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110" y="2799557"/>
            <a:ext cx="8535985" cy="242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945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Experiments</a:t>
            </a:r>
            <a:endParaRPr lang="zh-CN" altLang="en-US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 Ablation</a:t>
            </a:r>
            <a:r>
              <a:rPr lang="zh-CN" altLang="en-US"/>
              <a:t> </a:t>
            </a:r>
            <a:r>
              <a:rPr lang="en-US" altLang="zh-CN" dirty="0"/>
              <a:t>study</a:t>
            </a:r>
          </a:p>
          <a:p>
            <a:pPr marL="635671" lvl="1" indent="-342919">
              <a:buFont typeface="+mj-ea"/>
              <a:buAutoNum type="circleNumDbPlain"/>
            </a:pPr>
            <a:r>
              <a:rPr lang="en" altLang="zh-CN" dirty="0"/>
              <a:t>S</a:t>
            </a:r>
            <a:r>
              <a:rPr lang="en-US" altLang="zh-CN" dirty="0"/>
              <a:t>equential</a:t>
            </a:r>
            <a:r>
              <a:rPr lang="zh-CN" altLang="en-US"/>
              <a:t> </a:t>
            </a:r>
            <a:r>
              <a:rPr lang="en-US" altLang="zh-CN" dirty="0"/>
              <a:t>fine-tuning</a:t>
            </a:r>
            <a:r>
              <a:rPr lang="en" altLang="zh-CN" dirty="0"/>
              <a:t> makes fine-tuning stable and is essential for convergence</a:t>
            </a:r>
            <a:r>
              <a:rPr lang="en-US" altLang="zh-CN" dirty="0"/>
              <a:t>.</a:t>
            </a:r>
            <a:endParaRPr lang="en" altLang="zh-CN" dirty="0"/>
          </a:p>
          <a:p>
            <a:pPr marL="635671" lvl="1" indent="-342919">
              <a:buFont typeface="+mj-ea"/>
              <a:buAutoNum type="circleNumDbPlain"/>
            </a:pPr>
            <a:r>
              <a:rPr lang="en-US" altLang="zh-CN" dirty="0"/>
              <a:t>B</a:t>
            </a:r>
            <a:r>
              <a:rPr lang="en" altLang="zh-CN" dirty="0"/>
              <a:t>oth </a:t>
            </a:r>
            <a:r>
              <a:rPr lang="en-US" altLang="zh-CN" dirty="0"/>
              <a:t>knowledge</a:t>
            </a:r>
            <a:r>
              <a:rPr lang="zh-CN" altLang="en-US"/>
              <a:t> </a:t>
            </a:r>
            <a:r>
              <a:rPr lang="en-US" altLang="zh-CN" dirty="0"/>
              <a:t>distillation(KD)</a:t>
            </a:r>
            <a:r>
              <a:rPr lang="en" altLang="zh-CN" dirty="0"/>
              <a:t> and </a:t>
            </a:r>
            <a:r>
              <a:rPr lang="en-US" altLang="zh-CN" dirty="0"/>
              <a:t>hard</a:t>
            </a:r>
            <a:r>
              <a:rPr lang="zh-CN" altLang="en-US"/>
              <a:t> </a:t>
            </a:r>
            <a:r>
              <a:rPr lang="en-US" altLang="zh-CN" dirty="0"/>
              <a:t>negative</a:t>
            </a:r>
            <a:r>
              <a:rPr lang="zh-CN" altLang="en-US"/>
              <a:t> </a:t>
            </a:r>
            <a:r>
              <a:rPr lang="en-US" altLang="zh-CN" dirty="0"/>
              <a:t>mining(HN)</a:t>
            </a:r>
            <a:r>
              <a:rPr lang="en" altLang="zh-CN" dirty="0"/>
              <a:t> improve retrieval accuracy and are complementary to each other</a:t>
            </a:r>
            <a:r>
              <a:rPr lang="en-US" altLang="zh-CN" dirty="0"/>
              <a:t>.</a:t>
            </a:r>
          </a:p>
          <a:p>
            <a:pPr marL="635671" lvl="1" indent="-342919">
              <a:buFont typeface="+mj-ea"/>
              <a:buAutoNum type="circleNumDbPlain"/>
            </a:pPr>
            <a:r>
              <a:rPr lang="en-US" altLang="zh-CN" dirty="0"/>
              <a:t>I</a:t>
            </a:r>
            <a:r>
              <a:rPr lang="en" altLang="zh-CN" dirty="0"/>
              <a:t>ntra-modal contrastive distillation helps when image-text pairs are noisy</a:t>
            </a:r>
            <a:r>
              <a:rPr lang="en-US" altLang="zh-CN" dirty="0"/>
              <a:t>,</a:t>
            </a:r>
            <a:r>
              <a:rPr lang="zh-CN" altLang="en-US"/>
              <a:t> </a:t>
            </a:r>
            <a:r>
              <a:rPr lang="en-US" altLang="zh-CN" dirty="0"/>
              <a:t>yielding</a:t>
            </a:r>
            <a:r>
              <a:rPr lang="zh-CN" altLang="en-US"/>
              <a:t> </a:t>
            </a:r>
            <a:r>
              <a:rPr lang="en-US" altLang="zh-CN" dirty="0"/>
              <a:t>significant</a:t>
            </a:r>
            <a:r>
              <a:rPr lang="zh-CN" altLang="en-US"/>
              <a:t> </a:t>
            </a:r>
            <a:r>
              <a:rPr lang="en-US" altLang="zh-CN" dirty="0"/>
              <a:t>advantage</a:t>
            </a:r>
            <a:r>
              <a:rPr lang="zh-CN" altLang="en-US"/>
              <a:t> </a:t>
            </a:r>
            <a:r>
              <a:rPr lang="en-US" altLang="zh-CN" dirty="0"/>
              <a:t>over</a:t>
            </a:r>
            <a:r>
              <a:rPr lang="zh-CN" altLang="en-US"/>
              <a:t> </a:t>
            </a:r>
            <a:r>
              <a:rPr lang="en" altLang="zh-CN" dirty="0"/>
              <a:t>inter-modal infoNCE loss. </a:t>
            </a:r>
          </a:p>
          <a:p>
            <a:pPr marL="292751" lvl="1" indent="0">
              <a:buNone/>
            </a:pPr>
            <a:endParaRPr lang="en" altLang="zh-CN" dirty="0"/>
          </a:p>
          <a:p>
            <a:pPr marL="635671" lvl="1" indent="-342919">
              <a:buFont typeface="+mj-ea"/>
              <a:buAutoNum type="circleNumDbPlain"/>
            </a:pPr>
            <a:endParaRPr lang="en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4D9EBA-2F0B-7043-9418-494CE11A5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422" y="3220987"/>
            <a:ext cx="3707842" cy="211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471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Conclusion</a:t>
            </a:r>
            <a:endParaRPr lang="zh-CN" altLang="en-US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 We</a:t>
            </a:r>
            <a:r>
              <a:rPr lang="zh-CN" altLang="en-US" dirty="0"/>
              <a:t> </a:t>
            </a:r>
            <a:r>
              <a:rPr lang="en-US" altLang="zh-CN" dirty="0"/>
              <a:t>propose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two-stage</a:t>
            </a:r>
            <a:r>
              <a:rPr lang="zh-CN" altLang="en-US" dirty="0"/>
              <a:t> </a:t>
            </a:r>
            <a:r>
              <a:rPr lang="en-US" altLang="zh-CN" dirty="0"/>
              <a:t>compression</a:t>
            </a:r>
            <a:r>
              <a:rPr lang="zh-CN" altLang="en-US" dirty="0"/>
              <a:t> </a:t>
            </a:r>
            <a:r>
              <a:rPr lang="en-US" altLang="zh-CN" dirty="0"/>
              <a:t>framework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lightweight</a:t>
            </a:r>
            <a:r>
              <a:rPr lang="zh-CN" altLang="en-US" dirty="0"/>
              <a:t> </a:t>
            </a:r>
            <a:r>
              <a:rPr lang="en-US" altLang="zh-CN" dirty="0"/>
              <a:t>text-to-image</a:t>
            </a:r>
            <a:r>
              <a:rPr lang="zh-CN" altLang="en-US" dirty="0"/>
              <a:t> </a:t>
            </a:r>
            <a:r>
              <a:rPr lang="en-US" altLang="zh-CN" dirty="0"/>
              <a:t>retrieval.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compressed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achieves</a:t>
            </a:r>
            <a:r>
              <a:rPr lang="zh-CN" altLang="en-US" dirty="0"/>
              <a:t> </a:t>
            </a:r>
            <a:r>
              <a:rPr lang="en-US" altLang="zh-CN" dirty="0"/>
              <a:t>comparable</a:t>
            </a:r>
            <a:r>
              <a:rPr lang="zh-CN" altLang="en-US" dirty="0"/>
              <a:t> </a:t>
            </a:r>
            <a:r>
              <a:rPr lang="en-US" altLang="zh-CN" dirty="0"/>
              <a:t>retrieval</a:t>
            </a:r>
            <a:r>
              <a:rPr lang="zh-CN" altLang="en-US" dirty="0"/>
              <a:t> </a:t>
            </a:r>
            <a:r>
              <a:rPr lang="en-US" altLang="zh-CN" dirty="0"/>
              <a:t>accuracy</a:t>
            </a:r>
            <a:r>
              <a:rPr lang="zh-CN" altLang="en-US" dirty="0"/>
              <a:t> </a:t>
            </a:r>
            <a:r>
              <a:rPr lang="en-US" altLang="zh-CN" dirty="0"/>
              <a:t>while</a:t>
            </a:r>
            <a:r>
              <a:rPr lang="zh-CN" altLang="en-US" dirty="0"/>
              <a:t> </a:t>
            </a:r>
            <a:r>
              <a:rPr lang="en-US" altLang="zh-CN" dirty="0"/>
              <a:t>being</a:t>
            </a:r>
            <a:r>
              <a:rPr lang="zh-CN" altLang="en-US" dirty="0"/>
              <a:t> </a:t>
            </a:r>
            <a:r>
              <a:rPr lang="en-US" altLang="zh-CN" dirty="0"/>
              <a:t>2.6x</a:t>
            </a:r>
            <a:r>
              <a:rPr lang="zh-CN" altLang="en-US" dirty="0"/>
              <a:t> </a:t>
            </a:r>
            <a:r>
              <a:rPr lang="en-US" altLang="zh-CN" dirty="0"/>
              <a:t>smaller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~3.0x</a:t>
            </a:r>
            <a:r>
              <a:rPr lang="zh-CN" altLang="en-US" dirty="0"/>
              <a:t> </a:t>
            </a:r>
            <a:r>
              <a:rPr lang="en-US" altLang="zh-CN" dirty="0"/>
              <a:t>faster.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open-source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mobile</a:t>
            </a:r>
            <a:r>
              <a:rPr lang="zh-CN" altLang="en-US" dirty="0"/>
              <a:t> </a:t>
            </a:r>
            <a:r>
              <a:rPr lang="en-US" altLang="zh-CN" dirty="0"/>
              <a:t>photo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r>
              <a:rPr lang="zh-CN" altLang="en-US" dirty="0"/>
              <a:t> </a:t>
            </a:r>
            <a:r>
              <a:rPr lang="en-US" altLang="zh-CN" dirty="0"/>
              <a:t>applications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Android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iOS</a:t>
            </a:r>
            <a:r>
              <a:rPr lang="zh-CN" altLang="en-US" dirty="0"/>
              <a:t> </a:t>
            </a:r>
            <a:r>
              <a:rPr lang="en-US" altLang="zh-CN" dirty="0"/>
              <a:t>platform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u="sng" dirty="0"/>
              <a:t>https://github.com/DRSY/MoTIS</a:t>
            </a:r>
            <a:r>
              <a:rPr lang="en-US" altLang="zh-CN" dirty="0"/>
              <a:t>.</a:t>
            </a:r>
          </a:p>
          <a:p>
            <a:pPr marL="292751" lvl="1" indent="0">
              <a:buNone/>
            </a:pPr>
            <a:endParaRPr lang="en" altLang="zh-CN" dirty="0"/>
          </a:p>
          <a:p>
            <a:pPr marL="635671" lvl="1" indent="-342919">
              <a:buFont typeface="+mj-ea"/>
              <a:buAutoNum type="circleNumDbPlain"/>
            </a:pP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869945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25067" y="334166"/>
            <a:ext cx="5605313" cy="778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1" b="1" i="1" dirty="0">
                <a:solidFill>
                  <a:srgbClr val="FFC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Thanks for watching!</a:t>
            </a:r>
            <a:endParaRPr lang="zh-CN" altLang="en-US" sz="4401" b="1" i="1">
              <a:solidFill>
                <a:srgbClr val="FFC00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732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Outline</a:t>
            </a:r>
            <a:endParaRPr lang="zh-CN" altLang="en-US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314251" y="1619948"/>
            <a:ext cx="479752" cy="4469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 dirty="0">
                <a:solidFill>
                  <a:schemeClr val="tx1"/>
                </a:solidFill>
              </a:rPr>
              <a:t>1</a:t>
            </a:r>
            <a:endParaRPr lang="zh-CN" altLang="en-US" sz="1801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30907" y="1619948"/>
            <a:ext cx="5207570" cy="467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Text-Image</a:t>
            </a:r>
            <a:r>
              <a:rPr lang="zh-CN" altLang="en-US" sz="240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Retrieval</a:t>
            </a:r>
            <a:endParaRPr lang="zh-CN" altLang="en-US" sz="240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310838" y="2412016"/>
            <a:ext cx="479752" cy="4469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 dirty="0">
                <a:solidFill>
                  <a:schemeClr val="tx1"/>
                </a:solidFill>
              </a:rPr>
              <a:t>2</a:t>
            </a:r>
            <a:endParaRPr lang="zh-CN" altLang="en-US" sz="1801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27493" y="2412016"/>
            <a:ext cx="5207570" cy="467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A</a:t>
            </a:r>
            <a:r>
              <a:rPr lang="zh-CN" altLang="en-US" sz="240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Two-Stage</a:t>
            </a:r>
            <a:r>
              <a:rPr lang="zh-CN" altLang="en-US" sz="240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Compression</a:t>
            </a:r>
            <a:r>
              <a:rPr lang="zh-CN" altLang="en-US" sz="240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Framework</a:t>
            </a:r>
            <a:endParaRPr lang="zh-CN" altLang="en-US" sz="240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319726" y="3245088"/>
            <a:ext cx="479752" cy="4469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 dirty="0">
                <a:solidFill>
                  <a:schemeClr val="tx1"/>
                </a:solidFill>
              </a:rPr>
              <a:t>3</a:t>
            </a:r>
            <a:endParaRPr lang="zh-CN" altLang="en-US" sz="1801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36381" y="3245088"/>
            <a:ext cx="5207570" cy="467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Evaluation &amp; Application</a:t>
            </a:r>
            <a:endParaRPr lang="zh-CN" altLang="en-US" sz="240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312208" y="4033054"/>
            <a:ext cx="479752" cy="4469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 dirty="0">
                <a:solidFill>
                  <a:schemeClr val="tx1"/>
                </a:solidFill>
              </a:rPr>
              <a:t>4</a:t>
            </a:r>
            <a:endParaRPr lang="zh-CN" altLang="en-US" sz="1801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828864" y="4033055"/>
            <a:ext cx="5207570" cy="467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Summary</a:t>
            </a:r>
            <a:endParaRPr lang="zh-CN" altLang="en-US" sz="240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Outline</a:t>
            </a:r>
            <a:endParaRPr lang="zh-CN" altLang="en-US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314251" y="1619948"/>
            <a:ext cx="479752" cy="4469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 dirty="0">
                <a:solidFill>
                  <a:schemeClr val="tx1"/>
                </a:solidFill>
              </a:rPr>
              <a:t>1</a:t>
            </a:r>
            <a:endParaRPr lang="zh-CN" altLang="en-US" sz="1801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30907" y="1619948"/>
            <a:ext cx="5207570" cy="467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Text-Image</a:t>
            </a:r>
            <a:r>
              <a:rPr lang="zh-CN" altLang="en-US" sz="240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Retrieval</a:t>
            </a:r>
            <a:endParaRPr lang="zh-CN" altLang="en-US" sz="240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310838" y="2412016"/>
            <a:ext cx="479752" cy="4469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 dirty="0">
                <a:solidFill>
                  <a:schemeClr val="tx1"/>
                </a:solidFill>
              </a:rPr>
              <a:t>2</a:t>
            </a:r>
            <a:endParaRPr lang="zh-CN" altLang="en-US" sz="1801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27493" y="2412016"/>
            <a:ext cx="5207570" cy="467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A</a:t>
            </a:r>
            <a:r>
              <a:rPr lang="zh-CN" altLang="en-US" sz="2400">
                <a:solidFill>
                  <a:schemeClr val="bg1">
                    <a:lumMod val="7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Two-Stage</a:t>
            </a:r>
            <a:r>
              <a:rPr lang="zh-CN" altLang="en-US" sz="2400">
                <a:solidFill>
                  <a:schemeClr val="bg1">
                    <a:lumMod val="7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Compression</a:t>
            </a:r>
            <a:r>
              <a:rPr lang="zh-CN" altLang="en-US" sz="2400">
                <a:solidFill>
                  <a:schemeClr val="bg1">
                    <a:lumMod val="7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Framework</a:t>
            </a:r>
            <a:endParaRPr lang="zh-CN" altLang="en-US" sz="2400">
              <a:solidFill>
                <a:schemeClr val="bg1">
                  <a:lumMod val="7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319726" y="3245088"/>
            <a:ext cx="479752" cy="4469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 dirty="0">
                <a:solidFill>
                  <a:schemeClr val="tx1"/>
                </a:solidFill>
              </a:rPr>
              <a:t>3</a:t>
            </a:r>
            <a:endParaRPr lang="zh-CN" altLang="en-US" sz="1801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36381" y="3245088"/>
            <a:ext cx="5207570" cy="467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Evaluation &amp; Application</a:t>
            </a:r>
            <a:endParaRPr lang="zh-CN" altLang="en-US" sz="2400">
              <a:solidFill>
                <a:schemeClr val="bg1">
                  <a:lumMod val="7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312208" y="4033054"/>
            <a:ext cx="479752" cy="4469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 dirty="0">
                <a:solidFill>
                  <a:schemeClr val="tx1"/>
                </a:solidFill>
              </a:rPr>
              <a:t>4</a:t>
            </a:r>
            <a:endParaRPr lang="zh-CN" altLang="en-US" sz="1801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828864" y="4033055"/>
            <a:ext cx="5207570" cy="467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Summary</a:t>
            </a:r>
            <a:endParaRPr lang="zh-CN" altLang="en-US" sz="2400">
              <a:solidFill>
                <a:schemeClr val="bg1">
                  <a:lumMod val="7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741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Text-Image</a:t>
            </a:r>
            <a:r>
              <a:rPr lang="zh-CN" altLang="en-US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Retrieval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801" dirty="0">
                <a:latin typeface="Times New Roman" panose="02020503050405090304" pitchFamily="18" charset="0"/>
                <a:cs typeface="Times New Roman" panose="02020503050405090304" pitchFamily="18" charset="0"/>
              </a:rPr>
              <a:t>Text-image</a:t>
            </a:r>
            <a:r>
              <a:rPr lang="zh-CN" altLang="en-US" sz="1801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801" dirty="0">
                <a:latin typeface="Times New Roman" panose="02020503050405090304" pitchFamily="18" charset="0"/>
                <a:cs typeface="Times New Roman" panose="02020503050405090304" pitchFamily="18" charset="0"/>
              </a:rPr>
              <a:t>retrieval</a:t>
            </a:r>
            <a:r>
              <a:rPr lang="zh-CN" altLang="en-US" sz="1801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801" dirty="0">
                <a:latin typeface="Times New Roman" panose="02020503050405090304" pitchFamily="18" charset="0"/>
                <a:cs typeface="Times New Roman" panose="02020503050405090304" pitchFamily="18" charset="0"/>
              </a:rPr>
              <a:t>is</a:t>
            </a:r>
            <a:r>
              <a:rPr lang="zh-CN" altLang="en-US" sz="1801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801" dirty="0">
                <a:latin typeface="Times New Roman" panose="02020503050405090304" pitchFamily="18" charset="0"/>
                <a:cs typeface="Times New Roman" panose="02020503050405090304" pitchFamily="18" charset="0"/>
              </a:rPr>
              <a:t>the</a:t>
            </a:r>
            <a:r>
              <a:rPr lang="zh-CN" altLang="en-US" sz="1801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801" dirty="0">
                <a:latin typeface="Times New Roman" panose="02020503050405090304" pitchFamily="18" charset="0"/>
                <a:cs typeface="Times New Roman" panose="02020503050405090304" pitchFamily="18" charset="0"/>
              </a:rPr>
              <a:t>technique</a:t>
            </a:r>
            <a:r>
              <a:rPr lang="zh-CN" altLang="en-US" sz="1801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801" dirty="0">
                <a:latin typeface="Times New Roman" panose="02020503050405090304" pitchFamily="18" charset="0"/>
                <a:cs typeface="Times New Roman" panose="02020503050405090304" pitchFamily="18" charset="0"/>
              </a:rPr>
              <a:t>of</a:t>
            </a:r>
            <a:r>
              <a:rPr lang="zh-CN" altLang="en-US" sz="1801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801" dirty="0">
                <a:latin typeface="Times New Roman" panose="02020503050405090304" pitchFamily="18" charset="0"/>
                <a:cs typeface="Times New Roman" panose="02020503050405090304" pitchFamily="18" charset="0"/>
              </a:rPr>
              <a:t>retrieving</a:t>
            </a:r>
            <a:r>
              <a:rPr lang="zh-CN" altLang="en-US" sz="1801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801" dirty="0">
                <a:latin typeface="Times New Roman" panose="02020503050405090304" pitchFamily="18" charset="0"/>
                <a:cs typeface="Times New Roman" panose="02020503050405090304" pitchFamily="18" charset="0"/>
              </a:rPr>
              <a:t>a</a:t>
            </a:r>
            <a:r>
              <a:rPr lang="zh-CN" altLang="en-US" sz="1801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801" dirty="0">
                <a:latin typeface="Times New Roman" panose="02020503050405090304" pitchFamily="18" charset="0"/>
                <a:cs typeface="Times New Roman" panose="02020503050405090304" pitchFamily="18" charset="0"/>
              </a:rPr>
              <a:t>set</a:t>
            </a:r>
            <a:r>
              <a:rPr lang="zh-CN" altLang="en-US" sz="1801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801" dirty="0">
                <a:latin typeface="Times New Roman" panose="02020503050405090304" pitchFamily="18" charset="0"/>
                <a:cs typeface="Times New Roman" panose="02020503050405090304" pitchFamily="18" charset="0"/>
              </a:rPr>
              <a:t>of</a:t>
            </a:r>
            <a:r>
              <a:rPr lang="zh-CN" altLang="en-US" sz="1801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801" dirty="0">
                <a:latin typeface="Times New Roman" panose="02020503050405090304" pitchFamily="18" charset="0"/>
                <a:cs typeface="Times New Roman" panose="02020503050405090304" pitchFamily="18" charset="0"/>
              </a:rPr>
              <a:t>relevant</a:t>
            </a:r>
            <a:r>
              <a:rPr lang="zh-CN" altLang="en-US" sz="1801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801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images</a:t>
            </a:r>
            <a:r>
              <a:rPr lang="zh-CN" altLang="en-US" sz="1801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801" dirty="0">
                <a:latin typeface="Times New Roman" panose="02020503050405090304" pitchFamily="18" charset="0"/>
                <a:cs typeface="Times New Roman" panose="02020503050405090304" pitchFamily="18" charset="0"/>
              </a:rPr>
              <a:t>from</a:t>
            </a:r>
            <a:r>
              <a:rPr lang="zh-CN" altLang="en-US" sz="1801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801" dirty="0">
                <a:latin typeface="Times New Roman" panose="02020503050405090304" pitchFamily="18" charset="0"/>
                <a:cs typeface="Times New Roman" panose="02020503050405090304" pitchFamily="18" charset="0"/>
              </a:rPr>
              <a:t>a</a:t>
            </a:r>
            <a:r>
              <a:rPr lang="zh-CN" altLang="en-US" sz="1801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801" dirty="0">
                <a:latin typeface="Times New Roman" panose="02020503050405090304" pitchFamily="18" charset="0"/>
                <a:cs typeface="Times New Roman" panose="02020503050405090304" pitchFamily="18" charset="0"/>
              </a:rPr>
              <a:t>large</a:t>
            </a:r>
            <a:r>
              <a:rPr lang="zh-CN" altLang="en-US" sz="1801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801" dirty="0">
                <a:latin typeface="Times New Roman" panose="02020503050405090304" pitchFamily="18" charset="0"/>
                <a:cs typeface="Times New Roman" panose="02020503050405090304" pitchFamily="18" charset="0"/>
              </a:rPr>
              <a:t>candidate</a:t>
            </a:r>
            <a:r>
              <a:rPr lang="zh-CN" altLang="en-US" sz="1801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801" dirty="0">
                <a:latin typeface="Times New Roman" panose="02020503050405090304" pitchFamily="18" charset="0"/>
                <a:cs typeface="Times New Roman" panose="02020503050405090304" pitchFamily="18" charset="0"/>
              </a:rPr>
              <a:t>pool</a:t>
            </a:r>
            <a:r>
              <a:rPr lang="zh-CN" altLang="en-US" sz="1801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801" dirty="0">
                <a:latin typeface="Times New Roman" panose="02020503050405090304" pitchFamily="18" charset="0"/>
                <a:cs typeface="Times New Roman" panose="02020503050405090304" pitchFamily="18" charset="0"/>
              </a:rPr>
              <a:t>given</a:t>
            </a:r>
            <a:r>
              <a:rPr lang="zh-CN" altLang="en-US" sz="1801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801" dirty="0">
                <a:latin typeface="Times New Roman" panose="02020503050405090304" pitchFamily="18" charset="0"/>
                <a:cs typeface="Times New Roman" panose="02020503050405090304" pitchFamily="18" charset="0"/>
              </a:rPr>
              <a:t>a</a:t>
            </a:r>
            <a:r>
              <a:rPr lang="zh-CN" altLang="en-US" sz="1801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801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textual</a:t>
            </a:r>
            <a:r>
              <a:rPr lang="zh-CN" altLang="en-US" sz="1801" i="1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801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query</a:t>
            </a:r>
            <a:r>
              <a:rPr lang="zh-CN" altLang="en-US" sz="1801" i="1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801" dirty="0">
                <a:latin typeface="Times New Roman" panose="02020503050405090304" pitchFamily="18" charset="0"/>
                <a:cs typeface="Times New Roman" panose="02020503050405090304" pitchFamily="18" charset="0"/>
              </a:rPr>
              <a:t>specified</a:t>
            </a:r>
            <a:r>
              <a:rPr lang="zh-CN" altLang="en-US" sz="1801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801" dirty="0">
                <a:latin typeface="Times New Roman" panose="02020503050405090304" pitchFamily="18" charset="0"/>
                <a:cs typeface="Times New Roman" panose="02020503050405090304" pitchFamily="18" charset="0"/>
              </a:rPr>
              <a:t>by</a:t>
            </a:r>
            <a:r>
              <a:rPr lang="zh-CN" altLang="en-US" sz="1801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801" dirty="0">
                <a:latin typeface="Times New Roman" panose="02020503050405090304" pitchFamily="18" charset="0"/>
                <a:cs typeface="Times New Roman" panose="02020503050405090304" pitchFamily="18" charset="0"/>
              </a:rPr>
              <a:t>users.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It</a:t>
            </a:r>
            <a:r>
              <a:rPr lang="zh-CN" altLang="en-US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has</a:t>
            </a:r>
            <a:r>
              <a:rPr lang="zh-CN" altLang="en-US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broad</a:t>
            </a:r>
            <a:r>
              <a:rPr lang="zh-CN" altLang="en-US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application</a:t>
            </a:r>
            <a:r>
              <a:rPr lang="zh-CN" altLang="en-US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scenarios</a:t>
            </a:r>
            <a:r>
              <a:rPr lang="zh-CN" altLang="en-US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on</a:t>
            </a:r>
            <a:r>
              <a:rPr lang="zh-CN" altLang="en-US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different</a:t>
            </a:r>
            <a:r>
              <a:rPr lang="zh-CN" altLang="en-US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platform,</a:t>
            </a:r>
            <a:r>
              <a:rPr lang="zh-CN" altLang="en-US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including</a:t>
            </a:r>
            <a:r>
              <a:rPr lang="zh-CN" altLang="en-US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image</a:t>
            </a:r>
            <a:r>
              <a:rPr lang="zh-CN" altLang="en-US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search</a:t>
            </a:r>
            <a:r>
              <a:rPr lang="zh-CN" altLang="en-US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on</a:t>
            </a:r>
            <a:r>
              <a:rPr lang="zh-CN" altLang="en-US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web</a:t>
            </a:r>
            <a:r>
              <a:rPr lang="zh-CN" altLang="en-US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and</a:t>
            </a:r>
            <a:r>
              <a:rPr lang="zh-CN" altLang="en-US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mobile</a:t>
            </a:r>
            <a:r>
              <a:rPr lang="zh-CN" altLang="en-US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devices.</a:t>
            </a:r>
            <a:endParaRPr lang="zh-CN" altLang="en-US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pic>
        <p:nvPicPr>
          <p:cNvPr id="6" name="图形 5" descr="人工智能 轮廓">
            <a:extLst>
              <a:ext uri="{FF2B5EF4-FFF2-40B4-BE49-F238E27FC236}">
                <a16:creationId xmlns:a16="http://schemas.microsoft.com/office/drawing/2014/main" id="{BEEFEA0B-4437-FF40-97E4-3D2B467BF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58267" y="3631782"/>
            <a:ext cx="1449833" cy="1449833"/>
          </a:xfrm>
          <a:prstGeom prst="rect">
            <a:avLst/>
          </a:prstGeom>
        </p:spPr>
      </p:pic>
      <p:pic>
        <p:nvPicPr>
          <p:cNvPr id="1026" name="Picture 2" descr="20 Sleeping Cats Who Take Naptime to a Whole New Level | BeChewy">
            <a:extLst>
              <a:ext uri="{FF2B5EF4-FFF2-40B4-BE49-F238E27FC236}">
                <a16:creationId xmlns:a16="http://schemas.microsoft.com/office/drawing/2014/main" id="{2640794D-E13D-1440-A5A0-269B73842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809" y="2703208"/>
            <a:ext cx="1118016" cy="1113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标注 3">
            <a:extLst>
              <a:ext uri="{FF2B5EF4-FFF2-40B4-BE49-F238E27FC236}">
                <a16:creationId xmlns:a16="http://schemas.microsoft.com/office/drawing/2014/main" id="{6D78FA84-0DCE-9142-B35B-1FD0D087D2F3}"/>
              </a:ext>
            </a:extLst>
          </p:cNvPr>
          <p:cNvSpPr/>
          <p:nvPr/>
        </p:nvSpPr>
        <p:spPr>
          <a:xfrm>
            <a:off x="2715721" y="2816639"/>
            <a:ext cx="2649070" cy="694814"/>
          </a:xfrm>
          <a:prstGeom prst="wedgeRectCallout">
            <a:avLst/>
          </a:prstGeom>
          <a:solidFill>
            <a:schemeClr val="accent1">
              <a:lumMod val="40000"/>
              <a:lumOff val="60000"/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801" dirty="0">
                <a:solidFill>
                  <a:schemeClr val="tx1"/>
                </a:solidFill>
              </a:rPr>
              <a:t>Cats</a:t>
            </a:r>
            <a:r>
              <a:rPr kumimoji="1" lang="zh-CN" altLang="en-US" sz="1801">
                <a:solidFill>
                  <a:schemeClr val="tx1"/>
                </a:solidFill>
              </a:rPr>
              <a:t> </a:t>
            </a:r>
            <a:r>
              <a:rPr kumimoji="1" lang="en-US" altLang="zh-CN" sz="1801" dirty="0">
                <a:solidFill>
                  <a:schemeClr val="tx1"/>
                </a:solidFill>
              </a:rPr>
              <a:t>napping</a:t>
            </a:r>
            <a:endParaRPr kumimoji="1" lang="zh-CN" altLang="en-US" sz="1801">
              <a:solidFill>
                <a:schemeClr val="tx1"/>
              </a:solidFill>
            </a:endParaRPr>
          </a:p>
        </p:txBody>
      </p:sp>
      <p:pic>
        <p:nvPicPr>
          <p:cNvPr id="1028" name="Picture 4" descr="What is a cat nap and why should you do it? Tips and benefits">
            <a:extLst>
              <a:ext uri="{FF2B5EF4-FFF2-40B4-BE49-F238E27FC236}">
                <a16:creationId xmlns:a16="http://schemas.microsoft.com/office/drawing/2014/main" id="{A303DF63-A174-5B42-B883-52F6EA3FC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7882" y="2690474"/>
            <a:ext cx="1118017" cy="1118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g Napping On Sofa by Eldad Carin">
            <a:extLst>
              <a:ext uri="{FF2B5EF4-FFF2-40B4-BE49-F238E27FC236}">
                <a16:creationId xmlns:a16="http://schemas.microsoft.com/office/drawing/2014/main" id="{51F5828F-0E78-FA4B-929C-0BC1A30A1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286" y="2690467"/>
            <a:ext cx="1262006" cy="112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圆角矩形 4">
            <a:extLst>
              <a:ext uri="{FF2B5EF4-FFF2-40B4-BE49-F238E27FC236}">
                <a16:creationId xmlns:a16="http://schemas.microsoft.com/office/drawing/2014/main" id="{F00271F0-46AB-8A4D-957F-B2750B6425AE}"/>
              </a:ext>
            </a:extLst>
          </p:cNvPr>
          <p:cNvSpPr/>
          <p:nvPr/>
        </p:nvSpPr>
        <p:spPr>
          <a:xfrm>
            <a:off x="6906520" y="2544063"/>
            <a:ext cx="4760259" cy="1411942"/>
          </a:xfrm>
          <a:prstGeom prst="roundRect">
            <a:avLst/>
          </a:prstGeom>
          <a:solidFill>
            <a:srgbClr val="ECC19F">
              <a:alpha val="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1"/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0ABA5F1D-E707-F043-8EE5-E3844508D6B7}"/>
              </a:ext>
            </a:extLst>
          </p:cNvPr>
          <p:cNvSpPr/>
          <p:nvPr/>
        </p:nvSpPr>
        <p:spPr>
          <a:xfrm>
            <a:off x="5658289" y="3122286"/>
            <a:ext cx="645459" cy="174812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1"/>
          </a:p>
        </p:txBody>
      </p:sp>
      <p:sp>
        <p:nvSpPr>
          <p:cNvPr id="11" name="右箭头 10">
            <a:extLst>
              <a:ext uri="{FF2B5EF4-FFF2-40B4-BE49-F238E27FC236}">
                <a16:creationId xmlns:a16="http://schemas.microsoft.com/office/drawing/2014/main" id="{B0E77DB0-E5C7-464C-9283-2750A90FECE5}"/>
              </a:ext>
            </a:extLst>
          </p:cNvPr>
          <p:cNvSpPr/>
          <p:nvPr/>
        </p:nvSpPr>
        <p:spPr>
          <a:xfrm rot="5400000">
            <a:off x="9176336" y="4093534"/>
            <a:ext cx="348827" cy="177501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1"/>
          </a:p>
        </p:txBody>
      </p:sp>
      <p:pic>
        <p:nvPicPr>
          <p:cNvPr id="12" name="Picture 2" descr="20 Sleeping Cats Who Take Naptime to a Whole New Level | BeChewy">
            <a:extLst>
              <a:ext uri="{FF2B5EF4-FFF2-40B4-BE49-F238E27FC236}">
                <a16:creationId xmlns:a16="http://schemas.microsoft.com/office/drawing/2014/main" id="{1BEC742E-F8DF-1541-AB8B-9957768B2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809" y="4408550"/>
            <a:ext cx="1118016" cy="1113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What is a cat nap and why should you do it? Tips and benefits">
            <a:extLst>
              <a:ext uri="{FF2B5EF4-FFF2-40B4-BE49-F238E27FC236}">
                <a16:creationId xmlns:a16="http://schemas.microsoft.com/office/drawing/2014/main" id="{F3A91B1E-C67B-CC4B-8F34-B6286703C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882" y="4395816"/>
            <a:ext cx="1118017" cy="1118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Text-Image</a:t>
            </a:r>
            <a:r>
              <a:rPr lang="zh-CN" altLang="en-US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Retrieval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801" dirty="0">
                <a:latin typeface="Times New Roman" panose="02020503050405090304" pitchFamily="18" charset="0"/>
                <a:cs typeface="Times New Roman" panose="02020503050405090304" pitchFamily="18" charset="0"/>
              </a:rPr>
              <a:t>State-of-the-art</a:t>
            </a:r>
            <a:r>
              <a:rPr lang="zh-CN" altLang="en-US" sz="1801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801" dirty="0">
                <a:latin typeface="Times New Roman" panose="02020503050405090304" pitchFamily="18" charset="0"/>
                <a:cs typeface="Times New Roman" panose="02020503050405090304" pitchFamily="18" charset="0"/>
              </a:rPr>
              <a:t>retrieval</a:t>
            </a:r>
            <a:r>
              <a:rPr lang="zh-CN" altLang="en-US" sz="1801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801" dirty="0">
                <a:latin typeface="Times New Roman" panose="02020503050405090304" pitchFamily="18" charset="0"/>
                <a:cs typeface="Times New Roman" panose="02020503050405090304" pitchFamily="18" charset="0"/>
              </a:rPr>
              <a:t>systems</a:t>
            </a:r>
            <a:r>
              <a:rPr lang="zh-CN" altLang="en-US" sz="1801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801" dirty="0">
                <a:latin typeface="Times New Roman" panose="02020503050405090304" pitchFamily="18" charset="0"/>
                <a:cs typeface="Times New Roman" panose="02020503050405090304" pitchFamily="18" charset="0"/>
              </a:rPr>
              <a:t>rely</a:t>
            </a:r>
            <a:r>
              <a:rPr lang="zh-CN" altLang="en-US" sz="1801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801" dirty="0">
                <a:latin typeface="Times New Roman" panose="02020503050405090304" pitchFamily="18" charset="0"/>
                <a:cs typeface="Times New Roman" panose="02020503050405090304" pitchFamily="18" charset="0"/>
              </a:rPr>
              <a:t>on</a:t>
            </a:r>
            <a:r>
              <a:rPr lang="zh-CN" altLang="en-US" sz="1801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801" dirty="0">
                <a:latin typeface="Times New Roman" panose="02020503050405090304" pitchFamily="18" charset="0"/>
                <a:cs typeface="Times New Roman" panose="02020503050405090304" pitchFamily="18" charset="0"/>
              </a:rPr>
              <a:t>dense</a:t>
            </a:r>
            <a:r>
              <a:rPr lang="zh-CN" altLang="en-US" sz="1801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801" dirty="0">
                <a:latin typeface="Times New Roman" panose="02020503050405090304" pitchFamily="18" charset="0"/>
                <a:cs typeface="Times New Roman" panose="02020503050405090304" pitchFamily="18" charset="0"/>
              </a:rPr>
              <a:t>representation</a:t>
            </a:r>
            <a:r>
              <a:rPr lang="zh-CN" altLang="en-US" sz="1801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801" dirty="0">
                <a:latin typeface="Times New Roman" panose="02020503050405090304" pitchFamily="18" charset="0"/>
                <a:cs typeface="Times New Roman" panose="02020503050405090304" pitchFamily="18" charset="0"/>
              </a:rPr>
              <a:t>of</a:t>
            </a:r>
            <a:r>
              <a:rPr lang="zh-CN" altLang="en-US" sz="1801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801" dirty="0">
                <a:latin typeface="Times New Roman" panose="02020503050405090304" pitchFamily="18" charset="0"/>
                <a:cs typeface="Times New Roman" panose="02020503050405090304" pitchFamily="18" charset="0"/>
              </a:rPr>
              <a:t>both</a:t>
            </a:r>
            <a:r>
              <a:rPr lang="zh-CN" altLang="en-US" sz="1801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801" dirty="0">
                <a:latin typeface="Times New Roman" panose="02020503050405090304" pitchFamily="18" charset="0"/>
                <a:cs typeface="Times New Roman" panose="02020503050405090304" pitchFamily="18" charset="0"/>
              </a:rPr>
              <a:t>texts</a:t>
            </a:r>
            <a:r>
              <a:rPr lang="zh-CN" altLang="en-US" sz="1801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801" dirty="0">
                <a:latin typeface="Times New Roman" panose="02020503050405090304" pitchFamily="18" charset="0"/>
                <a:cs typeface="Times New Roman" panose="02020503050405090304" pitchFamily="18" charset="0"/>
              </a:rPr>
              <a:t>and</a:t>
            </a:r>
            <a:r>
              <a:rPr lang="zh-CN" altLang="en-US" sz="1801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801" dirty="0">
                <a:latin typeface="Times New Roman" panose="02020503050405090304" pitchFamily="18" charset="0"/>
                <a:cs typeface="Times New Roman" panose="02020503050405090304" pitchFamily="18" charset="0"/>
              </a:rPr>
              <a:t>images.</a:t>
            </a:r>
            <a:r>
              <a:rPr lang="zh-CN" altLang="en-US" sz="1801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801" dirty="0">
                <a:latin typeface="Times New Roman" panose="02020503050405090304" pitchFamily="18" charset="0"/>
                <a:cs typeface="Times New Roman" panose="02020503050405090304" pitchFamily="18" charset="0"/>
              </a:rPr>
              <a:t>They</a:t>
            </a:r>
            <a:r>
              <a:rPr lang="zh-CN" altLang="en-US" sz="1801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801" dirty="0">
                <a:latin typeface="Times New Roman" panose="02020503050405090304" pitchFamily="18" charset="0"/>
                <a:cs typeface="Times New Roman" panose="02020503050405090304" pitchFamily="18" charset="0"/>
              </a:rPr>
              <a:t>can</a:t>
            </a:r>
            <a:r>
              <a:rPr lang="zh-CN" altLang="en-US" sz="1801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801" dirty="0">
                <a:latin typeface="Times New Roman" panose="02020503050405090304" pitchFamily="18" charset="0"/>
                <a:cs typeface="Times New Roman" panose="02020503050405090304" pitchFamily="18" charset="0"/>
              </a:rPr>
              <a:t>be</a:t>
            </a:r>
            <a:r>
              <a:rPr lang="zh-CN" altLang="en-US" sz="1801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801" dirty="0">
                <a:latin typeface="Times New Roman" panose="02020503050405090304" pitchFamily="18" charset="0"/>
                <a:cs typeface="Times New Roman" panose="02020503050405090304" pitchFamily="18" charset="0"/>
              </a:rPr>
              <a:t>categorized</a:t>
            </a:r>
            <a:r>
              <a:rPr lang="zh-CN" altLang="en-US" sz="1801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801" dirty="0">
                <a:latin typeface="Times New Roman" panose="02020503050405090304" pitchFamily="18" charset="0"/>
                <a:cs typeface="Times New Roman" panose="02020503050405090304" pitchFamily="18" charset="0"/>
              </a:rPr>
              <a:t>into</a:t>
            </a:r>
            <a:r>
              <a:rPr lang="zh-CN" altLang="en-US" sz="1801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801" dirty="0">
                <a:latin typeface="Times New Roman" panose="02020503050405090304" pitchFamily="18" charset="0"/>
                <a:cs typeface="Times New Roman" panose="02020503050405090304" pitchFamily="18" charset="0"/>
              </a:rPr>
              <a:t>two</a:t>
            </a:r>
            <a:r>
              <a:rPr lang="zh-CN" altLang="en-US" sz="1801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801" dirty="0">
                <a:latin typeface="Times New Roman" panose="02020503050405090304" pitchFamily="18" charset="0"/>
                <a:cs typeface="Times New Roman" panose="02020503050405090304" pitchFamily="18" charset="0"/>
              </a:rPr>
              <a:t>lines: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1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Cross-encoder:</a:t>
            </a:r>
            <a:r>
              <a:rPr lang="zh-CN" altLang="en-US" sz="160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Based</a:t>
            </a:r>
            <a:r>
              <a:rPr lang="zh-CN" altLang="en-US" sz="160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on</a:t>
            </a:r>
            <a:r>
              <a:rPr lang="zh-CN" altLang="en-US" sz="160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early-interaction,</a:t>
            </a:r>
            <a:r>
              <a:rPr lang="zh-CN" altLang="en-US" sz="160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the</a:t>
            </a:r>
            <a:r>
              <a:rPr lang="zh-CN" altLang="en-US" sz="160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huge</a:t>
            </a:r>
            <a:r>
              <a:rPr lang="zh-CN" altLang="en-US" sz="160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response</a:t>
            </a:r>
            <a:r>
              <a:rPr lang="zh-CN" altLang="en-US" sz="160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time</a:t>
            </a:r>
            <a:r>
              <a:rPr lang="zh-CN" altLang="en-US" sz="160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latency</a:t>
            </a:r>
            <a:r>
              <a:rPr lang="zh-CN" altLang="en-US" sz="160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hinders</a:t>
            </a:r>
            <a:r>
              <a:rPr lang="zh-CN" altLang="en-US" sz="160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its</a:t>
            </a:r>
            <a:r>
              <a:rPr lang="zh-CN" altLang="en-US" sz="160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deployment. ❌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1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Dual-encoder:</a:t>
            </a:r>
            <a:r>
              <a:rPr lang="zh-CN" altLang="en-US" sz="160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Based</a:t>
            </a:r>
            <a:r>
              <a:rPr lang="zh-CN" altLang="en-US" sz="160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on</a:t>
            </a:r>
            <a:r>
              <a:rPr lang="zh-CN" altLang="en-US" sz="160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late-interaction,</a:t>
            </a:r>
            <a:r>
              <a:rPr lang="zh-CN" altLang="en-US" sz="160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allowing</a:t>
            </a:r>
            <a:r>
              <a:rPr lang="zh-CN" altLang="en-US" sz="160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pre-indexing</a:t>
            </a:r>
            <a:r>
              <a:rPr lang="zh-CN" altLang="en-US" sz="160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and</a:t>
            </a:r>
            <a:r>
              <a:rPr lang="zh-CN" altLang="en-US" sz="160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sub-linear</a:t>
            </a:r>
            <a:r>
              <a:rPr lang="zh-CN" altLang="en-US" sz="160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time</a:t>
            </a:r>
            <a:r>
              <a:rPr lang="zh-CN" altLang="en-US" sz="160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search.</a:t>
            </a:r>
            <a:r>
              <a:rPr lang="zh-CN" altLang="en-US" sz="160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zh-CN" altLang="en-US"/>
              <a:t>✅</a:t>
            </a:r>
            <a:endParaRPr lang="en-US" altLang="zh-CN" sz="16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endParaRPr lang="zh-CN" altLang="en-US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8D829BE3-E506-024C-950C-5CC84970276D}"/>
              </a:ext>
            </a:extLst>
          </p:cNvPr>
          <p:cNvSpPr/>
          <p:nvPr/>
        </p:nvSpPr>
        <p:spPr>
          <a:xfrm>
            <a:off x="3008620" y="3158787"/>
            <a:ext cx="3253839" cy="1306285"/>
          </a:xfrm>
          <a:prstGeom prst="roundRect">
            <a:avLst/>
          </a:prstGeom>
          <a:solidFill>
            <a:srgbClr val="ECC1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</a:rPr>
              <a:t>Encoder</a:t>
            </a:r>
            <a:endParaRPr kumimoji="1" lang="zh-CN" altLang="en-US" sz="1801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1DB1389-DA63-E048-9AFE-DB947B1CF4E8}"/>
              </a:ext>
            </a:extLst>
          </p:cNvPr>
          <p:cNvSpPr txBox="1"/>
          <p:nvPr/>
        </p:nvSpPr>
        <p:spPr>
          <a:xfrm>
            <a:off x="3851760" y="5036567"/>
            <a:ext cx="2256312" cy="37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1" dirty="0"/>
              <a:t>Cross-encoder</a:t>
            </a:r>
            <a:endParaRPr kumimoji="1" lang="zh-CN" altLang="en-US" sz="1801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73252BCD-EBBA-9743-B09A-93AEA5ABA83A}"/>
              </a:ext>
            </a:extLst>
          </p:cNvPr>
          <p:cNvSpPr/>
          <p:nvPr/>
        </p:nvSpPr>
        <p:spPr>
          <a:xfrm>
            <a:off x="3062060" y="4579970"/>
            <a:ext cx="1585355" cy="36933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801" dirty="0"/>
              <a:t>Text</a:t>
            </a:r>
            <a:endParaRPr kumimoji="1" lang="zh-CN" altLang="en-US" sz="1801"/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3063217C-6947-2741-9048-F3D2EF8663B3}"/>
              </a:ext>
            </a:extLst>
          </p:cNvPr>
          <p:cNvSpPr/>
          <p:nvPr/>
        </p:nvSpPr>
        <p:spPr>
          <a:xfrm>
            <a:off x="4671165" y="4579970"/>
            <a:ext cx="1585355" cy="36933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801" dirty="0"/>
              <a:t>Image</a:t>
            </a:r>
            <a:endParaRPr kumimoji="1" lang="zh-CN" altLang="en-US" sz="1801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01AF490D-5137-B145-92D9-735FA24C8862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3851760" y="4465065"/>
            <a:ext cx="2970" cy="114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8754D652-3178-334D-B790-8ACFDFBDB91E}"/>
              </a:ext>
            </a:extLst>
          </p:cNvPr>
          <p:cNvCxnSpPr>
            <a:stCxn id="17" idx="0"/>
          </p:cNvCxnSpPr>
          <p:nvPr/>
        </p:nvCxnSpPr>
        <p:spPr>
          <a:xfrm flipH="1" flipV="1">
            <a:off x="5463842" y="4465065"/>
            <a:ext cx="1" cy="114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B0A32011-7FD9-1849-8BAE-62CA8A6ABC36}"/>
              </a:ext>
            </a:extLst>
          </p:cNvPr>
          <p:cNvSpPr/>
          <p:nvPr/>
        </p:nvSpPr>
        <p:spPr>
          <a:xfrm>
            <a:off x="7421333" y="3158787"/>
            <a:ext cx="1712720" cy="1306285"/>
          </a:xfrm>
          <a:prstGeom prst="roundRect">
            <a:avLst/>
          </a:prstGeom>
          <a:solidFill>
            <a:srgbClr val="ECC1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</a:rPr>
              <a:t>Text</a:t>
            </a:r>
            <a:r>
              <a:rPr kumimoji="1" lang="zh-CN" altLang="en-US" sz="2400">
                <a:solidFill>
                  <a:schemeClr val="tx1"/>
                </a:solidFill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</a:rPr>
              <a:t>Encoder</a:t>
            </a:r>
            <a:endParaRPr kumimoji="1" lang="zh-CN" altLang="en-US" sz="1801">
              <a:solidFill>
                <a:schemeClr val="tx1"/>
              </a:solidFill>
            </a:endParaRP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6C738A33-B75F-F74D-9A95-D5CE6797D4BC}"/>
              </a:ext>
            </a:extLst>
          </p:cNvPr>
          <p:cNvSpPr/>
          <p:nvPr/>
        </p:nvSpPr>
        <p:spPr>
          <a:xfrm>
            <a:off x="9692710" y="3158787"/>
            <a:ext cx="1712720" cy="1306285"/>
          </a:xfrm>
          <a:prstGeom prst="roundRect">
            <a:avLst/>
          </a:prstGeom>
          <a:solidFill>
            <a:srgbClr val="ECC1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</a:rPr>
              <a:t>Image</a:t>
            </a:r>
            <a:r>
              <a:rPr kumimoji="1" lang="zh-CN" altLang="en-US" sz="2400">
                <a:solidFill>
                  <a:schemeClr val="tx1"/>
                </a:solidFill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</a:rPr>
              <a:t>Encoder</a:t>
            </a:r>
            <a:endParaRPr kumimoji="1" lang="zh-CN" altLang="en-US" sz="1801">
              <a:solidFill>
                <a:schemeClr val="tx1"/>
              </a:solidFill>
            </a:endParaRP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AA455837-1344-914F-A1A6-2F23FE4D8F0A}"/>
              </a:ext>
            </a:extLst>
          </p:cNvPr>
          <p:cNvSpPr/>
          <p:nvPr/>
        </p:nvSpPr>
        <p:spPr>
          <a:xfrm>
            <a:off x="7482053" y="4585323"/>
            <a:ext cx="1585355" cy="36933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801" dirty="0"/>
              <a:t>Text</a:t>
            </a:r>
            <a:endParaRPr kumimoji="1" lang="zh-CN" altLang="en-US" sz="1801"/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8004EF5E-E0DD-C742-A358-2F526483AB5E}"/>
              </a:ext>
            </a:extLst>
          </p:cNvPr>
          <p:cNvSpPr/>
          <p:nvPr/>
        </p:nvSpPr>
        <p:spPr>
          <a:xfrm>
            <a:off x="9756399" y="4579971"/>
            <a:ext cx="1585355" cy="36933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801" dirty="0"/>
              <a:t>Image</a:t>
            </a:r>
            <a:endParaRPr kumimoji="1" lang="zh-CN" altLang="en-US" sz="1801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794F9E2-3CA6-CA4B-BF7E-BDFEF309094C}"/>
              </a:ext>
            </a:extLst>
          </p:cNvPr>
          <p:cNvSpPr txBox="1"/>
          <p:nvPr/>
        </p:nvSpPr>
        <p:spPr>
          <a:xfrm>
            <a:off x="8421782" y="5032746"/>
            <a:ext cx="2256312" cy="37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1" dirty="0"/>
              <a:t>Dual-encoder</a:t>
            </a:r>
            <a:endParaRPr kumimoji="1" lang="zh-CN" altLang="en-US" sz="1801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85C4B162-90B7-6D47-8AB8-00A80B482505}"/>
              </a:ext>
            </a:extLst>
          </p:cNvPr>
          <p:cNvCxnSpPr>
            <a:stCxn id="24" idx="0"/>
            <a:endCxn id="22" idx="2"/>
          </p:cNvCxnSpPr>
          <p:nvPr/>
        </p:nvCxnSpPr>
        <p:spPr>
          <a:xfrm flipV="1">
            <a:off x="8274731" y="4465065"/>
            <a:ext cx="2969" cy="120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1A781771-804B-6443-8F44-7B6F41108CBF}"/>
              </a:ext>
            </a:extLst>
          </p:cNvPr>
          <p:cNvCxnSpPr>
            <a:stCxn id="25" idx="0"/>
            <a:endCxn id="23" idx="2"/>
          </p:cNvCxnSpPr>
          <p:nvPr/>
        </p:nvCxnSpPr>
        <p:spPr>
          <a:xfrm flipV="1">
            <a:off x="10549069" y="4465073"/>
            <a:ext cx="0" cy="114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290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Text-Image</a:t>
            </a:r>
            <a:r>
              <a:rPr lang="zh-CN" altLang="en-US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Retrieval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801" dirty="0">
                <a:latin typeface="Times New Roman" panose="02020503050405090304" pitchFamily="18" charset="0"/>
                <a:cs typeface="Times New Roman" panose="02020503050405090304" pitchFamily="18" charset="0"/>
              </a:rPr>
              <a:t>State-of-the-art</a:t>
            </a:r>
            <a:r>
              <a:rPr lang="zh-CN" altLang="en-US" sz="1801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801" dirty="0">
                <a:latin typeface="Times New Roman" panose="02020503050405090304" pitchFamily="18" charset="0"/>
                <a:cs typeface="Times New Roman" panose="02020503050405090304" pitchFamily="18" charset="0"/>
              </a:rPr>
              <a:t>retrieval</a:t>
            </a:r>
            <a:r>
              <a:rPr lang="zh-CN" altLang="en-US" sz="1801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801" dirty="0">
                <a:latin typeface="Times New Roman" panose="02020503050405090304" pitchFamily="18" charset="0"/>
                <a:cs typeface="Times New Roman" panose="02020503050405090304" pitchFamily="18" charset="0"/>
              </a:rPr>
              <a:t>systems</a:t>
            </a:r>
            <a:r>
              <a:rPr lang="zh-CN" altLang="en-US" sz="1801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801" dirty="0">
                <a:latin typeface="Times New Roman" panose="02020503050405090304" pitchFamily="18" charset="0"/>
                <a:cs typeface="Times New Roman" panose="02020503050405090304" pitchFamily="18" charset="0"/>
              </a:rPr>
              <a:t>rely</a:t>
            </a:r>
            <a:r>
              <a:rPr lang="zh-CN" altLang="en-US" sz="1801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801" dirty="0">
                <a:latin typeface="Times New Roman" panose="02020503050405090304" pitchFamily="18" charset="0"/>
                <a:cs typeface="Times New Roman" panose="02020503050405090304" pitchFamily="18" charset="0"/>
              </a:rPr>
              <a:t>on</a:t>
            </a:r>
            <a:r>
              <a:rPr lang="zh-CN" altLang="en-US" sz="1801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801" dirty="0">
                <a:latin typeface="Times New Roman" panose="02020503050405090304" pitchFamily="18" charset="0"/>
                <a:cs typeface="Times New Roman" panose="02020503050405090304" pitchFamily="18" charset="0"/>
              </a:rPr>
              <a:t>dense</a:t>
            </a:r>
            <a:r>
              <a:rPr lang="zh-CN" altLang="en-US" sz="1801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801" dirty="0">
                <a:latin typeface="Times New Roman" panose="02020503050405090304" pitchFamily="18" charset="0"/>
                <a:cs typeface="Times New Roman" panose="02020503050405090304" pitchFamily="18" charset="0"/>
              </a:rPr>
              <a:t>representation</a:t>
            </a:r>
            <a:r>
              <a:rPr lang="zh-CN" altLang="en-US" sz="1801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801" dirty="0">
                <a:latin typeface="Times New Roman" panose="02020503050405090304" pitchFamily="18" charset="0"/>
                <a:cs typeface="Times New Roman" panose="02020503050405090304" pitchFamily="18" charset="0"/>
              </a:rPr>
              <a:t>of</a:t>
            </a:r>
            <a:r>
              <a:rPr lang="zh-CN" altLang="en-US" sz="1801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801" dirty="0">
                <a:latin typeface="Times New Roman" panose="02020503050405090304" pitchFamily="18" charset="0"/>
                <a:cs typeface="Times New Roman" panose="02020503050405090304" pitchFamily="18" charset="0"/>
              </a:rPr>
              <a:t>both</a:t>
            </a:r>
            <a:r>
              <a:rPr lang="zh-CN" altLang="en-US" sz="1801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801" dirty="0">
                <a:latin typeface="Times New Roman" panose="02020503050405090304" pitchFamily="18" charset="0"/>
                <a:cs typeface="Times New Roman" panose="02020503050405090304" pitchFamily="18" charset="0"/>
              </a:rPr>
              <a:t>texts</a:t>
            </a:r>
            <a:r>
              <a:rPr lang="zh-CN" altLang="en-US" sz="1801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801" dirty="0">
                <a:latin typeface="Times New Roman" panose="02020503050405090304" pitchFamily="18" charset="0"/>
                <a:cs typeface="Times New Roman" panose="02020503050405090304" pitchFamily="18" charset="0"/>
              </a:rPr>
              <a:t>and</a:t>
            </a:r>
            <a:r>
              <a:rPr lang="zh-CN" altLang="en-US" sz="1801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801" dirty="0">
                <a:latin typeface="Times New Roman" panose="02020503050405090304" pitchFamily="18" charset="0"/>
                <a:cs typeface="Times New Roman" panose="02020503050405090304" pitchFamily="18" charset="0"/>
              </a:rPr>
              <a:t>images.</a:t>
            </a:r>
            <a:r>
              <a:rPr lang="zh-CN" altLang="en-US" sz="1801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801" dirty="0">
                <a:latin typeface="Times New Roman" panose="02020503050405090304" pitchFamily="18" charset="0"/>
                <a:cs typeface="Times New Roman" panose="02020503050405090304" pitchFamily="18" charset="0"/>
              </a:rPr>
              <a:t>They</a:t>
            </a:r>
            <a:r>
              <a:rPr lang="zh-CN" altLang="en-US" sz="1801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801" dirty="0">
                <a:latin typeface="Times New Roman" panose="02020503050405090304" pitchFamily="18" charset="0"/>
                <a:cs typeface="Times New Roman" panose="02020503050405090304" pitchFamily="18" charset="0"/>
              </a:rPr>
              <a:t>can</a:t>
            </a:r>
            <a:r>
              <a:rPr lang="zh-CN" altLang="en-US" sz="1801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801" dirty="0">
                <a:latin typeface="Times New Roman" panose="02020503050405090304" pitchFamily="18" charset="0"/>
                <a:cs typeface="Times New Roman" panose="02020503050405090304" pitchFamily="18" charset="0"/>
              </a:rPr>
              <a:t>be</a:t>
            </a:r>
            <a:r>
              <a:rPr lang="zh-CN" altLang="en-US" sz="1801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801" dirty="0">
                <a:latin typeface="Times New Roman" panose="02020503050405090304" pitchFamily="18" charset="0"/>
                <a:cs typeface="Times New Roman" panose="02020503050405090304" pitchFamily="18" charset="0"/>
              </a:rPr>
              <a:t>categorized</a:t>
            </a:r>
            <a:r>
              <a:rPr lang="zh-CN" altLang="en-US" sz="1801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801" dirty="0">
                <a:latin typeface="Times New Roman" panose="02020503050405090304" pitchFamily="18" charset="0"/>
                <a:cs typeface="Times New Roman" panose="02020503050405090304" pitchFamily="18" charset="0"/>
              </a:rPr>
              <a:t>into</a:t>
            </a:r>
            <a:r>
              <a:rPr lang="zh-CN" altLang="en-US" sz="1801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801" dirty="0">
                <a:latin typeface="Times New Roman" panose="02020503050405090304" pitchFamily="18" charset="0"/>
                <a:cs typeface="Times New Roman" panose="02020503050405090304" pitchFamily="18" charset="0"/>
              </a:rPr>
              <a:t>two</a:t>
            </a:r>
            <a:r>
              <a:rPr lang="zh-CN" altLang="en-US" sz="1801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801" dirty="0">
                <a:latin typeface="Times New Roman" panose="02020503050405090304" pitchFamily="18" charset="0"/>
                <a:cs typeface="Times New Roman" panose="02020503050405090304" pitchFamily="18" charset="0"/>
              </a:rPr>
              <a:t>lines: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1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Cross-encoder:</a:t>
            </a:r>
            <a:r>
              <a:rPr lang="zh-CN" altLang="en-US" sz="160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Based</a:t>
            </a:r>
            <a:r>
              <a:rPr lang="zh-CN" altLang="en-US" sz="160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on</a:t>
            </a:r>
            <a:r>
              <a:rPr lang="zh-CN" altLang="en-US" sz="160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early-interaction,</a:t>
            </a:r>
            <a:r>
              <a:rPr lang="zh-CN" altLang="en-US" sz="160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the</a:t>
            </a:r>
            <a:r>
              <a:rPr lang="zh-CN" altLang="en-US" sz="160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huge</a:t>
            </a:r>
            <a:r>
              <a:rPr lang="zh-CN" altLang="en-US" sz="160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response</a:t>
            </a:r>
            <a:r>
              <a:rPr lang="zh-CN" altLang="en-US" sz="160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time</a:t>
            </a:r>
            <a:r>
              <a:rPr lang="zh-CN" altLang="en-US" sz="160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latency</a:t>
            </a:r>
            <a:r>
              <a:rPr lang="zh-CN" altLang="en-US" sz="160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hinders</a:t>
            </a:r>
            <a:r>
              <a:rPr lang="zh-CN" altLang="en-US" sz="160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its</a:t>
            </a:r>
            <a:r>
              <a:rPr lang="zh-CN" altLang="en-US" sz="160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deployment. ❌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1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Dual-encoder:</a:t>
            </a:r>
            <a:r>
              <a:rPr lang="zh-CN" altLang="en-US" sz="160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Based</a:t>
            </a:r>
            <a:r>
              <a:rPr lang="zh-CN" altLang="en-US" sz="160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on</a:t>
            </a:r>
            <a:r>
              <a:rPr lang="zh-CN" altLang="en-US" sz="160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late-interaction,</a:t>
            </a:r>
            <a:r>
              <a:rPr lang="zh-CN" altLang="en-US" sz="160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allowing</a:t>
            </a:r>
            <a:r>
              <a:rPr lang="zh-CN" altLang="en-US" sz="160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pre-indexing</a:t>
            </a:r>
            <a:r>
              <a:rPr lang="zh-CN" altLang="en-US" sz="160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and</a:t>
            </a:r>
            <a:r>
              <a:rPr lang="zh-CN" altLang="en-US" sz="160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sub-linear</a:t>
            </a:r>
            <a:r>
              <a:rPr lang="zh-CN" altLang="en-US" sz="160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time</a:t>
            </a:r>
            <a:r>
              <a:rPr lang="zh-CN" altLang="en-US" sz="160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search.</a:t>
            </a:r>
            <a:r>
              <a:rPr lang="zh-CN" altLang="en-US" sz="160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zh-CN" altLang="en-US"/>
              <a:t>✅</a:t>
            </a:r>
            <a:endParaRPr lang="en-US" altLang="zh-CN" sz="16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endParaRPr lang="zh-CN" altLang="en-US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8D829BE3-E506-024C-950C-5CC84970276D}"/>
              </a:ext>
            </a:extLst>
          </p:cNvPr>
          <p:cNvSpPr/>
          <p:nvPr/>
        </p:nvSpPr>
        <p:spPr>
          <a:xfrm>
            <a:off x="3008620" y="3158787"/>
            <a:ext cx="3253839" cy="1306285"/>
          </a:xfrm>
          <a:prstGeom prst="roundRect">
            <a:avLst/>
          </a:prstGeom>
          <a:solidFill>
            <a:srgbClr val="ECC1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</a:rPr>
              <a:t>Encoder</a:t>
            </a:r>
            <a:endParaRPr kumimoji="1" lang="zh-CN" altLang="en-US" sz="1801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1DB1389-DA63-E048-9AFE-DB947B1CF4E8}"/>
              </a:ext>
            </a:extLst>
          </p:cNvPr>
          <p:cNvSpPr txBox="1"/>
          <p:nvPr/>
        </p:nvSpPr>
        <p:spPr>
          <a:xfrm>
            <a:off x="3851760" y="5036567"/>
            <a:ext cx="2256312" cy="37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1" dirty="0"/>
              <a:t>Cross-encoder</a:t>
            </a:r>
            <a:endParaRPr kumimoji="1" lang="zh-CN" altLang="en-US" sz="1801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73252BCD-EBBA-9743-B09A-93AEA5ABA83A}"/>
              </a:ext>
            </a:extLst>
          </p:cNvPr>
          <p:cNvSpPr/>
          <p:nvPr/>
        </p:nvSpPr>
        <p:spPr>
          <a:xfrm>
            <a:off x="3062060" y="4579970"/>
            <a:ext cx="1585355" cy="36933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801" dirty="0"/>
              <a:t>Text</a:t>
            </a:r>
            <a:endParaRPr kumimoji="1" lang="zh-CN" altLang="en-US" sz="1801"/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3063217C-6947-2741-9048-F3D2EF8663B3}"/>
              </a:ext>
            </a:extLst>
          </p:cNvPr>
          <p:cNvSpPr/>
          <p:nvPr/>
        </p:nvSpPr>
        <p:spPr>
          <a:xfrm>
            <a:off x="4671165" y="4579970"/>
            <a:ext cx="1585355" cy="36933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801" dirty="0"/>
              <a:t>Image</a:t>
            </a:r>
            <a:endParaRPr kumimoji="1" lang="zh-CN" altLang="en-US" sz="1801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01AF490D-5137-B145-92D9-735FA24C8862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3851760" y="4465065"/>
            <a:ext cx="2970" cy="114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8754D652-3178-334D-B790-8ACFDFBDB91E}"/>
              </a:ext>
            </a:extLst>
          </p:cNvPr>
          <p:cNvCxnSpPr>
            <a:stCxn id="17" idx="0"/>
          </p:cNvCxnSpPr>
          <p:nvPr/>
        </p:nvCxnSpPr>
        <p:spPr>
          <a:xfrm flipH="1" flipV="1">
            <a:off x="5463842" y="4465065"/>
            <a:ext cx="1" cy="114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B0A32011-7FD9-1849-8BAE-62CA8A6ABC36}"/>
              </a:ext>
            </a:extLst>
          </p:cNvPr>
          <p:cNvSpPr/>
          <p:nvPr/>
        </p:nvSpPr>
        <p:spPr>
          <a:xfrm>
            <a:off x="7421333" y="3158787"/>
            <a:ext cx="1712720" cy="1306285"/>
          </a:xfrm>
          <a:prstGeom prst="roundRect">
            <a:avLst/>
          </a:prstGeom>
          <a:solidFill>
            <a:srgbClr val="ECC1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</a:rPr>
              <a:t>Text</a:t>
            </a:r>
            <a:r>
              <a:rPr kumimoji="1" lang="zh-CN" altLang="en-US" sz="2400">
                <a:solidFill>
                  <a:schemeClr val="tx1"/>
                </a:solidFill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</a:rPr>
              <a:t>Encoder</a:t>
            </a:r>
            <a:endParaRPr kumimoji="1" lang="zh-CN" altLang="en-US" sz="1801">
              <a:solidFill>
                <a:schemeClr val="tx1"/>
              </a:solidFill>
            </a:endParaRP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6C738A33-B75F-F74D-9A95-D5CE6797D4BC}"/>
              </a:ext>
            </a:extLst>
          </p:cNvPr>
          <p:cNvSpPr/>
          <p:nvPr/>
        </p:nvSpPr>
        <p:spPr>
          <a:xfrm>
            <a:off x="9692710" y="3158787"/>
            <a:ext cx="1712720" cy="1306285"/>
          </a:xfrm>
          <a:prstGeom prst="roundRect">
            <a:avLst/>
          </a:prstGeom>
          <a:solidFill>
            <a:srgbClr val="ECC1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</a:rPr>
              <a:t>Image</a:t>
            </a:r>
            <a:r>
              <a:rPr kumimoji="1" lang="zh-CN" altLang="en-US" sz="2400">
                <a:solidFill>
                  <a:schemeClr val="tx1"/>
                </a:solidFill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</a:rPr>
              <a:t>Encoder</a:t>
            </a:r>
            <a:endParaRPr kumimoji="1" lang="zh-CN" altLang="en-US" sz="1801">
              <a:solidFill>
                <a:schemeClr val="tx1"/>
              </a:solidFill>
            </a:endParaRP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AA455837-1344-914F-A1A6-2F23FE4D8F0A}"/>
              </a:ext>
            </a:extLst>
          </p:cNvPr>
          <p:cNvSpPr/>
          <p:nvPr/>
        </p:nvSpPr>
        <p:spPr>
          <a:xfrm>
            <a:off x="7482053" y="4585323"/>
            <a:ext cx="1585355" cy="36933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801" dirty="0"/>
              <a:t>Text</a:t>
            </a:r>
            <a:endParaRPr kumimoji="1" lang="zh-CN" altLang="en-US" sz="1801"/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8004EF5E-E0DD-C742-A358-2F526483AB5E}"/>
              </a:ext>
            </a:extLst>
          </p:cNvPr>
          <p:cNvSpPr/>
          <p:nvPr/>
        </p:nvSpPr>
        <p:spPr>
          <a:xfrm>
            <a:off x="9756399" y="4579971"/>
            <a:ext cx="1585355" cy="36933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801" dirty="0"/>
              <a:t>Image</a:t>
            </a:r>
            <a:endParaRPr kumimoji="1" lang="zh-CN" altLang="en-US" sz="1801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794F9E2-3CA6-CA4B-BF7E-BDFEF309094C}"/>
              </a:ext>
            </a:extLst>
          </p:cNvPr>
          <p:cNvSpPr txBox="1"/>
          <p:nvPr/>
        </p:nvSpPr>
        <p:spPr>
          <a:xfrm>
            <a:off x="8421782" y="5032746"/>
            <a:ext cx="2256312" cy="37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1" dirty="0"/>
              <a:t>Dual-encoder</a:t>
            </a:r>
            <a:endParaRPr kumimoji="1" lang="zh-CN" altLang="en-US" sz="1801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85C4B162-90B7-6D47-8AB8-00A80B482505}"/>
              </a:ext>
            </a:extLst>
          </p:cNvPr>
          <p:cNvCxnSpPr>
            <a:stCxn id="24" idx="0"/>
            <a:endCxn id="22" idx="2"/>
          </p:cNvCxnSpPr>
          <p:nvPr/>
        </p:nvCxnSpPr>
        <p:spPr>
          <a:xfrm flipV="1">
            <a:off x="8274731" y="4465065"/>
            <a:ext cx="2969" cy="120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1A781771-804B-6443-8F44-7B6F41108CBF}"/>
              </a:ext>
            </a:extLst>
          </p:cNvPr>
          <p:cNvCxnSpPr>
            <a:stCxn id="25" idx="0"/>
            <a:endCxn id="23" idx="2"/>
          </p:cNvCxnSpPr>
          <p:nvPr/>
        </p:nvCxnSpPr>
        <p:spPr>
          <a:xfrm flipV="1">
            <a:off x="10549069" y="4465073"/>
            <a:ext cx="0" cy="114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左大括号 3">
            <a:extLst>
              <a:ext uri="{FF2B5EF4-FFF2-40B4-BE49-F238E27FC236}">
                <a16:creationId xmlns:a16="http://schemas.microsoft.com/office/drawing/2014/main" id="{D9F0ADAF-0F21-D94D-81B4-4C0CA2CAD65C}"/>
              </a:ext>
            </a:extLst>
          </p:cNvPr>
          <p:cNvSpPr/>
          <p:nvPr/>
        </p:nvSpPr>
        <p:spPr>
          <a:xfrm rot="5400000">
            <a:off x="9314416" y="2167186"/>
            <a:ext cx="273133" cy="146957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801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04E75E1-0A40-2A4D-906A-46AE12C173E9}"/>
              </a:ext>
            </a:extLst>
          </p:cNvPr>
          <p:cNvSpPr txBox="1"/>
          <p:nvPr/>
        </p:nvSpPr>
        <p:spPr>
          <a:xfrm>
            <a:off x="7723343" y="2468001"/>
            <a:ext cx="4066111" cy="311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Large</a:t>
            </a:r>
            <a:r>
              <a:rPr kumimoji="1" lang="zh-CN" altLang="en-US" sz="1400"/>
              <a:t> </a:t>
            </a:r>
            <a:r>
              <a:rPr kumimoji="1" lang="en-US" altLang="zh-CN" sz="1400" dirty="0"/>
              <a:t>memory</a:t>
            </a:r>
            <a:r>
              <a:rPr kumimoji="1" lang="zh-CN" altLang="en-US" sz="1400"/>
              <a:t> </a:t>
            </a:r>
            <a:r>
              <a:rPr kumimoji="1" lang="en-US" altLang="zh-CN" sz="1400" dirty="0"/>
              <a:t>footprint</a:t>
            </a:r>
            <a:r>
              <a:rPr kumimoji="1" lang="zh-CN" altLang="en-US" sz="1400"/>
              <a:t> </a:t>
            </a:r>
            <a:r>
              <a:rPr kumimoji="1" lang="en-US" altLang="zh-CN" sz="1400" dirty="0"/>
              <a:t>and</a:t>
            </a:r>
            <a:r>
              <a:rPr kumimoji="1" lang="zh-CN" altLang="en-US" sz="1400"/>
              <a:t> </a:t>
            </a:r>
            <a:r>
              <a:rPr kumimoji="1" lang="en-US" altLang="zh-CN" sz="1400" dirty="0"/>
              <a:t>computation</a:t>
            </a:r>
            <a:r>
              <a:rPr kumimoji="1" lang="zh-CN" altLang="en-US" sz="1400"/>
              <a:t> </a:t>
            </a:r>
            <a:r>
              <a:rPr kumimoji="1" lang="en-US" altLang="zh-CN" sz="1400" dirty="0"/>
              <a:t>cost</a:t>
            </a:r>
            <a:endParaRPr kumimoji="1"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665653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Outline</a:t>
            </a:r>
            <a:endParaRPr lang="zh-CN" altLang="en-US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314251" y="1619948"/>
            <a:ext cx="479752" cy="4469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 dirty="0">
                <a:solidFill>
                  <a:schemeClr val="tx1"/>
                </a:solidFill>
              </a:rPr>
              <a:t>1</a:t>
            </a:r>
            <a:endParaRPr lang="zh-CN" altLang="en-US" sz="1801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30907" y="1619948"/>
            <a:ext cx="5207570" cy="467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Text-Image</a:t>
            </a:r>
            <a:r>
              <a:rPr lang="zh-CN" altLang="en-US" sz="2400">
                <a:solidFill>
                  <a:schemeClr val="bg1">
                    <a:lumMod val="7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Retrieval</a:t>
            </a:r>
            <a:endParaRPr lang="zh-CN" altLang="en-US" sz="2400">
              <a:solidFill>
                <a:schemeClr val="bg1">
                  <a:lumMod val="7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310838" y="2412016"/>
            <a:ext cx="479752" cy="4469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 dirty="0">
                <a:solidFill>
                  <a:schemeClr val="tx1"/>
                </a:solidFill>
              </a:rPr>
              <a:t>2</a:t>
            </a:r>
            <a:endParaRPr lang="zh-CN" altLang="en-US" sz="1801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27493" y="2412016"/>
            <a:ext cx="5207570" cy="467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A</a:t>
            </a:r>
            <a:r>
              <a:rPr lang="zh-CN" altLang="en-US" sz="240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Two-Stage</a:t>
            </a:r>
            <a:r>
              <a:rPr lang="zh-CN" altLang="en-US" sz="240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Compression</a:t>
            </a:r>
            <a:r>
              <a:rPr lang="zh-CN" altLang="en-US" sz="240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Framework</a:t>
            </a:r>
            <a:endParaRPr lang="zh-CN" altLang="en-US" sz="240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319726" y="3245088"/>
            <a:ext cx="479752" cy="4469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 dirty="0">
                <a:solidFill>
                  <a:schemeClr val="tx1"/>
                </a:solidFill>
              </a:rPr>
              <a:t>3</a:t>
            </a:r>
            <a:endParaRPr lang="zh-CN" altLang="en-US" sz="1801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36381" y="3245088"/>
            <a:ext cx="5207570" cy="467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Evaluation &amp; Application</a:t>
            </a:r>
            <a:endParaRPr lang="zh-CN" altLang="en-US" sz="2400">
              <a:solidFill>
                <a:schemeClr val="bg1">
                  <a:lumMod val="7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312208" y="4033054"/>
            <a:ext cx="479752" cy="4469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 dirty="0">
                <a:solidFill>
                  <a:schemeClr val="tx1"/>
                </a:solidFill>
              </a:rPr>
              <a:t>4</a:t>
            </a:r>
            <a:endParaRPr lang="zh-CN" altLang="en-US" sz="1801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828864" y="4033055"/>
            <a:ext cx="5207570" cy="467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Summary</a:t>
            </a:r>
            <a:endParaRPr lang="zh-CN" altLang="en-US" sz="2400">
              <a:solidFill>
                <a:schemeClr val="bg1">
                  <a:lumMod val="7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598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Two-Stage</a:t>
            </a:r>
            <a:r>
              <a:rPr lang="zh-CN" altLang="en-US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Model</a:t>
            </a:r>
            <a:r>
              <a:rPr lang="zh-CN" altLang="en-US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Compression</a:t>
            </a:r>
            <a:endParaRPr lang="zh-CN" altLang="en-US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 Two-stage</a:t>
            </a:r>
            <a:r>
              <a:rPr lang="zh-CN" altLang="en-US"/>
              <a:t> </a:t>
            </a:r>
            <a:r>
              <a:rPr lang="en-US" altLang="zh-CN" dirty="0"/>
              <a:t>pipeline:</a:t>
            </a:r>
          </a:p>
          <a:p>
            <a:pPr marL="749977" lvl="1" indent="-457225">
              <a:buFont typeface="+mj-ea"/>
              <a:buAutoNum type="circleNumDbPlain"/>
            </a:pPr>
            <a:r>
              <a:rPr lang="en-US" altLang="zh-CN" dirty="0"/>
              <a:t>Directly</a:t>
            </a:r>
            <a:r>
              <a:rPr lang="zh-CN" altLang="en-US"/>
              <a:t> </a:t>
            </a:r>
            <a:r>
              <a:rPr lang="en-US" altLang="zh-CN" dirty="0"/>
              <a:t>optimizing</a:t>
            </a:r>
            <a:r>
              <a:rPr lang="zh-CN" altLang="en-US"/>
              <a:t> </a:t>
            </a:r>
            <a:r>
              <a:rPr lang="en-US" altLang="zh-CN" dirty="0"/>
              <a:t>smaller</a:t>
            </a:r>
            <a:r>
              <a:rPr lang="zh-CN" altLang="en-US"/>
              <a:t> </a:t>
            </a:r>
            <a:r>
              <a:rPr lang="en-US" altLang="zh-CN" dirty="0"/>
              <a:t>image/text</a:t>
            </a:r>
            <a:r>
              <a:rPr lang="zh-CN" altLang="en-US"/>
              <a:t> </a:t>
            </a:r>
            <a:r>
              <a:rPr lang="en-US" altLang="zh-CN" dirty="0"/>
              <a:t>encoders</a:t>
            </a:r>
            <a:r>
              <a:rPr lang="zh-CN" altLang="en-US"/>
              <a:t> </a:t>
            </a:r>
            <a:r>
              <a:rPr lang="en-US" altLang="zh-CN" dirty="0"/>
              <a:t>via</a:t>
            </a:r>
            <a:r>
              <a:rPr lang="zh-CN" altLang="en-US"/>
              <a:t> </a:t>
            </a:r>
            <a:r>
              <a:rPr lang="en-US" altLang="zh-CN" i="1" u="sng" dirty="0"/>
              <a:t>inter-modal</a:t>
            </a:r>
            <a:r>
              <a:rPr lang="zh-CN" altLang="en-US" i="1" u="sng"/>
              <a:t> </a:t>
            </a:r>
            <a:r>
              <a:rPr lang="en-US" altLang="zh-CN" dirty="0"/>
              <a:t>InfoNCE</a:t>
            </a:r>
            <a:r>
              <a:rPr lang="zh-CN" altLang="en-US"/>
              <a:t> </a:t>
            </a:r>
            <a:r>
              <a:rPr lang="en-US" altLang="zh-CN" dirty="0"/>
              <a:t>will</a:t>
            </a:r>
            <a:r>
              <a:rPr lang="zh-CN" altLang="en-US"/>
              <a:t> </a:t>
            </a:r>
            <a:r>
              <a:rPr lang="en-US" altLang="zh-CN" dirty="0"/>
              <a:t>lead</a:t>
            </a:r>
            <a:r>
              <a:rPr lang="zh-CN" altLang="en-US"/>
              <a:t> </a:t>
            </a:r>
            <a:r>
              <a:rPr lang="en-US" altLang="zh-CN" dirty="0"/>
              <a:t>to</a:t>
            </a:r>
            <a:r>
              <a:rPr lang="zh-CN" altLang="en-US"/>
              <a:t> </a:t>
            </a:r>
            <a:r>
              <a:rPr lang="en-US" altLang="zh-CN" dirty="0"/>
              <a:t>sub-optimal</a:t>
            </a:r>
            <a:r>
              <a:rPr lang="zh-CN" altLang="en-US"/>
              <a:t> </a:t>
            </a:r>
            <a:r>
              <a:rPr lang="en-US" altLang="zh-CN" dirty="0"/>
              <a:t>generalization</a:t>
            </a:r>
            <a:r>
              <a:rPr lang="zh-CN" altLang="en-US"/>
              <a:t> </a:t>
            </a:r>
            <a:r>
              <a:rPr lang="en-US" altLang="zh-CN" dirty="0"/>
              <a:t>due</a:t>
            </a:r>
            <a:r>
              <a:rPr lang="zh-CN" altLang="en-US"/>
              <a:t> </a:t>
            </a:r>
            <a:r>
              <a:rPr lang="en-US" altLang="zh-CN" dirty="0"/>
              <a:t>to</a:t>
            </a:r>
            <a:r>
              <a:rPr lang="zh-CN" altLang="en-US"/>
              <a:t> </a:t>
            </a:r>
            <a:r>
              <a:rPr lang="en-US" altLang="zh-CN" dirty="0"/>
              <a:t>the</a:t>
            </a:r>
            <a:r>
              <a:rPr lang="zh-CN" altLang="en-US"/>
              <a:t> </a:t>
            </a:r>
            <a:r>
              <a:rPr lang="en-US" altLang="zh-CN" dirty="0"/>
              <a:t>lower</a:t>
            </a:r>
            <a:r>
              <a:rPr lang="zh-CN" altLang="en-US"/>
              <a:t> </a:t>
            </a:r>
            <a:r>
              <a:rPr lang="en-US" altLang="zh-CN" dirty="0"/>
              <a:t>model</a:t>
            </a:r>
            <a:r>
              <a:rPr lang="zh-CN" altLang="en-US"/>
              <a:t> </a:t>
            </a:r>
            <a:r>
              <a:rPr lang="en-US" altLang="zh-CN" dirty="0"/>
              <a:t>capacity.</a:t>
            </a:r>
            <a:r>
              <a:rPr lang="zh-CN" altLang="en-US"/>
              <a:t> </a:t>
            </a:r>
            <a:r>
              <a:rPr lang="en-US" altLang="zh-CN" dirty="0"/>
              <a:t>To</a:t>
            </a:r>
            <a:r>
              <a:rPr lang="zh-CN" altLang="en-US"/>
              <a:t> </a:t>
            </a:r>
            <a:r>
              <a:rPr lang="en-US" altLang="zh-CN" dirty="0"/>
              <a:t>address</a:t>
            </a:r>
            <a:r>
              <a:rPr lang="zh-CN" altLang="en-US"/>
              <a:t> </a:t>
            </a:r>
            <a:r>
              <a:rPr lang="en-US" altLang="zh-CN" dirty="0"/>
              <a:t>this</a:t>
            </a:r>
            <a:r>
              <a:rPr lang="zh-CN" altLang="en-US"/>
              <a:t> </a:t>
            </a:r>
            <a:r>
              <a:rPr lang="en-US" altLang="zh-CN" dirty="0"/>
              <a:t>issue,</a:t>
            </a:r>
            <a:r>
              <a:rPr lang="zh-CN" altLang="en-US"/>
              <a:t> </a:t>
            </a:r>
            <a:r>
              <a:rPr lang="en-US" altLang="zh-CN" dirty="0"/>
              <a:t>we</a:t>
            </a:r>
            <a:r>
              <a:rPr lang="zh-CN" altLang="en-US"/>
              <a:t> </a:t>
            </a:r>
            <a:r>
              <a:rPr lang="en-US" altLang="zh-CN" dirty="0"/>
              <a:t>propose</a:t>
            </a:r>
            <a:r>
              <a:rPr lang="zh-CN" altLang="en-US"/>
              <a:t> </a:t>
            </a:r>
            <a:r>
              <a:rPr lang="en-US" altLang="zh-CN" dirty="0"/>
              <a:t>to</a:t>
            </a:r>
            <a:r>
              <a:rPr lang="zh-CN" altLang="en-US"/>
              <a:t> </a:t>
            </a:r>
            <a:r>
              <a:rPr lang="en-US" altLang="zh-CN" dirty="0"/>
              <a:t>leverage</a:t>
            </a:r>
            <a:r>
              <a:rPr lang="zh-CN" altLang="en-US"/>
              <a:t> </a:t>
            </a:r>
            <a:r>
              <a:rPr lang="en-US" altLang="zh-CN" dirty="0"/>
              <a:t>massively</a:t>
            </a:r>
            <a:r>
              <a:rPr lang="zh-CN" altLang="en-US"/>
              <a:t> </a:t>
            </a:r>
            <a:r>
              <a:rPr lang="en-US" altLang="zh-CN" dirty="0"/>
              <a:t>available</a:t>
            </a:r>
            <a:r>
              <a:rPr lang="zh-CN" altLang="en-US"/>
              <a:t> </a:t>
            </a:r>
            <a:r>
              <a:rPr lang="en-US" altLang="zh-CN" dirty="0"/>
              <a:t>unpaired</a:t>
            </a:r>
            <a:r>
              <a:rPr lang="zh-CN" altLang="en-US"/>
              <a:t> </a:t>
            </a:r>
            <a:r>
              <a:rPr lang="en-US" altLang="zh-CN" dirty="0"/>
              <a:t>images/texts</a:t>
            </a:r>
            <a:r>
              <a:rPr lang="zh-CN" altLang="en-US"/>
              <a:t> </a:t>
            </a:r>
            <a:r>
              <a:rPr lang="en-US" altLang="zh-CN" dirty="0"/>
              <a:t>via</a:t>
            </a:r>
            <a:r>
              <a:rPr lang="zh-CN" altLang="en-US"/>
              <a:t> </a:t>
            </a:r>
            <a:r>
              <a:rPr lang="en-US" altLang="zh-CN" i="1" u="sng" dirty="0"/>
              <a:t>intra-modal</a:t>
            </a:r>
            <a:r>
              <a:rPr lang="zh-CN" altLang="en-US" i="1" u="sng"/>
              <a:t> </a:t>
            </a:r>
            <a:r>
              <a:rPr lang="en-US" altLang="zh-CN" i="1" u="sng" dirty="0"/>
              <a:t>contrastive</a:t>
            </a:r>
            <a:r>
              <a:rPr lang="zh-CN" altLang="en-US" i="1" u="sng"/>
              <a:t> </a:t>
            </a:r>
            <a:r>
              <a:rPr lang="en-US" altLang="zh-CN" i="1" u="sng" dirty="0"/>
              <a:t>distillation.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AFA2ABC-708A-1843-8A87-C41EAA7B6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128" y="3107623"/>
            <a:ext cx="4528312" cy="102066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419F45E-7741-8243-BBBA-EF51382BA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1881" y="3193858"/>
            <a:ext cx="4533767" cy="84918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39793DC-0055-B3A2-38CC-3E628CFE1952}"/>
              </a:ext>
            </a:extLst>
          </p:cNvPr>
          <p:cNvSpPr txBox="1"/>
          <p:nvPr/>
        </p:nvSpPr>
        <p:spPr>
          <a:xfrm>
            <a:off x="3325268" y="4129968"/>
            <a:ext cx="3717890" cy="37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1" dirty="0"/>
              <a:t>Aligning</a:t>
            </a:r>
            <a:r>
              <a:rPr kumimoji="1" lang="zh-CN" altLang="en-US" sz="1801"/>
              <a:t> </a:t>
            </a:r>
            <a:r>
              <a:rPr kumimoji="1" lang="en-US" altLang="zh-CN" sz="1801" dirty="0"/>
              <a:t>image</a:t>
            </a:r>
            <a:r>
              <a:rPr kumimoji="1" lang="zh-CN" altLang="en-US" sz="1801"/>
              <a:t> </a:t>
            </a:r>
            <a:r>
              <a:rPr kumimoji="1" lang="en-US" altLang="zh-CN" sz="1801" dirty="0"/>
              <a:t>encoder</a:t>
            </a:r>
            <a:endParaRPr kumimoji="1" lang="zh-CN" altLang="en-US" sz="1801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818035B-279B-9ED7-B8FD-639199ECE8D2}"/>
              </a:ext>
            </a:extLst>
          </p:cNvPr>
          <p:cNvSpPr txBox="1"/>
          <p:nvPr/>
        </p:nvSpPr>
        <p:spPr>
          <a:xfrm>
            <a:off x="8813342" y="4129968"/>
            <a:ext cx="3717890" cy="37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1" dirty="0"/>
              <a:t>Aligning</a:t>
            </a:r>
            <a:r>
              <a:rPr kumimoji="1" lang="zh-CN" altLang="en-US" sz="1801"/>
              <a:t> </a:t>
            </a:r>
            <a:r>
              <a:rPr kumimoji="1" lang="en-US" altLang="zh-CN" sz="1801" dirty="0"/>
              <a:t>text</a:t>
            </a:r>
            <a:r>
              <a:rPr kumimoji="1" lang="zh-CN" altLang="en-US" sz="1801"/>
              <a:t> </a:t>
            </a:r>
            <a:r>
              <a:rPr kumimoji="1" lang="en-US" altLang="zh-CN" sz="1801" dirty="0"/>
              <a:t>encoder</a:t>
            </a:r>
            <a:endParaRPr kumimoji="1" lang="zh-CN" altLang="en-US" sz="180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Two-Stage</a:t>
            </a:r>
            <a:r>
              <a:rPr lang="zh-CN" altLang="en-US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Model</a:t>
            </a:r>
            <a:r>
              <a:rPr lang="zh-CN" altLang="en-US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Compression</a:t>
            </a:r>
            <a:endParaRPr lang="zh-CN" altLang="en-US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 Two-stage</a:t>
            </a:r>
            <a:r>
              <a:rPr lang="zh-CN" altLang="en-US"/>
              <a:t> </a:t>
            </a:r>
            <a:r>
              <a:rPr lang="en-US" altLang="zh-CN" dirty="0"/>
              <a:t>pipeline:</a:t>
            </a:r>
          </a:p>
          <a:p>
            <a:pPr marL="749977" lvl="1" indent="-457225">
              <a:buFont typeface="+mj-ea"/>
              <a:buAutoNum type="circleNumDbPlain"/>
            </a:pPr>
            <a:r>
              <a:rPr lang="en-US" altLang="zh-CN" dirty="0"/>
              <a:t>Directly</a:t>
            </a:r>
            <a:r>
              <a:rPr lang="zh-CN" altLang="en-US"/>
              <a:t> </a:t>
            </a:r>
            <a:r>
              <a:rPr lang="en-US" altLang="zh-CN" dirty="0"/>
              <a:t>optimizing</a:t>
            </a:r>
            <a:r>
              <a:rPr lang="zh-CN" altLang="en-US"/>
              <a:t> </a:t>
            </a:r>
            <a:r>
              <a:rPr lang="en-US" altLang="zh-CN" dirty="0"/>
              <a:t>smaller</a:t>
            </a:r>
            <a:r>
              <a:rPr lang="zh-CN" altLang="en-US"/>
              <a:t> </a:t>
            </a:r>
            <a:r>
              <a:rPr lang="en-US" altLang="zh-CN" dirty="0"/>
              <a:t>image/text</a:t>
            </a:r>
            <a:r>
              <a:rPr lang="zh-CN" altLang="en-US"/>
              <a:t> </a:t>
            </a:r>
            <a:r>
              <a:rPr lang="en-US" altLang="zh-CN" dirty="0"/>
              <a:t>encoders</a:t>
            </a:r>
            <a:r>
              <a:rPr lang="zh-CN" altLang="en-US"/>
              <a:t> </a:t>
            </a:r>
            <a:r>
              <a:rPr lang="en-US" altLang="zh-CN" dirty="0"/>
              <a:t>via</a:t>
            </a:r>
            <a:r>
              <a:rPr lang="zh-CN" altLang="en-US"/>
              <a:t> </a:t>
            </a:r>
            <a:r>
              <a:rPr lang="en-US" altLang="zh-CN" i="1" u="sng" dirty="0"/>
              <a:t>inter-modal</a:t>
            </a:r>
            <a:r>
              <a:rPr lang="zh-CN" altLang="en-US" i="1" u="sng"/>
              <a:t> </a:t>
            </a:r>
            <a:r>
              <a:rPr lang="en-US" altLang="zh-CN" dirty="0"/>
              <a:t>alignment</a:t>
            </a:r>
            <a:r>
              <a:rPr lang="zh-CN" altLang="en-US"/>
              <a:t> </a:t>
            </a:r>
            <a:r>
              <a:rPr lang="en-US" altLang="zh-CN" dirty="0"/>
              <a:t>will</a:t>
            </a:r>
            <a:r>
              <a:rPr lang="zh-CN" altLang="en-US"/>
              <a:t> </a:t>
            </a:r>
            <a:r>
              <a:rPr lang="en-US" altLang="zh-CN" dirty="0"/>
              <a:t>lead</a:t>
            </a:r>
            <a:r>
              <a:rPr lang="zh-CN" altLang="en-US"/>
              <a:t> </a:t>
            </a:r>
            <a:r>
              <a:rPr lang="en-US" altLang="zh-CN" dirty="0"/>
              <a:t>to</a:t>
            </a:r>
            <a:r>
              <a:rPr lang="zh-CN" altLang="en-US"/>
              <a:t> </a:t>
            </a:r>
            <a:r>
              <a:rPr lang="en-US" altLang="zh-CN" dirty="0"/>
              <a:t>sub-optimal</a:t>
            </a:r>
            <a:r>
              <a:rPr lang="zh-CN" altLang="en-US"/>
              <a:t> </a:t>
            </a:r>
            <a:r>
              <a:rPr lang="en-US" altLang="zh-CN" dirty="0"/>
              <a:t>generalization</a:t>
            </a:r>
            <a:r>
              <a:rPr lang="zh-CN" altLang="en-US"/>
              <a:t> </a:t>
            </a:r>
            <a:r>
              <a:rPr lang="en-US" altLang="zh-CN" dirty="0"/>
              <a:t>due</a:t>
            </a:r>
            <a:r>
              <a:rPr lang="zh-CN" altLang="en-US"/>
              <a:t> </a:t>
            </a:r>
            <a:r>
              <a:rPr lang="en-US" altLang="zh-CN" dirty="0"/>
              <a:t>to</a:t>
            </a:r>
            <a:r>
              <a:rPr lang="zh-CN" altLang="en-US"/>
              <a:t> </a:t>
            </a:r>
            <a:r>
              <a:rPr lang="en-US" altLang="zh-CN" dirty="0"/>
              <a:t>the</a:t>
            </a:r>
            <a:r>
              <a:rPr lang="zh-CN" altLang="en-US"/>
              <a:t> </a:t>
            </a:r>
            <a:r>
              <a:rPr lang="en-US" altLang="zh-CN" dirty="0"/>
              <a:t>lower</a:t>
            </a:r>
            <a:r>
              <a:rPr lang="zh-CN" altLang="en-US"/>
              <a:t> </a:t>
            </a:r>
            <a:r>
              <a:rPr lang="en-US" altLang="zh-CN" dirty="0"/>
              <a:t>model</a:t>
            </a:r>
            <a:r>
              <a:rPr lang="zh-CN" altLang="en-US"/>
              <a:t> </a:t>
            </a:r>
            <a:r>
              <a:rPr lang="en-US" altLang="zh-CN" dirty="0"/>
              <a:t>capacity.</a:t>
            </a:r>
            <a:r>
              <a:rPr lang="zh-CN" altLang="en-US"/>
              <a:t> </a:t>
            </a:r>
            <a:r>
              <a:rPr lang="en-US" altLang="zh-CN" dirty="0"/>
              <a:t>To</a:t>
            </a:r>
            <a:r>
              <a:rPr lang="zh-CN" altLang="en-US"/>
              <a:t> </a:t>
            </a:r>
            <a:r>
              <a:rPr lang="en-US" altLang="zh-CN" dirty="0"/>
              <a:t>address</a:t>
            </a:r>
            <a:r>
              <a:rPr lang="zh-CN" altLang="en-US"/>
              <a:t> </a:t>
            </a:r>
            <a:r>
              <a:rPr lang="en-US" altLang="zh-CN" dirty="0"/>
              <a:t>this</a:t>
            </a:r>
            <a:r>
              <a:rPr lang="zh-CN" altLang="en-US"/>
              <a:t> </a:t>
            </a:r>
            <a:r>
              <a:rPr lang="en-US" altLang="zh-CN" dirty="0"/>
              <a:t>issue,</a:t>
            </a:r>
            <a:r>
              <a:rPr lang="zh-CN" altLang="en-US"/>
              <a:t> </a:t>
            </a:r>
            <a:r>
              <a:rPr lang="en-US" altLang="zh-CN" dirty="0"/>
              <a:t>we</a:t>
            </a:r>
            <a:r>
              <a:rPr lang="zh-CN" altLang="en-US"/>
              <a:t> </a:t>
            </a:r>
            <a:r>
              <a:rPr lang="en-US" altLang="zh-CN" dirty="0"/>
              <a:t>propose</a:t>
            </a:r>
            <a:r>
              <a:rPr lang="zh-CN" altLang="en-US"/>
              <a:t> </a:t>
            </a:r>
            <a:r>
              <a:rPr lang="en-US" altLang="zh-CN" dirty="0"/>
              <a:t>to</a:t>
            </a:r>
            <a:r>
              <a:rPr lang="zh-CN" altLang="en-US"/>
              <a:t> </a:t>
            </a:r>
            <a:r>
              <a:rPr lang="en-US" altLang="zh-CN" dirty="0"/>
              <a:t>leverage</a:t>
            </a:r>
            <a:r>
              <a:rPr lang="zh-CN" altLang="en-US"/>
              <a:t> </a:t>
            </a:r>
            <a:r>
              <a:rPr lang="en-US" altLang="zh-CN" dirty="0"/>
              <a:t>massively</a:t>
            </a:r>
            <a:r>
              <a:rPr lang="zh-CN" altLang="en-US"/>
              <a:t> </a:t>
            </a:r>
            <a:r>
              <a:rPr lang="en-US" altLang="zh-CN" dirty="0"/>
              <a:t>available</a:t>
            </a:r>
            <a:r>
              <a:rPr lang="zh-CN" altLang="en-US"/>
              <a:t> </a:t>
            </a:r>
            <a:r>
              <a:rPr lang="en-US" altLang="zh-CN" dirty="0"/>
              <a:t>unpaired</a:t>
            </a:r>
            <a:r>
              <a:rPr lang="zh-CN" altLang="en-US"/>
              <a:t> </a:t>
            </a:r>
            <a:r>
              <a:rPr lang="en-US" altLang="zh-CN" dirty="0"/>
              <a:t>images/texts</a:t>
            </a:r>
            <a:r>
              <a:rPr lang="zh-CN" altLang="en-US"/>
              <a:t> </a:t>
            </a:r>
            <a:r>
              <a:rPr lang="en-US" altLang="zh-CN" dirty="0"/>
              <a:t>via</a:t>
            </a:r>
            <a:r>
              <a:rPr lang="zh-CN" altLang="en-US"/>
              <a:t> </a:t>
            </a:r>
            <a:r>
              <a:rPr lang="en-US" altLang="zh-CN" i="1" u="sng" dirty="0"/>
              <a:t>intra-modal</a:t>
            </a:r>
            <a:r>
              <a:rPr lang="zh-CN" altLang="en-US" i="1" u="sng"/>
              <a:t> </a:t>
            </a:r>
            <a:r>
              <a:rPr lang="en-US" altLang="zh-CN" i="1" u="sng" dirty="0"/>
              <a:t>contrastive</a:t>
            </a:r>
            <a:r>
              <a:rPr lang="zh-CN" altLang="en-US" i="1" u="sng"/>
              <a:t> </a:t>
            </a:r>
            <a:r>
              <a:rPr lang="en-US" altLang="zh-CN" i="1" u="sng" dirty="0"/>
              <a:t>distillation.</a:t>
            </a:r>
          </a:p>
          <a:p>
            <a:pPr marL="749977" lvl="1" indent="-457225">
              <a:buFont typeface="+mj-ea"/>
              <a:buAutoNum type="circleNumDbPlain"/>
            </a:pPr>
            <a:r>
              <a:rPr lang="en-US" altLang="zh-CN" dirty="0"/>
              <a:t>After</a:t>
            </a:r>
            <a:r>
              <a:rPr lang="zh-CN" altLang="en-US"/>
              <a:t> </a:t>
            </a:r>
            <a:r>
              <a:rPr lang="en-US" altLang="zh-CN" dirty="0"/>
              <a:t>intra-modal</a:t>
            </a:r>
            <a:r>
              <a:rPr lang="zh-CN" altLang="en-US"/>
              <a:t> </a:t>
            </a:r>
            <a:r>
              <a:rPr lang="en-US" altLang="zh-CN" dirty="0"/>
              <a:t>distillation,</a:t>
            </a:r>
            <a:r>
              <a:rPr lang="zh-CN" altLang="en-US"/>
              <a:t> </a:t>
            </a:r>
            <a:r>
              <a:rPr lang="en-US" altLang="zh-CN" dirty="0"/>
              <a:t>we</a:t>
            </a:r>
            <a:r>
              <a:rPr lang="zh-CN" altLang="en-US"/>
              <a:t> </a:t>
            </a:r>
            <a:r>
              <a:rPr lang="en-US" altLang="zh-CN" dirty="0"/>
              <a:t>then</a:t>
            </a:r>
            <a:r>
              <a:rPr lang="zh-CN" altLang="en-US"/>
              <a:t> </a:t>
            </a:r>
            <a:r>
              <a:rPr lang="en-US" altLang="zh-CN" dirty="0"/>
              <a:t>sequentially</a:t>
            </a:r>
            <a:r>
              <a:rPr lang="zh-CN" altLang="en-US"/>
              <a:t> </a:t>
            </a:r>
            <a:r>
              <a:rPr lang="en-US" altLang="zh-CN" dirty="0"/>
              <a:t>fine-tune</a:t>
            </a:r>
            <a:r>
              <a:rPr lang="zh-CN" altLang="en-US"/>
              <a:t> </a:t>
            </a:r>
            <a:r>
              <a:rPr lang="en-US" altLang="zh-CN" dirty="0"/>
              <a:t>the</a:t>
            </a:r>
            <a:r>
              <a:rPr lang="zh-CN" altLang="en-US"/>
              <a:t> </a:t>
            </a:r>
            <a:r>
              <a:rPr lang="en-US" altLang="zh-CN" dirty="0"/>
              <a:t>image</a:t>
            </a:r>
            <a:r>
              <a:rPr lang="zh-CN" altLang="en-US"/>
              <a:t> </a:t>
            </a:r>
            <a:r>
              <a:rPr lang="en-US" altLang="zh-CN" dirty="0"/>
              <a:t>and</a:t>
            </a:r>
            <a:r>
              <a:rPr lang="zh-CN" altLang="en-US"/>
              <a:t> </a:t>
            </a:r>
            <a:r>
              <a:rPr lang="en-US" altLang="zh-CN" dirty="0"/>
              <a:t>text</a:t>
            </a:r>
            <a:r>
              <a:rPr lang="zh-CN" altLang="en-US"/>
              <a:t> </a:t>
            </a:r>
            <a:r>
              <a:rPr lang="en-US" altLang="zh-CN" dirty="0"/>
              <a:t>encoder</a:t>
            </a:r>
            <a:r>
              <a:rPr lang="zh-CN" altLang="en-US"/>
              <a:t> </a:t>
            </a:r>
            <a:r>
              <a:rPr lang="en-US" altLang="zh-CN" dirty="0"/>
              <a:t>with</a:t>
            </a:r>
            <a:r>
              <a:rPr lang="zh-CN" altLang="en-US"/>
              <a:t> </a:t>
            </a:r>
            <a:r>
              <a:rPr lang="en-US" altLang="zh-CN" dirty="0"/>
              <a:t>a</a:t>
            </a:r>
            <a:r>
              <a:rPr lang="zh-CN" altLang="en-US"/>
              <a:t> </a:t>
            </a:r>
            <a:r>
              <a:rPr lang="en-US" altLang="zh-CN" dirty="0"/>
              <a:t>comprehensive</a:t>
            </a:r>
            <a:r>
              <a:rPr lang="zh-CN" altLang="en-US"/>
              <a:t> </a:t>
            </a:r>
            <a:r>
              <a:rPr lang="en-US" altLang="zh-CN" dirty="0"/>
              <a:t>objectives:</a:t>
            </a:r>
          </a:p>
          <a:p>
            <a:pPr marL="932868" lvl="2" indent="-457225">
              <a:buFont typeface="Wingdings" pitchFamily="2" charset="2"/>
              <a:buChar char="Ø"/>
            </a:pPr>
            <a:r>
              <a:rPr lang="en-US" altLang="zh-CN" sz="1600" dirty="0"/>
              <a:t>Teacher-student</a:t>
            </a:r>
            <a:r>
              <a:rPr lang="zh-CN" altLang="en-US" sz="1600"/>
              <a:t> </a:t>
            </a:r>
            <a:r>
              <a:rPr lang="en-US" altLang="zh-CN" sz="1600" dirty="0"/>
              <a:t>contrastive</a:t>
            </a:r>
            <a:r>
              <a:rPr lang="zh-CN" altLang="en-US" sz="1600"/>
              <a:t> </a:t>
            </a:r>
            <a:r>
              <a:rPr lang="en-US" altLang="zh-CN" sz="1600" dirty="0"/>
              <a:t>objective</a:t>
            </a:r>
          </a:p>
          <a:p>
            <a:pPr marL="932868" lvl="2" indent="-457225">
              <a:buFont typeface="Wingdings" pitchFamily="2" charset="2"/>
              <a:buChar char="Ø"/>
            </a:pPr>
            <a:endParaRPr lang="en-US" altLang="zh-CN" dirty="0"/>
          </a:p>
          <a:p>
            <a:pPr marL="932868" lvl="2" indent="-457225">
              <a:buFont typeface="Wingdings" pitchFamily="2" charset="2"/>
              <a:buChar char="Ø"/>
            </a:pPr>
            <a:r>
              <a:rPr lang="en-US" altLang="zh-CN" sz="1600" dirty="0"/>
              <a:t>InfoNCE</a:t>
            </a:r>
            <a:r>
              <a:rPr lang="zh-CN" altLang="en-US" sz="1600"/>
              <a:t> </a:t>
            </a:r>
            <a:r>
              <a:rPr lang="en-US" altLang="zh-CN" sz="1600" dirty="0"/>
              <a:t>loss</a:t>
            </a:r>
            <a:r>
              <a:rPr lang="zh-CN" altLang="en-US" sz="1600"/>
              <a:t> </a:t>
            </a:r>
            <a:r>
              <a:rPr lang="en-US" altLang="zh-CN" sz="1600" dirty="0"/>
              <a:t>with</a:t>
            </a:r>
            <a:r>
              <a:rPr lang="zh-CN" altLang="en-US" sz="1600"/>
              <a:t> </a:t>
            </a:r>
            <a:r>
              <a:rPr lang="en-US" altLang="zh-CN" sz="1600" dirty="0"/>
              <a:t>in-batch</a:t>
            </a:r>
            <a:r>
              <a:rPr lang="zh-CN" altLang="en-US" sz="1600"/>
              <a:t> </a:t>
            </a:r>
            <a:r>
              <a:rPr lang="en-US" altLang="zh-CN" sz="1600" dirty="0"/>
              <a:t>negatives</a:t>
            </a:r>
          </a:p>
          <a:p>
            <a:pPr marL="932868" lvl="2" indent="-457225">
              <a:buFont typeface="Wingdings" pitchFamily="2" charset="2"/>
              <a:buChar char="Ø"/>
            </a:pPr>
            <a:endParaRPr lang="en-US" altLang="zh-CN" dirty="0"/>
          </a:p>
          <a:p>
            <a:pPr marL="932868" lvl="2" indent="-457225">
              <a:buFont typeface="Wingdings" pitchFamily="2" charset="2"/>
              <a:buChar char="Ø"/>
            </a:pPr>
            <a:r>
              <a:rPr lang="en-US" altLang="zh-CN" sz="1600" dirty="0"/>
              <a:t>InfoNCE</a:t>
            </a:r>
            <a:r>
              <a:rPr lang="zh-CN" altLang="en-US" sz="1600"/>
              <a:t> </a:t>
            </a:r>
            <a:r>
              <a:rPr lang="en-US" altLang="zh-CN" sz="1600" dirty="0"/>
              <a:t>loss</a:t>
            </a:r>
            <a:r>
              <a:rPr lang="zh-CN" altLang="en-US" sz="1600"/>
              <a:t> </a:t>
            </a:r>
            <a:r>
              <a:rPr lang="en-US" altLang="zh-CN" sz="1600" dirty="0"/>
              <a:t>with</a:t>
            </a:r>
            <a:r>
              <a:rPr lang="zh-CN" altLang="en-US" sz="1600"/>
              <a:t> </a:t>
            </a:r>
            <a:r>
              <a:rPr lang="en-US" altLang="zh-CN" sz="1600" dirty="0"/>
              <a:t>corpus-level</a:t>
            </a:r>
            <a:r>
              <a:rPr lang="zh-CN" altLang="en-US" sz="1600"/>
              <a:t> </a:t>
            </a:r>
            <a:r>
              <a:rPr lang="en-US" altLang="zh-CN" sz="1600" dirty="0"/>
              <a:t>hard</a:t>
            </a:r>
            <a:r>
              <a:rPr lang="zh-CN" altLang="en-US" sz="1600"/>
              <a:t> </a:t>
            </a:r>
            <a:r>
              <a:rPr lang="en-US" altLang="zh-CN" sz="1600" dirty="0"/>
              <a:t>negatives</a:t>
            </a:r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7641F0F4-83B6-C6A9-218C-FB90992FAE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421" y="3016769"/>
            <a:ext cx="6192456" cy="242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115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7727</TotalTime>
  <Words>1766</Words>
  <Application>Microsoft Macintosh PowerPoint</Application>
  <PresentationFormat>自定义</PresentationFormat>
  <Paragraphs>163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Arial</vt:lpstr>
      <vt:lpstr>Calibri</vt:lpstr>
      <vt:lpstr>Calibri Light</vt:lpstr>
      <vt:lpstr>Times New Roman</vt:lpstr>
      <vt:lpstr>Wingdings</vt:lpstr>
      <vt:lpstr>Office 主题​​</vt:lpstr>
      <vt:lpstr>Leaner and Faster: Two-Stage Model Compression for Lightweight Text-Image Retrieval</vt:lpstr>
      <vt:lpstr>Outline</vt:lpstr>
      <vt:lpstr>Outline</vt:lpstr>
      <vt:lpstr>Text-Image Retrieval</vt:lpstr>
      <vt:lpstr>Text-Image Retrieval</vt:lpstr>
      <vt:lpstr>Text-Image Retrieval</vt:lpstr>
      <vt:lpstr>Outline</vt:lpstr>
      <vt:lpstr>Two-Stage Model Compression</vt:lpstr>
      <vt:lpstr>Two-Stage Model Compression</vt:lpstr>
      <vt:lpstr>Outline</vt:lpstr>
      <vt:lpstr>Experiments</vt:lpstr>
      <vt:lpstr>Experiments</vt:lpstr>
      <vt:lpstr>Experiments</vt:lpstr>
      <vt:lpstr>Experiments</vt:lpstr>
      <vt:lpstr>Conclusion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Ren Siyu</dc:creator>
  <cp:lastModifiedBy>Ren Siyu</cp:lastModifiedBy>
  <cp:revision>935</cp:revision>
  <dcterms:created xsi:type="dcterms:W3CDTF">2020-12-26T15:45:37Z</dcterms:created>
  <dcterms:modified xsi:type="dcterms:W3CDTF">2023-01-28T14:25:46Z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1033-3.1.0.4945</vt:lpwstr>
  </property>
</Properties>
</file>