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5"/>
  </p:sldMasterIdLst>
  <p:notesMasterIdLst>
    <p:notesMasterId r:id="rId33"/>
  </p:notesMasterIdLst>
  <p:handoutMasterIdLst>
    <p:handoutMasterId r:id="rId34"/>
  </p:handoutMasterIdLst>
  <p:sldIdLst>
    <p:sldId id="279" r:id="rId6"/>
    <p:sldId id="280" r:id="rId7"/>
    <p:sldId id="281" r:id="rId8"/>
    <p:sldId id="282" r:id="rId9"/>
    <p:sldId id="283" r:id="rId10"/>
    <p:sldId id="284" r:id="rId11"/>
    <p:sldId id="287" r:id="rId12"/>
    <p:sldId id="288" r:id="rId13"/>
    <p:sldId id="289" r:id="rId14"/>
    <p:sldId id="292" r:id="rId15"/>
    <p:sldId id="291" r:id="rId16"/>
    <p:sldId id="305" r:id="rId17"/>
    <p:sldId id="295" r:id="rId18"/>
    <p:sldId id="307" r:id="rId19"/>
    <p:sldId id="293" r:id="rId20"/>
    <p:sldId id="294" r:id="rId21"/>
    <p:sldId id="296" r:id="rId22"/>
    <p:sldId id="304" r:id="rId23"/>
    <p:sldId id="297" r:id="rId24"/>
    <p:sldId id="299" r:id="rId25"/>
    <p:sldId id="300" r:id="rId26"/>
    <p:sldId id="301" r:id="rId27"/>
    <p:sldId id="306" r:id="rId28"/>
    <p:sldId id="298" r:id="rId29"/>
    <p:sldId id="302" r:id="rId30"/>
    <p:sldId id="303" r:id="rId31"/>
    <p:sldId id="308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6E4"/>
    <a:srgbClr val="000099"/>
    <a:srgbClr val="0000CC"/>
    <a:srgbClr val="003478"/>
    <a:srgbClr val="C60C30"/>
    <a:srgbClr val="D9D9D9"/>
    <a:srgbClr val="C00B29"/>
    <a:srgbClr val="1A2B5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6" autoAdjust="0"/>
    <p:restoredTop sz="93805" autoAdjust="0"/>
  </p:normalViewPr>
  <p:slideViewPr>
    <p:cSldViewPr>
      <p:cViewPr varScale="1">
        <p:scale>
          <a:sx n="88" d="100"/>
          <a:sy n="88" d="100"/>
        </p:scale>
        <p:origin x="7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45B0B6-1B94-4925-9996-FF35FEF1D1C6}" type="doc">
      <dgm:prSet loTypeId="urn:microsoft.com/office/officeart/2005/8/layout/radial6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5D9B3C12-A7FA-4DD4-ADA1-ED8CAD799A65}">
      <dgm:prSet phldrT="[文本]"/>
      <dgm:spPr/>
      <dgm:t>
        <a:bodyPr/>
        <a:lstStyle/>
        <a:p>
          <a:r>
            <a:rPr lang="en-US" altLang="zh-CN" dirty="0" smtClean="0"/>
            <a:t>?</a:t>
          </a:r>
          <a:endParaRPr lang="zh-CN" altLang="en-US" dirty="0"/>
        </a:p>
      </dgm:t>
    </dgm:pt>
    <dgm:pt modelId="{62C4FD1C-959C-4416-813F-25B828B6118B}" type="parTrans" cxnId="{901125BD-F0C4-4C2D-B3B8-2FB4B251838A}">
      <dgm:prSet/>
      <dgm:spPr/>
      <dgm:t>
        <a:bodyPr/>
        <a:lstStyle/>
        <a:p>
          <a:endParaRPr lang="zh-CN" altLang="en-US"/>
        </a:p>
      </dgm:t>
    </dgm:pt>
    <dgm:pt modelId="{357102BC-55F0-454E-85D2-B5C90ADB3B37}" type="sibTrans" cxnId="{901125BD-F0C4-4C2D-B3B8-2FB4B251838A}">
      <dgm:prSet/>
      <dgm:spPr/>
      <dgm:t>
        <a:bodyPr/>
        <a:lstStyle/>
        <a:p>
          <a:endParaRPr lang="zh-CN" altLang="en-US"/>
        </a:p>
      </dgm:t>
    </dgm:pt>
    <dgm:pt modelId="{009CB666-8976-435D-AF8D-4C55BC1D66F6}">
      <dgm:prSet phldrT="[文本]"/>
      <dgm:spPr/>
      <dgm:t>
        <a:bodyPr/>
        <a:lstStyle/>
        <a:p>
          <a:r>
            <a:rPr lang="en-US" altLang="zh-CN" dirty="0" smtClean="0"/>
            <a:t>User</a:t>
          </a:r>
          <a:endParaRPr lang="zh-CN" altLang="en-US" dirty="0"/>
        </a:p>
      </dgm:t>
    </dgm:pt>
    <dgm:pt modelId="{1D903131-1FEE-4DCC-8C9E-323D6D89E096}" type="parTrans" cxnId="{9DC7E464-BEC9-49E2-B620-300D18F0388D}">
      <dgm:prSet/>
      <dgm:spPr/>
      <dgm:t>
        <a:bodyPr/>
        <a:lstStyle/>
        <a:p>
          <a:endParaRPr lang="zh-CN" altLang="en-US"/>
        </a:p>
      </dgm:t>
    </dgm:pt>
    <dgm:pt modelId="{286107DB-6AE8-4F63-A639-DCDBF2E6EB5D}" type="sibTrans" cxnId="{9DC7E464-BEC9-49E2-B620-300D18F0388D}">
      <dgm:prSet/>
      <dgm:spPr/>
      <dgm:t>
        <a:bodyPr/>
        <a:lstStyle/>
        <a:p>
          <a:endParaRPr lang="zh-CN" altLang="en-US"/>
        </a:p>
      </dgm:t>
    </dgm:pt>
    <dgm:pt modelId="{EB86159E-0F73-4EA5-BB5B-928071D3143E}">
      <dgm:prSet phldrT="[文本]"/>
      <dgm:spPr/>
      <dgm:t>
        <a:bodyPr/>
        <a:lstStyle/>
        <a:p>
          <a:r>
            <a:rPr lang="en-US" altLang="zh-CN" dirty="0" smtClean="0"/>
            <a:t>Aspect</a:t>
          </a:r>
          <a:endParaRPr lang="zh-CN" altLang="en-US" dirty="0"/>
        </a:p>
      </dgm:t>
    </dgm:pt>
    <dgm:pt modelId="{7BE8A608-384C-4872-A57A-D052F2089DFB}" type="parTrans" cxnId="{21D0E88F-7848-4B51-A481-2CA8A31CCF65}">
      <dgm:prSet/>
      <dgm:spPr/>
      <dgm:t>
        <a:bodyPr/>
        <a:lstStyle/>
        <a:p>
          <a:endParaRPr lang="zh-CN" altLang="en-US"/>
        </a:p>
      </dgm:t>
    </dgm:pt>
    <dgm:pt modelId="{47A50E54-2916-420E-8541-F482D1E83891}" type="sibTrans" cxnId="{21D0E88F-7848-4B51-A481-2CA8A31CCF65}">
      <dgm:prSet/>
      <dgm:spPr/>
      <dgm:t>
        <a:bodyPr/>
        <a:lstStyle/>
        <a:p>
          <a:endParaRPr lang="zh-CN" altLang="en-US"/>
        </a:p>
      </dgm:t>
    </dgm:pt>
    <dgm:pt modelId="{380990E8-A6F3-4C78-82CD-E680089107A5}">
      <dgm:prSet phldrT="[文本]"/>
      <dgm:spPr/>
      <dgm:t>
        <a:bodyPr/>
        <a:lstStyle/>
        <a:p>
          <a:r>
            <a:rPr lang="en-US" altLang="zh-CN" dirty="0" smtClean="0"/>
            <a:t>Sentiment</a:t>
          </a:r>
          <a:endParaRPr lang="zh-CN" altLang="en-US" dirty="0"/>
        </a:p>
      </dgm:t>
    </dgm:pt>
    <dgm:pt modelId="{E3A2ADE1-8878-44BA-B3E2-A4BECC2CF85B}" type="parTrans" cxnId="{3C2A5F3E-1009-4454-8127-5572D957B349}">
      <dgm:prSet/>
      <dgm:spPr/>
      <dgm:t>
        <a:bodyPr/>
        <a:lstStyle/>
        <a:p>
          <a:endParaRPr lang="zh-CN" altLang="en-US"/>
        </a:p>
      </dgm:t>
    </dgm:pt>
    <dgm:pt modelId="{02ABF1B6-235A-49FF-AD17-B7EEB79117E8}" type="sibTrans" cxnId="{3C2A5F3E-1009-4454-8127-5572D957B349}">
      <dgm:prSet/>
      <dgm:spPr/>
      <dgm:t>
        <a:bodyPr/>
        <a:lstStyle/>
        <a:p>
          <a:endParaRPr lang="zh-CN" altLang="en-US"/>
        </a:p>
      </dgm:t>
    </dgm:pt>
    <dgm:pt modelId="{3AC87752-19EF-4B95-9904-FBEEFEB456DE}">
      <dgm:prSet phldrT="[文本]"/>
      <dgm:spPr/>
      <dgm:t>
        <a:bodyPr/>
        <a:lstStyle/>
        <a:p>
          <a:r>
            <a:rPr lang="en-US" altLang="zh-CN" dirty="0" smtClean="0"/>
            <a:t>Category</a:t>
          </a:r>
          <a:endParaRPr lang="zh-CN" altLang="en-US" dirty="0"/>
        </a:p>
      </dgm:t>
    </dgm:pt>
    <dgm:pt modelId="{6FE89F85-C788-4F1F-9BE6-06DA65E57501}" type="parTrans" cxnId="{AF94CE23-50FA-4EF0-BF38-4BA7AD46403F}">
      <dgm:prSet/>
      <dgm:spPr/>
      <dgm:t>
        <a:bodyPr/>
        <a:lstStyle/>
        <a:p>
          <a:endParaRPr lang="zh-CN" altLang="en-US"/>
        </a:p>
      </dgm:t>
    </dgm:pt>
    <dgm:pt modelId="{0C225BE3-2D6E-44A0-A000-191C4AE56AC3}" type="sibTrans" cxnId="{AF94CE23-50FA-4EF0-BF38-4BA7AD46403F}">
      <dgm:prSet/>
      <dgm:spPr/>
      <dgm:t>
        <a:bodyPr/>
        <a:lstStyle/>
        <a:p>
          <a:endParaRPr lang="zh-CN" altLang="en-US"/>
        </a:p>
      </dgm:t>
    </dgm:pt>
    <dgm:pt modelId="{8ACDF835-5212-4778-8478-9539A1E7B0EA}">
      <dgm:prSet phldrT="[文本]"/>
      <dgm:spPr/>
      <dgm:t>
        <a:bodyPr/>
        <a:lstStyle/>
        <a:p>
          <a:r>
            <a:rPr lang="en-US" altLang="zh-CN" dirty="0" smtClean="0"/>
            <a:t>Location</a:t>
          </a:r>
          <a:endParaRPr lang="zh-CN" altLang="en-US" dirty="0"/>
        </a:p>
      </dgm:t>
    </dgm:pt>
    <dgm:pt modelId="{694831D0-23C7-428F-A9CD-9083E1ED88E3}" type="parTrans" cxnId="{F89003AC-C799-4701-A12D-6944F8C3ACA5}">
      <dgm:prSet/>
      <dgm:spPr/>
      <dgm:t>
        <a:bodyPr/>
        <a:lstStyle/>
        <a:p>
          <a:endParaRPr lang="zh-CN" altLang="en-US"/>
        </a:p>
      </dgm:t>
    </dgm:pt>
    <dgm:pt modelId="{1D3DEB15-2FC1-44F1-B20E-1BB5B9A2AA7C}" type="sibTrans" cxnId="{F89003AC-C799-4701-A12D-6944F8C3ACA5}">
      <dgm:prSet/>
      <dgm:spPr/>
      <dgm:t>
        <a:bodyPr/>
        <a:lstStyle/>
        <a:p>
          <a:endParaRPr lang="zh-CN" altLang="en-US"/>
        </a:p>
      </dgm:t>
    </dgm:pt>
    <dgm:pt modelId="{E4318DEA-1CA6-45B8-BAE6-2A4AE8404014}" type="pres">
      <dgm:prSet presAssocID="{9F45B0B6-1B94-4925-9996-FF35FEF1D1C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782048C-33E9-4783-8BF1-8547BCC75C56}" type="pres">
      <dgm:prSet presAssocID="{5D9B3C12-A7FA-4DD4-ADA1-ED8CAD799A65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E0D6245F-C35A-43BA-89A9-B54918FAF911}" type="pres">
      <dgm:prSet presAssocID="{009CB666-8976-435D-AF8D-4C55BC1D66F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255B1F-4AA7-4FE8-94EB-51A01D785371}" type="pres">
      <dgm:prSet presAssocID="{009CB666-8976-435D-AF8D-4C55BC1D66F6}" presName="dummy" presStyleCnt="0"/>
      <dgm:spPr/>
      <dgm:t>
        <a:bodyPr/>
        <a:lstStyle/>
        <a:p>
          <a:endParaRPr lang="zh-CN" altLang="en-US"/>
        </a:p>
      </dgm:t>
    </dgm:pt>
    <dgm:pt modelId="{6ED9F234-72AB-49F9-8835-24E1C16A1D04}" type="pres">
      <dgm:prSet presAssocID="{286107DB-6AE8-4F63-A639-DCDBF2E6EB5D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93BF1E5D-A453-428D-A287-2E1232076A26}" type="pres">
      <dgm:prSet presAssocID="{EB86159E-0F73-4EA5-BB5B-928071D3143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88E210-83AE-43BD-8C82-DD67B12F03D8}" type="pres">
      <dgm:prSet presAssocID="{EB86159E-0F73-4EA5-BB5B-928071D3143E}" presName="dummy" presStyleCnt="0"/>
      <dgm:spPr/>
      <dgm:t>
        <a:bodyPr/>
        <a:lstStyle/>
        <a:p>
          <a:endParaRPr lang="zh-CN" altLang="en-US"/>
        </a:p>
      </dgm:t>
    </dgm:pt>
    <dgm:pt modelId="{AFFA82DE-DAEE-46A9-A1EE-6D77990E7141}" type="pres">
      <dgm:prSet presAssocID="{47A50E54-2916-420E-8541-F482D1E83891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B459F8FD-FEC6-4B59-ACF7-2E4A9FDE75B8}" type="pres">
      <dgm:prSet presAssocID="{380990E8-A6F3-4C78-82CD-E680089107A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AE3C0C-84BC-409C-B387-FA8527DBF69F}" type="pres">
      <dgm:prSet presAssocID="{380990E8-A6F3-4C78-82CD-E680089107A5}" presName="dummy" presStyleCnt="0"/>
      <dgm:spPr/>
      <dgm:t>
        <a:bodyPr/>
        <a:lstStyle/>
        <a:p>
          <a:endParaRPr lang="zh-CN" altLang="en-US"/>
        </a:p>
      </dgm:t>
    </dgm:pt>
    <dgm:pt modelId="{53540A59-5FD5-487A-A48A-A1788869325D}" type="pres">
      <dgm:prSet presAssocID="{02ABF1B6-235A-49FF-AD17-B7EEB79117E8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191B6FEB-2581-49E1-B5D6-7C5F2980ECF2}" type="pres">
      <dgm:prSet presAssocID="{3AC87752-19EF-4B95-9904-FBEEFEB456D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A010C2-3817-4DCE-900E-D1291B3BAD81}" type="pres">
      <dgm:prSet presAssocID="{3AC87752-19EF-4B95-9904-FBEEFEB456DE}" presName="dummy" presStyleCnt="0"/>
      <dgm:spPr/>
      <dgm:t>
        <a:bodyPr/>
        <a:lstStyle/>
        <a:p>
          <a:endParaRPr lang="zh-CN" altLang="en-US"/>
        </a:p>
      </dgm:t>
    </dgm:pt>
    <dgm:pt modelId="{235A16BD-B447-47AC-8993-77A8CB397AB8}" type="pres">
      <dgm:prSet presAssocID="{0C225BE3-2D6E-44A0-A000-191C4AE56AC3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C73CEEF8-F8AA-47C8-ACD2-40AD734F5DA1}" type="pres">
      <dgm:prSet presAssocID="{8ACDF835-5212-4778-8478-9539A1E7B0E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E157F3-5DF7-4FCB-82BF-33BA10C4DBF4}" type="pres">
      <dgm:prSet presAssocID="{8ACDF835-5212-4778-8478-9539A1E7B0EA}" presName="dummy" presStyleCnt="0"/>
      <dgm:spPr/>
      <dgm:t>
        <a:bodyPr/>
        <a:lstStyle/>
        <a:p>
          <a:endParaRPr lang="zh-CN" altLang="en-US"/>
        </a:p>
      </dgm:t>
    </dgm:pt>
    <dgm:pt modelId="{F8146620-F64D-442E-99CA-F966F63E94CA}" type="pres">
      <dgm:prSet presAssocID="{1D3DEB15-2FC1-44F1-B20E-1BB5B9A2AA7C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80F9A4D1-6A99-4E1C-8DD2-1921BD1A7980}" type="presOf" srcId="{9F45B0B6-1B94-4925-9996-FF35FEF1D1C6}" destId="{E4318DEA-1CA6-45B8-BAE6-2A4AE8404014}" srcOrd="0" destOrd="0" presId="urn:microsoft.com/office/officeart/2005/8/layout/radial6"/>
    <dgm:cxn modelId="{FB242BC9-5151-4BAB-A62C-56B2033976C1}" type="presOf" srcId="{0C225BE3-2D6E-44A0-A000-191C4AE56AC3}" destId="{235A16BD-B447-47AC-8993-77A8CB397AB8}" srcOrd="0" destOrd="0" presId="urn:microsoft.com/office/officeart/2005/8/layout/radial6"/>
    <dgm:cxn modelId="{0E01BAFC-0948-4C38-971E-0E92BDBE0F0F}" type="presOf" srcId="{02ABF1B6-235A-49FF-AD17-B7EEB79117E8}" destId="{53540A59-5FD5-487A-A48A-A1788869325D}" srcOrd="0" destOrd="0" presId="urn:microsoft.com/office/officeart/2005/8/layout/radial6"/>
    <dgm:cxn modelId="{629C3EE0-248D-4C2E-A774-6235B81DC666}" type="presOf" srcId="{1D3DEB15-2FC1-44F1-B20E-1BB5B9A2AA7C}" destId="{F8146620-F64D-442E-99CA-F966F63E94CA}" srcOrd="0" destOrd="0" presId="urn:microsoft.com/office/officeart/2005/8/layout/radial6"/>
    <dgm:cxn modelId="{E9CD0C2A-86EF-4B2A-8B31-D6AD6DAAE0E1}" type="presOf" srcId="{286107DB-6AE8-4F63-A639-DCDBF2E6EB5D}" destId="{6ED9F234-72AB-49F9-8835-24E1C16A1D04}" srcOrd="0" destOrd="0" presId="urn:microsoft.com/office/officeart/2005/8/layout/radial6"/>
    <dgm:cxn modelId="{9973CD5D-51F4-4704-A3F6-C9A27C7C330C}" type="presOf" srcId="{5D9B3C12-A7FA-4DD4-ADA1-ED8CAD799A65}" destId="{C782048C-33E9-4783-8BF1-8547BCC75C56}" srcOrd="0" destOrd="0" presId="urn:microsoft.com/office/officeart/2005/8/layout/radial6"/>
    <dgm:cxn modelId="{B5E2198F-85EB-4A49-930D-D60727FCCD67}" type="presOf" srcId="{EB86159E-0F73-4EA5-BB5B-928071D3143E}" destId="{93BF1E5D-A453-428D-A287-2E1232076A26}" srcOrd="0" destOrd="0" presId="urn:microsoft.com/office/officeart/2005/8/layout/radial6"/>
    <dgm:cxn modelId="{E6F2C40F-EE9E-4342-A481-229D511F3861}" type="presOf" srcId="{3AC87752-19EF-4B95-9904-FBEEFEB456DE}" destId="{191B6FEB-2581-49E1-B5D6-7C5F2980ECF2}" srcOrd="0" destOrd="0" presId="urn:microsoft.com/office/officeart/2005/8/layout/radial6"/>
    <dgm:cxn modelId="{21D0E88F-7848-4B51-A481-2CA8A31CCF65}" srcId="{5D9B3C12-A7FA-4DD4-ADA1-ED8CAD799A65}" destId="{EB86159E-0F73-4EA5-BB5B-928071D3143E}" srcOrd="1" destOrd="0" parTransId="{7BE8A608-384C-4872-A57A-D052F2089DFB}" sibTransId="{47A50E54-2916-420E-8541-F482D1E83891}"/>
    <dgm:cxn modelId="{ED266E95-9150-4828-B65D-BC281E44DA10}" type="presOf" srcId="{8ACDF835-5212-4778-8478-9539A1E7B0EA}" destId="{C73CEEF8-F8AA-47C8-ACD2-40AD734F5DA1}" srcOrd="0" destOrd="0" presId="urn:microsoft.com/office/officeart/2005/8/layout/radial6"/>
    <dgm:cxn modelId="{901125BD-F0C4-4C2D-B3B8-2FB4B251838A}" srcId="{9F45B0B6-1B94-4925-9996-FF35FEF1D1C6}" destId="{5D9B3C12-A7FA-4DD4-ADA1-ED8CAD799A65}" srcOrd="0" destOrd="0" parTransId="{62C4FD1C-959C-4416-813F-25B828B6118B}" sibTransId="{357102BC-55F0-454E-85D2-B5C90ADB3B37}"/>
    <dgm:cxn modelId="{F89003AC-C799-4701-A12D-6944F8C3ACA5}" srcId="{5D9B3C12-A7FA-4DD4-ADA1-ED8CAD799A65}" destId="{8ACDF835-5212-4778-8478-9539A1E7B0EA}" srcOrd="4" destOrd="0" parTransId="{694831D0-23C7-428F-A9CD-9083E1ED88E3}" sibTransId="{1D3DEB15-2FC1-44F1-B20E-1BB5B9A2AA7C}"/>
    <dgm:cxn modelId="{DDF98835-1326-444C-B41A-8A24252DB504}" type="presOf" srcId="{47A50E54-2916-420E-8541-F482D1E83891}" destId="{AFFA82DE-DAEE-46A9-A1EE-6D77990E7141}" srcOrd="0" destOrd="0" presId="urn:microsoft.com/office/officeart/2005/8/layout/radial6"/>
    <dgm:cxn modelId="{AF94CE23-50FA-4EF0-BF38-4BA7AD46403F}" srcId="{5D9B3C12-A7FA-4DD4-ADA1-ED8CAD799A65}" destId="{3AC87752-19EF-4B95-9904-FBEEFEB456DE}" srcOrd="3" destOrd="0" parTransId="{6FE89F85-C788-4F1F-9BE6-06DA65E57501}" sibTransId="{0C225BE3-2D6E-44A0-A000-191C4AE56AC3}"/>
    <dgm:cxn modelId="{9DC7E464-BEC9-49E2-B620-300D18F0388D}" srcId="{5D9B3C12-A7FA-4DD4-ADA1-ED8CAD799A65}" destId="{009CB666-8976-435D-AF8D-4C55BC1D66F6}" srcOrd="0" destOrd="0" parTransId="{1D903131-1FEE-4DCC-8C9E-323D6D89E096}" sibTransId="{286107DB-6AE8-4F63-A639-DCDBF2E6EB5D}"/>
    <dgm:cxn modelId="{CCB1BD81-9955-403C-BB7D-184F761F66AC}" type="presOf" srcId="{009CB666-8976-435D-AF8D-4C55BC1D66F6}" destId="{E0D6245F-C35A-43BA-89A9-B54918FAF911}" srcOrd="0" destOrd="0" presId="urn:microsoft.com/office/officeart/2005/8/layout/radial6"/>
    <dgm:cxn modelId="{46343081-D9AA-4D3D-914D-BAEDD9B8E068}" type="presOf" srcId="{380990E8-A6F3-4C78-82CD-E680089107A5}" destId="{B459F8FD-FEC6-4B59-ACF7-2E4A9FDE75B8}" srcOrd="0" destOrd="0" presId="urn:microsoft.com/office/officeart/2005/8/layout/radial6"/>
    <dgm:cxn modelId="{3C2A5F3E-1009-4454-8127-5572D957B349}" srcId="{5D9B3C12-A7FA-4DD4-ADA1-ED8CAD799A65}" destId="{380990E8-A6F3-4C78-82CD-E680089107A5}" srcOrd="2" destOrd="0" parTransId="{E3A2ADE1-8878-44BA-B3E2-A4BECC2CF85B}" sibTransId="{02ABF1B6-235A-49FF-AD17-B7EEB79117E8}"/>
    <dgm:cxn modelId="{4B7B8253-83C2-4ACC-98E6-176891C757F1}" type="presParOf" srcId="{E4318DEA-1CA6-45B8-BAE6-2A4AE8404014}" destId="{C782048C-33E9-4783-8BF1-8547BCC75C56}" srcOrd="0" destOrd="0" presId="urn:microsoft.com/office/officeart/2005/8/layout/radial6"/>
    <dgm:cxn modelId="{0068DBA4-60AA-4FAB-89EB-2098840060F0}" type="presParOf" srcId="{E4318DEA-1CA6-45B8-BAE6-2A4AE8404014}" destId="{E0D6245F-C35A-43BA-89A9-B54918FAF911}" srcOrd="1" destOrd="0" presId="urn:microsoft.com/office/officeart/2005/8/layout/radial6"/>
    <dgm:cxn modelId="{8E941019-20B4-4F33-BB68-BB15A0FB49D7}" type="presParOf" srcId="{E4318DEA-1CA6-45B8-BAE6-2A4AE8404014}" destId="{A2255B1F-4AA7-4FE8-94EB-51A01D785371}" srcOrd="2" destOrd="0" presId="urn:microsoft.com/office/officeart/2005/8/layout/radial6"/>
    <dgm:cxn modelId="{AEB7C3D5-28B9-4A9B-8416-D168D13ED5B5}" type="presParOf" srcId="{E4318DEA-1CA6-45B8-BAE6-2A4AE8404014}" destId="{6ED9F234-72AB-49F9-8835-24E1C16A1D04}" srcOrd="3" destOrd="0" presId="urn:microsoft.com/office/officeart/2005/8/layout/radial6"/>
    <dgm:cxn modelId="{1A280BB5-9C9C-4A97-A219-383A52810860}" type="presParOf" srcId="{E4318DEA-1CA6-45B8-BAE6-2A4AE8404014}" destId="{93BF1E5D-A453-428D-A287-2E1232076A26}" srcOrd="4" destOrd="0" presId="urn:microsoft.com/office/officeart/2005/8/layout/radial6"/>
    <dgm:cxn modelId="{2D110C49-C233-44C7-BC51-E34355B423FB}" type="presParOf" srcId="{E4318DEA-1CA6-45B8-BAE6-2A4AE8404014}" destId="{DD88E210-83AE-43BD-8C82-DD67B12F03D8}" srcOrd="5" destOrd="0" presId="urn:microsoft.com/office/officeart/2005/8/layout/radial6"/>
    <dgm:cxn modelId="{6E702B65-E011-43B6-8242-601AB879B6EB}" type="presParOf" srcId="{E4318DEA-1CA6-45B8-BAE6-2A4AE8404014}" destId="{AFFA82DE-DAEE-46A9-A1EE-6D77990E7141}" srcOrd="6" destOrd="0" presId="urn:microsoft.com/office/officeart/2005/8/layout/radial6"/>
    <dgm:cxn modelId="{6BBD5875-C6C6-48C1-9BBC-7C219FEAE940}" type="presParOf" srcId="{E4318DEA-1CA6-45B8-BAE6-2A4AE8404014}" destId="{B459F8FD-FEC6-4B59-ACF7-2E4A9FDE75B8}" srcOrd="7" destOrd="0" presId="urn:microsoft.com/office/officeart/2005/8/layout/radial6"/>
    <dgm:cxn modelId="{8C2AD5F4-36B2-4281-A9B9-44278F1A9ABA}" type="presParOf" srcId="{E4318DEA-1CA6-45B8-BAE6-2A4AE8404014}" destId="{45AE3C0C-84BC-409C-B387-FA8527DBF69F}" srcOrd="8" destOrd="0" presId="urn:microsoft.com/office/officeart/2005/8/layout/radial6"/>
    <dgm:cxn modelId="{40B1F189-19D2-4B14-88EB-742B52A3E075}" type="presParOf" srcId="{E4318DEA-1CA6-45B8-BAE6-2A4AE8404014}" destId="{53540A59-5FD5-487A-A48A-A1788869325D}" srcOrd="9" destOrd="0" presId="urn:microsoft.com/office/officeart/2005/8/layout/radial6"/>
    <dgm:cxn modelId="{800A9230-9DC2-4261-A036-F3F8344F0C4A}" type="presParOf" srcId="{E4318DEA-1CA6-45B8-BAE6-2A4AE8404014}" destId="{191B6FEB-2581-49E1-B5D6-7C5F2980ECF2}" srcOrd="10" destOrd="0" presId="urn:microsoft.com/office/officeart/2005/8/layout/radial6"/>
    <dgm:cxn modelId="{22DE11DE-E710-4F0E-B8F5-990E4A8886A4}" type="presParOf" srcId="{E4318DEA-1CA6-45B8-BAE6-2A4AE8404014}" destId="{E9A010C2-3817-4DCE-900E-D1291B3BAD81}" srcOrd="11" destOrd="0" presId="urn:microsoft.com/office/officeart/2005/8/layout/radial6"/>
    <dgm:cxn modelId="{A1346CD4-56D6-4CE1-9ADA-CBD55EF27FD5}" type="presParOf" srcId="{E4318DEA-1CA6-45B8-BAE6-2A4AE8404014}" destId="{235A16BD-B447-47AC-8993-77A8CB397AB8}" srcOrd="12" destOrd="0" presId="urn:microsoft.com/office/officeart/2005/8/layout/radial6"/>
    <dgm:cxn modelId="{83D988AA-FEA2-4BB6-BECA-80D817BCB0E0}" type="presParOf" srcId="{E4318DEA-1CA6-45B8-BAE6-2A4AE8404014}" destId="{C73CEEF8-F8AA-47C8-ACD2-40AD734F5DA1}" srcOrd="13" destOrd="0" presId="urn:microsoft.com/office/officeart/2005/8/layout/radial6"/>
    <dgm:cxn modelId="{235EA161-1185-43C8-BB47-61B10DC542FF}" type="presParOf" srcId="{E4318DEA-1CA6-45B8-BAE6-2A4AE8404014}" destId="{F3E157F3-5DF7-4FCB-82BF-33BA10C4DBF4}" srcOrd="14" destOrd="0" presId="urn:microsoft.com/office/officeart/2005/8/layout/radial6"/>
    <dgm:cxn modelId="{91DD8CEC-61B1-477B-B319-A645A0B5F5CE}" type="presParOf" srcId="{E4318DEA-1CA6-45B8-BAE6-2A4AE8404014}" destId="{F8146620-F64D-442E-99CA-F966F63E94CA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6EA81D-52F4-4A31-A69B-56B7E0E12B86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C1F5299E-491C-463D-A3CC-8A509044E1A5}">
      <dgm:prSet phldrT="[文本]"/>
      <dgm:spPr/>
      <dgm:t>
        <a:bodyPr/>
        <a:lstStyle/>
        <a:p>
          <a:r>
            <a:rPr lang="en-US" altLang="zh-CN" dirty="0" smtClean="0"/>
            <a:t>Point-of-interest (POI) recommendation</a:t>
          </a:r>
          <a:endParaRPr lang="zh-CN" altLang="en-US" dirty="0"/>
        </a:p>
      </dgm:t>
    </dgm:pt>
    <dgm:pt modelId="{E945A7A3-2E44-4785-A46D-91D8DA4E006C}" type="parTrans" cxnId="{A01F0CEA-2FAF-4616-9FB6-ED961615A48F}">
      <dgm:prSet/>
      <dgm:spPr/>
      <dgm:t>
        <a:bodyPr/>
        <a:lstStyle/>
        <a:p>
          <a:endParaRPr lang="zh-CN" altLang="en-US"/>
        </a:p>
      </dgm:t>
    </dgm:pt>
    <dgm:pt modelId="{67A8B550-132B-4448-A081-7D42D418FE33}" type="sibTrans" cxnId="{A01F0CEA-2FAF-4616-9FB6-ED961615A48F}">
      <dgm:prSet/>
      <dgm:spPr/>
      <dgm:t>
        <a:bodyPr/>
        <a:lstStyle/>
        <a:p>
          <a:endParaRPr lang="zh-CN" altLang="en-US"/>
        </a:p>
      </dgm:t>
    </dgm:pt>
    <dgm:pt modelId="{664EF40F-3636-4B9C-8AC4-4552453A9F0D}">
      <dgm:prSet phldrT="[文本]"/>
      <dgm:spPr/>
      <dgm:t>
        <a:bodyPr/>
        <a:lstStyle/>
        <a:p>
          <a:r>
            <a:rPr lang="en-US" altLang="zh-CN" dirty="0" smtClean="0"/>
            <a:t>User recommendation</a:t>
          </a:r>
          <a:endParaRPr lang="zh-CN" altLang="en-US" dirty="0"/>
        </a:p>
      </dgm:t>
    </dgm:pt>
    <dgm:pt modelId="{1CD06459-2C35-4C5A-99EE-5D9CF41B088D}" type="parTrans" cxnId="{6DBC67E0-013E-4C53-9B97-B4B8F750C305}">
      <dgm:prSet/>
      <dgm:spPr/>
      <dgm:t>
        <a:bodyPr/>
        <a:lstStyle/>
        <a:p>
          <a:endParaRPr lang="zh-CN" altLang="en-US"/>
        </a:p>
      </dgm:t>
    </dgm:pt>
    <dgm:pt modelId="{9B42C9D1-A468-43BA-9A4A-A653009883E2}" type="sibTrans" cxnId="{6DBC67E0-013E-4C53-9B97-B4B8F750C305}">
      <dgm:prSet/>
      <dgm:spPr/>
      <dgm:t>
        <a:bodyPr/>
        <a:lstStyle/>
        <a:p>
          <a:endParaRPr lang="zh-CN" altLang="en-US"/>
        </a:p>
      </dgm:t>
    </dgm:pt>
    <dgm:pt modelId="{D9762CF7-D16B-4A1C-9760-F008CDC9CAE4}">
      <dgm:prSet phldrT="[文本]"/>
      <dgm:spPr/>
      <dgm:t>
        <a:bodyPr/>
        <a:lstStyle/>
        <a:p>
          <a:r>
            <a:rPr lang="en-US" altLang="zh-CN" dirty="0" smtClean="0"/>
            <a:t>Aspect satisfaction analysis in geographical regions</a:t>
          </a:r>
          <a:endParaRPr lang="zh-CN" altLang="en-US" dirty="0"/>
        </a:p>
      </dgm:t>
    </dgm:pt>
    <dgm:pt modelId="{1383A015-0360-448E-87C6-457C5CDE1D76}" type="parTrans" cxnId="{E801C321-2616-446D-A026-F509CC4AD71B}">
      <dgm:prSet/>
      <dgm:spPr/>
      <dgm:t>
        <a:bodyPr/>
        <a:lstStyle/>
        <a:p>
          <a:endParaRPr lang="zh-CN" altLang="en-US"/>
        </a:p>
      </dgm:t>
    </dgm:pt>
    <dgm:pt modelId="{81B18166-D395-4346-9BBD-90DBBFC71B56}" type="sibTrans" cxnId="{E801C321-2616-446D-A026-F509CC4AD71B}">
      <dgm:prSet/>
      <dgm:spPr/>
      <dgm:t>
        <a:bodyPr/>
        <a:lstStyle/>
        <a:p>
          <a:endParaRPr lang="zh-CN" altLang="en-US"/>
        </a:p>
      </dgm:t>
    </dgm:pt>
    <dgm:pt modelId="{F625403E-0B4B-446F-B33A-86D24B6F2463}">
      <dgm:prSet phldrT="[文本]"/>
      <dgm:spPr/>
      <dgm:t>
        <a:bodyPr/>
        <a:lstStyle/>
        <a:p>
          <a:r>
            <a:rPr lang="en-US" altLang="zh-CN" dirty="0" smtClean="0"/>
            <a:t>Explanation of recommendation on both aspects and regions </a:t>
          </a:r>
          <a:endParaRPr lang="zh-CN" altLang="en-US" dirty="0"/>
        </a:p>
      </dgm:t>
    </dgm:pt>
    <dgm:pt modelId="{B5CDB193-D626-4242-83E5-EC5186AA1809}" type="parTrans" cxnId="{29F38592-F852-4B4C-BCE1-B578CD33EBFA}">
      <dgm:prSet/>
      <dgm:spPr/>
      <dgm:t>
        <a:bodyPr/>
        <a:lstStyle/>
        <a:p>
          <a:endParaRPr lang="zh-CN" altLang="en-US"/>
        </a:p>
      </dgm:t>
    </dgm:pt>
    <dgm:pt modelId="{D1CCE242-7891-464E-8335-6203C22822BF}" type="sibTrans" cxnId="{29F38592-F852-4B4C-BCE1-B578CD33EBFA}">
      <dgm:prSet/>
      <dgm:spPr/>
      <dgm:t>
        <a:bodyPr/>
        <a:lstStyle/>
        <a:p>
          <a:endParaRPr lang="zh-CN" altLang="en-US"/>
        </a:p>
      </dgm:t>
    </dgm:pt>
    <dgm:pt modelId="{D4BB0495-933D-4759-9BB6-05547C52C2C2}" type="pres">
      <dgm:prSet presAssocID="{AD6EA81D-52F4-4A31-A69B-56B7E0E12B8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8ECB2DA-6020-46FC-925F-7442B9F882DC}" type="pres">
      <dgm:prSet presAssocID="{AD6EA81D-52F4-4A31-A69B-56B7E0E12B86}" presName="Name1" presStyleCnt="0"/>
      <dgm:spPr/>
      <dgm:t>
        <a:bodyPr/>
        <a:lstStyle/>
        <a:p>
          <a:endParaRPr lang="zh-CN" altLang="en-US"/>
        </a:p>
      </dgm:t>
    </dgm:pt>
    <dgm:pt modelId="{87572C25-DC5B-464D-97CF-6D6A90625F34}" type="pres">
      <dgm:prSet presAssocID="{AD6EA81D-52F4-4A31-A69B-56B7E0E12B86}" presName="cycle" presStyleCnt="0"/>
      <dgm:spPr/>
      <dgm:t>
        <a:bodyPr/>
        <a:lstStyle/>
        <a:p>
          <a:endParaRPr lang="zh-CN" altLang="en-US"/>
        </a:p>
      </dgm:t>
    </dgm:pt>
    <dgm:pt modelId="{4859FC06-E098-44B7-A14B-480A9334C191}" type="pres">
      <dgm:prSet presAssocID="{AD6EA81D-52F4-4A31-A69B-56B7E0E12B86}" presName="srcNode" presStyleLbl="node1" presStyleIdx="0" presStyleCnt="4"/>
      <dgm:spPr/>
      <dgm:t>
        <a:bodyPr/>
        <a:lstStyle/>
        <a:p>
          <a:endParaRPr lang="zh-CN" altLang="en-US"/>
        </a:p>
      </dgm:t>
    </dgm:pt>
    <dgm:pt modelId="{96BFDC0B-C536-465B-BEFE-28A28531D9D3}" type="pres">
      <dgm:prSet presAssocID="{AD6EA81D-52F4-4A31-A69B-56B7E0E12B86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2ECE7B1-17F3-4FD5-AA32-837087ECB9FE}" type="pres">
      <dgm:prSet presAssocID="{AD6EA81D-52F4-4A31-A69B-56B7E0E12B86}" presName="extraNode" presStyleLbl="node1" presStyleIdx="0" presStyleCnt="4"/>
      <dgm:spPr/>
      <dgm:t>
        <a:bodyPr/>
        <a:lstStyle/>
        <a:p>
          <a:endParaRPr lang="zh-CN" altLang="en-US"/>
        </a:p>
      </dgm:t>
    </dgm:pt>
    <dgm:pt modelId="{D8400BF8-6A05-4B69-8D2B-10034CF68C00}" type="pres">
      <dgm:prSet presAssocID="{AD6EA81D-52F4-4A31-A69B-56B7E0E12B86}" presName="dstNode" presStyleLbl="node1" presStyleIdx="0" presStyleCnt="4"/>
      <dgm:spPr/>
      <dgm:t>
        <a:bodyPr/>
        <a:lstStyle/>
        <a:p>
          <a:endParaRPr lang="zh-CN" altLang="en-US"/>
        </a:p>
      </dgm:t>
    </dgm:pt>
    <dgm:pt modelId="{1AEE3F52-305B-452F-832B-FC6A25524827}" type="pres">
      <dgm:prSet presAssocID="{C1F5299E-491C-463D-A3CC-8A509044E1A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231CE5-286D-4AFC-A0ED-C9A1BD9F3E9C}" type="pres">
      <dgm:prSet presAssocID="{C1F5299E-491C-463D-A3CC-8A509044E1A5}" presName="accent_1" presStyleCnt="0"/>
      <dgm:spPr/>
      <dgm:t>
        <a:bodyPr/>
        <a:lstStyle/>
        <a:p>
          <a:endParaRPr lang="zh-CN" altLang="en-US"/>
        </a:p>
      </dgm:t>
    </dgm:pt>
    <dgm:pt modelId="{FCF69E77-712A-4843-A223-1E2C5A945E9F}" type="pres">
      <dgm:prSet presAssocID="{C1F5299E-491C-463D-A3CC-8A509044E1A5}" presName="accentRepeatNode" presStyleLbl="solidFgAcc1" presStyleIdx="0" presStyleCnt="4"/>
      <dgm:spPr/>
      <dgm:t>
        <a:bodyPr/>
        <a:lstStyle/>
        <a:p>
          <a:endParaRPr lang="zh-CN" altLang="en-US"/>
        </a:p>
      </dgm:t>
    </dgm:pt>
    <dgm:pt modelId="{5E3F4087-A57B-4754-8C3F-D9400D2D77EB}" type="pres">
      <dgm:prSet presAssocID="{664EF40F-3636-4B9C-8AC4-4552453A9F0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7F032D-4A8C-480C-993C-C46C50AD79D4}" type="pres">
      <dgm:prSet presAssocID="{664EF40F-3636-4B9C-8AC4-4552453A9F0D}" presName="accent_2" presStyleCnt="0"/>
      <dgm:spPr/>
      <dgm:t>
        <a:bodyPr/>
        <a:lstStyle/>
        <a:p>
          <a:endParaRPr lang="zh-CN" altLang="en-US"/>
        </a:p>
      </dgm:t>
    </dgm:pt>
    <dgm:pt modelId="{2DB8C9AC-F0C3-4D32-91B5-6255447C6EA9}" type="pres">
      <dgm:prSet presAssocID="{664EF40F-3636-4B9C-8AC4-4552453A9F0D}" presName="accentRepeatNode" presStyleLbl="solidFgAcc1" presStyleIdx="1" presStyleCnt="4"/>
      <dgm:spPr/>
      <dgm:t>
        <a:bodyPr/>
        <a:lstStyle/>
        <a:p>
          <a:endParaRPr lang="zh-CN" altLang="en-US"/>
        </a:p>
      </dgm:t>
    </dgm:pt>
    <dgm:pt modelId="{F3BD66DC-420C-44FB-AC9F-CC8A043984CA}" type="pres">
      <dgm:prSet presAssocID="{D9762CF7-D16B-4A1C-9760-F008CDC9CAE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FF4C19-F493-4F64-9559-32F9A9D35AF7}" type="pres">
      <dgm:prSet presAssocID="{D9762CF7-D16B-4A1C-9760-F008CDC9CAE4}" presName="accent_3" presStyleCnt="0"/>
      <dgm:spPr/>
      <dgm:t>
        <a:bodyPr/>
        <a:lstStyle/>
        <a:p>
          <a:endParaRPr lang="zh-CN" altLang="en-US"/>
        </a:p>
      </dgm:t>
    </dgm:pt>
    <dgm:pt modelId="{CA68F01C-3F14-4715-B1EB-8A5620D51BCA}" type="pres">
      <dgm:prSet presAssocID="{D9762CF7-D16B-4A1C-9760-F008CDC9CAE4}" presName="accentRepeatNode" presStyleLbl="solidFgAcc1" presStyleIdx="2" presStyleCnt="4"/>
      <dgm:spPr/>
      <dgm:t>
        <a:bodyPr/>
        <a:lstStyle/>
        <a:p>
          <a:endParaRPr lang="zh-CN" altLang="en-US"/>
        </a:p>
      </dgm:t>
    </dgm:pt>
    <dgm:pt modelId="{C2178EBC-E766-44AF-A773-CEB1111A110D}" type="pres">
      <dgm:prSet presAssocID="{F625403E-0B4B-446F-B33A-86D24B6F246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150AFF-523A-4937-BABC-896096BAAC25}" type="pres">
      <dgm:prSet presAssocID="{F625403E-0B4B-446F-B33A-86D24B6F2463}" presName="accent_4" presStyleCnt="0"/>
      <dgm:spPr/>
      <dgm:t>
        <a:bodyPr/>
        <a:lstStyle/>
        <a:p>
          <a:endParaRPr lang="zh-CN" altLang="en-US"/>
        </a:p>
      </dgm:t>
    </dgm:pt>
    <dgm:pt modelId="{09F8BED7-2F24-4553-80C6-D4B8FF1D54B6}" type="pres">
      <dgm:prSet presAssocID="{F625403E-0B4B-446F-B33A-86D24B6F2463}" presName="accentRepeatNode" presStyleLbl="solidFgAcc1" presStyleIdx="3" presStyleCnt="4"/>
      <dgm:spPr/>
      <dgm:t>
        <a:bodyPr/>
        <a:lstStyle/>
        <a:p>
          <a:endParaRPr lang="zh-CN" altLang="en-US"/>
        </a:p>
      </dgm:t>
    </dgm:pt>
  </dgm:ptLst>
  <dgm:cxnLst>
    <dgm:cxn modelId="{A01F0CEA-2FAF-4616-9FB6-ED961615A48F}" srcId="{AD6EA81D-52F4-4A31-A69B-56B7E0E12B86}" destId="{C1F5299E-491C-463D-A3CC-8A509044E1A5}" srcOrd="0" destOrd="0" parTransId="{E945A7A3-2E44-4785-A46D-91D8DA4E006C}" sibTransId="{67A8B550-132B-4448-A081-7D42D418FE33}"/>
    <dgm:cxn modelId="{29F38592-F852-4B4C-BCE1-B578CD33EBFA}" srcId="{AD6EA81D-52F4-4A31-A69B-56B7E0E12B86}" destId="{F625403E-0B4B-446F-B33A-86D24B6F2463}" srcOrd="3" destOrd="0" parTransId="{B5CDB193-D626-4242-83E5-EC5186AA1809}" sibTransId="{D1CCE242-7891-464E-8335-6203C22822BF}"/>
    <dgm:cxn modelId="{D6070C2F-88D7-4D4F-BE23-F3C9DF5EDBF6}" type="presOf" srcId="{F625403E-0B4B-446F-B33A-86D24B6F2463}" destId="{C2178EBC-E766-44AF-A773-CEB1111A110D}" srcOrd="0" destOrd="0" presId="urn:microsoft.com/office/officeart/2008/layout/VerticalCurvedList"/>
    <dgm:cxn modelId="{6FB17B10-CBEA-4BAC-A560-512789BAB50A}" type="presOf" srcId="{C1F5299E-491C-463D-A3CC-8A509044E1A5}" destId="{1AEE3F52-305B-452F-832B-FC6A25524827}" srcOrd="0" destOrd="0" presId="urn:microsoft.com/office/officeart/2008/layout/VerticalCurvedList"/>
    <dgm:cxn modelId="{F0071DA5-052E-4839-86C7-EAC5EF018871}" type="presOf" srcId="{67A8B550-132B-4448-A081-7D42D418FE33}" destId="{96BFDC0B-C536-465B-BEFE-28A28531D9D3}" srcOrd="0" destOrd="0" presId="urn:microsoft.com/office/officeart/2008/layout/VerticalCurvedList"/>
    <dgm:cxn modelId="{6DBC67E0-013E-4C53-9B97-B4B8F750C305}" srcId="{AD6EA81D-52F4-4A31-A69B-56B7E0E12B86}" destId="{664EF40F-3636-4B9C-8AC4-4552453A9F0D}" srcOrd="1" destOrd="0" parTransId="{1CD06459-2C35-4C5A-99EE-5D9CF41B088D}" sibTransId="{9B42C9D1-A468-43BA-9A4A-A653009883E2}"/>
    <dgm:cxn modelId="{943C556D-0569-4A48-A0A3-6F337D92ADC8}" type="presOf" srcId="{AD6EA81D-52F4-4A31-A69B-56B7E0E12B86}" destId="{D4BB0495-933D-4759-9BB6-05547C52C2C2}" srcOrd="0" destOrd="0" presId="urn:microsoft.com/office/officeart/2008/layout/VerticalCurvedList"/>
    <dgm:cxn modelId="{E801C321-2616-446D-A026-F509CC4AD71B}" srcId="{AD6EA81D-52F4-4A31-A69B-56B7E0E12B86}" destId="{D9762CF7-D16B-4A1C-9760-F008CDC9CAE4}" srcOrd="2" destOrd="0" parTransId="{1383A015-0360-448E-87C6-457C5CDE1D76}" sibTransId="{81B18166-D395-4346-9BBD-90DBBFC71B56}"/>
    <dgm:cxn modelId="{7264B702-E6A7-40AD-B54C-5E3885E32481}" type="presOf" srcId="{664EF40F-3636-4B9C-8AC4-4552453A9F0D}" destId="{5E3F4087-A57B-4754-8C3F-D9400D2D77EB}" srcOrd="0" destOrd="0" presId="urn:microsoft.com/office/officeart/2008/layout/VerticalCurvedList"/>
    <dgm:cxn modelId="{B8D24B27-F5D8-4E08-A4CC-A2BB17326D20}" type="presOf" srcId="{D9762CF7-D16B-4A1C-9760-F008CDC9CAE4}" destId="{F3BD66DC-420C-44FB-AC9F-CC8A043984CA}" srcOrd="0" destOrd="0" presId="urn:microsoft.com/office/officeart/2008/layout/VerticalCurvedList"/>
    <dgm:cxn modelId="{FA6E5A4A-7B19-47DB-9B91-414A8CB8FBAE}" type="presParOf" srcId="{D4BB0495-933D-4759-9BB6-05547C52C2C2}" destId="{D8ECB2DA-6020-46FC-925F-7442B9F882DC}" srcOrd="0" destOrd="0" presId="urn:microsoft.com/office/officeart/2008/layout/VerticalCurvedList"/>
    <dgm:cxn modelId="{39B23D12-65A4-4ACA-A05F-CA6E70D90DA7}" type="presParOf" srcId="{D8ECB2DA-6020-46FC-925F-7442B9F882DC}" destId="{87572C25-DC5B-464D-97CF-6D6A90625F34}" srcOrd="0" destOrd="0" presId="urn:microsoft.com/office/officeart/2008/layout/VerticalCurvedList"/>
    <dgm:cxn modelId="{08F39722-D265-4D5D-AE8E-874496A108AE}" type="presParOf" srcId="{87572C25-DC5B-464D-97CF-6D6A90625F34}" destId="{4859FC06-E098-44B7-A14B-480A9334C191}" srcOrd="0" destOrd="0" presId="urn:microsoft.com/office/officeart/2008/layout/VerticalCurvedList"/>
    <dgm:cxn modelId="{020CC155-59F2-4C67-890E-789156530A7D}" type="presParOf" srcId="{87572C25-DC5B-464D-97CF-6D6A90625F34}" destId="{96BFDC0B-C536-465B-BEFE-28A28531D9D3}" srcOrd="1" destOrd="0" presId="urn:microsoft.com/office/officeart/2008/layout/VerticalCurvedList"/>
    <dgm:cxn modelId="{64714A4D-9822-42C0-BFF2-05B238F7D583}" type="presParOf" srcId="{87572C25-DC5B-464D-97CF-6D6A90625F34}" destId="{E2ECE7B1-17F3-4FD5-AA32-837087ECB9FE}" srcOrd="2" destOrd="0" presId="urn:microsoft.com/office/officeart/2008/layout/VerticalCurvedList"/>
    <dgm:cxn modelId="{AA615E5E-3D3D-4E2B-9669-BBECAD520459}" type="presParOf" srcId="{87572C25-DC5B-464D-97CF-6D6A90625F34}" destId="{D8400BF8-6A05-4B69-8D2B-10034CF68C00}" srcOrd="3" destOrd="0" presId="urn:microsoft.com/office/officeart/2008/layout/VerticalCurvedList"/>
    <dgm:cxn modelId="{A0F06DC2-4B0A-44C8-9727-8D81FCB44851}" type="presParOf" srcId="{D8ECB2DA-6020-46FC-925F-7442B9F882DC}" destId="{1AEE3F52-305B-452F-832B-FC6A25524827}" srcOrd="1" destOrd="0" presId="urn:microsoft.com/office/officeart/2008/layout/VerticalCurvedList"/>
    <dgm:cxn modelId="{77AFC792-515C-4DF4-ADDB-87BD37CF320D}" type="presParOf" srcId="{D8ECB2DA-6020-46FC-925F-7442B9F882DC}" destId="{A2231CE5-286D-4AFC-A0ED-C9A1BD9F3E9C}" srcOrd="2" destOrd="0" presId="urn:microsoft.com/office/officeart/2008/layout/VerticalCurvedList"/>
    <dgm:cxn modelId="{B713D659-B7AC-4342-8742-F05003F0CAC6}" type="presParOf" srcId="{A2231CE5-286D-4AFC-A0ED-C9A1BD9F3E9C}" destId="{FCF69E77-712A-4843-A223-1E2C5A945E9F}" srcOrd="0" destOrd="0" presId="urn:microsoft.com/office/officeart/2008/layout/VerticalCurvedList"/>
    <dgm:cxn modelId="{3354A5C6-6285-4598-A7B3-ABE4D1C0CBB0}" type="presParOf" srcId="{D8ECB2DA-6020-46FC-925F-7442B9F882DC}" destId="{5E3F4087-A57B-4754-8C3F-D9400D2D77EB}" srcOrd="3" destOrd="0" presId="urn:microsoft.com/office/officeart/2008/layout/VerticalCurvedList"/>
    <dgm:cxn modelId="{73448A6B-1541-4A7A-BEC4-B38C755AC67D}" type="presParOf" srcId="{D8ECB2DA-6020-46FC-925F-7442B9F882DC}" destId="{7B7F032D-4A8C-480C-993C-C46C50AD79D4}" srcOrd="4" destOrd="0" presId="urn:microsoft.com/office/officeart/2008/layout/VerticalCurvedList"/>
    <dgm:cxn modelId="{144E5955-1089-48E1-86E6-4D60F1FA14DA}" type="presParOf" srcId="{7B7F032D-4A8C-480C-993C-C46C50AD79D4}" destId="{2DB8C9AC-F0C3-4D32-91B5-6255447C6EA9}" srcOrd="0" destOrd="0" presId="urn:microsoft.com/office/officeart/2008/layout/VerticalCurvedList"/>
    <dgm:cxn modelId="{F792BA28-45FD-4404-9BED-218AC84D2116}" type="presParOf" srcId="{D8ECB2DA-6020-46FC-925F-7442B9F882DC}" destId="{F3BD66DC-420C-44FB-AC9F-CC8A043984CA}" srcOrd="5" destOrd="0" presId="urn:microsoft.com/office/officeart/2008/layout/VerticalCurvedList"/>
    <dgm:cxn modelId="{5B4172AE-B0C4-4FA4-9604-78C9E8D8CE11}" type="presParOf" srcId="{D8ECB2DA-6020-46FC-925F-7442B9F882DC}" destId="{FCFF4C19-F493-4F64-9559-32F9A9D35AF7}" srcOrd="6" destOrd="0" presId="urn:microsoft.com/office/officeart/2008/layout/VerticalCurvedList"/>
    <dgm:cxn modelId="{43530D1A-A5A2-4704-B66F-FD42B21D06AD}" type="presParOf" srcId="{FCFF4C19-F493-4F64-9559-32F9A9D35AF7}" destId="{CA68F01C-3F14-4715-B1EB-8A5620D51BCA}" srcOrd="0" destOrd="0" presId="urn:microsoft.com/office/officeart/2008/layout/VerticalCurvedList"/>
    <dgm:cxn modelId="{BE939301-9367-48FC-AA93-F79E63DD3596}" type="presParOf" srcId="{D8ECB2DA-6020-46FC-925F-7442B9F882DC}" destId="{C2178EBC-E766-44AF-A773-CEB1111A110D}" srcOrd="7" destOrd="0" presId="urn:microsoft.com/office/officeart/2008/layout/VerticalCurvedList"/>
    <dgm:cxn modelId="{DEEED5C0-2C3E-41A8-827B-D0AE5B7398AE}" type="presParOf" srcId="{D8ECB2DA-6020-46FC-925F-7442B9F882DC}" destId="{1C150AFF-523A-4937-BABC-896096BAAC25}" srcOrd="8" destOrd="0" presId="urn:microsoft.com/office/officeart/2008/layout/VerticalCurvedList"/>
    <dgm:cxn modelId="{820A007C-F8DB-487E-A5AF-B3A59D5AF237}" type="presParOf" srcId="{1C150AFF-523A-4937-BABC-896096BAAC25}" destId="{09F8BED7-2F24-4553-80C6-D4B8FF1D54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46620-F64D-442E-99CA-F966F63E94CA}">
      <dsp:nvSpPr>
        <dsp:cNvPr id="0" name=""/>
        <dsp:cNvSpPr/>
      </dsp:nvSpPr>
      <dsp:spPr>
        <a:xfrm>
          <a:off x="1729830" y="400457"/>
          <a:ext cx="2673904" cy="2673904"/>
        </a:xfrm>
        <a:prstGeom prst="blockArc">
          <a:avLst>
            <a:gd name="adj1" fmla="val 1188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A16BD-B447-47AC-8993-77A8CB397AB8}">
      <dsp:nvSpPr>
        <dsp:cNvPr id="0" name=""/>
        <dsp:cNvSpPr/>
      </dsp:nvSpPr>
      <dsp:spPr>
        <a:xfrm>
          <a:off x="1729830" y="400457"/>
          <a:ext cx="2673904" cy="2673904"/>
        </a:xfrm>
        <a:prstGeom prst="blockArc">
          <a:avLst>
            <a:gd name="adj1" fmla="val 7560000"/>
            <a:gd name="adj2" fmla="val 1188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40A59-5FD5-487A-A48A-A1788869325D}">
      <dsp:nvSpPr>
        <dsp:cNvPr id="0" name=""/>
        <dsp:cNvSpPr/>
      </dsp:nvSpPr>
      <dsp:spPr>
        <a:xfrm>
          <a:off x="1729830" y="400457"/>
          <a:ext cx="2673904" cy="2673904"/>
        </a:xfrm>
        <a:prstGeom prst="blockArc">
          <a:avLst>
            <a:gd name="adj1" fmla="val 3240000"/>
            <a:gd name="adj2" fmla="val 756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A82DE-DAEE-46A9-A1EE-6D77990E7141}">
      <dsp:nvSpPr>
        <dsp:cNvPr id="0" name=""/>
        <dsp:cNvSpPr/>
      </dsp:nvSpPr>
      <dsp:spPr>
        <a:xfrm>
          <a:off x="1729830" y="400457"/>
          <a:ext cx="2673904" cy="2673904"/>
        </a:xfrm>
        <a:prstGeom prst="blockArc">
          <a:avLst>
            <a:gd name="adj1" fmla="val 20520000"/>
            <a:gd name="adj2" fmla="val 324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9F234-72AB-49F9-8835-24E1C16A1D04}">
      <dsp:nvSpPr>
        <dsp:cNvPr id="0" name=""/>
        <dsp:cNvSpPr/>
      </dsp:nvSpPr>
      <dsp:spPr>
        <a:xfrm>
          <a:off x="1729830" y="400457"/>
          <a:ext cx="2673904" cy="2673904"/>
        </a:xfrm>
        <a:prstGeom prst="blockArc">
          <a:avLst>
            <a:gd name="adj1" fmla="val 16200000"/>
            <a:gd name="adj2" fmla="val 2052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2048C-33E9-4783-8BF1-8547BCC75C56}">
      <dsp:nvSpPr>
        <dsp:cNvPr id="0" name=""/>
        <dsp:cNvSpPr/>
      </dsp:nvSpPr>
      <dsp:spPr>
        <a:xfrm>
          <a:off x="2451329" y="1121956"/>
          <a:ext cx="1230905" cy="12309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500" kern="1200" dirty="0" smtClean="0"/>
            <a:t>?</a:t>
          </a:r>
          <a:endParaRPr lang="zh-CN" altLang="en-US" sz="5500" kern="1200" dirty="0"/>
        </a:p>
      </dsp:txBody>
      <dsp:txXfrm>
        <a:off x="2631591" y="1302218"/>
        <a:ext cx="870381" cy="870381"/>
      </dsp:txXfrm>
    </dsp:sp>
    <dsp:sp modelId="{E0D6245F-C35A-43BA-89A9-B54918FAF911}">
      <dsp:nvSpPr>
        <dsp:cNvPr id="0" name=""/>
        <dsp:cNvSpPr/>
      </dsp:nvSpPr>
      <dsp:spPr>
        <a:xfrm>
          <a:off x="2635965" y="659"/>
          <a:ext cx="861634" cy="8616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User</a:t>
          </a:r>
          <a:endParaRPr lang="zh-CN" altLang="en-US" sz="1000" kern="1200" dirty="0"/>
        </a:p>
      </dsp:txBody>
      <dsp:txXfrm>
        <a:off x="2762148" y="126842"/>
        <a:ext cx="609268" cy="609268"/>
      </dsp:txXfrm>
    </dsp:sp>
    <dsp:sp modelId="{93BF1E5D-A453-428D-A287-2E1232076A26}">
      <dsp:nvSpPr>
        <dsp:cNvPr id="0" name=""/>
        <dsp:cNvSpPr/>
      </dsp:nvSpPr>
      <dsp:spPr>
        <a:xfrm>
          <a:off x="3877981" y="903036"/>
          <a:ext cx="861634" cy="8616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Aspect</a:t>
          </a:r>
          <a:endParaRPr lang="zh-CN" altLang="en-US" sz="1000" kern="1200" dirty="0"/>
        </a:p>
      </dsp:txBody>
      <dsp:txXfrm>
        <a:off x="4004164" y="1029219"/>
        <a:ext cx="609268" cy="609268"/>
      </dsp:txXfrm>
    </dsp:sp>
    <dsp:sp modelId="{B459F8FD-FEC6-4B59-ACF7-2E4A9FDE75B8}">
      <dsp:nvSpPr>
        <dsp:cNvPr id="0" name=""/>
        <dsp:cNvSpPr/>
      </dsp:nvSpPr>
      <dsp:spPr>
        <a:xfrm>
          <a:off x="3403573" y="2363114"/>
          <a:ext cx="861634" cy="8616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Sentiment</a:t>
          </a:r>
          <a:endParaRPr lang="zh-CN" altLang="en-US" sz="1000" kern="1200" dirty="0"/>
        </a:p>
      </dsp:txBody>
      <dsp:txXfrm>
        <a:off x="3529756" y="2489297"/>
        <a:ext cx="609268" cy="609268"/>
      </dsp:txXfrm>
    </dsp:sp>
    <dsp:sp modelId="{191B6FEB-2581-49E1-B5D6-7C5F2980ECF2}">
      <dsp:nvSpPr>
        <dsp:cNvPr id="0" name=""/>
        <dsp:cNvSpPr/>
      </dsp:nvSpPr>
      <dsp:spPr>
        <a:xfrm>
          <a:off x="1868357" y="2363114"/>
          <a:ext cx="861634" cy="8616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Category</a:t>
          </a:r>
          <a:endParaRPr lang="zh-CN" altLang="en-US" sz="1000" kern="1200" dirty="0"/>
        </a:p>
      </dsp:txBody>
      <dsp:txXfrm>
        <a:off x="1994540" y="2489297"/>
        <a:ext cx="609268" cy="609268"/>
      </dsp:txXfrm>
    </dsp:sp>
    <dsp:sp modelId="{C73CEEF8-F8AA-47C8-ACD2-40AD734F5DA1}">
      <dsp:nvSpPr>
        <dsp:cNvPr id="0" name=""/>
        <dsp:cNvSpPr/>
      </dsp:nvSpPr>
      <dsp:spPr>
        <a:xfrm>
          <a:off x="1393949" y="903036"/>
          <a:ext cx="861634" cy="8616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Location</a:t>
          </a:r>
          <a:endParaRPr lang="zh-CN" altLang="en-US" sz="1000" kern="1200" dirty="0"/>
        </a:p>
      </dsp:txBody>
      <dsp:txXfrm>
        <a:off x="1520132" y="1029219"/>
        <a:ext cx="609268" cy="609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FDC0B-C536-465B-BEFE-28A28531D9D3}">
      <dsp:nvSpPr>
        <dsp:cNvPr id="0" name=""/>
        <dsp:cNvSpPr/>
      </dsp:nvSpPr>
      <dsp:spPr>
        <a:xfrm>
          <a:off x="-2849930" y="-439212"/>
          <a:ext cx="3400588" cy="3400588"/>
        </a:xfrm>
        <a:prstGeom prst="blockArc">
          <a:avLst>
            <a:gd name="adj1" fmla="val 18900000"/>
            <a:gd name="adj2" fmla="val 2700000"/>
            <a:gd name="adj3" fmla="val 635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E3F52-305B-452F-832B-FC6A25524827}">
      <dsp:nvSpPr>
        <dsp:cNvPr id="0" name=""/>
        <dsp:cNvSpPr/>
      </dsp:nvSpPr>
      <dsp:spPr>
        <a:xfrm>
          <a:off x="288975" y="193903"/>
          <a:ext cx="2781825" cy="3880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983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Point-of-interest (POI) recommendation</a:t>
          </a:r>
          <a:endParaRPr lang="zh-CN" altLang="en-US" sz="1200" kern="1200" dirty="0"/>
        </a:p>
      </dsp:txBody>
      <dsp:txXfrm>
        <a:off x="288975" y="193903"/>
        <a:ext cx="2781825" cy="388009"/>
      </dsp:txXfrm>
    </dsp:sp>
    <dsp:sp modelId="{FCF69E77-712A-4843-A223-1E2C5A945E9F}">
      <dsp:nvSpPr>
        <dsp:cNvPr id="0" name=""/>
        <dsp:cNvSpPr/>
      </dsp:nvSpPr>
      <dsp:spPr>
        <a:xfrm>
          <a:off x="46469" y="145402"/>
          <a:ext cx="485012" cy="4850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F4087-A57B-4754-8C3F-D9400D2D77EB}">
      <dsp:nvSpPr>
        <dsp:cNvPr id="0" name=""/>
        <dsp:cNvSpPr/>
      </dsp:nvSpPr>
      <dsp:spPr>
        <a:xfrm>
          <a:off x="511430" y="776019"/>
          <a:ext cx="2559370" cy="3880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983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User recommendation</a:t>
          </a:r>
          <a:endParaRPr lang="zh-CN" altLang="en-US" sz="1200" kern="1200" dirty="0"/>
        </a:p>
      </dsp:txBody>
      <dsp:txXfrm>
        <a:off x="511430" y="776019"/>
        <a:ext cx="2559370" cy="388009"/>
      </dsp:txXfrm>
    </dsp:sp>
    <dsp:sp modelId="{2DB8C9AC-F0C3-4D32-91B5-6255447C6EA9}">
      <dsp:nvSpPr>
        <dsp:cNvPr id="0" name=""/>
        <dsp:cNvSpPr/>
      </dsp:nvSpPr>
      <dsp:spPr>
        <a:xfrm>
          <a:off x="268924" y="727518"/>
          <a:ext cx="485012" cy="4850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D66DC-420C-44FB-AC9F-CC8A043984CA}">
      <dsp:nvSpPr>
        <dsp:cNvPr id="0" name=""/>
        <dsp:cNvSpPr/>
      </dsp:nvSpPr>
      <dsp:spPr>
        <a:xfrm>
          <a:off x="511430" y="1358134"/>
          <a:ext cx="2559370" cy="3880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983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Aspect satisfaction analysis in geographical regions</a:t>
          </a:r>
          <a:endParaRPr lang="zh-CN" altLang="en-US" sz="1200" kern="1200" dirty="0"/>
        </a:p>
      </dsp:txBody>
      <dsp:txXfrm>
        <a:off x="511430" y="1358134"/>
        <a:ext cx="2559370" cy="388009"/>
      </dsp:txXfrm>
    </dsp:sp>
    <dsp:sp modelId="{CA68F01C-3F14-4715-B1EB-8A5620D51BCA}">
      <dsp:nvSpPr>
        <dsp:cNvPr id="0" name=""/>
        <dsp:cNvSpPr/>
      </dsp:nvSpPr>
      <dsp:spPr>
        <a:xfrm>
          <a:off x="268924" y="1309633"/>
          <a:ext cx="485012" cy="4850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78EBC-E766-44AF-A773-CEB1111A110D}">
      <dsp:nvSpPr>
        <dsp:cNvPr id="0" name=""/>
        <dsp:cNvSpPr/>
      </dsp:nvSpPr>
      <dsp:spPr>
        <a:xfrm>
          <a:off x="288975" y="1940250"/>
          <a:ext cx="2781825" cy="3880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983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Explanation of recommendation on both aspects and regions </a:t>
          </a:r>
          <a:endParaRPr lang="zh-CN" altLang="en-US" sz="1200" kern="1200" dirty="0"/>
        </a:p>
      </dsp:txBody>
      <dsp:txXfrm>
        <a:off x="288975" y="1940250"/>
        <a:ext cx="2781825" cy="388009"/>
      </dsp:txXfrm>
    </dsp:sp>
    <dsp:sp modelId="{09F8BED7-2F24-4553-80C6-D4B8FF1D54B6}">
      <dsp:nvSpPr>
        <dsp:cNvPr id="0" name=""/>
        <dsp:cNvSpPr/>
      </dsp:nvSpPr>
      <dsp:spPr>
        <a:xfrm>
          <a:off x="46469" y="1891749"/>
          <a:ext cx="485012" cy="4850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/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/>
            </a:lvl1pPr>
          </a:lstStyle>
          <a:p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/>
            </a:lvl1pPr>
          </a:lstStyle>
          <a:p>
            <a:fld id="{D0600A28-668D-4384-BC32-CC089BF6A4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332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/>
            </a:lvl1pPr>
          </a:lstStyle>
          <a:p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/>
            </a:lvl1pPr>
          </a:lstStyle>
          <a:p>
            <a:fld id="{351897C8-5834-4ACA-8782-69D5988B60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710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F557BA6-C3DF-4666-A1A3-F90799447800}" type="slidenum">
              <a:rPr lang="en-US" altLang="en-US" sz="1200" baseline="0"/>
              <a:pPr/>
              <a:t>0</a:t>
            </a:fld>
            <a:endParaRPr lang="en-US" altLang="en-US" sz="1200" baseline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566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9355C-948A-4226-A092-A9BBDF3B45F9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8E898-3965-4C59-B164-94A5DE351D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90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C2623F-EE00-4A6D-A107-26A1150991D8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FCDDB6-7569-41BF-A227-D4DD08AF47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12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83BAA-D195-4FC0-80CB-25A2015D5B77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204B56-15FA-4131-8999-CF45222177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0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4DCC2-07D0-4CC5-B9B4-1F63AF4DA8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10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E636FB-9018-4634-9DFE-57D0B7A6EB0E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A2A4BB-CD67-4A1A-BDD8-CB5BF339D1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07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EBBDB6-762B-45A9-BED8-168E8C80E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8D012-5771-4504-B94D-9ED6BC62C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4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23A30-8CF8-4EE3-91D3-E52C29727245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15354-656C-495E-B0B2-1CDE56391C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17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6C1CC-6C17-4DD2-9699-FFC55CD8094A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FDD41C-50C8-4FDB-951D-DC0B96605C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7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FAF3A-EC3E-4E3C-8889-56C6F2A8A07D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2EF6A7-009C-413F-8A06-25788F3994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18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DC2B90-2622-4062-B3EA-6BAA62546420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22A37-BD49-43C9-9515-669D4438ED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42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FE48C-47CC-457C-9548-BAC9F765AEDF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DDE91-E164-448F-94A3-47F73B9AD8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5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aseline="0">
                <a:latin typeface="Helvetica Neue Light"/>
              </a:defRPr>
            </a:lvl1pPr>
          </a:lstStyle>
          <a:p>
            <a:fld id="{FB1014B4-9552-4941-8A8A-1CF7F3604A1A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aseline="0">
                <a:latin typeface="Helvetica Neue Light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aseline="0">
                <a:latin typeface="Helvetica Neue Light"/>
              </a:defRPr>
            </a:lvl1pPr>
          </a:lstStyle>
          <a:p>
            <a:fld id="{BDD69965-F642-4756-A94A-E29F6B3E2C24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6" descr="NTU Logo_25mm_screen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248400"/>
            <a:ext cx="1447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 Neue" pitchFamily="64" charset="0"/>
          <a:ea typeface="ＭＳ Ｐゴシック" pitchFamily="6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1981200"/>
            <a:ext cx="6762328" cy="1143000"/>
          </a:xfrm>
        </p:spPr>
        <p:txBody>
          <a:bodyPr/>
          <a:lstStyle/>
          <a:p>
            <a:r>
              <a:rPr lang="en-SG" altLang="en-US" sz="2800" dirty="0" smtClean="0">
                <a:solidFill>
                  <a:schemeClr val="accent1"/>
                </a:solidFill>
                <a:latin typeface="Verdana" pitchFamily="34" charset="0"/>
              </a:rPr>
              <a:t>A Unified Model for User Preference Analysis in Geo-tagged Reviews</a:t>
            </a:r>
            <a:endParaRPr lang="en-US" altLang="en-US" sz="2800" dirty="0" smtClean="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762000" y="3352800"/>
            <a:ext cx="7391400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400" b="1" baseline="0" dirty="0" smtClean="0">
              <a:solidFill>
                <a:schemeClr val="tx2"/>
              </a:solidFill>
            </a:endParaRPr>
          </a:p>
          <a:p>
            <a:pPr eaLnBrk="1" hangingPunct="1"/>
            <a:endParaRPr lang="en-US" altLang="en-US" sz="1400" b="1" baseline="0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sz="1800" b="1" baseline="0" dirty="0" smtClean="0">
                <a:solidFill>
                  <a:schemeClr val="tx2"/>
                </a:solidFill>
              </a:rPr>
              <a:t>ZHAO </a:t>
            </a:r>
            <a:r>
              <a:rPr lang="en-US" altLang="en-US" sz="1800" b="1" baseline="0" dirty="0" err="1" smtClean="0">
                <a:solidFill>
                  <a:schemeClr val="tx2"/>
                </a:solidFill>
              </a:rPr>
              <a:t>Kaiqi</a:t>
            </a:r>
            <a:endParaRPr lang="en-US" altLang="en-US" sz="1800" b="1" baseline="0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sz="1800" i="1" baseline="0" dirty="0" smtClean="0">
                <a:solidFill>
                  <a:schemeClr val="tx2"/>
                </a:solidFill>
              </a:rPr>
              <a:t>School of Computer Engineering</a:t>
            </a:r>
            <a:endParaRPr lang="en-US" altLang="en-US" sz="1800" i="1" baseline="0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sz="1800" baseline="0" dirty="0" smtClean="0">
                <a:solidFill>
                  <a:schemeClr val="tx2"/>
                </a:solidFill>
              </a:rPr>
              <a:t>Supervisor: Assist/P CONG Gao</a:t>
            </a:r>
          </a:p>
          <a:p>
            <a:pPr eaLnBrk="1" hangingPunct="1"/>
            <a:endParaRPr lang="en-US" altLang="en-US" sz="1800" baseline="0" dirty="0">
              <a:solidFill>
                <a:schemeClr val="tx2"/>
              </a:solidFill>
            </a:endParaRPr>
          </a:p>
          <a:p>
            <a:pPr eaLnBrk="1" hangingPunct="1"/>
            <a:fld id="{A4CD3110-679C-4FD2-864F-D4068C0F3E0A}" type="datetime3">
              <a:rPr lang="en-US" altLang="en-US" sz="1600" i="1" baseline="0" smtClean="0">
                <a:solidFill>
                  <a:schemeClr val="tx2"/>
                </a:solidFill>
              </a:rPr>
              <a:t>15 September 2014</a:t>
            </a:fld>
            <a:endParaRPr lang="en-US" altLang="en-US" sz="1600" i="1" baseline="0" dirty="0">
              <a:solidFill>
                <a:schemeClr val="tx2"/>
              </a:solidFill>
            </a:endParaRPr>
          </a:p>
        </p:txBody>
      </p:sp>
      <p:pic>
        <p:nvPicPr>
          <p:cNvPr id="2052" name="Picture 7" descr="Z:\Youth Olympic Games 2010\Tagline\NTU_YOV_Full colo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71"/>
          <a:stretch>
            <a:fillRect/>
          </a:stretch>
        </p:blipFill>
        <p:spPr bwMode="auto">
          <a:xfrm>
            <a:off x="685800" y="533400"/>
            <a:ext cx="28194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"/>
          <p:cNvSpPr>
            <a:spLocks noChangeArrowheads="1"/>
          </p:cNvSpPr>
          <p:nvPr/>
        </p:nvSpPr>
        <p:spPr bwMode="auto">
          <a:xfrm>
            <a:off x="7235825" y="5876925"/>
            <a:ext cx="1908175" cy="9810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SG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Description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4678288" cy="4114800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Inference</a:t>
                </a:r>
              </a:p>
              <a:p>
                <a:pPr lvl="1"/>
                <a:r>
                  <a:rPr lang="en-US" altLang="zh-CN" sz="2000" dirty="0" smtClean="0"/>
                  <a:t>Two </a:t>
                </a:r>
                <a:r>
                  <a:rPr lang="en-US" altLang="zh-CN" sz="2000" dirty="0"/>
                  <a:t>level expectation-maximization </a:t>
                </a:r>
                <a:r>
                  <a:rPr lang="en-US" altLang="zh-CN" sz="2000" dirty="0" smtClean="0"/>
                  <a:t>algorithm:</a:t>
                </a:r>
                <a:endParaRPr lang="en-US" altLang="zh-CN" sz="2000" dirty="0"/>
              </a:p>
              <a:p>
                <a:pPr lvl="2"/>
                <a:r>
                  <a:rPr lang="en-US" altLang="zh-CN" sz="1600" i="1" dirty="0" smtClean="0"/>
                  <a:t>E-step</a:t>
                </a:r>
                <a:r>
                  <a:rPr lang="en-US" altLang="zh-CN" sz="1600" dirty="0" smtClean="0"/>
                  <a:t>:</a:t>
                </a:r>
                <a:endParaRPr lang="en-US" altLang="zh-CN" sz="1600" i="1" dirty="0" smtClean="0"/>
              </a:p>
              <a:p>
                <a:pPr lvl="3"/>
                <a:r>
                  <a:rPr lang="en-US" altLang="zh-CN" sz="1200" i="1" dirty="0" smtClean="0"/>
                  <a:t>Review Level</a:t>
                </a:r>
                <a:r>
                  <a:rPr lang="en-US" altLang="zh-CN" sz="1200" dirty="0" smtClean="0"/>
                  <a:t>: Estimate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1200" dirty="0" smtClean="0"/>
              </a:p>
              <a:p>
                <a:pPr lvl="3"/>
                <a:r>
                  <a:rPr lang="en-US" altLang="zh-CN" sz="1200" i="1" dirty="0" smtClean="0"/>
                  <a:t>Sentence Level</a:t>
                </a:r>
                <a:r>
                  <a:rPr lang="en-US" altLang="zh-CN" sz="1200" dirty="0" smtClean="0"/>
                  <a:t>: Estimate the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2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1200" dirty="0" smtClean="0"/>
                  <a:t> for each sentence given the estimation of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1200" dirty="0" smtClean="0"/>
              </a:p>
              <a:p>
                <a:pPr lvl="2"/>
                <a:r>
                  <a:rPr lang="en-US" altLang="zh-CN" sz="1600" i="1" dirty="0" smtClean="0"/>
                  <a:t>M-step</a:t>
                </a:r>
                <a:r>
                  <a:rPr lang="en-US" altLang="zh-CN" sz="1600" dirty="0" smtClean="0"/>
                  <a:t>:</a:t>
                </a:r>
              </a:p>
              <a:p>
                <a:pPr lvl="3"/>
                <a:r>
                  <a:rPr lang="en-US" altLang="zh-CN" sz="1200" i="1" dirty="0" smtClean="0"/>
                  <a:t>Review Level</a:t>
                </a:r>
                <a:r>
                  <a:rPr lang="en-US" altLang="zh-CN" sz="1200" dirty="0" smtClean="0"/>
                  <a:t>: Update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1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sz="1200" dirty="0" smtClean="0"/>
              </a:p>
              <a:p>
                <a:pPr lvl="3"/>
                <a:r>
                  <a:rPr lang="en-US" altLang="zh-CN" sz="1200" i="1" dirty="0" smtClean="0"/>
                  <a:t>Sentence Level</a:t>
                </a:r>
                <a:r>
                  <a:rPr lang="en-US" altLang="zh-CN" sz="1200" dirty="0" smtClean="0"/>
                  <a:t>: Update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2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2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12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2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4678288" cy="4114800"/>
              </a:xfrm>
              <a:blipFill rotWithShape="0">
                <a:blip r:embed="rId2"/>
                <a:stretch>
                  <a:fillRect l="-1434" t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780928"/>
            <a:ext cx="3534141" cy="294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Applications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44824"/>
                <a:ext cx="7772400" cy="4114800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All-category POI recommendation</a:t>
                </a:r>
              </a:p>
              <a:p>
                <a:pPr lvl="1"/>
                <a:r>
                  <a:rPr lang="en-US" altLang="zh-CN" sz="2000" dirty="0" smtClean="0"/>
                  <a:t>Recommend POIs in all categories: Given a user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 smtClean="0"/>
                  <a:t>, recommend a list of top-N POIs that the user may prefer.</a:t>
                </a:r>
              </a:p>
              <a:p>
                <a:pPr marL="457200" lvl="1" indent="0">
                  <a:buNone/>
                </a:pPr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44824"/>
                <a:ext cx="7772400" cy="4114800"/>
              </a:xfrm>
              <a:blipFill rotWithShape="0">
                <a:blip r:embed="rId2"/>
                <a:stretch>
                  <a:fillRect l="-863" t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10</a:t>
            </a:fld>
            <a:endParaRPr lang="en-US" altLang="en-US"/>
          </a:p>
        </p:txBody>
      </p:sp>
      <p:cxnSp>
        <p:nvCxnSpPr>
          <p:cNvPr id="8" name="直接连接符 7"/>
          <p:cNvCxnSpPr/>
          <p:nvPr/>
        </p:nvCxnSpPr>
        <p:spPr bwMode="auto">
          <a:xfrm flipH="1">
            <a:off x="3203848" y="4365104"/>
            <a:ext cx="432048" cy="2958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1619509" y="4660997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region &amp; category preference</a:t>
            </a:r>
            <a:endParaRPr lang="zh-CN" altLang="en-US" dirty="0">
              <a:latin typeface="+mn-lt"/>
            </a:endParaRPr>
          </a:p>
        </p:txBody>
      </p:sp>
      <p:cxnSp>
        <p:nvCxnSpPr>
          <p:cNvPr id="9" name="直接连接符 8"/>
          <p:cNvCxnSpPr>
            <a:stCxn id="13" idx="2"/>
          </p:cNvCxnSpPr>
          <p:nvPr/>
        </p:nvCxnSpPr>
        <p:spPr bwMode="auto">
          <a:xfrm>
            <a:off x="6712624" y="4365104"/>
            <a:ext cx="22036" cy="2958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5749786" y="4632923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aspect preference</a:t>
            </a:r>
            <a:endParaRPr lang="zh-CN" altLang="en-US" dirty="0"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590800" y="3573016"/>
            <a:ext cx="2845296" cy="792088"/>
          </a:xfrm>
          <a:prstGeom prst="rect">
            <a:avLst/>
          </a:prstGeom>
          <a:noFill/>
          <a:ln w="12700"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471104" y="3573016"/>
            <a:ext cx="2483040" cy="792088"/>
          </a:xfrm>
          <a:prstGeom prst="rect">
            <a:avLst/>
          </a:prstGeom>
          <a:noFill/>
          <a:ln w="12700"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59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Applications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44824"/>
                <a:ext cx="7772400" cy="4114800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Single-category POI recommendation</a:t>
                </a:r>
              </a:p>
              <a:p>
                <a:pPr lvl="1"/>
                <a:r>
                  <a:rPr lang="en-US" altLang="zh-CN" sz="2000" dirty="0" smtClean="0"/>
                  <a:t>Recommend POIs in a given category: Given a user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 smtClean="0"/>
                  <a:t>, and a category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 smtClean="0"/>
                  <a:t>, recommend a list of top-N POIs that the user may prefer in that category.</a:t>
                </a:r>
              </a:p>
              <a:p>
                <a:pPr marL="457200" lvl="1" indent="0">
                  <a:buNone/>
                </a:pPr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44824"/>
                <a:ext cx="7772400" cy="4114800"/>
              </a:xfrm>
              <a:blipFill rotWithShape="1">
                <a:blip r:embed="rId2"/>
                <a:stretch>
                  <a:fillRect l="-863" t="-1185" r="-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11</a:t>
            </a:fld>
            <a:endParaRPr lang="en-US" altLang="en-US"/>
          </a:p>
        </p:txBody>
      </p:sp>
      <p:cxnSp>
        <p:nvCxnSpPr>
          <p:cNvPr id="8" name="直接连接符 7"/>
          <p:cNvCxnSpPr>
            <a:stCxn id="12" idx="2"/>
          </p:cNvCxnSpPr>
          <p:nvPr/>
        </p:nvCxnSpPr>
        <p:spPr bwMode="auto">
          <a:xfrm flipH="1">
            <a:off x="3132003" y="4365104"/>
            <a:ext cx="719917" cy="2375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2156415" y="4574540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region preference</a:t>
            </a:r>
            <a:endParaRPr lang="zh-CN" altLang="en-US" dirty="0">
              <a:latin typeface="+mn-lt"/>
            </a:endParaRPr>
          </a:p>
        </p:txBody>
      </p:sp>
      <p:cxnSp>
        <p:nvCxnSpPr>
          <p:cNvPr id="9" name="直接连接符 8"/>
          <p:cNvCxnSpPr>
            <a:stCxn id="13" idx="2"/>
          </p:cNvCxnSpPr>
          <p:nvPr/>
        </p:nvCxnSpPr>
        <p:spPr bwMode="auto">
          <a:xfrm>
            <a:off x="6211556" y="4365104"/>
            <a:ext cx="451259" cy="2375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5677941" y="4574540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aspect preference</a:t>
            </a:r>
            <a:endParaRPr lang="zh-CN" altLang="en-US" dirty="0"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843808" y="3573016"/>
            <a:ext cx="2016224" cy="792088"/>
          </a:xfrm>
          <a:prstGeom prst="rect">
            <a:avLst/>
          </a:prstGeom>
          <a:noFill/>
          <a:ln w="12700"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971688" y="3573016"/>
            <a:ext cx="2479736" cy="792088"/>
          </a:xfrm>
          <a:prstGeom prst="rect">
            <a:avLst/>
          </a:prstGeom>
          <a:noFill/>
          <a:ln w="12700"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3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Applications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44824"/>
                <a:ext cx="7772400" cy="4114800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Efficient algorithm for Top-N POI recommendation: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44824"/>
                <a:ext cx="7772400" cy="4114800"/>
              </a:xfrm>
              <a:blipFill rotWithShape="0">
                <a:blip r:embed="rId2"/>
                <a:stretch>
                  <a:fillRect l="-863" t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12</a:t>
            </a:fld>
            <a:endParaRPr lang="en-US" altLang="en-US"/>
          </a:p>
        </p:txBody>
      </p:sp>
      <p:cxnSp>
        <p:nvCxnSpPr>
          <p:cNvPr id="7" name="直接连接符 6"/>
          <p:cNvCxnSpPr/>
          <p:nvPr/>
        </p:nvCxnSpPr>
        <p:spPr bwMode="auto">
          <a:xfrm flipH="1">
            <a:off x="4427984" y="3212976"/>
            <a:ext cx="72008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/>
          <p:cNvSpPr txBox="1"/>
          <p:nvPr/>
        </p:nvSpPr>
        <p:spPr>
          <a:xfrm>
            <a:off x="2699792" y="3423955"/>
            <a:ext cx="4390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Not all the regions need to be considered</a:t>
            </a:r>
            <a:endParaRPr lang="zh-CN" altLang="en-US" dirty="0">
              <a:latin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03648" y="4031582"/>
            <a:ext cx="4110497" cy="1798326"/>
            <a:chOff x="1943707" y="4031582"/>
            <a:chExt cx="4110497" cy="1798326"/>
          </a:xfrm>
        </p:grpSpPr>
        <p:sp>
          <p:nvSpPr>
            <p:cNvPr id="9" name="椭圆 8"/>
            <p:cNvSpPr/>
            <p:nvPr/>
          </p:nvSpPr>
          <p:spPr bwMode="auto">
            <a:xfrm rot="1667990">
              <a:off x="1943707" y="4445351"/>
              <a:ext cx="1512168" cy="976536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 rot="21103203">
              <a:off x="2975580" y="4106706"/>
              <a:ext cx="1446299" cy="111602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 rot="1667990">
              <a:off x="4542036" y="4853372"/>
              <a:ext cx="1512168" cy="976536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3224524" y="4847239"/>
              <a:ext cx="45719" cy="4571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6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3245068" y="4477269"/>
                  <a:ext cx="316240" cy="453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5068" y="4477269"/>
                  <a:ext cx="316240" cy="4531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2169301" y="4387824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r1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515025" y="4031582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r2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920418" y="4726378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r3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66602" y="4387533"/>
                <a:ext cx="244827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aseline="0" dirty="0" smtClean="0">
                    <a:latin typeface="+mn-lt"/>
                  </a:rPr>
                  <a:t>r3 does not contribute much to </a:t>
                </a:r>
                <a14:m>
                  <m:oMath xmlns:m="http://schemas.openxmlformats.org/officeDocument/2006/math">
                    <m:r>
                      <a:rPr lang="en-US" altLang="zh-CN" sz="1400" b="0" i="1" baseline="0" smtClean="0">
                        <a:latin typeface="Cambria Math"/>
                      </a:rPr>
                      <m:t>𝑝</m:t>
                    </m:r>
                    <m:r>
                      <a:rPr lang="en-US" altLang="zh-CN" sz="1400" b="0" i="1" baseline="0" smtClean="0">
                        <a:latin typeface="Cambria Math"/>
                      </a:rPr>
                      <m:t>(</m:t>
                    </m:r>
                    <m:r>
                      <a:rPr lang="en-US" altLang="zh-CN" sz="1400" b="0" i="1" baseline="0" smtClean="0">
                        <a:latin typeface="Cambria Math"/>
                      </a:rPr>
                      <m:t>𝑙</m:t>
                    </m:r>
                    <m:r>
                      <a:rPr lang="en-US" altLang="zh-CN" sz="1400" b="0" i="1" baseline="0" smtClean="0">
                        <a:latin typeface="Cambria Math"/>
                      </a:rPr>
                      <m:t>|</m:t>
                    </m:r>
                    <m:r>
                      <a:rPr lang="en-US" altLang="zh-CN" sz="1400" b="0" i="1" baseline="0" smtClean="0">
                        <a:latin typeface="Cambria Math"/>
                      </a:rPr>
                      <m:t>𝑟</m:t>
                    </m:r>
                    <m:r>
                      <a:rPr lang="en-US" altLang="zh-CN" sz="1400" b="0" i="1" baseline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4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baseline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1400" b="0" i="1" baseline="0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zh-CN" sz="1400" b="0" i="1" baseline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400" baseline="0" dirty="0"/>
                  <a:t> </a:t>
                </a:r>
                <a:r>
                  <a:rPr lang="en-US" altLang="zh-CN" sz="1400" baseline="0" dirty="0" smtClean="0"/>
                  <a:t>, </a:t>
                </a:r>
                <a:r>
                  <a:rPr lang="en-US" altLang="zh-CN" sz="1400" baseline="0" dirty="0" smtClean="0">
                    <a:latin typeface="+mn-lt"/>
                  </a:rPr>
                  <a:t>and thus can be eliminated when computing top-N items</a:t>
                </a:r>
                <a:endParaRPr lang="zh-CN" altLang="en-US" sz="140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602" y="4387533"/>
                <a:ext cx="2448272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498" t="-641" r="-2736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2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Applications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44824"/>
                <a:ext cx="7772400" cy="4114800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Efficient algorithm for Top-N POI recommendation:</a:t>
                </a:r>
              </a:p>
              <a:p>
                <a:pPr lvl="1"/>
                <a:r>
                  <a:rPr lang="en-US" altLang="zh-CN" sz="1600" dirty="0" smtClean="0"/>
                  <a:t>Suppose we have N initial candidate POIs (Greedy selected)</a:t>
                </a:r>
              </a:p>
              <a:p>
                <a:pPr lvl="1"/>
                <a:r>
                  <a:rPr lang="en-US" altLang="zh-CN" sz="1600" dirty="0" smtClean="0"/>
                  <a:t>Check regions in the descending order of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𝑝</m:t>
                    </m:r>
                    <m:r>
                      <a:rPr lang="en-US" altLang="zh-CN" sz="1600" b="0" i="1" smtClean="0">
                        <a:latin typeface="Cambria Math"/>
                      </a:rPr>
                      <m:t>(</m:t>
                    </m:r>
                    <m:r>
                      <a:rPr lang="en-US" altLang="zh-CN" sz="1600" b="0" i="1" smtClean="0">
                        <a:latin typeface="Cambria Math"/>
                      </a:rPr>
                      <m:t>𝑙</m:t>
                    </m:r>
                    <m:r>
                      <a:rPr lang="en-US" altLang="zh-CN" sz="1600" b="0" i="1" smtClean="0">
                        <a:latin typeface="Cambria Math"/>
                      </a:rPr>
                      <m:t>|</m:t>
                    </m:r>
                    <m:r>
                      <a:rPr lang="en-US" altLang="zh-CN" sz="1600" b="0" i="1" smtClean="0">
                        <a:latin typeface="Cambria Math"/>
                      </a:rPr>
                      <m:t>𝑟</m:t>
                    </m:r>
                    <m:r>
                      <a:rPr lang="en-US" altLang="zh-CN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1600" dirty="0" smtClean="0"/>
              </a:p>
              <a:p>
                <a:pPr lvl="1"/>
                <a:r>
                  <a:rPr lang="en-US" altLang="zh-CN" sz="1600" dirty="0" smtClean="0"/>
                  <a:t>Each time we check a region, see if the maximum score of the current POI can be larger than the smallest one in the candidates</a:t>
                </a:r>
              </a:p>
              <a:p>
                <a:pPr lvl="1"/>
                <a:endParaRPr lang="en-US" altLang="zh-CN" sz="2000" dirty="0" smtClean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44824"/>
                <a:ext cx="7772400" cy="4114800"/>
              </a:xfrm>
              <a:blipFill rotWithShape="1">
                <a:blip r:embed="rId2"/>
                <a:stretch>
                  <a:fillRect l="-863" t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13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9687827"/>
                  </p:ext>
                </p:extLst>
              </p:nvPr>
            </p:nvGraphicFramePr>
            <p:xfrm>
              <a:off x="971600" y="4077072"/>
              <a:ext cx="2555748" cy="1524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805180"/>
                    <a:gridCol w="794067"/>
                    <a:gridCol w="956501"/>
                  </a:tblGrid>
                  <a:tr h="304767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Region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altLang="zh-CN" sz="140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1400" smtClean="0">
                                    <a:latin typeface="Cambria Math"/>
                                  </a:rPr>
                                  <m:t>𝒓</m:t>
                                </m:r>
                                <m:r>
                                  <a:rPr lang="en-US" altLang="zh-CN" sz="1400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CN" sz="1400" smtClean="0">
                                    <a:latin typeface="Cambria Math"/>
                                  </a:rPr>
                                  <m:t>𝒖</m:t>
                                </m:r>
                                <m:r>
                                  <a:rPr lang="en-US" altLang="zh-CN" sz="140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altLang="zh-CN" sz="140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1400" smtClean="0">
                                    <a:latin typeface="Cambria Math"/>
                                  </a:rPr>
                                  <m:t>𝒍</m:t>
                                </m:r>
                                <m:r>
                                  <a:rPr lang="en-US" altLang="zh-CN" sz="1400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CN" sz="1400" smtClean="0">
                                    <a:latin typeface="Cambria Math"/>
                                  </a:rPr>
                                  <m:t>𝒓</m:t>
                                </m:r>
                                <m:r>
                                  <a:rPr lang="en-US" altLang="zh-CN" sz="140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sz="1400" smtClean="0">
                                        <a:latin typeface="Cambria Math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en-US" altLang="zh-CN" sz="140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</a:tr>
                  <a:tr h="287999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r1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0.27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0.51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271231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r2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0.41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0.35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254463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r3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0.30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0.08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237695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r4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0.02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0.06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9687827"/>
                  </p:ext>
                </p:extLst>
              </p:nvPr>
            </p:nvGraphicFramePr>
            <p:xfrm>
              <a:off x="971600" y="4077072"/>
              <a:ext cx="2555748" cy="1524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805180"/>
                    <a:gridCol w="794067"/>
                    <a:gridCol w="956501"/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Region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763" t="-2000" r="-119847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7516" t="-2000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r1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0.27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0.51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r2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0.41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0.35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r3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0.30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0.08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r4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0.02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0.06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20" name="直接连接符 19"/>
          <p:cNvCxnSpPr/>
          <p:nvPr/>
        </p:nvCxnSpPr>
        <p:spPr bwMode="auto">
          <a:xfrm>
            <a:off x="899592" y="5013176"/>
            <a:ext cx="27363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30069" y="4573984"/>
                <a:ext cx="4158355" cy="857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baseline="0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1600" b="0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baseline="0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CN" sz="1600" b="0" i="1" baseline="0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b="0" i="1" baseline="0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altLang="zh-CN" sz="1600" b="0" i="1" baseline="0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1600" b="0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baseline="0" smtClean="0">
                              <a:latin typeface="Cambria Math"/>
                            </a:rPr>
                            <m:t>𝑙</m:t>
                          </m:r>
                        </m:e>
                        <m:e>
                          <m:r>
                            <a:rPr lang="en-US" altLang="zh-CN" sz="1600" b="0" i="1" baseline="0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CN" sz="1600" b="0" i="1" baseline="0" smtClean="0">
                              <a:latin typeface="Cambria Math"/>
                            </a:rPr>
                            <m:t>1, </m:t>
                          </m:r>
                          <m:sSub>
                            <m:sSubPr>
                              <m:ctrlPr>
                                <a:rPr lang="en-US" altLang="zh-CN" sz="1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baseline="0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 baseline="0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baseline="0" smtClean="0">
                          <a:latin typeface="Cambria Math"/>
                        </a:rPr>
                        <m:t>+</m:t>
                      </m:r>
                      <m:r>
                        <a:rPr lang="en-US" altLang="zh-CN" sz="1600" b="0" i="1" baseline="0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1600" b="0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baseline="0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CN" sz="1600" b="0" i="1" baseline="0" smtClean="0">
                              <a:latin typeface="Cambria Math"/>
                            </a:rPr>
                            <m:t>2</m:t>
                          </m:r>
                        </m:e>
                        <m:e>
                          <m:r>
                            <a:rPr lang="en-US" altLang="zh-CN" sz="1600" b="0" i="1" baseline="0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altLang="zh-CN" sz="1600" b="0" i="1" baseline="0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1600" b="0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baseline="0" smtClean="0">
                              <a:latin typeface="Cambria Math"/>
                            </a:rPr>
                            <m:t>𝑙</m:t>
                          </m:r>
                        </m:e>
                        <m:e>
                          <m:r>
                            <a:rPr lang="en-US" altLang="zh-CN" sz="1600" b="0" i="1" baseline="0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CN" sz="1600" b="0" i="1" baseline="0" smtClean="0">
                              <a:latin typeface="Cambria Math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altLang="zh-CN" sz="1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baseline="0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 baseline="0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i="1" baseline="0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baseline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CN" sz="1600" b="0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baseline="0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zh-CN" sz="1600" b="0" i="1" baseline="0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baseline="0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altLang="zh-CN" sz="1600" b="0" i="1" baseline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baseline="0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1600" b="0" i="1" baseline="0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600" b="0" i="1" baseline="0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baseline="0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altLang="zh-CN" sz="1600" b="0" i="1" baseline="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600" b="0" i="1" baseline="0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altLang="zh-CN" sz="1600" b="0" i="1" baseline="0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1600" b="0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baseline="0" smtClean="0">
                              <a:latin typeface="Cambria Math"/>
                            </a:rPr>
                            <m:t>𝑙</m:t>
                          </m:r>
                        </m:e>
                        <m:e>
                          <m:r>
                            <a:rPr lang="en-US" altLang="zh-CN" sz="1600" b="0" i="1" baseline="0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CN" sz="1600" b="0" i="1" baseline="0" smtClean="0">
                              <a:latin typeface="Cambria Math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altLang="zh-CN" sz="1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baseline="0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 baseline="0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i="1" baseline="0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baseline="0" smtClean="0">
                          <a:latin typeface="Cambria Math"/>
                        </a:rPr>
                        <m:t>=0.3932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069" y="4573984"/>
                <a:ext cx="4158355" cy="857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54073" y="3749936"/>
                <a:ext cx="4929298" cy="615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baseline="0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1400" b="0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baseline="0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zh-CN" sz="1400" b="0" i="1" baseline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baseline="0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b="0" i="1" baseline="0" smtClean="0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e>
                        <m:e>
                          <m:r>
                            <a:rPr lang="en-US" altLang="zh-CN" sz="1400" b="0" i="1" baseline="0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altLang="zh-CN" sz="1400" b="0" i="1" baseline="0" smtClean="0">
                          <a:latin typeface="Cambria Math"/>
                        </a:rPr>
                        <m:t>=</m:t>
                      </m:r>
                      <m:r>
                        <a:rPr lang="en-US" altLang="zh-CN" sz="1400" b="0" i="1" baseline="0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1400" b="0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baseline="0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400" b="0" i="1" baseline="0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  <m:e>
                          <m:r>
                            <a:rPr lang="en-US" altLang="zh-CN" sz="1400" b="0" i="1" baseline="0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zh-CN" sz="1400" b="0" i="1" baseline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b="0" i="1" baseline="0" smtClean="0">
                              <a:latin typeface="Cambria Math"/>
                            </a:rPr>
                            <m:t>𝑟</m:t>
                          </m:r>
                        </m:sub>
                        <m:sup/>
                        <m:e>
                          <m:r>
                            <a:rPr lang="en-US" altLang="zh-CN" sz="1400" b="0" i="1" baseline="0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4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baseline="0" smtClean="0">
                                  <a:latin typeface="Cambria Math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altLang="zh-CN" sz="1400" b="0" i="1" baseline="0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altLang="zh-CN" sz="1400" b="0" i="1" baseline="0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baseline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400" b="0" i="1" baseline="0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400" b="0" i="1" baseline="0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zh-CN" sz="1400" b="0" i="1" baseline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1400" b="0" i="1" baseline="0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CN" sz="1400" b="0" i="1" baseline="0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1400" b="0" i="1" baseline="0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sz="1400" b="0" i="1" baseline="0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sz="1400" b="0" i="1" baseline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b="0" i="1" baseline="0" smtClean="0">
                              <a:latin typeface="Cambria Math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zh-CN" sz="1400" b="0" i="1" baseline="0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4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baseline="0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1400" b="0" i="1" baseline="0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altLang="zh-CN" sz="1400" b="0" i="1" baseline="0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baseline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400" b="0" i="1" baseline="0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400" b="0" i="1" baseline="0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zh-CN" sz="1400" b="0" i="1" baseline="0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baseline="0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b="0" i="1" baseline="0" smtClean="0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zh-CN" sz="1400" b="0" i="1" baseline="0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1400" b="0" i="1" baseline="0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sz="1400" b="0" i="1" baseline="0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400" b="0" i="1" baseline="0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zh-CN" sz="1400" b="0" i="1" baseline="0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073" y="3749936"/>
                <a:ext cx="4929298" cy="615168"/>
              </a:xfrm>
              <a:prstGeom prst="rect">
                <a:avLst/>
              </a:prstGeom>
              <a:blipFill rotWithShape="1">
                <a:blip r:embed="rId5"/>
                <a:stretch>
                  <a:fillRect t="-115842" b="-166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 bwMode="auto">
          <a:xfrm>
            <a:off x="5292080" y="3789040"/>
            <a:ext cx="1440160" cy="5760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27" name="直接箭头连接符 26"/>
          <p:cNvCxnSpPr>
            <a:stCxn id="25" idx="2"/>
            <a:endCxn id="21" idx="0"/>
          </p:cNvCxnSpPr>
          <p:nvPr/>
        </p:nvCxnSpPr>
        <p:spPr bwMode="auto">
          <a:xfrm>
            <a:off x="6012160" y="4365104"/>
            <a:ext cx="297087" cy="208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>
            <a:off x="3654073" y="4740440"/>
            <a:ext cx="5759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1818581" y="5085184"/>
            <a:ext cx="576064" cy="5760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627784" y="4725144"/>
            <a:ext cx="576064" cy="181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38" name="直接箭头连接符 37"/>
          <p:cNvCxnSpPr>
            <a:stCxn id="33" idx="3"/>
          </p:cNvCxnSpPr>
          <p:nvPr/>
        </p:nvCxnSpPr>
        <p:spPr bwMode="auto">
          <a:xfrm>
            <a:off x="3203848" y="4816020"/>
            <a:ext cx="936104" cy="1971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>
            <a:stCxn id="32" idx="3"/>
          </p:cNvCxnSpPr>
          <p:nvPr/>
        </p:nvCxnSpPr>
        <p:spPr bwMode="auto">
          <a:xfrm flipV="1">
            <a:off x="2394645" y="5085184"/>
            <a:ext cx="1745307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6309246" y="4331044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Upper bound</a:t>
            </a:r>
            <a:endParaRPr lang="zh-CN" alt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23928" y="5445224"/>
                <a:ext cx="444063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aseline="0" dirty="0" smtClean="0">
                    <a:latin typeface="+mn-lt"/>
                  </a:rPr>
                  <a:t>Suppose the smallest one in the candidates has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400" b="0" i="1" baseline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sz="14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baseline="0" smtClean="0">
                            <a:latin typeface="Cambria Math"/>
                          </a:rPr>
                          <m:t>𝑙</m:t>
                        </m:r>
                        <m:r>
                          <a:rPr lang="en-US" altLang="zh-CN" sz="1400" b="0" i="1" baseline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baseline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400" b="0" i="1" baseline="0" smtClean="0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e>
                      <m:e>
                        <m:r>
                          <a:rPr lang="en-US" altLang="zh-CN" sz="1400" b="0" i="1" baseline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CN" sz="1400" b="0" i="1" baseline="0" smtClean="0">
                        <a:latin typeface="Cambria Math"/>
                      </a:rPr>
                      <m:t>=0.4</m:t>
                    </m:r>
                  </m:oMath>
                </a14:m>
                <a:r>
                  <a:rPr lang="en-US" altLang="zh-CN" sz="1400" baseline="0" dirty="0" smtClean="0"/>
                  <a:t>, </a:t>
                </a:r>
                <a:r>
                  <a:rPr lang="en-US" altLang="zh-CN" sz="1400" baseline="0" dirty="0" smtClean="0">
                    <a:latin typeface="+mn-lt"/>
                  </a:rPr>
                  <a:t>then we don’t need to check and </a:t>
                </a:r>
              </a:p>
              <a:p>
                <a:r>
                  <a:rPr lang="en-US" altLang="zh-CN" sz="1400" baseline="0" dirty="0" smtClean="0">
                    <a:latin typeface="+mn-lt"/>
                  </a:rPr>
                  <a:t>add r3 and r4 in the equation</a:t>
                </a:r>
                <a:r>
                  <a:rPr lang="en-US" altLang="zh-CN" sz="1400" baseline="0" dirty="0" smtClean="0"/>
                  <a:t>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445224"/>
                <a:ext cx="4440639" cy="738664"/>
              </a:xfrm>
              <a:prstGeom prst="rect">
                <a:avLst/>
              </a:prstGeom>
              <a:blipFill rotWithShape="1">
                <a:blip r:embed="rId6"/>
                <a:stretch>
                  <a:fillRect l="-412" t="-826" b="-6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9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Applications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44824"/>
                <a:ext cx="7772400" cy="4114800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User recommendation</a:t>
                </a:r>
              </a:p>
              <a:p>
                <a:pPr lvl="1"/>
                <a:r>
                  <a:rPr lang="en-US" altLang="zh-CN" sz="2000" dirty="0" smtClean="0"/>
                  <a:t>Recommend users for a POI. The business owner may want to target at or advertise to some users.</a:t>
                </a:r>
              </a:p>
              <a:p>
                <a:pPr marL="457200" lvl="1" indent="0">
                  <a:buNone/>
                </a:pPr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44824"/>
                <a:ext cx="7772400" cy="4114800"/>
              </a:xfrm>
              <a:blipFill rotWithShape="0">
                <a:blip r:embed="rId2"/>
                <a:stretch>
                  <a:fillRect l="-863" t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14</a:t>
            </a:fld>
            <a:endParaRPr lang="en-US" altLang="en-US"/>
          </a:p>
        </p:txBody>
      </p:sp>
      <p:cxnSp>
        <p:nvCxnSpPr>
          <p:cNvPr id="6" name="直接连接符 5"/>
          <p:cNvCxnSpPr>
            <a:stCxn id="10" idx="2"/>
            <a:endCxn id="7" idx="0"/>
          </p:cNvCxnSpPr>
          <p:nvPr/>
        </p:nvCxnSpPr>
        <p:spPr bwMode="auto">
          <a:xfrm>
            <a:off x="4139952" y="4365104"/>
            <a:ext cx="0" cy="547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2508736" y="4913094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region and category preference</a:t>
            </a:r>
            <a:endParaRPr lang="zh-CN" altLang="en-US" dirty="0">
              <a:latin typeface="+mn-lt"/>
            </a:endParaRPr>
          </a:p>
        </p:txBody>
      </p:sp>
      <p:cxnSp>
        <p:nvCxnSpPr>
          <p:cNvPr id="8" name="直接连接符 7"/>
          <p:cNvCxnSpPr>
            <a:stCxn id="11" idx="2"/>
          </p:cNvCxnSpPr>
          <p:nvPr/>
        </p:nvCxnSpPr>
        <p:spPr bwMode="auto">
          <a:xfrm>
            <a:off x="6837523" y="4365104"/>
            <a:ext cx="473364" cy="2375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5890166" y="4574540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aspect preference</a:t>
            </a:r>
            <a:endParaRPr lang="zh-CN" altLang="en-US" dirty="0">
              <a:latin typeface="+mn-lt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699792" y="3573016"/>
            <a:ext cx="2880320" cy="792088"/>
          </a:xfrm>
          <a:prstGeom prst="rect">
            <a:avLst/>
          </a:prstGeom>
          <a:noFill/>
          <a:ln w="12700"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648730" y="3573016"/>
            <a:ext cx="2377585" cy="792088"/>
          </a:xfrm>
          <a:prstGeom prst="rect">
            <a:avLst/>
          </a:prstGeom>
          <a:noFill/>
          <a:ln w="12700"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 flipH="1">
            <a:off x="1696495" y="4206651"/>
            <a:ext cx="571249" cy="3678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文本框 17"/>
          <p:cNvSpPr txBox="1"/>
          <p:nvPr/>
        </p:nvSpPr>
        <p:spPr>
          <a:xfrm>
            <a:off x="911999" y="4569712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</a:rPr>
              <a:t>u</a:t>
            </a:r>
            <a:r>
              <a:rPr lang="en-US" altLang="zh-CN" dirty="0" smtClean="0">
                <a:latin typeface="+mn-lt"/>
              </a:rPr>
              <a:t>ser popularity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39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Applications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44824"/>
                <a:ext cx="7772400" cy="4114800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Aspect satisfaction in regions</a:t>
                </a:r>
              </a:p>
              <a:p>
                <a:pPr lvl="1"/>
                <a:r>
                  <a:rPr lang="en-US" altLang="zh-CN" sz="2000" dirty="0" smtClean="0"/>
                  <a:t>Discover which aspects are satisfied or dissatisfied by users in some region.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zh-CN" sz="1600" dirty="0" smtClean="0"/>
                  <a:t>Set up new businesses or make strategies to attract more customers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zh-CN" sz="1600" dirty="0" smtClean="0"/>
                  <a:t>Urban planning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zh-CN" sz="1600" dirty="0" smtClean="0"/>
              </a:p>
              <a:p>
                <a:pPr marL="5143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44824"/>
                <a:ext cx="7772400" cy="4114800"/>
              </a:xfrm>
              <a:blipFill rotWithShape="1">
                <a:blip r:embed="rId2"/>
                <a:stretch>
                  <a:fillRect l="-863" t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1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US" altLang="zh-CN" sz="2400" dirty="0" smtClean="0"/>
              <a:t>Dataset – Yelp</a:t>
            </a:r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16</a:t>
            </a:fld>
            <a:endParaRPr lang="en-US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04524"/>
              </p:ext>
            </p:extLst>
          </p:nvPr>
        </p:nvGraphicFramePr>
        <p:xfrm>
          <a:off x="1331640" y="2636912"/>
          <a:ext cx="6418580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5458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Phoenix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Singapore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# POIs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11,359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8,846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# Users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21,908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1,654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# Reviews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215,837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20,248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# Reviews per user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4.92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12.40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# Reviews per POI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18.71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2.36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85800" y="184482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baseline="0" dirty="0" smtClean="0"/>
              <a:t>All-category POI recommendation</a:t>
            </a:r>
          </a:p>
          <a:p>
            <a:pPr lvl="1"/>
            <a:r>
              <a:rPr lang="en-US" altLang="zh-CN" sz="2000" kern="0" baseline="0" dirty="0" smtClean="0"/>
              <a:t>Recommendation methods:</a:t>
            </a:r>
          </a:p>
          <a:p>
            <a:pPr lvl="1"/>
            <a:endParaRPr lang="en-US" altLang="zh-CN" sz="2000" kern="0" baseline="0" dirty="0"/>
          </a:p>
          <a:p>
            <a:pPr lvl="1"/>
            <a:endParaRPr lang="en-US" altLang="zh-CN" sz="2000" kern="0" baseline="0" dirty="0" smtClean="0"/>
          </a:p>
          <a:p>
            <a:pPr lvl="1"/>
            <a:endParaRPr lang="en-US" altLang="zh-CN" sz="2000" kern="0" baseline="0" dirty="0"/>
          </a:p>
          <a:p>
            <a:pPr lvl="1"/>
            <a:endParaRPr lang="en-US" altLang="zh-CN" sz="2000" kern="0" baseline="0" dirty="0" smtClean="0"/>
          </a:p>
          <a:p>
            <a:pPr lvl="1"/>
            <a:endParaRPr lang="en-US" altLang="zh-CN" sz="2000" kern="0" baseline="0" dirty="0"/>
          </a:p>
          <a:p>
            <a:pPr lvl="1"/>
            <a:endParaRPr lang="en-US" altLang="zh-CN" sz="2000" kern="0" baseline="0" dirty="0" smtClean="0"/>
          </a:p>
          <a:p>
            <a:pPr lvl="1"/>
            <a:endParaRPr lang="en-US" altLang="zh-CN" sz="2000" kern="0" baseline="0" dirty="0"/>
          </a:p>
          <a:p>
            <a:pPr lvl="1"/>
            <a:r>
              <a:rPr lang="en-US" altLang="zh-CN" sz="2000" kern="0" baseline="0" dirty="0" smtClean="0"/>
              <a:t>Metrics:</a:t>
            </a:r>
          </a:p>
          <a:p>
            <a:pPr lvl="2"/>
            <a:r>
              <a:rPr lang="en-US" altLang="zh-CN" sz="1600" kern="0" baseline="0" dirty="0" smtClean="0"/>
              <a:t>Top N quality: </a:t>
            </a:r>
            <a:r>
              <a:rPr lang="en-US" altLang="zh-CN" sz="1600" kern="0" baseline="0" dirty="0" err="1" smtClean="0"/>
              <a:t>Precision@N</a:t>
            </a:r>
            <a:r>
              <a:rPr lang="en-US" altLang="zh-CN" sz="1600" kern="0" baseline="0" dirty="0" smtClean="0"/>
              <a:t> and </a:t>
            </a:r>
            <a:r>
              <a:rPr lang="en-US" altLang="zh-CN" sz="1600" kern="0" baseline="0" dirty="0" err="1" smtClean="0"/>
              <a:t>Recall@N</a:t>
            </a:r>
            <a:endParaRPr lang="en-US" altLang="zh-CN" sz="1600" kern="0" baseline="0" dirty="0" smtClean="0"/>
          </a:p>
          <a:p>
            <a:pPr lvl="2"/>
            <a:r>
              <a:rPr lang="en-US" altLang="zh-CN" sz="1600" kern="0" baseline="0" dirty="0" smtClean="0"/>
              <a:t>Rank list quality: Mean Average Precision (MAP)</a:t>
            </a:r>
            <a:endParaRPr lang="zh-CN" altLang="en-US" sz="1600" kern="0" baseline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Experimental Results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02652754"/>
                  </p:ext>
                </p:extLst>
              </p:nvPr>
            </p:nvGraphicFramePr>
            <p:xfrm>
              <a:off x="1115616" y="2780928"/>
              <a:ext cx="6839932" cy="21996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519680"/>
                    <a:gridCol w="1224136"/>
                    <a:gridCol w="1871980"/>
                    <a:gridCol w="122413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Methods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Coordinates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Aspect</a:t>
                          </a:r>
                          <a:r>
                            <a:rPr lang="en-US" altLang="zh-CN" sz="1400" baseline="0" dirty="0" smtClean="0"/>
                            <a:t> &amp; </a:t>
                          </a:r>
                          <a:r>
                            <a:rPr lang="en-US" altLang="zh-CN" sz="1400" dirty="0" smtClean="0"/>
                            <a:t>Sentiment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Category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277232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CF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</a:tr>
                  <a:tr h="260464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GCF (Ye et</a:t>
                          </a:r>
                          <a:r>
                            <a:rPr lang="en-US" altLang="zh-CN" sz="1400" baseline="0" dirty="0" smtClean="0"/>
                            <a:t> al., 2011)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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</a:tr>
                  <a:tr h="24369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W3 (</a:t>
                          </a:r>
                          <a:r>
                            <a:rPr lang="en-US" altLang="zh-CN" sz="1400" dirty="0" err="1" smtClean="0"/>
                            <a:t>Quan</a:t>
                          </a:r>
                          <a:r>
                            <a:rPr lang="en-US" altLang="zh-CN" sz="1400" dirty="0" smtClean="0"/>
                            <a:t> et al., 2013)</a:t>
                          </a:r>
                          <a:endParaRPr lang="zh-CN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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</a:tr>
                  <a:tr h="22692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STM (Hu et al., 2013)</a:t>
                          </a:r>
                          <a:endParaRPr lang="zh-CN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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</a:tr>
                  <a:tr h="28216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EFM (Zhang et al., 2014)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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</a:tr>
                  <a:tr h="2654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SAR (this</a:t>
                          </a:r>
                          <a:r>
                            <a:rPr lang="en-US" altLang="zh-CN" sz="1400" baseline="0" dirty="0" smtClean="0"/>
                            <a:t> work)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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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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02652754"/>
                  </p:ext>
                </p:extLst>
              </p:nvPr>
            </p:nvGraphicFramePr>
            <p:xfrm>
              <a:off x="1115616" y="2780928"/>
              <a:ext cx="6839932" cy="21996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519680"/>
                    <a:gridCol w="1224136"/>
                    <a:gridCol w="1871980"/>
                    <a:gridCol w="122413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Methods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Coordinates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Aspect</a:t>
                          </a:r>
                          <a:r>
                            <a:rPr lang="en-US" altLang="zh-CN" sz="1400" baseline="0" dirty="0" smtClean="0"/>
                            <a:t> &amp; </a:t>
                          </a:r>
                          <a:r>
                            <a:rPr lang="en-US" altLang="zh-CN" sz="1400" dirty="0" smtClean="0"/>
                            <a:t>Sentiment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Category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CF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GCF (Ye et</a:t>
                          </a:r>
                          <a:r>
                            <a:rPr lang="en-US" altLang="zh-CN" sz="1400" baseline="0" dirty="0" smtClean="0"/>
                            <a:t> al., 2011)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5970" t="-226000" r="-253234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W3 (</a:t>
                          </a:r>
                          <a:r>
                            <a:rPr lang="en-US" altLang="zh-CN" sz="1400" dirty="0" err="1" smtClean="0"/>
                            <a:t>Quan</a:t>
                          </a:r>
                          <a:r>
                            <a:rPr lang="en-US" altLang="zh-CN" sz="1400" dirty="0" smtClean="0"/>
                            <a:t> et al., 2013)</a:t>
                          </a:r>
                          <a:endParaRPr lang="zh-CN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5970" t="-319608" r="-253234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STM (Hu et al., 2013)</a:t>
                          </a:r>
                          <a:endParaRPr lang="zh-CN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5970" t="-428000" r="-25323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EFM (Zhang et al., 2014)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26" t="-528000" r="-6579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SAR (this</a:t>
                          </a:r>
                          <a:r>
                            <a:rPr lang="en-US" altLang="zh-CN" sz="1400" baseline="0" dirty="0" smtClean="0"/>
                            <a:t> work)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5970" t="-628000" r="-25323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26" t="-628000" r="-6579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8706" t="-628000" r="-498" b="-2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US" altLang="zh-CN" sz="2400" dirty="0" smtClean="0"/>
              <a:t>All-category POI recommendation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33717"/>
            <a:ext cx="2267013" cy="17280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641" y="4365104"/>
            <a:ext cx="2270798" cy="170701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754" y="2433717"/>
            <a:ext cx="2224337" cy="17259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009" y="4365104"/>
            <a:ext cx="2343608" cy="172769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36691" y="4023221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Phoenix</a:t>
            </a:r>
            <a:endParaRPr lang="zh-CN" altLang="en-US" sz="1800" dirty="0">
              <a:latin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79689" y="5993744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Singapore</a:t>
            </a:r>
            <a:endParaRPr lang="zh-CN" altLang="en-US" sz="1800" dirty="0">
              <a:latin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0188" y="2868440"/>
            <a:ext cx="2363582" cy="17456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516216" y="4654786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MAP on both datasets</a:t>
            </a:r>
            <a:endParaRPr lang="zh-CN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96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Outline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US" altLang="en-US" sz="2800" dirty="0" smtClean="0"/>
              <a:t>Aims &amp; Objectives</a:t>
            </a:r>
          </a:p>
          <a:p>
            <a:r>
              <a:rPr lang="en-US" altLang="en-US" sz="2800" dirty="0" smtClean="0"/>
              <a:t>Literature Review</a:t>
            </a:r>
          </a:p>
          <a:p>
            <a:r>
              <a:rPr lang="en-US" altLang="en-US" sz="2800" dirty="0" smtClean="0"/>
              <a:t>Model Description</a:t>
            </a:r>
          </a:p>
          <a:p>
            <a:r>
              <a:rPr lang="en-US" altLang="en-US" sz="2800" dirty="0" smtClean="0"/>
              <a:t>Applications</a:t>
            </a:r>
          </a:p>
          <a:p>
            <a:r>
              <a:rPr lang="en-US" altLang="en-US" sz="2800" dirty="0" smtClean="0"/>
              <a:t>Experimental Results</a:t>
            </a:r>
          </a:p>
          <a:p>
            <a:r>
              <a:rPr lang="en-US" altLang="en-US" sz="2800" dirty="0" smtClean="0"/>
              <a:t>Conclusion &amp; Future Plan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58E3-A6E8-4E2B-9FCB-7C9E81CDB15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US" altLang="zh-CN" sz="2400" dirty="0" smtClean="0"/>
              <a:t>Single-category POI recommendation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20888"/>
            <a:ext cx="2335713" cy="17281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16" y="4365104"/>
            <a:ext cx="2386513" cy="17745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921" y="2420888"/>
            <a:ext cx="2347223" cy="17559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329" y="4343223"/>
            <a:ext cx="2344807" cy="17586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136691" y="4023221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Phoenix</a:t>
            </a:r>
            <a:endParaRPr lang="zh-CN" altLang="en-US" sz="1800" dirty="0">
              <a:latin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79689" y="5993744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Singapore</a:t>
            </a:r>
            <a:endParaRPr lang="zh-CN" altLang="en-US" sz="1800" dirty="0">
              <a:latin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16216" y="4654786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MAP on both datasets</a:t>
            </a:r>
            <a:endParaRPr lang="zh-CN" altLang="en-US" sz="1800" dirty="0">
              <a:latin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249" y="2673101"/>
            <a:ext cx="2486655" cy="198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US" altLang="zh-CN" sz="2400" dirty="0" smtClean="0"/>
              <a:t>Efficiency of POI recommendation</a:t>
            </a:r>
          </a:p>
          <a:p>
            <a:pPr lvl="1"/>
            <a:r>
              <a:rPr lang="en-US" altLang="zh-CN" sz="2000" dirty="0" smtClean="0"/>
              <a:t>Methods:</a:t>
            </a:r>
          </a:p>
          <a:p>
            <a:pPr lvl="2"/>
            <a:r>
              <a:rPr lang="en-US" altLang="zh-CN" sz="1600" dirty="0" smtClean="0"/>
              <a:t>Brute-force</a:t>
            </a:r>
          </a:p>
          <a:p>
            <a:pPr lvl="2"/>
            <a:r>
              <a:rPr lang="en-US" altLang="zh-CN" sz="1600" dirty="0" smtClean="0"/>
              <a:t>Threshold algorithm</a:t>
            </a:r>
          </a:p>
          <a:p>
            <a:pPr lvl="2"/>
            <a:r>
              <a:rPr lang="en-US" altLang="zh-CN" sz="1600" dirty="0" smtClean="0"/>
              <a:t>Branch &amp; Bound proposed in this work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28" y="3533738"/>
            <a:ext cx="2983445" cy="2085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641690"/>
            <a:ext cx="2851825" cy="201955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10162" y="5600273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Phoenix</a:t>
            </a:r>
            <a:endParaRPr lang="zh-CN" altLang="en-US" sz="1800" dirty="0"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6027" y="5600273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Singapore</a:t>
            </a:r>
            <a:endParaRPr lang="zh-CN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36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US" altLang="zh-CN" sz="2400" dirty="0" smtClean="0"/>
              <a:t>The reason of recommendation</a:t>
            </a:r>
          </a:p>
          <a:p>
            <a:pPr lvl="1"/>
            <a:r>
              <a:rPr lang="en-US" altLang="zh-CN" sz="2000" dirty="0" smtClean="0"/>
              <a:t>Aspect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21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4426970"/>
                  </p:ext>
                </p:extLst>
              </p:nvPr>
            </p:nvGraphicFramePr>
            <p:xfrm>
              <a:off x="1115616" y="2970912"/>
              <a:ext cx="6774180" cy="2762344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016000"/>
                    <a:gridCol w="1016000"/>
                    <a:gridCol w="1016000"/>
                    <a:gridCol w="1694180"/>
                    <a:gridCol w="1016000"/>
                    <a:gridCol w="1016000"/>
                  </a:tblGrid>
                  <a:tr h="288032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User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Preference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POI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Positive</a:t>
                          </a:r>
                          <a:r>
                            <a:rPr lang="en-US" altLang="zh-CN" sz="1400" baseline="0" dirty="0" smtClean="0"/>
                            <a:t> Aspect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  <a:tr h="27126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 smtClean="0"/>
                            <a:t>Aspect</a:t>
                          </a:r>
                          <a:endParaRPr lang="zh-CN" altLang="en-US" b="1" dirty="0"/>
                        </a:p>
                      </a:txBody>
                      <a:tcPr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 smtClean="0"/>
                            <a:t>Aspect</a:t>
                          </a:r>
                          <a:endParaRPr lang="zh-CN" alt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</a:tr>
                  <a:tr h="337552">
                    <a:tc rowSpan="3"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64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Menu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0.29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Paradise Dynasty</a:t>
                          </a:r>
                        </a:p>
                        <a:p>
                          <a:r>
                            <a:rPr lang="en-US" altLang="zh-CN" sz="1400" dirty="0" smtClean="0"/>
                            <a:t>(Restaurant)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General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0.98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</a:tr>
                  <a:tr h="33183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Flavor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0.11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Taste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0.96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Food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0.07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Food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0.89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420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Facility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0.29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Marina Bay Sands</a:t>
                          </a:r>
                        </a:p>
                        <a:p>
                          <a:r>
                            <a:rPr lang="en-US" altLang="zh-CN" sz="1400" dirty="0" smtClean="0"/>
                            <a:t>(Hotel)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Quality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1.00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Service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0.20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Facility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1.00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General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0.09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General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0.80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4426970"/>
                  </p:ext>
                </p:extLst>
              </p:nvPr>
            </p:nvGraphicFramePr>
            <p:xfrm>
              <a:off x="1115616" y="2970912"/>
              <a:ext cx="6774180" cy="2762344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016000"/>
                    <a:gridCol w="1016000"/>
                    <a:gridCol w="1016000"/>
                    <a:gridCol w="1694180"/>
                    <a:gridCol w="1016000"/>
                    <a:gridCol w="1016000"/>
                  </a:tblGrid>
                  <a:tr h="304800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User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Preference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POI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Positive</a:t>
                          </a:r>
                          <a:r>
                            <a:rPr lang="en-US" altLang="zh-CN" sz="1400" baseline="0" dirty="0" smtClean="0"/>
                            <a:t> Aspect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 smtClean="0"/>
                            <a:t>Aspect</a:t>
                          </a:r>
                          <a:endParaRPr lang="zh-CN" altLang="en-US" b="1" dirty="0"/>
                        </a:p>
                      </a:txBody>
                      <a:tcPr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2410" t="-102000" r="-369880" b="-712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 smtClean="0"/>
                            <a:t>Aspect</a:t>
                          </a:r>
                          <a:endParaRPr lang="zh-CN" alt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7066" t="-102000" r="-1198" b="-712000"/>
                          </a:stretch>
                        </a:blipFill>
                      </a:tcPr>
                    </a:tc>
                  </a:tr>
                  <a:tr h="337552">
                    <a:tc rowSpan="3"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64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Menu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0.29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Paradise Dynasty</a:t>
                          </a:r>
                        </a:p>
                        <a:p>
                          <a:r>
                            <a:rPr lang="en-US" altLang="zh-CN" sz="1400" dirty="0" smtClean="0"/>
                            <a:t>(Restaurant)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General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0.98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</a:tr>
                  <a:tr h="33183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Flavor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0.11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Taste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0.96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Food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0.07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Food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0.89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420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Facility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0.29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Marina Bay Sands</a:t>
                          </a:r>
                        </a:p>
                        <a:p>
                          <a:r>
                            <a:rPr lang="en-US" altLang="zh-CN" sz="1400" dirty="0" smtClean="0"/>
                            <a:t>(Hotel)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Quality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1.00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Service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0.20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Facility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1.00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D6E4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General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0.09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CD6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General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0.80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347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08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US" altLang="zh-CN" sz="2400" dirty="0" smtClean="0"/>
              <a:t>The reason of recommendation</a:t>
            </a:r>
          </a:p>
          <a:p>
            <a:pPr lvl="1"/>
            <a:r>
              <a:rPr lang="en-US" altLang="zh-CN" sz="2000" dirty="0" smtClean="0"/>
              <a:t>Region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16932"/>
            <a:ext cx="4699911" cy="32304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03848" y="5816968"/>
            <a:ext cx="2563522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+mn-lt"/>
              </a:rPr>
              <a:t>Region Preference of User 64</a:t>
            </a:r>
            <a:endParaRPr lang="zh-CN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87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US" altLang="zh-CN" sz="2400" dirty="0" smtClean="0"/>
              <a:t>User recommendation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36691" y="4023221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Phoenix</a:t>
            </a:r>
            <a:endParaRPr lang="zh-CN" altLang="en-US" sz="1800" dirty="0"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79689" y="5993744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Singapore</a:t>
            </a:r>
            <a:endParaRPr lang="zh-CN" altLang="en-US" sz="1800" dirty="0"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16216" y="4654786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+mn-lt"/>
              </a:rPr>
              <a:t>MAP on both datasets</a:t>
            </a:r>
            <a:endParaRPr lang="zh-CN" altLang="en-US" sz="1800" dirty="0">
              <a:latin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88" y="2413273"/>
            <a:ext cx="2150085" cy="165006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88" y="4352115"/>
            <a:ext cx="2259156" cy="17358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173" y="2360005"/>
            <a:ext cx="2260730" cy="17398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426" y="4388582"/>
            <a:ext cx="2213650" cy="169730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3259" y="2750654"/>
            <a:ext cx="2490659" cy="18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US" altLang="zh-CN" sz="2400" dirty="0" smtClean="0"/>
              <a:t>Aspect satisfaction in regions</a:t>
            </a:r>
          </a:p>
          <a:p>
            <a:pPr lvl="1"/>
            <a:r>
              <a:rPr lang="en-US" altLang="zh-CN" sz="2000" dirty="0" smtClean="0"/>
              <a:t>Category: Beauty &amp; Spas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24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465312"/>
                  </p:ext>
                </p:extLst>
              </p:nvPr>
            </p:nvGraphicFramePr>
            <p:xfrm>
              <a:off x="827584" y="2835240"/>
              <a:ext cx="6909078" cy="31140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805180"/>
                    <a:gridCol w="1071880"/>
                    <a:gridCol w="805180"/>
                    <a:gridCol w="1102614"/>
                    <a:gridCol w="312422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Region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Sentiment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Aspect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Reviews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negative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service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0.39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I had an oily scalp...decided to try out Yun Nam </a:t>
                          </a:r>
                          <a:r>
                            <a:rPr lang="en-US" altLang="zh-CN" sz="1400" dirty="0" err="1" smtClean="0"/>
                            <a:t>Haircare</a:t>
                          </a:r>
                          <a:r>
                            <a:rPr lang="en-US" altLang="zh-CN" sz="1400" dirty="0" smtClean="0"/>
                            <a:t>...</a:t>
                          </a:r>
                        </a:p>
                        <a:p>
                          <a:r>
                            <a:rPr lang="en-US" altLang="zh-CN" sz="1400" dirty="0" smtClean="0"/>
                            <a:t>I immediately </a:t>
                          </a:r>
                          <a:r>
                            <a:rPr lang="en-US" altLang="zh-CN" sz="1400" b="0" dirty="0" smtClean="0"/>
                            <a:t>disliked</a:t>
                          </a:r>
                          <a:r>
                            <a:rPr lang="en-US" altLang="zh-CN" sz="1400" dirty="0" smtClean="0"/>
                            <a:t> how they automatically preyed on the</a:t>
                          </a:r>
                        </a:p>
                        <a:p>
                          <a:r>
                            <a:rPr lang="en-US" altLang="zh-CN" sz="1400" dirty="0" smtClean="0"/>
                            <a:t>chinks in our armor by pin pointing the problems that we had, ...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positive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service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0.32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Nail Bar @ Cluny is a small nail salon ... I </a:t>
                          </a:r>
                          <a:r>
                            <a:rPr lang="en-US" altLang="zh-CN" sz="1400" b="0" dirty="0" smtClean="0"/>
                            <a:t>like</a:t>
                          </a:r>
                          <a:r>
                            <a:rPr lang="en-US" altLang="zh-CN" sz="1400" dirty="0" smtClean="0"/>
                            <a:t> it that</a:t>
                          </a:r>
                        </a:p>
                        <a:p>
                          <a:r>
                            <a:rPr lang="en-US" altLang="zh-CN" sz="1400" dirty="0" smtClean="0"/>
                            <a:t>it is </a:t>
                          </a:r>
                          <a:r>
                            <a:rPr lang="en-US" altLang="zh-CN" sz="1400" b="0" dirty="0" smtClean="0"/>
                            <a:t>clean</a:t>
                          </a:r>
                          <a:r>
                            <a:rPr lang="en-US" altLang="zh-CN" sz="1400" dirty="0" smtClean="0"/>
                            <a:t> and the nail technicians are </a:t>
                          </a:r>
                          <a:r>
                            <a:rPr lang="en-US" altLang="zh-CN" sz="1400" b="0" dirty="0" smtClean="0"/>
                            <a:t>professional</a:t>
                          </a:r>
                          <a:r>
                            <a:rPr lang="en-US" altLang="zh-CN" sz="1400" dirty="0" smtClean="0"/>
                            <a:t> and </a:t>
                          </a:r>
                          <a:r>
                            <a:rPr lang="en-US" altLang="zh-CN" sz="1400" b="1" dirty="0" smtClean="0"/>
                            <a:t>friendly</a:t>
                          </a:r>
                          <a:r>
                            <a:rPr lang="en-US" altLang="zh-CN" sz="1400" dirty="0" smtClean="0"/>
                            <a:t>...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465312"/>
                  </p:ext>
                </p:extLst>
              </p:nvPr>
            </p:nvGraphicFramePr>
            <p:xfrm>
              <a:off x="827584" y="2835240"/>
              <a:ext cx="6909078" cy="31140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805180"/>
                    <a:gridCol w="1071880"/>
                    <a:gridCol w="805180"/>
                    <a:gridCol w="1102614"/>
                    <a:gridCol w="312422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Region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Sentiment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Aspect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3646" t="-3279" r="-283978" b="-7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Reviews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158496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negative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service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0.39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I had an oily scalp...decided to try out Yun Nam </a:t>
                          </a:r>
                          <a:r>
                            <a:rPr lang="en-US" altLang="zh-CN" sz="1400" dirty="0" err="1" smtClean="0"/>
                            <a:t>Haircare</a:t>
                          </a:r>
                          <a:r>
                            <a:rPr lang="en-US" altLang="zh-CN" sz="1400" dirty="0" smtClean="0"/>
                            <a:t>...</a:t>
                          </a:r>
                        </a:p>
                        <a:p>
                          <a:r>
                            <a:rPr lang="en-US" altLang="zh-CN" sz="1400" dirty="0" smtClean="0"/>
                            <a:t>I immediately </a:t>
                          </a:r>
                          <a:r>
                            <a:rPr lang="en-US" altLang="zh-CN" sz="1400" b="0" dirty="0" smtClean="0"/>
                            <a:t>disliked</a:t>
                          </a:r>
                          <a:r>
                            <a:rPr lang="en-US" altLang="zh-CN" sz="1400" dirty="0" smtClean="0"/>
                            <a:t> how they automatically preyed on the</a:t>
                          </a:r>
                        </a:p>
                        <a:p>
                          <a:r>
                            <a:rPr lang="en-US" altLang="zh-CN" sz="1400" dirty="0" smtClean="0"/>
                            <a:t>chinks in our armor by pin pointing the problems that we had, ...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115824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positive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service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0.32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Nail Bar @ Cluny is a small nail salon ... I </a:t>
                          </a:r>
                          <a:r>
                            <a:rPr lang="en-US" altLang="zh-CN" sz="1400" b="0" dirty="0" smtClean="0"/>
                            <a:t>like</a:t>
                          </a:r>
                          <a:r>
                            <a:rPr lang="en-US" altLang="zh-CN" sz="1400" dirty="0" smtClean="0"/>
                            <a:t> it that</a:t>
                          </a:r>
                        </a:p>
                        <a:p>
                          <a:r>
                            <a:rPr lang="en-US" altLang="zh-CN" sz="1400" dirty="0" smtClean="0"/>
                            <a:t>it is </a:t>
                          </a:r>
                          <a:r>
                            <a:rPr lang="en-US" altLang="zh-CN" sz="1400" b="0" dirty="0" smtClean="0"/>
                            <a:t>clean</a:t>
                          </a:r>
                          <a:r>
                            <a:rPr lang="en-US" altLang="zh-CN" sz="1400" dirty="0" smtClean="0"/>
                            <a:t> and the nail technicians are </a:t>
                          </a:r>
                          <a:r>
                            <a:rPr lang="en-US" altLang="zh-CN" sz="1400" b="0" dirty="0" smtClean="0"/>
                            <a:t>professional</a:t>
                          </a:r>
                          <a:r>
                            <a:rPr lang="en-US" altLang="zh-CN" sz="1400" dirty="0" smtClean="0"/>
                            <a:t> and </a:t>
                          </a:r>
                          <a:r>
                            <a:rPr lang="en-US" altLang="zh-CN" sz="1400" b="1" dirty="0" smtClean="0"/>
                            <a:t>friendly</a:t>
                          </a:r>
                          <a:r>
                            <a:rPr lang="en-US" altLang="zh-CN" sz="1400" dirty="0" smtClean="0"/>
                            <a:t>...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412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Conclusion &amp; Future 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In this work</a:t>
            </a:r>
          </a:p>
          <a:p>
            <a:pPr lvl="1"/>
            <a:r>
              <a:rPr lang="en-US" altLang="zh-CN" sz="2000" dirty="0" smtClean="0"/>
              <a:t>We proposed a unified generative model for modeling user preferences on category, aspect and region</a:t>
            </a:r>
          </a:p>
          <a:p>
            <a:pPr lvl="1"/>
            <a:r>
              <a:rPr lang="en-US" altLang="zh-CN" sz="2000" dirty="0" smtClean="0"/>
              <a:t>We showed the effectiveness of the proposed model in several applications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 possible future direction of the project is to incorporate time factor to the model.</a:t>
            </a:r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91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0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/>
          <p:cNvSpPr txBox="1">
            <a:spLocks/>
          </p:cNvSpPr>
          <p:nvPr/>
        </p:nvSpPr>
        <p:spPr bwMode="auto">
          <a:xfrm>
            <a:off x="685799" y="1844824"/>
            <a:ext cx="412510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2400" kern="0" baseline="0" dirty="0" smtClean="0"/>
              <a:t>Location Based Services</a:t>
            </a:r>
          </a:p>
          <a:p>
            <a:pPr lvl="1"/>
            <a:r>
              <a:rPr lang="en-US" altLang="en-US" sz="2000" kern="0" baseline="0" dirty="0" smtClean="0"/>
              <a:t>Twitter:</a:t>
            </a:r>
          </a:p>
          <a:p>
            <a:pPr marL="457200" lvl="1" indent="0">
              <a:buNone/>
            </a:pPr>
            <a:r>
              <a:rPr lang="en-US" altLang="en-US" sz="2000" kern="0" baseline="0" dirty="0" smtClean="0"/>
              <a:t>	</a:t>
            </a:r>
            <a:r>
              <a:rPr lang="en-US" altLang="en-US" sz="1600" kern="0" baseline="0" dirty="0" smtClean="0"/>
              <a:t>500 million Tweets/day</a:t>
            </a:r>
          </a:p>
          <a:p>
            <a:pPr marL="457200" lvl="1" indent="0">
              <a:buNone/>
            </a:pPr>
            <a:r>
              <a:rPr lang="en-US" altLang="en-US" sz="1600" kern="0" baseline="0" dirty="0"/>
              <a:t>	</a:t>
            </a:r>
            <a:r>
              <a:rPr lang="en-US" altLang="en-US" sz="1600" kern="0" baseline="0" dirty="0" smtClean="0"/>
              <a:t>78% users on mobile</a:t>
            </a:r>
          </a:p>
          <a:p>
            <a:pPr lvl="1"/>
            <a:r>
              <a:rPr lang="en-US" altLang="en-US" sz="2000" kern="0" baseline="0" dirty="0" smtClean="0"/>
              <a:t>Foursquare:</a:t>
            </a:r>
          </a:p>
          <a:p>
            <a:pPr marL="457200" lvl="1" indent="0">
              <a:buNone/>
            </a:pPr>
            <a:r>
              <a:rPr lang="en-US" altLang="en-US" sz="2000" kern="0" baseline="0" dirty="0"/>
              <a:t>	</a:t>
            </a:r>
            <a:r>
              <a:rPr lang="en-US" altLang="en-US" sz="1600" kern="0" baseline="0" dirty="0" smtClean="0"/>
              <a:t>Over 6 billion check-ins</a:t>
            </a:r>
          </a:p>
          <a:p>
            <a:pPr lvl="1"/>
            <a:r>
              <a:rPr lang="en-US" altLang="en-US" sz="2000" kern="0" baseline="0" dirty="0" smtClean="0"/>
              <a:t>Yelp:</a:t>
            </a:r>
          </a:p>
          <a:p>
            <a:pPr marL="457200" lvl="1" indent="0">
              <a:buNone/>
            </a:pPr>
            <a:r>
              <a:rPr lang="en-US" altLang="en-US" sz="2000" kern="0" baseline="0" dirty="0"/>
              <a:t>	</a:t>
            </a:r>
            <a:r>
              <a:rPr lang="en-US" altLang="en-US" sz="1600" kern="0" baseline="0" dirty="0" smtClean="0"/>
              <a:t>138 million monthly visit 	users</a:t>
            </a:r>
          </a:p>
          <a:p>
            <a:pPr marL="457200" lvl="1" indent="0">
              <a:buNone/>
            </a:pPr>
            <a:r>
              <a:rPr lang="en-US" altLang="en-US" sz="1600" kern="0" baseline="0" dirty="0"/>
              <a:t>	</a:t>
            </a:r>
            <a:r>
              <a:rPr lang="en-US" altLang="en-US" sz="1600" kern="0" baseline="0" dirty="0" smtClean="0"/>
              <a:t>Over 61 million reviews</a:t>
            </a:r>
          </a:p>
          <a:p>
            <a:pPr marL="457200" lvl="1" indent="0">
              <a:buNone/>
            </a:pPr>
            <a:r>
              <a:rPr lang="en-US" altLang="en-US" sz="2000" kern="0" baseline="0" dirty="0"/>
              <a:t>	</a:t>
            </a:r>
            <a:endParaRPr lang="en-US" altLang="en-US" sz="1600" kern="0" baseline="0" dirty="0" smtClean="0"/>
          </a:p>
          <a:p>
            <a:pPr lvl="1"/>
            <a:endParaRPr lang="en-US" altLang="en-US" sz="2000" kern="0" baseline="0" dirty="0" smtClean="0"/>
          </a:p>
          <a:p>
            <a:pPr lvl="1"/>
            <a:endParaRPr lang="en-US" altLang="en-US" sz="2000" kern="0" baseline="0" dirty="0" smtClean="0"/>
          </a:p>
          <a:p>
            <a:endParaRPr lang="en-US" altLang="en-US" kern="0" baseline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&amp; Objectives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86" y="4150243"/>
            <a:ext cx="1527049" cy="1268386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663" y="4363855"/>
            <a:ext cx="597625" cy="59762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73" y="3337280"/>
            <a:ext cx="748306" cy="74830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09" y="3140968"/>
            <a:ext cx="638670" cy="63867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14" y="4422762"/>
            <a:ext cx="870642" cy="782476"/>
          </a:xfrm>
          <a:prstGeom prst="rect">
            <a:avLst/>
          </a:prstGeom>
        </p:spPr>
      </p:pic>
      <p:sp>
        <p:nvSpPr>
          <p:cNvPr id="48" name="燕尾形箭头 47"/>
          <p:cNvSpPr/>
          <p:nvPr/>
        </p:nvSpPr>
        <p:spPr bwMode="auto">
          <a:xfrm rot="11588494">
            <a:off x="5036781" y="4727909"/>
            <a:ext cx="596817" cy="198939"/>
          </a:xfrm>
          <a:prstGeom prst="notch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50" name="燕尾形箭头 49"/>
          <p:cNvSpPr/>
          <p:nvPr/>
        </p:nvSpPr>
        <p:spPr bwMode="auto">
          <a:xfrm rot="13786920">
            <a:off x="5412560" y="3965338"/>
            <a:ext cx="502848" cy="198938"/>
          </a:xfrm>
          <a:prstGeom prst="notch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51" name="燕尾形箭头 50"/>
          <p:cNvSpPr/>
          <p:nvPr/>
        </p:nvSpPr>
        <p:spPr bwMode="auto">
          <a:xfrm rot="18251324">
            <a:off x="6716051" y="4143770"/>
            <a:ext cx="502848" cy="198938"/>
          </a:xfrm>
          <a:prstGeom prst="notch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52" name="燕尾形箭头 51"/>
          <p:cNvSpPr/>
          <p:nvPr/>
        </p:nvSpPr>
        <p:spPr bwMode="auto">
          <a:xfrm>
            <a:off x="7271792" y="4776958"/>
            <a:ext cx="502849" cy="198939"/>
          </a:xfrm>
          <a:prstGeom prst="notch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79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685799" y="1844824"/>
            <a:ext cx="503537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2400" kern="0" baseline="0" dirty="0" smtClean="0"/>
              <a:t>Geo-tagged reviews in Yelp</a:t>
            </a:r>
            <a:endParaRPr lang="en-US" altLang="en-US" kern="0" baseline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Aims &amp; Objectives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79" y="2621332"/>
            <a:ext cx="3683921" cy="36159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178" y="2924944"/>
            <a:ext cx="3721829" cy="1358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 bwMode="auto">
          <a:xfrm>
            <a:off x="888079" y="4855488"/>
            <a:ext cx="3683921" cy="44572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0" name="圆角右箭头 9"/>
          <p:cNvSpPr/>
          <p:nvPr/>
        </p:nvSpPr>
        <p:spPr bwMode="auto">
          <a:xfrm rot="5400000" flipH="1">
            <a:off x="4915039" y="4237011"/>
            <a:ext cx="439824" cy="93396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96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043608" y="3356992"/>
            <a:ext cx="1451673" cy="553389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 flipV="1">
            <a:off x="2411760" y="2628228"/>
            <a:ext cx="2088232" cy="7287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 bwMode="auto">
          <a:xfrm>
            <a:off x="4499992" y="2628228"/>
            <a:ext cx="90116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553290" y="2347588"/>
            <a:ext cx="888385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coordinates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 flipV="1">
            <a:off x="5407732" y="2690007"/>
            <a:ext cx="388404" cy="2312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 bwMode="auto">
          <a:xfrm>
            <a:off x="5796136" y="2690007"/>
            <a:ext cx="5241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871100" y="2433527"/>
            <a:ext cx="449162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 flipV="1">
            <a:off x="6635392" y="2677368"/>
            <a:ext cx="388404" cy="2312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 bwMode="auto">
          <a:xfrm>
            <a:off x="7023796" y="2677368"/>
            <a:ext cx="5994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098760" y="2420888"/>
            <a:ext cx="524503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ating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6297393" y="3094765"/>
            <a:ext cx="2091031" cy="648779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7338926" y="3743544"/>
            <a:ext cx="519807" cy="9088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 bwMode="auto">
          <a:xfrm>
            <a:off x="7858733" y="4652426"/>
            <a:ext cx="5994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896214" y="4365104"/>
            <a:ext cx="579005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3" name="内容占位符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415654"/>
              </p:ext>
            </p:extLst>
          </p:nvPr>
        </p:nvGraphicFramePr>
        <p:xfrm>
          <a:off x="5732145" y="4829011"/>
          <a:ext cx="2251710" cy="132222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81380"/>
                <a:gridCol w="1370330"/>
              </a:tblGrid>
              <a:tr h="199051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Aspect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Sentiment</a:t>
                      </a:r>
                      <a:endParaRPr lang="zh-CN" altLang="en-US" sz="1100" dirty="0"/>
                    </a:p>
                  </a:txBody>
                  <a:tcPr/>
                </a:tc>
              </a:tr>
              <a:tr h="228003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Cleanness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Positive</a:t>
                      </a:r>
                      <a:endParaRPr lang="zh-CN" altLang="en-US" sz="1100" dirty="0"/>
                    </a:p>
                  </a:txBody>
                  <a:tcPr/>
                </a:tc>
              </a:tr>
              <a:tr h="256955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Price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Positive</a:t>
                      </a:r>
                      <a:r>
                        <a:rPr lang="en-US" altLang="zh-CN" sz="1100" baseline="0" dirty="0" smtClean="0"/>
                        <a:t> (Cheap)</a:t>
                      </a:r>
                      <a:endParaRPr lang="zh-CN" altLang="en-US" sz="1100" dirty="0"/>
                    </a:p>
                  </a:txBody>
                  <a:tcPr/>
                </a:tc>
              </a:tr>
              <a:tr h="285907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Food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Positive</a:t>
                      </a:r>
                      <a:endParaRPr lang="zh-CN" altLang="en-US" sz="11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Drink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Positive</a:t>
                      </a:r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下箭头 43"/>
          <p:cNvSpPr/>
          <p:nvPr/>
        </p:nvSpPr>
        <p:spPr bwMode="auto">
          <a:xfrm>
            <a:off x="6635392" y="4484081"/>
            <a:ext cx="178162" cy="25648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cxnSp>
        <p:nvCxnSpPr>
          <p:cNvPr id="47" name="直接连接符 46"/>
          <p:cNvCxnSpPr/>
          <p:nvPr/>
        </p:nvCxnSpPr>
        <p:spPr bwMode="auto">
          <a:xfrm>
            <a:off x="1043608" y="3212976"/>
            <a:ext cx="122413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 bwMode="auto">
          <a:xfrm flipV="1">
            <a:off x="2241806" y="2604068"/>
            <a:ext cx="1214070" cy="6089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 bwMode="auto">
          <a:xfrm>
            <a:off x="3455876" y="2604068"/>
            <a:ext cx="90116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648731" y="2344140"/>
            <a:ext cx="707245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6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799" y="1844824"/>
            <a:ext cx="763061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1800" kern="0" baseline="0" dirty="0" smtClean="0"/>
              <a:t>Build a unified model for modeling user preference on categories, aspects and regions.</a:t>
            </a:r>
          </a:p>
          <a:p>
            <a:r>
              <a:rPr lang="en-US" altLang="en-US" sz="1800" kern="0" baseline="0" dirty="0" smtClean="0"/>
              <a:t>Apply this model to several applications.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Aims &amp; Objectives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467503"/>
              </p:ext>
            </p:extLst>
          </p:nvPr>
        </p:nvGraphicFramePr>
        <p:xfrm>
          <a:off x="-113765" y="2935409"/>
          <a:ext cx="6133565" cy="3247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4</a:t>
            </a:fld>
            <a:endParaRPr lang="en-US" altLang="en-US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587138457"/>
              </p:ext>
            </p:extLst>
          </p:nvPr>
        </p:nvGraphicFramePr>
        <p:xfrm>
          <a:off x="5070764" y="3355108"/>
          <a:ext cx="3101636" cy="252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835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Literature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US" altLang="zh-CN" sz="2000" dirty="0" smtClean="0"/>
              <a:t>Geographical Topic modeling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Quan</a:t>
            </a:r>
            <a:r>
              <a:rPr lang="en-US" altLang="zh-CN" sz="2000" dirty="0"/>
              <a:t> et al. 2013, etc</a:t>
            </a:r>
            <a:r>
              <a:rPr lang="en-US" altLang="zh-CN" sz="2000" dirty="0" smtClean="0"/>
              <a:t>.)</a:t>
            </a:r>
          </a:p>
          <a:p>
            <a:pPr lvl="1"/>
            <a:r>
              <a:rPr lang="en-US" altLang="zh-CN" sz="1800" dirty="0" smtClean="0"/>
              <a:t>On </a:t>
            </a:r>
            <a:r>
              <a:rPr lang="en-US" altLang="zh-CN" sz="1800" smtClean="0"/>
              <a:t>user check-ins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Explored latent </a:t>
            </a:r>
            <a:r>
              <a:rPr lang="en-US" altLang="zh-CN" sz="1800" i="1" u="sng" dirty="0" smtClean="0"/>
              <a:t>regions</a:t>
            </a:r>
            <a:r>
              <a:rPr lang="en-US" altLang="zh-CN" sz="1800" dirty="0" smtClean="0"/>
              <a:t> for POIs</a:t>
            </a:r>
          </a:p>
          <a:p>
            <a:r>
              <a:rPr lang="en-US" altLang="zh-CN" sz="2000" dirty="0" smtClean="0"/>
              <a:t>Sentiment Analysis (Jo and Oh 2011,etc.) </a:t>
            </a:r>
          </a:p>
          <a:p>
            <a:pPr lvl="1"/>
            <a:r>
              <a:rPr lang="en-US" altLang="zh-CN" sz="1800" dirty="0" smtClean="0"/>
              <a:t>On product reviews</a:t>
            </a:r>
          </a:p>
          <a:p>
            <a:pPr lvl="1"/>
            <a:r>
              <a:rPr lang="en-US" altLang="zh-CN" sz="1800" dirty="0" smtClean="0"/>
              <a:t>Explored </a:t>
            </a:r>
            <a:r>
              <a:rPr lang="en-US" altLang="zh-CN" sz="1800" i="1" u="sng" dirty="0" smtClean="0"/>
              <a:t>aspects</a:t>
            </a:r>
            <a:r>
              <a:rPr lang="en-US" altLang="zh-CN" sz="1800" dirty="0" smtClean="0"/>
              <a:t> and </a:t>
            </a:r>
            <a:r>
              <a:rPr lang="en-US" altLang="zh-CN" sz="1800" i="1" u="sng" dirty="0" smtClean="0"/>
              <a:t>sentiments</a:t>
            </a:r>
            <a:r>
              <a:rPr lang="en-US" altLang="zh-CN" sz="1800" dirty="0" smtClean="0"/>
              <a:t> for products</a:t>
            </a:r>
          </a:p>
          <a:p>
            <a:r>
              <a:rPr lang="en-US" altLang="zh-CN" sz="2000" dirty="0" smtClean="0"/>
              <a:t>POI recommendation (Zhang et al. 2014, etc.)</a:t>
            </a:r>
          </a:p>
          <a:p>
            <a:pPr lvl="1"/>
            <a:r>
              <a:rPr lang="en-US" altLang="zh-CN" sz="1800" dirty="0" smtClean="0"/>
              <a:t>Most of the proposals do not consider aspect and sentiment</a:t>
            </a:r>
          </a:p>
          <a:p>
            <a:pPr lvl="1"/>
            <a:r>
              <a:rPr lang="en-US" altLang="zh-CN" sz="1800" dirty="0" smtClean="0"/>
              <a:t>Zhang et al. used explicit extracted aspects and sentiments but no geographical information is considered.</a:t>
            </a:r>
          </a:p>
          <a:p>
            <a:r>
              <a:rPr lang="en-US" altLang="zh-CN" sz="2000" b="1" i="1" dirty="0" smtClean="0"/>
              <a:t>None</a:t>
            </a:r>
            <a:r>
              <a:rPr lang="en-US" altLang="zh-CN" sz="2000" dirty="0" smtClean="0"/>
              <a:t> of these proposals consider region, aspect, sentiment and category in a unified model.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45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Intuitions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800" dirty="0" smtClean="0"/>
              <a:t>A user chooses to visit a </a:t>
            </a:r>
            <a:r>
              <a:rPr lang="en-US" altLang="zh-CN" sz="1800" i="1" dirty="0" smtClean="0"/>
              <a:t>region</a:t>
            </a:r>
            <a:r>
              <a:rPr lang="en-US" altLang="zh-CN" sz="1800" dirty="0" smtClean="0"/>
              <a:t> because 1) it is close to her activity area; 2) its function satisfies her interests (e.g., shopping street).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800" dirty="0" smtClean="0"/>
              <a:t>A user concerns about some </a:t>
            </a:r>
            <a:r>
              <a:rPr lang="en-US" altLang="zh-CN" sz="1800" i="1" dirty="0" smtClean="0"/>
              <a:t>aspects</a:t>
            </a:r>
            <a:r>
              <a:rPr lang="en-US" altLang="zh-CN" sz="1800" dirty="0" smtClean="0"/>
              <a:t> of POIs in some specific </a:t>
            </a:r>
            <a:r>
              <a:rPr lang="en-US" altLang="zh-CN" sz="1800" i="1" dirty="0" smtClean="0"/>
              <a:t>category</a:t>
            </a:r>
            <a:r>
              <a:rPr lang="en-US" altLang="zh-CN" sz="1800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800" dirty="0" smtClean="0"/>
              <a:t>Given a region and a category, users choose to visit </a:t>
            </a:r>
            <a:r>
              <a:rPr lang="en-US" altLang="zh-CN" sz="1800" i="1" dirty="0" smtClean="0"/>
              <a:t>POIs</a:t>
            </a:r>
            <a:r>
              <a:rPr lang="en-US" altLang="zh-CN" sz="1800" dirty="0" smtClean="0"/>
              <a:t> that not far from the region and belong to the given category.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800" dirty="0" smtClean="0"/>
              <a:t>In a review, users write words about aspects and sentiments, as well as words about the geographical location (e.g., </a:t>
            </a:r>
            <a:r>
              <a:rPr lang="en-US" altLang="zh-CN" sz="1800" dirty="0" err="1" smtClean="0"/>
              <a:t>Sentosa</a:t>
            </a:r>
            <a:r>
              <a:rPr lang="en-US" altLang="zh-CN" sz="1800" dirty="0" smtClean="0"/>
              <a:t>, Changi, etc.).</a:t>
            </a:r>
          </a:p>
          <a:p>
            <a:pPr marL="971550" lvl="1" indent="-514350">
              <a:buFont typeface="+mj-lt"/>
              <a:buAutoNum type="arabicPeriod"/>
            </a:pPr>
            <a:endParaRPr lang="zh-CN" altLang="en-US" sz="1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3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Description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7774632" cy="4114800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A Bayesian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: user preference on regions</a:t>
                </a:r>
                <a:r>
                  <a:rPr lang="en-US" altLang="zh-CN" sz="2000" dirty="0" smtClean="0"/>
                  <a:t>. </a:t>
                </a:r>
                <a:r>
                  <a:rPr lang="en-US" altLang="zh-CN" sz="1800" dirty="0" smtClean="0"/>
                  <a:t>(</a:t>
                </a:r>
                <a:r>
                  <a:rPr lang="en-US" altLang="zh-CN" sz="1800" i="1" dirty="0" smtClean="0"/>
                  <a:t>Intuition 1</a:t>
                </a:r>
                <a:r>
                  <a:rPr lang="en-US" altLang="zh-CN" sz="1800" dirty="0" smtClean="0"/>
                  <a:t>)</a:t>
                </a:r>
                <a:endParaRPr lang="en-US" altLang="zh-CN" sz="1800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: user preference on aspects. </a:t>
                </a:r>
                <a:r>
                  <a:rPr lang="en-US" altLang="zh-CN" sz="1800" dirty="0" smtClean="0"/>
                  <a:t>(</a:t>
                </a:r>
                <a:r>
                  <a:rPr lang="en-US" altLang="zh-CN" sz="1800" i="1" dirty="0" smtClean="0"/>
                  <a:t>Intuition 2</a:t>
                </a:r>
                <a:r>
                  <a:rPr lang="en-US" altLang="zh-CN" sz="18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: probability of choosing a POI given the region and category</a:t>
                </a:r>
                <a:r>
                  <a:rPr lang="en-US" altLang="zh-CN" sz="2000" dirty="0"/>
                  <a:t>. 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/>
                  <a:t>Intuition </a:t>
                </a:r>
                <a:r>
                  <a:rPr lang="en-US" altLang="zh-CN" sz="1800" i="1" dirty="0" smtClean="0"/>
                  <a:t>3</a:t>
                </a:r>
                <a:r>
                  <a:rPr lang="en-US" altLang="zh-CN" sz="18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)∝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1600" b="0" i="1" smtClean="0">
                        <a:latin typeface="Cambria Math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600" b="0" i="1" smtClean="0">
                        <a:latin typeface="Cambria Math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:</a:t>
                </a:r>
                <a:r>
                  <a:rPr lang="en-US" altLang="zh-CN" sz="2000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000" dirty="0" smtClean="0"/>
                  <a:t>probability of having positive, negative or neutral sentiment on an aspect of a POI.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: probability of writing a word on the review given aspect, sentiment and region. 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/>
                  <a:t>Intuition </a:t>
                </a:r>
                <a:r>
                  <a:rPr lang="en-US" altLang="zh-CN" sz="1800" i="1" dirty="0" smtClean="0"/>
                  <a:t>4</a:t>
                </a:r>
                <a:r>
                  <a:rPr lang="en-US" altLang="zh-CN" sz="18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 smtClean="0"/>
              </a:p>
              <a:p>
                <a:pPr lvl="1"/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774632" cy="4114800"/>
              </a:xfrm>
              <a:blipFill rotWithShape="1">
                <a:blip r:embed="rId2"/>
                <a:stretch>
                  <a:fillRect l="-863" t="-1185" r="-1882" b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7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Description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4678288" cy="4114800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A Bayesian Model</a:t>
                </a:r>
              </a:p>
              <a:p>
                <a:pPr lvl="1"/>
                <a:r>
                  <a:rPr lang="en-US" altLang="zh-CN" sz="2000" dirty="0" smtClean="0"/>
                  <a:t>For each review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written by a user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2000" dirty="0" smtClean="0"/>
                  <a:t>:</a:t>
                </a:r>
              </a:p>
              <a:p>
                <a:pPr lvl="2"/>
                <a:r>
                  <a:rPr lang="en-US" altLang="zh-CN" sz="1600" dirty="0" smtClean="0"/>
                  <a:t>Draw region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 smtClean="0"/>
              </a:p>
              <a:p>
                <a:pPr lvl="2"/>
                <a:r>
                  <a:rPr lang="en-US" altLang="zh-CN" sz="1600" dirty="0" smtClean="0"/>
                  <a:t>Draw category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 smtClean="0"/>
              </a:p>
              <a:p>
                <a:pPr lvl="2"/>
                <a:r>
                  <a:rPr lang="en-US" altLang="zh-CN" sz="1600" dirty="0" smtClean="0"/>
                  <a:t>Draw POI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altLang="zh-CN" sz="1600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 smtClean="0"/>
              </a:p>
              <a:p>
                <a:pPr lvl="2"/>
                <a:r>
                  <a:rPr lang="en-US" altLang="zh-CN" sz="1600" dirty="0" smtClean="0"/>
                  <a:t>For each sentence in the review</a:t>
                </a:r>
              </a:p>
              <a:p>
                <a:pPr lvl="3"/>
                <a:r>
                  <a:rPr lang="en-US" altLang="zh-CN" sz="1400" dirty="0" smtClean="0"/>
                  <a:t>Draw aspect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 smtClean="0"/>
              </a:p>
              <a:p>
                <a:pPr lvl="3"/>
                <a:r>
                  <a:rPr lang="en-US" altLang="zh-CN" sz="1400" dirty="0" smtClean="0"/>
                  <a:t>Draw sentiment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 smtClean="0"/>
              </a:p>
              <a:p>
                <a:pPr lvl="3"/>
                <a:r>
                  <a:rPr lang="en-US" altLang="zh-CN" sz="1400" dirty="0" smtClean="0"/>
                  <a:t>For each word position in the sentence</a:t>
                </a:r>
              </a:p>
              <a:p>
                <a:pPr lvl="4"/>
                <a:r>
                  <a:rPr lang="en-US" altLang="zh-CN" sz="1400" dirty="0" smtClean="0"/>
                  <a:t>Draw word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4678288" cy="4114800"/>
              </a:xfrm>
              <a:blipFill rotWithShape="1">
                <a:blip r:embed="rId2"/>
                <a:stretch>
                  <a:fillRect l="-1434" t="-1185" r="-4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EDB4-4A3C-47B5-AB27-C880307B09D6}" type="datetime3">
              <a:rPr lang="en-US" altLang="en-US" smtClean="0"/>
              <a:t>15 September 2014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DCC2-07D0-4CC5-B9B4-1F63AF4DA814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780928"/>
            <a:ext cx="3534141" cy="294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UPowerpointTemplate_Aug2010">
  <a:themeElements>
    <a:clrScheme name="NTU Corp Colors (Deep Red)">
      <a:dk1>
        <a:srgbClr val="262626"/>
      </a:dk1>
      <a:lt1>
        <a:sysClr val="window" lastClr="FFFFFF"/>
      </a:lt1>
      <a:dk2>
        <a:srgbClr val="1F497D"/>
      </a:dk2>
      <a:lt2>
        <a:srgbClr val="C7C7C7"/>
      </a:lt2>
      <a:accent1>
        <a:srgbClr val="C60C30"/>
      </a:accent1>
      <a:accent2>
        <a:srgbClr val="003478"/>
      </a:accent2>
      <a:accent3>
        <a:srgbClr val="C49000"/>
      </a:accent3>
      <a:accent4>
        <a:srgbClr val="7A071E"/>
      </a:accent4>
      <a:accent5>
        <a:srgbClr val="0055C4"/>
      </a:accent5>
      <a:accent6>
        <a:srgbClr val="786C00"/>
      </a:accent6>
      <a:hlink>
        <a:srgbClr val="FFFF00"/>
      </a:hlink>
      <a:folHlink>
        <a:srgbClr val="002060"/>
      </a:folHlink>
    </a:clrScheme>
    <a:fontScheme name="Blank Presentation">
      <a:majorFont>
        <a:latin typeface="Helvetica Neue"/>
        <a:ea typeface="ＭＳ Ｐゴシック"/>
        <a:cs typeface=""/>
      </a:majorFont>
      <a:minorFont>
        <a:latin typeface="Helvetica Neue Ligh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ACAA0B73F149448271D63BB03AD730" ma:contentTypeVersion="5" ma:contentTypeDescription="Create a new document." ma:contentTypeScope="" ma:versionID="2f48f3dd77db2ec31ffb289a7662dbf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f0d331ebd68627ead16f146830ec63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05F991-7066-4050-83DD-DF53FF83FA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BD466D-5850-4421-85F2-C745A17F05EB}">
  <ds:schemaRefs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A752B8-9EFB-4970-AF6F-E557EBC68E53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926E6130-B4AE-49E4-96DD-C34A3A9C12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NTUPowerpointTemplate_Aug2010</Template>
  <TotalTime>1040</TotalTime>
  <Words>1077</Words>
  <Application>Microsoft Office PowerPoint</Application>
  <PresentationFormat>全屏显示(4:3)</PresentationFormat>
  <Paragraphs>369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Helvetica Neue</vt:lpstr>
      <vt:lpstr>Helvetica Neue Light</vt:lpstr>
      <vt:lpstr>ＭＳ Ｐゴシック</vt:lpstr>
      <vt:lpstr>Arial</vt:lpstr>
      <vt:lpstr>Cambria Math</vt:lpstr>
      <vt:lpstr>Verdana</vt:lpstr>
      <vt:lpstr>Wingdings</vt:lpstr>
      <vt:lpstr>NTUPowerpointTemplate_Aug2010</vt:lpstr>
      <vt:lpstr>A Unified Model for User Preference Analysis in Geo-tagged Reviews</vt:lpstr>
      <vt:lpstr>Outline</vt:lpstr>
      <vt:lpstr>Aims &amp; Objectives</vt:lpstr>
      <vt:lpstr>Aims &amp; Objectives</vt:lpstr>
      <vt:lpstr>Aims &amp; Objectives</vt:lpstr>
      <vt:lpstr>Literature Review</vt:lpstr>
      <vt:lpstr>Model Description</vt:lpstr>
      <vt:lpstr>Model Description</vt:lpstr>
      <vt:lpstr>Model Description</vt:lpstr>
      <vt:lpstr>Model Description</vt:lpstr>
      <vt:lpstr>Applications</vt:lpstr>
      <vt:lpstr>Applications</vt:lpstr>
      <vt:lpstr>Applications</vt:lpstr>
      <vt:lpstr>Applications</vt:lpstr>
      <vt:lpstr>Applications</vt:lpstr>
      <vt:lpstr>Applications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Conclusion &amp; Future Plan</vt:lpstr>
      <vt:lpstr>PowerPoint 演示文稿</vt:lpstr>
    </vt:vector>
  </TitlesOfParts>
  <Company>NANYANG TECHNOLOGICAL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(Verdana font size 28, bold)</dc:title>
  <dc:creator>marni</dc:creator>
  <cp:lastModifiedBy>Kaiqi Zhao</cp:lastModifiedBy>
  <cp:revision>136</cp:revision>
  <dcterms:created xsi:type="dcterms:W3CDTF">2011-09-18T23:58:31Z</dcterms:created>
  <dcterms:modified xsi:type="dcterms:W3CDTF">2014-09-15T05:06:04Z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0x0101005FACAA0B73F149448271D63BB03AD730</vt:lpwstr>
  </property>
</Properties>
</file>