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256" r:id="rId2"/>
    <p:sldId id="284" r:id="rId3"/>
    <p:sldId id="290" r:id="rId4"/>
    <p:sldId id="257" r:id="rId5"/>
    <p:sldId id="258" r:id="rId6"/>
    <p:sldId id="259" r:id="rId7"/>
    <p:sldId id="286" r:id="rId8"/>
    <p:sldId id="287" r:id="rId9"/>
    <p:sldId id="288" r:id="rId10"/>
    <p:sldId id="289" r:id="rId11"/>
    <p:sldId id="298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83" r:id="rId28"/>
    <p:sldId id="267" r:id="rId29"/>
    <p:sldId id="268" r:id="rId30"/>
    <p:sldId id="269" r:id="rId31"/>
    <p:sldId id="276" r:id="rId32"/>
    <p:sldId id="270" r:id="rId33"/>
    <p:sldId id="275" r:id="rId34"/>
    <p:sldId id="271" r:id="rId35"/>
    <p:sldId id="272" r:id="rId36"/>
    <p:sldId id="273" r:id="rId37"/>
    <p:sldId id="274" r:id="rId38"/>
    <p:sldId id="277" r:id="rId39"/>
    <p:sldId id="278" r:id="rId40"/>
    <p:sldId id="279" r:id="rId41"/>
    <p:sldId id="285" r:id="rId42"/>
    <p:sldId id="300" r:id="rId43"/>
    <p:sldId id="281" r:id="rId44"/>
    <p:sldId id="282" r:id="rId45"/>
  </p:sldIdLst>
  <p:sldSz cx="12192000" cy="6858000"/>
  <p:notesSz cx="6858000" cy="9144000"/>
  <p:defaultTextStyle>
    <a:lvl1pPr>
      <a:defRPr>
        <a:latin typeface="Verdana"/>
        <a:ea typeface="Verdana"/>
        <a:cs typeface="Verdana"/>
        <a:sym typeface="Verdana"/>
      </a:defRPr>
    </a:lvl1pPr>
    <a:lvl2pPr indent="457200">
      <a:defRPr>
        <a:latin typeface="Verdana"/>
        <a:ea typeface="Verdana"/>
        <a:cs typeface="Verdana"/>
        <a:sym typeface="Verdana"/>
      </a:defRPr>
    </a:lvl2pPr>
    <a:lvl3pPr indent="914400">
      <a:defRPr>
        <a:latin typeface="Verdana"/>
        <a:ea typeface="Verdana"/>
        <a:cs typeface="Verdana"/>
        <a:sym typeface="Verdana"/>
      </a:defRPr>
    </a:lvl3pPr>
    <a:lvl4pPr indent="1371600">
      <a:defRPr>
        <a:latin typeface="Verdana"/>
        <a:ea typeface="Verdana"/>
        <a:cs typeface="Verdana"/>
        <a:sym typeface="Verdana"/>
      </a:defRPr>
    </a:lvl4pPr>
    <a:lvl5pPr indent="1828800">
      <a:defRPr>
        <a:latin typeface="Verdana"/>
        <a:ea typeface="Verdana"/>
        <a:cs typeface="Verdana"/>
        <a:sym typeface="Verdana"/>
      </a:defRPr>
    </a:lvl5pPr>
    <a:lvl6pPr indent="2286000">
      <a:defRPr>
        <a:latin typeface="Verdana"/>
        <a:ea typeface="Verdana"/>
        <a:cs typeface="Verdana"/>
        <a:sym typeface="Verdana"/>
      </a:defRPr>
    </a:lvl6pPr>
    <a:lvl7pPr indent="2743200">
      <a:defRPr>
        <a:latin typeface="Verdana"/>
        <a:ea typeface="Verdana"/>
        <a:cs typeface="Verdana"/>
        <a:sym typeface="Verdana"/>
      </a:defRPr>
    </a:lvl7pPr>
    <a:lvl8pPr indent="3200400">
      <a:defRPr>
        <a:latin typeface="Verdana"/>
        <a:ea typeface="Verdana"/>
        <a:cs typeface="Verdana"/>
        <a:sym typeface="Verdana"/>
      </a:defRPr>
    </a:lvl8pPr>
    <a:lvl9pPr indent="3657600">
      <a:defRPr>
        <a:latin typeface="Verdana"/>
        <a:ea typeface="Verdana"/>
        <a:cs typeface="Verdana"/>
        <a:sym typeface="Verdana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n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lastRow>
    <a:firstRow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Col>
    <a:lastRow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lastRow>
    <a:firstRow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14" autoAdjust="0"/>
  </p:normalViewPr>
  <p:slideViewPr>
    <p:cSldViewPr snapToGrid="0">
      <p:cViewPr>
        <p:scale>
          <a:sx n="60" d="100"/>
          <a:sy n="60" d="100"/>
        </p:scale>
        <p:origin x="-864" y="-10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roundedCorners val="0"/>
  <c:style val="2"/>
  <c:chart>
    <c:title>
      <c:tx>
        <c:rich>
          <a:bodyPr rot="0"/>
          <a:lstStyle/>
          <a:p>
            <a:pPr lvl="0"/>
            <a:endParaRPr lang="zh-CN" altLang="en-US"/>
          </a:p>
        </c:rich>
      </c:tx>
      <c:overlay val="1"/>
    </c:title>
    <c:autoTitleDeleted val="0"/>
    <c:plotArea>
      <c:layout>
        <c:manualLayout>
          <c:layoutTarget val="inner"/>
          <c:xMode val="edge"/>
          <c:yMode val="edge"/>
          <c:x val="8.6272474216527145E-2"/>
          <c:y val="3.8447709016837646E-2"/>
          <c:w val="0.74671900000000002"/>
          <c:h val="0.85380900000000004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compiler</c:v>
                </c:pt>
              </c:strCache>
            </c:strRef>
          </c:tx>
          <c:spPr>
            <a:ln w="19050" cap="flat">
              <a:solidFill>
                <a:srgbClr val="5B9BD5"/>
              </a:solidFill>
              <a:prstDash val="solid"/>
              <a:miter lim="800000"/>
            </a:ln>
            <a:effectLst/>
          </c:spPr>
          <c:marker>
            <c:symbol val="diamond"/>
            <c:size val="6"/>
            <c:spPr>
              <a:solidFill>
                <a:srgbClr val="5B9BD5"/>
              </a:solidFill>
              <a:ln w="6350" cap="flat">
                <a:solidFill>
                  <a:srgbClr val="5B9BD5"/>
                </a:solidFill>
                <a:prstDash val="solid"/>
                <a:miter lim="800000"/>
              </a:ln>
              <a:effectLst/>
            </c:spPr>
          </c:marker>
          <c:xVal>
            <c:numRef>
              <c:f>Sheet1!$B$2:$K$2</c:f>
              <c:numCache>
                <c:formatCode>General</c:formatCode>
                <c:ptCount val="10"/>
                <c:pt idx="0">
                  <c:v>0</c:v>
                </c:pt>
                <c:pt idx="1">
                  <c:v>219</c:v>
                </c:pt>
                <c:pt idx="2">
                  <c:v>527</c:v>
                </c:pt>
                <c:pt idx="3">
                  <c:v>1653</c:v>
                </c:pt>
                <c:pt idx="4">
                  <c:v>3533</c:v>
                </c:pt>
                <c:pt idx="5">
                  <c:v>6265</c:v>
                </c:pt>
                <c:pt idx="6">
                  <c:v>9222</c:v>
                </c:pt>
                <c:pt idx="7">
                  <c:v>12820</c:v>
                </c:pt>
                <c:pt idx="8">
                  <c:v>21249</c:v>
                </c:pt>
                <c:pt idx="9">
                  <c:v>33707</c:v>
                </c:pt>
              </c:numCache>
            </c:numRef>
          </c:xVal>
          <c:yVal>
            <c:numRef>
              <c:f>Sheet1!$B$3:$K$3</c:f>
              <c:numCache>
                <c:formatCode>General</c:formatCode>
                <c:ptCount val="10"/>
                <c:pt idx="0">
                  <c:v>72206</c:v>
                </c:pt>
                <c:pt idx="1">
                  <c:v>47938</c:v>
                </c:pt>
                <c:pt idx="2">
                  <c:v>43811</c:v>
                </c:pt>
                <c:pt idx="3">
                  <c:v>42449</c:v>
                </c:pt>
                <c:pt idx="4">
                  <c:v>41210</c:v>
                </c:pt>
                <c:pt idx="5">
                  <c:v>40457</c:v>
                </c:pt>
                <c:pt idx="6">
                  <c:v>40137</c:v>
                </c:pt>
                <c:pt idx="7">
                  <c:v>39830</c:v>
                </c:pt>
                <c:pt idx="8">
                  <c:v>39248</c:v>
                </c:pt>
                <c:pt idx="9">
                  <c:v>38998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library</c:v>
                </c:pt>
              </c:strCache>
            </c:strRef>
          </c:tx>
          <c:spPr>
            <a:ln w="19050" cap="flat">
              <a:solidFill>
                <a:srgbClr val="ED7D31"/>
              </a:solidFill>
              <a:prstDash val="solid"/>
              <a:miter lim="800000"/>
            </a:ln>
            <a:effectLst/>
          </c:spPr>
          <c:marker>
            <c:symbol val="square"/>
            <c:size val="6"/>
            <c:spPr>
              <a:solidFill>
                <a:srgbClr val="ED7D31"/>
              </a:solidFill>
              <a:ln w="6350" cap="flat">
                <a:solidFill>
                  <a:srgbClr val="ED7D31"/>
                </a:solidFill>
                <a:prstDash val="solid"/>
                <a:miter lim="800000"/>
              </a:ln>
              <a:effectLst/>
            </c:spPr>
          </c:marker>
          <c:xVal>
            <c:numRef>
              <c:f>Sheet1!$B$4:$K$4</c:f>
              <c:numCache>
                <c:formatCode>General</c:formatCode>
                <c:ptCount val="10"/>
                <c:pt idx="0">
                  <c:v>0</c:v>
                </c:pt>
                <c:pt idx="1">
                  <c:v>219</c:v>
                </c:pt>
                <c:pt idx="2">
                  <c:v>527</c:v>
                </c:pt>
                <c:pt idx="3">
                  <c:v>1653</c:v>
                </c:pt>
                <c:pt idx="4">
                  <c:v>3533</c:v>
                </c:pt>
                <c:pt idx="5">
                  <c:v>6265</c:v>
                </c:pt>
                <c:pt idx="6">
                  <c:v>9222</c:v>
                </c:pt>
                <c:pt idx="7">
                  <c:v>12820</c:v>
                </c:pt>
                <c:pt idx="8">
                  <c:v>21249</c:v>
                </c:pt>
                <c:pt idx="9">
                  <c:v>33707</c:v>
                </c:pt>
              </c:numCache>
            </c:numRef>
          </c:xVal>
          <c:yVal>
            <c:numRef>
              <c:f>Sheet1!$B$5:$K$5</c:f>
              <c:numCache>
                <c:formatCode>General</c:formatCode>
                <c:ptCount val="10"/>
                <c:pt idx="0">
                  <c:v>35750</c:v>
                </c:pt>
                <c:pt idx="1">
                  <c:v>28027</c:v>
                </c:pt>
                <c:pt idx="2">
                  <c:v>27632</c:v>
                </c:pt>
                <c:pt idx="3">
                  <c:v>27484</c:v>
                </c:pt>
                <c:pt idx="4">
                  <c:v>27383</c:v>
                </c:pt>
                <c:pt idx="5">
                  <c:v>27368</c:v>
                </c:pt>
                <c:pt idx="6">
                  <c:v>27361</c:v>
                </c:pt>
                <c:pt idx="7">
                  <c:v>27357</c:v>
                </c:pt>
                <c:pt idx="8">
                  <c:v>27351</c:v>
                </c:pt>
                <c:pt idx="9">
                  <c:v>27346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reflect</c:v>
                </c:pt>
              </c:strCache>
            </c:strRef>
          </c:tx>
          <c:spPr>
            <a:ln w="19050" cap="flat">
              <a:solidFill>
                <a:srgbClr val="A5A5A5"/>
              </a:solidFill>
              <a:prstDash val="solid"/>
              <a:miter lim="800000"/>
            </a:ln>
            <a:effectLst/>
          </c:spPr>
          <c:marker>
            <c:symbol val="triangle"/>
            <c:size val="6"/>
            <c:spPr>
              <a:solidFill>
                <a:srgbClr val="A5A5A5"/>
              </a:solidFill>
              <a:ln w="6350" cap="flat">
                <a:solidFill>
                  <a:srgbClr val="A5A5A5"/>
                </a:solidFill>
                <a:prstDash val="solid"/>
                <a:miter lim="800000"/>
              </a:ln>
              <a:effectLst/>
            </c:spPr>
          </c:marker>
          <c:xVal>
            <c:numRef>
              <c:f>Sheet1!$B$6:$K$6</c:f>
              <c:numCache>
                <c:formatCode>General</c:formatCode>
                <c:ptCount val="10"/>
                <c:pt idx="0">
                  <c:v>0</c:v>
                </c:pt>
                <c:pt idx="1">
                  <c:v>219</c:v>
                </c:pt>
                <c:pt idx="2">
                  <c:v>527</c:v>
                </c:pt>
                <c:pt idx="3">
                  <c:v>1653</c:v>
                </c:pt>
                <c:pt idx="4">
                  <c:v>3533</c:v>
                </c:pt>
                <c:pt idx="5">
                  <c:v>6265</c:v>
                </c:pt>
                <c:pt idx="6">
                  <c:v>9222</c:v>
                </c:pt>
                <c:pt idx="7">
                  <c:v>12820</c:v>
                </c:pt>
                <c:pt idx="8">
                  <c:v>21249</c:v>
                </c:pt>
                <c:pt idx="9">
                  <c:v>33707</c:v>
                </c:pt>
              </c:numCache>
            </c:numRef>
          </c:xVal>
          <c:yVal>
            <c:numRef>
              <c:f>Sheet1!$B$7:$K$7</c:f>
              <c:numCache>
                <c:formatCode>General</c:formatCode>
                <c:ptCount val="10"/>
                <c:pt idx="0">
                  <c:v>31039</c:v>
                </c:pt>
                <c:pt idx="1">
                  <c:v>16919</c:v>
                </c:pt>
                <c:pt idx="2">
                  <c:v>15860</c:v>
                </c:pt>
                <c:pt idx="3">
                  <c:v>15389</c:v>
                </c:pt>
                <c:pt idx="4">
                  <c:v>14959</c:v>
                </c:pt>
                <c:pt idx="5">
                  <c:v>14693</c:v>
                </c:pt>
                <c:pt idx="6">
                  <c:v>14548</c:v>
                </c:pt>
                <c:pt idx="7">
                  <c:v>14423</c:v>
                </c:pt>
                <c:pt idx="8">
                  <c:v>14365</c:v>
                </c:pt>
                <c:pt idx="9">
                  <c:v>14325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total</c:v>
                </c:pt>
              </c:strCache>
            </c:strRef>
          </c:tx>
          <c:spPr>
            <a:ln w="19050" cap="flat">
              <a:solidFill>
                <a:srgbClr val="FFC000"/>
              </a:solidFill>
              <a:prstDash val="solid"/>
              <a:miter lim="800000"/>
            </a:ln>
            <a:effectLst/>
          </c:spPr>
          <c:marker>
            <c:symbol val="x"/>
            <c:size val="7"/>
            <c:spPr>
              <a:solidFill>
                <a:srgbClr val="FFC000"/>
              </a:solidFill>
              <a:ln w="6350" cap="flat">
                <a:solidFill>
                  <a:srgbClr val="FFC000"/>
                </a:solidFill>
                <a:prstDash val="solid"/>
                <a:miter lim="800000"/>
              </a:ln>
              <a:effectLst/>
            </c:spPr>
          </c:marker>
          <c:xVal>
            <c:numRef>
              <c:f>Sheet1!$B$8:$K$8</c:f>
              <c:numCache>
                <c:formatCode>General</c:formatCode>
                <c:ptCount val="10"/>
                <c:pt idx="0">
                  <c:v>0</c:v>
                </c:pt>
                <c:pt idx="1">
                  <c:v>219</c:v>
                </c:pt>
                <c:pt idx="2">
                  <c:v>527</c:v>
                </c:pt>
                <c:pt idx="3">
                  <c:v>1653</c:v>
                </c:pt>
                <c:pt idx="4">
                  <c:v>3533</c:v>
                </c:pt>
                <c:pt idx="5">
                  <c:v>6265</c:v>
                </c:pt>
                <c:pt idx="6">
                  <c:v>9222</c:v>
                </c:pt>
                <c:pt idx="7">
                  <c:v>12820</c:v>
                </c:pt>
                <c:pt idx="8">
                  <c:v>21249</c:v>
                </c:pt>
                <c:pt idx="9">
                  <c:v>33707</c:v>
                </c:pt>
              </c:numCache>
            </c:numRef>
          </c:xVal>
          <c:yVal>
            <c:numRef>
              <c:f>Sheet1!$B$9:$K$9</c:f>
              <c:numCache>
                <c:formatCode>General</c:formatCode>
                <c:ptCount val="10"/>
                <c:pt idx="0">
                  <c:v>138995</c:v>
                </c:pt>
                <c:pt idx="1">
                  <c:v>92884</c:v>
                </c:pt>
                <c:pt idx="2">
                  <c:v>87303</c:v>
                </c:pt>
                <c:pt idx="3">
                  <c:v>85322</c:v>
                </c:pt>
                <c:pt idx="4">
                  <c:v>83552</c:v>
                </c:pt>
                <c:pt idx="5">
                  <c:v>82518</c:v>
                </c:pt>
                <c:pt idx="6">
                  <c:v>82046</c:v>
                </c:pt>
                <c:pt idx="7">
                  <c:v>81610</c:v>
                </c:pt>
                <c:pt idx="8">
                  <c:v>80964</c:v>
                </c:pt>
                <c:pt idx="9">
                  <c:v>80669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114048"/>
        <c:axId val="42128896"/>
      </c:scatterChart>
      <c:valAx>
        <c:axId val="42114048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 lvl="0">
                  <a:defRPr sz="1600" b="1" i="0" u="none" strike="noStrike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r>
                  <a:rPr lang="en-US" sz="1600" b="1" i="0" u="none" strike="noStrike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code lines in testing programs</a:t>
                </a:r>
              </a:p>
            </c:rich>
          </c:tx>
          <c:overlay val="1"/>
        </c:title>
        <c:numFmt formatCode="0" sourceLinked="0"/>
        <c:majorTickMark val="none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sz="1000" b="0" i="0" u="none" strike="noStrike">
                <a:solidFill>
                  <a:srgbClr val="000000"/>
                </a:solidFill>
                <a:effectLst/>
                <a:latin typeface="Verdana"/>
              </a:defRPr>
            </a:pPr>
            <a:endParaRPr lang="zh-CN"/>
          </a:p>
        </c:txPr>
        <c:crossAx val="42128896"/>
        <c:crosses val="autoZero"/>
        <c:crossBetween val="between"/>
        <c:majorUnit val="10000"/>
        <c:minorUnit val="5000"/>
      </c:valAx>
      <c:valAx>
        <c:axId val="42128896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FFFFFF"/>
              </a:solidFill>
              <a:prstDash val="solid"/>
              <a:miter lim="800000"/>
            </a:ln>
          </c:spPr>
        </c:majorGridlines>
        <c:title>
          <c:tx>
            <c:rich>
              <a:bodyPr rot="-5400000"/>
              <a:lstStyle/>
              <a:p>
                <a:pPr lvl="0">
                  <a:defRPr sz="1600" b="1" i="0" u="none" strike="noStrike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Arial Unicode MS" panose="020B0604020202020204" pitchFamily="34" charset="-122"/>
                    <a:cs typeface="Times New Roman" panose="02020603050405020304" pitchFamily="18" charset="0"/>
                  </a:defRPr>
                </a:pPr>
                <a:r>
                  <a:rPr lang="en-US" sz="1600" b="1" i="0" u="none" strike="noStrike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Arial Unicode MS" panose="020B0604020202020204" pitchFamily="34" charset="-122"/>
                    <a:cs typeface="Times New Roman" panose="02020603050405020304" pitchFamily="18" charset="0"/>
                  </a:rPr>
                  <a:t>number of dead lines</a:t>
                </a:r>
              </a:p>
            </c:rich>
          </c:tx>
          <c:overlay val="1"/>
        </c:title>
        <c:numFmt formatCode="0" sourceLinked="0"/>
        <c:majorTickMark val="none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sz="1000" b="0" i="0" u="none" strike="noStrike">
                <a:solidFill>
                  <a:srgbClr val="000000"/>
                </a:solidFill>
                <a:effectLst/>
                <a:latin typeface="Verdana"/>
              </a:defRPr>
            </a:pPr>
            <a:endParaRPr lang="zh-CN"/>
          </a:p>
        </c:txPr>
        <c:crossAx val="42114048"/>
        <c:crosses val="autoZero"/>
        <c:crossBetween val="between"/>
        <c:majorUnit val="35000"/>
        <c:minorUnit val="17500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83361993262395984"/>
          <c:y val="0.34013439838143883"/>
          <c:w val="0.12047471800456123"/>
          <c:h val="0.26225404597277968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/>
        <a:lstStyle/>
        <a:p>
          <a:pPr lvl="0">
            <a:defRPr sz="1800" b="0" i="0" u="none" strike="noStrike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46328226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Explain why we find dead code.</a:t>
            </a:r>
          </a:p>
        </p:txBody>
      </p:sp>
    </p:spTree>
    <p:extLst>
      <p:ext uri="{BB962C8B-B14F-4D97-AF65-F5344CB8AC3E}">
        <p14:creationId xmlns:p14="http://schemas.microsoft.com/office/powerpoint/2010/main" val="1528716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Explain why we find dead code.</a:t>
            </a:r>
          </a:p>
        </p:txBody>
      </p:sp>
    </p:spTree>
    <p:extLst>
      <p:ext uri="{BB962C8B-B14F-4D97-AF65-F5344CB8AC3E}">
        <p14:creationId xmlns:p14="http://schemas.microsoft.com/office/powerpoint/2010/main" val="1714032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 dirty="0"/>
              <a:t>Explain why we find dead code</a:t>
            </a:r>
            <a:r>
              <a:rPr sz="1200" dirty="0" smtClean="0"/>
              <a:t>.</a:t>
            </a:r>
            <a:r>
              <a:rPr lang="en-US" sz="1200" dirty="0" smtClean="0"/>
              <a:t> 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399650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Explain what our compiler plugin do: add “println” expressions</a:t>
            </a:r>
          </a:p>
        </p:txBody>
      </p:sp>
    </p:spTree>
    <p:extLst>
      <p:ext uri="{BB962C8B-B14F-4D97-AF65-F5344CB8AC3E}">
        <p14:creationId xmlns:p14="http://schemas.microsoft.com/office/powerpoint/2010/main" val="45698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“helpTransform” is the core of our compiler plugin. It changes the AST of original code by adding “println” expressions. </a:t>
            </a:r>
          </a:p>
        </p:txBody>
      </p:sp>
    </p:spTree>
    <p:extLst>
      <p:ext uri="{BB962C8B-B14F-4D97-AF65-F5344CB8AC3E}">
        <p14:creationId xmlns:p14="http://schemas.microsoft.com/office/powerpoint/2010/main" val="1654236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“PackageDef” is the class type of the AST of every file of source code.  It’s a example for how we add “println” expressions.Besides, our plugin skip some file in order to successfully build our Scala compiler.</a:t>
            </a:r>
          </a:p>
        </p:txBody>
      </p:sp>
    </p:spTree>
    <p:extLst>
      <p:ext uri="{BB962C8B-B14F-4D97-AF65-F5344CB8AC3E}">
        <p14:creationId xmlns:p14="http://schemas.microsoft.com/office/powerpoint/2010/main" val="1463594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 dirty="0"/>
              <a:t>We can not add “</a:t>
            </a:r>
            <a:r>
              <a:rPr sz="1200" dirty="0" err="1"/>
              <a:t>println</a:t>
            </a:r>
            <a:r>
              <a:rPr sz="1200" dirty="0"/>
              <a:t>” expressions in front of all lines of code. We pass the locations of lines which can not be added to “</a:t>
            </a:r>
            <a:r>
              <a:rPr sz="1200" dirty="0" err="1"/>
              <a:t>println</a:t>
            </a:r>
            <a:r>
              <a:rPr sz="1200" dirty="0"/>
              <a:t>” expressions to its child nodes. So the traces </a:t>
            </a:r>
            <a:r>
              <a:rPr sz="1200" dirty="0" smtClean="0"/>
              <a:t>output </a:t>
            </a:r>
            <a:r>
              <a:rPr sz="1200" dirty="0"/>
              <a:t>are </a:t>
            </a:r>
            <a:r>
              <a:rPr sz="1200" dirty="0" smtClean="0"/>
              <a:t>complete</a:t>
            </a:r>
            <a:r>
              <a:rPr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0529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sz="1200" i="1">
                <a:latin typeface="Calibri"/>
                <a:ea typeface="Calibri"/>
                <a:cs typeface="Calibri"/>
                <a:sym typeface="Calibri"/>
              </a:rPr>
              <a:t>ant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 to build Scala compiler.</a:t>
            </a:r>
          </a:p>
        </p:txBody>
      </p:sp>
    </p:spTree>
    <p:extLst>
      <p:ext uri="{BB962C8B-B14F-4D97-AF65-F5344CB8AC3E}">
        <p14:creationId xmlns:p14="http://schemas.microsoft.com/office/powerpoint/2010/main" val="2973254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Dead code detected by different number of testing data.</a:t>
            </a:r>
          </a:p>
        </p:txBody>
      </p:sp>
    </p:spTree>
    <p:extLst>
      <p:ext uri="{BB962C8B-B14F-4D97-AF65-F5344CB8AC3E}">
        <p14:creationId xmlns:p14="http://schemas.microsoft.com/office/powerpoint/2010/main" val="1410527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350996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524000" y="3602037"/>
            <a:ext cx="9144000" cy="32559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正文级别 5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8724900" y="0"/>
            <a:ext cx="2628900" cy="6542088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649287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5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5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831850" y="0"/>
            <a:ext cx="10515600" cy="456247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831850" y="4589462"/>
            <a:ext cx="10515600" cy="226853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正文级别 5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181600" cy="503237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5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FFFFFF"/>
                </a:solidFill>
              </a:rPr>
              <a:t>正文级别 5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5183187" y="987425"/>
            <a:ext cx="6172201" cy="58705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839787" y="2057400"/>
            <a:ext cx="3932239" cy="4800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正文级别 5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5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230187"/>
            <a:ext cx="10515600" cy="159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610600" y="6397942"/>
            <a:ext cx="2743200" cy="2819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>
        <a:lnSpc>
          <a:spcPct val="90000"/>
        </a:lnSpc>
        <a:defRPr sz="4400">
          <a:solidFill>
            <a:srgbClr val="FFFFFF"/>
          </a:solidFill>
          <a:latin typeface="Consolas"/>
          <a:ea typeface="Consolas"/>
          <a:cs typeface="Consolas"/>
          <a:sym typeface="Consolas"/>
        </a:defRPr>
      </a:lvl1pPr>
      <a:lvl2pPr>
        <a:lnSpc>
          <a:spcPct val="90000"/>
        </a:lnSpc>
        <a:defRPr sz="4400">
          <a:solidFill>
            <a:srgbClr val="FFFFFF"/>
          </a:solidFill>
          <a:latin typeface="Consolas"/>
          <a:ea typeface="Consolas"/>
          <a:cs typeface="Consolas"/>
          <a:sym typeface="Consolas"/>
        </a:defRPr>
      </a:lvl2pPr>
      <a:lvl3pPr>
        <a:lnSpc>
          <a:spcPct val="90000"/>
        </a:lnSpc>
        <a:defRPr sz="4400">
          <a:solidFill>
            <a:srgbClr val="FFFFFF"/>
          </a:solidFill>
          <a:latin typeface="Consolas"/>
          <a:ea typeface="Consolas"/>
          <a:cs typeface="Consolas"/>
          <a:sym typeface="Consolas"/>
        </a:defRPr>
      </a:lvl3pPr>
      <a:lvl4pPr>
        <a:lnSpc>
          <a:spcPct val="90000"/>
        </a:lnSpc>
        <a:defRPr sz="4400">
          <a:solidFill>
            <a:srgbClr val="FFFFFF"/>
          </a:solidFill>
          <a:latin typeface="Consolas"/>
          <a:ea typeface="Consolas"/>
          <a:cs typeface="Consolas"/>
          <a:sym typeface="Consolas"/>
        </a:defRPr>
      </a:lvl4pPr>
      <a:lvl5pPr>
        <a:lnSpc>
          <a:spcPct val="90000"/>
        </a:lnSpc>
        <a:defRPr sz="4400">
          <a:solidFill>
            <a:srgbClr val="FFFFFF"/>
          </a:solidFill>
          <a:latin typeface="Consolas"/>
          <a:ea typeface="Consolas"/>
          <a:cs typeface="Consolas"/>
          <a:sym typeface="Consolas"/>
        </a:defRPr>
      </a:lvl5pPr>
      <a:lvl6pPr>
        <a:lnSpc>
          <a:spcPct val="90000"/>
        </a:lnSpc>
        <a:defRPr sz="4400">
          <a:solidFill>
            <a:srgbClr val="FFFFFF"/>
          </a:solidFill>
          <a:latin typeface="Consolas"/>
          <a:ea typeface="Consolas"/>
          <a:cs typeface="Consolas"/>
          <a:sym typeface="Consolas"/>
        </a:defRPr>
      </a:lvl6pPr>
      <a:lvl7pPr>
        <a:lnSpc>
          <a:spcPct val="90000"/>
        </a:lnSpc>
        <a:defRPr sz="4400">
          <a:solidFill>
            <a:srgbClr val="FFFFFF"/>
          </a:solidFill>
          <a:latin typeface="Consolas"/>
          <a:ea typeface="Consolas"/>
          <a:cs typeface="Consolas"/>
          <a:sym typeface="Consolas"/>
        </a:defRPr>
      </a:lvl7pPr>
      <a:lvl8pPr>
        <a:lnSpc>
          <a:spcPct val="90000"/>
        </a:lnSpc>
        <a:defRPr sz="4400">
          <a:solidFill>
            <a:srgbClr val="FFFFFF"/>
          </a:solidFill>
          <a:latin typeface="Consolas"/>
          <a:ea typeface="Consolas"/>
          <a:cs typeface="Consolas"/>
          <a:sym typeface="Consolas"/>
        </a:defRPr>
      </a:lvl8pPr>
      <a:lvl9pPr>
        <a:lnSpc>
          <a:spcPct val="90000"/>
        </a:lnSpc>
        <a:defRPr sz="4400">
          <a:solidFill>
            <a:srgbClr val="FFFFFF"/>
          </a:solidFill>
          <a:latin typeface="Consolas"/>
          <a:ea typeface="Consolas"/>
          <a:cs typeface="Consolas"/>
          <a:sym typeface="Consolas"/>
        </a:defRPr>
      </a:lvl9pPr>
    </p:titleStyle>
    <p:bodyStyle>
      <a:lvl1pPr marL="228600" indent="-228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FFFFFF"/>
          </a:solidFill>
          <a:latin typeface="Verdana"/>
          <a:ea typeface="Verdana"/>
          <a:cs typeface="Verdana"/>
          <a:sym typeface="Verdana"/>
        </a:defRPr>
      </a:lvl1pPr>
      <a:lvl2pPr marL="723900" indent="-2667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FFFFFF"/>
          </a:solidFill>
          <a:latin typeface="Verdana"/>
          <a:ea typeface="Verdana"/>
          <a:cs typeface="Verdana"/>
          <a:sym typeface="Verdana"/>
        </a:defRPr>
      </a:lvl2pPr>
      <a:lvl3pPr marL="1234439" indent="-320039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FFFFFF"/>
          </a:solidFill>
          <a:latin typeface="Verdana"/>
          <a:ea typeface="Verdana"/>
          <a:cs typeface="Verdana"/>
          <a:sym typeface="Verdana"/>
        </a:defRPr>
      </a:lvl3pPr>
      <a:lvl4pPr marL="17272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FFFFFF"/>
          </a:solidFill>
          <a:latin typeface="Verdana"/>
          <a:ea typeface="Verdana"/>
          <a:cs typeface="Verdana"/>
          <a:sym typeface="Verdana"/>
        </a:defRPr>
      </a:lvl4pPr>
      <a:lvl5pPr marL="21844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FFFFFF"/>
          </a:solidFill>
          <a:latin typeface="Verdana"/>
          <a:ea typeface="Verdana"/>
          <a:cs typeface="Verdana"/>
          <a:sym typeface="Verdana"/>
        </a:defRPr>
      </a:lvl5pPr>
      <a:lvl6pPr marL="26416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FFFFFF"/>
          </a:solidFill>
          <a:latin typeface="Verdana"/>
          <a:ea typeface="Verdana"/>
          <a:cs typeface="Verdana"/>
          <a:sym typeface="Verdana"/>
        </a:defRPr>
      </a:lvl6pPr>
      <a:lvl7pPr marL="30988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FFFFFF"/>
          </a:solidFill>
          <a:latin typeface="Verdana"/>
          <a:ea typeface="Verdana"/>
          <a:cs typeface="Verdana"/>
          <a:sym typeface="Verdana"/>
        </a:defRPr>
      </a:lvl7pPr>
      <a:lvl8pPr marL="35560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FFFFFF"/>
          </a:solidFill>
          <a:latin typeface="Verdana"/>
          <a:ea typeface="Verdana"/>
          <a:cs typeface="Verdana"/>
          <a:sym typeface="Verdana"/>
        </a:defRPr>
      </a:lvl8pPr>
      <a:lvl9pPr marL="40132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FFFFFF"/>
          </a:solidFill>
          <a:latin typeface="Verdana"/>
          <a:ea typeface="Verdana"/>
          <a:cs typeface="Verdana"/>
          <a:sym typeface="Verdana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Verdana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Verdana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Verdana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Verdana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Verdana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Verdana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Verdana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Verdana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Verdan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1524000" y="965209"/>
            <a:ext cx="9144000" cy="2387601"/>
          </a:xfrm>
          <a:prstGeom prst="rect">
            <a:avLst/>
          </a:prstGeom>
        </p:spPr>
        <p:txBody>
          <a:bodyPr/>
          <a:lstStyle/>
          <a:p>
            <a:pPr lvl="0" defTabSz="905255">
              <a:defRPr sz="1800">
                <a:solidFill>
                  <a:srgbClr val="000000"/>
                </a:solidFill>
              </a:defRPr>
            </a:pPr>
            <a:r>
              <a:rPr sz="5346" b="1" dirty="0">
                <a:solidFill>
                  <a:srgbClr val="FFFFFF"/>
                </a:solidFill>
                <a:latin typeface="Georgia" panose="02040502050405020303" pitchFamily="18" charset="0"/>
              </a:rPr>
              <a:t>Dead Code Detection</a:t>
            </a:r>
            <a:br>
              <a:rPr sz="5346" b="1" dirty="0">
                <a:solidFill>
                  <a:srgbClr val="FFFFFF"/>
                </a:solidFill>
                <a:latin typeface="Georgia" panose="02040502050405020303" pitchFamily="18" charset="0"/>
              </a:rPr>
            </a:br>
            <a:r>
              <a:rPr sz="5346" b="1" dirty="0">
                <a:solidFill>
                  <a:srgbClr val="FFFFFF"/>
                </a:solidFill>
                <a:latin typeface="Georgia" panose="02040502050405020303" pitchFamily="18" charset="0"/>
              </a:rPr>
              <a:t>in</a:t>
            </a:r>
            <a:br>
              <a:rPr sz="5346" b="1" dirty="0">
                <a:solidFill>
                  <a:srgbClr val="FFFFFF"/>
                </a:solidFill>
                <a:latin typeface="Georgia" panose="02040502050405020303" pitchFamily="18" charset="0"/>
              </a:rPr>
            </a:br>
            <a:r>
              <a:rPr sz="5346" b="1" dirty="0">
                <a:solidFill>
                  <a:srgbClr val="FFFFFF"/>
                </a:solidFill>
                <a:latin typeface="Georgia" panose="02040502050405020303" pitchFamily="18" charset="0"/>
              </a:rPr>
              <a:t>Scala </a:t>
            </a:r>
            <a:r>
              <a:rPr lang="en-US" sz="5346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C</a:t>
            </a:r>
            <a:r>
              <a:rPr sz="5346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ompiler </a:t>
            </a:r>
            <a:r>
              <a:rPr lang="en-US" sz="5346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S</a:t>
            </a:r>
            <a:r>
              <a:rPr sz="5346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ource</a:t>
            </a:r>
            <a:endParaRPr sz="5346" b="1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50" name="Shape 50"/>
          <p:cNvSpPr>
            <a:spLocks noGrp="1"/>
          </p:cNvSpPr>
          <p:nvPr>
            <p:ph type="body" idx="1"/>
          </p:nvPr>
        </p:nvSpPr>
        <p:spPr>
          <a:xfrm>
            <a:off x="4026852" y="4765992"/>
            <a:ext cx="7748587" cy="165576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ADAPT Lab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Department of Computer Science &amp; Engineering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Shanghai Jiao Tong University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Georgia" panose="02040502050405020303" pitchFamily="18" charset="0"/>
              </a:rPr>
              <a:t>Static Detection Tools</a:t>
            </a:r>
            <a:endParaRPr lang="zh-CN" altLang="en-US" b="1" dirty="0">
              <a:latin typeface="Georgia" panose="02040502050405020303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Identical cases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Useless condition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445" y="2406039"/>
            <a:ext cx="10263223" cy="1129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445" y="4537845"/>
            <a:ext cx="10263223" cy="765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17886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Georgia" panose="02040502050405020303" pitchFamily="18" charset="0"/>
              </a:rPr>
              <a:t>Dynamic Detection Tool</a:t>
            </a:r>
            <a:endParaRPr lang="zh-CN" altLang="en-US" b="1" dirty="0">
              <a:latin typeface="Georgia" panose="02040502050405020303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Trace program step-by-step using debugger integrated with Scala IDE</a:t>
            </a:r>
          </a:p>
          <a:p>
            <a:endParaRPr lang="en-US" altLang="zh-CN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Hardwire code into the Scala IDE source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9450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Georgia" panose="02040502050405020303" pitchFamily="18" charset="0"/>
              </a:rPr>
              <a:t>Type 1 Dead Code</a:t>
            </a:r>
            <a:endParaRPr lang="zh-CN" altLang="en-US" b="1" dirty="0">
              <a:latin typeface="Georgia" panose="02040502050405020303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Output format: path and line number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This file is generated by the modified Scala IDE, demonstrating executed traces.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497" y="2348880"/>
            <a:ext cx="421127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2105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Georgia" panose="02040502050405020303" pitchFamily="18" charset="0"/>
              </a:rPr>
              <a:t>Type 1 Dead Code</a:t>
            </a:r>
            <a:endParaRPr lang="zh-CN" altLang="en-US" b="1" dirty="0">
              <a:latin typeface="Georgia" panose="02040502050405020303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Then for each input, we will get a sequence of statements executed.</a:t>
            </a:r>
          </a:p>
          <a:p>
            <a:endParaRPr lang="en-US" altLang="zh-CN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We compute the difference set between this and the whole source and we will get the type one dead code </a:t>
            </a:r>
            <a:r>
              <a:rPr lang="en-US" altLang="zh-CN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for this input</a:t>
            </a:r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</a:t>
            </a:r>
          </a:p>
          <a:p>
            <a:endParaRPr lang="en-US" altLang="zh-CN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Then we try many times and get the intersection which is the unexecuted codes.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33038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Georgia" panose="02040502050405020303" pitchFamily="18" charset="0"/>
              </a:rPr>
              <a:t>Type </a:t>
            </a:r>
            <a:r>
              <a:rPr lang="en-US" altLang="zh-CN" b="1" dirty="0">
                <a:latin typeface="Georgia" panose="02040502050405020303" pitchFamily="18" charset="0"/>
              </a:rPr>
              <a:t>1</a:t>
            </a:r>
            <a:r>
              <a:rPr lang="en-US" altLang="zh-CN" b="1" dirty="0" smtClean="0">
                <a:latin typeface="Georgia" panose="02040502050405020303" pitchFamily="18" charset="0"/>
              </a:rPr>
              <a:t> Dead Code</a:t>
            </a:r>
            <a:endParaRPr lang="zh-CN" altLang="en-US" b="1" dirty="0">
              <a:latin typeface="Georgia" panose="02040502050405020303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Output format (deadcode.txt):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2564904"/>
            <a:ext cx="9764533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54428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Georgia" panose="02040502050405020303" pitchFamily="18" charset="0"/>
              </a:rPr>
              <a:t>Type </a:t>
            </a:r>
            <a:r>
              <a:rPr lang="en-US" altLang="zh-CN" b="1" dirty="0">
                <a:latin typeface="Georgia" panose="02040502050405020303" pitchFamily="18" charset="0"/>
              </a:rPr>
              <a:t>2</a:t>
            </a:r>
            <a:r>
              <a:rPr lang="en-US" altLang="zh-CN" b="1" dirty="0" smtClean="0">
                <a:latin typeface="Georgia" panose="02040502050405020303" pitchFamily="18" charset="0"/>
              </a:rPr>
              <a:t> Dead Code</a:t>
            </a:r>
            <a:endParaRPr lang="zh-CN" altLang="en-US" b="1" dirty="0">
              <a:latin typeface="Georgia" panose="02040502050405020303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We change the output format and add the variable information.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4053120" y="3319487"/>
            <a:ext cx="20428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88021" y="3094171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</a:t>
            </a:r>
            <a:r>
              <a:rPr lang="en-US" altLang="zh-CN" dirty="0" smtClean="0"/>
              <a:t>ine 9 </a:t>
            </a:r>
            <a:endParaRPr lang="zh-CN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217" y="3112245"/>
            <a:ext cx="2848868" cy="1543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箭头连接符 11"/>
          <p:cNvCxnSpPr/>
          <p:nvPr/>
        </p:nvCxnSpPr>
        <p:spPr>
          <a:xfrm>
            <a:off x="4053118" y="3573016"/>
            <a:ext cx="20428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88020" y="334770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arguments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053120" y="3861048"/>
            <a:ext cx="20428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88021" y="363573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 = 1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4053120" y="4097614"/>
            <a:ext cx="20428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88021" y="3890148"/>
            <a:ext cx="240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ob</a:t>
            </a:r>
            <a:r>
              <a:rPr lang="en-US" altLang="zh-CN" dirty="0" smtClean="0"/>
              <a:t> = some state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4053116" y="4419262"/>
            <a:ext cx="20428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88016" y="4211796"/>
            <a:ext cx="211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 = </a:t>
            </a:r>
            <a:r>
              <a:rPr lang="en-US" altLang="zh-CN" dirty="0" err="1" smtClean="0"/>
              <a:t>helloworld</a:t>
            </a:r>
            <a:endParaRPr lang="zh-CN" alt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478" y="2852935"/>
            <a:ext cx="2542724" cy="194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直接箭头连接符 21"/>
          <p:cNvCxnSpPr/>
          <p:nvPr/>
        </p:nvCxnSpPr>
        <p:spPr>
          <a:xfrm>
            <a:off x="4053120" y="4733528"/>
            <a:ext cx="20428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88020" y="4526062"/>
            <a:ext cx="211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 = 0.24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72116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Georgia" panose="02040502050405020303" pitchFamily="18" charset="0"/>
              </a:rPr>
              <a:t>Type </a:t>
            </a:r>
            <a:r>
              <a:rPr lang="en-US" altLang="zh-CN" b="1" dirty="0">
                <a:latin typeface="Georgia" panose="02040502050405020303" pitchFamily="18" charset="0"/>
              </a:rPr>
              <a:t>2</a:t>
            </a:r>
            <a:r>
              <a:rPr lang="en-US" altLang="zh-CN" b="1" dirty="0" smtClean="0">
                <a:latin typeface="Georgia" panose="02040502050405020303" pitchFamily="18" charset="0"/>
              </a:rPr>
              <a:t> Dead Code</a:t>
            </a:r>
            <a:endParaRPr lang="zh-CN" altLang="en-US" b="1" dirty="0">
              <a:latin typeface="Georgia" panose="02040502050405020303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For a class, see the value changed of variables ob. It means that we have changed some contents of classes.</a:t>
            </a:r>
            <a:endParaRPr lang="en-US" alt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477" y="3429000"/>
            <a:ext cx="2542724" cy="194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249" y="3427288"/>
            <a:ext cx="2669903" cy="194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51591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Georgia" panose="02040502050405020303" pitchFamily="18" charset="0"/>
              </a:rPr>
              <a:t>Type 2 Dead Code</a:t>
            </a:r>
            <a:endParaRPr lang="zh-CN" altLang="en-US" b="1" dirty="0">
              <a:latin typeface="Georgia" panose="02040502050405020303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Then by comparing the values of variables between each steps, and combining with the AST tree, we keep a set for each variable in which instructions it was read and written.</a:t>
            </a:r>
          </a:p>
          <a:p>
            <a:endParaRPr lang="en-US" alt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Treat “if”, “while” as useful statement specifically, since “if” and “while” control the executed traces.  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14379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Georgia" panose="02040502050405020303" pitchFamily="18" charset="0"/>
              </a:rPr>
              <a:t>Type </a:t>
            </a:r>
            <a:r>
              <a:rPr lang="en-US" altLang="zh-CN" b="1" dirty="0">
                <a:latin typeface="Georgia" panose="02040502050405020303" pitchFamily="18" charset="0"/>
              </a:rPr>
              <a:t>2</a:t>
            </a:r>
            <a:r>
              <a:rPr lang="en-US" altLang="zh-CN" b="1" dirty="0" smtClean="0">
                <a:latin typeface="Georgia" panose="02040502050405020303" pitchFamily="18" charset="0"/>
              </a:rPr>
              <a:t> Dead Code</a:t>
            </a:r>
            <a:endParaRPr lang="zh-CN" altLang="en-US" b="1" dirty="0">
              <a:latin typeface="Georgia" panose="02040502050405020303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Output whether an executed line is useful or useless.(false: useless;  true: useful)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03" y="2843609"/>
            <a:ext cx="7104789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082" y="2819028"/>
            <a:ext cx="36957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4487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eorgia" panose="02040502050405020303" pitchFamily="18" charset="0"/>
              </a:rPr>
              <a:t>Limitation of Previous Approach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Stepping through in Scala debugger is extremely slow</a:t>
            </a:r>
          </a:p>
          <a:p>
            <a:endParaRPr 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Without complete view of the AST, parameter passing in function calls and attributes in objects are not handled properly</a:t>
            </a:r>
          </a:p>
          <a:p>
            <a:endParaRPr 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Not feasible!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10817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eorgia" panose="02040502050405020303" pitchFamily="18" charset="0"/>
              </a:rPr>
              <a:t>Project Team </a:t>
            </a:r>
            <a:r>
              <a:rPr lang="en-US" b="1" dirty="0">
                <a:latin typeface="Georgia" panose="02040502050405020303" pitchFamily="18" charset="0"/>
              </a:rPr>
              <a:t>M</a:t>
            </a:r>
            <a:r>
              <a:rPr lang="en-US" b="1" dirty="0" smtClean="0">
                <a:latin typeface="Georgia" panose="02040502050405020303" pitchFamily="18" charset="0"/>
              </a:rPr>
              <a:t>embers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5496" y="1771033"/>
            <a:ext cx="10515600" cy="5032375"/>
          </a:xfrm>
        </p:spPr>
        <p:txBody>
          <a:bodyPr/>
          <a:lstStyle/>
          <a:p>
            <a:r>
              <a:rPr 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Professor: </a:t>
            </a:r>
          </a:p>
          <a:p>
            <a:pPr lvl="1"/>
            <a:r>
              <a:rPr 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Kenny Q. Zhu</a:t>
            </a:r>
          </a:p>
          <a:p>
            <a:endParaRPr 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Students:</a:t>
            </a:r>
          </a:p>
          <a:p>
            <a:pPr lvl="1"/>
            <a:r>
              <a:rPr 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Yu Shi</a:t>
            </a:r>
          </a:p>
          <a:p>
            <a:pPr lvl="1"/>
            <a:r>
              <a:rPr lang="en-US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Changjiang</a:t>
            </a:r>
            <a:r>
              <a:rPr 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Zhong</a:t>
            </a:r>
            <a:endParaRPr lang="en-US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1"/>
            <a:r>
              <a:rPr 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Yi Liu</a:t>
            </a:r>
          </a:p>
          <a:p>
            <a:pPr lvl="1"/>
            <a:r>
              <a:rPr lang="en-US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Benxuan</a:t>
            </a:r>
            <a:r>
              <a:rPr 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Zhang</a:t>
            </a:r>
          </a:p>
          <a:p>
            <a:pPr lvl="1"/>
            <a:r>
              <a:rPr 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Pei Lu</a:t>
            </a:r>
            <a:endParaRPr 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5550706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xfrm>
            <a:off x="701720" y="13310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Scala</a:t>
            </a:r>
            <a:r>
              <a:rPr lang="en-US" sz="4400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 C</a:t>
            </a:r>
            <a:r>
              <a:rPr sz="4400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ompiler </a:t>
            </a:r>
            <a:r>
              <a:rPr lang="en-US" sz="4400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P</a:t>
            </a:r>
            <a:r>
              <a:rPr sz="4400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lugin</a:t>
            </a:r>
            <a:endParaRPr sz="4400" b="1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xfrm>
            <a:off x="716280" y="1320200"/>
            <a:ext cx="4277498" cy="493897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lvl="0" indent="0">
              <a:lnSpc>
                <a:spcPct val="7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1  object hello {  </a:t>
            </a:r>
          </a:p>
          <a:p>
            <a:pPr marL="146957" lvl="0" indent="-146957">
              <a:lnSpc>
                <a:spcPct val="70000"/>
              </a:lnSpc>
              <a:buFont typeface="Courier"/>
              <a:buAutoNum type="arabicPeriod" startAt="2"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def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main(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args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: Array[String]) {    </a:t>
            </a:r>
          </a:p>
          <a:p>
            <a:pPr marL="146957" lvl="0" indent="-146957">
              <a:lnSpc>
                <a:spcPct val="70000"/>
              </a:lnSpc>
              <a:buFont typeface="Courier"/>
              <a:buAutoNum type="arabicPeriod" startAt="2"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val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= 1    </a:t>
            </a:r>
          </a:p>
          <a:p>
            <a:pPr marL="0" lvl="0" indent="0">
              <a:lnSpc>
                <a:spcPct val="7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4      if(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== 2)      </a:t>
            </a:r>
          </a:p>
          <a:p>
            <a:pPr marL="0" lvl="0" indent="0">
              <a:lnSpc>
                <a:spcPct val="7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5        print(“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is equal to 2.\n”)       </a:t>
            </a:r>
          </a:p>
          <a:p>
            <a:pPr marL="0" lvl="0" indent="0">
              <a:lnSpc>
                <a:spcPct val="7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6      else       </a:t>
            </a:r>
          </a:p>
          <a:p>
            <a:pPr marL="0" lvl="0" indent="0">
              <a:lnSpc>
                <a:spcPct val="7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7        print(“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is not equal to 2.\n”)      </a:t>
            </a:r>
          </a:p>
          <a:p>
            <a:pPr marL="0" lvl="0" indent="0">
              <a:lnSpc>
                <a:spcPct val="7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8      print(t)  </a:t>
            </a:r>
          </a:p>
          <a:p>
            <a:pPr marL="97971" lvl="0" indent="-97971">
              <a:lnSpc>
                <a:spcPct val="70000"/>
              </a:lnSpc>
              <a:buFont typeface="Courier"/>
              <a:buAutoNum type="arabicPeriod" startAt="9"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  </a:t>
            </a:r>
          </a:p>
          <a:p>
            <a:pPr marL="0" lvl="0" indent="0">
              <a:lnSpc>
                <a:spcPct val="7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10</a:t>
            </a:r>
          </a:p>
          <a:p>
            <a:pPr marL="0" lvl="0" indent="0">
              <a:lnSpc>
                <a:spcPct val="7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11   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def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t = {    </a:t>
            </a:r>
          </a:p>
          <a:p>
            <a:pPr marL="97971" lvl="0" indent="-97971">
              <a:lnSpc>
                <a:spcPct val="70000"/>
              </a:lnSpc>
              <a:buFont typeface="Courier"/>
              <a:buAutoNum type="arabicPeriod" startAt="12"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var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re = 2    </a:t>
            </a:r>
          </a:p>
          <a:p>
            <a:pPr marL="97971" lvl="0" indent="-97971">
              <a:lnSpc>
                <a:spcPct val="70000"/>
              </a:lnSpc>
              <a:buFont typeface="Courier"/>
              <a:buAutoNum type="arabicPeriod" startAt="12"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if(re == 2) </a:t>
            </a:r>
          </a:p>
          <a:p>
            <a:pPr marL="97971" lvl="0" indent="-97971">
              <a:lnSpc>
                <a:spcPct val="70000"/>
              </a:lnSpc>
              <a:buFont typeface="Courier"/>
              <a:buAutoNum type="arabicPeriod" startAt="12"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re = 3    </a:t>
            </a:r>
          </a:p>
          <a:p>
            <a:pPr marL="0" lvl="0" indent="0">
              <a:lnSpc>
                <a:spcPct val="7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15     else </a:t>
            </a:r>
          </a:p>
          <a:p>
            <a:pPr marL="0" lvl="0" indent="0">
              <a:lnSpc>
                <a:spcPct val="7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16      re = 4    </a:t>
            </a:r>
          </a:p>
          <a:p>
            <a:pPr marL="0" lvl="0" indent="0">
              <a:lnSpc>
                <a:spcPct val="7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17     re  </a:t>
            </a:r>
          </a:p>
          <a:p>
            <a:pPr marL="0" lvl="0" indent="0">
              <a:lnSpc>
                <a:spcPct val="7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18   }</a:t>
            </a:r>
          </a:p>
          <a:p>
            <a:pPr marL="0" lvl="0" indent="0">
              <a:lnSpc>
                <a:spcPct val="7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19 }</a:t>
            </a:r>
          </a:p>
        </p:txBody>
      </p:sp>
      <p:sp>
        <p:nvSpPr>
          <p:cNvPr id="71" name="Shape 71"/>
          <p:cNvSpPr/>
          <p:nvPr/>
        </p:nvSpPr>
        <p:spPr>
          <a:xfrm>
            <a:off x="4785360" y="1435853"/>
            <a:ext cx="7156431" cy="49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pPr lvl="0">
              <a:lnSpc>
                <a:spcPct val="39000"/>
              </a:lnSpc>
              <a:spcBef>
                <a:spcPts val="1000"/>
              </a:spcBef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source-/Users/apple/Downloads/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ExtendPlugin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src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/print/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hello.scala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2</a:t>
            </a:r>
          </a:p>
          <a:p>
            <a:pPr lvl="0">
              <a:lnSpc>
                <a:spcPct val="39000"/>
              </a:lnSpc>
              <a:spcBef>
                <a:spcPts val="1000"/>
              </a:spcBef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source-/Users/apple/Downloads/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ExtendPlugin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src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/print/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hello.scala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2</a:t>
            </a:r>
          </a:p>
          <a:p>
            <a:pPr lvl="0">
              <a:lnSpc>
                <a:spcPct val="39000"/>
              </a:lnSpc>
              <a:spcBef>
                <a:spcPts val="1000"/>
              </a:spcBef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source-/Users/apple/Downloads/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ExtendPlugin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src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/print/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hello.scala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1</a:t>
            </a:r>
          </a:p>
          <a:p>
            <a:pPr lvl="0">
              <a:lnSpc>
                <a:spcPct val="39000"/>
              </a:lnSpc>
              <a:spcBef>
                <a:spcPts val="1000"/>
              </a:spcBef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source-/Users/apple/Downloads/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ExtendPlugin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src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/print/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hello.scala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1</a:t>
            </a:r>
          </a:p>
          <a:p>
            <a:pPr lvl="0">
              <a:lnSpc>
                <a:spcPct val="39000"/>
              </a:lnSpc>
              <a:spcBef>
                <a:spcPts val="1000"/>
              </a:spcBef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source-/Users/apple/Downloads/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ExtendPlugin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src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/print/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hello.scala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3</a:t>
            </a:r>
          </a:p>
          <a:p>
            <a:pPr lvl="0">
              <a:lnSpc>
                <a:spcPct val="39000"/>
              </a:lnSpc>
              <a:spcBef>
                <a:spcPts val="1000"/>
              </a:spcBef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source-/Users/apple/Downloads/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ExtendPlugin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src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/print/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hello.scala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7</a:t>
            </a:r>
          </a:p>
          <a:p>
            <a:pPr lvl="0">
              <a:lnSpc>
                <a:spcPct val="39000"/>
              </a:lnSpc>
              <a:spcBef>
                <a:spcPts val="1000"/>
              </a:spcBef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source-/Users/apple/Downloads/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ExtendPlugin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src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/print/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hello.scala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4</a:t>
            </a:r>
          </a:p>
          <a:p>
            <a:pPr lvl="0">
              <a:lnSpc>
                <a:spcPct val="39000"/>
              </a:lnSpc>
              <a:spcBef>
                <a:spcPts val="1000"/>
              </a:spcBef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source-/Users/apple/Downloads/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ExtendPlugin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src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/print/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hello.scala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7</a:t>
            </a:r>
          </a:p>
          <a:p>
            <a:pPr lvl="0">
              <a:lnSpc>
                <a:spcPct val="39000"/>
              </a:lnSpc>
              <a:spcBef>
                <a:spcPts val="1000"/>
              </a:spcBef>
            </a:pP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is not equal to 2.</a:t>
            </a:r>
          </a:p>
          <a:p>
            <a:pPr lvl="0">
              <a:lnSpc>
                <a:spcPct val="39000"/>
              </a:lnSpc>
              <a:spcBef>
                <a:spcPts val="1000"/>
              </a:spcBef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source-/Users/apple/Downloads/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ExtendPlugin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src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/print/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hello.scala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4</a:t>
            </a:r>
          </a:p>
          <a:p>
            <a:pPr lvl="0">
              <a:lnSpc>
                <a:spcPct val="39000"/>
              </a:lnSpc>
              <a:spcBef>
                <a:spcPts val="1000"/>
              </a:spcBef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source-/Users/apple/Downloads/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ExtendPlugin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src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/print/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hello.scala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8</a:t>
            </a:r>
          </a:p>
          <a:p>
            <a:pPr lvl="0">
              <a:lnSpc>
                <a:spcPct val="39000"/>
              </a:lnSpc>
              <a:spcBef>
                <a:spcPts val="1000"/>
              </a:spcBef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source-/Users/apple/Downloads/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ExtendPlugin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src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/print/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hello.scala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8</a:t>
            </a:r>
          </a:p>
          <a:p>
            <a:pPr lvl="0">
              <a:lnSpc>
                <a:spcPct val="39000"/>
              </a:lnSpc>
              <a:spcBef>
                <a:spcPts val="1000"/>
              </a:spcBef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source-/Users/apple/Downloads/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ExtendPlugin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src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/print/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hello.scala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11</a:t>
            </a:r>
          </a:p>
          <a:p>
            <a:pPr lvl="0">
              <a:lnSpc>
                <a:spcPct val="39000"/>
              </a:lnSpc>
              <a:spcBef>
                <a:spcPts val="1000"/>
              </a:spcBef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source-/Users/apple/Downloads/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ExtendPlugin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src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/print/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hello.scala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11</a:t>
            </a:r>
          </a:p>
          <a:p>
            <a:pPr lvl="0">
              <a:lnSpc>
                <a:spcPct val="39000"/>
              </a:lnSpc>
              <a:spcBef>
                <a:spcPts val="1000"/>
              </a:spcBef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source-/Users/apple/Downloads/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ExtendPlugin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src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/print/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hello.scala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1</a:t>
            </a:r>
          </a:p>
          <a:p>
            <a:pPr lvl="0">
              <a:lnSpc>
                <a:spcPct val="39000"/>
              </a:lnSpc>
              <a:spcBef>
                <a:spcPts val="1000"/>
              </a:spcBef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source-/Users/apple/Downloads/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ExtendPlugin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src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/print/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hello.scala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1</a:t>
            </a:r>
          </a:p>
          <a:p>
            <a:pPr lvl="0">
              <a:lnSpc>
                <a:spcPct val="39000"/>
              </a:lnSpc>
              <a:spcBef>
                <a:spcPts val="1000"/>
              </a:spcBef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source-/Users/apple/Downloads/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ExtendPlugin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src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/print/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hello.scala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12</a:t>
            </a:r>
          </a:p>
          <a:p>
            <a:pPr lvl="0">
              <a:lnSpc>
                <a:spcPct val="39000"/>
              </a:lnSpc>
              <a:spcBef>
                <a:spcPts val="1000"/>
              </a:spcBef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source-/Users/apple/Downloads/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ExtendPlugin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src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/print/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hello.scala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14</a:t>
            </a:r>
          </a:p>
          <a:p>
            <a:pPr lvl="0">
              <a:lnSpc>
                <a:spcPct val="39000"/>
              </a:lnSpc>
              <a:spcBef>
                <a:spcPts val="1000"/>
              </a:spcBef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source-/Users/apple/Downloads/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ExtendPlugin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src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/print/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hello.scala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13</a:t>
            </a:r>
          </a:p>
          <a:p>
            <a:pPr lvl="0">
              <a:lnSpc>
                <a:spcPct val="39000"/>
              </a:lnSpc>
              <a:spcBef>
                <a:spcPts val="1000"/>
              </a:spcBef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source-/Users/apple/Downloads/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ExtendPlugin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src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/print/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hello.scala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14</a:t>
            </a:r>
          </a:p>
          <a:p>
            <a:pPr lvl="0">
              <a:lnSpc>
                <a:spcPct val="39000"/>
              </a:lnSpc>
              <a:spcBef>
                <a:spcPts val="1000"/>
              </a:spcBef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source-/Users/apple/Downloads/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ExtendPlugin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src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/print/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hello.scala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13</a:t>
            </a:r>
          </a:p>
          <a:p>
            <a:pPr lvl="0">
              <a:lnSpc>
                <a:spcPct val="39000"/>
              </a:lnSpc>
              <a:spcBef>
                <a:spcPts val="1000"/>
              </a:spcBef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source-/Users/apple/Downloads/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ExtendPlugin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src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/print/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hello.scala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17</a:t>
            </a:r>
          </a:p>
          <a:p>
            <a:pPr lvl="0">
              <a:lnSpc>
                <a:spcPct val="39000"/>
              </a:lnSpc>
              <a:spcBef>
                <a:spcPts val="1000"/>
              </a:spcBef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578893" y="0"/>
            <a:ext cx="10515600" cy="132556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 b="1" dirty="0">
                <a:solidFill>
                  <a:srgbClr val="FFFFFF"/>
                </a:solidFill>
                <a:latin typeface="Georgia" panose="02040502050405020303" pitchFamily="18" charset="0"/>
              </a:rPr>
              <a:t>Scala </a:t>
            </a:r>
            <a:r>
              <a:rPr lang="en-US" sz="4400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C</a:t>
            </a:r>
            <a:r>
              <a:rPr sz="4400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ompiler </a:t>
            </a:r>
            <a:r>
              <a:rPr lang="en-US" sz="4400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P</a:t>
            </a:r>
            <a:r>
              <a:rPr sz="4400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lugin</a:t>
            </a:r>
            <a:endParaRPr sz="4400" b="1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xfrm>
            <a:off x="1029269" y="1156884"/>
            <a:ext cx="10515600" cy="5032376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58	</a:t>
            </a:r>
            <a:r>
              <a:rPr sz="1400" dirty="0" err="1">
                <a:solidFill>
                  <a:srgbClr val="730A01"/>
                </a:solidFill>
                <a:latin typeface="Courier"/>
                <a:ea typeface="Courier"/>
                <a:cs typeface="Courier"/>
                <a:sym typeface="Courier"/>
              </a:rPr>
              <a:t>def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400" dirty="0" err="1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helpTransform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sz="1400" dirty="0">
                <a:solidFill>
                  <a:srgbClr val="C55A11"/>
                </a:solidFill>
                <a:latin typeface="Courier"/>
                <a:ea typeface="Courier"/>
                <a:cs typeface="Courier"/>
                <a:sym typeface="Courier"/>
              </a:rPr>
              <a:t>tree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: </a:t>
            </a:r>
            <a:r>
              <a:rPr sz="1400" dirty="0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Tree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sz="1400" dirty="0" err="1">
                <a:solidFill>
                  <a:srgbClr val="C55A11"/>
                </a:solidFill>
                <a:latin typeface="Courier"/>
                <a:ea typeface="Courier"/>
                <a:cs typeface="Courier"/>
                <a:sym typeface="Courier"/>
              </a:rPr>
              <a:t>printList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: </a:t>
            </a:r>
            <a:r>
              <a:rPr sz="1400" dirty="0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List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[</a:t>
            </a:r>
            <a:r>
              <a:rPr sz="1400" dirty="0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Tree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]) : </a:t>
            </a:r>
            <a:r>
              <a:rPr sz="1400" dirty="0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Tree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= {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59	  </a:t>
            </a:r>
            <a:r>
              <a:rPr sz="1400" dirty="0" err="1">
                <a:solidFill>
                  <a:srgbClr val="730A01"/>
                </a:solidFill>
                <a:latin typeface="Courier"/>
                <a:ea typeface="Courier"/>
                <a:cs typeface="Courier"/>
                <a:sym typeface="Courier"/>
              </a:rPr>
              <a:t>var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newtree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60	  tree </a:t>
            </a:r>
            <a:r>
              <a:rPr sz="1400" dirty="0">
                <a:solidFill>
                  <a:srgbClr val="730A01"/>
                </a:solidFill>
                <a:latin typeface="Courier"/>
                <a:ea typeface="Courier"/>
                <a:cs typeface="Courier"/>
                <a:sym typeface="Courier"/>
              </a:rPr>
              <a:t>match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61	   </a:t>
            </a:r>
            <a:r>
              <a:rPr sz="1400" dirty="0">
                <a:solidFill>
                  <a:srgbClr val="730A01"/>
                </a:solidFill>
                <a:latin typeface="Courier"/>
                <a:ea typeface="Courier"/>
                <a:cs typeface="Courier"/>
                <a:sym typeface="Courier"/>
              </a:rPr>
              <a:t>case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p @ </a:t>
            </a:r>
            <a:r>
              <a:rPr sz="1400" dirty="0" err="1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PackageDef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pid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stats) =&gt; {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62	     </a:t>
            </a:r>
            <a:r>
              <a:rPr sz="1400" dirty="0">
                <a:solidFill>
                  <a:srgbClr val="730A01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(//some files in source can not be applied to by plugin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91	     )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92	     {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93	       </a:t>
            </a:r>
            <a:r>
              <a:rPr sz="1400" dirty="0" err="1">
                <a:solidFill>
                  <a:srgbClr val="730A01"/>
                </a:solidFill>
                <a:latin typeface="Courier"/>
                <a:ea typeface="Courier"/>
                <a:cs typeface="Courier"/>
                <a:sym typeface="Courier"/>
              </a:rPr>
              <a:t>val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myPrint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generatePrintln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p.pos.focus.toString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p.pos.focus.line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94	       </a:t>
            </a:r>
            <a:r>
              <a:rPr sz="1400" dirty="0" err="1">
                <a:solidFill>
                  <a:srgbClr val="730A01"/>
                </a:solidFill>
                <a:latin typeface="Courier"/>
                <a:ea typeface="Courier"/>
                <a:cs typeface="Courier"/>
                <a:sym typeface="Courier"/>
              </a:rPr>
              <a:t>var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x : </a:t>
            </a:r>
            <a:r>
              <a:rPr sz="1400" dirty="0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List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[</a:t>
            </a:r>
            <a:r>
              <a:rPr sz="1400" dirty="0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Tree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] = </a:t>
            </a:r>
            <a:r>
              <a:rPr sz="1400" dirty="0">
                <a:solidFill>
                  <a:srgbClr val="7030A0"/>
                </a:solidFill>
                <a:latin typeface="Courier"/>
                <a:ea typeface="Courier"/>
                <a:cs typeface="Courier"/>
                <a:sym typeface="Courier"/>
              </a:rPr>
              <a:t>Nil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95	       </a:t>
            </a:r>
            <a:r>
              <a:rPr sz="1400" dirty="0">
                <a:solidFill>
                  <a:srgbClr val="730A01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&lt;- 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p.stats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{ 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96	       x = </a:t>
            </a:r>
            <a:r>
              <a:rPr sz="1400" dirty="0">
                <a:solidFill>
                  <a:srgbClr val="C55A11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::: </a:t>
            </a:r>
            <a:r>
              <a:rPr sz="1400" dirty="0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List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helpTransform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sz="1400" dirty="0" err="1">
                <a:solidFill>
                  <a:srgbClr val="C55A11"/>
                </a:solidFill>
                <a:latin typeface="Courier"/>
                <a:ea typeface="Courier"/>
                <a:cs typeface="Courier"/>
                <a:sym typeface="Courier"/>
              </a:rPr>
              <a:t>myPrint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:: 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printList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))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97	       } 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98	       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treeCopy.</a:t>
            </a:r>
            <a:r>
              <a:rPr sz="1400" dirty="0" err="1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PackageDef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(p, 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p.pid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x) 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99	     } 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100	     </a:t>
            </a:r>
            <a:r>
              <a:rPr sz="1400" dirty="0">
                <a:solidFill>
                  <a:srgbClr val="730A01"/>
                </a:solidFill>
                <a:latin typeface="Courier"/>
                <a:ea typeface="Courier"/>
                <a:cs typeface="Courier"/>
                <a:sym typeface="Courier"/>
              </a:rPr>
              <a:t>else 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101	       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println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sz="14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"Package Untransformed: "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+ 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unTransformed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+ p.name + </a:t>
            </a:r>
            <a:r>
              <a:rPr sz="14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" "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+ 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p.pos.focus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102	       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unTransformed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unTransformed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+ </a:t>
            </a:r>
            <a:r>
              <a:rPr sz="1400" dirty="0">
                <a:solidFill>
                  <a:srgbClr val="7030A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103	       p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104	     }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105	   }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346880" y="64870"/>
            <a:ext cx="10515600" cy="132556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 b="1" dirty="0">
                <a:solidFill>
                  <a:srgbClr val="FFFFFF"/>
                </a:solidFill>
                <a:latin typeface="Georgia" panose="02040502050405020303" pitchFamily="18" charset="0"/>
              </a:rPr>
              <a:t>Scala </a:t>
            </a:r>
            <a:r>
              <a:rPr lang="en-US" sz="4400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C</a:t>
            </a:r>
            <a:r>
              <a:rPr sz="4400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ompiler </a:t>
            </a:r>
            <a:r>
              <a:rPr lang="en-US" sz="4400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P</a:t>
            </a:r>
            <a:r>
              <a:rPr sz="4400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lugin</a:t>
            </a:r>
            <a:endParaRPr sz="4400" b="1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81" name="Shape 81"/>
          <p:cNvSpPr>
            <a:spLocks noGrp="1"/>
          </p:cNvSpPr>
          <p:nvPr>
            <p:ph type="body" idx="1"/>
          </p:nvPr>
        </p:nvSpPr>
        <p:spPr>
          <a:xfrm>
            <a:off x="1070213" y="1170531"/>
            <a:ext cx="10515600" cy="5032376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58	</a:t>
            </a:r>
            <a:r>
              <a:rPr sz="1400" dirty="0" err="1">
                <a:solidFill>
                  <a:srgbClr val="730A01"/>
                </a:solidFill>
                <a:latin typeface="Courier"/>
                <a:ea typeface="Courier"/>
                <a:cs typeface="Courier"/>
                <a:sym typeface="Courier"/>
              </a:rPr>
              <a:t>def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400" dirty="0" err="1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helpTransform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sz="1400" dirty="0">
                <a:solidFill>
                  <a:srgbClr val="C55A11"/>
                </a:solidFill>
                <a:latin typeface="Courier"/>
                <a:ea typeface="Courier"/>
                <a:cs typeface="Courier"/>
                <a:sym typeface="Courier"/>
              </a:rPr>
              <a:t>tree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: </a:t>
            </a:r>
            <a:r>
              <a:rPr sz="1400" dirty="0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Tree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sz="1400" dirty="0" err="1">
                <a:solidFill>
                  <a:srgbClr val="C55A11"/>
                </a:solidFill>
                <a:latin typeface="Courier"/>
                <a:ea typeface="Courier"/>
                <a:cs typeface="Courier"/>
                <a:sym typeface="Courier"/>
              </a:rPr>
              <a:t>printList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: </a:t>
            </a:r>
            <a:r>
              <a:rPr sz="1400" dirty="0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List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[</a:t>
            </a:r>
            <a:r>
              <a:rPr sz="1400" dirty="0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Tree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]) : </a:t>
            </a:r>
            <a:r>
              <a:rPr sz="1400" dirty="0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Tree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= {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59	  </a:t>
            </a:r>
            <a:r>
              <a:rPr sz="1400" dirty="0" err="1">
                <a:solidFill>
                  <a:srgbClr val="730A01"/>
                </a:solidFill>
                <a:latin typeface="Courier"/>
                <a:ea typeface="Courier"/>
                <a:cs typeface="Courier"/>
                <a:sym typeface="Courier"/>
              </a:rPr>
              <a:t>var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newtree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60	  tree </a:t>
            </a:r>
            <a:r>
              <a:rPr sz="1400" dirty="0">
                <a:solidFill>
                  <a:srgbClr val="730A01"/>
                </a:solidFill>
                <a:latin typeface="Courier"/>
                <a:ea typeface="Courier"/>
                <a:cs typeface="Courier"/>
                <a:sym typeface="Courier"/>
              </a:rPr>
              <a:t>match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61	   </a:t>
            </a:r>
            <a:r>
              <a:rPr sz="1400" b="1" dirty="0">
                <a:solidFill>
                  <a:srgbClr val="730A01"/>
                </a:solidFill>
                <a:latin typeface="Courier"/>
                <a:ea typeface="Courier"/>
                <a:cs typeface="Courier"/>
                <a:sym typeface="Courier"/>
              </a:rPr>
              <a:t>case</a:t>
            </a:r>
            <a:r>
              <a:rPr sz="14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p @ </a:t>
            </a:r>
            <a:r>
              <a:rPr sz="1400" b="1" dirty="0" err="1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PackageDef</a:t>
            </a:r>
            <a:r>
              <a:rPr sz="14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sz="1400" b="1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pid</a:t>
            </a:r>
            <a:r>
              <a:rPr sz="14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stats) 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=&gt; {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62	     </a:t>
            </a:r>
            <a:r>
              <a:rPr sz="1400" dirty="0">
                <a:solidFill>
                  <a:srgbClr val="730A01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(//some files in source can not be applied to by plugin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91	     )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92	     {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93	       </a:t>
            </a:r>
            <a:r>
              <a:rPr sz="1400" dirty="0" err="1">
                <a:solidFill>
                  <a:srgbClr val="730A01"/>
                </a:solidFill>
                <a:latin typeface="Courier"/>
                <a:ea typeface="Courier"/>
                <a:cs typeface="Courier"/>
                <a:sym typeface="Courier"/>
              </a:rPr>
              <a:t>val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myPrint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generatePrintln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p.pos.focus.toString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p.pos.focus.line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94	       </a:t>
            </a:r>
            <a:r>
              <a:rPr sz="1400" dirty="0" err="1">
                <a:solidFill>
                  <a:srgbClr val="730A01"/>
                </a:solidFill>
                <a:latin typeface="Courier"/>
                <a:ea typeface="Courier"/>
                <a:cs typeface="Courier"/>
                <a:sym typeface="Courier"/>
              </a:rPr>
              <a:t>var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x : </a:t>
            </a:r>
            <a:r>
              <a:rPr sz="1400" dirty="0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List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[</a:t>
            </a:r>
            <a:r>
              <a:rPr sz="1400" dirty="0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Tree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] = </a:t>
            </a:r>
            <a:r>
              <a:rPr sz="1400" dirty="0">
                <a:solidFill>
                  <a:srgbClr val="7030A0"/>
                </a:solidFill>
                <a:latin typeface="Courier"/>
                <a:ea typeface="Courier"/>
                <a:cs typeface="Courier"/>
                <a:sym typeface="Courier"/>
              </a:rPr>
              <a:t>Nil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95	       </a:t>
            </a:r>
            <a:r>
              <a:rPr sz="1400" dirty="0">
                <a:solidFill>
                  <a:srgbClr val="730A01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&lt;- 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p.stats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{ 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96	       x = </a:t>
            </a:r>
            <a:r>
              <a:rPr sz="1400" dirty="0">
                <a:solidFill>
                  <a:srgbClr val="C55A11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::: </a:t>
            </a:r>
            <a:r>
              <a:rPr sz="1400" dirty="0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List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helpTransform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sz="1400" dirty="0" err="1">
                <a:solidFill>
                  <a:srgbClr val="C55A11"/>
                </a:solidFill>
                <a:latin typeface="Courier"/>
                <a:ea typeface="Courier"/>
                <a:cs typeface="Courier"/>
                <a:sym typeface="Courier"/>
              </a:rPr>
              <a:t>myPrint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:: 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printList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))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97	       } 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98	       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treeCopy.</a:t>
            </a:r>
            <a:r>
              <a:rPr sz="1400" dirty="0" err="1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PackageDef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(p, 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p.pid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x) 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99	     } 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100	     </a:t>
            </a:r>
            <a:r>
              <a:rPr sz="1400" dirty="0">
                <a:solidFill>
                  <a:srgbClr val="730A01"/>
                </a:solidFill>
                <a:latin typeface="Courier"/>
                <a:ea typeface="Courier"/>
                <a:cs typeface="Courier"/>
                <a:sym typeface="Courier"/>
              </a:rPr>
              <a:t>else 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101	       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println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sz="14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"Package Untransformed: "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+ 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unTransformed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+ p.name + </a:t>
            </a:r>
            <a:r>
              <a:rPr sz="14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" "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+ 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p.pos.focus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102	       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unTransformed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unTransformed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+ </a:t>
            </a:r>
            <a:r>
              <a:rPr sz="1400" dirty="0">
                <a:solidFill>
                  <a:srgbClr val="7030A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103	       p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104	     }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105	   }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374176" y="14521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Scala </a:t>
            </a:r>
            <a:r>
              <a:rPr lang="en-US" sz="4400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C</a:t>
            </a:r>
            <a:r>
              <a:rPr sz="4400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ompiler </a:t>
            </a:r>
            <a:r>
              <a:rPr lang="en-US" sz="4400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P</a:t>
            </a:r>
            <a:r>
              <a:rPr sz="4400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lugin</a:t>
            </a:r>
            <a:endParaRPr sz="4400" b="1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1001973" y="1225122"/>
            <a:ext cx="10515600" cy="5032376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58	</a:t>
            </a:r>
            <a:r>
              <a:rPr sz="1400" dirty="0" err="1">
                <a:solidFill>
                  <a:srgbClr val="730A01"/>
                </a:solidFill>
                <a:latin typeface="Courier"/>
                <a:ea typeface="Courier"/>
                <a:cs typeface="Courier"/>
                <a:sym typeface="Courier"/>
              </a:rPr>
              <a:t>def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400" dirty="0" err="1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helpTransform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sz="1400" dirty="0">
                <a:solidFill>
                  <a:srgbClr val="C55A11"/>
                </a:solidFill>
                <a:latin typeface="Courier"/>
                <a:ea typeface="Courier"/>
                <a:cs typeface="Courier"/>
                <a:sym typeface="Courier"/>
              </a:rPr>
              <a:t>tree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: </a:t>
            </a:r>
            <a:r>
              <a:rPr sz="1400" dirty="0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Tree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sz="1400" b="1" dirty="0" err="1">
                <a:solidFill>
                  <a:srgbClr val="C55A11"/>
                </a:solidFill>
                <a:latin typeface="Courier"/>
                <a:ea typeface="Courier"/>
                <a:cs typeface="Courier"/>
                <a:sym typeface="Courier"/>
              </a:rPr>
              <a:t>printList</a:t>
            </a:r>
            <a:r>
              <a:rPr sz="14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: </a:t>
            </a:r>
            <a:r>
              <a:rPr sz="1400" b="1" dirty="0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List</a:t>
            </a:r>
            <a:r>
              <a:rPr sz="14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[</a:t>
            </a:r>
            <a:r>
              <a:rPr sz="1400" b="1" dirty="0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Tree</a:t>
            </a:r>
            <a:r>
              <a:rPr sz="14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]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: </a:t>
            </a:r>
            <a:r>
              <a:rPr sz="1400" dirty="0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Tree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= {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59	  </a:t>
            </a:r>
            <a:r>
              <a:rPr sz="1400" dirty="0" err="1">
                <a:solidFill>
                  <a:srgbClr val="730A01"/>
                </a:solidFill>
                <a:latin typeface="Courier"/>
                <a:ea typeface="Courier"/>
                <a:cs typeface="Courier"/>
                <a:sym typeface="Courier"/>
              </a:rPr>
              <a:t>var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newtree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60	  tree </a:t>
            </a:r>
            <a:r>
              <a:rPr sz="1400" dirty="0">
                <a:solidFill>
                  <a:srgbClr val="730A01"/>
                </a:solidFill>
                <a:latin typeface="Courier"/>
                <a:ea typeface="Courier"/>
                <a:cs typeface="Courier"/>
                <a:sym typeface="Courier"/>
              </a:rPr>
              <a:t>match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61	   </a:t>
            </a:r>
            <a:r>
              <a:rPr sz="1400" dirty="0">
                <a:solidFill>
                  <a:srgbClr val="730A01"/>
                </a:solidFill>
                <a:latin typeface="Courier"/>
                <a:ea typeface="Courier"/>
                <a:cs typeface="Courier"/>
                <a:sym typeface="Courier"/>
              </a:rPr>
              <a:t>case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p @ </a:t>
            </a:r>
            <a:r>
              <a:rPr sz="1400" dirty="0" err="1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PackageDef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pid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stats) =&gt; {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62	     </a:t>
            </a:r>
            <a:r>
              <a:rPr sz="1400" dirty="0">
                <a:solidFill>
                  <a:srgbClr val="730A01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(//some files in source can not be applied to by plugin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91	     )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92	     {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93	       </a:t>
            </a:r>
            <a:r>
              <a:rPr sz="1400" dirty="0" err="1">
                <a:solidFill>
                  <a:srgbClr val="730A01"/>
                </a:solidFill>
                <a:latin typeface="Courier"/>
                <a:ea typeface="Courier"/>
                <a:cs typeface="Courier"/>
                <a:sym typeface="Courier"/>
              </a:rPr>
              <a:t>val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myPrint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generatePrintln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p.pos.focus.toString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p.pos.focus.line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94	       </a:t>
            </a:r>
            <a:r>
              <a:rPr sz="1400" dirty="0" err="1">
                <a:solidFill>
                  <a:srgbClr val="730A01"/>
                </a:solidFill>
                <a:latin typeface="Courier"/>
                <a:ea typeface="Courier"/>
                <a:cs typeface="Courier"/>
                <a:sym typeface="Courier"/>
              </a:rPr>
              <a:t>var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x : </a:t>
            </a:r>
            <a:r>
              <a:rPr sz="1400" dirty="0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List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[</a:t>
            </a:r>
            <a:r>
              <a:rPr sz="1400" dirty="0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Tree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] = </a:t>
            </a:r>
            <a:r>
              <a:rPr sz="1400" dirty="0">
                <a:solidFill>
                  <a:srgbClr val="7030A0"/>
                </a:solidFill>
                <a:latin typeface="Courier"/>
                <a:ea typeface="Courier"/>
                <a:cs typeface="Courier"/>
                <a:sym typeface="Courier"/>
              </a:rPr>
              <a:t>Nil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95	       </a:t>
            </a:r>
            <a:r>
              <a:rPr sz="1400" dirty="0">
                <a:solidFill>
                  <a:srgbClr val="730A01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&lt;- 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p.stats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{ 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96	       x = </a:t>
            </a:r>
            <a:r>
              <a:rPr sz="1400" dirty="0">
                <a:solidFill>
                  <a:srgbClr val="C55A11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::: </a:t>
            </a:r>
            <a:r>
              <a:rPr sz="1400" dirty="0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List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helpTransform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sz="1400" dirty="0" err="1">
                <a:solidFill>
                  <a:srgbClr val="C55A11"/>
                </a:solidFill>
                <a:latin typeface="Courier"/>
                <a:ea typeface="Courier"/>
                <a:cs typeface="Courier"/>
                <a:sym typeface="Courier"/>
              </a:rPr>
              <a:t>myPrint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:: 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printList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))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97	       } 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98	       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treeCopy.</a:t>
            </a:r>
            <a:r>
              <a:rPr sz="1400" dirty="0" err="1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PackageDef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(p, 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p.pid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x) 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99	     } 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100	     </a:t>
            </a:r>
            <a:r>
              <a:rPr sz="1400" dirty="0">
                <a:solidFill>
                  <a:srgbClr val="730A01"/>
                </a:solidFill>
                <a:latin typeface="Courier"/>
                <a:ea typeface="Courier"/>
                <a:cs typeface="Courier"/>
                <a:sym typeface="Courier"/>
              </a:rPr>
              <a:t>else 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101	       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println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sz="14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"Package Untransformed: "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+ 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unTransformed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+ p.name + </a:t>
            </a:r>
            <a:r>
              <a:rPr sz="14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" "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+ 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p.pos.focus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102	       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unTransformed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unTransformed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+ </a:t>
            </a:r>
            <a:r>
              <a:rPr sz="1400" dirty="0">
                <a:solidFill>
                  <a:srgbClr val="7030A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103	       p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104	     }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105	   }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xfrm>
            <a:off x="346879" y="26958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 b="1" dirty="0">
                <a:solidFill>
                  <a:srgbClr val="FFFFFF"/>
                </a:solidFill>
                <a:latin typeface="Georgia" panose="02040502050405020303" pitchFamily="18" charset="0"/>
              </a:rPr>
              <a:t>Scala </a:t>
            </a:r>
            <a:r>
              <a:rPr lang="en-US" sz="4400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C</a:t>
            </a:r>
            <a:r>
              <a:rPr sz="4400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ompiler </a:t>
            </a:r>
            <a:r>
              <a:rPr lang="en-US" sz="4400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P</a:t>
            </a:r>
            <a:r>
              <a:rPr sz="4400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lugin</a:t>
            </a:r>
            <a:endParaRPr sz="4400" b="1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xfrm>
            <a:off x="346878" y="3052946"/>
            <a:ext cx="11444787" cy="2056936"/>
          </a:xfrm>
          <a:prstGeom prst="rect">
            <a:avLst/>
          </a:prstGeom>
          <a:solidFill>
            <a:srgbClr val="404040"/>
          </a:solidFill>
        </p:spPr>
        <p:txBody>
          <a:bodyPr lIns="0" tIns="0" rIns="0" bIns="0" anchor="ctr">
            <a:normAutofit/>
          </a:bodyPr>
          <a:lstStyle/>
          <a:p>
            <a:pPr marL="0" lvl="0" indent="0" algn="ctr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&lt;!-- Additional command line arguments for </a:t>
            </a:r>
            <a:r>
              <a:rPr sz="16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scalac</a:t>
            </a:r>
            <a:r>
              <a:rPr sz="16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 They are added to all build targets --&gt;</a:t>
            </a:r>
          </a:p>
          <a:p>
            <a:pPr marL="0" lvl="0" indent="0" algn="ctr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&lt;property name="</a:t>
            </a:r>
            <a:r>
              <a:rPr sz="16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scalac.args</a:t>
            </a:r>
            <a:r>
              <a:rPr sz="16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"           value="</a:t>
            </a:r>
            <a:r>
              <a:rPr sz="1600" b="1" dirty="0">
                <a:solidFill>
                  <a:srgbClr val="70AD47"/>
                </a:solidFill>
                <a:latin typeface="Courier"/>
                <a:ea typeface="Courier"/>
                <a:cs typeface="Courier"/>
                <a:sym typeface="Courier"/>
              </a:rPr>
              <a:t>-</a:t>
            </a:r>
            <a:r>
              <a:rPr sz="1600" b="1" dirty="0" err="1">
                <a:solidFill>
                  <a:srgbClr val="70AD47"/>
                </a:solidFill>
                <a:latin typeface="Courier"/>
                <a:ea typeface="Courier"/>
                <a:cs typeface="Courier"/>
                <a:sym typeface="Courier"/>
              </a:rPr>
              <a:t>Xplugin:output.jar</a:t>
            </a:r>
            <a:r>
              <a:rPr sz="16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"/&gt;</a:t>
            </a:r>
          </a:p>
          <a:p>
            <a:pPr marL="0" lvl="0" indent="0" algn="ctr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&lt;property name="</a:t>
            </a:r>
            <a:r>
              <a:rPr sz="16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javac.args</a:t>
            </a:r>
            <a:r>
              <a:rPr sz="16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"            value=""/&gt;</a:t>
            </a:r>
          </a:p>
        </p:txBody>
      </p:sp>
      <p:sp>
        <p:nvSpPr>
          <p:cNvPr id="92" name="Shape 92"/>
          <p:cNvSpPr/>
          <p:nvPr/>
        </p:nvSpPr>
        <p:spPr>
          <a:xfrm>
            <a:off x="838200" y="2391831"/>
            <a:ext cx="249667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sz="2400" dirty="0" err="1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scala</a:t>
            </a:r>
            <a:r>
              <a:rPr sz="240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/build.xml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1732227"/>
            <a:ext cx="5619485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Verdana"/>
              </a:rPr>
              <a:t>We use ANT to build the </a:t>
            </a:r>
            <a:r>
              <a:rPr lang="en-US" sz="240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</a:t>
            </a: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Verdana"/>
              </a:rPr>
              <a:t>cala compiler: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Verdan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488415" y="174056"/>
            <a:ext cx="10515600" cy="132556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 b="1" dirty="0">
                <a:solidFill>
                  <a:srgbClr val="FFFFFF"/>
                </a:solidFill>
                <a:latin typeface="Georgia" panose="02040502050405020303" pitchFamily="18" charset="0"/>
              </a:rPr>
              <a:t>Testing data</a:t>
            </a:r>
          </a:p>
        </p:txBody>
      </p:sp>
      <p:graphicFrame>
        <p:nvGraphicFramePr>
          <p:cNvPr id="97" name="Table 97"/>
          <p:cNvGraphicFramePr/>
          <p:nvPr>
            <p:extLst>
              <p:ext uri="{D42A27DB-BD31-4B8C-83A1-F6EECF244321}">
                <p14:modId xmlns:p14="http://schemas.microsoft.com/office/powerpoint/2010/main" val="1181157468"/>
              </p:ext>
            </p:extLst>
          </p:nvPr>
        </p:nvGraphicFramePr>
        <p:xfrm>
          <a:off x="838200" y="1282891"/>
          <a:ext cx="10352964" cy="508238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708839"/>
                <a:gridCol w="6376446"/>
                <a:gridCol w="2267679"/>
              </a:tblGrid>
              <a:tr h="351731"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1" dirty="0" smtClean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P</a:t>
                      </a:r>
                      <a:r>
                        <a:rPr sz="1600" b="1" dirty="0" smtClean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roject </a:t>
                      </a:r>
                      <a:r>
                        <a:rPr lang="en-US" sz="1600" b="1" dirty="0" smtClean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N</a:t>
                      </a:r>
                      <a:r>
                        <a:rPr sz="1600" b="1" dirty="0" smtClean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ame</a:t>
                      </a:r>
                      <a:endParaRPr sz="1600" b="1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Courier"/>
                        <a:cs typeface="Times New Roman" panose="02020603050405020304" pitchFamily="18" charset="0"/>
                        <a:sym typeface="Courier"/>
                      </a:endParaRPr>
                    </a:p>
                  </a:txBody>
                  <a:tcPr marL="11100" marR="11100" marT="11100" marB="11100" anchor="ctr" horzOverflow="overflow">
                    <a:lnT w="12700">
                      <a:solidFill>
                        <a:srgbClr val="FFFFFF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1" dirty="0" smtClean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Description</a:t>
                      </a:r>
                      <a:endParaRPr sz="1600" b="1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Courier"/>
                        <a:cs typeface="Times New Roman" panose="02020603050405020304" pitchFamily="18" charset="0"/>
                        <a:sym typeface="Courier"/>
                      </a:endParaRPr>
                    </a:p>
                  </a:txBody>
                  <a:tcPr marL="11100" marR="11100" marT="11100" marB="11100" anchor="ctr" horzOverflow="overflow">
                    <a:lnT w="12700">
                      <a:solidFill>
                        <a:srgbClr val="FFFFFF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1" dirty="0" smtClean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Total # </a:t>
                      </a:r>
                      <a:r>
                        <a:rPr sz="1600" b="1" dirty="0" smtClean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of </a:t>
                      </a:r>
                      <a:r>
                        <a:rPr lang="en-US" sz="1600" b="1" dirty="0" smtClean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C</a:t>
                      </a:r>
                      <a:r>
                        <a:rPr sz="1600" b="1" dirty="0" smtClean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ode </a:t>
                      </a:r>
                      <a:r>
                        <a:rPr lang="en-US" sz="1600" b="1" dirty="0" smtClean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L</a:t>
                      </a:r>
                      <a:r>
                        <a:rPr sz="1600" b="1" dirty="0" smtClean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ines</a:t>
                      </a:r>
                      <a:endParaRPr sz="1600" b="1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Courier"/>
                        <a:cs typeface="Times New Roman" panose="02020603050405020304" pitchFamily="18" charset="0"/>
                        <a:sym typeface="Courier"/>
                      </a:endParaRPr>
                    </a:p>
                  </a:txBody>
                  <a:tcPr marL="11100" marR="11100" marT="11100" marB="11100" anchor="ctr" horzOverflow="overflow">
                    <a:lnT w="12700">
                      <a:solidFill>
                        <a:srgbClr val="FFFFFF"/>
                      </a:solidFill>
                    </a:lnT>
                    <a:noFill/>
                  </a:tcPr>
                </a:tc>
              </a:tr>
              <a:tr h="527597"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scalastyle</a:t>
                      </a:r>
                      <a:endParaRPr sz="16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Courier"/>
                        <a:cs typeface="Times New Roman" panose="02020603050405020304" pitchFamily="18" charset="0"/>
                        <a:sym typeface="Courier"/>
                      </a:endParaRPr>
                    </a:p>
                  </a:txBody>
                  <a:tcPr marL="11100" marR="11100" marT="11100" marB="11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Scalastyle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 examines your Scala code and indicates potential problems with it.</a:t>
                      </a:r>
                    </a:p>
                  </a:txBody>
                  <a:tcPr marL="11100" marR="11100" marT="11100" marB="11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8429</a:t>
                      </a:r>
                    </a:p>
                  </a:txBody>
                  <a:tcPr marL="11100" marR="11100" marT="11100" marB="11100" anchor="ctr" horzOverflow="overflow">
                    <a:noFill/>
                  </a:tcPr>
                </a:tc>
              </a:tr>
              <a:tr h="703462"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scala-dddbase</a:t>
                      </a:r>
                    </a:p>
                  </a:txBody>
                  <a:tcPr marL="11100" marR="11100" marT="11100" marB="11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scala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-</a:t>
                      </a:r>
                      <a:r>
                        <a:rPr sz="1600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dddbase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-develop is a library used to develop application based on Domain Driven Design advocated by Eric Evans.</a:t>
                      </a:r>
                    </a:p>
                  </a:txBody>
                  <a:tcPr marL="11100" marR="11100" marT="11100" marB="11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2732</a:t>
                      </a:r>
                    </a:p>
                  </a:txBody>
                  <a:tcPr marL="11100" marR="11100" marT="11100" marB="11100" anchor="ctr" horzOverflow="overflow">
                    <a:noFill/>
                  </a:tcPr>
                </a:tc>
              </a:tr>
              <a:tr h="703462"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scala-stm</a:t>
                      </a:r>
                    </a:p>
                  </a:txBody>
                  <a:tcPr marL="11100" marR="11100" marT="11100" marB="11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scala-stm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 is a lightweight software transactional memory for Scala, inspired by the STMs in Haskell and </a:t>
                      </a:r>
                      <a:r>
                        <a:rPr sz="1600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Clojure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.</a:t>
                      </a:r>
                    </a:p>
                  </a:txBody>
                  <a:tcPr marL="11100" marR="11100" marT="11100" marB="11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12458</a:t>
                      </a:r>
                    </a:p>
                  </a:txBody>
                  <a:tcPr marL="11100" marR="11100" marT="11100" marB="11100" anchor="ctr" horzOverflow="overflow">
                    <a:noFill/>
                  </a:tcPr>
                </a:tc>
              </a:tr>
              <a:tr h="703462"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Scala-Algorithms</a:t>
                      </a:r>
                    </a:p>
                  </a:txBody>
                  <a:tcPr marL="11100" marR="11100" marT="11100" marB="11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Java to Scala translations of around 50 algorithms from Robert Sedgewick and Kevin Wayne's website for their book Algorithms.</a:t>
                      </a:r>
                    </a:p>
                  </a:txBody>
                  <a:tcPr marL="11100" marR="11100" marT="11100" marB="11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4766</a:t>
                      </a:r>
                    </a:p>
                  </a:txBody>
                  <a:tcPr marL="11100" marR="11100" marT="11100" marB="11100" anchor="ctr" horzOverflow="overflow">
                    <a:noFill/>
                  </a:tcPr>
                </a:tc>
              </a:tr>
              <a:tr h="351731"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scala-chart</a:t>
                      </a:r>
                    </a:p>
                  </a:txBody>
                  <a:tcPr marL="11100" marR="11100" marT="11100" marB="11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scala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-chart is a </a:t>
                      </a:r>
                      <a:r>
                        <a:rPr sz="1600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scala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 library for creating and working with charts.</a:t>
                      </a:r>
                    </a:p>
                  </a:txBody>
                  <a:tcPr marL="11100" marR="11100" marT="11100" marB="11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2957</a:t>
                      </a:r>
                    </a:p>
                  </a:txBody>
                  <a:tcPr marL="11100" marR="11100" marT="11100" marB="11100" anchor="ctr" horzOverflow="overflow">
                    <a:noFill/>
                  </a:tcPr>
                </a:tc>
              </a:tr>
              <a:tr h="527597"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scala-cassandra</a:t>
                      </a:r>
                    </a:p>
                  </a:txBody>
                  <a:tcPr marL="11100" marR="11100" marT="11100" marB="11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Implementation of a Scala wrapper over the </a:t>
                      </a:r>
                      <a:r>
                        <a:rPr sz="1600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DataStax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 Java Driver for Cassandra</a:t>
                      </a:r>
                    </a:p>
                  </a:txBody>
                  <a:tcPr marL="11100" marR="11100" marT="11100" marB="11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308</a:t>
                      </a:r>
                    </a:p>
                  </a:txBody>
                  <a:tcPr marL="11100" marR="11100" marT="11100" marB="11100" anchor="ctr" horzOverflow="overflow">
                    <a:noFill/>
                  </a:tcPr>
                </a:tc>
              </a:tr>
              <a:tr h="401266"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scala-parser-combinators</a:t>
                      </a:r>
                    </a:p>
                  </a:txBody>
                  <a:tcPr marL="11100" marR="11100" marT="11100" marB="11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Scala Standard Parser </a:t>
                      </a:r>
                      <a:r>
                        <a:rPr sz="1600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Combinator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 Library</a:t>
                      </a:r>
                    </a:p>
                  </a:txBody>
                  <a:tcPr marL="11100" marR="11100" marT="11100" marB="11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1880</a:t>
                      </a:r>
                    </a:p>
                  </a:txBody>
                  <a:tcPr marL="11100" marR="11100" marT="11100" marB="11100" anchor="ctr" horzOverflow="overflow">
                    <a:noFill/>
                  </a:tcPr>
                </a:tc>
              </a:tr>
              <a:tr h="703462"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170 individual programs </a:t>
                      </a:r>
                    </a:p>
                  </a:txBody>
                  <a:tcPr marL="11100" marR="11100" marT="11100" marB="11100" anchor="ctr" horzOverflow="overflow">
                    <a:lnB w="127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Individual </a:t>
                      </a:r>
                      <a:r>
                        <a:rPr sz="1600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scala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 programs, mostly from </a:t>
                      </a:r>
                      <a:r>
                        <a:rPr sz="1600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scala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 reference books' code example, covering most basic syntaxes.</a:t>
                      </a:r>
                    </a:p>
                  </a:txBody>
                  <a:tcPr marL="11100" marR="11100" marT="11100" marB="11100" anchor="ctr" horzOverflow="overflow">
                    <a:lnB w="127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4943</a:t>
                      </a:r>
                    </a:p>
                  </a:txBody>
                  <a:tcPr marL="11100" marR="11100" marT="11100" marB="11100" anchor="ctr" horzOverflow="overflow">
                    <a:lnB w="1270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 b="1" dirty="0">
                <a:solidFill>
                  <a:srgbClr val="FFFFFF"/>
                </a:solidFill>
                <a:latin typeface="Georgia" panose="02040502050405020303" pitchFamily="18" charset="0"/>
              </a:rPr>
              <a:t>Type 1 </a:t>
            </a:r>
            <a:r>
              <a:rPr lang="en-US" sz="4400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D</a:t>
            </a:r>
            <a:r>
              <a:rPr sz="4400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ead </a:t>
            </a:r>
            <a:r>
              <a:rPr lang="en-US" sz="4400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C</a:t>
            </a:r>
            <a:r>
              <a:rPr sz="4400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ode </a:t>
            </a:r>
            <a:r>
              <a:rPr lang="en-US" sz="4400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Detected</a:t>
            </a:r>
            <a:endParaRPr sz="4400" b="1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grpSp>
        <p:nvGrpSpPr>
          <p:cNvPr id="106" name="Group 106"/>
          <p:cNvGrpSpPr/>
          <p:nvPr/>
        </p:nvGrpSpPr>
        <p:grpSpPr>
          <a:xfrm>
            <a:off x="810903" y="2759778"/>
            <a:ext cx="5181604" cy="2455738"/>
            <a:chOff x="0" y="0"/>
            <a:chExt cx="5181602" cy="2455736"/>
          </a:xfrm>
        </p:grpSpPr>
        <p:grpSp>
          <p:nvGrpSpPr>
            <p:cNvPr id="102" name="Group 102"/>
            <p:cNvGrpSpPr/>
            <p:nvPr/>
          </p:nvGrpSpPr>
          <p:grpSpPr>
            <a:xfrm>
              <a:off x="0" y="0"/>
              <a:ext cx="2455736" cy="2455736"/>
              <a:chOff x="0" y="0"/>
              <a:chExt cx="2455735" cy="2455735"/>
            </a:xfrm>
          </p:grpSpPr>
          <p:sp>
            <p:nvSpPr>
              <p:cNvPr id="100" name="Shape 100"/>
              <p:cNvSpPr/>
              <p:nvPr/>
            </p:nvSpPr>
            <p:spPr>
              <a:xfrm>
                <a:off x="0" y="0"/>
                <a:ext cx="2455735" cy="2455735"/>
              </a:xfrm>
              <a:prstGeom prst="roundRect">
                <a:avLst>
                  <a:gd name="adj" fmla="val 7500"/>
                </a:avLst>
              </a:prstGeom>
              <a:solidFill>
                <a:srgbClr val="5B9BD5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3867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1" name="Shape 101"/>
              <p:cNvSpPr/>
              <p:nvPr/>
            </p:nvSpPr>
            <p:spPr>
              <a:xfrm>
                <a:off x="53889" y="930318"/>
                <a:ext cx="2347957" cy="5950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/>
                <a:r>
                  <a:rPr sz="3867" dirty="0">
                    <a:solidFill>
                      <a:srgbClr val="FFFFFF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  <a:sym typeface="Consolas"/>
                  </a:rPr>
                  <a:t>traces</a:t>
                </a:r>
                <a:r>
                  <a:rPr sz="3867" dirty="0">
                    <a:solidFill>
                      <a:srgbClr val="FFFFFF"/>
                    </a:solidFill>
                  </a:rPr>
                  <a:t> </a:t>
                </a:r>
              </a:p>
            </p:txBody>
          </p:sp>
        </p:grpSp>
        <p:grpSp>
          <p:nvGrpSpPr>
            <p:cNvPr id="105" name="Group 105"/>
            <p:cNvGrpSpPr/>
            <p:nvPr/>
          </p:nvGrpSpPr>
          <p:grpSpPr>
            <a:xfrm>
              <a:off x="2725865" y="0"/>
              <a:ext cx="2455737" cy="2455736"/>
              <a:chOff x="0" y="0"/>
              <a:chExt cx="2455735" cy="2455735"/>
            </a:xfrm>
          </p:grpSpPr>
          <p:sp>
            <p:nvSpPr>
              <p:cNvPr id="103" name="Shape 103"/>
              <p:cNvSpPr/>
              <p:nvPr/>
            </p:nvSpPr>
            <p:spPr>
              <a:xfrm>
                <a:off x="0" y="0"/>
                <a:ext cx="2455735" cy="2455735"/>
              </a:xfrm>
              <a:prstGeom prst="roundRect">
                <a:avLst>
                  <a:gd name="adj" fmla="val 7500"/>
                </a:avLst>
              </a:prstGeom>
              <a:solidFill>
                <a:srgbClr val="5B9BD5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3867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defRPr>
                </a:pPr>
                <a:endParaRPr/>
              </a:p>
            </p:txBody>
          </p:sp>
          <p:sp>
            <p:nvSpPr>
              <p:cNvPr id="104" name="Shape 104"/>
              <p:cNvSpPr/>
              <p:nvPr/>
            </p:nvSpPr>
            <p:spPr>
              <a:xfrm>
                <a:off x="53889" y="632768"/>
                <a:ext cx="2347957" cy="11901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/>
                <a:r>
                  <a:rPr sz="3867" dirty="0">
                    <a:solidFill>
                      <a:srgbClr val="FFFFFF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  <a:sym typeface="Consolas"/>
                  </a:rPr>
                  <a:t>type 1 dead code</a:t>
                </a:r>
              </a:p>
            </p:txBody>
          </p:sp>
        </p:grpSp>
      </p:grpSp>
      <p:graphicFrame>
        <p:nvGraphicFramePr>
          <p:cNvPr id="107" name="Table 107"/>
          <p:cNvGraphicFramePr/>
          <p:nvPr>
            <p:extLst>
              <p:ext uri="{D42A27DB-BD31-4B8C-83A1-F6EECF244321}">
                <p14:modId xmlns:p14="http://schemas.microsoft.com/office/powerpoint/2010/main" val="2257232279"/>
              </p:ext>
            </p:extLst>
          </p:nvPr>
        </p:nvGraphicFramePr>
        <p:xfrm>
          <a:off x="6046396" y="2664828"/>
          <a:ext cx="5906588" cy="2746149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295400"/>
                <a:gridCol w="1657894"/>
                <a:gridCol w="1476647"/>
                <a:gridCol w="1476647"/>
              </a:tblGrid>
              <a:tr h="825909"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nsolas"/>
                          <a:cs typeface="Times New Roman" panose="02020603050405020304" pitchFamily="18" charset="0"/>
                          <a:sym typeface="Consolas"/>
                        </a:rPr>
                        <a:t>File path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nsolas"/>
                          <a:cs typeface="Times New Roman" panose="02020603050405020304" pitchFamily="18" charset="0"/>
                          <a:sym typeface="Consolas"/>
                        </a:rPr>
                        <a:t>Number of total lines 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nsolas"/>
                          <a:cs typeface="Times New Roman" panose="02020603050405020304" pitchFamily="18" charset="0"/>
                          <a:sym typeface="Consolas"/>
                        </a:rPr>
                        <a:t>Number of total dead lines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nsolas"/>
                          <a:cs typeface="Times New Roman" panose="02020603050405020304" pitchFamily="18" charset="0"/>
                          <a:sym typeface="Consolas"/>
                        </a:rPr>
                        <a:t>Percentage of dead lines</a:t>
                      </a:r>
                    </a:p>
                  </a:txBody>
                  <a:tcPr marL="45720" marR="45720" horzOverflow="overflow">
                    <a:lnR w="12700">
                      <a:solidFill>
                        <a:srgbClr val="FFFFFF"/>
                      </a:solidFill>
                    </a:lnR>
                  </a:tcPr>
                </a:tc>
              </a:tr>
              <a:tr h="578136"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800" i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nsolas"/>
                          <a:cs typeface="Times New Roman" panose="02020603050405020304" pitchFamily="18" charset="0"/>
                          <a:sym typeface="Consolas"/>
                        </a:rPr>
                        <a:t>scala/src/compiler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800" i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nsolas"/>
                          <a:cs typeface="Times New Roman" panose="02020603050405020304" pitchFamily="18" charset="0"/>
                          <a:sym typeface="Consolas"/>
                        </a:rPr>
                        <a:t>72206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800" i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nsolas"/>
                          <a:cs typeface="Times New Roman" panose="02020603050405020304" pitchFamily="18" charset="0"/>
                          <a:sym typeface="Consolas"/>
                        </a:rPr>
                        <a:t>32704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800" i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nsolas"/>
                          <a:cs typeface="Times New Roman" panose="02020603050405020304" pitchFamily="18" charset="0"/>
                          <a:sym typeface="Consolas"/>
                        </a:rPr>
                        <a:t>0.536</a:t>
                      </a:r>
                    </a:p>
                  </a:txBody>
                  <a:tcPr marL="45720" marR="45720" horzOverflow="overflow"/>
                </a:tc>
              </a:tr>
              <a:tr h="578136"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800" i="1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nsolas"/>
                          <a:cs typeface="Times New Roman" panose="02020603050405020304" pitchFamily="18" charset="0"/>
                          <a:sym typeface="Consolas"/>
                        </a:rPr>
                        <a:t>scala</a:t>
                      </a:r>
                      <a:r>
                        <a:rPr sz="1800" i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nsolas"/>
                          <a:cs typeface="Times New Roman" panose="02020603050405020304" pitchFamily="18" charset="0"/>
                          <a:sym typeface="Consolas"/>
                        </a:rPr>
                        <a:t>/</a:t>
                      </a:r>
                      <a:r>
                        <a:rPr sz="1800" i="1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nsolas"/>
                          <a:cs typeface="Times New Roman" panose="02020603050405020304" pitchFamily="18" charset="0"/>
                          <a:sym typeface="Consolas"/>
                        </a:rPr>
                        <a:t>src</a:t>
                      </a:r>
                      <a:r>
                        <a:rPr sz="1800" i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nsolas"/>
                          <a:cs typeface="Times New Roman" panose="02020603050405020304" pitchFamily="18" charset="0"/>
                          <a:sym typeface="Consolas"/>
                        </a:rPr>
                        <a:t>/library</a:t>
                      </a:r>
                    </a:p>
                  </a:txBody>
                  <a:tcPr marL="45720" marR="4572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800" i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nsolas"/>
                          <a:cs typeface="Times New Roman" panose="02020603050405020304" pitchFamily="18" charset="0"/>
                          <a:sym typeface="Consolas"/>
                        </a:rPr>
                        <a:t>35750</a:t>
                      </a:r>
                    </a:p>
                  </a:txBody>
                  <a:tcPr marL="45720" marR="4572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800" i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nsolas"/>
                          <a:cs typeface="Times New Roman" panose="02020603050405020304" pitchFamily="18" charset="0"/>
                          <a:sym typeface="Consolas"/>
                        </a:rPr>
                        <a:t>26237</a:t>
                      </a:r>
                    </a:p>
                  </a:txBody>
                  <a:tcPr marL="45720" marR="4572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800" i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nsolas"/>
                          <a:cs typeface="Times New Roman" panose="02020603050405020304" pitchFamily="18" charset="0"/>
                          <a:sym typeface="Consolas"/>
                        </a:rPr>
                        <a:t>0.763</a:t>
                      </a:r>
                    </a:p>
                  </a:txBody>
                  <a:tcPr marL="45720" marR="45720" horzOverflow="overflow">
                    <a:noFill/>
                  </a:tcPr>
                </a:tc>
              </a:tr>
              <a:tr h="578136"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800" i="1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nsolas"/>
                          <a:cs typeface="Times New Roman" panose="02020603050405020304" pitchFamily="18" charset="0"/>
                          <a:sym typeface="Consolas"/>
                        </a:rPr>
                        <a:t>scala</a:t>
                      </a:r>
                      <a:r>
                        <a:rPr sz="1800" i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nsolas"/>
                          <a:cs typeface="Times New Roman" panose="02020603050405020304" pitchFamily="18" charset="0"/>
                          <a:sym typeface="Consolas"/>
                        </a:rPr>
                        <a:t>/</a:t>
                      </a:r>
                      <a:r>
                        <a:rPr sz="1800" i="1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nsolas"/>
                          <a:cs typeface="Times New Roman" panose="02020603050405020304" pitchFamily="18" charset="0"/>
                          <a:sym typeface="Consolas"/>
                        </a:rPr>
                        <a:t>src</a:t>
                      </a:r>
                      <a:r>
                        <a:rPr sz="1800" i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nsolas"/>
                          <a:cs typeface="Times New Roman" panose="02020603050405020304" pitchFamily="18" charset="0"/>
                          <a:sym typeface="Consolas"/>
                        </a:rPr>
                        <a:t>/reflect</a:t>
                      </a:r>
                    </a:p>
                  </a:txBody>
                  <a:tcPr marL="45720" marR="45720" horzOverflow="overflow">
                    <a:lnB w="127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800" i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nsolas"/>
                          <a:cs typeface="Times New Roman" panose="02020603050405020304" pitchFamily="18" charset="0"/>
                          <a:sym typeface="Consolas"/>
                        </a:rPr>
                        <a:t>31039</a:t>
                      </a:r>
                    </a:p>
                  </a:txBody>
                  <a:tcPr marL="45720" marR="45720" horzOverflow="overflow">
                    <a:lnB w="127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800" i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nsolas"/>
                          <a:cs typeface="Times New Roman" panose="02020603050405020304" pitchFamily="18" charset="0"/>
                          <a:sym typeface="Consolas"/>
                        </a:rPr>
                        <a:t>12340</a:t>
                      </a:r>
                    </a:p>
                  </a:txBody>
                  <a:tcPr marL="45720" marR="45720" horzOverflow="overflow">
                    <a:lnB w="127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800" i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nsolas"/>
                          <a:cs typeface="Times New Roman" panose="02020603050405020304" pitchFamily="18" charset="0"/>
                          <a:sym typeface="Consolas"/>
                        </a:rPr>
                        <a:t>0.460</a:t>
                      </a:r>
                    </a:p>
                  </a:txBody>
                  <a:tcPr marL="45720" marR="45720" horzOverflow="overflow">
                    <a:lnB w="12700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108" name="Shape 108"/>
          <p:cNvSpPr/>
          <p:nvPr/>
        </p:nvSpPr>
        <p:spPr>
          <a:xfrm>
            <a:off x="838200" y="2730137"/>
            <a:ext cx="2181498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ctr"/>
            <a:r>
              <a:rPr sz="200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onsolas"/>
              </a:rPr>
              <a:t>Scala compiler source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7256" y="80059"/>
            <a:ext cx="10515600" cy="1595439"/>
          </a:xfrm>
        </p:spPr>
        <p:txBody>
          <a:bodyPr/>
          <a:lstStyle/>
          <a:p>
            <a:r>
              <a:rPr lang="en-US" b="1" dirty="0" smtClean="0">
                <a:latin typeface="Georgia" panose="02040502050405020303" pitchFamily="18" charset="0"/>
              </a:rPr>
              <a:t>Top 5 Files with Type 1 Dead </a:t>
            </a:r>
            <a:r>
              <a:rPr lang="en-US" b="1" dirty="0" err="1">
                <a:latin typeface="Georgia" panose="02040502050405020303" pitchFamily="18" charset="0"/>
              </a:rPr>
              <a:t>D</a:t>
            </a:r>
            <a:r>
              <a:rPr lang="en-US" b="1" dirty="0" err="1" smtClean="0">
                <a:latin typeface="Georgia" panose="02040502050405020303" pitchFamily="18" charset="0"/>
              </a:rPr>
              <a:t>ode</a:t>
            </a:r>
            <a:endParaRPr lang="en-US" b="1" dirty="0">
              <a:latin typeface="Georgia" panose="02040502050405020303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995073"/>
              </p:ext>
            </p:extLst>
          </p:nvPr>
        </p:nvGraphicFramePr>
        <p:xfrm>
          <a:off x="670560" y="1412240"/>
          <a:ext cx="10683239" cy="516357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98608"/>
                <a:gridCol w="4955460"/>
                <a:gridCol w="1288806"/>
                <a:gridCol w="1374016"/>
                <a:gridCol w="2066349"/>
              </a:tblGrid>
              <a:tr h="311748"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 path</a:t>
                      </a:r>
                      <a:endParaRPr lang="en-US" sz="14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</a:t>
                      </a:r>
                      <a:r>
                        <a:rPr lang="en-US" sz="140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lines</a:t>
                      </a:r>
                      <a:endParaRPr lang="en-US" sz="14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</a:t>
                      </a:r>
                      <a:r>
                        <a:rPr lang="en-US" sz="140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dead lines </a:t>
                      </a:r>
                      <a:endParaRPr lang="en-US" sz="14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percentage of dead lines</a:t>
                      </a:r>
                      <a:endParaRPr lang="en-US" sz="1400" b="0" i="0" u="none" strike="noStrike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</a:tr>
              <a:tr h="283847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src</a:t>
                      </a:r>
                      <a:r>
                        <a:rPr lang="en-US" sz="140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/compiler</a:t>
                      </a:r>
                      <a:endParaRPr lang="en-US" sz="14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compiler/</a:t>
                      </a:r>
                      <a:r>
                        <a:rPr lang="en-US" sz="1400" u="none" strike="noStrike" dirty="0" err="1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scala</a:t>
                      </a:r>
                      <a:r>
                        <a:rPr lang="en-US" sz="140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/tools/</a:t>
                      </a:r>
                      <a:r>
                        <a:rPr lang="en-US" sz="1400" u="none" strike="noStrike" dirty="0" err="1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nsc</a:t>
                      </a:r>
                      <a:r>
                        <a:rPr lang="en-US" sz="140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400" u="none" strike="noStrike" dirty="0" err="1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symtab</a:t>
                      </a:r>
                      <a:r>
                        <a:rPr lang="en-US" sz="140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400" u="none" strike="noStrike" dirty="0" err="1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classfile</a:t>
                      </a:r>
                      <a:r>
                        <a:rPr lang="en-US" sz="140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400" u="none" strike="noStrike" dirty="0" err="1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ICodeReader.scala</a:t>
                      </a:r>
                      <a:endParaRPr lang="en-US" sz="14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959</a:t>
                      </a:r>
                      <a:endParaRPr lang="en-US" sz="14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959 </a:t>
                      </a:r>
                      <a:endParaRPr lang="en-US" sz="1400" b="0" i="0" u="none" strike="noStrike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 </a:t>
                      </a:r>
                      <a:endParaRPr lang="en-US" sz="14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</a:tr>
              <a:tr h="2838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compiler/</a:t>
                      </a:r>
                      <a:r>
                        <a:rPr lang="en-US" sz="1400" u="none" strike="noStrike" dirty="0" err="1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scala</a:t>
                      </a:r>
                      <a:r>
                        <a:rPr lang="en-US" sz="140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/tools/</a:t>
                      </a:r>
                      <a:r>
                        <a:rPr lang="en-US" sz="1400" u="none" strike="noStrike" dirty="0" err="1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nsc</a:t>
                      </a:r>
                      <a:r>
                        <a:rPr lang="en-US" sz="140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400" u="none" strike="noStrike" dirty="0" err="1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typechecker</a:t>
                      </a:r>
                      <a:r>
                        <a:rPr lang="en-US" sz="140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400" u="none" strike="noStrike" dirty="0" err="1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Typers.scala</a:t>
                      </a:r>
                      <a:endParaRPr lang="en-US" sz="14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4574</a:t>
                      </a:r>
                      <a:endParaRPr lang="en-US" sz="14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917 </a:t>
                      </a:r>
                      <a:endParaRPr lang="en-US" sz="1400" b="0" i="0" u="none" strike="noStrike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20.0% </a:t>
                      </a:r>
                      <a:endParaRPr lang="en-US" sz="14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</a:tr>
              <a:tr h="3962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compiler/</a:t>
                      </a:r>
                      <a:r>
                        <a:rPr lang="en-US" sz="1400" u="none" strike="noStrike" dirty="0" err="1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scala</a:t>
                      </a:r>
                      <a:r>
                        <a:rPr lang="en-US" sz="140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/tools/</a:t>
                      </a:r>
                      <a:r>
                        <a:rPr lang="en-US" sz="1400" u="none" strike="noStrike" dirty="0" err="1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nsc</a:t>
                      </a:r>
                      <a:r>
                        <a:rPr lang="en-US" sz="140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/backend/</a:t>
                      </a:r>
                      <a:r>
                        <a:rPr lang="en-US" sz="1400" u="none" strike="noStrike" dirty="0" err="1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jvm</a:t>
                      </a:r>
                      <a:r>
                        <a:rPr lang="en-US" sz="140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400" u="none" strike="noStrike" dirty="0" err="1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BCodeBodyBuilder.scala</a:t>
                      </a:r>
                      <a:endParaRPr lang="en-US" sz="14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1020</a:t>
                      </a:r>
                      <a:endParaRPr lang="en-US" sz="14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708 </a:t>
                      </a:r>
                      <a:endParaRPr lang="en-US" sz="14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69.4% </a:t>
                      </a:r>
                      <a:endParaRPr lang="en-US" sz="14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</a:tr>
              <a:tr h="2838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compiler/</a:t>
                      </a:r>
                      <a:r>
                        <a:rPr lang="en-US" sz="1400" u="none" strike="noStrike" dirty="0" err="1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scala</a:t>
                      </a:r>
                      <a:r>
                        <a:rPr lang="en-US" sz="140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/tools/</a:t>
                      </a:r>
                      <a:r>
                        <a:rPr lang="en-US" sz="1400" u="none" strike="noStrike" dirty="0" err="1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nsc</a:t>
                      </a:r>
                      <a:r>
                        <a:rPr lang="en-US" sz="140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400" u="none" strike="noStrike" dirty="0" err="1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javac</a:t>
                      </a:r>
                      <a:r>
                        <a:rPr lang="en-US" sz="140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400" u="none" strike="noStrike" dirty="0" err="1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JavaScanners.scala</a:t>
                      </a:r>
                      <a:endParaRPr lang="en-US" sz="14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757</a:t>
                      </a:r>
                      <a:endParaRPr lang="en-US" sz="1400" b="0" i="0" u="none" strike="noStrike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623 </a:t>
                      </a:r>
                      <a:endParaRPr lang="en-US" sz="14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82.3% </a:t>
                      </a:r>
                      <a:endParaRPr lang="en-US" sz="14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</a:tr>
              <a:tr h="2838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compiler/</a:t>
                      </a:r>
                      <a:r>
                        <a:rPr lang="en-US" sz="1400" u="none" strike="noStrike" dirty="0" err="1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scala</a:t>
                      </a:r>
                      <a:r>
                        <a:rPr lang="en-US" sz="140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/tools/</a:t>
                      </a:r>
                      <a:r>
                        <a:rPr lang="en-US" sz="1400" u="none" strike="noStrike" dirty="0" err="1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nsc</a:t>
                      </a:r>
                      <a:r>
                        <a:rPr lang="en-US" sz="140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400" u="none" strike="noStrike" dirty="0" err="1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typechecker</a:t>
                      </a:r>
                      <a:r>
                        <a:rPr lang="en-US" sz="140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400" u="none" strike="noStrike" dirty="0" err="1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ContextErrors.scala</a:t>
                      </a:r>
                      <a:endParaRPr lang="en-US" sz="14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1067</a:t>
                      </a:r>
                      <a:endParaRPr lang="en-US" sz="14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607 </a:t>
                      </a:r>
                      <a:endParaRPr lang="en-US" sz="14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56.9% </a:t>
                      </a:r>
                      <a:endParaRPr lang="en-US" sz="14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</a:tr>
              <a:tr h="141924"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</a:tr>
              <a:tr h="283847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src/library</a:t>
                      </a:r>
                      <a:endParaRPr lang="en-US" sz="1400" b="0" i="0" u="none" strike="noStrike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library/scala/collection/parallel/ParIterableLike.scala</a:t>
                      </a:r>
                      <a:endParaRPr lang="en-US" sz="1600" b="0" i="0" u="none" strike="noStrike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967</a:t>
                      </a:r>
                      <a:endParaRPr lang="en-US" sz="1600" b="0" i="0" u="none" strike="noStrike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967</a:t>
                      </a:r>
                      <a:endParaRPr lang="en-US" sz="16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 smtClean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16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</a:tr>
              <a:tr h="2838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library/</a:t>
                      </a:r>
                      <a:r>
                        <a:rPr lang="en-US" sz="1600" b="0" u="none" strike="noStrike" dirty="0" err="1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scala</a:t>
                      </a:r>
                      <a:r>
                        <a:rPr lang="en-US" sz="1600" b="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/collection/immutable/</a:t>
                      </a:r>
                      <a:r>
                        <a:rPr lang="en-US" sz="1600" b="0" u="none" strike="noStrike" dirty="0" err="1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Vector.scala</a:t>
                      </a:r>
                      <a:endParaRPr lang="en-US" sz="16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1028</a:t>
                      </a:r>
                      <a:endParaRPr lang="en-US" sz="16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586</a:t>
                      </a:r>
                      <a:endParaRPr lang="en-US" sz="16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 smtClean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57.0% </a:t>
                      </a:r>
                      <a:endParaRPr lang="en-US" sz="16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</a:tr>
              <a:tr h="2838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library/scala/collection/concurrent/TrieMap.scala</a:t>
                      </a:r>
                      <a:endParaRPr lang="en-US" sz="1600" b="0" i="0" u="none" strike="noStrike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872</a:t>
                      </a:r>
                      <a:endParaRPr lang="en-US" sz="1600" b="0" i="0" u="none" strike="noStrike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582</a:t>
                      </a:r>
                      <a:endParaRPr lang="en-US" sz="16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 smtClean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66.7% </a:t>
                      </a:r>
                      <a:endParaRPr lang="en-US" sz="16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</a:tr>
              <a:tr h="2838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library/</a:t>
                      </a:r>
                      <a:r>
                        <a:rPr lang="en-US" sz="1600" b="0" u="none" strike="noStrike" dirty="0" err="1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scala</a:t>
                      </a:r>
                      <a:r>
                        <a:rPr lang="en-US" sz="1600" b="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/collection/parallel/mutable/</a:t>
                      </a:r>
                      <a:r>
                        <a:rPr lang="en-US" sz="1600" b="0" u="none" strike="noStrike" dirty="0" err="1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ParArray.scala</a:t>
                      </a:r>
                      <a:endParaRPr lang="en-US" sz="16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575</a:t>
                      </a:r>
                      <a:endParaRPr lang="en-US" sz="16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575</a:t>
                      </a:r>
                      <a:endParaRPr lang="en-US" sz="1600" b="0" i="0" u="none" strike="noStrike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 smtClean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 </a:t>
                      </a:r>
                      <a:endParaRPr lang="en-US" sz="16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</a:tr>
              <a:tr h="2838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library/scala/collection/parallel/RemainsIterator.scala</a:t>
                      </a:r>
                      <a:endParaRPr lang="en-US" sz="1600" b="0" i="0" u="none" strike="noStrike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523</a:t>
                      </a:r>
                      <a:endParaRPr lang="en-US" sz="1600" b="0" i="0" u="none" strike="noStrike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523</a:t>
                      </a:r>
                      <a:endParaRPr lang="en-US" sz="1600" b="0" i="0" u="none" strike="noStrike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 smtClean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 </a:t>
                      </a:r>
                      <a:endParaRPr lang="en-US" sz="16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</a:tr>
              <a:tr h="141924"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</a:tr>
              <a:tr h="283847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src</a:t>
                      </a:r>
                      <a:r>
                        <a:rPr lang="en-US" sz="140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/reflect</a:t>
                      </a:r>
                      <a:endParaRPr lang="en-US" sz="14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reflect/</a:t>
                      </a:r>
                      <a:r>
                        <a:rPr lang="en-US" sz="1600" b="0" u="none" strike="noStrike" dirty="0" err="1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scala</a:t>
                      </a:r>
                      <a:r>
                        <a:rPr lang="en-US" sz="1600" b="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/reflect/runtime/</a:t>
                      </a:r>
                      <a:r>
                        <a:rPr lang="en-US" sz="1600" b="0" u="none" strike="noStrike" dirty="0" err="1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JavaMirrors.scala</a:t>
                      </a:r>
                      <a:endParaRPr lang="en-US" sz="16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1034</a:t>
                      </a:r>
                      <a:endParaRPr lang="en-US" sz="1600" b="0" i="0" u="none" strike="noStrike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1034</a:t>
                      </a:r>
                      <a:endParaRPr lang="en-US" sz="16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 smtClean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 </a:t>
                      </a:r>
                      <a:endParaRPr lang="en-US" sz="16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</a:tr>
              <a:tr h="2838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reflect/scala/reflect/internal/Printers.scala</a:t>
                      </a:r>
                      <a:endParaRPr lang="en-US" sz="1600" b="0" i="0" u="none" strike="noStrike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1143</a:t>
                      </a:r>
                      <a:endParaRPr lang="en-US" sz="1600" b="0" i="0" u="none" strike="noStrike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822</a:t>
                      </a:r>
                      <a:endParaRPr lang="en-US" sz="1600" b="0" i="0" u="none" strike="noStrike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 smtClean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71.9% </a:t>
                      </a:r>
                      <a:endParaRPr lang="en-US" sz="16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</a:tr>
              <a:tr h="2838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reflect/scala/reflect/internal/ReificationSupport.scala</a:t>
                      </a:r>
                      <a:endParaRPr lang="en-US" sz="1600" b="0" i="0" u="none" strike="noStrike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966</a:t>
                      </a:r>
                      <a:endParaRPr lang="en-US" sz="1600" b="0" i="0" u="none" strike="noStrike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707</a:t>
                      </a:r>
                      <a:endParaRPr lang="en-US" sz="1600" b="0" i="0" u="none" strike="noStrike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 smtClean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73.2% </a:t>
                      </a:r>
                      <a:endParaRPr lang="en-US" sz="16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</a:tr>
              <a:tr h="2838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reflect/scala/reflect/internal/Types.scala</a:t>
                      </a:r>
                      <a:endParaRPr lang="en-US" sz="1600" b="0" i="0" u="none" strike="noStrike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3172</a:t>
                      </a:r>
                      <a:endParaRPr lang="en-US" sz="1600" b="0" i="0" u="none" strike="noStrike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572</a:t>
                      </a:r>
                      <a:endParaRPr lang="en-US" sz="1600" b="0" i="0" u="none" strike="noStrike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 smtClean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18.0% </a:t>
                      </a:r>
                      <a:endParaRPr lang="en-US" sz="16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</a:tr>
              <a:tr h="2661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reflect/</a:t>
                      </a:r>
                      <a:r>
                        <a:rPr lang="en-US" sz="1600" b="0" u="none" strike="noStrike" dirty="0" err="1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scala</a:t>
                      </a:r>
                      <a:r>
                        <a:rPr lang="en-US" sz="1600" b="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/reflect/</a:t>
                      </a:r>
                      <a:r>
                        <a:rPr lang="en-US" sz="1600" b="0" u="none" strike="noStrike" dirty="0" err="1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en-US" sz="1600" b="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600" b="0" u="none" strike="noStrike" dirty="0" err="1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Trees.scala</a:t>
                      </a:r>
                      <a:endParaRPr lang="en-US" sz="16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812</a:t>
                      </a:r>
                      <a:endParaRPr lang="en-US" sz="1600" b="0" i="0" u="none" strike="noStrike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491</a:t>
                      </a:r>
                      <a:endParaRPr lang="en-US" sz="1600" b="0" i="0" u="none" strike="noStrike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 smtClean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60.5% </a:t>
                      </a:r>
                      <a:endParaRPr lang="en-US" sz="16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81629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rPr b="1" dirty="0">
                <a:latin typeface="Georgia" panose="02040502050405020303" pitchFamily="18" charset="0"/>
              </a:rPr>
              <a:t>Type 1 </a:t>
            </a:r>
            <a:r>
              <a:rPr lang="en-US" b="1" dirty="0">
                <a:latin typeface="Georgia" panose="02040502050405020303" pitchFamily="18" charset="0"/>
              </a:rPr>
              <a:t>D</a:t>
            </a:r>
            <a:r>
              <a:rPr b="1" dirty="0">
                <a:latin typeface="Georgia" panose="02040502050405020303" pitchFamily="18" charset="0"/>
              </a:rPr>
              <a:t>ead </a:t>
            </a:r>
            <a:r>
              <a:rPr lang="en-US" b="1" dirty="0">
                <a:latin typeface="Georgia" panose="02040502050405020303" pitchFamily="18" charset="0"/>
              </a:rPr>
              <a:t>C</a:t>
            </a:r>
            <a:r>
              <a:rPr b="1" dirty="0">
                <a:latin typeface="Georgia" panose="02040502050405020303" pitchFamily="18" charset="0"/>
              </a:rPr>
              <a:t>ode</a:t>
            </a:r>
            <a:r>
              <a:rPr lang="en-US" b="1" dirty="0">
                <a:latin typeface="Georgia" panose="02040502050405020303" pitchFamily="18" charset="0"/>
              </a:rPr>
              <a:t> Examples</a:t>
            </a:r>
            <a:r>
              <a:rPr b="1" dirty="0">
                <a:latin typeface="Georgia" panose="02040502050405020303" pitchFamily="18" charset="0"/>
              </a:rPr>
              <a:t> </a:t>
            </a:r>
          </a:p>
        </p:txBody>
      </p:sp>
      <p:pic>
        <p:nvPicPr>
          <p:cNvPr id="111" name="image1.png" descr="QQ截图2015083110422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199" y="1825625"/>
            <a:ext cx="6699069" cy="1910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image2.png" descr="QQ截图2015083110431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36233" y="3870914"/>
            <a:ext cx="7017567" cy="2873285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113"/>
          <p:cNvSpPr/>
          <p:nvPr/>
        </p:nvSpPr>
        <p:spPr>
          <a:xfrm>
            <a:off x="7727450" y="2348139"/>
            <a:ext cx="2325189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272,276,277,278 are dead code. </a:t>
            </a:r>
          </a:p>
        </p:txBody>
      </p:sp>
      <p:sp>
        <p:nvSpPr>
          <p:cNvPr id="114" name="Shape 114"/>
          <p:cNvSpPr/>
          <p:nvPr/>
        </p:nvSpPr>
        <p:spPr>
          <a:xfrm>
            <a:off x="1724299" y="4984389"/>
            <a:ext cx="2351316" cy="93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369-374, 376, 377 are dead code.</a:t>
            </a:r>
            <a:r>
              <a:rPr>
                <a:solidFill>
                  <a:srgbClr val="FFFFFF"/>
                </a:solidFill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5187" y="1342103"/>
            <a:ext cx="10847989" cy="5117691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6" name="Shape 116"/>
          <p:cNvSpPr>
            <a:spLocks noGrp="1"/>
          </p:cNvSpPr>
          <p:nvPr>
            <p:ph type="title"/>
          </p:nvPr>
        </p:nvSpPr>
        <p:spPr>
          <a:xfrm>
            <a:off x="705467" y="217642"/>
            <a:ext cx="10515600" cy="132556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 b="1" dirty="0">
                <a:solidFill>
                  <a:srgbClr val="FFFFFF"/>
                </a:solidFill>
                <a:latin typeface="Georgia" panose="02040502050405020303" pitchFamily="18" charset="0"/>
              </a:rPr>
              <a:t>Type 1 </a:t>
            </a:r>
            <a:r>
              <a:rPr lang="en-US" sz="4400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D</a:t>
            </a:r>
            <a:r>
              <a:rPr sz="4400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ead </a:t>
            </a:r>
            <a:r>
              <a:rPr lang="en-US" sz="4400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C</a:t>
            </a:r>
            <a:r>
              <a:rPr sz="4400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ode </a:t>
            </a:r>
            <a:endParaRPr sz="4400" b="1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117" name="Chart 117"/>
          <p:cNvGraphicFramePr/>
          <p:nvPr>
            <p:extLst>
              <p:ext uri="{D42A27DB-BD31-4B8C-83A1-F6EECF244321}">
                <p14:modId xmlns:p14="http://schemas.microsoft.com/office/powerpoint/2010/main" val="3804558098"/>
              </p:ext>
            </p:extLst>
          </p:nvPr>
        </p:nvGraphicFramePr>
        <p:xfrm>
          <a:off x="840864" y="1690688"/>
          <a:ext cx="10145584" cy="4650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eorgia" panose="02040502050405020303" pitchFamily="18" charset="0"/>
              </a:rPr>
              <a:t>Outline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Background</a:t>
            </a:r>
          </a:p>
          <a:p>
            <a:r>
              <a:rPr 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Previous Attempts</a:t>
            </a:r>
          </a:p>
          <a:p>
            <a:pPr lvl="1"/>
            <a:r>
              <a:rPr 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Static detection: Linter</a:t>
            </a:r>
          </a:p>
          <a:p>
            <a:pPr lvl="1"/>
            <a:r>
              <a:rPr 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Dynamic detection: Scala debugger</a:t>
            </a:r>
          </a:p>
          <a:p>
            <a:r>
              <a:rPr 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Current Approach &amp; Results</a:t>
            </a:r>
          </a:p>
          <a:p>
            <a:pPr lvl="1"/>
            <a:r>
              <a:rPr 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Scala Compiler Plugin</a:t>
            </a:r>
          </a:p>
          <a:p>
            <a:pPr lvl="1"/>
            <a:r>
              <a:rPr 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Type 1 </a:t>
            </a:r>
            <a:r>
              <a:rPr lang="en-US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Deadcode</a:t>
            </a:r>
            <a:r>
              <a:rPr 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Detection</a:t>
            </a:r>
          </a:p>
          <a:p>
            <a:pPr lvl="1"/>
            <a:r>
              <a:rPr 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Type 2 </a:t>
            </a:r>
            <a:r>
              <a:rPr lang="en-US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Deadcode</a:t>
            </a:r>
            <a:r>
              <a:rPr 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Detection</a:t>
            </a:r>
          </a:p>
          <a:p>
            <a:r>
              <a:rPr 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Conclusion</a:t>
            </a:r>
            <a:endParaRPr 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605835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 dirty="0">
                <a:solidFill>
                  <a:srgbClr val="FFFFFF"/>
                </a:solidFill>
                <a:latin typeface="Georgia" panose="02040502050405020303" pitchFamily="18" charset="0"/>
              </a:rPr>
              <a:t>Dynamic Data Flow</a:t>
            </a:r>
          </a:p>
        </p:txBody>
      </p:sp>
      <p:sp>
        <p:nvSpPr>
          <p:cNvPr id="122" name="Shape 1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  <a:t>30</a:t>
            </a:fld>
            <a:endParaRPr sz="1200">
              <a:solidFill>
                <a:srgbClr val="FFFFFF"/>
              </a:solidFill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875030" y="1778332"/>
            <a:ext cx="1590282" cy="329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150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 dirty="0">
                <a:solidFill>
                  <a:srgbClr val="F9FFFA"/>
                </a:solidFill>
              </a:rPr>
              <a:t>var2 = f(</a:t>
            </a:r>
            <a:r>
              <a:rPr sz="1500" dirty="0" err="1">
                <a:solidFill>
                  <a:srgbClr val="F9FFFA"/>
                </a:solidFill>
              </a:rPr>
              <a:t>arg</a:t>
            </a:r>
            <a:r>
              <a:rPr sz="1500" dirty="0">
                <a:solidFill>
                  <a:srgbClr val="F9FFFA"/>
                </a:solidFill>
              </a:rPr>
              <a:t>)</a:t>
            </a:r>
          </a:p>
        </p:txBody>
      </p:sp>
      <p:sp>
        <p:nvSpPr>
          <p:cNvPr id="124" name="Shape 124"/>
          <p:cNvSpPr/>
          <p:nvPr/>
        </p:nvSpPr>
        <p:spPr>
          <a:xfrm>
            <a:off x="621030" y="2502232"/>
            <a:ext cx="4448247" cy="1853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defTabSz="457200"/>
            <a:r>
              <a:rPr sz="1500" dirty="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500" dirty="0" err="1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def</a:t>
            </a:r>
            <a:r>
              <a:rPr sz="1500" dirty="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 f(x : </a:t>
            </a:r>
            <a:r>
              <a:rPr sz="1500" dirty="0" err="1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1500" dirty="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) : </a:t>
            </a:r>
            <a:r>
              <a:rPr sz="1500" dirty="0" err="1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1500" dirty="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 = {</a:t>
            </a:r>
          </a:p>
          <a:p>
            <a:pPr lvl="0" defTabSz="457200"/>
            <a:r>
              <a:rPr sz="1500" dirty="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500" dirty="0" err="1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val</a:t>
            </a:r>
            <a:r>
              <a:rPr sz="1500" dirty="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 temp = {</a:t>
            </a:r>
          </a:p>
          <a:p>
            <a:pPr lvl="0" defTabSz="457200"/>
            <a:r>
              <a:rPr sz="1500" dirty="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500" dirty="0" err="1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val</a:t>
            </a:r>
            <a:r>
              <a:rPr sz="1500" dirty="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 buffer = </a:t>
            </a:r>
            <a:r>
              <a:rPr sz="1500" dirty="0" err="1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body.doubleValue</a:t>
            </a:r>
            <a:r>
              <a:rPr sz="1500" dirty="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()</a:t>
            </a:r>
          </a:p>
          <a:p>
            <a:pPr lvl="0" defTabSz="457200"/>
            <a:r>
              <a:rPr sz="1500" dirty="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      buffer + x</a:t>
            </a:r>
          </a:p>
          <a:p>
            <a:pPr lvl="0" defTabSz="457200"/>
            <a:r>
              <a:rPr sz="1500" dirty="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    }</a:t>
            </a:r>
          </a:p>
          <a:p>
            <a:pPr lvl="0" defTabSz="457200"/>
            <a:r>
              <a:rPr sz="1500" dirty="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    g(temp)</a:t>
            </a:r>
          </a:p>
          <a:p>
            <a:pPr lvl="0" defTabSz="457200"/>
            <a:r>
              <a:rPr sz="1500" dirty="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  }</a:t>
            </a:r>
          </a:p>
        </p:txBody>
      </p:sp>
      <p:sp>
        <p:nvSpPr>
          <p:cNvPr id="125" name="Shape 125"/>
          <p:cNvSpPr/>
          <p:nvPr/>
        </p:nvSpPr>
        <p:spPr>
          <a:xfrm>
            <a:off x="836930" y="5032375"/>
            <a:ext cx="3419380" cy="583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150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F9FFFA"/>
                </a:solidFill>
              </a:rPr>
              <a:t>def g(z : Int) : Int = z + 1</a:t>
            </a:r>
          </a:p>
        </p:txBody>
      </p:sp>
      <p:sp>
        <p:nvSpPr>
          <p:cNvPr id="126" name="Shape 126"/>
          <p:cNvSpPr/>
          <p:nvPr/>
        </p:nvSpPr>
        <p:spPr>
          <a:xfrm>
            <a:off x="7893051" y="1294130"/>
            <a:ext cx="3086099" cy="466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sz="15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arg &gt;&gt;&gt; f$ 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f$ &gt;&gt;&gt; x 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body &gt;&gt;&gt; doubleValue$ 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doubleValue$ &gt;&gt;&gt; 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value &gt;&gt;&gt; $times$ 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$times &gt;&gt;&gt; value 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value &gt;&gt;&gt; Block867 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Block867 &gt;&gt;&gt; doubleValue 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doubleValue &gt;&gt;&gt; buffer 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x buffer &gt;&gt;&gt; $plus$ 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$plus &gt;&gt;&gt; Block632 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Block632 &gt;&gt;&gt; temp 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temp &gt;&gt;&gt; g$ 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g$ &gt;&gt;&gt; z 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z &gt;&gt;&gt; $plus$ 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$plus &gt;&gt;&gt; g 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g &gt;&gt;&gt; Block637 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Block637 &gt;&gt;&gt; f 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f &gt;&gt;&gt; var2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Georgia" panose="02040502050405020303" pitchFamily="18" charset="0"/>
              </a:rPr>
              <a:t>Naming ASTs for Data Flow</a:t>
            </a:r>
            <a:endParaRPr lang="zh-CN" altLang="en-US" b="1" dirty="0">
              <a:latin typeface="Georgia" panose="02040502050405020303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769830"/>
              </p:ext>
            </p:extLst>
          </p:nvPr>
        </p:nvGraphicFramePr>
        <p:xfrm>
          <a:off x="838200" y="2554047"/>
          <a:ext cx="10739034" cy="416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9967"/>
                <a:gridCol w="43890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AST</a:t>
                      </a:r>
                      <a:endParaRPr lang="zh-CN" altLang="en-US" sz="2400" dirty="0">
                        <a:solidFill>
                          <a:srgbClr val="FFFFFF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Name</a:t>
                      </a:r>
                      <a:endParaRPr lang="zh-CN" altLang="en-US" sz="2400" dirty="0">
                        <a:solidFill>
                          <a:srgbClr val="FFFFFF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Apply(</a:t>
                      </a:r>
                      <a:r>
                        <a:rPr lang="en-US" altLang="zh-CN" sz="1600" dirty="0" err="1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args</a:t>
                      </a:r>
                      <a:r>
                        <a:rPr lang="en-US" altLang="zh-CN" sz="1600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,</a:t>
                      </a:r>
                      <a:r>
                        <a:rPr lang="en-US" altLang="zh-CN" sz="1600" baseline="0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 fun)</a:t>
                      </a:r>
                      <a:endParaRPr lang="zh-CN" altLang="en-US" sz="1600" b="1" dirty="0">
                        <a:solidFill>
                          <a:srgbClr val="FFFFFF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Name of “fun”</a:t>
                      </a:r>
                      <a:endParaRPr lang="zh-CN" altLang="en-US" sz="1600" b="1" dirty="0">
                        <a:solidFill>
                          <a:srgbClr val="FFFFFF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DefDef</a:t>
                      </a:r>
                      <a:r>
                        <a:rPr lang="en-US" altLang="zh-CN" sz="1600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(mods, name, </a:t>
                      </a:r>
                      <a:r>
                        <a:rPr lang="en-US" altLang="zh-CN" sz="1600" dirty="0" err="1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tparams</a:t>
                      </a:r>
                      <a:r>
                        <a:rPr lang="en-US" altLang="zh-CN" sz="1600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altLang="zh-CN" sz="1600" dirty="0" err="1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vparamss</a:t>
                      </a:r>
                      <a:r>
                        <a:rPr lang="en-US" altLang="zh-CN" sz="1600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altLang="zh-CN" sz="1600" dirty="0" err="1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tpt</a:t>
                      </a:r>
                      <a:r>
                        <a:rPr lang="en-US" altLang="zh-CN" sz="1600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altLang="zh-CN" sz="1600" dirty="0" err="1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rhs</a:t>
                      </a:r>
                      <a:r>
                        <a:rPr lang="en-US" altLang="zh-CN" sz="1600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CN" altLang="en-US" sz="1600" b="1" dirty="0">
                        <a:solidFill>
                          <a:srgbClr val="FFFFFF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“name”</a:t>
                      </a:r>
                      <a:endParaRPr lang="zh-CN" altLang="en-US" sz="1600" b="1" dirty="0">
                        <a:solidFill>
                          <a:srgbClr val="FFFFFF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Block(stats, expr)</a:t>
                      </a:r>
                      <a:endParaRPr lang="zh-CN" altLang="en-US" sz="1600" b="1" dirty="0">
                        <a:solidFill>
                          <a:srgbClr val="FFFFFF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Block</a:t>
                      </a:r>
                      <a:r>
                        <a:rPr lang="en-US" altLang="zh-CN" sz="1600" baseline="0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 + AST ID</a:t>
                      </a:r>
                      <a:endParaRPr lang="zh-CN" altLang="en-US" sz="1600" b="1" dirty="0">
                        <a:solidFill>
                          <a:srgbClr val="FFFFFF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Return(expr)</a:t>
                      </a:r>
                      <a:endParaRPr lang="zh-CN" altLang="en-US" sz="1600" b="1" dirty="0">
                        <a:solidFill>
                          <a:srgbClr val="FFFFFF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Return</a:t>
                      </a:r>
                      <a:r>
                        <a:rPr lang="en-US" altLang="zh-CN" sz="1600" baseline="0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 + AST ID</a:t>
                      </a:r>
                      <a:endParaRPr lang="zh-CN" altLang="en-US" sz="1600" b="1" dirty="0">
                        <a:solidFill>
                          <a:srgbClr val="FFFFFF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ValDef</a:t>
                      </a:r>
                      <a:r>
                        <a:rPr lang="en-US" altLang="zh-CN" sz="1600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(mods, name,</a:t>
                      </a:r>
                      <a:r>
                        <a:rPr lang="en-US" altLang="zh-CN" sz="1600" baseline="0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CN" sz="1600" baseline="0" dirty="0" err="1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tpt</a:t>
                      </a:r>
                      <a:r>
                        <a:rPr lang="en-US" altLang="zh-CN" sz="1600" baseline="0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altLang="zh-CN" sz="1600" baseline="0" dirty="0" err="1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rhs</a:t>
                      </a:r>
                      <a:r>
                        <a:rPr lang="en-US" altLang="zh-CN" sz="1600" baseline="0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CN" altLang="en-US" sz="1600" b="1" dirty="0">
                        <a:solidFill>
                          <a:srgbClr val="FFFFFF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“name”</a:t>
                      </a:r>
                      <a:endParaRPr lang="zh-CN" altLang="en-US" sz="1600" b="1" dirty="0">
                        <a:solidFill>
                          <a:srgbClr val="FFFFFF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If(</a:t>
                      </a:r>
                      <a:r>
                        <a:rPr lang="en-US" altLang="zh-CN" sz="1600" dirty="0" err="1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cond</a:t>
                      </a:r>
                      <a:r>
                        <a:rPr lang="en-US" altLang="zh-CN" sz="1600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altLang="zh-CN" sz="1600" dirty="0" err="1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thenp</a:t>
                      </a:r>
                      <a:r>
                        <a:rPr lang="en-US" altLang="zh-CN" sz="1600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altLang="zh-CN" sz="1600" dirty="0" err="1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elsep</a:t>
                      </a:r>
                      <a:r>
                        <a:rPr lang="en-US" altLang="zh-CN" sz="1600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CN" altLang="en-US" sz="1600" b="1" dirty="0">
                        <a:solidFill>
                          <a:srgbClr val="FFFFFF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If + AST ID</a:t>
                      </a:r>
                      <a:endParaRPr lang="zh-CN" altLang="en-US" sz="1600" b="1" dirty="0">
                        <a:solidFill>
                          <a:srgbClr val="FFFFFF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Select(qualifier, selector)</a:t>
                      </a:r>
                      <a:endParaRPr lang="zh-CN" altLang="en-US" sz="1600" b="1" dirty="0">
                        <a:solidFill>
                          <a:srgbClr val="FFFFFF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“selector”</a:t>
                      </a:r>
                      <a:endParaRPr lang="zh-CN" altLang="en-US" sz="1600" b="1" dirty="0">
                        <a:solidFill>
                          <a:srgbClr val="FFFFFF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Match(selector, cases)</a:t>
                      </a:r>
                      <a:endParaRPr lang="zh-CN" altLang="en-US" sz="1600" b="1" dirty="0">
                        <a:solidFill>
                          <a:srgbClr val="FFFFFF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Match + AST ID</a:t>
                      </a:r>
                      <a:endParaRPr lang="zh-CN" altLang="en-US" sz="1600" b="1" dirty="0">
                        <a:solidFill>
                          <a:srgbClr val="FFFFFF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New(</a:t>
                      </a:r>
                      <a:r>
                        <a:rPr lang="en-US" altLang="zh-CN" sz="1600" dirty="0" err="1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tpt</a:t>
                      </a:r>
                      <a:r>
                        <a:rPr lang="en-US" altLang="zh-CN" sz="1600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CN" altLang="en-US" sz="1600" b="1" dirty="0">
                        <a:solidFill>
                          <a:srgbClr val="FFFFFF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New + AST ID</a:t>
                      </a:r>
                      <a:endParaRPr lang="zh-CN" altLang="en-US" sz="1600" b="1" dirty="0">
                        <a:solidFill>
                          <a:srgbClr val="FFFFFF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Try(block, catches, finalizer)</a:t>
                      </a:r>
                      <a:endParaRPr lang="zh-CN" altLang="en-US" sz="1600" b="1" dirty="0">
                        <a:solidFill>
                          <a:srgbClr val="FFFFFF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Try + AST ID</a:t>
                      </a:r>
                      <a:endParaRPr lang="zh-CN" altLang="en-US" sz="1600" b="1" dirty="0">
                        <a:solidFill>
                          <a:srgbClr val="FFFFFF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38200" y="1565329"/>
            <a:ext cx="10739034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just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solidFill>
                  <a:srgbClr val="FFFFFF"/>
                </a:solidFill>
              </a:rPr>
              <a:t>For ASTs participating in data flow, we want to give each of them an identifier/name to represent a corresponding node in data flow.</a:t>
            </a:r>
          </a:p>
        </p:txBody>
      </p:sp>
    </p:spTree>
    <p:extLst>
      <p:ext uri="{BB962C8B-B14F-4D97-AF65-F5344CB8AC3E}">
        <p14:creationId xmlns:p14="http://schemas.microsoft.com/office/powerpoint/2010/main" val="42480806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xfrm>
            <a:off x="255246" y="-34912"/>
            <a:ext cx="10515600" cy="1595439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 dirty="0">
                <a:solidFill>
                  <a:srgbClr val="FFFFFF"/>
                </a:solidFill>
                <a:latin typeface="Georgia" panose="02040502050405020303" pitchFamily="18" charset="0"/>
              </a:rPr>
              <a:t>Search the Data Flow</a:t>
            </a:r>
          </a:p>
        </p:txBody>
      </p:sp>
      <p:sp>
        <p:nvSpPr>
          <p:cNvPr id="72" name="矩形 71"/>
          <p:cNvSpPr/>
          <p:nvPr/>
        </p:nvSpPr>
        <p:spPr>
          <a:xfrm>
            <a:off x="269781" y="1430048"/>
            <a:ext cx="365387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FFFFFF"/>
                </a:solidFill>
              </a:rPr>
              <a:t>odlval</a:t>
            </a:r>
            <a:r>
              <a:rPr lang="en-US" altLang="zh-CN" dirty="0">
                <a:solidFill>
                  <a:srgbClr val="FFFFFF"/>
                </a:solidFill>
              </a:rPr>
              <a:t> add &gt;&gt;&gt; value</a:t>
            </a:r>
          </a:p>
          <a:p>
            <a:r>
              <a:rPr lang="en-US" altLang="zh-CN" dirty="0">
                <a:solidFill>
                  <a:srgbClr val="FFFFFF"/>
                </a:solidFill>
              </a:rPr>
              <a:t>value &gt;&gt;&gt; f3</a:t>
            </a:r>
          </a:p>
          <a:p>
            <a:r>
              <a:rPr lang="en-US" altLang="zh-CN" dirty="0">
                <a:solidFill>
                  <a:srgbClr val="FFFFFF"/>
                </a:solidFill>
              </a:rPr>
              <a:t>f3 &gt;&gt;&gt; b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algn="l" rtl="0" latinLnBrk="1" hangingPunct="0"/>
            <a:r>
              <a:rPr lang="en-US" altLang="zh-CN" dirty="0" smtClean="0">
                <a:solidFill>
                  <a:srgbClr val="FFFFFF"/>
                </a:solidFill>
              </a:rPr>
              <a:t>value</a:t>
            </a:r>
            <a:r>
              <a:rPr lang="en-US" altLang="zh-CN" dirty="0">
                <a:solidFill>
                  <a:srgbClr val="FFFFFF"/>
                </a:solidFill>
              </a:rPr>
              <a:t> &gt;&gt;&gt; Block864 </a:t>
            </a:r>
            <a:br>
              <a:rPr lang="en-US" altLang="zh-CN" dirty="0">
                <a:solidFill>
                  <a:srgbClr val="FFFFFF"/>
                </a:solidFill>
              </a:rPr>
            </a:br>
            <a:r>
              <a:rPr lang="en-US" altLang="zh-CN" dirty="0" err="1">
                <a:solidFill>
                  <a:srgbClr val="FFFFFF"/>
                </a:solidFill>
              </a:rPr>
              <a:t>Block864</a:t>
            </a:r>
            <a:r>
              <a:rPr lang="en-US" altLang="zh-CN" dirty="0">
                <a:solidFill>
                  <a:srgbClr val="FFFFFF"/>
                </a:solidFill>
              </a:rPr>
              <a:t> &gt;&gt;&gt; </a:t>
            </a:r>
            <a:r>
              <a:rPr lang="en-US" altLang="zh-CN" dirty="0" err="1">
                <a:solidFill>
                  <a:srgbClr val="FFFFFF"/>
                </a:solidFill>
              </a:rPr>
              <a:t>doubleValue</a:t>
            </a:r>
            <a:r>
              <a:rPr lang="en-US" altLang="zh-CN" dirty="0">
                <a:solidFill>
                  <a:srgbClr val="FFFFFF"/>
                </a:solidFill>
              </a:rPr>
              <a:t> </a:t>
            </a:r>
            <a:br>
              <a:rPr lang="en-US" altLang="zh-CN" dirty="0">
                <a:solidFill>
                  <a:srgbClr val="FFFFFF"/>
                </a:solidFill>
              </a:rPr>
            </a:br>
            <a:r>
              <a:rPr lang="en-US" altLang="zh-CN" dirty="0" err="1">
                <a:solidFill>
                  <a:srgbClr val="FFFFFF"/>
                </a:solidFill>
              </a:rPr>
              <a:t>doubleValue</a:t>
            </a:r>
            <a:r>
              <a:rPr lang="en-US" altLang="zh-CN" dirty="0">
                <a:solidFill>
                  <a:srgbClr val="FFFFFF"/>
                </a:solidFill>
              </a:rPr>
              <a:t> &gt;&gt;&gt; buffer </a:t>
            </a:r>
            <a:br>
              <a:rPr lang="en-US" altLang="zh-CN" dirty="0">
                <a:solidFill>
                  <a:srgbClr val="FFFFFF"/>
                </a:solidFill>
              </a:rPr>
            </a:br>
            <a:r>
              <a:rPr lang="en-US" altLang="zh-CN" dirty="0">
                <a:solidFill>
                  <a:srgbClr val="FFFFFF"/>
                </a:solidFill>
              </a:rPr>
              <a:t>x buffer &gt;&gt;&gt; $</a:t>
            </a:r>
            <a:r>
              <a:rPr lang="en-US" altLang="zh-CN" dirty="0" smtClean="0">
                <a:solidFill>
                  <a:srgbClr val="FFFFFF"/>
                </a:solidFill>
              </a:rPr>
              <a:t>plus</a:t>
            </a:r>
            <a:r>
              <a:rPr lang="en-US" altLang="zh-CN" dirty="0">
                <a:solidFill>
                  <a:srgbClr val="FFFFFF"/>
                </a:solidFill>
              </a:rPr>
              <a:t> </a:t>
            </a:r>
            <a:br>
              <a:rPr lang="en-US" altLang="zh-CN" dirty="0">
                <a:solidFill>
                  <a:srgbClr val="FFFFFF"/>
                </a:solidFill>
              </a:rPr>
            </a:br>
            <a:r>
              <a:rPr lang="en-US" altLang="zh-CN" dirty="0">
                <a:solidFill>
                  <a:srgbClr val="FFFFFF"/>
                </a:solidFill>
              </a:rPr>
              <a:t>$plus &gt;&gt;&gt; </a:t>
            </a:r>
            <a:r>
              <a:rPr lang="en-US" altLang="zh-CN" dirty="0" smtClean="0">
                <a:solidFill>
                  <a:srgbClr val="FFFFFF"/>
                </a:solidFill>
              </a:rPr>
              <a:t>Block634</a:t>
            </a:r>
            <a:r>
              <a:rPr lang="en-US" altLang="zh-CN" dirty="0">
                <a:solidFill>
                  <a:srgbClr val="FFFFFF"/>
                </a:solidFill>
              </a:rPr>
              <a:t> </a:t>
            </a:r>
            <a:br>
              <a:rPr lang="en-US" altLang="zh-CN" dirty="0">
                <a:solidFill>
                  <a:srgbClr val="FFFFFF"/>
                </a:solidFill>
              </a:rPr>
            </a:br>
            <a:r>
              <a:rPr lang="en-US" altLang="zh-CN" dirty="0">
                <a:solidFill>
                  <a:srgbClr val="FFFFFF"/>
                </a:solidFill>
              </a:rPr>
              <a:t> &gt;&gt;&gt; temp 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algn="l" rtl="0" latinLnBrk="1" hangingPunct="0"/>
            <a:r>
              <a:rPr lang="en-US" altLang="zh-CN" dirty="0" smtClean="0">
                <a:solidFill>
                  <a:srgbClr val="FFFFFF"/>
                </a:solidFill>
              </a:rPr>
              <a:t>Something &gt;&gt;&gt; t</a:t>
            </a:r>
          </a:p>
          <a:p>
            <a:pPr algn="l" rtl="0" latinLnBrk="1" hangingPunct="0"/>
            <a:r>
              <a:rPr lang="en-US" altLang="zh-CN" dirty="0" smtClean="0">
                <a:solidFill>
                  <a:srgbClr val="FFFFFF"/>
                </a:solidFill>
              </a:rPr>
              <a:t>Anything &gt;&gt;&gt; b</a:t>
            </a:r>
            <a:r>
              <a:rPr lang="en-US" altLang="zh-CN" dirty="0">
                <a:solidFill>
                  <a:srgbClr val="FFFFFF"/>
                </a:solidFill>
              </a:rPr>
              <a:t/>
            </a:r>
            <a:br>
              <a:rPr lang="en-US" altLang="zh-CN" dirty="0">
                <a:solidFill>
                  <a:srgbClr val="FFFFFF"/>
                </a:solidFill>
              </a:rPr>
            </a:br>
            <a:r>
              <a:rPr lang="en-US" altLang="zh-CN" dirty="0">
                <a:solidFill>
                  <a:srgbClr val="FFFFFF"/>
                </a:solidFill>
              </a:rPr>
              <a:t>temp &gt;&gt;&gt; t </a:t>
            </a:r>
            <a:br>
              <a:rPr lang="en-US" altLang="zh-CN" dirty="0">
                <a:solidFill>
                  <a:srgbClr val="FFFFFF"/>
                </a:solidFill>
              </a:rPr>
            </a:br>
            <a:r>
              <a:rPr lang="en-US" altLang="zh-CN" dirty="0">
                <a:solidFill>
                  <a:srgbClr val="FFFFFF"/>
                </a:solidFill>
              </a:rPr>
              <a:t>t &gt;&gt;&gt; z </a:t>
            </a:r>
            <a:br>
              <a:rPr lang="en-US" altLang="zh-CN" dirty="0">
                <a:solidFill>
                  <a:srgbClr val="FFFFFF"/>
                </a:solidFill>
              </a:rPr>
            </a:br>
            <a:r>
              <a:rPr lang="en-US" altLang="zh-CN" dirty="0" err="1">
                <a:solidFill>
                  <a:srgbClr val="FFFFFF"/>
                </a:solidFill>
              </a:rPr>
              <a:t>z</a:t>
            </a:r>
            <a:r>
              <a:rPr lang="en-US" altLang="zh-CN" dirty="0">
                <a:solidFill>
                  <a:srgbClr val="FFFFFF"/>
                </a:solidFill>
              </a:rPr>
              <a:t> &gt;&gt;&gt; $</a:t>
            </a:r>
            <a:r>
              <a:rPr lang="en-US" altLang="zh-CN" dirty="0" smtClean="0">
                <a:solidFill>
                  <a:srgbClr val="FFFFFF"/>
                </a:solidFill>
              </a:rPr>
              <a:t>plus</a:t>
            </a:r>
            <a:r>
              <a:rPr lang="en-US" altLang="zh-CN" dirty="0">
                <a:solidFill>
                  <a:srgbClr val="FFFFFF"/>
                </a:solidFill>
              </a:rPr>
              <a:t> </a:t>
            </a:r>
            <a:br>
              <a:rPr lang="en-US" altLang="zh-CN" dirty="0">
                <a:solidFill>
                  <a:srgbClr val="FFFFFF"/>
                </a:solidFill>
              </a:rPr>
            </a:br>
            <a:r>
              <a:rPr lang="en-US" altLang="zh-CN" dirty="0">
                <a:solidFill>
                  <a:srgbClr val="FFFFFF"/>
                </a:solidFill>
              </a:rPr>
              <a:t>$plus &gt;&gt;&gt; </a:t>
            </a:r>
            <a:r>
              <a:rPr lang="en-US" altLang="zh-CN" dirty="0" smtClean="0">
                <a:solidFill>
                  <a:srgbClr val="FFFFFF"/>
                </a:solidFill>
              </a:rPr>
              <a:t>b</a:t>
            </a:r>
            <a:r>
              <a:rPr lang="en-US" altLang="zh-CN" dirty="0">
                <a:solidFill>
                  <a:srgbClr val="FFFFFF"/>
                </a:solidFill>
              </a:rPr>
              <a:t> </a:t>
            </a:r>
            <a:br>
              <a:rPr lang="en-US" altLang="zh-CN" dirty="0">
                <a:solidFill>
                  <a:srgbClr val="FFFFFF"/>
                </a:solidFill>
              </a:rPr>
            </a:br>
            <a:r>
              <a:rPr lang="en-US" altLang="zh-CN" dirty="0">
                <a:solidFill>
                  <a:srgbClr val="FFFFFF"/>
                </a:solidFill>
              </a:rPr>
              <a:t>g </a:t>
            </a:r>
            <a:r>
              <a:rPr lang="en-US" altLang="zh-CN" dirty="0" smtClean="0">
                <a:solidFill>
                  <a:srgbClr val="FFFFFF"/>
                </a:solidFill>
              </a:rPr>
              <a:t>b c &gt;&gt;&gt;</a:t>
            </a:r>
            <a:r>
              <a:rPr lang="en-US" altLang="zh-CN" dirty="0">
                <a:solidFill>
                  <a:srgbClr val="FFFFFF"/>
                </a:solidFill>
              </a:rPr>
              <a:t> d </a:t>
            </a:r>
            <a:br>
              <a:rPr lang="en-US" altLang="zh-CN" dirty="0">
                <a:solidFill>
                  <a:srgbClr val="FFFFFF"/>
                </a:solidFill>
              </a:rPr>
            </a:br>
            <a:r>
              <a:rPr lang="en-US" altLang="zh-CN" dirty="0" err="1" smtClean="0">
                <a:solidFill>
                  <a:srgbClr val="FFFFFF"/>
                </a:solidFill>
              </a:rPr>
              <a:t>d</a:t>
            </a:r>
            <a:r>
              <a:rPr lang="en-US" altLang="zh-CN" dirty="0" smtClean="0">
                <a:solidFill>
                  <a:srgbClr val="FFFFFF"/>
                </a:solidFill>
              </a:rPr>
              <a:t> Block634</a:t>
            </a:r>
            <a:r>
              <a:rPr lang="en-US" altLang="zh-CN" dirty="0">
                <a:solidFill>
                  <a:srgbClr val="FFFFFF"/>
                </a:solidFill>
              </a:rPr>
              <a:t> &gt;&gt;&gt; </a:t>
            </a:r>
            <a:r>
              <a:rPr lang="en-US" altLang="zh-CN" dirty="0" smtClean="0">
                <a:solidFill>
                  <a:srgbClr val="FFFFFF"/>
                </a:solidFill>
              </a:rPr>
              <a:t>f1</a:t>
            </a:r>
            <a:r>
              <a:rPr lang="en-US" altLang="zh-CN" dirty="0">
                <a:solidFill>
                  <a:srgbClr val="FFFFFF"/>
                </a:solidFill>
              </a:rPr>
              <a:t/>
            </a:r>
            <a:br>
              <a:rPr lang="en-US" altLang="zh-CN" dirty="0">
                <a:solidFill>
                  <a:srgbClr val="FFFFFF"/>
                </a:solidFill>
              </a:rPr>
            </a:br>
            <a:r>
              <a:rPr lang="en-US" altLang="zh-CN" dirty="0" smtClean="0">
                <a:solidFill>
                  <a:srgbClr val="FFFFFF"/>
                </a:solidFill>
              </a:rPr>
              <a:t>f1 f2</a:t>
            </a:r>
            <a:r>
              <a:rPr lang="en-US" altLang="zh-CN" dirty="0">
                <a:solidFill>
                  <a:srgbClr val="FFFFFF"/>
                </a:solidFill>
              </a:rPr>
              <a:t> &gt;&gt;&gt; var2 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6415358" y="1501250"/>
            <a:ext cx="122886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00"/>
                </a:solidFill>
              </a:rPr>
              <a:t>Required: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sym typeface="Verdana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578220" y="1883389"/>
            <a:ext cx="611704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Verdana"/>
                <a:ea typeface="Verdana"/>
                <a:cs typeface="Verdana"/>
                <a:sym typeface="Verdana"/>
              </a:rPr>
              <a:t>var2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427790" y="2813714"/>
            <a:ext cx="157991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00"/>
                </a:solidFill>
              </a:rPr>
              <a:t>Dependents: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sym typeface="Verdana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580492" y="3195853"/>
            <a:ext cx="63254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f1 f2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6571589" y="1925218"/>
            <a:ext cx="632543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f1 f2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6525320" y="3183044"/>
            <a:ext cx="664604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      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6523263" y="3197291"/>
            <a:ext cx="1379543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d Block634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6541350" y="1910971"/>
            <a:ext cx="1690525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f2 d Block634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422727" y="3248680"/>
            <a:ext cx="1809148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                    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6539550" y="3248680"/>
            <a:ext cx="1727394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g   b   c        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177468" y="3234433"/>
            <a:ext cx="2299666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                          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6523263" y="1897180"/>
            <a:ext cx="2445539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f2 Block634 g   b   c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6468829" y="3195853"/>
            <a:ext cx="1940594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FFFFFF"/>
                </a:solidFill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</a:rPr>
              <a:t>$plus             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6416315" y="3196711"/>
            <a:ext cx="2953692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                                  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6495967" y="1979472"/>
            <a:ext cx="2923234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f2 Block634 g   c   $plus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433850" y="3241557"/>
            <a:ext cx="1767470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  z                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6495967" y="1939911"/>
            <a:ext cx="3373678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f2 Block634 g   c   z           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6468829" y="1873249"/>
            <a:ext cx="2474393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f2 Block634 g   c    t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6463418" y="3216534"/>
            <a:ext cx="1727394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                   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6509093" y="3205053"/>
            <a:ext cx="1737012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 t                 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6183318" y="3295268"/>
            <a:ext cx="1972654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                      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6489283" y="3184639"/>
            <a:ext cx="2570573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 temp                     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6509093" y="3227960"/>
            <a:ext cx="1727394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                   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6468829" y="1875966"/>
            <a:ext cx="2980942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f2 Block634 g   c    temp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6510835" y="1920088"/>
            <a:ext cx="3691073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f2 Block634 g   c                   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6538661" y="3189288"/>
            <a:ext cx="2349359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 $plus                  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6463418" y="3191762"/>
            <a:ext cx="2217913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                         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6495967" y="1988633"/>
            <a:ext cx="3415357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FFFFFF"/>
                </a:solidFill>
              </a:rPr>
              <a:t>f</a:t>
            </a:r>
            <a:r>
              <a:rPr lang="en-US" altLang="zh-CN" dirty="0" smtClean="0">
                <a:solidFill>
                  <a:srgbClr val="FFFFFF"/>
                </a:solidFill>
              </a:rPr>
              <a:t>2  g   c   $plus                  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6558093" y="3207620"/>
            <a:ext cx="3043460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 x  buffer                      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6489283" y="3211452"/>
            <a:ext cx="3117198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                                    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6509093" y="1979472"/>
            <a:ext cx="2392641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FFFFFF"/>
                </a:solidFill>
              </a:rPr>
              <a:t>f</a:t>
            </a:r>
            <a:r>
              <a:rPr lang="en-US" altLang="zh-CN" dirty="0" smtClean="0">
                <a:solidFill>
                  <a:srgbClr val="FFFFFF"/>
                </a:solidFill>
              </a:rPr>
              <a:t>2  g   c   x   buffer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6387658" y="3197549"/>
            <a:ext cx="4535855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  </a:t>
            </a:r>
            <a:r>
              <a:rPr lang="en-US" altLang="zh-CN" dirty="0" err="1" smtClean="0">
                <a:solidFill>
                  <a:srgbClr val="FFFFFF"/>
                </a:solidFill>
              </a:rPr>
              <a:t>doubleValue</a:t>
            </a:r>
            <a:r>
              <a:rPr lang="en-US" altLang="zh-CN" dirty="0" smtClean="0">
                <a:solidFill>
                  <a:srgbClr val="FFFFFF"/>
                </a:solidFill>
              </a:rPr>
              <a:t>                                  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6433850" y="3255707"/>
            <a:ext cx="2953692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                                  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6470387" y="1969473"/>
            <a:ext cx="3122006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FFFFFF"/>
                </a:solidFill>
              </a:rPr>
              <a:t>f</a:t>
            </a:r>
            <a:r>
              <a:rPr lang="en-US" altLang="zh-CN" dirty="0" smtClean="0">
                <a:solidFill>
                  <a:srgbClr val="FFFFFF"/>
                </a:solidFill>
              </a:rPr>
              <a:t>2  g   c   x   </a:t>
            </a:r>
            <a:r>
              <a:rPr lang="en-US" altLang="zh-CN" dirty="0" err="1" smtClean="0">
                <a:solidFill>
                  <a:srgbClr val="FFFFFF"/>
                </a:solidFill>
              </a:rPr>
              <a:t>doubleValue</a:t>
            </a:r>
            <a:r>
              <a:rPr lang="en-US" altLang="zh-CN" dirty="0" smtClean="0">
                <a:solidFill>
                  <a:srgbClr val="FFFFFF"/>
                </a:solidFill>
              </a:rPr>
              <a:t>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6532088" y="3202727"/>
            <a:ext cx="4014880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 Block864                                 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6493069" y="3258441"/>
            <a:ext cx="2953692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                                  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6433850" y="1931501"/>
            <a:ext cx="3500315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FFFFFF"/>
                </a:solidFill>
              </a:rPr>
              <a:t>f</a:t>
            </a:r>
            <a:r>
              <a:rPr lang="en-US" altLang="zh-CN" dirty="0" smtClean="0">
                <a:solidFill>
                  <a:srgbClr val="FFFFFF"/>
                </a:solidFill>
              </a:rPr>
              <a:t>2  g   c   x   Block364         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6374435" y="3261175"/>
            <a:ext cx="3493903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 value                                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6377434" y="3234841"/>
            <a:ext cx="2708432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                               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6491007" y="1961063"/>
            <a:ext cx="3061092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FFFFFF"/>
                </a:solidFill>
              </a:rPr>
              <a:t>f</a:t>
            </a:r>
            <a:r>
              <a:rPr lang="en-US" altLang="zh-CN" dirty="0" smtClean="0">
                <a:solidFill>
                  <a:srgbClr val="FFFFFF"/>
                </a:solidFill>
              </a:rPr>
              <a:t>2  g   c   x   value         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6436653" y="3195853"/>
            <a:ext cx="3902669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  </a:t>
            </a:r>
            <a:r>
              <a:rPr lang="en-US" altLang="zh-CN" dirty="0" err="1" smtClean="0">
                <a:solidFill>
                  <a:srgbClr val="FFFFFF"/>
                </a:solidFill>
              </a:rPr>
              <a:t>oldval</a:t>
            </a:r>
            <a:r>
              <a:rPr lang="en-US" altLang="zh-CN" dirty="0" smtClean="0">
                <a:solidFill>
                  <a:srgbClr val="FFFFFF"/>
                </a:solidFill>
              </a:rPr>
              <a:t> add                             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6395754" y="3225511"/>
            <a:ext cx="2463173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                            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6415096" y="1910059"/>
            <a:ext cx="3633365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FFFFFF"/>
                </a:solidFill>
              </a:rPr>
              <a:t>f</a:t>
            </a:r>
            <a:r>
              <a:rPr lang="en-US" altLang="zh-CN" dirty="0" smtClean="0">
                <a:solidFill>
                  <a:srgbClr val="FFFFFF"/>
                </a:solidFill>
              </a:rPr>
              <a:t>2  g   c   x   </a:t>
            </a:r>
            <a:r>
              <a:rPr lang="en-US" altLang="zh-CN" dirty="0" err="1" smtClean="0">
                <a:solidFill>
                  <a:srgbClr val="FFFFFF"/>
                </a:solidFill>
              </a:rPr>
              <a:t>oldval</a:t>
            </a:r>
            <a:r>
              <a:rPr lang="en-US" altLang="zh-CN" dirty="0" smtClean="0">
                <a:solidFill>
                  <a:srgbClr val="FFFFFF"/>
                </a:solidFill>
              </a:rPr>
              <a:t> add         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55246" y="6168788"/>
            <a:ext cx="3626574" cy="272955"/>
          </a:xfrm>
          <a:prstGeom prst="rect">
            <a:avLst/>
          </a:prstGeom>
          <a:noFill/>
          <a:ln w="12700" cap="flat">
            <a:solidFill>
              <a:srgbClr val="FFFF00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255246" y="5884459"/>
            <a:ext cx="3626574" cy="272955"/>
          </a:xfrm>
          <a:prstGeom prst="rect">
            <a:avLst/>
          </a:prstGeom>
          <a:noFill/>
          <a:ln w="12700" cap="flat">
            <a:solidFill>
              <a:srgbClr val="FFFF00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255246" y="5627421"/>
            <a:ext cx="3626574" cy="272955"/>
          </a:xfrm>
          <a:prstGeom prst="rect">
            <a:avLst/>
          </a:prstGeom>
          <a:noFill/>
          <a:ln w="12700" cap="flat">
            <a:solidFill>
              <a:srgbClr val="FFFF00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255246" y="5370386"/>
            <a:ext cx="3626574" cy="272955"/>
          </a:xfrm>
          <a:prstGeom prst="rect">
            <a:avLst/>
          </a:prstGeom>
          <a:noFill/>
          <a:ln w="12700" cap="flat">
            <a:solidFill>
              <a:srgbClr val="FFFF00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255246" y="5083783"/>
            <a:ext cx="3626574" cy="272955"/>
          </a:xfrm>
          <a:prstGeom prst="rect">
            <a:avLst/>
          </a:prstGeom>
          <a:noFill/>
          <a:ln w="12700" cap="flat">
            <a:solidFill>
              <a:srgbClr val="FFFF00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255246" y="4799448"/>
            <a:ext cx="3626574" cy="272955"/>
          </a:xfrm>
          <a:prstGeom prst="rect">
            <a:avLst/>
          </a:prstGeom>
          <a:noFill/>
          <a:ln w="12700" cap="flat">
            <a:solidFill>
              <a:srgbClr val="FFFF00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255246" y="4515120"/>
            <a:ext cx="3626574" cy="272955"/>
          </a:xfrm>
          <a:prstGeom prst="rect">
            <a:avLst/>
          </a:prstGeom>
          <a:noFill/>
          <a:ln w="12700" cap="flat">
            <a:solidFill>
              <a:srgbClr val="FFFF00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255246" y="3682602"/>
            <a:ext cx="3626574" cy="272955"/>
          </a:xfrm>
          <a:prstGeom prst="rect">
            <a:avLst/>
          </a:prstGeom>
          <a:noFill/>
          <a:ln w="12700" cap="flat">
            <a:solidFill>
              <a:srgbClr val="FFFF00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255246" y="3409651"/>
            <a:ext cx="3626574" cy="272955"/>
          </a:xfrm>
          <a:prstGeom prst="rect">
            <a:avLst/>
          </a:prstGeom>
          <a:noFill/>
          <a:ln w="12700" cap="flat">
            <a:solidFill>
              <a:srgbClr val="FFFF00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255246" y="3123045"/>
            <a:ext cx="3626574" cy="272955"/>
          </a:xfrm>
          <a:prstGeom prst="rect">
            <a:avLst/>
          </a:prstGeom>
          <a:noFill/>
          <a:ln w="12700" cap="flat">
            <a:solidFill>
              <a:srgbClr val="FFFF00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255246" y="2850086"/>
            <a:ext cx="3626574" cy="272955"/>
          </a:xfrm>
          <a:prstGeom prst="rect">
            <a:avLst/>
          </a:prstGeom>
          <a:noFill/>
          <a:ln w="12700" cap="flat">
            <a:solidFill>
              <a:srgbClr val="FFFF00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255246" y="2563473"/>
            <a:ext cx="3626574" cy="272955"/>
          </a:xfrm>
          <a:prstGeom prst="rect">
            <a:avLst/>
          </a:prstGeom>
          <a:noFill/>
          <a:ln w="12700" cap="flat">
            <a:solidFill>
              <a:srgbClr val="FFFF00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255246" y="2276884"/>
            <a:ext cx="3626574" cy="272955"/>
          </a:xfrm>
          <a:prstGeom prst="rect">
            <a:avLst/>
          </a:prstGeom>
          <a:noFill/>
          <a:ln w="12700" cap="flat">
            <a:solidFill>
              <a:srgbClr val="FFFF00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255246" y="1498957"/>
            <a:ext cx="3626574" cy="272955"/>
          </a:xfrm>
          <a:prstGeom prst="rect">
            <a:avLst/>
          </a:prstGeom>
          <a:noFill/>
          <a:ln w="12700" cap="flat">
            <a:solidFill>
              <a:srgbClr val="FFFF00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78" name="直接连接符 77"/>
          <p:cNvCxnSpPr/>
          <p:nvPr/>
        </p:nvCxnSpPr>
        <p:spPr>
          <a:xfrm>
            <a:off x="3923651" y="1979472"/>
            <a:ext cx="3289384" cy="2073913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>
            <a:off x="3881820" y="4258101"/>
            <a:ext cx="3331215" cy="257019"/>
          </a:xfrm>
          <a:prstGeom prst="line">
            <a:avLst/>
          </a:prstGeom>
          <a:noFill/>
          <a:ln w="12700" cap="flat">
            <a:solidFill>
              <a:srgbClr val="5B9BD5"/>
            </a:solidFill>
            <a:prstDash val="solid"/>
            <a:miter lim="800000"/>
            <a:headEnd type="stealth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5" name="文本框 144"/>
          <p:cNvSpPr txBox="1"/>
          <p:nvPr/>
        </p:nvSpPr>
        <p:spPr>
          <a:xfrm>
            <a:off x="7165746" y="4133439"/>
            <a:ext cx="147411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rgbClr val="00B0F0"/>
                </a:solidFill>
              </a:rPr>
              <a:t>Dead </a:t>
            </a:r>
            <a:r>
              <a:rPr lang="en-US" altLang="zh-CN" b="1" dirty="0" smtClean="0">
                <a:solidFill>
                  <a:srgbClr val="00B0F0"/>
                </a:solidFill>
              </a:rPr>
              <a:t>Code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9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b="1" dirty="0" smtClean="0">
                <a:latin typeface="Georgia" panose="02040502050405020303" pitchFamily="18" charset="0"/>
              </a:rPr>
              <a:t>Data Flow in Tree Form</a:t>
            </a:r>
            <a:endParaRPr b="1" dirty="0">
              <a:latin typeface="Georgia" panose="02040502050405020303" pitchFamily="18" charset="0"/>
            </a:endParaRPr>
          </a:p>
        </p:txBody>
      </p:sp>
      <p:sp>
        <p:nvSpPr>
          <p:cNvPr id="152" name="Shape 1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  <a:t>33</a:t>
            </a:fld>
            <a:endParaRPr sz="1200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44721" y="5966847"/>
            <a:ext cx="6117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Verdana"/>
                <a:ea typeface="Verdana"/>
                <a:cs typeface="Verdana"/>
                <a:sym typeface="Verdana"/>
              </a:rPr>
              <a:t>var2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54933" y="4807103"/>
            <a:ext cx="115351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Verdana"/>
                <a:ea typeface="Verdana"/>
                <a:cs typeface="Verdana"/>
                <a:sym typeface="Verdana"/>
              </a:rPr>
              <a:t>Block634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40457" y="4991768"/>
            <a:ext cx="23660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Verdana"/>
                <a:ea typeface="Verdana"/>
                <a:cs typeface="Verdana"/>
                <a:sym typeface="Verdana"/>
              </a:rPr>
              <a:t>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32538" y="5439904"/>
            <a:ext cx="32156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Verdana"/>
                <a:ea typeface="Verdana"/>
                <a:cs typeface="Verdana"/>
                <a:sym typeface="Verdana"/>
              </a:rPr>
              <a:t>f1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90803" y="5439904"/>
            <a:ext cx="32156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Verdana"/>
                <a:ea typeface="Verdana"/>
                <a:cs typeface="Verdana"/>
                <a:sym typeface="Verdana"/>
              </a:rPr>
              <a:t>f2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326550" y="4472978"/>
            <a:ext cx="23660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FFFFFF"/>
                </a:solidFill>
              </a:rPr>
              <a:t>g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05177" y="4461788"/>
            <a:ext cx="23660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FFFFFF"/>
                </a:solidFill>
              </a:rPr>
              <a:t>b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118332" y="4300780"/>
            <a:ext cx="21255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FFFFFF"/>
                </a:solidFill>
              </a:rPr>
              <a:t>c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458108" y="3859102"/>
            <a:ext cx="7142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$plus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313355" y="3420989"/>
            <a:ext cx="21415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z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155350" y="2924042"/>
            <a:ext cx="18370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t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707343" y="2423934"/>
            <a:ext cx="69025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temp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399277" y="4275831"/>
            <a:ext cx="7142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$plus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144721" y="3760902"/>
            <a:ext cx="22858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FFFFFF"/>
                </a:solidFill>
              </a:rPr>
              <a:t>x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899414" y="3744559"/>
            <a:ext cx="78162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buffer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551583" y="3108707"/>
            <a:ext cx="151098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FFFFFF"/>
                </a:solidFill>
              </a:rPr>
              <a:t>doubleValue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478898" y="2501690"/>
            <a:ext cx="115351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Block864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698509" y="1459824"/>
            <a:ext cx="51873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add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070521" y="2062044"/>
            <a:ext cx="7142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0736316" y="1431849"/>
            <a:ext cx="77841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FFFFFF"/>
                </a:solidFill>
              </a:rPr>
              <a:t>oldval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5083465" y="2746770"/>
            <a:ext cx="71401" cy="218922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5313355" y="3240131"/>
            <a:ext cx="71401" cy="218922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5527514" y="3744559"/>
            <a:ext cx="151713" cy="179445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5715410" y="4262577"/>
            <a:ext cx="71401" cy="218922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6336245" y="4619484"/>
            <a:ext cx="71401" cy="218922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6553223" y="5192920"/>
            <a:ext cx="71401" cy="218922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6869597" y="5824732"/>
            <a:ext cx="204474" cy="176042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6107596" y="5248711"/>
            <a:ext cx="204474" cy="176042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3673098" y="4807103"/>
            <a:ext cx="2150379" cy="257371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10006670" y="1882811"/>
            <a:ext cx="204474" cy="176042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10770258" y="1801179"/>
            <a:ext cx="228276" cy="348131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>
            <a:off x="10239902" y="2353074"/>
            <a:ext cx="76503" cy="226917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H="1">
            <a:off x="9584371" y="2825262"/>
            <a:ext cx="228276" cy="348131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H="1">
            <a:off x="8710047" y="3502378"/>
            <a:ext cx="228276" cy="348131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H="1">
            <a:off x="8105741" y="4066868"/>
            <a:ext cx="228276" cy="348131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7298865" y="4664757"/>
            <a:ext cx="272463" cy="204682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H="1">
            <a:off x="7756426" y="5742569"/>
            <a:ext cx="577591" cy="360546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7400682" y="4099817"/>
            <a:ext cx="151713" cy="179445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5852375" y="4772846"/>
            <a:ext cx="71401" cy="218922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3165085" y="4066868"/>
            <a:ext cx="2362429" cy="597889"/>
          </a:xfrm>
          <a:prstGeom prst="straightConnector1">
            <a:avLst/>
          </a:prstGeom>
          <a:noFill/>
          <a:ln w="12700" cap="flat">
            <a:solidFill>
              <a:srgbClr val="FFFFFF"/>
            </a:solidFill>
            <a:prstDash val="dash"/>
            <a:miter lim="8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矩形 68"/>
          <p:cNvSpPr/>
          <p:nvPr/>
        </p:nvSpPr>
        <p:spPr>
          <a:xfrm>
            <a:off x="1963164" y="3772639"/>
            <a:ext cx="1297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Anything </a:t>
            </a:r>
            <a:endParaRPr lang="zh-CN" altLang="en-US" dirty="0"/>
          </a:p>
        </p:txBody>
      </p:sp>
      <p:cxnSp>
        <p:nvCxnSpPr>
          <p:cNvPr id="73" name="直接箭头连接符 72"/>
          <p:cNvCxnSpPr/>
          <p:nvPr/>
        </p:nvCxnSpPr>
        <p:spPr>
          <a:xfrm>
            <a:off x="3326550" y="3502378"/>
            <a:ext cx="2309283" cy="1057851"/>
          </a:xfrm>
          <a:prstGeom prst="straightConnector1">
            <a:avLst/>
          </a:prstGeom>
          <a:noFill/>
          <a:ln w="12700" cap="flat">
            <a:solidFill>
              <a:srgbClr val="FFFFFF"/>
            </a:solidFill>
            <a:prstDash val="dash"/>
            <a:miter lim="8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" name="矩形 75"/>
          <p:cNvSpPr/>
          <p:nvPr/>
        </p:nvSpPr>
        <p:spPr>
          <a:xfrm>
            <a:off x="2858773" y="3225756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FF"/>
                </a:solidFill>
              </a:rPr>
              <a:t>f3</a:t>
            </a:r>
            <a:endParaRPr lang="zh-CN" altLang="en-US" dirty="0"/>
          </a:p>
        </p:txBody>
      </p:sp>
      <p:cxnSp>
        <p:nvCxnSpPr>
          <p:cNvPr id="77" name="直接箭头连接符 76"/>
          <p:cNvCxnSpPr/>
          <p:nvPr/>
        </p:nvCxnSpPr>
        <p:spPr>
          <a:xfrm>
            <a:off x="2262438" y="2591959"/>
            <a:ext cx="628132" cy="630596"/>
          </a:xfrm>
          <a:prstGeom prst="straightConnector1">
            <a:avLst/>
          </a:prstGeom>
          <a:noFill/>
          <a:ln w="12700" cap="flat">
            <a:solidFill>
              <a:srgbClr val="FFFFFF"/>
            </a:solidFill>
            <a:prstDash val="solid"/>
            <a:miter lim="8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9" name="矩形 78"/>
          <p:cNvSpPr/>
          <p:nvPr/>
        </p:nvSpPr>
        <p:spPr>
          <a:xfrm>
            <a:off x="1738696" y="2223611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FF"/>
                </a:solidFill>
              </a:rPr>
              <a:t>value</a:t>
            </a:r>
            <a:endParaRPr lang="zh-CN" altLang="en-US" dirty="0"/>
          </a:p>
        </p:txBody>
      </p:sp>
      <p:cxnSp>
        <p:nvCxnSpPr>
          <p:cNvPr id="80" name="直接箭头连接符 79"/>
          <p:cNvCxnSpPr>
            <a:endCxn id="18" idx="3"/>
          </p:cNvCxnSpPr>
          <p:nvPr/>
        </p:nvCxnSpPr>
        <p:spPr>
          <a:xfrm flipH="1">
            <a:off x="5339053" y="2053066"/>
            <a:ext cx="584723" cy="1055641"/>
          </a:xfrm>
          <a:prstGeom prst="straightConnector1">
            <a:avLst/>
          </a:prstGeom>
          <a:noFill/>
          <a:ln w="12700" cap="flat">
            <a:solidFill>
              <a:srgbClr val="FFFFFF"/>
            </a:solidFill>
            <a:prstDash val="dash"/>
            <a:miter lim="8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2" name="矩形 81"/>
          <p:cNvSpPr/>
          <p:nvPr/>
        </p:nvSpPr>
        <p:spPr>
          <a:xfrm>
            <a:off x="5538462" y="1727732"/>
            <a:ext cx="143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FF"/>
                </a:solidFill>
              </a:rPr>
              <a:t>Something</a:t>
            </a:r>
            <a:endParaRPr lang="zh-CN" altLang="en-US" dirty="0"/>
          </a:p>
        </p:txBody>
      </p:sp>
      <p:cxnSp>
        <p:nvCxnSpPr>
          <p:cNvPr id="52" name="直接箭头连接符 79"/>
          <p:cNvCxnSpPr/>
          <p:nvPr/>
        </p:nvCxnSpPr>
        <p:spPr>
          <a:xfrm>
            <a:off x="572286" y="5742569"/>
            <a:ext cx="492236" cy="0"/>
          </a:xfrm>
          <a:prstGeom prst="straightConnector1">
            <a:avLst/>
          </a:prstGeom>
          <a:noFill/>
          <a:ln w="12700" cap="flat">
            <a:solidFill>
              <a:srgbClr val="FFFFFF"/>
            </a:solidFill>
            <a:prstDash val="dash"/>
            <a:miter lim="8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直接箭头连接符 54"/>
          <p:cNvCxnSpPr/>
          <p:nvPr/>
        </p:nvCxnSpPr>
        <p:spPr>
          <a:xfrm flipV="1">
            <a:off x="572286" y="6151512"/>
            <a:ext cx="585954" cy="10599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87530" y="5553512"/>
            <a:ext cx="254973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FFFFF"/>
                </a:solidFill>
              </a:rPr>
              <a:t>Previous dependency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Verdan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287530" y="5977446"/>
            <a:ext cx="227562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FFFFF"/>
                </a:solidFill>
              </a:rPr>
              <a:t>Latest dependency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40038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 dirty="0">
                <a:solidFill>
                  <a:srgbClr val="FFFFFF"/>
                </a:solidFill>
                <a:latin typeface="Georgia" panose="02040502050405020303" pitchFamily="18" charset="0"/>
              </a:rPr>
              <a:t>Scala Compiler Plugin</a:t>
            </a:r>
          </a:p>
        </p:txBody>
      </p:sp>
      <p:sp>
        <p:nvSpPr>
          <p:cNvPr id="133" name="Shape 1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  <a:t>34</a:t>
            </a:fld>
            <a:endParaRPr sz="1200">
              <a:solidFill>
                <a:srgbClr val="FFFFFF"/>
              </a:solidFill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5836622" y="1861661"/>
            <a:ext cx="6093974" cy="4247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dirty="0" err="1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val</a:t>
            </a:r>
            <a:r>
              <a:rPr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temp: </a:t>
            </a:r>
            <a:r>
              <a:rPr dirty="0" err="1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= {</a:t>
            </a:r>
          </a:p>
          <a:p>
            <a:pPr lvl="1" indent="22860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dirty="0" err="1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val</a:t>
            </a:r>
            <a:r>
              <a:rPr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buffer: </a:t>
            </a:r>
            <a:r>
              <a:rPr dirty="0" err="1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= {</a:t>
            </a:r>
          </a:p>
          <a:p>
            <a:pPr lvl="2" indent="45720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dirty="0" err="1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Predef.this.print</a:t>
            </a:r>
            <a:r>
              <a:rPr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("body &gt;&gt;&gt; </a:t>
            </a:r>
            <a:r>
              <a:rPr dirty="0" err="1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doubleValue</a:t>
            </a:r>
            <a:r>
              <a:rPr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$ \n");</a:t>
            </a:r>
          </a:p>
          <a:p>
            <a:pPr lvl="2" indent="45720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dirty="0" err="1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hello.this.body.doubleValue</a:t>
            </a:r>
            <a:r>
              <a:rPr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()</a:t>
            </a:r>
          </a:p>
          <a:p>
            <a:pPr lvl="1" indent="22860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};</a:t>
            </a:r>
          </a:p>
          <a:p>
            <a:pPr lvl="1" indent="22860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dirty="0" err="1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Predef.this.print</a:t>
            </a:r>
            <a:r>
              <a:rPr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("</a:t>
            </a:r>
            <a:r>
              <a:rPr dirty="0" err="1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doubleValue</a:t>
            </a:r>
            <a:r>
              <a:rPr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&gt;&gt;&gt; buffer \n");</a:t>
            </a:r>
          </a:p>
          <a:p>
            <a:pPr lvl="1" indent="22860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{</a:t>
            </a:r>
          </a:p>
          <a:p>
            <a:pPr lvl="3" indent="68580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dirty="0" err="1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val</a:t>
            </a:r>
            <a:r>
              <a:rPr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dirty="0" err="1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newvalue</a:t>
            </a:r>
            <a:r>
              <a:rPr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dirty="0" err="1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= buffer.+({</a:t>
            </a:r>
          </a:p>
          <a:p>
            <a:pPr lvl="3" indent="68580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dirty="0" err="1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Predef.this.print</a:t>
            </a:r>
            <a:r>
              <a:rPr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("x buffer &gt;&gt;&gt; $plus$ \n");</a:t>
            </a:r>
          </a:p>
          <a:p>
            <a:pPr lvl="2" indent="45720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x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});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dirty="0" err="1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Predef.this.print</a:t>
            </a:r>
            <a:r>
              <a:rPr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("$plus &gt;&gt;&gt; Block632 \n");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dirty="0" err="1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newvalue</a:t>
            </a:r>
            <a:endParaRPr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}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};</a:t>
            </a:r>
          </a:p>
        </p:txBody>
      </p:sp>
      <p:sp>
        <p:nvSpPr>
          <p:cNvPr id="135" name="Shape 135"/>
          <p:cNvSpPr/>
          <p:nvPr/>
        </p:nvSpPr>
        <p:spPr>
          <a:xfrm>
            <a:off x="103594" y="2908102"/>
            <a:ext cx="4362731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defTabSz="457200"/>
            <a:r>
              <a:rPr dirty="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</a:t>
            </a:r>
            <a:r>
              <a:rPr dirty="0" err="1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val</a:t>
            </a:r>
            <a:r>
              <a:rPr dirty="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temp = {</a:t>
            </a:r>
          </a:p>
          <a:p>
            <a:pPr lvl="0" defTabSz="457200"/>
            <a:r>
              <a:rPr dirty="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dirty="0" err="1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val</a:t>
            </a:r>
            <a:r>
              <a:rPr dirty="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buffer = </a:t>
            </a:r>
            <a:r>
              <a:rPr dirty="0" err="1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body.doubleValue</a:t>
            </a:r>
            <a:r>
              <a:rPr dirty="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()</a:t>
            </a:r>
          </a:p>
          <a:p>
            <a:pPr lvl="0" defTabSz="457200"/>
            <a:r>
              <a:rPr dirty="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   buffer + x</a:t>
            </a:r>
          </a:p>
          <a:p>
            <a:pPr lvl="0" defTabSz="457200"/>
            <a:r>
              <a:rPr dirty="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 }</a:t>
            </a:r>
          </a:p>
        </p:txBody>
      </p:sp>
      <p:sp>
        <p:nvSpPr>
          <p:cNvPr id="136" name="Shape 136"/>
          <p:cNvSpPr/>
          <p:nvPr/>
        </p:nvSpPr>
        <p:spPr>
          <a:xfrm>
            <a:off x="4495821" y="3175000"/>
            <a:ext cx="1580515" cy="508000"/>
          </a:xfrm>
          <a:prstGeom prst="rightArrow">
            <a:avLst>
              <a:gd name="adj1" fmla="val 32000"/>
              <a:gd name="adj2" fmla="val 160000"/>
            </a:avLst>
          </a:prstGeom>
          <a:solidFill>
            <a:srgbClr val="FFFFFF"/>
          </a:solidFill>
          <a:ln w="12700">
            <a:solidFill>
              <a:srgbClr val="5B9BD5"/>
            </a:solidFill>
            <a:miter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 dirty="0">
                <a:solidFill>
                  <a:srgbClr val="FFFFFF"/>
                </a:solidFill>
                <a:latin typeface="Georgia" panose="02040502050405020303" pitchFamily="18" charset="0"/>
              </a:rPr>
              <a:t>Order of Data Flow</a:t>
            </a:r>
          </a:p>
        </p:txBody>
      </p:sp>
      <p:sp>
        <p:nvSpPr>
          <p:cNvPr id="139" name="Shape 1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  <a:t>35</a:t>
            </a:fld>
            <a:endParaRPr sz="1200">
              <a:solidFill>
                <a:srgbClr val="FFFFFF"/>
              </a:solidFill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4170830" y="1879600"/>
            <a:ext cx="2133601" cy="508000"/>
          </a:xfrm>
          <a:prstGeom prst="rightArrow">
            <a:avLst>
              <a:gd name="adj1" fmla="val 32000"/>
              <a:gd name="adj2" fmla="val 160000"/>
            </a:avLst>
          </a:prstGeom>
          <a:solidFill>
            <a:srgbClr val="FFFFFF"/>
          </a:solidFill>
          <a:ln w="12700">
            <a:solidFill>
              <a:srgbClr val="5B9BD5"/>
            </a:solidFill>
            <a:miter/>
          </a:ln>
        </p:spPr>
        <p:txBody>
          <a:bodyPr lIns="45719" rIns="45719" anchor="ctr"/>
          <a:lstStyle/>
          <a:p>
            <a:pPr lvl="0"/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455576" y="1587832"/>
            <a:ext cx="2962106" cy="1091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defTabSz="457200"/>
            <a:r>
              <a:rPr sz="1500" dirty="0" err="1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def</a:t>
            </a:r>
            <a:r>
              <a:rPr sz="1500" dirty="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 f(x : </a:t>
            </a:r>
            <a:r>
              <a:rPr sz="1500" dirty="0" err="1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1500" dirty="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) : </a:t>
            </a:r>
            <a:r>
              <a:rPr sz="1500" dirty="0" err="1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1500" dirty="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 = {</a:t>
            </a:r>
          </a:p>
          <a:p>
            <a:pPr lvl="0" defTabSz="457200"/>
            <a:r>
              <a:rPr sz="1500" dirty="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    . . .</a:t>
            </a:r>
          </a:p>
          <a:p>
            <a:pPr lvl="0" defTabSz="457200"/>
            <a:r>
              <a:rPr sz="1500" dirty="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    g(temp)</a:t>
            </a:r>
          </a:p>
          <a:p>
            <a:pPr lvl="0" defTabSz="457200"/>
            <a:r>
              <a:rPr sz="1500" dirty="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  }</a:t>
            </a:r>
          </a:p>
        </p:txBody>
      </p:sp>
      <p:sp>
        <p:nvSpPr>
          <p:cNvPr id="142" name="Shape 142"/>
          <p:cNvSpPr/>
          <p:nvPr/>
        </p:nvSpPr>
        <p:spPr>
          <a:xfrm>
            <a:off x="6564518" y="1359232"/>
            <a:ext cx="5150531" cy="1548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defTabSz="457200"/>
            <a:r>
              <a:rPr sz="150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def f(x : Int) : Int = {</a:t>
            </a:r>
          </a:p>
          <a:p>
            <a:pPr lvl="0" defTabSz="457200"/>
            <a:r>
              <a:rPr sz="150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    . . .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Predef.this.print("g &gt;&gt;&gt; Block637 \n");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Predef.this.print("Block637 &gt;&gt;&gt; f \n");</a:t>
            </a:r>
          </a:p>
          <a:p>
            <a:pPr lvl="0" defTabSz="457200"/>
            <a:r>
              <a:rPr sz="150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    g(temp)</a:t>
            </a:r>
          </a:p>
          <a:p>
            <a:pPr lvl="0" defTabSz="457200"/>
            <a:r>
              <a:rPr sz="150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  }</a:t>
            </a:r>
          </a:p>
        </p:txBody>
      </p:sp>
      <p:sp>
        <p:nvSpPr>
          <p:cNvPr id="143" name="Shape 143"/>
          <p:cNvSpPr/>
          <p:nvPr/>
        </p:nvSpPr>
        <p:spPr>
          <a:xfrm>
            <a:off x="4181517" y="3556000"/>
            <a:ext cx="2133601" cy="508000"/>
          </a:xfrm>
          <a:prstGeom prst="rightArrow">
            <a:avLst>
              <a:gd name="adj1" fmla="val 32000"/>
              <a:gd name="adj2" fmla="val 160000"/>
            </a:avLst>
          </a:prstGeom>
          <a:solidFill>
            <a:srgbClr val="FFFFFF"/>
          </a:solidFill>
          <a:ln w="12700">
            <a:solidFill>
              <a:srgbClr val="5B9BD5"/>
            </a:solidFill>
            <a:miter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466264" y="3264232"/>
            <a:ext cx="2962106" cy="1091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defTabSz="457200"/>
            <a:r>
              <a:rPr sz="1500" dirty="0" err="1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def</a:t>
            </a:r>
            <a:r>
              <a:rPr sz="1500" dirty="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 f(x : </a:t>
            </a:r>
            <a:r>
              <a:rPr sz="1500" dirty="0" err="1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1500" dirty="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) : </a:t>
            </a:r>
            <a:r>
              <a:rPr sz="1500" dirty="0" err="1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1500" dirty="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 = {</a:t>
            </a:r>
          </a:p>
          <a:p>
            <a:pPr lvl="0" defTabSz="457200"/>
            <a:r>
              <a:rPr sz="1500" dirty="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    . . .</a:t>
            </a:r>
          </a:p>
          <a:p>
            <a:pPr lvl="0" defTabSz="457200"/>
            <a:r>
              <a:rPr sz="1500" dirty="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    g(temp)</a:t>
            </a:r>
          </a:p>
          <a:p>
            <a:pPr lvl="0" defTabSz="457200"/>
            <a:r>
              <a:rPr sz="1500" dirty="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  }</a:t>
            </a:r>
          </a:p>
        </p:txBody>
      </p:sp>
      <p:sp>
        <p:nvSpPr>
          <p:cNvPr id="145" name="Shape 145"/>
          <p:cNvSpPr/>
          <p:nvPr/>
        </p:nvSpPr>
        <p:spPr>
          <a:xfrm>
            <a:off x="6575206" y="3035632"/>
            <a:ext cx="5150531" cy="1523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defTabSz="457200"/>
            <a:r>
              <a:rPr sz="150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def f(x : Int) : Int = {</a:t>
            </a:r>
          </a:p>
          <a:p>
            <a:pPr lvl="0" defTabSz="457200"/>
            <a:r>
              <a:rPr sz="150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    . . .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g(temp)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Predef.this.print("g &gt;&gt;&gt; Block637 \n");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Predef.this.print("Block637 &gt;&gt;&gt; f \n");</a:t>
            </a:r>
          </a:p>
          <a:p>
            <a:pPr lvl="0" defTabSz="457200"/>
            <a:r>
              <a:rPr sz="150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  }</a:t>
            </a:r>
          </a:p>
        </p:txBody>
      </p:sp>
      <p:sp>
        <p:nvSpPr>
          <p:cNvPr id="146" name="Shape 146"/>
          <p:cNvSpPr/>
          <p:nvPr/>
        </p:nvSpPr>
        <p:spPr>
          <a:xfrm>
            <a:off x="4181517" y="5207000"/>
            <a:ext cx="2133601" cy="508000"/>
          </a:xfrm>
          <a:prstGeom prst="rightArrow">
            <a:avLst>
              <a:gd name="adj1" fmla="val 32000"/>
              <a:gd name="adj2" fmla="val 160000"/>
            </a:avLst>
          </a:prstGeom>
          <a:solidFill>
            <a:srgbClr val="FFFFFF"/>
          </a:solidFill>
          <a:ln w="12700">
            <a:solidFill>
              <a:srgbClr val="5B9BD5"/>
            </a:solidFill>
            <a:miter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466264" y="4915232"/>
            <a:ext cx="2962106" cy="1091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defTabSz="457200"/>
            <a:r>
              <a:rPr sz="1500" dirty="0" err="1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def</a:t>
            </a:r>
            <a:r>
              <a:rPr sz="1500" dirty="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 f(x : </a:t>
            </a:r>
            <a:r>
              <a:rPr sz="1500" dirty="0" err="1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1500" dirty="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) : </a:t>
            </a:r>
            <a:r>
              <a:rPr sz="1500" dirty="0" err="1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1500" dirty="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 = {</a:t>
            </a:r>
          </a:p>
          <a:p>
            <a:pPr lvl="0" defTabSz="457200"/>
            <a:r>
              <a:rPr sz="1500" dirty="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    . . .</a:t>
            </a:r>
          </a:p>
          <a:p>
            <a:pPr lvl="0" defTabSz="457200"/>
            <a:r>
              <a:rPr sz="1500" dirty="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    g(temp)</a:t>
            </a:r>
          </a:p>
          <a:p>
            <a:pPr lvl="0" defTabSz="457200"/>
            <a:r>
              <a:rPr sz="1500" dirty="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  }</a:t>
            </a:r>
          </a:p>
        </p:txBody>
      </p:sp>
      <p:sp>
        <p:nvSpPr>
          <p:cNvPr id="148" name="Shape 148"/>
          <p:cNvSpPr/>
          <p:nvPr/>
        </p:nvSpPr>
        <p:spPr>
          <a:xfrm>
            <a:off x="6575206" y="4686632"/>
            <a:ext cx="4231928" cy="1615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defTabSz="457200"/>
            <a:r>
              <a:rPr sz="1500" dirty="0" err="1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def</a:t>
            </a:r>
            <a:r>
              <a:rPr sz="1500" dirty="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 f(x : </a:t>
            </a:r>
            <a:r>
              <a:rPr sz="1500" dirty="0" err="1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1500" dirty="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) : </a:t>
            </a:r>
            <a:r>
              <a:rPr sz="1500" dirty="0" err="1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1500" dirty="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 = {</a:t>
            </a:r>
          </a:p>
          <a:p>
            <a:pPr lvl="0" defTabSz="457200"/>
            <a:r>
              <a:rPr sz="1500" dirty="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    . . .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sz="15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500" dirty="0" err="1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val</a:t>
            </a:r>
            <a:r>
              <a:rPr sz="15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1500" dirty="0" err="1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newvalue</a:t>
            </a:r>
            <a:r>
              <a:rPr sz="15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= g(temp)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sz="15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500" dirty="0" err="1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Predef.this.print</a:t>
            </a:r>
            <a:r>
              <a:rPr sz="15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("g &gt;&gt;&gt; Block637 \n");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sz="15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500" dirty="0" err="1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Predef.this.print</a:t>
            </a:r>
            <a:r>
              <a:rPr sz="15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("Block637 &gt;&gt;&gt; f \n</a:t>
            </a:r>
            <a:r>
              <a:rPr sz="1500" dirty="0" smtClean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”);</a:t>
            </a:r>
            <a:endParaRPr lang="en-US" sz="1500" dirty="0" smtClean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5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500" dirty="0" smtClean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</a:t>
            </a:r>
            <a:r>
              <a:rPr sz="1500" dirty="0" err="1" smtClean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newvalue</a:t>
            </a:r>
            <a:endParaRPr sz="15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defTabSz="457200"/>
            <a:r>
              <a:rPr sz="1500" dirty="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  }</a:t>
            </a:r>
          </a:p>
        </p:txBody>
      </p:sp>
      <p:sp>
        <p:nvSpPr>
          <p:cNvPr id="2" name="乘号 1"/>
          <p:cNvSpPr/>
          <p:nvPr/>
        </p:nvSpPr>
        <p:spPr>
          <a:xfrm>
            <a:off x="4293030" y="1587831"/>
            <a:ext cx="1091535" cy="1091535"/>
          </a:xfrm>
          <a:prstGeom prst="mathMultiply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" name="乘号 13"/>
          <p:cNvSpPr/>
          <p:nvPr/>
        </p:nvSpPr>
        <p:spPr>
          <a:xfrm>
            <a:off x="4293029" y="3246124"/>
            <a:ext cx="1091535" cy="1091535"/>
          </a:xfrm>
          <a:prstGeom prst="mathMultiply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2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b="1" dirty="0" smtClean="0">
                <a:latin typeface="Georgia" panose="02040502050405020303" pitchFamily="18" charset="0"/>
              </a:rPr>
              <a:t>“</a:t>
            </a:r>
            <a:r>
              <a:rPr lang="en-US" b="1" dirty="0" err="1" smtClean="0">
                <a:latin typeface="Georgia" panose="02040502050405020303" pitchFamily="18" charset="0"/>
              </a:rPr>
              <a:t>helpTransform</a:t>
            </a:r>
            <a:r>
              <a:rPr lang="en-US" b="1" dirty="0" smtClean="0">
                <a:latin typeface="Georgia" panose="02040502050405020303" pitchFamily="18" charset="0"/>
              </a:rPr>
              <a:t>” function</a:t>
            </a:r>
            <a:endParaRPr b="1" dirty="0">
              <a:latin typeface="Georgia" panose="02040502050405020303" pitchFamily="18" charset="0"/>
            </a:endParaRPr>
          </a:p>
        </p:txBody>
      </p:sp>
      <p:sp>
        <p:nvSpPr>
          <p:cNvPr id="151" name="Shape 1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The recursive function used in tree transform</a:t>
            </a:r>
          </a:p>
          <a:p>
            <a:pPr lvl="0"/>
            <a:r>
              <a:rPr lang="en-US" dirty="0" smtClean="0"/>
              <a:t>Takes 4 parameters  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152" name="Shape 1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  <a:t>36</a:t>
            </a:fld>
            <a:endParaRPr sz="1200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9864" y="2851685"/>
            <a:ext cx="9841424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tree: the AST to transform</a:t>
            </a:r>
          </a:p>
          <a:p>
            <a:pPr marL="285750" marR="0" indent="-28575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Verdana"/>
                <a:ea typeface="Verdana"/>
                <a:cs typeface="Verdana"/>
                <a:sym typeface="Verdana"/>
              </a:rPr>
              <a:t>paramList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Verdana"/>
                <a:ea typeface="Verdana"/>
                <a:cs typeface="Verdana"/>
                <a:sym typeface="Verdana"/>
              </a:rPr>
              <a:t>returnList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Verdana"/>
                <a:ea typeface="Verdana"/>
                <a:cs typeface="Verdana"/>
                <a:sym typeface="Verdana"/>
              </a:rPr>
              <a:t> Lists of “</a:t>
            </a:r>
            <a:r>
              <a:rPr kumimoji="0" lang="en-US" altLang="zh-CN" sz="1800" b="0" i="0" u="none" strike="noStrike" cap="none" spc="0" normalizeH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Verdana"/>
                <a:ea typeface="Verdana"/>
                <a:cs typeface="Verdana"/>
                <a:sym typeface="Verdana"/>
              </a:rPr>
              <a:t>” passed from higher ancestor ASTs.</a:t>
            </a:r>
          </a:p>
          <a:p>
            <a:pPr marL="285750" marR="0" indent="-28575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baseline="0" dirty="0" err="1" smtClean="0">
                <a:solidFill>
                  <a:srgbClr val="FFFFFF"/>
                </a:solidFill>
              </a:rPr>
              <a:t>parSymbol</a:t>
            </a:r>
            <a:r>
              <a:rPr lang="en-US" altLang="zh-CN" dirty="0" smtClean="0">
                <a:solidFill>
                  <a:srgbClr val="FFFFFF"/>
                </a:solidFill>
              </a:rPr>
              <a:t>: owner symbol used for newly created values.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39864" y="4255480"/>
            <a:ext cx="100480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730A01"/>
                </a:solidFill>
                <a:latin typeface="Courier"/>
                <a:ea typeface="Courier"/>
                <a:cs typeface="Courier"/>
                <a:sym typeface="Courier"/>
              </a:rPr>
              <a:t>def</a:t>
            </a:r>
            <a:r>
              <a:rPr lang="en-US" altLang="zh-CN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altLang="zh-CN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helpTransform</a:t>
            </a:r>
            <a:r>
              <a:rPr lang="en-US" altLang="zh-CN" sz="36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altLang="zh-CN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tree : </a:t>
            </a:r>
            <a:r>
              <a:rPr lang="en-US" altLang="zh-CN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Tree, </a:t>
            </a:r>
            <a:r>
              <a:rPr lang="en-US" altLang="zh-CN" dirty="0" err="1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paramList</a:t>
            </a:r>
            <a:r>
              <a:rPr lang="en-US" altLang="zh-CN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: List[Tree],</a:t>
            </a:r>
          </a:p>
          <a:p>
            <a:r>
              <a:rPr lang="en-US" altLang="zh-CN" dirty="0" err="1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returnList</a:t>
            </a:r>
            <a:r>
              <a:rPr lang="en-US" altLang="zh-CN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: List[Tree], </a:t>
            </a:r>
            <a:r>
              <a:rPr lang="en-US" altLang="zh-CN" dirty="0" err="1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parSymbol</a:t>
            </a:r>
            <a:r>
              <a:rPr lang="en-US" altLang="zh-CN" dirty="0" smtClean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: </a:t>
            </a:r>
            <a:r>
              <a:rPr lang="en-US" altLang="zh-CN" dirty="0" smtClean="0">
                <a:solidFill>
                  <a:srgbClr val="FFFFFF"/>
                </a:solidFill>
                <a:latin typeface="Courier"/>
                <a:sym typeface="Courier"/>
              </a:rPr>
              <a:t>Symbol</a:t>
            </a:r>
            <a:r>
              <a:rPr lang="en-US" altLang="zh-CN" dirty="0" smtClean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= </a:t>
            </a:r>
            <a:r>
              <a:rPr lang="en-US" altLang="zh-CN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NoSymbol</a:t>
            </a:r>
            <a:r>
              <a:rPr lang="en-US" altLang="zh-CN" sz="36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lang="en-US" altLang="zh-CN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: Tree </a:t>
            </a: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 dirty="0">
                <a:solidFill>
                  <a:srgbClr val="FFFFFF"/>
                </a:solidFill>
                <a:latin typeface="Georgia" panose="02040502050405020303" pitchFamily="18" charset="0"/>
              </a:rPr>
              <a:t>Order of Data Flow</a:t>
            </a:r>
          </a:p>
        </p:txBody>
      </p:sp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  <a:t>37</a:t>
            </a:fld>
            <a:endParaRPr sz="1200">
              <a:solidFill>
                <a:srgbClr val="FFFFFF"/>
              </a:solidFill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361578" y="1863395"/>
            <a:ext cx="10048583" cy="3831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lnSpc>
                <a:spcPct val="72000"/>
              </a:lnSpc>
              <a:spcBef>
                <a:spcPts val="1000"/>
              </a:spcBef>
              <a:buFont typeface="Arial"/>
            </a:pPr>
            <a:r>
              <a:rPr sz="1300" dirty="0">
                <a:solidFill>
                  <a:srgbClr val="FFFFFF"/>
                </a:solidFill>
              </a:rPr>
              <a:t>  </a:t>
            </a:r>
            <a:r>
              <a:rPr sz="1300" dirty="0" err="1">
                <a:solidFill>
                  <a:srgbClr val="730A01"/>
                </a:solidFill>
                <a:latin typeface="Courier"/>
                <a:ea typeface="Courier"/>
                <a:cs typeface="Courier"/>
                <a:sym typeface="Courier"/>
              </a:rPr>
              <a:t>def</a:t>
            </a:r>
            <a:r>
              <a:rPr sz="13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3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helpTransform</a:t>
            </a:r>
            <a:r>
              <a:rPr sz="13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(tree : Tree, </a:t>
            </a:r>
            <a:r>
              <a:rPr sz="1300" b="1" dirty="0" err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paramList</a:t>
            </a:r>
            <a:r>
              <a:rPr sz="1300" b="1" dirty="0">
                <a:solidFill>
                  <a:srgbClr val="FFFFFF"/>
                </a:solidFill>
              </a:rPr>
              <a:t> : </a:t>
            </a:r>
            <a:r>
              <a:rPr sz="13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List</a:t>
            </a:r>
            <a:r>
              <a:rPr sz="1300" b="1" dirty="0">
                <a:solidFill>
                  <a:srgbClr val="FFFFFF"/>
                </a:solidFill>
              </a:rPr>
              <a:t>[</a:t>
            </a:r>
            <a:r>
              <a:rPr sz="13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Tree</a:t>
            </a:r>
            <a:r>
              <a:rPr sz="1300" b="1" dirty="0">
                <a:solidFill>
                  <a:srgbClr val="FFFFFF"/>
                </a:solidFill>
              </a:rPr>
              <a:t>], </a:t>
            </a:r>
            <a:r>
              <a:rPr sz="1300" b="1" dirty="0" err="1">
                <a:solidFill>
                  <a:srgbClr val="5B9BD5"/>
                </a:solidFill>
                <a:latin typeface="Courier"/>
                <a:ea typeface="Courier"/>
                <a:cs typeface="Courier"/>
                <a:sym typeface="Courier"/>
              </a:rPr>
              <a:t>returnList</a:t>
            </a:r>
            <a:r>
              <a:rPr sz="1300" b="1" dirty="0">
                <a:solidFill>
                  <a:srgbClr val="FFFFFF"/>
                </a:solidFill>
              </a:rPr>
              <a:t> : </a:t>
            </a:r>
            <a:r>
              <a:rPr sz="13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List</a:t>
            </a:r>
            <a:r>
              <a:rPr sz="1300" b="1" dirty="0">
                <a:solidFill>
                  <a:srgbClr val="FFFFFF"/>
                </a:solidFill>
              </a:rPr>
              <a:t>[</a:t>
            </a:r>
            <a:r>
              <a:rPr sz="13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Tree</a:t>
            </a:r>
            <a:r>
              <a:rPr sz="1300" b="1" dirty="0">
                <a:solidFill>
                  <a:srgbClr val="FFFFFF"/>
                </a:solidFill>
              </a:rPr>
              <a:t>]</a:t>
            </a:r>
            <a:r>
              <a:rPr sz="1300" dirty="0">
                <a:solidFill>
                  <a:srgbClr val="FFFFFF"/>
                </a:solidFill>
              </a:rPr>
              <a:t>, </a:t>
            </a:r>
            <a:r>
              <a:rPr sz="13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parSymbol</a:t>
            </a:r>
            <a:r>
              <a:rPr sz="1300" dirty="0">
                <a:solidFill>
                  <a:srgbClr val="FFFFFF"/>
                </a:solidFill>
              </a:rPr>
              <a:t> : </a:t>
            </a:r>
            <a:r>
              <a:rPr lang="en-US" sz="1300" dirty="0" smtClean="0">
                <a:solidFill>
                  <a:srgbClr val="FFFFFF"/>
                </a:solidFill>
                <a:latin typeface="Courier"/>
                <a:sym typeface="Courier"/>
              </a:rPr>
              <a:t>Symbol</a:t>
            </a:r>
            <a:r>
              <a:rPr sz="1300" dirty="0" smtClean="0">
                <a:solidFill>
                  <a:srgbClr val="FFFFFF"/>
                </a:solidFill>
              </a:rPr>
              <a:t> </a:t>
            </a:r>
            <a:r>
              <a:rPr sz="1300" dirty="0">
                <a:solidFill>
                  <a:srgbClr val="FFFFFF"/>
                </a:solidFill>
              </a:rPr>
              <a:t>= </a:t>
            </a:r>
            <a:r>
              <a:rPr sz="13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NoSymbol</a:t>
            </a:r>
            <a:r>
              <a:rPr sz="13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: Tree = {</a:t>
            </a:r>
          </a:p>
          <a:p>
            <a:pPr lvl="0">
              <a:lnSpc>
                <a:spcPct val="72000"/>
              </a:lnSpc>
              <a:spcBef>
                <a:spcPts val="1000"/>
              </a:spcBef>
              <a:buFont typeface="Arial"/>
            </a:pPr>
            <a:r>
              <a:rPr sz="13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sz="1300" dirty="0" err="1">
                <a:solidFill>
                  <a:srgbClr val="730A01"/>
                </a:solidFill>
                <a:latin typeface="Courier"/>
                <a:ea typeface="Courier"/>
                <a:cs typeface="Courier"/>
                <a:sym typeface="Courier"/>
              </a:rPr>
              <a:t>var</a:t>
            </a:r>
            <a:r>
              <a:rPr sz="13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3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newtree</a:t>
            </a:r>
            <a:r>
              <a:rPr sz="13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</a:p>
          <a:p>
            <a:pPr lvl="0">
              <a:lnSpc>
                <a:spcPct val="72000"/>
              </a:lnSpc>
              <a:spcBef>
                <a:spcPts val="1000"/>
              </a:spcBef>
              <a:buFont typeface="Arial"/>
            </a:pPr>
            <a:r>
              <a:rPr sz="13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	  tree </a:t>
            </a:r>
            <a:r>
              <a:rPr sz="1300" dirty="0">
                <a:solidFill>
                  <a:srgbClr val="730A01"/>
                </a:solidFill>
                <a:latin typeface="Courier"/>
                <a:ea typeface="Courier"/>
                <a:cs typeface="Courier"/>
                <a:sym typeface="Courier"/>
              </a:rPr>
              <a:t>match</a:t>
            </a:r>
            <a:r>
              <a:rPr sz="13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</a:p>
          <a:p>
            <a:pPr lvl="2" indent="1040130">
              <a:lnSpc>
                <a:spcPct val="72000"/>
              </a:lnSpc>
              <a:spcBef>
                <a:spcPts val="1000"/>
              </a:spcBef>
              <a:buFont typeface="Arial"/>
            </a:pPr>
            <a:r>
              <a:rPr sz="13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. . .</a:t>
            </a:r>
          </a:p>
          <a:p>
            <a:pPr lvl="0">
              <a:lnSpc>
                <a:spcPct val="72000"/>
              </a:lnSpc>
              <a:spcBef>
                <a:spcPts val="1000"/>
              </a:spcBef>
              <a:buFont typeface="Arial"/>
            </a:pPr>
            <a:r>
              <a:rPr sz="13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	   </a:t>
            </a:r>
            <a:r>
              <a:rPr sz="1300" b="1" dirty="0">
                <a:solidFill>
                  <a:srgbClr val="730A01"/>
                </a:solidFill>
                <a:latin typeface="Courier"/>
                <a:ea typeface="Courier"/>
                <a:cs typeface="Courier"/>
                <a:sym typeface="Courier"/>
              </a:rPr>
              <a:t>case</a:t>
            </a:r>
            <a:r>
              <a:rPr sz="13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d @ </a:t>
            </a:r>
            <a:r>
              <a:rPr sz="1300" b="1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DefDef</a:t>
            </a:r>
            <a:r>
              <a:rPr sz="13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(mods, name, </a:t>
            </a:r>
            <a:r>
              <a:rPr sz="1300" b="1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tparams</a:t>
            </a:r>
            <a:r>
              <a:rPr sz="13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sz="1300" b="1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vparamss</a:t>
            </a:r>
            <a:r>
              <a:rPr sz="13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sz="1300" b="1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tpt</a:t>
            </a:r>
            <a:r>
              <a:rPr sz="13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sz="1300" b="1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rhs</a:t>
            </a:r>
            <a:r>
              <a:rPr sz="13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</a:t>
            </a:r>
            <a:r>
              <a:rPr sz="13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=&gt; {</a:t>
            </a:r>
          </a:p>
          <a:p>
            <a:pPr lvl="3" indent="1511300">
              <a:lnSpc>
                <a:spcPct val="72000"/>
              </a:lnSpc>
              <a:spcBef>
                <a:spcPts val="1000"/>
              </a:spcBef>
              <a:buFont typeface="Arial"/>
            </a:pPr>
            <a:r>
              <a:rPr sz="13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 . .</a:t>
            </a:r>
          </a:p>
          <a:p>
            <a:pPr lvl="7" indent="1600200" defTabSz="457200"/>
            <a:r>
              <a:rPr sz="1300" dirty="0" err="1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treeCopy.DefDef</a:t>
            </a:r>
            <a:r>
              <a:rPr sz="1300" dirty="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(d, mods, name, </a:t>
            </a:r>
            <a:r>
              <a:rPr sz="1300" dirty="0" err="1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tparams</a:t>
            </a:r>
            <a:r>
              <a:rPr sz="1300" dirty="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300" dirty="0" err="1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vparamss</a:t>
            </a:r>
            <a:r>
              <a:rPr sz="1300" dirty="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300" dirty="0" err="1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tpt</a:t>
            </a:r>
            <a:r>
              <a:rPr sz="1300" dirty="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,    </a:t>
            </a:r>
          </a:p>
          <a:p>
            <a:pPr lvl="0" defTabSz="457200"/>
            <a:r>
              <a:rPr sz="1300" dirty="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                   </a:t>
            </a:r>
            <a:r>
              <a:rPr sz="1300" dirty="0" err="1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helpTransform</a:t>
            </a:r>
            <a:r>
              <a:rPr sz="1300" dirty="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300" dirty="0" err="1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rhs</a:t>
            </a:r>
            <a:r>
              <a:rPr sz="1300" dirty="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, List(</a:t>
            </a:r>
            <a:r>
              <a:rPr sz="1300" b="1" dirty="0" err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println</a:t>
            </a:r>
            <a:r>
              <a:rPr sz="1300" b="1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(“d$ &gt;&gt;&gt; parameters”))</a:t>
            </a:r>
            <a:r>
              <a:rPr sz="1300" dirty="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300" b="1" dirty="0" err="1">
                <a:solidFill>
                  <a:srgbClr val="5B9BD5"/>
                </a:solidFill>
                <a:latin typeface="Courier"/>
                <a:ea typeface="Courier"/>
                <a:cs typeface="Courier"/>
                <a:sym typeface="Courier"/>
              </a:rPr>
              <a:t>println</a:t>
            </a:r>
            <a:r>
              <a:rPr sz="1300" b="1" dirty="0">
                <a:solidFill>
                  <a:srgbClr val="5B9BD5"/>
                </a:solidFill>
                <a:latin typeface="Courier"/>
                <a:ea typeface="Courier"/>
                <a:cs typeface="Courier"/>
                <a:sym typeface="Courier"/>
              </a:rPr>
              <a:t>(“</a:t>
            </a:r>
            <a:r>
              <a:rPr sz="1300" b="1" dirty="0" err="1">
                <a:solidFill>
                  <a:srgbClr val="5B9BD5"/>
                </a:solidFill>
                <a:latin typeface="Courier"/>
                <a:ea typeface="Courier"/>
                <a:cs typeface="Courier"/>
                <a:sym typeface="Courier"/>
              </a:rPr>
              <a:t>rhs</a:t>
            </a:r>
            <a:r>
              <a:rPr sz="1300" b="1" dirty="0">
                <a:solidFill>
                  <a:srgbClr val="5B9BD5"/>
                </a:solidFill>
                <a:latin typeface="Courier"/>
                <a:ea typeface="Courier"/>
                <a:cs typeface="Courier"/>
                <a:sym typeface="Courier"/>
              </a:rPr>
              <a:t> &gt;&gt;&gt; d”)</a:t>
            </a:r>
            <a:r>
              <a:rPr sz="1300" dirty="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300" dirty="0" err="1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d.symbol</a:t>
            </a:r>
            <a:r>
              <a:rPr sz="1300" dirty="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))</a:t>
            </a:r>
            <a:r>
              <a:rPr sz="13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	 </a:t>
            </a:r>
          </a:p>
          <a:p>
            <a:pPr lvl="5" indent="1143000" defTabSz="457200"/>
            <a:r>
              <a:rPr sz="13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 </a:t>
            </a:r>
          </a:p>
          <a:p>
            <a:pPr lvl="2" indent="1040130">
              <a:lnSpc>
                <a:spcPct val="72000"/>
              </a:lnSpc>
              <a:spcBef>
                <a:spcPts val="1000"/>
              </a:spcBef>
              <a:buFont typeface="Arial"/>
            </a:pPr>
            <a:r>
              <a:rPr sz="13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300" b="1" dirty="0">
                <a:solidFill>
                  <a:srgbClr val="730A01"/>
                </a:solidFill>
                <a:latin typeface="Courier"/>
                <a:ea typeface="Courier"/>
                <a:cs typeface="Courier"/>
                <a:sym typeface="Courier"/>
              </a:rPr>
              <a:t>case</a:t>
            </a:r>
            <a:r>
              <a:rPr sz="13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b @ Block(stats, expr) </a:t>
            </a:r>
            <a:r>
              <a:rPr sz="13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=&gt; {</a:t>
            </a:r>
          </a:p>
          <a:p>
            <a:pPr lvl="2" indent="1040130">
              <a:lnSpc>
                <a:spcPct val="72000"/>
              </a:lnSpc>
              <a:spcBef>
                <a:spcPts val="1000"/>
              </a:spcBef>
              <a:buFont typeface="Arial"/>
            </a:pPr>
            <a:r>
              <a:rPr sz="13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 . .</a:t>
            </a:r>
          </a:p>
          <a:p>
            <a:pPr lvl="3" indent="1511300">
              <a:lnSpc>
                <a:spcPct val="72000"/>
              </a:lnSpc>
              <a:spcBef>
                <a:spcPts val="1000"/>
              </a:spcBef>
              <a:buFont typeface="Arial"/>
            </a:pPr>
            <a:r>
              <a:rPr sz="1300" dirty="0" err="1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treeCopy.Block</a:t>
            </a:r>
            <a:r>
              <a:rPr sz="1300" dirty="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(b, </a:t>
            </a:r>
            <a:r>
              <a:rPr sz="1300" dirty="0" err="1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newStats</a:t>
            </a:r>
            <a:r>
              <a:rPr sz="1300" dirty="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::: </a:t>
            </a:r>
            <a:r>
              <a:rPr sz="1300" b="1" dirty="0" err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paramList</a:t>
            </a:r>
            <a:r>
              <a:rPr sz="1300" dirty="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, </a:t>
            </a:r>
          </a:p>
          <a:p>
            <a:pPr lvl="4" indent="1968500">
              <a:lnSpc>
                <a:spcPct val="72000"/>
              </a:lnSpc>
              <a:spcBef>
                <a:spcPts val="1000"/>
              </a:spcBef>
              <a:buFont typeface="Arial"/>
            </a:pPr>
            <a:r>
              <a:rPr sz="1300" dirty="0" err="1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helpTransform</a:t>
            </a:r>
            <a:r>
              <a:rPr sz="1300" dirty="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(expr, Nil, </a:t>
            </a:r>
            <a:r>
              <a:rPr sz="1300" b="1" dirty="0" err="1">
                <a:solidFill>
                  <a:srgbClr val="5B9BD5"/>
                </a:solidFill>
                <a:latin typeface="Courier"/>
                <a:ea typeface="Courier"/>
                <a:cs typeface="Courier"/>
                <a:sym typeface="Courier"/>
              </a:rPr>
              <a:t>println</a:t>
            </a:r>
            <a:r>
              <a:rPr sz="1300" b="1" dirty="0">
                <a:solidFill>
                  <a:srgbClr val="5B9BD5"/>
                </a:solidFill>
                <a:latin typeface="Courier"/>
                <a:ea typeface="Courier"/>
                <a:cs typeface="Courier"/>
                <a:sym typeface="Courier"/>
              </a:rPr>
              <a:t>(“expr &gt;&gt;&gt; Block”) ::: </a:t>
            </a:r>
            <a:r>
              <a:rPr sz="1300" b="1" dirty="0" err="1">
                <a:solidFill>
                  <a:srgbClr val="5B9BD5"/>
                </a:solidFill>
                <a:latin typeface="Courier"/>
                <a:ea typeface="Courier"/>
                <a:cs typeface="Courier"/>
                <a:sym typeface="Courier"/>
              </a:rPr>
              <a:t>returnList</a:t>
            </a:r>
            <a:r>
              <a:rPr sz="1300" dirty="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300" dirty="0" err="1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parSymbol</a:t>
            </a:r>
            <a:r>
              <a:rPr sz="1300" dirty="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  <a:endParaRPr sz="1300" dirty="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2" indent="1040130">
              <a:lnSpc>
                <a:spcPct val="72000"/>
              </a:lnSpc>
              <a:spcBef>
                <a:spcPts val="1000"/>
              </a:spcBef>
              <a:buFont typeface="Arial"/>
            </a:pPr>
            <a:r>
              <a:rPr sz="13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300" b="1" dirty="0">
                <a:solidFill>
                  <a:srgbClr val="730A01"/>
                </a:solidFill>
                <a:latin typeface="Courier"/>
                <a:ea typeface="Courier"/>
                <a:cs typeface="Courier"/>
                <a:sym typeface="Courier"/>
              </a:rPr>
              <a:t>case</a:t>
            </a:r>
            <a:r>
              <a:rPr sz="13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300" b="1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sz="13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@ </a:t>
            </a:r>
            <a:r>
              <a:rPr sz="1300" b="1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Ident</a:t>
            </a:r>
            <a:r>
              <a:rPr sz="13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(name) </a:t>
            </a:r>
            <a:r>
              <a:rPr sz="13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=&gt; </a:t>
            </a:r>
            <a:r>
              <a:rPr sz="1300" dirty="0" err="1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treeCopy.Block</a:t>
            </a:r>
            <a:r>
              <a:rPr sz="1300" dirty="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300" dirty="0" err="1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i</a:t>
            </a:r>
            <a:r>
              <a:rPr sz="1300" dirty="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300" b="1" dirty="0" err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paramList</a:t>
            </a:r>
            <a:r>
              <a:rPr sz="1300" dirty="0">
                <a:solidFill>
                  <a:srgbClr val="FFFFFF"/>
                </a:solidFill>
              </a:rPr>
              <a:t> ::: </a:t>
            </a:r>
            <a:r>
              <a:rPr sz="1300" b="1" dirty="0" err="1">
                <a:solidFill>
                  <a:srgbClr val="5B9BD5"/>
                </a:solidFill>
                <a:latin typeface="Courier"/>
                <a:ea typeface="Courier"/>
                <a:cs typeface="Courier"/>
                <a:sym typeface="Courier"/>
              </a:rPr>
              <a:t>returnList</a:t>
            </a:r>
            <a:r>
              <a:rPr sz="1300" dirty="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300" dirty="0" err="1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i</a:t>
            </a:r>
            <a:r>
              <a:rPr sz="1300" dirty="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</a:p>
          <a:p>
            <a:pPr lvl="2" indent="1040130">
              <a:lnSpc>
                <a:spcPct val="72000"/>
              </a:lnSpc>
              <a:spcBef>
                <a:spcPts val="1000"/>
              </a:spcBef>
              <a:buFont typeface="Arial"/>
            </a:pPr>
            <a:r>
              <a:rPr sz="1300" dirty="0">
                <a:solidFill>
                  <a:srgbClr val="FFFFFF"/>
                </a:solidFill>
              </a:rPr>
              <a:t>  </a:t>
            </a:r>
            <a:r>
              <a:rPr sz="1300" b="1" dirty="0">
                <a:solidFill>
                  <a:srgbClr val="730A01"/>
                </a:solidFill>
                <a:latin typeface="Courier"/>
                <a:ea typeface="Courier"/>
                <a:cs typeface="Courier"/>
                <a:sym typeface="Courier"/>
              </a:rPr>
              <a:t>case</a:t>
            </a:r>
            <a:r>
              <a:rPr sz="13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l @ Literal(value) </a:t>
            </a:r>
            <a:r>
              <a:rPr sz="13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=&gt; </a:t>
            </a:r>
            <a:r>
              <a:rPr sz="1300" dirty="0" err="1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treeCopy.Block</a:t>
            </a:r>
            <a:r>
              <a:rPr sz="1300" dirty="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(l, </a:t>
            </a:r>
            <a:r>
              <a:rPr sz="1300" b="1" dirty="0" err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paramList</a:t>
            </a:r>
            <a:r>
              <a:rPr sz="1300" dirty="0">
                <a:solidFill>
                  <a:srgbClr val="FFFFFF"/>
                </a:solidFill>
              </a:rPr>
              <a:t> ::: </a:t>
            </a:r>
            <a:r>
              <a:rPr sz="1300" b="1" dirty="0" err="1">
                <a:solidFill>
                  <a:srgbClr val="5B9BD5"/>
                </a:solidFill>
                <a:latin typeface="Courier"/>
                <a:ea typeface="Courier"/>
                <a:cs typeface="Courier"/>
                <a:sym typeface="Courier"/>
              </a:rPr>
              <a:t>returnList</a:t>
            </a:r>
            <a:r>
              <a:rPr sz="1300" dirty="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, l)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Georgia" panose="02040502050405020303" pitchFamily="18" charset="0"/>
              </a:rPr>
              <a:t>Challenges</a:t>
            </a:r>
            <a:endParaRPr lang="zh-CN" altLang="en-US" b="1" dirty="0">
              <a:latin typeface="Georgia" panose="02040502050405020303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Insert new value to keep the order of data flow (see slide 19). This requires the transformation: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3195431" y="3230097"/>
            <a:ext cx="99642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200" dirty="0">
                <a:solidFill>
                  <a:srgbClr val="FFFFFF"/>
                </a:solidFill>
              </a:rPr>
              <a:t> f(x)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Verdan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50984" y="2845375"/>
            <a:ext cx="3422435" cy="1938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 smtClean="0">
                <a:solidFill>
                  <a:srgbClr val="FFFFFF"/>
                </a:solidFill>
                <a:latin typeface="Verdana" panose="020B0604030504040204" pitchFamily="34" charset="0"/>
                <a:ea typeface="lucida Grande"/>
                <a:cs typeface="Verdana" panose="020B0604030504040204" pitchFamily="34" charset="0"/>
              </a:rPr>
              <a:t>{</a:t>
            </a:r>
            <a:endParaRPr lang="zh-CN" altLang="zh-CN" sz="2000" dirty="0">
              <a:solidFill>
                <a:srgbClr val="FFFF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FFFFFF"/>
                </a:solidFill>
                <a:latin typeface="Verdana" panose="020B0604030504040204" pitchFamily="34" charset="0"/>
                <a:ea typeface="lucida Grande"/>
                <a:cs typeface="Verdana" panose="020B0604030504040204" pitchFamily="34" charset="0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Verdana" panose="020B0604030504040204" pitchFamily="34" charset="0"/>
                <a:ea typeface="lucida Grande"/>
                <a:cs typeface="Verdana" panose="020B0604030504040204" pitchFamily="34" charset="0"/>
              </a:rPr>
              <a:t>  </a:t>
            </a:r>
            <a:r>
              <a:rPr lang="zh-CN" altLang="zh-CN" sz="2000" dirty="0" smtClean="0">
                <a:solidFill>
                  <a:srgbClr val="FFFFFF"/>
                </a:solidFill>
                <a:latin typeface="Verdana" panose="020B0604030504040204" pitchFamily="34" charset="0"/>
                <a:ea typeface="lucida Grande"/>
                <a:cs typeface="Verdana" panose="020B0604030504040204" pitchFamily="34" charset="0"/>
              </a:rPr>
              <a:t>val </a:t>
            </a:r>
            <a:r>
              <a:rPr lang="zh-CN" altLang="zh-CN" sz="2000" dirty="0">
                <a:solidFill>
                  <a:srgbClr val="FFFFFF"/>
                </a:solidFill>
                <a:latin typeface="Verdana" panose="020B0604030504040204" pitchFamily="34" charset="0"/>
                <a:ea typeface="lucida Grande"/>
                <a:cs typeface="Verdana" panose="020B0604030504040204" pitchFamily="34" charset="0"/>
              </a:rPr>
              <a:t>newvalue = f(x)</a:t>
            </a:r>
            <a:endParaRPr lang="zh-CN" altLang="zh-CN" sz="2000" dirty="0">
              <a:solidFill>
                <a:srgbClr val="FFFF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FFFFFF"/>
                </a:solidFill>
                <a:latin typeface="Verdana" panose="020B0604030504040204" pitchFamily="34" charset="0"/>
                <a:ea typeface="lucida Grande"/>
                <a:cs typeface="Verdana" panose="020B0604030504040204" pitchFamily="34" charset="0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Verdana" panose="020B0604030504040204" pitchFamily="34" charset="0"/>
                <a:ea typeface="lucida Grande"/>
                <a:cs typeface="Verdana" panose="020B0604030504040204" pitchFamily="34" charset="0"/>
              </a:rPr>
              <a:t>  n</a:t>
            </a:r>
            <a:r>
              <a:rPr lang="zh-CN" altLang="zh-CN" sz="2000" dirty="0" smtClean="0">
                <a:solidFill>
                  <a:srgbClr val="FFFFFF"/>
                </a:solidFill>
                <a:latin typeface="Verdana" panose="020B0604030504040204" pitchFamily="34" charset="0"/>
                <a:ea typeface="lucida Grande"/>
                <a:cs typeface="Verdana" panose="020B0604030504040204" pitchFamily="34" charset="0"/>
              </a:rPr>
              <a:t>ewvalue</a:t>
            </a:r>
            <a:endParaRPr lang="en-US" altLang="zh-CN" sz="2000" dirty="0" smtClean="0">
              <a:solidFill>
                <a:srgbClr val="FFFFFF"/>
              </a:solidFill>
              <a:latin typeface="Verdana" panose="020B0604030504040204" pitchFamily="34" charset="0"/>
              <a:ea typeface="lucida Grande"/>
              <a:cs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8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4804474" y="3230097"/>
            <a:ext cx="1180579" cy="584773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77870" y="4619177"/>
            <a:ext cx="7718157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rgbClr val="FFFFFF"/>
                </a:solidFill>
              </a:rPr>
              <a:t>Need creating </a:t>
            </a:r>
            <a:r>
              <a:rPr lang="en-US" altLang="zh-CN" sz="2400" dirty="0" err="1">
                <a:solidFill>
                  <a:srgbClr val="FFFFFF"/>
                </a:solidFill>
              </a:rPr>
              <a:t>ValDef</a:t>
            </a:r>
            <a:r>
              <a:rPr lang="en-US" altLang="zh-CN" sz="2400" dirty="0">
                <a:solidFill>
                  <a:srgbClr val="FFFFFF"/>
                </a:solidFill>
              </a:rPr>
              <a:t> ASTs, two approaches: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FFFF"/>
                </a:solidFill>
              </a:rPr>
              <a:t>	1. Create </a:t>
            </a:r>
            <a:r>
              <a:rPr lang="en-US" altLang="zh-CN" sz="2400" dirty="0" err="1">
                <a:solidFill>
                  <a:srgbClr val="FFFFFF"/>
                </a:solidFill>
              </a:rPr>
              <a:t>ValDefs</a:t>
            </a:r>
            <a:r>
              <a:rPr lang="en-US" altLang="zh-CN" sz="2400" dirty="0">
                <a:solidFill>
                  <a:srgbClr val="FFFFFF"/>
                </a:solidFill>
              </a:rPr>
              <a:t> before </a:t>
            </a:r>
            <a:r>
              <a:rPr lang="en-US" altLang="zh-CN" sz="2400" dirty="0" err="1">
                <a:solidFill>
                  <a:srgbClr val="FFFFFF"/>
                </a:solidFill>
              </a:rPr>
              <a:t>typer</a:t>
            </a:r>
            <a:r>
              <a:rPr lang="en-US" altLang="zh-CN" sz="2400" dirty="0" smtClean="0">
                <a:solidFill>
                  <a:srgbClr val="FFFFFF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FFFFFF"/>
                </a:solidFill>
              </a:rPr>
              <a:t> </a:t>
            </a:r>
            <a:r>
              <a:rPr lang="en-US" altLang="zh-CN" sz="2400" dirty="0">
                <a:solidFill>
                  <a:srgbClr val="FFFFFF"/>
                </a:solidFill>
              </a:rPr>
              <a:t>	2. Create </a:t>
            </a:r>
            <a:r>
              <a:rPr lang="en-US" altLang="zh-CN" sz="2400" dirty="0" err="1">
                <a:solidFill>
                  <a:srgbClr val="FFFFFF"/>
                </a:solidFill>
              </a:rPr>
              <a:t>ValDefs</a:t>
            </a:r>
            <a:r>
              <a:rPr lang="en-US" altLang="zh-CN" sz="2400" dirty="0">
                <a:solidFill>
                  <a:srgbClr val="FFFFFF"/>
                </a:solidFill>
              </a:rPr>
              <a:t> after </a:t>
            </a:r>
            <a:r>
              <a:rPr lang="en-US" altLang="zh-CN" sz="2400" dirty="0" err="1">
                <a:solidFill>
                  <a:srgbClr val="FFFFFF"/>
                </a:solidFill>
              </a:rPr>
              <a:t>typer</a:t>
            </a:r>
            <a:r>
              <a:rPr lang="en-US" altLang="zh-CN" sz="2400" dirty="0">
                <a:solidFill>
                  <a:srgbClr val="FFFFFF"/>
                </a:solidFill>
              </a:rPr>
              <a:t>. 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810826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Georgia" panose="02040502050405020303" pitchFamily="18" charset="0"/>
              </a:rPr>
              <a:t>Challenges</a:t>
            </a:r>
            <a:r>
              <a:rPr lang="en-US" altLang="zh-CN" b="1" dirty="0" smtClean="0"/>
              <a:t> 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Create </a:t>
            </a:r>
            <a:r>
              <a:rPr lang="en-US" altLang="zh-CN" dirty="0" err="1"/>
              <a:t>ValDefs</a:t>
            </a:r>
            <a:r>
              <a:rPr lang="en-US" altLang="zh-CN" dirty="0"/>
              <a:t> before </a:t>
            </a:r>
            <a:r>
              <a:rPr lang="en-US" altLang="zh-CN" dirty="0" err="1" smtClean="0"/>
              <a:t>typer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Advantage: No need to deal with symbols.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Problem: Type mismatch.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01850"/>
            <a:ext cx="5054800" cy="11406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3601850"/>
            <a:ext cx="5682712" cy="11643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88" y="5207896"/>
            <a:ext cx="6488623" cy="118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051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1508760" y="1690688"/>
            <a:ext cx="9479280" cy="3841431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548640" y="171944"/>
            <a:ext cx="10515600" cy="132556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 b="1" dirty="0">
                <a:solidFill>
                  <a:srgbClr val="FFFFFF"/>
                </a:solidFill>
                <a:latin typeface="Georgia" panose="02040502050405020303" pitchFamily="18" charset="0"/>
              </a:rPr>
              <a:t>Why Scala compilation is slow?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xfrm>
            <a:off x="990600" y="1308259"/>
            <a:ext cx="10515600" cy="4362449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72000"/>
              </a:lnSpc>
              <a:defRPr sz="1800">
                <a:solidFill>
                  <a:srgbClr val="000000"/>
                </a:solidFill>
              </a:defRPr>
            </a:pPr>
            <a:r>
              <a:rPr sz="2000" b="1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onsolas"/>
              </a:rPr>
              <a:t>Greater startup overhead, includes 25 phases.</a:t>
            </a:r>
            <a:endParaRPr sz="4800" b="1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Consolas"/>
            </a:endParaRP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lang="en-US" sz="1600" dirty="0" smtClean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sz="1600" dirty="0">
                <a:latin typeface="Courier"/>
                <a:ea typeface="Courier"/>
                <a:cs typeface="Arial" panose="020B0604020202020204" pitchFamily="34" charset="0"/>
                <a:sym typeface="Consolas"/>
              </a:rPr>
              <a:t> </a:t>
            </a:r>
            <a:r>
              <a:rPr lang="en-US" sz="1600" dirty="0" smtClean="0">
                <a:latin typeface="Courier"/>
                <a:ea typeface="Courier"/>
                <a:cs typeface="Arial" panose="020B0604020202020204" pitchFamily="34" charset="0"/>
                <a:sym typeface="Consolas"/>
              </a:rPr>
              <a:t>    </a:t>
            </a:r>
            <a:r>
              <a:rPr sz="1600" dirty="0" err="1" smtClean="0">
                <a:solidFill>
                  <a:srgbClr val="FFFFFF"/>
                </a:solidFill>
                <a:latin typeface="Courier"/>
                <a:ea typeface="Courier"/>
                <a:cs typeface="Arial" panose="020B0604020202020204" pitchFamily="34" charset="0"/>
                <a:sym typeface="Courier"/>
              </a:rPr>
              <a:t>appletekiMacBook</a:t>
            </a:r>
            <a:r>
              <a:rPr sz="1600" dirty="0" smtClean="0">
                <a:solidFill>
                  <a:srgbClr val="FFFFFF"/>
                </a:solidFill>
                <a:latin typeface="Courier"/>
                <a:ea typeface="Courier"/>
                <a:cs typeface="Arial" panose="020B0604020202020204" pitchFamily="34" charset="0"/>
                <a:sym typeface="Courier"/>
              </a:rPr>
              <a:t>-Air</a:t>
            </a:r>
            <a:r>
              <a:rPr sz="1600" dirty="0">
                <a:solidFill>
                  <a:srgbClr val="FFFFFF"/>
                </a:solidFill>
                <a:latin typeface="Courier"/>
                <a:ea typeface="Courier"/>
                <a:cs typeface="Arial" panose="020B0604020202020204" pitchFamily="34" charset="0"/>
                <a:sym typeface="Courier"/>
              </a:rPr>
              <a:t>:~ apple$ </a:t>
            </a:r>
            <a:r>
              <a:rPr sz="1600" b="1" i="1" dirty="0" err="1">
                <a:solidFill>
                  <a:srgbClr val="FFFFFF"/>
                </a:solidFill>
                <a:latin typeface="Courier"/>
                <a:ea typeface="Courier"/>
                <a:cs typeface="Arial" panose="020B0604020202020204" pitchFamily="34" charset="0"/>
                <a:sym typeface="Courier"/>
              </a:rPr>
              <a:t>scalac</a:t>
            </a:r>
            <a:r>
              <a:rPr sz="1600" b="1" i="1" dirty="0">
                <a:solidFill>
                  <a:srgbClr val="FFFFFF"/>
                </a:solidFill>
                <a:latin typeface="Courier"/>
                <a:ea typeface="Courier"/>
                <a:cs typeface="Arial" panose="020B0604020202020204" pitchFamily="34" charset="0"/>
                <a:sym typeface="Courier"/>
              </a:rPr>
              <a:t> -</a:t>
            </a:r>
            <a:r>
              <a:rPr sz="1600" b="1" i="1" dirty="0" err="1">
                <a:solidFill>
                  <a:srgbClr val="FFFFFF"/>
                </a:solidFill>
                <a:latin typeface="Courier"/>
                <a:ea typeface="Courier"/>
                <a:cs typeface="Arial" panose="020B0604020202020204" pitchFamily="34" charset="0"/>
                <a:sym typeface="Courier"/>
              </a:rPr>
              <a:t>Xshow</a:t>
            </a:r>
            <a:r>
              <a:rPr sz="1600" b="1" i="1" dirty="0">
                <a:solidFill>
                  <a:srgbClr val="FFFFFF"/>
                </a:solidFill>
                <a:latin typeface="Courier"/>
                <a:ea typeface="Courier"/>
                <a:cs typeface="Arial" panose="020B0604020202020204" pitchFamily="34" charset="0"/>
                <a:sym typeface="Courier"/>
              </a:rPr>
              <a:t>-phases    </a:t>
            </a:r>
            <a:endParaRPr sz="2000" b="1" i="1" dirty="0">
              <a:solidFill>
                <a:srgbClr val="FFFFFF"/>
              </a:solidFill>
              <a:latin typeface="Courier"/>
              <a:ea typeface="Courier"/>
              <a:cs typeface="Arial" panose="020B0604020202020204" pitchFamily="34" charset="0"/>
              <a:sym typeface="Courier"/>
            </a:endParaRP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FFFFFF"/>
                </a:solidFill>
                <a:latin typeface="Courier"/>
                <a:ea typeface="Courier"/>
                <a:cs typeface="Arial" panose="020B0604020202020204" pitchFamily="34" charset="0"/>
                <a:sym typeface="Courier"/>
              </a:rPr>
              <a:t>               phase name  id  description    </a:t>
            </a:r>
            <a:endParaRPr sz="2000" dirty="0">
              <a:solidFill>
                <a:srgbClr val="FFFFFF"/>
              </a:solidFill>
              <a:latin typeface="Courier"/>
              <a:ea typeface="Courier"/>
              <a:cs typeface="Arial" panose="020B0604020202020204" pitchFamily="34" charset="0"/>
              <a:sym typeface="Courier"/>
            </a:endParaRP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FFFFFF"/>
                </a:solidFill>
                <a:latin typeface="Courier"/>
                <a:ea typeface="Courier"/>
                <a:cs typeface="Arial" panose="020B0604020202020204" pitchFamily="34" charset="0"/>
                <a:sym typeface="Courier"/>
              </a:rPr>
              <a:t>               ----------  --  -----------        </a:t>
            </a:r>
            <a:endParaRPr sz="2000" dirty="0">
              <a:solidFill>
                <a:srgbClr val="FFFFFF"/>
              </a:solidFill>
              <a:latin typeface="Courier"/>
              <a:ea typeface="Courier"/>
              <a:cs typeface="Arial" panose="020B0604020202020204" pitchFamily="34" charset="0"/>
              <a:sym typeface="Courier"/>
            </a:endParaRP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FFFFFF"/>
                </a:solidFill>
                <a:latin typeface="Courier"/>
                <a:ea typeface="Courier"/>
                <a:cs typeface="Arial" panose="020B0604020202020204" pitchFamily="34" charset="0"/>
                <a:sym typeface="Courier"/>
              </a:rPr>
              <a:t>                   parser   1  parse source into ASTs, perform simple </a:t>
            </a:r>
            <a:r>
              <a:rPr sz="1600" dirty="0" err="1">
                <a:solidFill>
                  <a:srgbClr val="FFFFFF"/>
                </a:solidFill>
                <a:latin typeface="Courier"/>
                <a:ea typeface="Courier"/>
                <a:cs typeface="Arial" panose="020B0604020202020204" pitchFamily="34" charset="0"/>
                <a:sym typeface="Courier"/>
              </a:rPr>
              <a:t>desugaring</a:t>
            </a:r>
            <a:r>
              <a:rPr sz="1600" dirty="0">
                <a:solidFill>
                  <a:srgbClr val="FFFFFF"/>
                </a:solidFill>
                <a:latin typeface="Courier"/>
                <a:ea typeface="Courier"/>
                <a:cs typeface="Arial" panose="020B0604020202020204" pitchFamily="34" charset="0"/>
                <a:sym typeface="Courier"/>
              </a:rPr>
              <a:t>             </a:t>
            </a:r>
            <a:endParaRPr sz="1800" dirty="0">
              <a:solidFill>
                <a:srgbClr val="FFFFFF"/>
              </a:solidFill>
              <a:latin typeface="Courier"/>
              <a:cs typeface="Arial" panose="020B0604020202020204" pitchFamily="34" charset="0"/>
            </a:endParaRP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FFFFFF"/>
                </a:solidFill>
                <a:latin typeface="Courier"/>
                <a:ea typeface="Courier"/>
                <a:cs typeface="Arial" panose="020B0604020202020204" pitchFamily="34" charset="0"/>
                <a:sym typeface="Courier"/>
              </a:rPr>
              <a:t>                    </a:t>
            </a:r>
            <a:r>
              <a:rPr sz="1600" dirty="0" err="1">
                <a:solidFill>
                  <a:srgbClr val="FFFFFF"/>
                </a:solidFill>
                <a:latin typeface="Courier"/>
                <a:ea typeface="Courier"/>
                <a:cs typeface="Arial" panose="020B0604020202020204" pitchFamily="34" charset="0"/>
                <a:sym typeface="Courier"/>
              </a:rPr>
              <a:t>namer</a:t>
            </a:r>
            <a:r>
              <a:rPr sz="1600" dirty="0">
                <a:solidFill>
                  <a:srgbClr val="FFFFFF"/>
                </a:solidFill>
                <a:latin typeface="Courier"/>
                <a:ea typeface="Courier"/>
                <a:cs typeface="Arial" panose="020B0604020202020204" pitchFamily="34" charset="0"/>
                <a:sym typeface="Courier"/>
              </a:rPr>
              <a:t>   2  resolve names, attach symbols to named </a:t>
            </a:r>
            <a:endParaRPr sz="2000" dirty="0">
              <a:solidFill>
                <a:srgbClr val="FFFFFF"/>
              </a:solidFill>
              <a:latin typeface="Courier"/>
              <a:ea typeface="Courier"/>
              <a:cs typeface="Arial" panose="020B0604020202020204" pitchFamily="34" charset="0"/>
              <a:sym typeface="Courier"/>
            </a:endParaRP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FFFFFF"/>
                </a:solidFill>
                <a:latin typeface="Courier"/>
                <a:ea typeface="Courier"/>
                <a:cs typeface="Arial" panose="020B0604020202020204" pitchFamily="34" charset="0"/>
                <a:sym typeface="Courier"/>
              </a:rPr>
              <a:t>      </a:t>
            </a:r>
            <a:r>
              <a:rPr sz="1600" dirty="0" err="1">
                <a:solidFill>
                  <a:srgbClr val="FFFFFF"/>
                </a:solidFill>
                <a:latin typeface="Courier"/>
                <a:ea typeface="Courier"/>
                <a:cs typeface="Arial" panose="020B0604020202020204" pitchFamily="34" charset="0"/>
                <a:sym typeface="Courier"/>
              </a:rPr>
              <a:t>treespackageobjects</a:t>
            </a:r>
            <a:r>
              <a:rPr sz="1600" dirty="0">
                <a:solidFill>
                  <a:srgbClr val="FFFFFF"/>
                </a:solidFill>
                <a:latin typeface="Courier"/>
                <a:ea typeface="Courier"/>
                <a:cs typeface="Arial" panose="020B0604020202020204" pitchFamily="34" charset="0"/>
                <a:sym typeface="Courier"/>
              </a:rPr>
              <a:t>   3  load package objects</a:t>
            </a:r>
            <a:endParaRPr sz="2000" dirty="0">
              <a:solidFill>
                <a:srgbClr val="FFFFFF"/>
              </a:solidFill>
              <a:latin typeface="Courier"/>
              <a:ea typeface="Courier"/>
              <a:cs typeface="Arial" panose="020B0604020202020204" pitchFamily="34" charset="0"/>
              <a:sym typeface="Courier"/>
            </a:endParaRP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FFFFFF"/>
                </a:solidFill>
                <a:latin typeface="Courier"/>
                <a:ea typeface="Courier"/>
                <a:cs typeface="Arial" panose="020B0604020202020204" pitchFamily="34" charset="0"/>
                <a:sym typeface="Courier"/>
              </a:rPr>
              <a:t>                    </a:t>
            </a:r>
            <a:r>
              <a:rPr sz="1600" dirty="0" err="1">
                <a:solidFill>
                  <a:srgbClr val="FFFFFF"/>
                </a:solidFill>
                <a:latin typeface="Courier"/>
                <a:ea typeface="Courier"/>
                <a:cs typeface="Arial" panose="020B0604020202020204" pitchFamily="34" charset="0"/>
                <a:sym typeface="Courier"/>
              </a:rPr>
              <a:t>typer</a:t>
            </a:r>
            <a:r>
              <a:rPr sz="1600" dirty="0">
                <a:solidFill>
                  <a:srgbClr val="FFFFFF"/>
                </a:solidFill>
                <a:latin typeface="Courier"/>
                <a:ea typeface="Courier"/>
                <a:cs typeface="Arial" panose="020B0604020202020204" pitchFamily="34" charset="0"/>
                <a:sym typeface="Courier"/>
              </a:rPr>
              <a:t>   4  the meat and potatoes: type the trees</a:t>
            </a:r>
            <a:endParaRPr sz="2000" dirty="0">
              <a:solidFill>
                <a:srgbClr val="FFFFFF"/>
              </a:solidFill>
              <a:latin typeface="Courier"/>
              <a:ea typeface="Courier"/>
              <a:cs typeface="Arial" panose="020B0604020202020204" pitchFamily="34" charset="0"/>
              <a:sym typeface="Courier"/>
            </a:endParaRPr>
          </a:p>
          <a:p>
            <a:pPr marL="0" lvl="0" indent="0" algn="ctr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FFFFFF"/>
                </a:solidFill>
                <a:latin typeface="Courier"/>
                <a:ea typeface="Courier"/>
                <a:cs typeface="Arial" panose="020B0604020202020204" pitchFamily="34" charset="0"/>
                <a:sym typeface="Courier"/>
              </a:rPr>
              <a:t>……</a:t>
            </a:r>
            <a:endParaRPr sz="2000" dirty="0">
              <a:solidFill>
                <a:srgbClr val="FFFFFF"/>
              </a:solidFill>
              <a:latin typeface="Courier"/>
              <a:ea typeface="Courier"/>
              <a:cs typeface="Arial" panose="020B0604020202020204" pitchFamily="34" charset="0"/>
              <a:sym typeface="Courier"/>
            </a:endParaRP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FFFFFF"/>
                </a:solidFill>
                <a:latin typeface="Courier"/>
                <a:ea typeface="Courier"/>
                <a:cs typeface="Arial" panose="020B0604020202020204" pitchFamily="34" charset="0"/>
                <a:sym typeface="Courier"/>
              </a:rPr>
              <a:t>	          </a:t>
            </a:r>
            <a:r>
              <a:rPr lang="en-US" sz="1600" dirty="0" smtClean="0">
                <a:solidFill>
                  <a:srgbClr val="FFFFFF"/>
                </a:solidFill>
                <a:latin typeface="Courier"/>
                <a:ea typeface="Courier"/>
                <a:cs typeface="Arial" panose="020B0604020202020204" pitchFamily="34" charset="0"/>
                <a:sym typeface="Courier"/>
              </a:rPr>
              <a:t>  </a:t>
            </a:r>
            <a:r>
              <a:rPr sz="1600" dirty="0" err="1" smtClean="0">
                <a:solidFill>
                  <a:srgbClr val="FFFFFF"/>
                </a:solidFill>
                <a:latin typeface="Courier"/>
                <a:ea typeface="Courier"/>
                <a:cs typeface="Arial" panose="020B0604020202020204" pitchFamily="34" charset="0"/>
                <a:sym typeface="Courier"/>
              </a:rPr>
              <a:t>icode</a:t>
            </a:r>
            <a:r>
              <a:rPr lang="en-US" sz="1600" dirty="0" smtClean="0">
                <a:solidFill>
                  <a:srgbClr val="FFFFFF"/>
                </a:solidFill>
                <a:latin typeface="Courier"/>
                <a:ea typeface="Courier"/>
                <a:cs typeface="Arial" panose="020B0604020202020204" pitchFamily="34" charset="0"/>
                <a:sym typeface="Courier"/>
              </a:rPr>
              <a:t>  </a:t>
            </a:r>
            <a:r>
              <a:rPr sz="1600" dirty="0" smtClean="0">
                <a:solidFill>
                  <a:srgbClr val="FFFFFF"/>
                </a:solidFill>
                <a:latin typeface="Courier"/>
                <a:ea typeface="Courier"/>
                <a:cs typeface="Arial" panose="020B0604020202020204" pitchFamily="34" charset="0"/>
                <a:sym typeface="Courier"/>
              </a:rPr>
              <a:t>23  </a:t>
            </a:r>
            <a:r>
              <a:rPr sz="1600" dirty="0">
                <a:solidFill>
                  <a:srgbClr val="FFFFFF"/>
                </a:solidFill>
                <a:latin typeface="Courier"/>
                <a:ea typeface="Courier"/>
                <a:cs typeface="Arial" panose="020B0604020202020204" pitchFamily="34" charset="0"/>
                <a:sym typeface="Courier"/>
              </a:rPr>
              <a:t>generate portable intermediate code           </a:t>
            </a:r>
            <a:endParaRPr sz="2000" dirty="0">
              <a:solidFill>
                <a:srgbClr val="FFFFFF"/>
              </a:solidFill>
              <a:latin typeface="Courier"/>
              <a:ea typeface="Courier"/>
              <a:cs typeface="Arial" panose="020B0604020202020204" pitchFamily="34" charset="0"/>
              <a:sym typeface="Courier"/>
            </a:endParaRP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FFFFFF"/>
                </a:solidFill>
                <a:latin typeface="Courier"/>
                <a:ea typeface="Courier"/>
                <a:cs typeface="Arial" panose="020B0604020202020204" pitchFamily="34" charset="0"/>
                <a:sym typeface="Courier"/>
              </a:rPr>
              <a:t>                      </a:t>
            </a:r>
            <a:r>
              <a:rPr sz="1600" dirty="0" err="1">
                <a:solidFill>
                  <a:srgbClr val="FFFFFF"/>
                </a:solidFill>
                <a:latin typeface="Courier"/>
                <a:ea typeface="Courier"/>
                <a:cs typeface="Arial" panose="020B0604020202020204" pitchFamily="34" charset="0"/>
                <a:sym typeface="Courier"/>
              </a:rPr>
              <a:t>jvm</a:t>
            </a:r>
            <a:r>
              <a:rPr sz="1600" dirty="0">
                <a:solidFill>
                  <a:srgbClr val="FFFFFF"/>
                </a:solidFill>
                <a:latin typeface="Courier"/>
                <a:ea typeface="Courier"/>
                <a:cs typeface="Arial" panose="020B0604020202020204" pitchFamily="34" charset="0"/>
                <a:sym typeface="Courier"/>
              </a:rPr>
              <a:t>  </a:t>
            </a:r>
            <a:r>
              <a:rPr sz="1600" dirty="0" smtClean="0">
                <a:solidFill>
                  <a:srgbClr val="FFFFFF"/>
                </a:solidFill>
                <a:latin typeface="Courier"/>
                <a:ea typeface="Courier"/>
                <a:cs typeface="Arial" panose="020B0604020202020204" pitchFamily="34" charset="0"/>
                <a:sym typeface="Courier"/>
              </a:rPr>
              <a:t>24  </a:t>
            </a:r>
            <a:r>
              <a:rPr sz="1600" dirty="0">
                <a:solidFill>
                  <a:srgbClr val="FFFFFF"/>
                </a:solidFill>
                <a:latin typeface="Courier"/>
                <a:ea typeface="Courier"/>
                <a:cs typeface="Arial" panose="020B0604020202020204" pitchFamily="34" charset="0"/>
                <a:sym typeface="Courier"/>
              </a:rPr>
              <a:t>generate JVM bytecode      </a:t>
            </a:r>
            <a:endParaRPr sz="2000" dirty="0">
              <a:solidFill>
                <a:srgbClr val="FFFFFF"/>
              </a:solidFill>
              <a:latin typeface="Courier"/>
              <a:ea typeface="Courier"/>
              <a:cs typeface="Arial" panose="020B0604020202020204" pitchFamily="34" charset="0"/>
              <a:sym typeface="Courier"/>
            </a:endParaRP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FFFFFF"/>
                </a:solidFill>
                <a:latin typeface="Courier"/>
                <a:ea typeface="Courier"/>
                <a:cs typeface="Arial" panose="020B0604020202020204" pitchFamily="34" charset="0"/>
                <a:sym typeface="Courier"/>
              </a:rPr>
              <a:t>                 terminal  </a:t>
            </a:r>
            <a:r>
              <a:rPr sz="1600" dirty="0" smtClean="0">
                <a:solidFill>
                  <a:srgbClr val="FFFFFF"/>
                </a:solidFill>
                <a:latin typeface="Courier"/>
                <a:ea typeface="Courier"/>
                <a:cs typeface="Arial" panose="020B0604020202020204" pitchFamily="34" charset="0"/>
                <a:sym typeface="Courier"/>
              </a:rPr>
              <a:t>25  </a:t>
            </a:r>
            <a:r>
              <a:rPr sz="1600" dirty="0">
                <a:solidFill>
                  <a:srgbClr val="FFFFFF"/>
                </a:solidFill>
                <a:latin typeface="Courier"/>
                <a:ea typeface="Courier"/>
                <a:cs typeface="Arial" panose="020B0604020202020204" pitchFamily="34" charset="0"/>
                <a:sym typeface="Courier"/>
              </a:rPr>
              <a:t>the last phase during a compilation run</a:t>
            </a:r>
            <a:endParaRPr sz="2000" dirty="0">
              <a:solidFill>
                <a:srgbClr val="FFFFFF"/>
              </a:solidFill>
              <a:latin typeface="Courier"/>
              <a:ea typeface="Courier"/>
              <a:cs typeface="Arial" panose="020B0604020202020204" pitchFamily="34" charset="0"/>
              <a:sym typeface="Courier"/>
            </a:endParaRP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endParaRPr lang="en-US" sz="1600" dirty="0" smtClean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endParaRPr sz="16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72000"/>
              </a:lnSpc>
              <a:defRPr sz="1800">
                <a:solidFill>
                  <a:srgbClr val="000000"/>
                </a:solidFill>
              </a:defRPr>
            </a:pPr>
            <a:r>
              <a:rPr sz="2000" b="1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onsolas"/>
              </a:rPr>
              <a:t>Slow compilation speed, due to type inference, type checking , transformations on AST.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Georgia" panose="02040502050405020303" pitchFamily="18" charset="0"/>
              </a:rPr>
              <a:t>Challenges</a:t>
            </a:r>
            <a:endParaRPr lang="zh-CN" altLang="en-US" b="1" dirty="0">
              <a:latin typeface="Georgia" panose="02040502050405020303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Create </a:t>
            </a:r>
            <a:r>
              <a:rPr lang="en-US" altLang="zh-CN" dirty="0" err="1"/>
              <a:t>ValDefs</a:t>
            </a:r>
            <a:r>
              <a:rPr lang="en-US" altLang="zh-CN" dirty="0"/>
              <a:t> after</a:t>
            </a:r>
            <a:r>
              <a:rPr lang="en-US" altLang="zh-CN" dirty="0" smtClean="0"/>
              <a:t> </a:t>
            </a:r>
            <a:r>
              <a:rPr lang="en-US" altLang="zh-CN" dirty="0" err="1"/>
              <a:t>typer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Advantage: Type mismatch can be avoided.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Problem: Difficult to </a:t>
            </a:r>
            <a:r>
              <a:rPr lang="en-US" altLang="zh-CN" dirty="0"/>
              <a:t>g</a:t>
            </a:r>
            <a:r>
              <a:rPr lang="en-US" altLang="zh-CN" dirty="0" smtClean="0"/>
              <a:t>et symbols right.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97804" y="3223647"/>
            <a:ext cx="9723173" cy="32316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 smtClean="0">
                <a:solidFill>
                  <a:srgbClr val="FFFFFF"/>
                </a:solidFill>
                <a:latin typeface="Arial" panose="020B0604020202020204" pitchFamily="34" charset="0"/>
                <a:ea typeface="lucida Grande"/>
              </a:rPr>
              <a:t>error</a:t>
            </a:r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lucida Grande"/>
              </a:rPr>
              <a:t>: scala.reflect.internal.FatalError:</a:t>
            </a:r>
            <a:endParaRPr lang="zh-CN" altLang="zh-CN" sz="24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lucida Grande"/>
              </a:rPr>
              <a:t>  symbol value t#16922 does not exist in hello.g, which contains locals value newvalue#16940.</a:t>
            </a:r>
            <a:endParaRPr lang="zh-CN" altLang="zh-CN" sz="24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lucida Grande"/>
              </a:rPr>
              <a:t>Method code: def g(): scala.Unit = {</a:t>
            </a:r>
            <a:endParaRPr lang="zh-CN" altLang="zh-CN" sz="24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lucida Grande"/>
              </a:rPr>
              <a:t>  val newvalue: scala#27.runtime#2827.BoxedUnit#4159 = {</a:t>
            </a:r>
            <a:endParaRPr lang="zh-CN" altLang="zh-CN" sz="24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lucida Grande"/>
              </a:rPr>
              <a:t>    hello.this.f({</a:t>
            </a:r>
            <a:endParaRPr lang="zh-CN" altLang="zh-CN" sz="24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lucida Grande"/>
              </a:rPr>
              <a:t>      {</a:t>
            </a:r>
            <a:endParaRPr lang="zh-CN" altLang="zh-CN" sz="24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lucida Grande"/>
              </a:rPr>
              <a:t>        hello.this.liftedTree1$1(t);</a:t>
            </a:r>
            <a:endParaRPr lang="zh-CN" altLang="zh-CN" sz="24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lucida Grande"/>
              </a:rPr>
              <a:t>        scala.runtime.BoxedUnit.</a:t>
            </a:r>
            <a:r>
              <a:rPr lang="zh-CN" altLang="zh-CN" dirty="0" smtClean="0">
                <a:solidFill>
                  <a:srgbClr val="FFFFFF"/>
                </a:solidFill>
                <a:latin typeface="Arial" panose="020B0604020202020204" pitchFamily="34" charset="0"/>
                <a:ea typeface="lucida Grande"/>
              </a:rPr>
              <a:t>UNIT</a:t>
            </a:r>
            <a:endParaRPr lang="en-US" altLang="zh-CN" dirty="0" smtClean="0">
              <a:solidFill>
                <a:srgbClr val="FFFFFF"/>
              </a:solidFill>
              <a:latin typeface="Arial" panose="020B0604020202020204" pitchFamily="34" charset="0"/>
              <a:ea typeface="lucida Grande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48213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Georgia" panose="02040502050405020303" pitchFamily="18" charset="0"/>
              </a:rPr>
              <a:t>Challenges</a:t>
            </a:r>
            <a:endParaRPr lang="zh-CN" altLang="en-US" b="1" dirty="0">
              <a:latin typeface="Georgia" panose="02040502050405020303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Dilemma in tail-recursion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592159" y="2743197"/>
            <a:ext cx="2286842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indent="0">
              <a:buNone/>
            </a:pPr>
            <a:r>
              <a:rPr lang="en-US" altLang="zh-CN" dirty="0" err="1">
                <a:solidFill>
                  <a:srgbClr val="FFFFFF"/>
                </a:solidFill>
              </a:rPr>
              <a:t>def</a:t>
            </a:r>
            <a:r>
              <a:rPr lang="en-US" altLang="zh-CN" dirty="0">
                <a:solidFill>
                  <a:srgbClr val="FFFFFF"/>
                </a:solidFill>
              </a:rPr>
              <a:t> f(</a:t>
            </a:r>
            <a:r>
              <a:rPr lang="en-US" altLang="zh-CN" dirty="0" err="1">
                <a:solidFill>
                  <a:srgbClr val="FFFFFF"/>
                </a:solidFill>
              </a:rPr>
              <a:t>i</a:t>
            </a:r>
            <a:r>
              <a:rPr lang="en-US" altLang="zh-CN" dirty="0">
                <a:solidFill>
                  <a:srgbClr val="FFFFFF"/>
                </a:solidFill>
              </a:rPr>
              <a:t>: </a:t>
            </a:r>
            <a:r>
              <a:rPr lang="en-US" altLang="zh-CN" dirty="0" err="1">
                <a:solidFill>
                  <a:srgbClr val="FFFFFF"/>
                </a:solidFill>
              </a:rPr>
              <a:t>Int</a:t>
            </a:r>
            <a:r>
              <a:rPr lang="en-US" altLang="zh-CN" dirty="0">
                <a:solidFill>
                  <a:srgbClr val="FFFFFF"/>
                </a:solidFill>
              </a:rPr>
              <a:t>): </a:t>
            </a:r>
            <a:r>
              <a:rPr lang="en-US" altLang="zh-CN" dirty="0" err="1">
                <a:solidFill>
                  <a:srgbClr val="FFFFFF"/>
                </a:solidFill>
              </a:rPr>
              <a:t>Int</a:t>
            </a:r>
            <a:r>
              <a:rPr lang="en-US" altLang="zh-CN" dirty="0">
                <a:solidFill>
                  <a:srgbClr val="FFFFFF"/>
                </a:solidFill>
              </a:rPr>
              <a:t> =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FF"/>
                </a:solidFill>
              </a:rPr>
              <a:t>    if (</a:t>
            </a:r>
            <a:r>
              <a:rPr lang="en-US" altLang="zh-CN" dirty="0" err="1" smtClean="0">
                <a:solidFill>
                  <a:srgbClr val="FFFFFF"/>
                </a:solidFill>
              </a:rPr>
              <a:t>i</a:t>
            </a:r>
            <a:r>
              <a:rPr lang="en-US" altLang="zh-CN" dirty="0" smtClean="0">
                <a:solidFill>
                  <a:srgbClr val="FFFFFF"/>
                </a:solidFill>
              </a:rPr>
              <a:t> == 0) </a:t>
            </a:r>
            <a:r>
              <a:rPr lang="en-US" altLang="zh-CN" dirty="0" err="1" smtClean="0">
                <a:solidFill>
                  <a:srgbClr val="FFFFFF"/>
                </a:solidFill>
              </a:rPr>
              <a:t>i</a:t>
            </a:r>
            <a:endParaRPr lang="en-US" altLang="zh-CN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FF"/>
                </a:solidFill>
              </a:rPr>
              <a:t>    else </a:t>
            </a:r>
            <a:r>
              <a:rPr lang="en-US" altLang="zh-CN" dirty="0">
                <a:solidFill>
                  <a:srgbClr val="FFFF00"/>
                </a:solidFill>
              </a:rPr>
              <a:t>f(</a:t>
            </a:r>
            <a:r>
              <a:rPr lang="en-US" altLang="zh-CN" dirty="0" err="1">
                <a:solidFill>
                  <a:srgbClr val="FFFF00"/>
                </a:solidFill>
              </a:rPr>
              <a:t>i</a:t>
            </a:r>
            <a:r>
              <a:rPr lang="en-US" altLang="zh-CN" dirty="0">
                <a:solidFill>
                  <a:srgbClr val="FFFF00"/>
                </a:solidFill>
              </a:rPr>
              <a:t> - 1)</a:t>
            </a:r>
            <a:r>
              <a:rPr lang="en-US" altLang="zh-CN" dirty="0">
                <a:solidFill>
                  <a:srgbClr val="FFFFFF"/>
                </a:solidFill>
              </a:rPr>
              <a:t>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4632960" y="2981021"/>
            <a:ext cx="1463040" cy="724683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22171" y="2327698"/>
            <a:ext cx="3405739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indent="0">
              <a:buNone/>
            </a:pPr>
            <a:r>
              <a:rPr lang="en-US" altLang="zh-CN" dirty="0" err="1">
                <a:solidFill>
                  <a:srgbClr val="FFFFFF"/>
                </a:solidFill>
              </a:rPr>
              <a:t>def</a:t>
            </a:r>
            <a:r>
              <a:rPr lang="en-US" altLang="zh-CN" dirty="0">
                <a:solidFill>
                  <a:srgbClr val="FFFFFF"/>
                </a:solidFill>
              </a:rPr>
              <a:t> f(</a:t>
            </a:r>
            <a:r>
              <a:rPr lang="en-US" altLang="zh-CN" dirty="0" err="1">
                <a:solidFill>
                  <a:srgbClr val="FFFFFF"/>
                </a:solidFill>
              </a:rPr>
              <a:t>i</a:t>
            </a:r>
            <a:r>
              <a:rPr lang="en-US" altLang="zh-CN" dirty="0">
                <a:solidFill>
                  <a:srgbClr val="FFFFFF"/>
                </a:solidFill>
              </a:rPr>
              <a:t>: </a:t>
            </a:r>
            <a:r>
              <a:rPr lang="en-US" altLang="zh-CN" dirty="0" err="1">
                <a:solidFill>
                  <a:srgbClr val="FFFFFF"/>
                </a:solidFill>
              </a:rPr>
              <a:t>Int</a:t>
            </a:r>
            <a:r>
              <a:rPr lang="en-US" altLang="zh-CN" dirty="0">
                <a:solidFill>
                  <a:srgbClr val="FFFFFF"/>
                </a:solidFill>
              </a:rPr>
              <a:t>): </a:t>
            </a:r>
            <a:r>
              <a:rPr lang="en-US" altLang="zh-CN" dirty="0" err="1">
                <a:solidFill>
                  <a:srgbClr val="FFFFFF"/>
                </a:solidFill>
              </a:rPr>
              <a:t>Int</a:t>
            </a:r>
            <a:r>
              <a:rPr lang="en-US" altLang="zh-CN" dirty="0">
                <a:solidFill>
                  <a:srgbClr val="FFFFFF"/>
                </a:solidFill>
              </a:rPr>
              <a:t> =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FF"/>
                </a:solidFill>
              </a:rPr>
              <a:t>    if (</a:t>
            </a:r>
            <a:r>
              <a:rPr lang="en-US" altLang="zh-CN" dirty="0" err="1" smtClean="0">
                <a:solidFill>
                  <a:srgbClr val="FFFFFF"/>
                </a:solidFill>
              </a:rPr>
              <a:t>i</a:t>
            </a:r>
            <a:r>
              <a:rPr lang="en-US" altLang="zh-CN" dirty="0" smtClean="0">
                <a:solidFill>
                  <a:srgbClr val="FFFFFF"/>
                </a:solidFill>
              </a:rPr>
              <a:t> == 0) </a:t>
            </a:r>
            <a:r>
              <a:rPr lang="en-US" altLang="zh-CN" dirty="0" err="1" smtClean="0">
                <a:solidFill>
                  <a:srgbClr val="FFFFFF"/>
                </a:solidFill>
              </a:rPr>
              <a:t>i</a:t>
            </a:r>
            <a:endParaRPr lang="en-US" altLang="zh-CN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FF"/>
                </a:solidFill>
              </a:rPr>
              <a:t>    else {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FF"/>
                </a:solidFill>
              </a:rPr>
              <a:t>       </a:t>
            </a:r>
            <a:r>
              <a:rPr lang="en-US" altLang="zh-CN" dirty="0" err="1" smtClean="0">
                <a:solidFill>
                  <a:srgbClr val="FFFFFF"/>
                </a:solidFill>
              </a:rPr>
              <a:t>val</a:t>
            </a:r>
            <a:r>
              <a:rPr lang="en-US" altLang="zh-CN" dirty="0" smtClean="0">
                <a:solidFill>
                  <a:srgbClr val="FFFFFF"/>
                </a:solidFill>
              </a:rPr>
              <a:t> </a:t>
            </a:r>
            <a:r>
              <a:rPr lang="en-US" altLang="zh-CN" dirty="0" err="1" smtClean="0">
                <a:solidFill>
                  <a:srgbClr val="FFFFFF"/>
                </a:solidFill>
              </a:rPr>
              <a:t>newvalue</a:t>
            </a:r>
            <a:r>
              <a:rPr lang="en-US" altLang="zh-CN" dirty="0" smtClean="0">
                <a:solidFill>
                  <a:srgbClr val="FFFFFF"/>
                </a:solidFill>
              </a:rPr>
              <a:t> = </a:t>
            </a:r>
            <a:r>
              <a:rPr lang="en-US" altLang="zh-CN" dirty="0" smtClean="0">
                <a:solidFill>
                  <a:srgbClr val="FFFF00"/>
                </a:solidFill>
              </a:rPr>
              <a:t>f(</a:t>
            </a:r>
            <a:r>
              <a:rPr lang="en-US" altLang="zh-CN" dirty="0" err="1" smtClean="0">
                <a:solidFill>
                  <a:srgbClr val="FFFF00"/>
                </a:solidFill>
              </a:rPr>
              <a:t>i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en-US" altLang="zh-CN" dirty="0">
                <a:solidFill>
                  <a:srgbClr val="FFFF00"/>
                </a:solidFill>
              </a:rPr>
              <a:t>- 1</a:t>
            </a:r>
            <a:r>
              <a:rPr lang="en-US" altLang="zh-CN" dirty="0" smtClean="0">
                <a:solidFill>
                  <a:srgbClr val="FFFF00"/>
                </a:solidFill>
              </a:rPr>
              <a:t>)</a:t>
            </a:r>
            <a:r>
              <a:rPr lang="en-US" altLang="zh-CN" dirty="0" smtClean="0">
                <a:solidFill>
                  <a:srgbClr val="FFFFFF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FF"/>
                </a:solidFill>
              </a:rPr>
              <a:t>       </a:t>
            </a:r>
            <a:r>
              <a:rPr lang="en-US" altLang="zh-CN" dirty="0" err="1" smtClean="0">
                <a:solidFill>
                  <a:srgbClr val="FFFFFF"/>
                </a:solidFill>
              </a:rPr>
              <a:t>newvalue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FFFF"/>
                </a:solidFill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</a:rPr>
              <a:t>    }</a:t>
            </a:r>
            <a:endParaRPr lang="en-US" altLang="zh-CN" dirty="0">
              <a:solidFill>
                <a:srgbClr val="FFFFFF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8200" y="4134678"/>
            <a:ext cx="10668000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just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solidFill>
                  <a:srgbClr val="FFFFFF"/>
                </a:solidFill>
              </a:rPr>
              <a:t>The transformation makes the function no longer tail-recursion, the compiler can’t do o</a:t>
            </a:r>
            <a:r>
              <a:rPr kumimoji="0" lang="en-US" altLang="zh-CN" sz="240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Verdana"/>
              </a:rPr>
              <a:t>ptimization on it.</a:t>
            </a:r>
            <a:r>
              <a:rPr kumimoji="0" lang="en-US" altLang="zh-CN" sz="240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Verdana"/>
              </a:rPr>
              <a:t> This leads to stack overflow.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38201" y="5156827"/>
            <a:ext cx="10510519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solidFill>
                  <a:srgbClr val="FFFFFF"/>
                </a:solidFill>
              </a:rPr>
              <a:t>So although “</a:t>
            </a:r>
            <a:r>
              <a:rPr lang="en-US" altLang="zh-CN" sz="2400" dirty="0" err="1" smtClean="0">
                <a:solidFill>
                  <a:srgbClr val="FFFFFF"/>
                </a:solidFill>
              </a:rPr>
              <a:t>println”s</a:t>
            </a:r>
            <a:r>
              <a:rPr lang="en-US" altLang="zh-CN" sz="2400" dirty="0" smtClean="0">
                <a:solidFill>
                  <a:srgbClr val="FFFFFF"/>
                </a:solidFill>
              </a:rPr>
              <a:t> are plugged into tail-recursion functions, but without transformation</a:t>
            </a:r>
            <a:r>
              <a:rPr lang="en-US" altLang="zh-CN" sz="2400" dirty="0">
                <a:solidFill>
                  <a:srgbClr val="FFFFFF"/>
                </a:solidFill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</a:rPr>
              <a:t>above, their order of data flow violates our principle. </a:t>
            </a:r>
          </a:p>
        </p:txBody>
      </p:sp>
    </p:spTree>
    <p:extLst>
      <p:ext uri="{BB962C8B-B14F-4D97-AF65-F5344CB8AC3E}">
        <p14:creationId xmlns:p14="http://schemas.microsoft.com/office/powerpoint/2010/main" val="3436264947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Preliminary </a:t>
            </a:r>
            <a:r>
              <a:rPr lang="en-US" b="1" dirty="0" smtClean="0">
                <a:latin typeface="Georgia" panose="02040502050405020303" pitchFamily="18" charset="0"/>
              </a:rPr>
              <a:t>Type 2 Results</a:t>
            </a:r>
            <a:endParaRPr lang="en-US" b="1" dirty="0">
              <a:latin typeface="Georgia" panose="02040502050405020303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618559"/>
              </p:ext>
            </p:extLst>
          </p:nvPr>
        </p:nvGraphicFramePr>
        <p:xfrm>
          <a:off x="726483" y="2630843"/>
          <a:ext cx="10739034" cy="156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9967"/>
                <a:gridCol w="43890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File Name</a:t>
                      </a:r>
                      <a:endParaRPr lang="zh-CN" altLang="en-US" sz="2400" dirty="0">
                        <a:solidFill>
                          <a:srgbClr val="FFFFFF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Useful data</a:t>
                      </a:r>
                      <a:r>
                        <a:rPr lang="en-US" altLang="zh-CN" sz="2400" b="1" baseline="0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 dependencies</a:t>
                      </a:r>
                      <a:endParaRPr lang="zh-CN" altLang="en-US" sz="2400" b="1" dirty="0">
                        <a:solidFill>
                          <a:srgbClr val="FFFFFF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Driver.scala</a:t>
                      </a:r>
                      <a:endParaRPr lang="zh-CN" altLang="en-US" sz="1600" b="1" dirty="0">
                        <a:solidFill>
                          <a:srgbClr val="FFFFFF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10/49</a:t>
                      </a:r>
                      <a:endParaRPr lang="zh-CN" altLang="en-US" sz="1600" b="1" dirty="0">
                        <a:solidFill>
                          <a:srgbClr val="FFFFFF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CN" sz="1600" b="1" dirty="0" err="1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ConsoleReporter.scala</a:t>
                      </a:r>
                      <a:endParaRPr lang="zh-CN" altLang="en-US" sz="1600" b="1" dirty="0">
                        <a:solidFill>
                          <a:srgbClr val="FFFFFF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3/11</a:t>
                      </a:r>
                      <a:endParaRPr lang="zh-CN" altLang="en-US" sz="1600" b="1" dirty="0">
                        <a:solidFill>
                          <a:srgbClr val="FFFFFF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Typers.scala</a:t>
                      </a:r>
                      <a:endParaRPr lang="zh-CN" altLang="en-US" sz="1600" b="1" dirty="0">
                        <a:solidFill>
                          <a:srgbClr val="FFFFFF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49/13065</a:t>
                      </a:r>
                      <a:endParaRPr lang="zh-CN" altLang="en-US" sz="1600" b="1" dirty="0">
                        <a:solidFill>
                          <a:srgbClr val="FFFFFF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45804" y="1456296"/>
            <a:ext cx="815253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 smtClean="0">
                <a:solidFill>
                  <a:srgbClr val="FFFFFF"/>
                </a:solidFill>
              </a:rPr>
              <a:t>Examples of useful dependencies discovered: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319889862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Georgia" panose="02040502050405020303" pitchFamily="18" charset="0"/>
              </a:rPr>
              <a:t>Type 3 dead code </a:t>
            </a:r>
            <a:endParaRPr lang="zh-CN" altLang="en-US" b="1" dirty="0">
              <a:latin typeface="Georgia" panose="02040502050405020303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Based on Type 2 dead code.</a:t>
            </a:r>
          </a:p>
          <a:p>
            <a:r>
              <a:rPr lang="en-US" altLang="zh-CN" dirty="0" smtClean="0"/>
              <a:t>Look into the dead data flow for name of IO operations in </a:t>
            </a:r>
            <a:r>
              <a:rPr lang="en-US" altLang="zh-CN" dirty="0" err="1" smtClean="0"/>
              <a:t>scala</a:t>
            </a:r>
            <a:r>
              <a:rPr lang="en-US" altLang="zh-CN" dirty="0" smtClean="0"/>
              <a:t>, such as print, </a:t>
            </a:r>
            <a:r>
              <a:rPr lang="en-US" altLang="zh-CN" dirty="0" err="1" smtClean="0"/>
              <a:t>println</a:t>
            </a:r>
            <a:r>
              <a:rPr lang="en-US" altLang="zh-CN" dirty="0" smtClean="0"/>
              <a:t>, Source, and other names in scala.io package.</a:t>
            </a:r>
          </a:p>
          <a:p>
            <a:r>
              <a:rPr lang="en-US" altLang="zh-CN" dirty="0" smtClean="0"/>
              <a:t>Also look for basic </a:t>
            </a:r>
            <a:r>
              <a:rPr lang="en-US" altLang="zh-CN" dirty="0" err="1" smtClean="0"/>
              <a:t>io</a:t>
            </a:r>
            <a:r>
              <a:rPr lang="en-US" altLang="zh-CN" dirty="0" smtClean="0"/>
              <a:t> function names defined in Java, such as </a:t>
            </a:r>
            <a:r>
              <a:rPr lang="en-US" altLang="zh-CN" dirty="0" err="1" smtClean="0"/>
              <a:t>java.io.FileWriter</a:t>
            </a:r>
            <a:r>
              <a:rPr lang="en-US" altLang="zh-CN" dirty="0" smtClean="0"/>
              <a:t>, write and so 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60951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eorgia" panose="02040502050405020303" pitchFamily="18" charset="0"/>
              </a:rPr>
              <a:t>Conclusion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Compiler plugin is feasible avenue for source-level dynamic dead code detection</a:t>
            </a:r>
          </a:p>
          <a:p>
            <a:r>
              <a:rPr lang="en-US" dirty="0" smtClean="0"/>
              <a:t>Type 1 dead code has been successfully detected in the </a:t>
            </a:r>
            <a:r>
              <a:rPr lang="en-US" dirty="0" err="1" smtClean="0"/>
              <a:t>scalac</a:t>
            </a:r>
            <a:r>
              <a:rPr lang="en-US" dirty="0" smtClean="0"/>
              <a:t> source</a:t>
            </a:r>
          </a:p>
          <a:p>
            <a:r>
              <a:rPr lang="en-US" dirty="0" smtClean="0"/>
              <a:t>Caveats with Type 2 and 3:</a:t>
            </a:r>
          </a:p>
          <a:p>
            <a:pPr lvl="1"/>
            <a:r>
              <a:rPr lang="en-US" dirty="0" smtClean="0"/>
              <a:t>Maintaining order of execution traces hard given tail-recursion and other complex features in Scala</a:t>
            </a:r>
          </a:p>
          <a:p>
            <a:pPr lvl="1"/>
            <a:r>
              <a:rPr lang="en-US" dirty="0" smtClean="0"/>
              <a:t>Transforming original AST may cause symbol mismatches</a:t>
            </a:r>
          </a:p>
          <a:p>
            <a:pPr lvl="1"/>
            <a:r>
              <a:rPr lang="en-US" dirty="0" smtClean="0"/>
              <a:t>Dataflow can be short </a:t>
            </a:r>
            <a:r>
              <a:rPr lang="en-US" smtClean="0"/>
              <a:t>and broken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96033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 b="1" dirty="0">
                <a:solidFill>
                  <a:srgbClr val="FFFFFF"/>
                </a:solidFill>
                <a:latin typeface="Georgia" panose="02040502050405020303" pitchFamily="18" charset="0"/>
              </a:rPr>
              <a:t>Why Scala compilation is slow?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400" b="1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onsolas"/>
              </a:rPr>
              <a:t>Most </a:t>
            </a:r>
            <a:r>
              <a:rPr sz="2400" b="1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onsolas"/>
              </a:rPr>
              <a:t>time-consuming classes (</a:t>
            </a:r>
            <a:r>
              <a:rPr sz="2400" b="1" dirty="0" err="1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onsolas"/>
              </a:rPr>
              <a:t>visualVM</a:t>
            </a:r>
            <a:r>
              <a:rPr sz="2400" b="1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onsolas"/>
              </a:rPr>
              <a:t>)</a:t>
            </a:r>
          </a:p>
        </p:txBody>
      </p:sp>
      <p:graphicFrame>
        <p:nvGraphicFramePr>
          <p:cNvPr id="60" name="Table 60"/>
          <p:cNvGraphicFramePr/>
          <p:nvPr>
            <p:extLst>
              <p:ext uri="{D42A27DB-BD31-4B8C-83A1-F6EECF244321}">
                <p14:modId xmlns:p14="http://schemas.microsoft.com/office/powerpoint/2010/main" val="1203783047"/>
              </p:ext>
            </p:extLst>
          </p:nvPr>
        </p:nvGraphicFramePr>
        <p:xfrm>
          <a:off x="1077685" y="2517935"/>
          <a:ext cx="9407435" cy="3242784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6546410"/>
                <a:gridCol w="2861025"/>
              </a:tblGrid>
              <a:tr h="405348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Class name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Time(%)</a:t>
                      </a:r>
                    </a:p>
                  </a:txBody>
                  <a:tcPr marL="45720" marR="45720" horzOverflow="overflow">
                    <a:lnR w="12700">
                      <a:solidFill>
                        <a:srgbClr val="FFFFFF"/>
                      </a:solidFill>
                    </a:lnR>
                  </a:tcPr>
                </a:tc>
              </a:tr>
              <a:tr h="405348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i="1">
                          <a:solidFill>
                            <a:srgbClr val="FFFF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scala.tools.nsc.transform.Transform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i="1">
                          <a:solidFill>
                            <a:srgbClr val="FFFF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36</a:t>
                      </a:r>
                    </a:p>
                  </a:txBody>
                  <a:tcPr marL="45720" marR="45720" horzOverflow="overflow"/>
                </a:tc>
              </a:tr>
              <a:tr h="405348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i="1">
                          <a:solidFill>
                            <a:srgbClr val="FFFF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scala.tools.nsc.symtab.classfile.Pickler</a:t>
                      </a:r>
                    </a:p>
                  </a:txBody>
                  <a:tcPr marL="34925" marR="34925" marT="34925" marB="34925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i="1">
                          <a:solidFill>
                            <a:srgbClr val="FFFF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1.1</a:t>
                      </a:r>
                    </a:p>
                  </a:txBody>
                  <a:tcPr marL="34925" marR="34925" marT="34925" marB="34925" horzOverflow="overflow">
                    <a:noFill/>
                  </a:tcPr>
                </a:tc>
              </a:tr>
              <a:tr h="405348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i="1">
                          <a:solidFill>
                            <a:srgbClr val="FFFF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scala.tools.nsc.transform.TailCalls</a:t>
                      </a:r>
                    </a:p>
                  </a:txBody>
                  <a:tcPr marL="34925" marR="34925" marT="34925" marB="34925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i="1">
                          <a:solidFill>
                            <a:srgbClr val="FFFF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0.8</a:t>
                      </a:r>
                    </a:p>
                  </a:txBody>
                  <a:tcPr marL="34925" marR="34925" marT="34925" marB="34925" horzOverflow="overflow"/>
                </a:tc>
              </a:tr>
              <a:tr h="405348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i="1">
                          <a:solidFill>
                            <a:srgbClr val="FFFF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scala.tools.nsc.typechecker.Analyzer</a:t>
                      </a:r>
                    </a:p>
                  </a:txBody>
                  <a:tcPr marL="34925" marR="34925" marT="34925" marB="34925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i="1">
                          <a:solidFill>
                            <a:srgbClr val="FFFF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31.4</a:t>
                      </a:r>
                    </a:p>
                  </a:txBody>
                  <a:tcPr marL="34925" marR="34925" marT="34925" marB="34925" horzOverflow="overflow">
                    <a:noFill/>
                  </a:tcPr>
                </a:tc>
              </a:tr>
              <a:tr h="405348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i="1">
                          <a:solidFill>
                            <a:srgbClr val="FFFF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scala.tools.nsc.backend.jvm.GenASM</a:t>
                      </a:r>
                    </a:p>
                  </a:txBody>
                  <a:tcPr marL="34925" marR="34925" marT="34925" marB="34925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i="1">
                          <a:solidFill>
                            <a:srgbClr val="FFFF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22.4</a:t>
                      </a:r>
                    </a:p>
                  </a:txBody>
                  <a:tcPr marL="34925" marR="34925" marT="34925" marB="34925" horzOverflow="overflow"/>
                </a:tc>
              </a:tr>
              <a:tr h="405348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i="1">
                          <a:solidFill>
                            <a:srgbClr val="FFFF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scala.tools.nsc.backend.icode.GenICode</a:t>
                      </a:r>
                    </a:p>
                  </a:txBody>
                  <a:tcPr marL="34925" marR="34925" marT="34925" marB="34925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i="1">
                          <a:solidFill>
                            <a:srgbClr val="FFFF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6.9</a:t>
                      </a:r>
                    </a:p>
                  </a:txBody>
                  <a:tcPr marL="34925" marR="34925" marT="34925" marB="34925" horzOverflow="overflow">
                    <a:noFill/>
                  </a:tcPr>
                </a:tc>
              </a:tr>
              <a:tr h="405348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i="1">
                          <a:solidFill>
                            <a:srgbClr val="FFFF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Total</a:t>
                      </a:r>
                    </a:p>
                  </a:txBody>
                  <a:tcPr marL="34925" marR="34925" marT="34925" marB="34925" horzOverflow="overflow">
                    <a:lnB w="127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i="1" dirty="0">
                          <a:solidFill>
                            <a:srgbClr val="FFFF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98.6</a:t>
                      </a:r>
                    </a:p>
                  </a:txBody>
                  <a:tcPr marL="34925" marR="34925" marT="34925" marB="34925" horzOverflow="overflow">
                    <a:lnB w="12700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 b="1" dirty="0">
                <a:solidFill>
                  <a:srgbClr val="FFFFFF"/>
                </a:solidFill>
                <a:latin typeface="Georgia" panose="02040502050405020303" pitchFamily="18" charset="0"/>
              </a:rPr>
              <a:t>Why Scala compilation is slow?</a:t>
            </a:r>
          </a:p>
        </p:txBody>
      </p:sp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80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onsolas"/>
              </a:rPr>
              <a:t>The </a:t>
            </a:r>
            <a:r>
              <a:rPr sz="280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onsolas"/>
              </a:rPr>
              <a:t>central data structure of the compiler is class </a:t>
            </a:r>
            <a:r>
              <a:rPr sz="2800" dirty="0" err="1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onsolas"/>
              </a:rPr>
              <a:t>scala.tools.nsc.ast.Trees</a:t>
            </a:r>
            <a:r>
              <a:rPr sz="280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onsolas"/>
              </a:rPr>
              <a:t>. Trees are immutable structures, </a:t>
            </a:r>
            <a:r>
              <a:rPr lang="en-US" sz="280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onsolas"/>
              </a:rPr>
              <a:t>and need to be copied during transformation.</a:t>
            </a:r>
            <a:endParaRPr sz="280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Consolas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80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Consolas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80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Consolas"/>
            </a:endParaRPr>
          </a:p>
          <a:p>
            <a:pPr>
              <a:buSzTx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onsolas"/>
              </a:rPr>
              <a:t>So we wish to find </a:t>
            </a:r>
            <a:r>
              <a:rPr sz="2800" b="1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onsolas"/>
              </a:rPr>
              <a:t>dead code </a:t>
            </a:r>
            <a:r>
              <a:rPr sz="280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onsolas"/>
              </a:rPr>
              <a:t>in these related class for better performance.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eorgia" panose="02040502050405020303" pitchFamily="18" charset="0"/>
              </a:rPr>
              <a:t>Previous Attempts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Static Analysis</a:t>
            </a:r>
          </a:p>
          <a:p>
            <a:pPr lvl="1"/>
            <a:r>
              <a:rPr 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Linter tool</a:t>
            </a:r>
            <a:endParaRPr 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Dynamic Analysis</a:t>
            </a:r>
          </a:p>
          <a:p>
            <a:pPr lvl="1"/>
            <a:r>
              <a:rPr 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Scala debugger</a:t>
            </a:r>
            <a:endParaRPr 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181731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Georgia" panose="02040502050405020303" pitchFamily="18" charset="0"/>
              </a:rPr>
              <a:t>Static Detection Tool</a:t>
            </a:r>
            <a:endParaRPr lang="zh-CN" altLang="en-US" b="1" dirty="0">
              <a:latin typeface="Georgia" panose="02040502050405020303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92D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Linter:</a:t>
            </a:r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is a Scala static analysis compiler plugin which adds compile-time checks for various possible bugs, inefficiencies, and style </a:t>
            </a:r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problems</a:t>
            </a:r>
          </a:p>
          <a:p>
            <a:endParaRPr lang="en-US" altLang="zh-CN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But 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unfortunately, it doesn’t even warn the unused assignment as dead code which results from the special feature of </a:t>
            </a:r>
            <a:r>
              <a:rPr lang="en-US" altLang="zh-CN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scala</a:t>
            </a:r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</a:t>
            </a:r>
          </a:p>
          <a:p>
            <a:endParaRPr lang="en-US" altLang="zh-CN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Call for dynamic data flow analysis instead of static.</a:t>
            </a:r>
            <a:endParaRPr lang="en-US" alt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45830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Georgia" panose="02040502050405020303" pitchFamily="18" charset="0"/>
              </a:rPr>
              <a:t>Static Detection Tools</a:t>
            </a:r>
            <a:endParaRPr lang="zh-CN" altLang="en-US" b="1" dirty="0">
              <a:latin typeface="Georgia" panose="02040502050405020303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We have found 16 such type 1 dead code fragments. </a:t>
            </a:r>
          </a:p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Useless assignment.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Identical Condition</a:t>
            </a:r>
            <a:endParaRPr lang="en-US" alt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036" y="2864286"/>
            <a:ext cx="9606448" cy="693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036" y="4626209"/>
            <a:ext cx="9578237" cy="893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1609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44546A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2404</Words>
  <Application>Microsoft Office PowerPoint</Application>
  <PresentationFormat>Custom</PresentationFormat>
  <Paragraphs>659</Paragraphs>
  <Slides>44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Default</vt:lpstr>
      <vt:lpstr>Dead Code Detection in Scala Compiler Source</vt:lpstr>
      <vt:lpstr>Project Team Members</vt:lpstr>
      <vt:lpstr>Outline</vt:lpstr>
      <vt:lpstr>Why Scala compilation is slow?</vt:lpstr>
      <vt:lpstr>Why Scala compilation is slow?</vt:lpstr>
      <vt:lpstr>Why Scala compilation is slow?</vt:lpstr>
      <vt:lpstr>Previous Attempts</vt:lpstr>
      <vt:lpstr>Static Detection Tool</vt:lpstr>
      <vt:lpstr>Static Detection Tools</vt:lpstr>
      <vt:lpstr>Static Detection Tools</vt:lpstr>
      <vt:lpstr>Dynamic Detection Tool</vt:lpstr>
      <vt:lpstr>Type 1 Dead Code</vt:lpstr>
      <vt:lpstr>Type 1 Dead Code</vt:lpstr>
      <vt:lpstr>Type 1 Dead Code</vt:lpstr>
      <vt:lpstr>Type 2 Dead Code</vt:lpstr>
      <vt:lpstr>Type 2 Dead Code</vt:lpstr>
      <vt:lpstr>Type 2 Dead Code</vt:lpstr>
      <vt:lpstr>Type 2 Dead Code</vt:lpstr>
      <vt:lpstr>Limitation of Previous Approach</vt:lpstr>
      <vt:lpstr>Scala Compiler Plugin</vt:lpstr>
      <vt:lpstr>Scala Compiler Plugin</vt:lpstr>
      <vt:lpstr>Scala Compiler Plugin</vt:lpstr>
      <vt:lpstr>Scala Compiler Plugin</vt:lpstr>
      <vt:lpstr>Scala Compiler Plugin</vt:lpstr>
      <vt:lpstr>Testing data</vt:lpstr>
      <vt:lpstr>Type 1 Dead Code Detected</vt:lpstr>
      <vt:lpstr>Top 5 Files with Type 1 Dead Dode</vt:lpstr>
      <vt:lpstr>Type 1 Dead Code Examples </vt:lpstr>
      <vt:lpstr>Type 1 Dead Code </vt:lpstr>
      <vt:lpstr>Dynamic Data Flow</vt:lpstr>
      <vt:lpstr>Naming ASTs for Data Flow</vt:lpstr>
      <vt:lpstr>Search the Data Flow</vt:lpstr>
      <vt:lpstr>Data Flow in Tree Form</vt:lpstr>
      <vt:lpstr>Scala Compiler Plugin</vt:lpstr>
      <vt:lpstr>Order of Data Flow</vt:lpstr>
      <vt:lpstr>“helpTransform” function</vt:lpstr>
      <vt:lpstr>Order of Data Flow</vt:lpstr>
      <vt:lpstr>Challenges</vt:lpstr>
      <vt:lpstr>Challenges </vt:lpstr>
      <vt:lpstr>Challenges</vt:lpstr>
      <vt:lpstr>Challenges</vt:lpstr>
      <vt:lpstr>Preliminary Type 2 Results</vt:lpstr>
      <vt:lpstr>Type 3 dead code 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Dead Code Detection in Scala compiler source</dc:title>
  <dc:creator>kzhu</dc:creator>
  <cp:lastModifiedBy>liuyi</cp:lastModifiedBy>
  <cp:revision>79</cp:revision>
  <dcterms:modified xsi:type="dcterms:W3CDTF">2015-09-13T02:40:31Z</dcterms:modified>
</cp:coreProperties>
</file>