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305" r:id="rId3"/>
    <p:sldId id="304" r:id="rId4"/>
    <p:sldId id="258" r:id="rId5"/>
    <p:sldId id="256" r:id="rId6"/>
    <p:sldId id="271" r:id="rId7"/>
    <p:sldId id="272" r:id="rId8"/>
    <p:sldId id="273" r:id="rId9"/>
    <p:sldId id="259" r:id="rId10"/>
    <p:sldId id="274" r:id="rId11"/>
    <p:sldId id="275" r:id="rId12"/>
    <p:sldId id="260" r:id="rId13"/>
    <p:sldId id="261" r:id="rId14"/>
    <p:sldId id="276" r:id="rId15"/>
    <p:sldId id="277" r:id="rId16"/>
    <p:sldId id="278" r:id="rId17"/>
    <p:sldId id="279" r:id="rId18"/>
    <p:sldId id="280" r:id="rId19"/>
    <p:sldId id="291" r:id="rId20"/>
    <p:sldId id="292" r:id="rId21"/>
    <p:sldId id="293" r:id="rId22"/>
    <p:sldId id="294" r:id="rId23"/>
    <p:sldId id="295" r:id="rId24"/>
    <p:sldId id="297" r:id="rId25"/>
    <p:sldId id="298" r:id="rId26"/>
    <p:sldId id="299" r:id="rId27"/>
    <p:sldId id="300" r:id="rId28"/>
    <p:sldId id="301" r:id="rId29"/>
    <p:sldId id="306" r:id="rId30"/>
    <p:sldId id="303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2014/12/16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4614"/>
            <a:ext cx="8229600" cy="2209800"/>
          </a:xfrm>
        </p:spPr>
        <p:txBody>
          <a:bodyPr/>
          <a:lstStyle/>
          <a:p>
            <a:pPr algn="ctr"/>
            <a:r>
              <a:rPr lang="en-US" altLang="zh-CN" dirty="0" smtClean="0"/>
              <a:t>Dead Code Detection </a:t>
            </a:r>
            <a:br>
              <a:rPr lang="en-US" altLang="zh-CN" dirty="0" smtClean="0"/>
            </a:br>
            <a:r>
              <a:rPr lang="en-US" altLang="zh-CN" dirty="0" smtClean="0"/>
              <a:t>For Scala Applications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3356992"/>
            <a:ext cx="6560234" cy="1320552"/>
          </a:xfrm>
        </p:spPr>
        <p:txBody>
          <a:bodyPr>
            <a:noAutofit/>
          </a:bodyPr>
          <a:lstStyle/>
          <a:p>
            <a:pPr algn="ctr"/>
            <a:r>
              <a:rPr lang="en-US" altLang="zh-CN" sz="2400" dirty="0" smtClean="0"/>
              <a:t>ADAPT-Lab</a:t>
            </a:r>
          </a:p>
          <a:p>
            <a:pPr algn="ctr"/>
            <a:r>
              <a:rPr lang="en-US" altLang="zh-CN" sz="2400" dirty="0" smtClean="0"/>
              <a:t>Dept. of Computer Science &amp; Engineering</a:t>
            </a:r>
          </a:p>
          <a:p>
            <a:pPr algn="ctr"/>
            <a:r>
              <a:rPr lang="en-US" altLang="zh-CN" sz="2400" dirty="0" smtClean="0"/>
              <a:t>Shanghai Jiao Tong University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7269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What can S</a:t>
            </a:r>
            <a:r>
              <a:rPr lang="en-US" altLang="zh-CN" dirty="0" smtClean="0"/>
              <a:t>cala </a:t>
            </a:r>
            <a:r>
              <a:rPr lang="en-US" altLang="zh-CN" dirty="0"/>
              <a:t>compiler do?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But unfortunately, it doesn’t even warn the unused assignment as dead code which results from the special feature of </a:t>
            </a:r>
            <a:r>
              <a:rPr lang="en-US" altLang="zh-CN" dirty="0" err="1" smtClean="0"/>
              <a:t>scala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We aim to improve this part to find more dead code.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348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What can linter do?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It can detect some unreachable code and part of special case, which is powerful than </a:t>
            </a:r>
            <a:r>
              <a:rPr lang="en-US" altLang="zh-CN" dirty="0" err="1" smtClean="0"/>
              <a:t>scala</a:t>
            </a:r>
            <a:r>
              <a:rPr lang="en-US" altLang="zh-CN" dirty="0" smtClean="0"/>
              <a:t> compiler.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82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Unreachable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smtClean="0"/>
              <a:t>somethingUnreachable1(): </a:t>
            </a:r>
            <a:r>
              <a:rPr lang="en-US" altLang="zh-CN" dirty="0" err="1"/>
              <a:t>Int</a:t>
            </a:r>
            <a:r>
              <a:rPr lang="en-US" altLang="zh-CN" dirty="0"/>
              <a:t> = {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println</a:t>
            </a:r>
            <a:r>
              <a:rPr lang="en-US" altLang="zh-CN" dirty="0"/>
              <a:t>("That is ok..");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val</a:t>
            </a:r>
            <a:r>
              <a:rPr lang="en-US" altLang="zh-CN" dirty="0"/>
              <a:t> x = 1</a:t>
            </a:r>
          </a:p>
          <a:p>
            <a:r>
              <a:rPr lang="en-US" altLang="zh-CN" dirty="0"/>
              <a:t>	if (x &gt; 0){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println</a:t>
            </a:r>
            <a:r>
              <a:rPr lang="en-US" altLang="zh-CN" dirty="0"/>
              <a:t>("That is ok.."); </a:t>
            </a:r>
          </a:p>
          <a:p>
            <a:r>
              <a:rPr lang="en-US" altLang="zh-CN" dirty="0"/>
              <a:t>		if (x &lt; -1){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println</a:t>
            </a:r>
            <a:r>
              <a:rPr lang="en-US" altLang="zh-CN" dirty="0"/>
              <a:t>("This is dead code!");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2;</a:t>
            </a:r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40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Linter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2348880"/>
            <a:ext cx="610552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285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smtClean="0"/>
              <a:t>somethingUnreachable2(): </a:t>
            </a:r>
            <a:r>
              <a:rPr lang="en-US" altLang="zh-CN" dirty="0" err="1"/>
              <a:t>Int</a:t>
            </a:r>
            <a:r>
              <a:rPr lang="en-US" altLang="zh-CN" dirty="0"/>
              <a:t> = {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var</a:t>
            </a:r>
            <a:r>
              <a:rPr lang="en-US" altLang="zh-CN" dirty="0"/>
              <a:t> x =1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var</a:t>
            </a:r>
            <a:r>
              <a:rPr lang="en-US" altLang="zh-CN" dirty="0"/>
              <a:t> y = 0</a:t>
            </a:r>
          </a:p>
          <a:p>
            <a:r>
              <a:rPr lang="en-US" altLang="zh-CN" dirty="0"/>
              <a:t>	if (y== 0){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println</a:t>
            </a:r>
            <a:r>
              <a:rPr lang="en-US" altLang="zh-CN" dirty="0" smtClean="0"/>
              <a:t>(“This is y==0!")</a:t>
            </a:r>
            <a:endParaRPr lang="en-US" altLang="zh-CN" dirty="0"/>
          </a:p>
          <a:p>
            <a:r>
              <a:rPr lang="en-US" altLang="zh-CN" dirty="0"/>
              <a:t>		if (y == -1)</a:t>
            </a:r>
          </a:p>
          <a:p>
            <a:r>
              <a:rPr lang="en-US" altLang="zh-CN" dirty="0"/>
              <a:t>    			</a:t>
            </a:r>
            <a:r>
              <a:rPr lang="en-US" altLang="zh-CN" dirty="0" err="1"/>
              <a:t>println</a:t>
            </a:r>
            <a:r>
              <a:rPr lang="en-US" altLang="zh-CN" dirty="0"/>
              <a:t>("This is y!=0!")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	if (x!=1)</a:t>
            </a:r>
          </a:p>
          <a:p>
            <a:r>
              <a:rPr lang="en-US" altLang="zh-CN" dirty="0"/>
              <a:t>    		y = x/x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8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Linter </a:t>
            </a:r>
          </a:p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08920"/>
            <a:ext cx="60579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102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What can linter do?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    It will test each known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expression and warn you which part is unreachable.</a:t>
            </a:r>
          </a:p>
          <a:p>
            <a:endParaRPr lang="en-US" altLang="zh-CN" dirty="0"/>
          </a:p>
          <a:p>
            <a:r>
              <a:rPr lang="en-US" altLang="zh-CN" dirty="0" smtClean="0"/>
              <a:t>It can do more, such as unused method parameters, identical branch and etc.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14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Major Steps of Plan 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Compile into bytecode; instructions annotated with source code locations.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For </a:t>
            </a:r>
            <a:r>
              <a:rPr lang="en-US" altLang="zh-CN" dirty="0" smtClean="0"/>
              <a:t>the first case, we use </a:t>
            </a:r>
            <a:r>
              <a:rPr lang="en-US" altLang="zh-CN" dirty="0" smtClean="0">
                <a:solidFill>
                  <a:srgbClr val="92D050"/>
                </a:solidFill>
              </a:rPr>
              <a:t>execution flow </a:t>
            </a:r>
            <a:r>
              <a:rPr lang="en-US" altLang="zh-CN" dirty="0" smtClean="0"/>
              <a:t>(control flow) analysis combined with </a:t>
            </a:r>
            <a:r>
              <a:rPr lang="en-US" altLang="zh-CN" dirty="0" smtClean="0">
                <a:solidFill>
                  <a:srgbClr val="92D050"/>
                </a:solidFill>
              </a:rPr>
              <a:t>linter</a:t>
            </a:r>
            <a:r>
              <a:rPr lang="en-US" altLang="zh-CN" dirty="0" smtClean="0"/>
              <a:t> compiler plugins to find unreachable code. 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For the second case,  we use the </a:t>
            </a:r>
            <a:r>
              <a:rPr lang="en-US" altLang="zh-CN" dirty="0" smtClean="0">
                <a:solidFill>
                  <a:srgbClr val="92D050"/>
                </a:solidFill>
              </a:rPr>
              <a:t>mark and sweep </a:t>
            </a:r>
            <a:r>
              <a:rPr lang="en-US" altLang="zh-CN" dirty="0" smtClean="0">
                <a:solidFill>
                  <a:srgbClr val="92D050"/>
                </a:solidFill>
              </a:rPr>
              <a:t>algorithm, </a:t>
            </a:r>
            <a:r>
              <a:rPr lang="en-US" altLang="zh-CN" dirty="0" smtClean="0"/>
              <a:t>the same as used in </a:t>
            </a:r>
            <a:r>
              <a:rPr lang="en-US" altLang="zh-CN" dirty="0" err="1" smtClean="0"/>
              <a:t>scala</a:t>
            </a:r>
            <a:r>
              <a:rPr lang="en-US" altLang="zh-CN" dirty="0" smtClean="0"/>
              <a:t> compiler to accurately find dead code.</a:t>
            </a:r>
          </a:p>
        </p:txBody>
      </p:sp>
    </p:spTree>
    <p:extLst>
      <p:ext uri="{BB962C8B-B14F-4D97-AF65-F5344CB8AC3E}">
        <p14:creationId xmlns:p14="http://schemas.microsoft.com/office/powerpoint/2010/main" val="217588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Major Steps of </a:t>
            </a:r>
            <a:r>
              <a:rPr lang="en-US" altLang="zh-CN" dirty="0" smtClean="0"/>
              <a:t>Plan 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CN" dirty="0" smtClean="0"/>
              <a:t>For </a:t>
            </a:r>
            <a:r>
              <a:rPr lang="en-US" altLang="zh-CN" dirty="0" smtClean="0"/>
              <a:t>the third case, </a:t>
            </a:r>
            <a:r>
              <a:rPr lang="en-US" altLang="zh-CN" dirty="0"/>
              <a:t>i</a:t>
            </a:r>
            <a:r>
              <a:rPr lang="en-US" altLang="zh-CN" dirty="0" smtClean="0"/>
              <a:t>nstructions identified by step 3 which have side effects (IO or exceptions) are marked as type 3 dead code.</a:t>
            </a:r>
            <a:endParaRPr lang="en-US" altLang="zh-CN" dirty="0"/>
          </a:p>
          <a:p>
            <a:pPr marL="514350" indent="-514350">
              <a:buFont typeface="+mj-lt"/>
              <a:buAutoNum type="arabicPeriod" startAt="4"/>
            </a:pPr>
            <a:r>
              <a:rPr lang="en-US" altLang="zh-CN" dirty="0" smtClean="0"/>
              <a:t>For some special case, deal with them individually</a:t>
            </a:r>
            <a:r>
              <a:rPr lang="en-US" altLang="zh-CN" dirty="0" smtClean="0"/>
              <a:t>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zh-CN" dirty="0" smtClean="0"/>
              <a:t>Return source code locations of all identified instructions.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5957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Plan B:Conversion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Compile </a:t>
            </a:r>
            <a:r>
              <a:rPr lang="en-US" altLang="zh-CN" dirty="0" err="1" smtClean="0"/>
              <a:t>scala</a:t>
            </a:r>
            <a:r>
              <a:rPr lang="en-US" altLang="zh-CN" dirty="0" smtClean="0"/>
              <a:t> program by “</a:t>
            </a:r>
            <a:r>
              <a:rPr lang="en-US" altLang="zh-CN" dirty="0" err="1" smtClean="0"/>
              <a:t>scalac</a:t>
            </a:r>
            <a:r>
              <a:rPr lang="en-US" altLang="zh-CN" dirty="0" smtClean="0"/>
              <a:t>” into </a:t>
            </a:r>
            <a:r>
              <a:rPr lang="en-US" altLang="zh-CN" dirty="0" smtClean="0"/>
              <a:t>a java </a:t>
            </a:r>
            <a:r>
              <a:rPr lang="en-US" altLang="zh-CN" dirty="0" smtClean="0"/>
              <a:t>.class file (bytecode), with annotation of source locations.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Use a </a:t>
            </a:r>
            <a:r>
              <a:rPr lang="en-US" altLang="zh-CN" dirty="0" err="1" smtClean="0"/>
              <a:t>decompiler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Javap</a:t>
            </a:r>
            <a:r>
              <a:rPr lang="en-US" altLang="zh-CN" dirty="0" smtClean="0"/>
              <a:t> or </a:t>
            </a:r>
            <a:r>
              <a:rPr lang="en-US" altLang="zh-CN" dirty="0" err="1" smtClean="0"/>
              <a:t>JDEclipse</a:t>
            </a:r>
            <a:r>
              <a:rPr lang="en-US" altLang="zh-CN" dirty="0" smtClean="0"/>
              <a:t>) to decompile .class file back into Java.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Establish mapping between </a:t>
            </a:r>
            <a:r>
              <a:rPr lang="en-US" altLang="zh-CN" dirty="0" err="1" smtClean="0"/>
              <a:t>scala</a:t>
            </a:r>
            <a:r>
              <a:rPr lang="en-US" altLang="zh-CN" dirty="0" smtClean="0"/>
              <a:t> source and Java source.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Use a dead code detector (</a:t>
            </a:r>
            <a:r>
              <a:rPr lang="en-US" altLang="zh-CN" dirty="0" err="1" smtClean="0"/>
              <a:t>UCDetector</a:t>
            </a:r>
            <a:r>
              <a:rPr lang="en-US" altLang="zh-CN" dirty="0" smtClean="0"/>
              <a:t>) to detect dead code (classified into 1 of the 3 types)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Map back to </a:t>
            </a:r>
            <a:r>
              <a:rPr lang="en-US" altLang="zh-CN" dirty="0" err="1" smtClean="0"/>
              <a:t>scala</a:t>
            </a:r>
            <a:r>
              <a:rPr lang="en-US" altLang="zh-CN" dirty="0" smtClean="0"/>
              <a:t> source code.</a:t>
            </a:r>
          </a:p>
        </p:txBody>
      </p:sp>
    </p:spTree>
    <p:extLst>
      <p:ext uri="{BB962C8B-B14F-4D97-AF65-F5344CB8AC3E}">
        <p14:creationId xmlns:p14="http://schemas.microsoft.com/office/powerpoint/2010/main" val="199798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ADAPT-Lab</a:t>
            </a:r>
            <a:endParaRPr lang="zh-CN" altLang="en-US" dirty="0"/>
          </a:p>
        </p:txBody>
      </p:sp>
      <p:pic>
        <p:nvPicPr>
          <p:cNvPr id="1026" name="Picture 2" descr="http://adapt.seiee.sjtu.edu.cn/images/14spring/14spring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2" b="11473"/>
          <a:stretch/>
        </p:blipFill>
        <p:spPr bwMode="auto">
          <a:xfrm>
            <a:off x="611560" y="1772816"/>
            <a:ext cx="7909777" cy="414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014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smtClean="0"/>
              <a:t>What </a:t>
            </a:r>
            <a:r>
              <a:rPr lang="en-US" altLang="zh-CN" dirty="0" err="1" smtClean="0"/>
              <a:t>UCDetector</a:t>
            </a:r>
            <a:r>
              <a:rPr lang="en-US" altLang="zh-CN" dirty="0" smtClean="0"/>
              <a:t> can do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the first type, it can be detected by compilers.</a:t>
            </a:r>
          </a:p>
          <a:p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786058"/>
            <a:ext cx="6168999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5835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/>
              <a:t>What </a:t>
            </a:r>
            <a:r>
              <a:rPr lang="en-US" altLang="zh-CN" dirty="0" err="1"/>
              <a:t>UCDetector</a:t>
            </a:r>
            <a:r>
              <a:rPr lang="en-US" altLang="zh-CN" dirty="0"/>
              <a:t> can do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Any thing in the “if” block is exempted from dead code detection.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643182"/>
            <a:ext cx="5572164" cy="3842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5037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/>
              <a:t>What </a:t>
            </a:r>
            <a:r>
              <a:rPr lang="en-US" altLang="zh-CN" dirty="0" err="1"/>
              <a:t>UCDetector</a:t>
            </a:r>
            <a:r>
              <a:rPr lang="en-US" altLang="zh-CN" dirty="0"/>
              <a:t> can do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the second type, it can also be detected.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5656" y="2708920"/>
            <a:ext cx="6379022" cy="3546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3300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/>
              <a:t>What </a:t>
            </a:r>
            <a:r>
              <a:rPr lang="en-US" altLang="zh-CN" dirty="0" err="1"/>
              <a:t>UCDetector</a:t>
            </a:r>
            <a:r>
              <a:rPr lang="en-US" altLang="zh-CN" dirty="0"/>
              <a:t> can do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the third type, it can’t be detected at all.</a:t>
            </a:r>
            <a:endParaRPr lang="zh-CN" altLang="en-US" dirty="0"/>
          </a:p>
        </p:txBody>
      </p:sp>
      <p:pic>
        <p:nvPicPr>
          <p:cNvPr id="1026" name="Picture 2" descr="C:\Users\kzhu\AppData\Local\Microsoft\Windows\Temporary Internet Files\Content.Outlook\BBZCSM9F\QQ截图201412161511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92896"/>
            <a:ext cx="5908815" cy="388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09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Decompiling in 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There are many tools in Java to do the work of decompile such as </a:t>
            </a:r>
            <a:r>
              <a:rPr lang="en-US" altLang="zh-CN" dirty="0" err="1" smtClean="0"/>
              <a:t>javap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After decompiling , we get a list of declarations in Java formats and some functions in byte codes.</a:t>
            </a:r>
          </a:p>
          <a:p>
            <a:r>
              <a:rPr lang="en-US" altLang="zh-CN" dirty="0" smtClean="0"/>
              <a:t>We can change the byte codes into source codes by referencing the language specification.</a:t>
            </a:r>
          </a:p>
          <a:p>
            <a:r>
              <a:rPr lang="en-US" altLang="zh-CN" dirty="0" smtClean="0"/>
              <a:t>But it may be much harder than the first one.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84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Example of byte codes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686800" cy="4983179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sz="1700" dirty="0"/>
              <a:t>  public void init();</a:t>
            </a:r>
          </a:p>
          <a:p>
            <a:pPr fontAlgn="base">
              <a:buNone/>
            </a:pPr>
            <a:r>
              <a:rPr lang="en-US" sz="1700" dirty="0"/>
              <a:t>    Code:</a:t>
            </a:r>
          </a:p>
          <a:p>
            <a:pPr fontAlgn="base">
              <a:buNone/>
            </a:pPr>
            <a:r>
              <a:rPr lang="en-US" sz="1700" dirty="0"/>
              <a:t>       0: aload_0       </a:t>
            </a:r>
          </a:p>
          <a:p>
            <a:pPr fontAlgn="base">
              <a:buNone/>
            </a:pPr>
            <a:r>
              <a:rPr lang="en-US" sz="1700" dirty="0"/>
              <a:t>       1: </a:t>
            </a:r>
            <a:r>
              <a:rPr lang="en-US" sz="1700" dirty="0" err="1"/>
              <a:t>sipush</a:t>
            </a:r>
            <a:r>
              <a:rPr lang="en-US" sz="1700" dirty="0"/>
              <a:t>        500</a:t>
            </a:r>
          </a:p>
          <a:p>
            <a:pPr fontAlgn="base">
              <a:buNone/>
            </a:pPr>
            <a:r>
              <a:rPr lang="en-US" sz="1700" dirty="0"/>
              <a:t>       4: </a:t>
            </a:r>
            <a:r>
              <a:rPr lang="en-US" sz="1700" dirty="0" err="1"/>
              <a:t>bipush</a:t>
            </a:r>
            <a:r>
              <a:rPr lang="en-US" sz="1700" dirty="0"/>
              <a:t>        100</a:t>
            </a:r>
          </a:p>
          <a:p>
            <a:pPr fontAlgn="base">
              <a:buNone/>
            </a:pPr>
            <a:r>
              <a:rPr lang="en-US" sz="1700" dirty="0"/>
              <a:t>       6: </a:t>
            </a:r>
            <a:r>
              <a:rPr lang="en-US" sz="1700" dirty="0" err="1"/>
              <a:t>invokevirtual</a:t>
            </a:r>
            <a:r>
              <a:rPr lang="en-US" sz="1700" dirty="0"/>
              <a:t> #2                  // Method resize:(II)V</a:t>
            </a:r>
          </a:p>
          <a:p>
            <a:pPr fontAlgn="base">
              <a:buNone/>
            </a:pPr>
            <a:r>
              <a:rPr lang="en-US" sz="1700" dirty="0"/>
              <a:t>       9: aload_0       </a:t>
            </a:r>
          </a:p>
          <a:p>
            <a:pPr fontAlgn="base">
              <a:buNone/>
            </a:pPr>
            <a:r>
              <a:rPr lang="en-US" sz="1700" dirty="0"/>
              <a:t>      10: aload_0       </a:t>
            </a:r>
          </a:p>
          <a:p>
            <a:pPr fontAlgn="base">
              <a:buNone/>
            </a:pPr>
            <a:r>
              <a:rPr lang="en-US" sz="1700" dirty="0"/>
              <a:t>      11: </a:t>
            </a:r>
            <a:r>
              <a:rPr lang="en-US" sz="1700" dirty="0" err="1"/>
              <a:t>ldc</a:t>
            </a:r>
            <a:r>
              <a:rPr lang="en-US" sz="1700" dirty="0"/>
              <a:t>           #3                  // String LAST_UPDATED</a:t>
            </a:r>
          </a:p>
          <a:p>
            <a:pPr fontAlgn="base">
              <a:buNone/>
            </a:pPr>
            <a:r>
              <a:rPr lang="en-US" sz="1700" dirty="0"/>
              <a:t>      13: </a:t>
            </a:r>
            <a:r>
              <a:rPr lang="en-US" sz="1700" dirty="0" err="1"/>
              <a:t>invokevirtual</a:t>
            </a:r>
            <a:r>
              <a:rPr lang="en-US" sz="1700" dirty="0"/>
              <a:t> #4                  // Method </a:t>
            </a:r>
            <a:r>
              <a:rPr lang="en-US" sz="1700" dirty="0" err="1"/>
              <a:t>getParameter</a:t>
            </a:r>
            <a:r>
              <a:rPr lang="en-US" sz="1700" dirty="0"/>
              <a:t>:(</a:t>
            </a:r>
            <a:r>
              <a:rPr lang="en-US" sz="1700" dirty="0" err="1"/>
              <a:t>Ljava</a:t>
            </a:r>
            <a:r>
              <a:rPr lang="en-US" sz="1700" dirty="0"/>
              <a:t>/</a:t>
            </a:r>
            <a:r>
              <a:rPr lang="en-US" sz="1700" dirty="0" err="1"/>
              <a:t>lang</a:t>
            </a:r>
            <a:r>
              <a:rPr lang="en-US" sz="1700" dirty="0"/>
              <a:t>/String;)</a:t>
            </a:r>
            <a:r>
              <a:rPr lang="en-US" sz="1700" dirty="0" err="1"/>
              <a:t>Ljava</a:t>
            </a:r>
            <a:r>
              <a:rPr lang="en-US" sz="1700" dirty="0"/>
              <a:t>/</a:t>
            </a:r>
            <a:r>
              <a:rPr lang="en-US" sz="1700" dirty="0" err="1"/>
              <a:t>lang</a:t>
            </a:r>
            <a:r>
              <a:rPr lang="en-US" sz="1700" dirty="0"/>
              <a:t>/String;</a:t>
            </a:r>
          </a:p>
          <a:p>
            <a:pPr fontAlgn="base">
              <a:buNone/>
            </a:pPr>
            <a:r>
              <a:rPr lang="en-US" sz="1700" dirty="0"/>
              <a:t>      16: </a:t>
            </a:r>
            <a:r>
              <a:rPr lang="en-US" sz="1700" dirty="0" err="1"/>
              <a:t>putfield</a:t>
            </a:r>
            <a:r>
              <a:rPr lang="en-US" sz="1700" dirty="0"/>
              <a:t>      #5                  // Field </a:t>
            </a:r>
            <a:r>
              <a:rPr lang="en-US" sz="1700" dirty="0" err="1"/>
              <a:t>date:Ljava</a:t>
            </a:r>
            <a:r>
              <a:rPr lang="en-US" sz="1700" dirty="0"/>
              <a:t>/</a:t>
            </a:r>
            <a:r>
              <a:rPr lang="en-US" sz="1700" dirty="0" err="1"/>
              <a:t>lang</a:t>
            </a:r>
            <a:r>
              <a:rPr lang="en-US" sz="1700" dirty="0"/>
              <a:t>/String;</a:t>
            </a:r>
          </a:p>
          <a:p>
            <a:pPr fontAlgn="base">
              <a:buNone/>
            </a:pPr>
            <a:r>
              <a:rPr lang="en-US" sz="1700" dirty="0"/>
              <a:t>      19: aload_0       </a:t>
            </a:r>
          </a:p>
          <a:p>
            <a:pPr fontAlgn="base">
              <a:buNone/>
            </a:pPr>
            <a:r>
              <a:rPr lang="en-US" sz="1700" dirty="0"/>
              <a:t>      20: aload_0       </a:t>
            </a:r>
          </a:p>
          <a:p>
            <a:pPr fontAlgn="base">
              <a:buNone/>
            </a:pPr>
            <a:r>
              <a:rPr lang="en-US" sz="1700" dirty="0"/>
              <a:t>      21: </a:t>
            </a:r>
            <a:r>
              <a:rPr lang="en-US" sz="1700" dirty="0" err="1"/>
              <a:t>ldc</a:t>
            </a:r>
            <a:r>
              <a:rPr lang="en-US" sz="1700" dirty="0"/>
              <a:t>           #6                  // String EMAIL</a:t>
            </a:r>
          </a:p>
          <a:p>
            <a:pPr fontAlgn="base">
              <a:buNone/>
            </a:pPr>
            <a:r>
              <a:rPr lang="en-US" sz="1700" dirty="0"/>
              <a:t>      23: </a:t>
            </a:r>
            <a:r>
              <a:rPr lang="en-US" sz="1700" dirty="0" err="1"/>
              <a:t>invokevirtual</a:t>
            </a:r>
            <a:r>
              <a:rPr lang="en-US" sz="1700" dirty="0"/>
              <a:t> #4                  // Method </a:t>
            </a:r>
            <a:r>
              <a:rPr lang="en-US" sz="1700" dirty="0" err="1" smtClean="0"/>
              <a:t>getParameter</a:t>
            </a:r>
            <a:r>
              <a:rPr lang="en-US" sz="1700" dirty="0" smtClean="0"/>
              <a:t> :(</a:t>
            </a:r>
            <a:r>
              <a:rPr lang="en-US" sz="1700" dirty="0" err="1"/>
              <a:t>Ljava</a:t>
            </a:r>
            <a:r>
              <a:rPr lang="en-US" sz="1700" dirty="0"/>
              <a:t>/</a:t>
            </a:r>
            <a:r>
              <a:rPr lang="en-US" sz="1700" dirty="0" err="1"/>
              <a:t>lang</a:t>
            </a:r>
            <a:r>
              <a:rPr lang="en-US" sz="1700" dirty="0"/>
              <a:t>/String;)</a:t>
            </a:r>
            <a:r>
              <a:rPr lang="en-US" sz="1700" dirty="0" err="1"/>
              <a:t>Ljava</a:t>
            </a:r>
            <a:r>
              <a:rPr lang="en-US" sz="1700" dirty="0"/>
              <a:t>/</a:t>
            </a:r>
            <a:r>
              <a:rPr lang="en-US" sz="1700" dirty="0" err="1"/>
              <a:t>lang</a:t>
            </a:r>
            <a:r>
              <a:rPr lang="en-US" sz="1700" dirty="0"/>
              <a:t>/String;</a:t>
            </a:r>
          </a:p>
          <a:p>
            <a:pPr fontAlgn="base">
              <a:buNone/>
            </a:pPr>
            <a:r>
              <a:rPr lang="en-US" sz="1700" dirty="0"/>
              <a:t>      26: </a:t>
            </a:r>
            <a:r>
              <a:rPr lang="en-US" sz="1700" dirty="0" err="1"/>
              <a:t>putfield</a:t>
            </a:r>
            <a:r>
              <a:rPr lang="en-US" sz="1700" dirty="0"/>
              <a:t>      #7                  // Field </a:t>
            </a:r>
            <a:r>
              <a:rPr lang="en-US" sz="1700" dirty="0" err="1"/>
              <a:t>email:Ljava</a:t>
            </a:r>
            <a:r>
              <a:rPr lang="en-US" sz="1700" dirty="0"/>
              <a:t>/</a:t>
            </a:r>
            <a:r>
              <a:rPr lang="en-US" sz="1700" dirty="0" err="1"/>
              <a:t>lang</a:t>
            </a:r>
            <a:r>
              <a:rPr lang="en-US" sz="1700" dirty="0"/>
              <a:t>/String;</a:t>
            </a:r>
          </a:p>
          <a:p>
            <a:pPr fontAlgn="base">
              <a:buNone/>
            </a:pPr>
            <a:r>
              <a:rPr lang="en-US" sz="1700" dirty="0"/>
              <a:t>      29: return </a:t>
            </a:r>
          </a:p>
        </p:txBody>
      </p:sp>
    </p:spTree>
    <p:extLst>
      <p:ext uri="{BB962C8B-B14F-4D97-AF65-F5344CB8AC3E}">
        <p14:creationId xmlns:p14="http://schemas.microsoft.com/office/powerpoint/2010/main" val="90579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Source code in </a:t>
            </a:r>
            <a:r>
              <a:rPr lang="en-US" altLang="zh-CN" dirty="0" err="1" smtClean="0"/>
              <a:t>scala</a:t>
            </a:r>
            <a:r>
              <a:rPr lang="en-US" altLang="zh-CN" dirty="0" smtClean="0"/>
              <a:t>:</a:t>
            </a:r>
          </a:p>
          <a:p>
            <a:pPr fontAlgn="base">
              <a:buNone/>
            </a:pPr>
            <a:r>
              <a:rPr lang="en-US" dirty="0"/>
              <a:t>object Main {</a:t>
            </a:r>
          </a:p>
          <a:p>
            <a:pPr fontAlgn="base">
              <a:buNone/>
            </a:pPr>
            <a:r>
              <a:rPr lang="en-US" dirty="0"/>
              <a:t>	</a:t>
            </a:r>
            <a:r>
              <a:rPr lang="en-US" dirty="0" smtClean="0"/>
              <a:t>def </a:t>
            </a:r>
            <a:r>
              <a:rPr lang="en-US" dirty="0"/>
              <a:t>main(</a:t>
            </a:r>
            <a:r>
              <a:rPr lang="en-US" dirty="0" err="1"/>
              <a:t>args</a:t>
            </a:r>
            <a:r>
              <a:rPr lang="en-US" dirty="0"/>
              <a:t>: Array[String]) = {</a:t>
            </a:r>
          </a:p>
          <a:p>
            <a:pPr fontAlgn="base"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println</a:t>
            </a:r>
            <a:r>
              <a:rPr lang="en-US" dirty="0"/>
              <a:t>("Hello, " + </a:t>
            </a:r>
            <a:r>
              <a:rPr lang="en-US" dirty="0" err="1"/>
              <a:t>args</a:t>
            </a:r>
            <a:r>
              <a:rPr lang="en-US" dirty="0"/>
              <a:t>(0))</a:t>
            </a:r>
          </a:p>
          <a:p>
            <a:pPr fontAlgn="base">
              <a:buNone/>
            </a:pPr>
            <a:r>
              <a:rPr lang="en-US" dirty="0" smtClean="0"/>
              <a:t>		}</a:t>
            </a:r>
            <a:endParaRPr lang="en-US" dirty="0"/>
          </a:p>
          <a:p>
            <a:pPr fontAlgn="base">
              <a:buNone/>
            </a:pPr>
            <a:r>
              <a:rPr lang="en-US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444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Javap</a:t>
            </a:r>
            <a:r>
              <a:rPr lang="en-US" altLang="zh-CN" dirty="0" smtClean="0"/>
              <a:t> output in </a:t>
            </a:r>
            <a:r>
              <a:rPr lang="en-US" altLang="zh-CN" dirty="0" err="1" smtClean="0"/>
              <a:t>Main$.class</a:t>
            </a:r>
            <a:r>
              <a:rPr lang="en-US" altLang="zh-CN" dirty="0" smtClean="0"/>
              <a:t>:</a:t>
            </a:r>
          </a:p>
          <a:p>
            <a:pPr fontAlgn="base">
              <a:buNone/>
            </a:pPr>
            <a:r>
              <a:rPr lang="en-US" dirty="0"/>
              <a:t>public final class Main$ extends </a:t>
            </a:r>
            <a:r>
              <a:rPr lang="en-US" dirty="0" err="1"/>
              <a:t>java.lang.Object</a:t>
            </a:r>
            <a:r>
              <a:rPr lang="en-US" dirty="0"/>
              <a:t> implements </a:t>
            </a:r>
            <a:r>
              <a:rPr lang="en-US" dirty="0" err="1"/>
              <a:t>scala.ScalaObject</a:t>
            </a:r>
            <a:r>
              <a:rPr lang="en-US" dirty="0"/>
              <a:t>{</a:t>
            </a:r>
          </a:p>
          <a:p>
            <a:pPr fontAlgn="base">
              <a:buNone/>
            </a:pPr>
            <a:r>
              <a:rPr lang="en-US" dirty="0" smtClean="0"/>
              <a:t>	public </a:t>
            </a:r>
            <a:r>
              <a:rPr lang="en-US" dirty="0"/>
              <a:t>static final Main$ MODULE$;</a:t>
            </a:r>
          </a:p>
          <a:p>
            <a:pPr fontAlgn="base">
              <a:buNone/>
            </a:pPr>
            <a:r>
              <a:rPr lang="en-US" dirty="0" smtClean="0"/>
              <a:t>	public </a:t>
            </a:r>
            <a:r>
              <a:rPr lang="en-US" dirty="0"/>
              <a:t>static {};</a:t>
            </a:r>
          </a:p>
          <a:p>
            <a:pPr fontAlgn="base">
              <a:buNone/>
            </a:pPr>
            <a:r>
              <a:rPr lang="en-US" dirty="0" smtClean="0"/>
              <a:t>	public </a:t>
            </a:r>
            <a:r>
              <a:rPr lang="en-US" dirty="0"/>
              <a:t>void main(</a:t>
            </a:r>
            <a:r>
              <a:rPr lang="en-US" dirty="0" err="1"/>
              <a:t>java.lang.String</a:t>
            </a:r>
            <a:r>
              <a:rPr lang="en-US" dirty="0"/>
              <a:t>[]);</a:t>
            </a:r>
          </a:p>
          <a:p>
            <a:pPr fontAlgn="base">
              <a:buNone/>
            </a:pPr>
            <a:r>
              <a:rPr lang="en-US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1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Javap</a:t>
            </a:r>
            <a:r>
              <a:rPr lang="en-US" altLang="zh-CN" dirty="0" smtClean="0"/>
              <a:t> output in </a:t>
            </a:r>
            <a:r>
              <a:rPr lang="en-US" altLang="zh-CN" dirty="0" err="1" smtClean="0"/>
              <a:t>Main.class</a:t>
            </a:r>
            <a:r>
              <a:rPr lang="en-US" altLang="zh-CN" dirty="0" smtClean="0"/>
              <a:t>:</a:t>
            </a:r>
          </a:p>
          <a:p>
            <a:pPr fontAlgn="base">
              <a:buNone/>
            </a:pPr>
            <a:r>
              <a:rPr lang="en-US" dirty="0"/>
              <a:t>public final class Main extends </a:t>
            </a:r>
            <a:r>
              <a:rPr lang="en-US" dirty="0" err="1"/>
              <a:t>java.lang.Object</a:t>
            </a:r>
            <a:r>
              <a:rPr lang="en-US" dirty="0"/>
              <a:t>{</a:t>
            </a:r>
          </a:p>
          <a:p>
            <a:pPr fontAlgn="base">
              <a:buNone/>
            </a:pPr>
            <a:r>
              <a:rPr lang="en-US" dirty="0" smtClean="0"/>
              <a:t>	public </a:t>
            </a:r>
            <a:r>
              <a:rPr lang="en-US" dirty="0"/>
              <a:t>static final void main(</a:t>
            </a:r>
            <a:r>
              <a:rPr lang="en-US" dirty="0" err="1"/>
              <a:t>java.lang.String</a:t>
            </a:r>
            <a:r>
              <a:rPr lang="en-US" dirty="0"/>
              <a:t>[]);</a:t>
            </a:r>
          </a:p>
          <a:p>
            <a:pPr fontAlgn="base">
              <a:buNone/>
            </a:pPr>
            <a:r>
              <a:rPr lang="en-US" dirty="0"/>
              <a:t>}</a:t>
            </a:r>
          </a:p>
          <a:p>
            <a:r>
              <a:rPr lang="en-US" altLang="zh-CN" dirty="0" smtClean="0"/>
              <a:t>As we can see it’s the same as we can get when compiling a java file.</a:t>
            </a: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675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Challenge 1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Decompilation</a:t>
            </a:r>
            <a:r>
              <a:rPr lang="en-US" altLang="zh-CN" dirty="0" smtClean="0"/>
              <a:t> tools for Java can be incomplete and unreliable.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722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086600" cy="4525963"/>
          </a:xfrm>
        </p:spPr>
        <p:txBody>
          <a:bodyPr>
            <a:normAutofit/>
          </a:bodyPr>
          <a:lstStyle/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dirty="0" smtClean="0">
                <a:sym typeface="Wingdings" pitchFamily="2" charset="2"/>
              </a:rPr>
              <a:t>Director: Kenny Q. Zhu </a:t>
            </a:r>
            <a:r>
              <a:rPr lang="zh-CN" altLang="en-US" sz="2800" dirty="0" smtClean="0">
                <a:sym typeface="Wingdings" pitchFamily="2" charset="2"/>
              </a:rPr>
              <a:t>（朱其立）</a:t>
            </a:r>
            <a:endParaRPr lang="en-US" sz="2800" dirty="0" smtClean="0">
              <a:sym typeface="Wingdings" pitchFamily="2" charset="2"/>
            </a:endParaRPr>
          </a:p>
          <a:p>
            <a:pPr marL="723837" lvl="1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1800" dirty="0" smtClean="0">
                <a:solidFill>
                  <a:srgbClr val="FF6600"/>
                </a:solidFill>
                <a:sym typeface="Wingdings" pitchFamily="2" charset="2"/>
              </a:rPr>
              <a:t>National University of Singapore: </a:t>
            </a:r>
            <a:r>
              <a:rPr lang="en-US" sz="1800" dirty="0" err="1" smtClean="0">
                <a:sym typeface="Wingdings" pitchFamily="2" charset="2"/>
              </a:rPr>
              <a:t>B.Eng</a:t>
            </a:r>
            <a:r>
              <a:rPr lang="en-US" sz="1800" dirty="0" smtClean="0">
                <a:sym typeface="Wingdings" pitchFamily="2" charset="2"/>
              </a:rPr>
              <a:t>, PhD.</a:t>
            </a:r>
          </a:p>
          <a:p>
            <a:pPr marL="723837" lvl="1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1800" dirty="0" smtClean="0">
                <a:solidFill>
                  <a:srgbClr val="FF6600"/>
                </a:solidFill>
                <a:sym typeface="Wingdings" pitchFamily="2" charset="2"/>
              </a:rPr>
              <a:t>Microsoft:</a:t>
            </a:r>
            <a:r>
              <a:rPr lang="en-US" sz="1800" dirty="0" smtClean="0">
                <a:solidFill>
                  <a:srgbClr val="FFC000"/>
                </a:solidFill>
                <a:sym typeface="Wingdings" pitchFamily="2" charset="2"/>
              </a:rPr>
              <a:t> </a:t>
            </a:r>
            <a:r>
              <a:rPr lang="en-US" sz="1800" dirty="0">
                <a:sym typeface="Wingdings" pitchFamily="2" charset="2"/>
              </a:rPr>
              <a:t>Software Design </a:t>
            </a:r>
            <a:r>
              <a:rPr lang="en-US" sz="1800" dirty="0" smtClean="0">
                <a:sym typeface="Wingdings" pitchFamily="2" charset="2"/>
              </a:rPr>
              <a:t>Engineer</a:t>
            </a:r>
            <a:endParaRPr lang="en-US" sz="1800" dirty="0" smtClean="0">
              <a:solidFill>
                <a:srgbClr val="FFC000"/>
              </a:solidFill>
              <a:sym typeface="Wingdings" pitchFamily="2" charset="2"/>
            </a:endParaRPr>
          </a:p>
          <a:p>
            <a:pPr marL="723837" lvl="1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1800" dirty="0" smtClean="0">
                <a:solidFill>
                  <a:srgbClr val="FF6600"/>
                </a:solidFill>
                <a:sym typeface="Wingdings" pitchFamily="2" charset="2"/>
              </a:rPr>
              <a:t>Princeton University:</a:t>
            </a:r>
            <a:r>
              <a:rPr lang="en-US" sz="1800" dirty="0" smtClean="0">
                <a:solidFill>
                  <a:srgbClr val="FFC000"/>
                </a:solidFill>
                <a:sym typeface="Wingdings" pitchFamily="2" charset="2"/>
              </a:rPr>
              <a:t> </a:t>
            </a:r>
            <a:r>
              <a:rPr lang="en-US" sz="1800" dirty="0">
                <a:sym typeface="Wingdings" pitchFamily="2" charset="2"/>
              </a:rPr>
              <a:t>Postdoc &amp; </a:t>
            </a:r>
            <a:r>
              <a:rPr lang="en-US" sz="1800" dirty="0" smtClean="0">
                <a:sym typeface="Wingdings" pitchFamily="2" charset="2"/>
              </a:rPr>
              <a:t>Lecturer</a:t>
            </a:r>
            <a:endParaRPr lang="en-US" sz="1800" dirty="0" smtClean="0">
              <a:solidFill>
                <a:srgbClr val="FFC000"/>
              </a:solidFill>
              <a:sym typeface="Wingdings" pitchFamily="2" charset="2"/>
            </a:endParaRPr>
          </a:p>
          <a:p>
            <a:pPr marL="723837" lvl="1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1800" dirty="0" smtClean="0">
                <a:solidFill>
                  <a:srgbClr val="FF6600"/>
                </a:solidFill>
                <a:sym typeface="Wingdings" pitchFamily="2" charset="2"/>
              </a:rPr>
              <a:t>Microsoft Research Asia: </a:t>
            </a:r>
            <a:r>
              <a:rPr lang="en-US" sz="1800" dirty="0">
                <a:sym typeface="Wingdings" pitchFamily="2" charset="2"/>
              </a:rPr>
              <a:t>Visiting </a:t>
            </a:r>
            <a:r>
              <a:rPr lang="en-US" sz="1800" dirty="0" smtClean="0">
                <a:sym typeface="Wingdings" pitchFamily="2" charset="2"/>
              </a:rPr>
              <a:t>professor</a:t>
            </a:r>
          </a:p>
          <a:p>
            <a:pPr marL="723837" lvl="1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1800" dirty="0" smtClean="0">
                <a:solidFill>
                  <a:srgbClr val="FF6600"/>
                </a:solidFill>
                <a:sym typeface="Wingdings" pitchFamily="2" charset="2"/>
              </a:rPr>
              <a:t>Shanghai Jiao Tong University:</a:t>
            </a:r>
            <a:r>
              <a:rPr lang="en-US" sz="1800" dirty="0" smtClean="0">
                <a:solidFill>
                  <a:srgbClr val="FFC000"/>
                </a:solidFill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Distinguished Research Professor</a:t>
            </a:r>
          </a:p>
          <a:p>
            <a:pPr marL="723837" lvl="1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en-US" sz="2400" dirty="0" smtClean="0">
              <a:sym typeface="Wingdings" pitchFamily="2" charset="2"/>
            </a:endParaRP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dirty="0" smtClean="0">
                <a:sym typeface="Wingdings" pitchFamily="2" charset="2"/>
              </a:rPr>
              <a:t>Current members:</a:t>
            </a:r>
          </a:p>
          <a:p>
            <a:pPr marL="723837" lvl="1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1800" dirty="0" smtClean="0">
                <a:sym typeface="Wingdings" pitchFamily="2" charset="2"/>
              </a:rPr>
              <a:t>3 PhD Students</a:t>
            </a:r>
          </a:p>
          <a:p>
            <a:pPr marL="723837" lvl="1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1800" dirty="0">
                <a:sym typeface="Wingdings" pitchFamily="2" charset="2"/>
              </a:rPr>
              <a:t>8</a:t>
            </a:r>
            <a:r>
              <a:rPr lang="en-US" sz="1800" dirty="0" smtClean="0">
                <a:sym typeface="Wingdings" pitchFamily="2" charset="2"/>
              </a:rPr>
              <a:t> Masters Students</a:t>
            </a:r>
          </a:p>
          <a:p>
            <a:pPr marL="723837" lvl="1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1800" dirty="0" smtClean="0">
                <a:sym typeface="Wingdings" pitchFamily="2" charset="2"/>
              </a:rPr>
              <a:t>Many outstanding undergraduate students</a:t>
            </a:r>
            <a:endParaRPr lang="en-US" sz="3200" dirty="0" smtClean="0">
              <a:sym typeface="Wingdings" pitchFamily="2" charset="2"/>
            </a:endParaRPr>
          </a:p>
          <a:p>
            <a:pPr marL="420624" indent="-384048" eaLnBrk="1" fontAlgn="auto" hangingPunct="1">
              <a:spcAft>
                <a:spcPts val="0"/>
              </a:spcAft>
              <a:buNone/>
              <a:defRPr/>
            </a:pP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91C85E-D253-421A-A083-B517458E353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1266" name="Picture 2" descr="Kenny Zh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152400"/>
            <a:ext cx="1524000" cy="1979084"/>
          </a:xfrm>
          <a:prstGeom prst="rect">
            <a:avLst/>
          </a:prstGeom>
          <a:noFill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2286000"/>
            <a:ext cx="1676400" cy="762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7" descr="http://www.cs.princeton.edu/theory/uploads/Main/princeton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98524" y="3200400"/>
            <a:ext cx="1093076" cy="1219200"/>
          </a:xfrm>
          <a:prstGeom prst="rect">
            <a:avLst/>
          </a:prstGeom>
          <a:noFill/>
        </p:spPr>
      </p:pic>
      <p:sp>
        <p:nvSpPr>
          <p:cNvPr id="11273" name="AutoShape 9" descr="data:image/jpg;base64,/9j/4AAQSkZJRgABAQAAAQABAAD/2wBDAAkGBwgHBgkIBwgKCgkLDRYPDQwMDRsUFRAWIB0iIiAdHx8kKDQsJCYxJx8fLT0tMTU3Ojo6Iys/RD84QzQ5Ojf/2wBDAQoKCg0MDRoPDxo3JR8lNzc3Nzc3Nzc3Nzc3Nzc3Nzc3Nzc3Nzc3Nzc3Nzc3Nzc3Nzc3Nzc3Nzc3Nzc3Nzc3Nzf/wAARCABOAUsDASIAAhEBAxEB/8QAHAAAAgIDAQEAAAAAAAAAAAAAAAcFCAEEBgMC/8QARxAAAQMDAgMEBQgIBAQHAAAAAQIDBAAFEQYhBxIxQVFhgRMicZGhCBQVMkJSorEWIzNik7LB8BdygtEkQ1XSREVTVLPC4f/EABQBAQAAAAAAAAAAAAAAAAAAAAD/xAAUEQEAAAAAAAAAAAAAAAAAAAAA/9oADAMBAAIRAxEAPwB40UVhSgkEnoBk0GaKTr3Hy2IdWhFllrSlRAUHkesO/pXx/j9bv+hS/wCOj/agctFcFw/4mRda3KTBjW5+Kphj0xU44lQI5gMbe2u8OwoM0Ut9acXbbpa+uWkwH5jrKEl1bTiUhKiM8u/bjHvqC/x+t3/Qpf8AHR/tQOWilPZONkO8XiFbY9jlh2W+hlJLySE8xxk7dB1qR1txagaTvzlpdtz8pxttC1rbdSkAqGcYI7se+gY9FJtPHy3rUEpsMwqJwB6dG591OFlZW0hS08ilJBKSfqnuoPuiiigKKKKAooooCiiigKKKKAooooCiiigKKKKAooooCiiigKKKKAorBOMeNcLf+LOk7JIcjLmOS32yQtERvnCSOo5iQnPnQd3RSui8cdOSpTUdq3XYrdWEI/VN7knA+3TQBz2UGaKwTtQDmgzRRRQFc9xAuRtGjLzOSSFtxFpbI7FqHKk+8iuhpXfKFuYiaLZgpUOebKSkp70IBUfjye+grcaxQaKBr/JzXjWM1B+1AV8Fop76ovUfT1gnXWVgtxmioJz9dXRKfMkDzpA/J4VjXbo+9Ad/mRU38ofU4dkRdNxXMpaxIlYP2j9RPkMnzFAnrlNkXKfInTF+kkSHFOuL71E5NatFFAweBlt+f8QYrqk5RDZckHwwOUfFQrsdZcINR6j1Rcbum42xLcl4qbS4tzmSgAJSDhHXlAqO4JFNn05qvUywMxo/I0ojqUpKyPM8g91cieKWtR/59I/ht/8AbQdnY+B16iXqBJn3C2uRWZCHHkNqcKlICgSBlIp+J260lOCeqdTam1HLF3ur0mHFjFRQUIAKyoBOcJHZze6ur4i8ULbpIqgxkCddsbsJVhLXcVq/+o39lAwMjvrNVPvfE/V14dUXLw/FbJ2ahn0IHmnc+ZqFRqjUDbgdRfbmlf3hMcz+dBcrIoqs+keMeoLRIbReHVXWDnCw7gOpHelfafBWc+FWEiX2BNsCb3FeC4KmC+HOnqgEnPcRggjvFBKZFYyO+qpPcVNZrdWtN8fQlRJCQ23hI7vq1OaZ4v3u3R58m7zHbnIKEtxIziUpQFEkqWopAOwAGO3m7KCyOQOprOaqyniBrPU96iQxepMcyX0Npbhn0ITzED7O/b2k13evuMyYDi7XpINvra9Rdwd9dOR9wfa/zHbuB60DrzWM1Te7apv94cLlyu818ncJU8QkexIwB5CtKPc7hEdDsedKZcScpW28pJHmDQXVyO+s1XDQ3GO72uS1G1G8u4W9RCVPKGXmh3g/aHgd/GrDInRXYCZyH2zFU36UPcw5SjGebPdjeg2axkVXjXfGe5zpbsTTCjCgpJSJHL+udHeM/VB7Mb+PZS0mXa6XB30ky4y5C1fadfWs/E0F0goHoQfZRkd9UnRLlsKy3JfQoH7LigRXZaS4q6ksElsSZjtyhZ/WR5Sys4/dWdwfh4UFp6K0rPc414tcW5QlFUeU0HGyRvg9h8eylnxG4wR7G+7a9Otty57ZKXZC92mVdoGPrKHuHj0oGxms5qnd61lqO9uqXcrzMdSf+Wl0obHsSnA+FRTVwmsrC2pklChuFJdUD+dBdnNFVl0Xxdv1kkNtXh9y6W8kBaXlZdQO9KzuT4Kznw6133F7XsiBYLHL0tclN/SKlOpebSk8zaQNtwcbqHmKCX44alesOkfQQ3FNyri56BK0nCkoxlZB78YH+qqxZ9bbepnUOqb1qT0H03cHZYY5vRhaUjlzjPQDuFQtA3uFfC+fNetOp5shlmIh9MhpjlJccCVZBPYASMjrtURxm1FNe1/PZhzpDTMRLbAS08pIyEgq2B68yiPKoODxG1bb4ceHDvLzUeOgNtNpbbwlIGAPq1zk+Y/cJr8yW4XZD6y464rqpROSaDqeHrt0vOtrNBcuExTa5SVuJU+vBQn11Dr3JNWxGw32qltkvM+xT0zrVIVHlJSUpdSkEgEYPUHsp88L9Q6humj7pd7tclvrMpuNHcebTysDKQpzYDIHpMnP3KBs5HeKzXA2S43RF05nFyAwuUllDMpRK30rK8LAJOCEJ5zyhAGFjl6Ed9QYPTaq+/KPuRe1BbLaFHljRi6R2BS1Y/JAqwR6VUrivcvpTiBeHwrKG3vQI32w2Aj8wT50HJ9TXvIiOx2Y7rqcJkILjfikKKc+9J91eA3I2z4V3PFa1CyydPW/lwpmzMhY/fKllX4iaD74NXWPZNTyblLOGI9ufcXv1wEkAeJOB7TXI3u5yLzdpdymnmflOqcX4EnoPADYeArTSspBAJAOxweoqS0xZZGob/CtUX9pJdCSrGeRPVSvIAnyoNKTEdjMxnHU8okNlxsd6eYpz70n3V4DrXT8Slx/0xnxYQ5YkEphsJz9VLSQjHvB881zLaFOLShAJUogADtNA4Hx9AfJ9ZbOUvXmUCR4FWf5Gh76Txpu8d1ptlv0vptpQCYUTmWAdicBAP4Ve+lEBmga2gb0NFcNLxfWkj5/cZaYsMK3BKE/Wx3DmUfaBSukvvSH1vvuLddcUVrWs5KlE5JJPU5rq9cpXAsulbOTgNW352tOMeu+sqP4QgeVceOtAw+FHDo6xkLnXFTjVpjr5VFGyn19eQHsABGT4gDvHY8XeG9gs+k1XSyRDEfiuNpWA4pQdSpXLuCTvkg5HjTO0HZkWHSFqt6E4U3HSp3Ha4ocyj7yan8g7GgpDyLG3Kr3UztIageg8INVxFrV6jiG2M9npvVUB5JJ8zVj8J8KTnykLkGrPabWgjL8hT6hnsQnA+Kz7qBBGtu2W+ZdZbcO3RnZMlw4Q00nJNagqzXBPSTVi0u1dHmk/SNyQHVLI3Q0d0JHcMYUfE+AoEBqTTl00nLYj3QNsS3WvSeibdClIScj1iNhnfbJqEJzXWcVbiu5cQL24snDUlUdIz0S36n9CfOoGwwDdL1Atwz/AMVJbZyOo5lAf1oG7wg4Xw7jb279qRj07T28WIrISU/fV357B0xvvmpTjVoKyRtLOXq029mFJiLRziOgIS4hRCSCkbZBIOfbTejMNRYzUeOgIZaQENoT0SkDAA8qXnHq6NQtBOxSr9bOfbaQAd8A86j7MJx5igrLnB2pxafvcuRwFvscKUVwnPm4UD0aWpBI9nrKHsOKUUaNIlvpYisuPPK2S20gqUr2Ab1Yrg9o6TC0Xc4Oo4Kmk3N080d3ZXo+QJye49fEdaCuCjnrTH4Nar0/pe4y1X+PyqfSkMzA16QsgZynA3AORuB2V5624S36wSXHbbHduduzlDrCeZxI7loG+fEZHs6UvnG1trKHElC0nBSoYIoLBcQYem+JEWENP3yzN3Blz9o87yLU2R9XGMnfG1cr/gLf+y6W33uf9tKbcda7nh1xEumlrjHYkSnH7OpYS9HcUVBtJ25kZ+qR1wNj8aBgatuk3hrw0t2nES0Ku8gOIDzJP6tsqKlKTncH1gkeZ7KQyiSd6YPHW4rncQJTJXzNxGWmW8dMFIWfis0v2klbiUJ+sogD20DV4OcNmNRoN7vyFKtyF8jDGSn06gdyT15R026nPdv3nFHh5p9ekJ022W2NBmQWFPocjoCApKRlSVAdcgHxziu+0/a2rLZYNtYADcVlLYx2kDc+ZyfOoDi1dG7Zw/vC1Ecz7BjIB7S56u3kSfKgqcdjgU2OEGmrRra3TIV++cuG2FJjJbfKQlDhUVDH+ZOfOlMetOz5PKPmNv1JeHwoMNIbBPYeULWr4Y99Ar9cwoFt1Zc4NpSpMOM+WkBSyo5Tsrf25rX0ta/prUdsthBKZUlttfKcEJJHN8M1ozpLkyY9KfJU4+4pxZPaVHJ+JpgcBrZ8/wBfMyCMogx3HzkdpAQPivPlQdtrzhjpHTukbldWGJfpmWv1XNJJHOohKdu3c0gz1qxfyiLmIukokBCsLmSwSO9CASfxFFV0xmgcHB/hxZtUafk3K9NvqPzktM+idKBgJGTt4n4U6tPabtmn7KLRb2SYeV5Q8efm5uuc9RURwmtptfD+zMqSAt1n5wv2uEqHwIHlXX0EfDssCE8l5hlXpEJKUKcdW56NJxkJ5ieUbDYY6CpCiig1rnMbt9ulTXv2cdlbq/YkEn8qpXLfXKkuyHjlx1alrPeScn4mrUcYJy4fD66BkKU7ISmOkJByedQB/DzVVkw5X/tnv4ZoJfQlq+mtYWi3kZQ7KQXB+4k8yvwg13Xyjk41dbj3wB/8i6Pk+2Z1zVsm4yGVoRCinlKkkeus8o6+AVXv8ouO87qi2KaacWPmOMpST/zF0Cfp6cB7Ci12a46vnowC2tEfI6No3Woe0jH+k99KTT2np97vUO2R47iVyXQjnU2cIHUqPgACfKrHcRUs6b4WzYNtaIQmMiGwhIJOFEJPTt5eYmgq/OkuTZj8p45cfcU4sntKjk/E10HDS3fSuurLFKSpHzlLqx+6j1z/AC1AGHKP/hnv4Zpo8ALUpOpp10mMqQ1BhKIK0kesogZ3/dCvfQQHGq5m5cQriArmRE5IyfDlTv8AiKq5C1xF3C4xYTQyuQ8hpI7ypQA/Oti7fPblc5c52K/zyX1vHKD9ok/1rquDtlemcQbYX2HEtRlKkKK0ED1Ukp/Figl/lBWswdSW59CSI7sFLTZxtlskEe4p99K1IyatrxF0czrKwGEpQaltK9JFeIyErx0P7p6HyPZVXtQ6du2nJiot3hOx1g7KUPUWO9KuhHsoLM6Z4iabn6cizJN4hRXUspD7L76ULQsAcw5Tud+hHWlDrji7epl9dVpie7DtrYDbQCE5dx1Wcg4z2DuApX71KWPT141BJDFot0iWs9S2j1U+1XQeZoOjhcRteTpTUWJe5Tr7ywhttLaCVKJwAPVrY4ySpatQw7bcJSpMq3QGmpDpx67qhzqO3+Ye6mtwv4XsaUKbpd1NyLuU4Ry7ojgjcJParvV5DtJRWs3pV31Xdp4YeUh+W4pBCFHKc4T8AKCKs8JdyusOA0MrkvoZT7VKA/rV02GkMR22WhhDaQhI7gBgVWDgxZXpnEG3rfYcS1FC5CipBAylO34iKtEOlBUfijbnLbr69tOAj0kpT6Djqlw84/mx5VD6buP0PfrdcykqESS28UjtCVAkVYji5w7Vq6M3PtnIi7RkFISs4D6OvIT2EHOD4kHvFcbpbJ1plri3KI9FfT1beQUn/wDaC2Q15pU2wXA36AI5RzYL6ef2cmebPhjNV54l65OrdRNyG2Qq2xMojMO5AWM7qVgggq22B2AA764jJ76mdO6WvmpHw1Z7c/IGcF3lw2j2rOw99B1uk+IWoWZce16atFmYelLDSEMQyCok9p5snvyfbW0/xr1ew840pNtCkKKTiMew4+9TR4Z8NYujWjMlrRKu7icKeSPVZT2pRn4nqfAUvOK3Cy4xrpJvOnoq5cKQsuux2k5cZWd1YT1Kc77dM9O2g+LFxqv8i9QWrsu3tQFyG0yHExyChsqHMc8221PKdbLPeY3pJ0KDOaWjIW42lYKcdQruqmrqFtLKHEqQodUqGCPKvREqU2wplD7yWVdW0rISfLpQTOvolpg6suMXT7octzbuGsK5kpOBzAK7QDkZ8O2oOOy5IebZYQVuuKCEJAySTsBX1DiSZz6WIcd2Q8s4S20grUfYBTz4TcKpNtmtX3UjQbfa9aLDOCUq7Fr7iOwdh3PTFBwHGWzv2nWSg9ul+IwpK/vcrYQr8SD764iO4Wnm3U/WQoKHkatTxP0K1rSzpQ0pLNyjEqiur+qc9UK8DgewgeOazX6wXXT8wxbvBeiug7c6fVV4pV0I8QaC01p1/pm42du4fTMFhKkczjTz6ULbON0lJOcj49lIzjDr5Grbg1DtalfRMRRKCoYLzh258d2Nh7Se2lzk99SFmst0vkoRrTBkS3SejSMgeJPQDxNBpssrkOoaZQpbi1BKEJGSok4AHjVg7pbP0B4IzISykTZDYS+Unq66QFDPbhO3+mtjhdwrb004i7Xz0b91H7JtO6I3jn7SvHoOzvrS+UXKdNktVtYbcWXpCnlhCCdkJwM48V0FfT4dKe3ybLcUwrzc1J/aOIjoJ/dBUr+ZNJD5lLPWM/8AwzVouDFrNr4fW8LbKHZBXIcBGD6ytvwhNAsflG3Av6mt8AH1Y0TnI/eWo/0SKUzYSVpCzhJO5HYKd3HXRF2n3dq/2qI7MZUwlp9tlBUtBSThXKNyCD2dMUl3IExpZQ5EfQobFKmiD+VBbvT2pNOzW4sCz3iDJWGgltlt4c/KlP3eo2FT9ID5O1keN+uN0kMOITHjhpsrSRlSz2Z8EH3in/QFFFFBjFGP7zWaKD5wf7NZxvWaKD5IPfRivqigxj+80YrNFBjH95ox/eazRQHZXk/HZkoLchpt1s9UuJCgfI160UEQjTFhQ56RFltqV/eERvP5VJtNNspCGkIQgdEpTgCvSigwRmjH95rNFBjH95rNFFAHetaXBizW/RzYzMhH3XmwsfEVs0UEK1pPTjLnpGrDa0L68yYbYP5VLttIaSENpSlA6JSMAeVfdFAUHeiig0Z1ottwz9IQIkrP/rspX+YqO/QrSwVzDTdoz1z8yb/2qfooNWFboUBHJBiR4ye5loIHwFbIGBWaKANeL8ZmQ2WpDLbzZ6pcSFA+Rr2ooIT9EdN+k5/0ftXN15vmTef5alWIzEZsNx2W2Wx0Q2kJHuFe1FACvnl8a+qKDGP7zWR0oooCsY8azRQYArNFFAUUUUH/2Q=="/>
          <p:cNvSpPr>
            <a:spLocks noChangeAspect="1" noChangeArrowheads="1"/>
          </p:cNvSpPr>
          <p:nvPr/>
        </p:nvSpPr>
        <p:spPr bwMode="auto">
          <a:xfrm>
            <a:off x="77788" y="-228600"/>
            <a:ext cx="2057400" cy="485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75" name="Picture 11" descr="http://techandlearning.newbay-media.com/resource_center/sites/default/files/images/Microsoft%20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9000" y="4572000"/>
            <a:ext cx="1767843" cy="419101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600" y="5181600"/>
            <a:ext cx="1955800" cy="61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70888"/>
      </p:ext>
    </p:extLst>
  </p:cSld>
  <p:clrMapOvr>
    <a:masterClrMapping/>
  </p:clrMapOvr>
  <p:transition advTm="44181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</a:t>
            </a:r>
            <a:r>
              <a:rPr lang="en-US" altLang="zh-CN" dirty="0" smtClean="0"/>
              <a:t>hallenge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After compiling and decompiling , we can get source codes in java but not in </a:t>
            </a:r>
            <a:r>
              <a:rPr lang="en-US" altLang="zh-CN" dirty="0" err="1" smtClean="0"/>
              <a:t>scala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Possible solution: mapping source codes from java to </a:t>
            </a:r>
            <a:r>
              <a:rPr lang="en-US" altLang="zh-CN" dirty="0" err="1" smtClean="0"/>
              <a:t>scala</a:t>
            </a:r>
            <a:r>
              <a:rPr lang="en-US" altLang="zh-CN" dirty="0" smtClean="0"/>
              <a:t> or from byte codes to </a:t>
            </a:r>
            <a:r>
              <a:rPr lang="en-US" altLang="zh-CN" dirty="0" err="1" smtClean="0"/>
              <a:t>scala</a:t>
            </a:r>
            <a:r>
              <a:rPr lang="en-US" altLang="zh-CN" dirty="0" smtClean="0"/>
              <a:t> with the help of compiler by changing the compiler.</a:t>
            </a:r>
          </a:p>
          <a:p>
            <a:r>
              <a:rPr lang="en-US" altLang="zh-CN" dirty="0" smtClean="0"/>
              <a:t>Also, the decompiling is not explicit.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82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Dead Code Detection Goals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1. Code </a:t>
            </a:r>
            <a:r>
              <a:rPr lang="en-US" altLang="zh-CN" dirty="0"/>
              <a:t>which is unreachable and never executed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en-US" altLang="zh-CN" dirty="0"/>
              <a:t>Dead code which has no external impact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en-US" altLang="zh-CN" dirty="0"/>
              <a:t>Dead code which may have external impact (ex. a division where the result is not used but would throw an exception on division by zero.)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8344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015224"/>
          </a:xfrm>
        </p:spPr>
        <p:txBody>
          <a:bodyPr/>
          <a:lstStyle/>
          <a:p>
            <a:pPr algn="ctr"/>
            <a:r>
              <a:rPr lang="en-US" altLang="zh-CN" dirty="0" smtClean="0"/>
              <a:t>Main Proposal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6280"/>
          </a:xfrm>
        </p:spPr>
        <p:txBody>
          <a:bodyPr/>
          <a:lstStyle/>
          <a:p>
            <a:r>
              <a:rPr lang="en-US" altLang="zh-CN" dirty="0" smtClean="0"/>
              <a:t> Two possible plans to achieve the goal.</a:t>
            </a:r>
          </a:p>
          <a:p>
            <a:endParaRPr lang="en-US" altLang="zh-CN" dirty="0"/>
          </a:p>
          <a:p>
            <a:pPr lvl="1"/>
            <a:r>
              <a:rPr lang="en-US" altLang="zh-CN" dirty="0" smtClean="0"/>
              <a:t>A. By building a </a:t>
            </a:r>
            <a:r>
              <a:rPr lang="en-US" altLang="zh-CN" dirty="0" err="1" smtClean="0"/>
              <a:t>scala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2D050"/>
                </a:solidFill>
              </a:rPr>
              <a:t>compiler plugin </a:t>
            </a:r>
            <a:r>
              <a:rPr lang="en-US" altLang="zh-CN" dirty="0" smtClean="0"/>
              <a:t>based on linter and the API of </a:t>
            </a:r>
            <a:r>
              <a:rPr lang="en-US" altLang="zh-CN" dirty="0" err="1" smtClean="0"/>
              <a:t>scala</a:t>
            </a:r>
            <a:r>
              <a:rPr lang="en-US" altLang="zh-CN" dirty="0" smtClean="0"/>
              <a:t> compiler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/>
              <a:t>B</a:t>
            </a:r>
            <a:r>
              <a:rPr lang="en-US" altLang="zh-CN" dirty="0" smtClean="0"/>
              <a:t>.  By </a:t>
            </a:r>
            <a:r>
              <a:rPr lang="en-US" altLang="zh-CN" dirty="0" smtClean="0">
                <a:solidFill>
                  <a:srgbClr val="92D050"/>
                </a:solidFill>
              </a:rPr>
              <a:t>translating</a:t>
            </a:r>
            <a:r>
              <a:rPr lang="en-US" altLang="zh-CN" dirty="0" smtClean="0"/>
              <a:t> Scala code to Java and adapting java tools.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71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Plan A: Compiler Plugins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Scala’s compiler can do part of dead code detection too by add options “-</a:t>
            </a:r>
            <a:r>
              <a:rPr lang="en-US" altLang="zh-CN" dirty="0" err="1"/>
              <a:t>Ywarn</a:t>
            </a:r>
            <a:r>
              <a:rPr lang="en-US" altLang="zh-CN" dirty="0"/>
              <a:t>-dead-code</a:t>
            </a:r>
            <a:r>
              <a:rPr lang="en-US" altLang="zh-CN" dirty="0" smtClean="0"/>
              <a:t>”.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2D050"/>
                </a:solidFill>
              </a:rPr>
              <a:t>Linter</a:t>
            </a:r>
            <a:r>
              <a:rPr lang="en-US" altLang="zh-CN" dirty="0" smtClean="0"/>
              <a:t> </a:t>
            </a:r>
            <a:r>
              <a:rPr lang="en-US" altLang="zh-CN" dirty="0"/>
              <a:t>is a Scala static analysis compiler plugin which adds compile-time checks for various possible bugs, inefficiencies, and style problems. 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43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What can </a:t>
            </a:r>
            <a:r>
              <a:rPr lang="en-US" altLang="zh-CN" dirty="0"/>
              <a:t>S</a:t>
            </a:r>
            <a:r>
              <a:rPr lang="en-US" altLang="zh-CN" dirty="0" smtClean="0"/>
              <a:t>cala compiler do?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Mark and Sweep algorithm to detect and remove part of dead code.</a:t>
            </a:r>
          </a:p>
          <a:p>
            <a:endParaRPr lang="en-US" altLang="zh-CN" dirty="0"/>
          </a:p>
          <a:p>
            <a:r>
              <a:rPr lang="en-US" altLang="zh-CN" dirty="0" smtClean="0"/>
              <a:t>For each of the instruction we add the reference count information to it.</a:t>
            </a:r>
          </a:p>
          <a:p>
            <a:endParaRPr lang="en-US" altLang="zh-CN" dirty="0"/>
          </a:p>
          <a:p>
            <a:r>
              <a:rPr lang="en-US" altLang="zh-CN" dirty="0" smtClean="0"/>
              <a:t>We use </a:t>
            </a:r>
            <a:r>
              <a:rPr lang="en-US" altLang="zh-CN" dirty="0" err="1" smtClean="0"/>
              <a:t>workList</a:t>
            </a:r>
            <a:r>
              <a:rPr lang="en-US" altLang="zh-CN" dirty="0" smtClean="0"/>
              <a:t> to store useful instruction.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What can S</a:t>
            </a:r>
            <a:r>
              <a:rPr lang="en-US" altLang="zh-CN" dirty="0" smtClean="0"/>
              <a:t>cala </a:t>
            </a:r>
            <a:r>
              <a:rPr lang="en-US" altLang="zh-CN" dirty="0"/>
              <a:t>compiler do?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 smtClean="0"/>
              <a:t>In this way, it should detect some unreachable code and dead code.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For example, it can detect dead code after return statement.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87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Unreachable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somethingAfterReturn</a:t>
            </a:r>
            <a:r>
              <a:rPr lang="en-US" altLang="zh-CN" sz="2400" dirty="0"/>
              <a:t>():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= { 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println</a:t>
            </a:r>
            <a:r>
              <a:rPr lang="en-US" altLang="zh-CN" sz="2400" dirty="0"/>
              <a:t>("That is ok.."); </a:t>
            </a:r>
          </a:p>
          <a:p>
            <a:r>
              <a:rPr lang="en-US" altLang="zh-CN" sz="2400" dirty="0"/>
              <a:t>	return 1; 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println</a:t>
            </a:r>
            <a:r>
              <a:rPr lang="en-US" altLang="zh-CN" sz="2400" dirty="0"/>
              <a:t>("</a:t>
            </a:r>
            <a:r>
              <a:rPr lang="en-US" altLang="zh-CN" sz="2400" dirty="0" smtClean="0"/>
              <a:t>What </a:t>
            </a:r>
            <a:r>
              <a:rPr lang="en-US" altLang="zh-CN" sz="2400" dirty="0"/>
              <a:t>is going on here?"); </a:t>
            </a:r>
          </a:p>
          <a:p>
            <a:r>
              <a:rPr lang="en-US" altLang="zh-CN" sz="2400" dirty="0"/>
              <a:t>	3 </a:t>
            </a:r>
          </a:p>
          <a:p>
            <a:r>
              <a:rPr lang="en-US" altLang="zh-CN" sz="2400" dirty="0" smtClean="0"/>
              <a:t>}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77072"/>
            <a:ext cx="4968552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76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222</TotalTime>
  <Words>850</Words>
  <Application>Microsoft Office PowerPoint</Application>
  <PresentationFormat>On-screen Show (4:3)</PresentationFormat>
  <Paragraphs>166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沉稳</vt:lpstr>
      <vt:lpstr>Dead Code Detection  For Scala Applications</vt:lpstr>
      <vt:lpstr>ADAPT-Lab</vt:lpstr>
      <vt:lpstr>Introduction</vt:lpstr>
      <vt:lpstr>Dead Code Detection Goals</vt:lpstr>
      <vt:lpstr>Main Proposal</vt:lpstr>
      <vt:lpstr>Plan A: Compiler Plugins</vt:lpstr>
      <vt:lpstr>What can Scala compiler do?</vt:lpstr>
      <vt:lpstr>What can Scala compiler do?</vt:lpstr>
      <vt:lpstr>Unreachable Code</vt:lpstr>
      <vt:lpstr>What can Scala compiler do?</vt:lpstr>
      <vt:lpstr>What can linter do?</vt:lpstr>
      <vt:lpstr>Unreachable Code</vt:lpstr>
      <vt:lpstr>PowerPoint Presentation</vt:lpstr>
      <vt:lpstr>PowerPoint Presentation</vt:lpstr>
      <vt:lpstr>PowerPoint Presentation</vt:lpstr>
      <vt:lpstr>What can linter do?</vt:lpstr>
      <vt:lpstr>Major Steps of Plan A</vt:lpstr>
      <vt:lpstr>Major Steps of Plan A</vt:lpstr>
      <vt:lpstr>Plan B:Conversion</vt:lpstr>
      <vt:lpstr>What UCDetector can do</vt:lpstr>
      <vt:lpstr>What UCDetector can do</vt:lpstr>
      <vt:lpstr>What UCDetector can do</vt:lpstr>
      <vt:lpstr>What UCDetector can do</vt:lpstr>
      <vt:lpstr>Decompiling in java</vt:lpstr>
      <vt:lpstr>Example of byte codes</vt:lpstr>
      <vt:lpstr>Example</vt:lpstr>
      <vt:lpstr>Example</vt:lpstr>
      <vt:lpstr>Example</vt:lpstr>
      <vt:lpstr>Challenge 1</vt:lpstr>
      <vt:lpstr>Challenge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</dc:title>
  <dc:creator>Mihawk</dc:creator>
  <cp:lastModifiedBy>kzhu</cp:lastModifiedBy>
  <cp:revision>25</cp:revision>
  <dcterms:modified xsi:type="dcterms:W3CDTF">2014-12-16T07:17:24Z</dcterms:modified>
</cp:coreProperties>
</file>