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9" r:id="rId5"/>
    <p:sldId id="270" r:id="rId6"/>
    <p:sldId id="267" r:id="rId7"/>
    <p:sldId id="271" r:id="rId8"/>
    <p:sldId id="272" r:id="rId9"/>
    <p:sldId id="266" r:id="rId10"/>
    <p:sldId id="273" r:id="rId11"/>
    <p:sldId id="259" r:id="rId12"/>
    <p:sldId id="260" r:id="rId13"/>
    <p:sldId id="261" r:id="rId14"/>
    <p:sldId id="274" r:id="rId15"/>
    <p:sldId id="262" r:id="rId16"/>
    <p:sldId id="263" r:id="rId17"/>
    <p:sldId id="264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Dead Code Detection By Dynamic Tools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 One Dead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Output format: path and line </a:t>
            </a:r>
            <a:r>
              <a:rPr lang="en-US" altLang="zh-CN" dirty="0" smtClean="0"/>
              <a:t>number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This file is generated by the modified Scala IDE, demonstrating executed traces.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2" y="2348880"/>
            <a:ext cx="3158457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67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 One Dead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Then for each input, we will get a sequence </a:t>
            </a:r>
            <a:r>
              <a:rPr lang="en-US" altLang="zh-CN" dirty="0" smtClean="0"/>
              <a:t>of statements executed.</a:t>
            </a:r>
            <a:endParaRPr lang="en-US" altLang="zh-CN" dirty="0" smtClean="0"/>
          </a:p>
          <a:p>
            <a:r>
              <a:rPr lang="en-US" altLang="zh-CN" dirty="0" smtClean="0"/>
              <a:t>We compute the difference set between this and the whole source and we will get the type one dead code </a:t>
            </a:r>
            <a:r>
              <a:rPr lang="en-US" altLang="zh-CN" dirty="0" smtClean="0">
                <a:solidFill>
                  <a:srgbClr val="FF0000"/>
                </a:solidFill>
              </a:rPr>
              <a:t>for this input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en-US" altLang="zh-CN" dirty="0" smtClean="0"/>
              <a:t>Then we try many times and get the </a:t>
            </a:r>
            <a:r>
              <a:rPr lang="en-US" altLang="zh-CN" dirty="0" smtClean="0"/>
              <a:t>intersection which is the unexecuted codes.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 One Dead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Output </a:t>
            </a:r>
            <a:r>
              <a:rPr lang="en-US" altLang="zh-CN" dirty="0" smtClean="0"/>
              <a:t>format (deadcode.txt):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4904"/>
            <a:ext cx="732340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 Two Dead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change the output format and add the variables’ information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039839" y="3319487"/>
            <a:ext cx="15321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16016" y="309417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ine 9 </a:t>
            </a:r>
            <a:endParaRPr lang="zh-CN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852934"/>
            <a:ext cx="2136651" cy="154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箭头连接符 11"/>
          <p:cNvCxnSpPr/>
          <p:nvPr/>
        </p:nvCxnSpPr>
        <p:spPr>
          <a:xfrm>
            <a:off x="3039838" y="3573016"/>
            <a:ext cx="15321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16015" y="33477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arguments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039839" y="3861048"/>
            <a:ext cx="15321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16016" y="36357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 = 1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039839" y="4097614"/>
            <a:ext cx="15321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16016" y="38901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ob</a:t>
            </a:r>
            <a:r>
              <a:rPr lang="en-US" altLang="zh-CN" dirty="0" smtClean="0"/>
              <a:t> = some state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039836" y="4419262"/>
            <a:ext cx="15321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16012" y="4211796"/>
            <a:ext cx="158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 = </a:t>
            </a:r>
            <a:r>
              <a:rPr lang="en-US" altLang="zh-CN" dirty="0" err="1" smtClean="0"/>
              <a:t>helloworld</a:t>
            </a:r>
            <a:endParaRPr lang="zh-CN" alt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52934"/>
            <a:ext cx="1907043" cy="194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直接箭头连接符 21"/>
          <p:cNvCxnSpPr/>
          <p:nvPr/>
        </p:nvCxnSpPr>
        <p:spPr>
          <a:xfrm>
            <a:off x="3039839" y="4733528"/>
            <a:ext cx="15321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16015" y="4526062"/>
            <a:ext cx="158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 = 0.24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 Two Dead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a class, see the value changed of variables ob. It means that we have changed some contents of classes.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429000"/>
            <a:ext cx="1907043" cy="194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186" y="3427288"/>
            <a:ext cx="2002427" cy="194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29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 Two Dead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Then by comparing the values of variables between each steps, and combining with the AST tree, we keep a set for each variable in which instructions it was read and </a:t>
            </a:r>
            <a:r>
              <a:rPr lang="en-US" altLang="zh-CN" dirty="0" smtClean="0"/>
              <a:t>written.</a:t>
            </a:r>
          </a:p>
          <a:p>
            <a:endParaRPr lang="en-US" altLang="zh-CN" dirty="0"/>
          </a:p>
          <a:p>
            <a:r>
              <a:rPr lang="en-US" altLang="zh-CN" dirty="0" smtClean="0"/>
              <a:t>Treat </a:t>
            </a:r>
            <a:r>
              <a:rPr lang="en-US" altLang="zh-CN" dirty="0" smtClean="0"/>
              <a:t>“if”, “</a:t>
            </a:r>
            <a:r>
              <a:rPr lang="en-US" altLang="zh-CN" dirty="0" err="1" smtClean="0"/>
              <a:t>where”as</a:t>
            </a:r>
            <a:r>
              <a:rPr lang="en-US" altLang="zh-CN" dirty="0" smtClean="0"/>
              <a:t> useful statement specifically, since “if” and “where” control the executed traces.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 Two Dead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Output whether an executed line is useful or useless</a:t>
            </a:r>
            <a:r>
              <a:rPr lang="en-US" altLang="zh-CN" dirty="0" smtClean="0"/>
              <a:t>.(false: useless;  true</a:t>
            </a:r>
            <a:r>
              <a:rPr lang="en-US" altLang="zh-CN" smtClean="0"/>
              <a:t>: useful)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43609"/>
            <a:ext cx="5328592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061" y="2819027"/>
            <a:ext cx="27717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more information in AST tree to increase the accuracy.</a:t>
            </a:r>
          </a:p>
          <a:p>
            <a:r>
              <a:rPr lang="en-US" altLang="zh-CN" dirty="0" smtClean="0"/>
              <a:t>The present running time is about 1 hour and costs a lot of memory for each program. We are working to speed it up.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</a:t>
            </a:r>
            <a:r>
              <a:rPr lang="en-US" altLang="zh-CN" dirty="0"/>
              <a:t>S</a:t>
            </a:r>
            <a:r>
              <a:rPr lang="en-US" altLang="zh-CN" dirty="0" smtClean="0"/>
              <a:t>cala compilation is slow?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Greater startup overhead, includes more than 20 phases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Slow compilation speed, due to type inference, type checking , transformations on AST.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Scala compilation is slow?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Most time-consuming </a:t>
            </a:r>
            <a:r>
              <a:rPr lang="en-US" altLang="zh-CN" dirty="0"/>
              <a:t>c</a:t>
            </a:r>
            <a:r>
              <a:rPr lang="en-US" altLang="zh-CN" dirty="0" smtClean="0"/>
              <a:t>lasses(</a:t>
            </a:r>
            <a:r>
              <a:rPr lang="en-US" altLang="zh-CN" dirty="0" err="1" smtClean="0"/>
              <a:t>visualVM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792027"/>
              </p:ext>
            </p:extLst>
          </p:nvPr>
        </p:nvGraphicFramePr>
        <p:xfrm>
          <a:off x="899592" y="2492896"/>
          <a:ext cx="7564735" cy="3284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8257"/>
                <a:gridCol w="1976478"/>
              </a:tblGrid>
              <a:tr h="4106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50" kern="150" dirty="0">
                          <a:effectLst/>
                        </a:rPr>
                        <a:t>Class Name</a:t>
                      </a:r>
                      <a:endParaRPr lang="zh-CN" sz="1200" kern="150" dirty="0">
                        <a:effectLst/>
                        <a:latin typeface="Liberation Serif"/>
                        <a:ea typeface="宋体"/>
                        <a:cs typeface="Droid 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50" kern="150">
                          <a:effectLst/>
                        </a:rPr>
                        <a:t>Time(%)</a:t>
                      </a:r>
                      <a:endParaRPr lang="zh-CN" sz="1200" kern="150">
                        <a:effectLst/>
                        <a:latin typeface="Liberation Serif"/>
                        <a:ea typeface="宋体"/>
                        <a:cs typeface="Droid Sans"/>
                      </a:endParaRPr>
                    </a:p>
                  </a:txBody>
                  <a:tcPr marL="34925" marR="34925" marT="34925" marB="34925"/>
                </a:tc>
              </a:tr>
              <a:tr h="4106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50" kern="150">
                          <a:effectLst/>
                        </a:rPr>
                        <a:t>scala.tools.nsc.transform.Transform</a:t>
                      </a:r>
                      <a:endParaRPr lang="zh-CN" sz="1000" kern="150">
                        <a:effectLst/>
                        <a:latin typeface="Liberation Mono"/>
                        <a:ea typeface="Droid Sans"/>
                        <a:cs typeface="Liberation Mono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50" kern="150">
                          <a:effectLst/>
                        </a:rPr>
                        <a:t>36%</a:t>
                      </a:r>
                      <a:endParaRPr lang="zh-CN" sz="1200" kern="150">
                        <a:effectLst/>
                        <a:latin typeface="Liberation Serif"/>
                        <a:ea typeface="宋体"/>
                        <a:cs typeface="Droid Sans"/>
                      </a:endParaRPr>
                    </a:p>
                  </a:txBody>
                  <a:tcPr marL="34925" marR="34925" marT="34925" marB="34925"/>
                </a:tc>
              </a:tr>
              <a:tr h="4106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50" kern="150">
                          <a:effectLst/>
                        </a:rPr>
                        <a:t>scala.tools.nsc.symtab.classfile.Pickler</a:t>
                      </a:r>
                      <a:endParaRPr lang="zh-CN" sz="1000" kern="150">
                        <a:effectLst/>
                        <a:latin typeface="Liberation Mono"/>
                        <a:ea typeface="Droid Sans"/>
                        <a:cs typeface="Liberation Mono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50" kern="150">
                          <a:effectLst/>
                        </a:rPr>
                        <a:t>1.1%</a:t>
                      </a:r>
                      <a:endParaRPr lang="zh-CN" sz="1200" kern="150">
                        <a:effectLst/>
                        <a:latin typeface="Liberation Serif"/>
                        <a:ea typeface="宋体"/>
                        <a:cs typeface="Droid Sans"/>
                      </a:endParaRPr>
                    </a:p>
                  </a:txBody>
                  <a:tcPr marL="34925" marR="34925" marT="34925" marB="34925"/>
                </a:tc>
              </a:tr>
              <a:tr h="4106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50" kern="150" dirty="0" err="1">
                          <a:effectLst/>
                        </a:rPr>
                        <a:t>scala.tools.nsc.transform.TailCalls</a:t>
                      </a:r>
                      <a:endParaRPr lang="zh-CN" sz="1000" kern="150" dirty="0">
                        <a:effectLst/>
                        <a:latin typeface="Liberation Mono"/>
                        <a:ea typeface="Droid Sans"/>
                        <a:cs typeface="Liberation Mono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50" kern="150">
                          <a:effectLst/>
                        </a:rPr>
                        <a:t>0.8%</a:t>
                      </a:r>
                      <a:endParaRPr lang="zh-CN" sz="1200" kern="150">
                        <a:effectLst/>
                        <a:latin typeface="Liberation Serif"/>
                        <a:ea typeface="宋体"/>
                        <a:cs typeface="Droid Sans"/>
                      </a:endParaRPr>
                    </a:p>
                  </a:txBody>
                  <a:tcPr marL="34925" marR="34925" marT="34925" marB="34925"/>
                </a:tc>
              </a:tr>
              <a:tr h="4106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50" kern="150" dirty="0" err="1">
                          <a:effectLst/>
                        </a:rPr>
                        <a:t>scala.tools.nsc.typechecker.Analyzer</a:t>
                      </a:r>
                      <a:endParaRPr lang="zh-CN" sz="1000" kern="150" dirty="0">
                        <a:effectLst/>
                        <a:latin typeface="Liberation Mono"/>
                        <a:ea typeface="Droid Sans"/>
                        <a:cs typeface="Liberation Mono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50" kern="150" dirty="0">
                          <a:effectLst/>
                        </a:rPr>
                        <a:t>31.4%</a:t>
                      </a:r>
                      <a:endParaRPr lang="zh-CN" sz="1200" kern="150" dirty="0">
                        <a:effectLst/>
                        <a:latin typeface="Liberation Serif"/>
                        <a:ea typeface="宋体"/>
                        <a:cs typeface="Droid Sans"/>
                      </a:endParaRPr>
                    </a:p>
                  </a:txBody>
                  <a:tcPr marL="34925" marR="34925" marT="34925" marB="34925"/>
                </a:tc>
              </a:tr>
              <a:tr h="4106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50" kern="150" dirty="0" err="1">
                          <a:effectLst/>
                        </a:rPr>
                        <a:t>scala.tools.nsc.backend.jvm.GenASM</a:t>
                      </a:r>
                      <a:endParaRPr lang="zh-CN" sz="1000" kern="150" dirty="0">
                        <a:effectLst/>
                        <a:latin typeface="Liberation Mono"/>
                        <a:ea typeface="Droid Sans"/>
                        <a:cs typeface="Liberation Mono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50" kern="150">
                          <a:effectLst/>
                        </a:rPr>
                        <a:t>22.4%</a:t>
                      </a:r>
                      <a:endParaRPr lang="zh-CN" sz="1200" kern="150">
                        <a:effectLst/>
                        <a:latin typeface="Liberation Serif"/>
                        <a:ea typeface="宋体"/>
                        <a:cs typeface="Droid Sans"/>
                      </a:endParaRPr>
                    </a:p>
                  </a:txBody>
                  <a:tcPr marL="34925" marR="34925" marT="34925" marB="34925"/>
                </a:tc>
              </a:tr>
              <a:tr h="4106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50" kern="150" dirty="0" err="1">
                          <a:effectLst/>
                        </a:rPr>
                        <a:t>scala.tools.nsc.backend.icode.GenICode</a:t>
                      </a:r>
                      <a:endParaRPr lang="zh-CN" sz="1000" kern="150" dirty="0">
                        <a:effectLst/>
                        <a:latin typeface="Liberation Mono"/>
                        <a:ea typeface="Droid Sans"/>
                        <a:cs typeface="Liberation Mono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50" kern="150">
                          <a:effectLst/>
                        </a:rPr>
                        <a:t>6.9%</a:t>
                      </a:r>
                      <a:endParaRPr lang="zh-CN" sz="1200" kern="150">
                        <a:effectLst/>
                        <a:latin typeface="Liberation Serif"/>
                        <a:ea typeface="宋体"/>
                        <a:cs typeface="Droid Sans"/>
                      </a:endParaRPr>
                    </a:p>
                  </a:txBody>
                  <a:tcPr marL="34925" marR="34925" marT="34925" marB="34925"/>
                </a:tc>
              </a:tr>
              <a:tr h="4106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50" kern="150" dirty="0">
                          <a:effectLst/>
                        </a:rPr>
                        <a:t>Total</a:t>
                      </a:r>
                      <a:endParaRPr lang="zh-CN" sz="1200" kern="150" dirty="0">
                        <a:effectLst/>
                        <a:latin typeface="Liberation Serif"/>
                        <a:ea typeface="宋体"/>
                        <a:cs typeface="Droid 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50" kern="150" dirty="0">
                          <a:effectLst/>
                        </a:rPr>
                        <a:t>98.6%</a:t>
                      </a:r>
                      <a:endParaRPr lang="zh-CN" sz="1200" kern="150" dirty="0">
                        <a:effectLst/>
                        <a:latin typeface="Liberation Serif"/>
                        <a:ea typeface="宋体"/>
                        <a:cs typeface="Droid Sans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97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Scala compilation is slow?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central data structure of the compiler is class </a:t>
            </a:r>
            <a:r>
              <a:rPr lang="en-US" altLang="zh-CN" dirty="0" err="1"/>
              <a:t>scala.tools.nsc.ast.Tree</a:t>
            </a:r>
            <a:r>
              <a:rPr lang="en-US" altLang="zh-CN" dirty="0"/>
              <a:t>. Trees are immutable structures , however they are decorated with symbol and type information in a mutable way. </a:t>
            </a:r>
            <a:endParaRPr lang="en-US" altLang="zh-CN" dirty="0" smtClean="0"/>
          </a:p>
          <a:p>
            <a:r>
              <a:rPr lang="en-US" altLang="zh-CN" dirty="0" smtClean="0"/>
              <a:t>We wish to find dead code in these related class for better performance.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7937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 Detection 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first use existing static analysis tool Linter to detect some of the redundant code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  <a:p>
            <a:r>
              <a:rPr lang="en-US" altLang="zh-CN" dirty="0" smtClean="0"/>
              <a:t>We add the extra </a:t>
            </a:r>
            <a:r>
              <a:rPr lang="en-US" altLang="zh-CN" dirty="0" err="1" smtClean="0"/>
              <a:t>scala</a:t>
            </a:r>
            <a:r>
              <a:rPr lang="en-US" altLang="zh-CN" dirty="0" smtClean="0"/>
              <a:t> compiler plugin to the compilation process of the </a:t>
            </a:r>
            <a:r>
              <a:rPr lang="en-US" altLang="zh-CN" dirty="0" err="1" smtClean="0"/>
              <a:t>scala</a:t>
            </a:r>
            <a:r>
              <a:rPr lang="en-US" altLang="zh-CN" dirty="0" smtClean="0"/>
              <a:t> compiler to test.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5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 Detection 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have found 16 such type 1 dead </a:t>
            </a:r>
            <a:r>
              <a:rPr lang="en-US" altLang="zh-CN" dirty="0" smtClean="0"/>
              <a:t>code fragments. </a:t>
            </a:r>
            <a:endParaRPr lang="en-US" altLang="zh-CN" dirty="0" smtClean="0"/>
          </a:p>
          <a:p>
            <a:r>
              <a:rPr lang="en-US" altLang="zh-CN" dirty="0" smtClean="0"/>
              <a:t>Useless assignment.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Identical Condition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48" y="3327102"/>
            <a:ext cx="7204836" cy="693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27" y="4941168"/>
            <a:ext cx="7183678" cy="89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9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 Detection 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Identical cases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Useless condition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238398"/>
            <a:ext cx="7697417" cy="112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4797152"/>
            <a:ext cx="7697417" cy="765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42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 Detection 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Most of the detected errors have little impact on the compilation </a:t>
            </a:r>
            <a:r>
              <a:rPr lang="en-US" altLang="zh-CN" dirty="0" smtClean="0"/>
              <a:t>speed since it doesn’t show up in the most frequently used classes.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It’s hard to detect type 2 and 3 dead code from static analysis after trying. Dynamic method is a better way for doing so.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36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Dynamic Detection Tool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run the whole program step by step and output the path and name of every step.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Implemented by editing the </a:t>
            </a:r>
            <a:r>
              <a:rPr lang="en-US" altLang="zh-CN" dirty="0" err="1" smtClean="0"/>
              <a:t>Scala</a:t>
            </a:r>
            <a:r>
              <a:rPr lang="en-US" altLang="zh-CN" dirty="0" smtClean="0"/>
              <a:t> IDE tools.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47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CCE8C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207</TotalTime>
  <Words>539</Words>
  <Application>Microsoft Office PowerPoint</Application>
  <PresentationFormat>全屏显示(4:3)</PresentationFormat>
  <Paragraphs>90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暗香扑面</vt:lpstr>
      <vt:lpstr>Dead Code Detection By Dynamic Tools</vt:lpstr>
      <vt:lpstr>Why Scala compilation is slow?</vt:lpstr>
      <vt:lpstr>Why Scala compilation is slow?</vt:lpstr>
      <vt:lpstr>Why Scala compilation is slow?</vt:lpstr>
      <vt:lpstr>Static Detection Tools</vt:lpstr>
      <vt:lpstr>Static Detection Tools</vt:lpstr>
      <vt:lpstr>Static Detection Tools</vt:lpstr>
      <vt:lpstr>Static Detection Tools</vt:lpstr>
      <vt:lpstr>Dynamic Detection Tool</vt:lpstr>
      <vt:lpstr>Type One Dead Code</vt:lpstr>
      <vt:lpstr>Type One Dead Code</vt:lpstr>
      <vt:lpstr>Type One Dead Code</vt:lpstr>
      <vt:lpstr>Type Two Dead Code</vt:lpstr>
      <vt:lpstr>Type Two Dead Code</vt:lpstr>
      <vt:lpstr>Type Two Dead Code</vt:lpstr>
      <vt:lpstr>Type Two Dead Code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Pei Lv</dc:creator>
  <cp:lastModifiedBy>Mihawk</cp:lastModifiedBy>
  <cp:revision>46</cp:revision>
  <dcterms:created xsi:type="dcterms:W3CDTF">2015-07-04T10:19:24Z</dcterms:created>
  <dcterms:modified xsi:type="dcterms:W3CDTF">2015-07-14T05:27:09Z</dcterms:modified>
</cp:coreProperties>
</file>